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3"/>
  </p:sldMasterIdLst>
  <p:sldIdLst>
    <p:sldId id="256" r:id="rId4"/>
    <p:sldId id="257" r:id="rId5"/>
    <p:sldId id="258" r:id="rId6"/>
    <p:sldId id="259" r:id="rId7"/>
    <p:sldId id="260" r:id="rId8"/>
    <p:sldId id="268" r:id="rId9"/>
    <p:sldId id="269" r:id="rId10"/>
    <p:sldId id="267" r:id="rId11"/>
    <p:sldId id="266" r:id="rId12"/>
    <p:sldId id="264" r:id="rId13"/>
    <p:sldId id="265" r:id="rId14"/>
    <p:sldId id="261" r:id="rId15"/>
    <p:sldId id="262" r:id="rId16"/>
    <p:sldId id="263" r:id="rId17"/>
  </p:sldIdLst>
  <p:sldSz cx="9144000" cy="6858000" type="screen4x3"/>
  <p:notesSz cx="6797675" cy="99266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5B54DD-128D-0203-B4AB-E42909BBCDAE}" v="411" dt="2019-11-13T10:15:45.284"/>
    <p1510:client id="{5F7E7932-70AE-47F5-9CAC-05F2E2E836CF}" v="10" dt="2019-11-29T11:18:23.556"/>
    <p1510:client id="{B1438E54-905F-D55C-EAC0-B513DDF024AC}" v="9" dt="2019-11-29T11:21:39.559"/>
    <p1510:client id="{E78B0DF8-1DF4-EB4A-B361-148865DFA0C0}" v="254" dt="2020-01-27T16:42:03.3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1218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1E27ED0C-03E0-469F-B9BF-B4D9D30B4647}"/>
              </a:ext>
            </a:extLst>
          </p:cNvPr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6A08698-D456-4B75-AE44-02E41A07971B}"/>
              </a:ext>
            </a:extLst>
          </p:cNvPr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Date Placeholder 6">
            <a:extLst>
              <a:ext uri="{FF2B5EF4-FFF2-40B4-BE49-F238E27FC236}">
                <a16:creationId xmlns:a16="http://schemas.microsoft.com/office/drawing/2014/main" id="{74671195-5128-4F03-901E-1EB61AEDF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2E5A1-15B2-4C2E-AEBA-F45095868CB9}" type="datetimeFigureOut">
              <a:rPr lang="en-US"/>
              <a:pPr>
                <a:defRPr/>
              </a:pPr>
              <a:t>2/5/2020</a:t>
            </a:fld>
            <a:endParaRPr lang="en-US"/>
          </a:p>
        </p:txBody>
      </p:sp>
      <p:sp>
        <p:nvSpPr>
          <p:cNvPr id="7" name="Footer Placeholder 19">
            <a:extLst>
              <a:ext uri="{FF2B5EF4-FFF2-40B4-BE49-F238E27FC236}">
                <a16:creationId xmlns:a16="http://schemas.microsoft.com/office/drawing/2014/main" id="{2986CCA3-582E-499D-B4FC-09C73D1F7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D53BB3FF-6D31-4B0F-A54C-B2BC58152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0837D8-0E3D-42DE-95BE-D9F5F50153C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264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23">
            <a:extLst>
              <a:ext uri="{FF2B5EF4-FFF2-40B4-BE49-F238E27FC236}">
                <a16:creationId xmlns:a16="http://schemas.microsoft.com/office/drawing/2014/main" id="{1F90685F-CE7E-4073-AE0B-0EFFADA9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A055A2-661F-410A-B61F-EC667A4BC17A}" type="datetimeFigureOut">
              <a:rPr lang="en-US"/>
              <a:pPr>
                <a:defRPr/>
              </a:pPr>
              <a:t>2/5/2020</a:t>
            </a:fld>
            <a:endParaRPr lang="en-US"/>
          </a:p>
        </p:txBody>
      </p:sp>
      <p:sp>
        <p:nvSpPr>
          <p:cNvPr id="5" name="Footer Placeholder 9">
            <a:extLst>
              <a:ext uri="{FF2B5EF4-FFF2-40B4-BE49-F238E27FC236}">
                <a16:creationId xmlns:a16="http://schemas.microsoft.com/office/drawing/2014/main" id="{E27FD9C5-943A-44B4-8A09-5CC4FB120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1">
            <a:extLst>
              <a:ext uri="{FF2B5EF4-FFF2-40B4-BE49-F238E27FC236}">
                <a16:creationId xmlns:a16="http://schemas.microsoft.com/office/drawing/2014/main" id="{0CB7C6D2-8F5E-4727-85F4-A4D2B77B9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701B8B-2108-4155-90B3-1946D834E52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4482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1297768-05F1-4103-B416-91EA0E8D9663}"/>
              </a:ext>
            </a:extLst>
          </p:cNvPr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AC7D377-63BE-4B78-87AE-476337B8617E}"/>
              </a:ext>
            </a:extLst>
          </p:cNvPr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E752F9E-B5A3-4A10-BA27-FD8AF8B43175}"/>
              </a:ext>
            </a:extLst>
          </p:cNvPr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74F6D2A-930E-49C7-AF33-38A67AA9C6A2}"/>
              </a:ext>
            </a:extLst>
          </p:cNvPr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F28D964F-3AAB-4706-A369-855BFA231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52DB20-ACCE-4E20-BB9E-8E666958D0B2}" type="datetimeFigureOut">
              <a:rPr lang="en-US"/>
              <a:pPr>
                <a:defRPr/>
              </a:pPr>
              <a:t>2/5/2020</a:t>
            </a:fld>
            <a:endParaRPr lang="en-US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B283F824-929F-4F4B-AC2B-FB9C3072D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08865D23-6B87-4C54-B819-2878BFA97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05B1A2-596D-4FE3-95CA-93AC8573263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4647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23">
            <a:extLst>
              <a:ext uri="{FF2B5EF4-FFF2-40B4-BE49-F238E27FC236}">
                <a16:creationId xmlns:a16="http://schemas.microsoft.com/office/drawing/2014/main" id="{070A08CB-24F7-489D-8F8B-25857AAEB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13DD0-E206-40B8-8FED-473070F669CD}" type="datetimeFigureOut">
              <a:rPr lang="en-US"/>
              <a:pPr>
                <a:defRPr/>
              </a:pPr>
              <a:t>2/5/2020</a:t>
            </a:fld>
            <a:endParaRPr lang="en-US"/>
          </a:p>
        </p:txBody>
      </p:sp>
      <p:sp>
        <p:nvSpPr>
          <p:cNvPr id="6" name="Footer Placeholder 9">
            <a:extLst>
              <a:ext uri="{FF2B5EF4-FFF2-40B4-BE49-F238E27FC236}">
                <a16:creationId xmlns:a16="http://schemas.microsoft.com/office/drawing/2014/main" id="{35876636-F9B5-459C-8CBE-8F49397AE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21">
            <a:extLst>
              <a:ext uri="{FF2B5EF4-FFF2-40B4-BE49-F238E27FC236}">
                <a16:creationId xmlns:a16="http://schemas.microsoft.com/office/drawing/2014/main" id="{4C0AA38C-0EFA-40E0-8B05-838A669CF7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A8FC33-E7F5-4A49-8D6E-58009E39640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43612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0AAA5A-3DA1-4E78-84B6-1F9A08B06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585A3-03AC-4906-A3B0-88208B34AE95}" type="datetimeFigureOut">
              <a:rPr lang="en-US"/>
              <a:pPr>
                <a:defRPr/>
              </a:pPr>
              <a:t>2/5/2020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9C2D69-8663-465E-85B0-B25B36808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640ED4-8A95-4BDA-BCDD-0CADE6409A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99FC6D-0691-41FD-9A73-A09F5C6B44F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62924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3">
            <a:extLst>
              <a:ext uri="{FF2B5EF4-FFF2-40B4-BE49-F238E27FC236}">
                <a16:creationId xmlns:a16="http://schemas.microsoft.com/office/drawing/2014/main" id="{2422D62C-C5EA-4390-8E07-59AF71E63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613C2B-9644-4F67-BC1B-307DAA77FD41}" type="datetimeFigureOut">
              <a:rPr lang="en-US"/>
              <a:pPr>
                <a:defRPr/>
              </a:pPr>
              <a:t>2/5/2020</a:t>
            </a:fld>
            <a:endParaRPr lang="en-US"/>
          </a:p>
        </p:txBody>
      </p:sp>
      <p:sp>
        <p:nvSpPr>
          <p:cNvPr id="4" name="Footer Placeholder 9">
            <a:extLst>
              <a:ext uri="{FF2B5EF4-FFF2-40B4-BE49-F238E27FC236}">
                <a16:creationId xmlns:a16="http://schemas.microsoft.com/office/drawing/2014/main" id="{A3C17763-95A1-4F00-9C8B-88489C4FD6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21">
            <a:extLst>
              <a:ext uri="{FF2B5EF4-FFF2-40B4-BE49-F238E27FC236}">
                <a16:creationId xmlns:a16="http://schemas.microsoft.com/office/drawing/2014/main" id="{D0FE9ED7-7D20-4C8C-8407-ECE06402C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9E2C57-84E3-4BA3-A2C9-261D3B12942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04579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5A9BEFB-056C-4F68-87BD-61216851AB53}"/>
              </a:ext>
            </a:extLst>
          </p:cNvPr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A60B9E8-96CF-481D-8E67-4AF5997730C3}"/>
              </a:ext>
            </a:extLst>
          </p:cNvPr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1">
            <a:extLst>
              <a:ext uri="{FF2B5EF4-FFF2-40B4-BE49-F238E27FC236}">
                <a16:creationId xmlns:a16="http://schemas.microsoft.com/office/drawing/2014/main" id="{9F5B8B42-F067-4F9F-97F0-FFA79EB26E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9E9462-D01B-45B1-8F9E-692112ACCFF6}" type="datetimeFigureOut">
              <a:rPr lang="en-US"/>
              <a:pPr>
                <a:defRPr/>
              </a:pPr>
              <a:t>2/5/2020</a:t>
            </a:fld>
            <a:endParaRPr lang="en-US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D480B711-8F70-43EB-9B77-7AB511ECC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7A34B49D-DA40-4868-983E-042754711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C3EE57-48AF-40B7-82C9-2F21CECD14C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06958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8B08ED-58A5-43FC-9026-3A639E1937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CC3DFC-DDDF-40A0-960F-8810EF2CF750}" type="datetimeFigureOut">
              <a:rPr lang="en-US"/>
              <a:pPr>
                <a:defRPr/>
              </a:pPr>
              <a:t>2/5/2020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8D1945-3522-405B-B6E1-111C1A8DB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02AEBF-FE8C-445F-A5F4-F27222E0D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F726F9-A72B-49D2-8BE4-B377AB51F1C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89885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90C2AF8-ECFE-4B2F-B5F0-7949C01AE57C}"/>
              </a:ext>
            </a:extLst>
          </p:cNvPr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/>
          <a:p>
            <a:pPr indent="-283464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Flowchart: Process 5">
            <a:extLst>
              <a:ext uri="{FF2B5EF4-FFF2-40B4-BE49-F238E27FC236}">
                <a16:creationId xmlns:a16="http://schemas.microsoft.com/office/drawing/2014/main" id="{6E7BFA18-A53B-43C5-91AF-040E15488D6D}"/>
              </a:ext>
            </a:extLst>
          </p:cNvPr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Flowchart: Process 6">
            <a:extLst>
              <a:ext uri="{FF2B5EF4-FFF2-40B4-BE49-F238E27FC236}">
                <a16:creationId xmlns:a16="http://schemas.microsoft.com/office/drawing/2014/main" id="{7D5F7A3D-B486-49EC-8CAD-0F99AF4C38BC}"/>
              </a:ext>
            </a:extLst>
          </p:cNvPr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3B7CE490-DCE0-463D-BE2A-C746BBDF6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F4CC50-46B8-4D21-8963-20B970560A29}" type="datetimeFigureOut">
              <a:rPr lang="en-US"/>
              <a:pPr>
                <a:defRPr/>
              </a:pPr>
              <a:t>2/5/2020</a:t>
            </a:fld>
            <a:endParaRPr 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9E7656F3-7D40-48C1-8C6B-51CE8A1045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B4A26066-39F8-4009-97F6-151DBE043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CB3981-A325-459C-B6FD-9FD4CDFB266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85834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23">
            <a:extLst>
              <a:ext uri="{FF2B5EF4-FFF2-40B4-BE49-F238E27FC236}">
                <a16:creationId xmlns:a16="http://schemas.microsoft.com/office/drawing/2014/main" id="{913C90DD-358C-426C-8B90-1FAE3EF8E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1E619-9CA6-4302-9DBA-2F4C669E291C}" type="datetimeFigureOut">
              <a:rPr lang="en-US"/>
              <a:pPr>
                <a:defRPr/>
              </a:pPr>
              <a:t>2/5/2020</a:t>
            </a:fld>
            <a:endParaRPr lang="en-US"/>
          </a:p>
        </p:txBody>
      </p:sp>
      <p:sp>
        <p:nvSpPr>
          <p:cNvPr id="5" name="Footer Placeholder 9">
            <a:extLst>
              <a:ext uri="{FF2B5EF4-FFF2-40B4-BE49-F238E27FC236}">
                <a16:creationId xmlns:a16="http://schemas.microsoft.com/office/drawing/2014/main" id="{85D97D67-A23B-4480-87FA-E36403095C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1">
            <a:extLst>
              <a:ext uri="{FF2B5EF4-FFF2-40B4-BE49-F238E27FC236}">
                <a16:creationId xmlns:a16="http://schemas.microsoft.com/office/drawing/2014/main" id="{EF946208-10D3-4360-8281-29E58E9F2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E4ABF4-E387-412A-8C65-907EFD08B3B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4863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23">
            <a:extLst>
              <a:ext uri="{FF2B5EF4-FFF2-40B4-BE49-F238E27FC236}">
                <a16:creationId xmlns:a16="http://schemas.microsoft.com/office/drawing/2014/main" id="{D688B91D-6E25-4AB1-839B-A4E7B5D30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004ECA-1E47-4D80-87A9-7FA3544D966D}" type="datetimeFigureOut">
              <a:rPr lang="en-US"/>
              <a:pPr>
                <a:defRPr/>
              </a:pPr>
              <a:t>2/5/2020</a:t>
            </a:fld>
            <a:endParaRPr lang="en-US"/>
          </a:p>
        </p:txBody>
      </p:sp>
      <p:sp>
        <p:nvSpPr>
          <p:cNvPr id="5" name="Footer Placeholder 9">
            <a:extLst>
              <a:ext uri="{FF2B5EF4-FFF2-40B4-BE49-F238E27FC236}">
                <a16:creationId xmlns:a16="http://schemas.microsoft.com/office/drawing/2014/main" id="{3A921E29-E240-469F-9F05-F71065427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1">
            <a:extLst>
              <a:ext uri="{FF2B5EF4-FFF2-40B4-BE49-F238E27FC236}">
                <a16:creationId xmlns:a16="http://schemas.microsoft.com/office/drawing/2014/main" id="{18602CFA-3270-4597-91F5-C4BBE49BE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7A28F8-1DDD-4ED3-BA6F-351F73C5E9E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7417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>
            <a:extLst>
              <a:ext uri="{FF2B5EF4-FFF2-40B4-BE49-F238E27FC236}">
                <a16:creationId xmlns:a16="http://schemas.microsoft.com/office/drawing/2014/main" id="{4058F5BE-3906-4442-94A2-7D7F1F6CAED5}"/>
              </a:ext>
            </a:extLst>
          </p:cNvPr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977507B-D35F-4836-8C7A-0DA60BD4A633}"/>
              </a:ext>
            </a:extLst>
          </p:cNvPr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Donut 10">
            <a:extLst>
              <a:ext uri="{FF2B5EF4-FFF2-40B4-BE49-F238E27FC236}">
                <a16:creationId xmlns:a16="http://schemas.microsoft.com/office/drawing/2014/main" id="{D577006C-DFEA-4D21-BE06-38A505D5A0A3}"/>
              </a:ext>
            </a:extLst>
          </p:cNvPr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37A419-2264-48A8-B2E7-6476CFFDDE4C}"/>
              </a:ext>
            </a:extLst>
          </p:cNvPr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Title Placeholder 4">
            <a:extLst>
              <a:ext uri="{FF2B5EF4-FFF2-40B4-BE49-F238E27FC236}">
                <a16:creationId xmlns:a16="http://schemas.microsoft.com/office/drawing/2014/main" id="{40B16623-A882-4C7F-B00A-4F97E10FB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33" name="Text Placeholder 8">
            <a:extLst>
              <a:ext uri="{FF2B5EF4-FFF2-40B4-BE49-F238E27FC236}">
                <a16:creationId xmlns:a16="http://schemas.microsoft.com/office/drawing/2014/main" id="{8033311D-0BDA-4C87-822B-4F815B381E8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4" name="Date Placeholder 23">
            <a:extLst>
              <a:ext uri="{FF2B5EF4-FFF2-40B4-BE49-F238E27FC236}">
                <a16:creationId xmlns:a16="http://schemas.microsoft.com/office/drawing/2014/main" id="{5E1FF9B0-F4E9-4E93-9058-38939C932A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Arial" charset="0"/>
              </a:defRPr>
            </a:lvl1pPr>
            <a:extLst/>
          </a:lstStyle>
          <a:p>
            <a:pPr>
              <a:defRPr/>
            </a:pPr>
            <a:fld id="{26D1C51F-6F1A-450D-B17A-D98F3A6E7C1D}" type="datetimeFigureOut">
              <a:rPr lang="en-US"/>
              <a:pPr>
                <a:defRPr/>
              </a:pPr>
              <a:t>2/5/2020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5A86885A-53E9-451C-90F3-FA646BECD7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Arial" charset="0"/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64BF7AAA-1025-4126-9B8A-A8703EC31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B5A788"/>
                </a:solidFill>
              </a:defRPr>
            </a:lvl1pPr>
          </a:lstStyle>
          <a:p>
            <a:fld id="{1906DD62-99E3-48EA-AE29-CC3B161ACC8A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ACE9DD1-30EE-4252-BB0E-874A6A12F7B1}"/>
              </a:ext>
            </a:extLst>
          </p:cNvPr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2" r:id="rId2"/>
    <p:sldLayoutId id="2147483708" r:id="rId3"/>
    <p:sldLayoutId id="2147483703" r:id="rId4"/>
    <p:sldLayoutId id="2147483709" r:id="rId5"/>
    <p:sldLayoutId id="2147483704" r:id="rId6"/>
    <p:sldLayoutId id="2147483710" r:id="rId7"/>
    <p:sldLayoutId id="2147483711" r:id="rId8"/>
    <p:sldLayoutId id="2147483712" r:id="rId9"/>
    <p:sldLayoutId id="2147483705" r:id="rId10"/>
    <p:sldLayoutId id="214748370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anose="020B0502020104020203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anose="020B0502020104020203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anose="020B0502020104020203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anose="020B0502020104020203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anose="020B0502020104020203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anose="020B0502020104020203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anose="020B0502020104020203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anose="020B0502020104020203" pitchFamily="34" charset="0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anose="05020102010507070707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anose="020B0604030504040204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senedd.assembly.wales/mgIssueHistoryHome.aspx?IId=12573" TargetMode="External"/><Relationship Id="rId2" Type="http://schemas.openxmlformats.org/officeDocument/2006/relationships/hyperlink" Target="http://www.legislation.gov.uk/anaw/2016/4/2016-05-2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CA483-30F4-437E-B382-438DC8E496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71775" y="360363"/>
            <a:ext cx="6067425" cy="24209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130000"/>
                  </a:schemeClr>
                </a:solidFill>
              </a:rPr>
              <a:t>AHAC 7005   Heritage project management in the modern world: session 1  introduction</a:t>
            </a:r>
            <a:endParaRPr lang="en-US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5D67C8-B3CF-44CB-9C7B-C481FD22C2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43213" y="2852738"/>
            <a:ext cx="5995987" cy="7493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Martin </a:t>
            </a:r>
            <a:r>
              <a:rPr lang="en-GB" dirty="0" err="1"/>
              <a:t>Locock</a:t>
            </a:r>
            <a:endParaRPr lang="en-US" dirty="0"/>
          </a:p>
        </p:txBody>
      </p:sp>
      <p:pic>
        <p:nvPicPr>
          <p:cNvPr id="8196" name="Picture 2" descr="University of Wales Trinity Saint David">
            <a:extLst>
              <a:ext uri="{FF2B5EF4-FFF2-40B4-BE49-F238E27FC236}">
                <a16:creationId xmlns:a16="http://schemas.microsoft.com/office/drawing/2014/main" id="{5A2B1142-762C-487B-85AD-82D806D081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752725" cy="110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>
            <a:extLst>
              <a:ext uri="{FF2B5EF4-FFF2-40B4-BE49-F238E27FC236}">
                <a16:creationId xmlns:a16="http://schemas.microsoft.com/office/drawing/2014/main" id="{07339139-F204-4079-A39B-05B143063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130000"/>
                  </a:schemeClr>
                </a:solidFill>
              </a:rPr>
              <a:t>Outline</a:t>
            </a:r>
            <a:endParaRPr lang="en-US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997BD907-99AC-42EF-94AD-E1A7ACE89F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Introductions</a:t>
            </a:r>
          </a:p>
          <a:p>
            <a:r>
              <a:rPr lang="en-GB" altLang="en-US"/>
              <a:t>Course outline and session structure</a:t>
            </a:r>
          </a:p>
          <a:p>
            <a:r>
              <a:rPr lang="en-GB" altLang="en-US"/>
              <a:t>Moodle and other resources</a:t>
            </a:r>
          </a:p>
          <a:p>
            <a:r>
              <a:rPr lang="en-GB" altLang="en-US"/>
              <a:t>What is heritage?</a:t>
            </a:r>
          </a:p>
          <a:p>
            <a:r>
              <a:rPr lang="en-GB" altLang="en-US"/>
              <a:t>Task for next session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CE23E-285A-4D4E-ACBD-D422079BA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130000"/>
                  </a:schemeClr>
                </a:solidFill>
              </a:rPr>
              <a:t>Introductions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BE278547-1B89-4A8D-8EF2-C69AE3CC97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Tutor: contact and office hours</a:t>
            </a:r>
          </a:p>
          <a:p>
            <a:r>
              <a:rPr lang="en-GB" altLang="en-US"/>
              <a:t>Students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6216B-254E-4532-AB9C-B39E46900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130000"/>
                  </a:schemeClr>
                </a:solidFill>
              </a:rPr>
              <a:t>Course outline and structure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02AA19CE-1A25-45B3-9432-EC336016FA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'Flipped classroom'</a:t>
            </a:r>
          </a:p>
          <a:p>
            <a:r>
              <a:rPr lang="en-GB" altLang="en-US" dirty="0"/>
              <a:t>Twelve sessions in Semester 2 (Feb-Apr)</a:t>
            </a:r>
            <a:endParaRPr lang="en-GB" dirty="0"/>
          </a:p>
          <a:p>
            <a:r>
              <a:rPr lang="en-GB" altLang="en-US" dirty="0"/>
              <a:t>Weekly sessions apart from Field Trip and Easter break</a:t>
            </a:r>
          </a:p>
          <a:p>
            <a:r>
              <a:rPr lang="en-GB" altLang="en-US" dirty="0"/>
              <a:t>Directed reading (180 hours)</a:t>
            </a:r>
            <a:endParaRPr lang="en-GB" dirty="0"/>
          </a:p>
          <a:p>
            <a:r>
              <a:rPr lang="en-GB" altLang="en-US" dirty="0"/>
              <a:t>One field visit</a:t>
            </a:r>
          </a:p>
          <a:p>
            <a:r>
              <a:rPr lang="en-GB" altLang="en-US" dirty="0"/>
              <a:t>MORPHE online course</a:t>
            </a:r>
          </a:p>
          <a:p>
            <a:r>
              <a:rPr lang="en-GB" altLang="en-US" dirty="0"/>
              <a:t>Assessments: Essay and Project Design</a:t>
            </a:r>
          </a:p>
          <a:p>
            <a:endParaRPr lang="en-GB" altLang="en-US"/>
          </a:p>
          <a:p>
            <a:pPr marL="82550" indent="0">
              <a:buNone/>
            </a:pPr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AD2CA-2775-40CC-8BD0-7F1D51859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130000"/>
                  </a:schemeClr>
                </a:solidFill>
              </a:rPr>
              <a:t>Moodle and other resources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6875A3BF-0F3D-4F82-9435-1BDD73BAAA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Moodle from TSD website</a:t>
            </a:r>
          </a:p>
          <a:p>
            <a:r>
              <a:rPr lang="en-GB" altLang="en-US" dirty="0"/>
              <a:t>Links to other files etc</a:t>
            </a:r>
          </a:p>
          <a:p>
            <a:r>
              <a:rPr lang="en-GB" altLang="en-US" dirty="0"/>
              <a:t>Session </a:t>
            </a:r>
            <a:r>
              <a:rPr lang="en-GB" altLang="en-US" dirty="0" err="1"/>
              <a:t>powerpoint</a:t>
            </a:r>
          </a:p>
          <a:p>
            <a:r>
              <a:rPr lang="en-GB" altLang="en-US" dirty="0"/>
              <a:t>Mp3 of session</a:t>
            </a:r>
          </a:p>
          <a:p>
            <a:r>
              <a:rPr lang="en-GB" altLang="en-US" dirty="0"/>
              <a:t>LRC – books, journals, </a:t>
            </a:r>
            <a:r>
              <a:rPr lang="en-GB" altLang="en-US" dirty="0" err="1"/>
              <a:t>ebooks</a:t>
            </a:r>
            <a:endParaRPr lang="en-GB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3A823-3CB2-4602-A660-BB7921E7BB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 flipped classroom?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4E0FE-3191-49FB-89D4-3BDBD9AAD5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Research shows learning works best when: individual study is focused; peer-to-peer activities/group learning; informed discussion </a:t>
            </a:r>
          </a:p>
          <a:p>
            <a:r>
              <a:rPr lang="en-US" dirty="0"/>
              <a:t>How it works:</a:t>
            </a:r>
          </a:p>
          <a:p>
            <a:r>
              <a:rPr lang="en-US" dirty="0"/>
              <a:t>Learners do prior reading/research for task</a:t>
            </a:r>
          </a:p>
          <a:p>
            <a:r>
              <a:rPr lang="en-US" dirty="0"/>
              <a:t>Group discussion in session</a:t>
            </a:r>
          </a:p>
          <a:p>
            <a:r>
              <a:rPr lang="en-US" dirty="0"/>
              <a:t>Task set for next session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8732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ED98B-203D-4A64-B7D1-78E27EFFB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succeed at this course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4A896-1A75-4CC0-961F-713B52A04C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Attend the sessions</a:t>
            </a:r>
          </a:p>
          <a:p>
            <a:r>
              <a:rPr lang="en-US" dirty="0"/>
              <a:t>Undertake the preparatory reading</a:t>
            </a:r>
          </a:p>
          <a:p>
            <a:r>
              <a:rPr lang="en-US" dirty="0"/>
              <a:t>Participate in discussions</a:t>
            </a:r>
          </a:p>
          <a:p>
            <a:r>
              <a:rPr lang="en-US" dirty="0"/>
              <a:t>Explore topics further </a:t>
            </a:r>
          </a:p>
          <a:p>
            <a:r>
              <a:rPr lang="en-US" dirty="0"/>
              <a:t>Look at the assignments early on</a:t>
            </a:r>
          </a:p>
          <a:p>
            <a:r>
              <a:rPr lang="en-US" dirty="0"/>
              <a:t>Start working on the assignments in good time</a:t>
            </a:r>
          </a:p>
        </p:txBody>
      </p:sp>
    </p:spTree>
    <p:extLst>
      <p:ext uri="{BB962C8B-B14F-4D97-AF65-F5344CB8AC3E}">
        <p14:creationId xmlns:p14="http://schemas.microsoft.com/office/powerpoint/2010/main" val="15543674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6331E-B122-4974-A3D4-CA9FC6649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Heritage Project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4019A-F8E2-4ED4-99E9-BF87F4F01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Project management</a:t>
            </a:r>
            <a:r>
              <a:rPr lang="en-GB" dirty="0"/>
              <a:t> in a </a:t>
            </a:r>
            <a:r>
              <a:rPr lang="en-GB" dirty="0">
                <a:solidFill>
                  <a:srgbClr val="00B050"/>
                </a:solidFill>
              </a:rPr>
              <a:t>heritage context</a:t>
            </a:r>
          </a:p>
          <a:p>
            <a:r>
              <a:rPr lang="en-GB" dirty="0"/>
              <a:t>Project management tools  MORPHE, PRINCE2, Agile PM, GANTT</a:t>
            </a:r>
          </a:p>
          <a:p>
            <a:r>
              <a:rPr lang="en-GB" dirty="0"/>
              <a:t>Themes: aim, risk, finance and other resources, tracking progress, reporting, governance</a:t>
            </a:r>
          </a:p>
          <a:p>
            <a:r>
              <a:rPr lang="en-GB" dirty="0"/>
              <a:t>Heritage context: regulatory environment – constraints; information sources</a:t>
            </a:r>
          </a:p>
          <a:p>
            <a:r>
              <a:rPr lang="en-GB" dirty="0"/>
              <a:t>Project Design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67651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3B53D-AA0B-478D-B13F-A6F5270B7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heritage?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E24DD-E24C-4D70-950D-4C35E92FB3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499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FE633-81C8-407D-9A7C-AE1A70099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Terminology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AE17FC-007C-4F89-AD0A-6723305B8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in pairs</a:t>
            </a:r>
            <a:endParaRPr lang="en-US" dirty="0"/>
          </a:p>
          <a:p>
            <a:r>
              <a:rPr lang="en-GB" dirty="0"/>
              <a:t>Sort cards into three piles:</a:t>
            </a:r>
          </a:p>
          <a:p>
            <a:pPr marL="82550" indent="0">
              <a:buNone/>
            </a:pPr>
            <a:r>
              <a:rPr lang="en-GB" dirty="0"/>
              <a:t>New to me</a:t>
            </a:r>
          </a:p>
          <a:p>
            <a:pPr marL="82550" indent="0">
              <a:buNone/>
            </a:pPr>
            <a:r>
              <a:rPr lang="en-GB" dirty="0"/>
              <a:t>Aware of</a:t>
            </a:r>
          </a:p>
          <a:p>
            <a:pPr marL="82550" indent="0">
              <a:buNone/>
            </a:pPr>
            <a:r>
              <a:rPr lang="en-GB" dirty="0"/>
              <a:t>Know about</a:t>
            </a:r>
          </a:p>
        </p:txBody>
      </p:sp>
    </p:spTree>
    <p:extLst>
      <p:ext uri="{BB962C8B-B14F-4D97-AF65-F5344CB8AC3E}">
        <p14:creationId xmlns:p14="http://schemas.microsoft.com/office/powerpoint/2010/main" val="167352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7B888-E74C-47CF-A787-BA9F379A6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Terminology exercise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24605-21AA-4DBD-A0C1-333B26804B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the 'aware of' and 'know about' piles, try to agree a short definition of the term</a:t>
            </a:r>
          </a:p>
        </p:txBody>
      </p:sp>
    </p:spTree>
    <p:extLst>
      <p:ext uri="{BB962C8B-B14F-4D97-AF65-F5344CB8AC3E}">
        <p14:creationId xmlns:p14="http://schemas.microsoft.com/office/powerpoint/2010/main" val="23141905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F07A1-AA9C-4660-ADD4-3C03683B3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130000"/>
                  </a:schemeClr>
                </a:solidFill>
              </a:rPr>
              <a:t>What is heritage?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7DEB3-CA57-4DB3-BA58-A9EBF940BD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0" indent="-28321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800" dirty="0"/>
              <a:t>Heritage  -  natural heritage / cultural heritage</a:t>
            </a:r>
            <a:endParaRPr lang="en-US"/>
          </a:p>
          <a:p>
            <a:pPr marL="365760" indent="-28321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800" dirty="0"/>
              <a:t>Built environment</a:t>
            </a:r>
          </a:p>
          <a:p>
            <a:pPr marL="365760" indent="-28321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800" dirty="0"/>
              <a:t>Historic environment</a:t>
            </a:r>
          </a:p>
          <a:p>
            <a:pPr marL="365760" indent="-28321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800" dirty="0"/>
              <a:t>Heritage assets</a:t>
            </a:r>
          </a:p>
          <a:p>
            <a:pPr marL="365760" indent="-28321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800" dirty="0"/>
              <a:t>Monuments  / sites</a:t>
            </a:r>
          </a:p>
          <a:p>
            <a:pPr marL="365760" indent="-28321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800" dirty="0"/>
              <a:t>Portable antiquities   Finds   Objects  Treasure</a:t>
            </a:r>
          </a:p>
          <a:p>
            <a:pPr marL="365760" indent="-28321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800" dirty="0"/>
              <a:t>Cultural resource</a:t>
            </a:r>
          </a:p>
          <a:p>
            <a:pPr marL="365760" indent="-28321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800" dirty="0"/>
              <a:t>Archaeological resource</a:t>
            </a:r>
          </a:p>
          <a:p>
            <a:pPr marL="365760" indent="-28321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800" dirty="0" err="1"/>
              <a:t>Placenames</a:t>
            </a:r>
            <a:r>
              <a:rPr lang="en-GB" sz="2800" dirty="0"/>
              <a:t>, language, culture, stories, practices</a:t>
            </a:r>
          </a:p>
          <a:p>
            <a:pPr marL="365760" indent="-28321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800" dirty="0"/>
              <a:t>Archives</a:t>
            </a:r>
          </a:p>
          <a:p>
            <a:pPr marL="365760" indent="-283210" fontAlgn="auto">
              <a:spcAft>
                <a:spcPts val="0"/>
              </a:spcAft>
              <a:buFont typeface="Wingdings 2"/>
              <a:buChar char="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9B858-612E-404C-AC11-53BF7DDC6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130000"/>
                  </a:schemeClr>
                </a:solidFill>
              </a:rPr>
              <a:t>Heritage 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98580-EBC6-4A64-8BE6-197EDA5D5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Buildings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en-GB" dirty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Buried remains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en-GB" dirty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Objects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en-GB" dirty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Landscape features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en-GB" dirty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Intangible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4074D-8F9F-4810-AB7F-1FFA8484E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130000"/>
                  </a:schemeClr>
                </a:solidFill>
              </a:rPr>
              <a:t>Task for next session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DB4ECE1E-22A1-457F-96D0-50286205D2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/>
              <a:t>Explore the Historic Environment (Wales) Act  </a:t>
            </a:r>
            <a:r>
              <a:rPr lang="en-GB" sz="2400" dirty="0">
                <a:ea typeface="+mn-lt"/>
                <a:cs typeface="+mn-lt"/>
                <a:hlinkClick r:id="rId2"/>
              </a:rPr>
              <a:t>http://www.legislation.gov.uk/anaw/2016/4/2016-05-21</a:t>
            </a:r>
            <a:r>
              <a:rPr lang="en-GB" sz="2400" dirty="0">
                <a:ea typeface="+mn-lt"/>
                <a:cs typeface="+mn-lt"/>
              </a:rPr>
              <a:t> </a:t>
            </a:r>
            <a:r>
              <a:rPr lang="en-GB" altLang="en-US" sz="2400" dirty="0"/>
              <a:t>and related documentation </a:t>
            </a:r>
            <a:r>
              <a:rPr lang="en-GB" sz="2400" dirty="0">
                <a:ea typeface="+mn-lt"/>
                <a:cs typeface="+mn-lt"/>
                <a:hlinkClick r:id="rId3"/>
              </a:rPr>
              <a:t>http://senedd.assembly.wales/mgIssueHistoryHome.aspx?IId=12573</a:t>
            </a:r>
            <a:r>
              <a:rPr lang="en-GB" altLang="en-US" sz="2400" dirty="0"/>
              <a:t> </a:t>
            </a:r>
            <a:endParaRPr lang="en-US" sz="2400"/>
          </a:p>
          <a:p>
            <a:r>
              <a:rPr lang="en-GB" altLang="en-US" sz="2400" dirty="0"/>
              <a:t>You should pay particular attention to these issues:</a:t>
            </a:r>
            <a:endParaRPr lang="en-GB" sz="2400"/>
          </a:p>
          <a:p>
            <a:pPr marL="82550" indent="0">
              <a:buNone/>
            </a:pPr>
            <a:r>
              <a:rPr lang="en-GB" altLang="en-US" sz="2400" dirty="0"/>
              <a:t>What was driving the desire for new legislation?</a:t>
            </a:r>
          </a:p>
          <a:p>
            <a:pPr marL="82550" indent="0">
              <a:buNone/>
            </a:pPr>
            <a:r>
              <a:rPr lang="en-GB" altLang="en-US" sz="2400" dirty="0"/>
              <a:t>How radical were the proposals?</a:t>
            </a:r>
          </a:p>
          <a:p>
            <a:pPr marL="82550" indent="0">
              <a:buNone/>
            </a:pPr>
            <a:r>
              <a:rPr lang="en-GB" altLang="en-US" sz="2400" dirty="0"/>
              <a:t>What are the implications for those working in the sector?</a:t>
            </a:r>
          </a:p>
          <a:p>
            <a:pPr marL="82550" indent="0">
              <a:buNone/>
            </a:pPr>
            <a:r>
              <a:rPr lang="en-GB" altLang="en-US" sz="2400" dirty="0"/>
              <a:t>What is the effect on owners and developers?</a:t>
            </a:r>
          </a:p>
          <a:p>
            <a:endParaRPr lang="en-GB" alt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2" ma:contentTypeDescription="Create a new document." ma:contentTypeScope="" ma:versionID="a26141587a6089a8436d40bb9a7ba0da">
  <xsd:schema xmlns:xsd="http://www.w3.org/2001/XMLSchema" xmlns:xs="http://www.w3.org/2001/XMLSchema" xmlns:p="http://schemas.microsoft.com/office/2006/metadata/properties" xmlns:ns3="a3276f14-397d-4ed7-b8c7-ece791485ff1" targetNamespace="http://schemas.microsoft.com/office/2006/metadata/properties" ma:root="true" ma:fieldsID="5cdbd2d04e2fdc54e777c6268fd40b62" ns3:_="">
    <xsd:import namespace="a3276f14-397d-4ed7-b8c7-ece791485ff1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1D8D7E-2BD1-45D1-8C4E-732C9D099EB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A6C0660-228A-44DF-BEDA-F4914F7B2CA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310</TotalTime>
  <Words>435</Words>
  <Application>Microsoft Office PowerPoint</Application>
  <PresentationFormat>On-screen Show (4:3)</PresentationFormat>
  <Paragraphs>81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Gill Sans MT</vt:lpstr>
      <vt:lpstr>Verdana</vt:lpstr>
      <vt:lpstr>Wingdings 2</vt:lpstr>
      <vt:lpstr>Solstice</vt:lpstr>
      <vt:lpstr>AHAC 7005   Heritage project management in the modern world: session 1  introduction</vt:lpstr>
      <vt:lpstr>Outline</vt:lpstr>
      <vt:lpstr>Introductions</vt:lpstr>
      <vt:lpstr>Course outline and structure</vt:lpstr>
      <vt:lpstr>Moodle and other resources</vt:lpstr>
      <vt:lpstr>What is a flipped classroom?</vt:lpstr>
      <vt:lpstr>How to succeed at this course</vt:lpstr>
      <vt:lpstr>Heritage Project Management</vt:lpstr>
      <vt:lpstr>What is heritage?</vt:lpstr>
      <vt:lpstr>Terminology exercise</vt:lpstr>
      <vt:lpstr>Terminology exercise 2</vt:lpstr>
      <vt:lpstr>What is heritage?</vt:lpstr>
      <vt:lpstr>Heritage themes</vt:lpstr>
      <vt:lpstr>Task for next session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AHAC 7005   Heritage project management in the modern world: session 2  legislation</dc:title>
  <dc:creator>m.locock</dc:creator>
  <cp:lastModifiedBy>Martin Locock</cp:lastModifiedBy>
  <cp:revision>238</cp:revision>
  <dcterms:created xsi:type="dcterms:W3CDTF">2012-08-16T14:44:40Z</dcterms:created>
  <dcterms:modified xsi:type="dcterms:W3CDTF">2020-02-05T11:17:13Z</dcterms:modified>
</cp:coreProperties>
</file>