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sldIdLst>
    <p:sldId id="257" r:id="rId5"/>
    <p:sldId id="263" r:id="rId6"/>
    <p:sldId id="261" r:id="rId7"/>
    <p:sldId id="264" r:id="rId8"/>
    <p:sldId id="265" r:id="rId9"/>
    <p:sldId id="266" r:id="rId10"/>
    <p:sldId id="258" r:id="rId11"/>
    <p:sldId id="270" r:id="rId12"/>
    <p:sldId id="259" r:id="rId13"/>
    <p:sldId id="260" r:id="rId14"/>
    <p:sldId id="269"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19" autoAdjust="0"/>
  </p:normalViewPr>
  <p:slideViewPr>
    <p:cSldViewPr snapToGrid="0">
      <p:cViewPr varScale="1">
        <p:scale>
          <a:sx n="77" d="100"/>
          <a:sy n="77" d="100"/>
        </p:scale>
        <p:origin x="114" y="3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3/14/2022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3/14/2022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3/14/2022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3/14/2022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3/14/2022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3/14/2022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3/14/2022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5581191" y="2328753"/>
            <a:ext cx="5680277" cy="1667235"/>
          </a:xfrm>
        </p:spPr>
        <p:txBody>
          <a:bodyPr>
            <a:normAutofit/>
          </a:bodyPr>
          <a:lstStyle/>
          <a:p>
            <a:r>
              <a:rPr lang="en-US" sz="3600" dirty="0">
                <a:solidFill>
                  <a:schemeClr val="tx1"/>
                </a:solidFill>
              </a:rPr>
              <a:t>Aggression theories and Prosocial </a:t>
            </a:r>
            <a:r>
              <a:rPr lang="en-US" sz="3600" dirty="0" err="1">
                <a:solidFill>
                  <a:schemeClr val="tx1"/>
                </a:solidFill>
              </a:rPr>
              <a:t>Behaviours</a:t>
            </a:r>
            <a:endParaRPr lang="en-US" sz="3600" dirty="0">
              <a:solidFill>
                <a:schemeClr val="tx1"/>
              </a:solidFill>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fontScale="92500" lnSpcReduction="20000"/>
          </a:bodyPr>
          <a:lstStyle/>
          <a:p>
            <a:pPr>
              <a:spcAft>
                <a:spcPts val="600"/>
              </a:spcAft>
            </a:pPr>
            <a:r>
              <a:rPr lang="en-US" dirty="0">
                <a:solidFill>
                  <a:schemeClr val="tx1"/>
                </a:solidFill>
              </a:rPr>
              <a:t>Part 1 Week 8 – BMHP4019 Psychology in Health and Social Care</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5C1CB-3B7E-466A-BB8E-9D84752C960D}"/>
              </a:ext>
            </a:extLst>
          </p:cNvPr>
          <p:cNvSpPr>
            <a:spLocks noGrp="1"/>
          </p:cNvSpPr>
          <p:nvPr>
            <p:ph type="title"/>
          </p:nvPr>
        </p:nvSpPr>
        <p:spPr/>
        <p:txBody>
          <a:bodyPr/>
          <a:lstStyle/>
          <a:p>
            <a:r>
              <a:rPr lang="en-GB" dirty="0"/>
              <a:t>So far we have: </a:t>
            </a:r>
          </a:p>
        </p:txBody>
      </p:sp>
      <p:sp>
        <p:nvSpPr>
          <p:cNvPr id="3" name="Content Placeholder 2">
            <a:extLst>
              <a:ext uri="{FF2B5EF4-FFF2-40B4-BE49-F238E27FC236}">
                <a16:creationId xmlns:a16="http://schemas.microsoft.com/office/drawing/2014/main" id="{2C858FD7-0443-4CB8-A66A-F0EEF6C926F7}"/>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Discussed:</a:t>
            </a:r>
          </a:p>
          <a:p>
            <a:r>
              <a:rPr lang="en-GB" sz="1800" dirty="0">
                <a:latin typeface="Arial" panose="020B0604020202020204" pitchFamily="34" charset="0"/>
                <a:cs typeface="Arial" panose="020B0604020202020204" pitchFamily="34" charset="0"/>
              </a:rPr>
              <a:t>Theories of cognitive development</a:t>
            </a:r>
          </a:p>
          <a:p>
            <a:r>
              <a:rPr lang="en-GB" sz="1800" dirty="0">
                <a:latin typeface="Arial" panose="020B0604020202020204" pitchFamily="34" charset="0"/>
                <a:cs typeface="Arial" panose="020B0604020202020204" pitchFamily="34" charset="0"/>
              </a:rPr>
              <a:t>Behaviourist Approaches</a:t>
            </a:r>
          </a:p>
          <a:p>
            <a:r>
              <a:rPr lang="en-GB" sz="1800" dirty="0">
                <a:latin typeface="Arial" panose="020B0604020202020204" pitchFamily="34" charset="0"/>
                <a:cs typeface="Arial" panose="020B0604020202020204" pitchFamily="34" charset="0"/>
              </a:rPr>
              <a:t>Psychodynamic theories</a:t>
            </a:r>
          </a:p>
          <a:p>
            <a:r>
              <a:rPr lang="en-GB" sz="1800" dirty="0">
                <a:latin typeface="Arial" panose="020B0604020202020204" pitchFamily="34" charset="0"/>
                <a:cs typeface="Arial" panose="020B0604020202020204" pitchFamily="34" charset="0"/>
              </a:rPr>
              <a:t>Self concept and Social identity theory. </a:t>
            </a:r>
          </a:p>
          <a:p>
            <a:r>
              <a:rPr lang="en-GB" sz="1800" dirty="0">
                <a:latin typeface="Arial" panose="020B0604020202020204" pitchFamily="34" charset="0"/>
                <a:cs typeface="Arial" panose="020B0604020202020204" pitchFamily="34" charset="0"/>
              </a:rPr>
              <a:t>Attitude formation and Attribution Theory. </a:t>
            </a:r>
          </a:p>
        </p:txBody>
      </p:sp>
    </p:spTree>
    <p:extLst>
      <p:ext uri="{BB962C8B-B14F-4D97-AF65-F5344CB8AC3E}">
        <p14:creationId xmlns:p14="http://schemas.microsoft.com/office/powerpoint/2010/main" val="529836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This week we will be: </a:t>
            </a:r>
          </a:p>
        </p:txBody>
      </p:sp>
      <p:sp>
        <p:nvSpPr>
          <p:cNvPr id="4" name="Oval 3">
            <a:extLst>
              <a:ext uri="{FF2B5EF4-FFF2-40B4-BE49-F238E27FC236}">
                <a16:creationId xmlns:a16="http://schemas.microsoft.com/office/drawing/2014/main" id="{BCF8F100-389C-4536-AB32-E8820B1A20F3}"/>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Bar graph with downward trend">
            <a:extLst>
              <a:ext uri="{FF2B5EF4-FFF2-40B4-BE49-F238E27FC236}">
                <a16:creationId xmlns:a16="http://schemas.microsoft.com/office/drawing/2014/main" id="{B303C86D-B95D-4FD9-AF45-1A201E8E2EBD}"/>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23F17695-1D3D-4B72-849A-2BCE4B74943C}"/>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Introducing</a:t>
            </a:r>
            <a:r>
              <a:rPr lang="en-US" sz="1600" kern="1200" baseline="0" dirty="0"/>
              <a:t> theories of aggression</a:t>
            </a:r>
            <a:endParaRPr lang="en-US" sz="1600" kern="1200" dirty="0"/>
          </a:p>
        </p:txBody>
      </p:sp>
      <p:sp>
        <p:nvSpPr>
          <p:cNvPr id="8" name="Oval 7">
            <a:extLst>
              <a:ext uri="{FF2B5EF4-FFF2-40B4-BE49-F238E27FC236}">
                <a16:creationId xmlns:a16="http://schemas.microsoft.com/office/drawing/2014/main" id="{8069D7C3-41CE-4CBA-901E-674B703F9F40}"/>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Presentation with bar chart">
            <a:extLst>
              <a:ext uri="{FF2B5EF4-FFF2-40B4-BE49-F238E27FC236}">
                <a16:creationId xmlns:a16="http://schemas.microsoft.com/office/drawing/2014/main" id="{D4F1DC50-1798-40D5-A1E6-C4D810A855A4}"/>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33140FF6-0F88-4F69-9076-825585E54E3E}"/>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Theories</a:t>
            </a:r>
            <a:r>
              <a:rPr lang="en-US" sz="1600" kern="1200" baseline="0" dirty="0"/>
              <a:t> of Prosocial </a:t>
            </a:r>
            <a:r>
              <a:rPr lang="en-US" sz="1600" kern="1200" baseline="0" dirty="0" err="1"/>
              <a:t>Behaviour</a:t>
            </a:r>
            <a:endParaRPr lang="en-US" sz="1600" kern="1200" dirty="0"/>
          </a:p>
        </p:txBody>
      </p:sp>
      <p:sp>
        <p:nvSpPr>
          <p:cNvPr id="11" name="Oval 10">
            <a:extLst>
              <a:ext uri="{FF2B5EF4-FFF2-40B4-BE49-F238E27FC236}">
                <a16:creationId xmlns:a16="http://schemas.microsoft.com/office/drawing/2014/main" id="{F25EBEB6-DCA2-488D-AEB4-A50D3EE65504}"/>
              </a:ext>
            </a:extLst>
          </p:cNvPr>
          <p:cNvSpPr/>
          <p:nvPr/>
        </p:nvSpPr>
        <p:spPr>
          <a:xfrm>
            <a:off x="8689687" y="2529234"/>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Stopwatch">
            <a:extLst>
              <a:ext uri="{FF2B5EF4-FFF2-40B4-BE49-F238E27FC236}">
                <a16:creationId xmlns:a16="http://schemas.microsoft.com/office/drawing/2014/main" id="{16BCFE57-257A-4444-8E94-B7636DC7C45D}"/>
              </a:ext>
            </a:extLst>
          </p:cNvPr>
          <p:cNvSpPr/>
          <p:nvPr/>
        </p:nvSpPr>
        <p:spPr>
          <a:xfrm>
            <a:off x="9103753" y="2877032"/>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39AFF84D-2DD5-4C25-865E-F0B1A38431AA}"/>
              </a:ext>
            </a:extLst>
          </p:cNvPr>
          <p:cNvSpPr/>
          <p:nvPr/>
        </p:nvSpPr>
        <p:spPr>
          <a:xfrm>
            <a:off x="8143939" y="4951139"/>
            <a:ext cx="2981250" cy="1084536"/>
          </a:xfrm>
          <a:custGeom>
            <a:avLst/>
            <a:gdLst>
              <a:gd name="connsiteX0" fmla="*/ 0 w 2981250"/>
              <a:gd name="connsiteY0" fmla="*/ 0 h 1084536"/>
              <a:gd name="connsiteX1" fmla="*/ 2981250 w 2981250"/>
              <a:gd name="connsiteY1" fmla="*/ 0 h 1084536"/>
              <a:gd name="connsiteX2" fmla="*/ 2981250 w 2981250"/>
              <a:gd name="connsiteY2" fmla="*/ 1084536 h 1084536"/>
              <a:gd name="connsiteX3" fmla="*/ 0 w 2981250"/>
              <a:gd name="connsiteY3" fmla="*/ 1084536 h 1084536"/>
              <a:gd name="connsiteX4" fmla="*/ 0 w 2981250"/>
              <a:gd name="connsiteY4" fmla="*/ 0 h 1084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1084536">
                <a:moveTo>
                  <a:pt x="0" y="0"/>
                </a:moveTo>
                <a:lnTo>
                  <a:pt x="2981250" y="0"/>
                </a:lnTo>
                <a:lnTo>
                  <a:pt x="2981250" y="1084536"/>
                </a:lnTo>
                <a:lnTo>
                  <a:pt x="0" y="108453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err="1"/>
              <a:t>UsinG</a:t>
            </a:r>
            <a:r>
              <a:rPr lang="en-US" sz="1600" kern="1200" dirty="0"/>
              <a:t> the Leganto reading list to locate relevant sources of information. </a:t>
            </a:r>
          </a:p>
        </p:txBody>
      </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par>
                                <p:cTn id="19" presetID="10"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470626-0C57-494F-B8B2-04457346DCA7}"/>
              </a:ext>
            </a:extLst>
          </p:cNvPr>
          <p:cNvSpPr>
            <a:spLocks noGrp="1"/>
          </p:cNvSpPr>
          <p:nvPr>
            <p:ph idx="1"/>
          </p:nvPr>
        </p:nvSpPr>
        <p:spPr>
          <a:xfrm>
            <a:off x="402921" y="2394165"/>
            <a:ext cx="2824386" cy="2522219"/>
          </a:xfrm>
        </p:spPr>
        <p:txBody>
          <a:bodyPr>
            <a:normAutofit fontScale="92500" lnSpcReduction="20000"/>
          </a:bodyPr>
          <a:lstStyle/>
          <a:p>
            <a:pPr marL="0" indent="0">
              <a:buNone/>
            </a:pPr>
            <a:r>
              <a:rPr lang="en-GB" sz="2000" dirty="0">
                <a:latin typeface="Arial" panose="020B0604020202020204" pitchFamily="34" charset="0"/>
                <a:cs typeface="Arial" panose="020B0604020202020204" pitchFamily="34" charset="0"/>
              </a:rPr>
              <a:t>This is a complex task as aggression can be defined in a number of ways. </a:t>
            </a:r>
          </a:p>
          <a:p>
            <a:pPr marL="0" indent="0">
              <a:buNone/>
            </a:pPr>
            <a:r>
              <a:rPr lang="en-GB" sz="2000" dirty="0">
                <a:latin typeface="Arial" panose="020B0604020202020204" pitchFamily="34" charset="0"/>
                <a:cs typeface="Arial" panose="020B0604020202020204" pitchFamily="34" charset="0"/>
              </a:rPr>
              <a:t>What are the different definitions of aggression and the criticisms for each? </a:t>
            </a:r>
          </a:p>
          <a:p>
            <a:endParaRPr lang="en-GB" dirty="0"/>
          </a:p>
        </p:txBody>
      </p:sp>
      <p:sp>
        <p:nvSpPr>
          <p:cNvPr id="4" name="Title 1">
            <a:extLst>
              <a:ext uri="{FF2B5EF4-FFF2-40B4-BE49-F238E27FC236}">
                <a16:creationId xmlns:a16="http://schemas.microsoft.com/office/drawing/2014/main" id="{9C8DBEC0-1FDA-490B-91A9-26ED5301780E}"/>
              </a:ext>
            </a:extLst>
          </p:cNvPr>
          <p:cNvSpPr txBox="1">
            <a:spLocks/>
          </p:cNvSpPr>
          <p:nvPr/>
        </p:nvSpPr>
        <p:spPr>
          <a:xfrm>
            <a:off x="571930" y="393895"/>
            <a:ext cx="5372669" cy="214902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b="1" dirty="0"/>
              <a:t>Defining </a:t>
            </a:r>
          </a:p>
          <a:p>
            <a:r>
              <a:rPr lang="en-GB" b="1" dirty="0"/>
              <a:t>Aggression</a:t>
            </a:r>
            <a:endParaRPr lang="en-GB" dirty="0"/>
          </a:p>
        </p:txBody>
      </p:sp>
      <p:sp>
        <p:nvSpPr>
          <p:cNvPr id="9" name="Freeform: Shape 8">
            <a:extLst>
              <a:ext uri="{FF2B5EF4-FFF2-40B4-BE49-F238E27FC236}">
                <a16:creationId xmlns:a16="http://schemas.microsoft.com/office/drawing/2014/main" id="{B924DB34-E107-4D81-BED5-4672E48D7830}"/>
              </a:ext>
            </a:extLst>
          </p:cNvPr>
          <p:cNvSpPr/>
          <p:nvPr/>
        </p:nvSpPr>
        <p:spPr>
          <a:xfrm>
            <a:off x="3509490" y="551560"/>
            <a:ext cx="2525990" cy="1087470"/>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Bandura (1973) </a:t>
            </a:r>
          </a:p>
        </p:txBody>
      </p:sp>
      <p:sp>
        <p:nvSpPr>
          <p:cNvPr id="10" name="Freeform: Shape 9">
            <a:extLst>
              <a:ext uri="{FF2B5EF4-FFF2-40B4-BE49-F238E27FC236}">
                <a16:creationId xmlns:a16="http://schemas.microsoft.com/office/drawing/2014/main" id="{C8292D26-7FCA-4BF3-8B29-FAD7289E780E}"/>
              </a:ext>
            </a:extLst>
          </p:cNvPr>
          <p:cNvSpPr/>
          <p:nvPr/>
        </p:nvSpPr>
        <p:spPr>
          <a:xfrm>
            <a:off x="5942988" y="567803"/>
            <a:ext cx="2525990" cy="1054985"/>
          </a:xfrm>
          <a:custGeom>
            <a:avLst/>
            <a:gdLst>
              <a:gd name="connsiteX0" fmla="*/ 0 w 1296213"/>
              <a:gd name="connsiteY0" fmla="*/ 0 h 518485"/>
              <a:gd name="connsiteX1" fmla="*/ 1036971 w 1296213"/>
              <a:gd name="connsiteY1" fmla="*/ 0 h 518485"/>
              <a:gd name="connsiteX2" fmla="*/ 1296213 w 1296213"/>
              <a:gd name="connsiteY2" fmla="*/ 259243 h 518485"/>
              <a:gd name="connsiteX3" fmla="*/ 1036971 w 1296213"/>
              <a:gd name="connsiteY3" fmla="*/ 518485 h 518485"/>
              <a:gd name="connsiteX4" fmla="*/ 0 w 1296213"/>
              <a:gd name="connsiteY4" fmla="*/ 518485 h 518485"/>
              <a:gd name="connsiteX5" fmla="*/ 259243 w 1296213"/>
              <a:gd name="connsiteY5" fmla="*/ 259243 h 518485"/>
              <a:gd name="connsiteX6" fmla="*/ 0 w 1296213"/>
              <a:gd name="connsiteY6" fmla="*/ 0 h 5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6213" h="518485">
                <a:moveTo>
                  <a:pt x="0" y="0"/>
                </a:moveTo>
                <a:lnTo>
                  <a:pt x="1036971" y="0"/>
                </a:lnTo>
                <a:lnTo>
                  <a:pt x="1296213" y="259243"/>
                </a:lnTo>
                <a:lnTo>
                  <a:pt x="1036971" y="518485"/>
                </a:lnTo>
                <a:lnTo>
                  <a:pt x="0" y="518485"/>
                </a:lnTo>
                <a:lnTo>
                  <a:pt x="259243" y="259243"/>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265593" tIns="3175" rIns="259242" bIns="3175" numCol="1" spcCol="1270" anchor="ctr" anchorCtr="0">
            <a:noAutofit/>
          </a:bodyPr>
          <a:lstStyle/>
          <a:p>
            <a:pPr marL="0" lvl="0" indent="0" algn="ctr" defTabSz="22225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behaviour that causes personal injury or destruction of property.</a:t>
            </a:r>
          </a:p>
        </p:txBody>
      </p:sp>
      <p:sp>
        <p:nvSpPr>
          <p:cNvPr id="11" name="Freeform: Shape 10">
            <a:extLst>
              <a:ext uri="{FF2B5EF4-FFF2-40B4-BE49-F238E27FC236}">
                <a16:creationId xmlns:a16="http://schemas.microsoft.com/office/drawing/2014/main" id="{912EB7AF-DDC7-4DD1-BC5A-32C13DF10CE1}"/>
              </a:ext>
            </a:extLst>
          </p:cNvPr>
          <p:cNvSpPr/>
          <p:nvPr/>
        </p:nvSpPr>
        <p:spPr>
          <a:xfrm>
            <a:off x="8285870" y="567803"/>
            <a:ext cx="3505795" cy="1166525"/>
          </a:xfrm>
          <a:custGeom>
            <a:avLst/>
            <a:gdLst>
              <a:gd name="connsiteX0" fmla="*/ 0 w 1296213"/>
              <a:gd name="connsiteY0" fmla="*/ 0 h 518485"/>
              <a:gd name="connsiteX1" fmla="*/ 1036971 w 1296213"/>
              <a:gd name="connsiteY1" fmla="*/ 0 h 518485"/>
              <a:gd name="connsiteX2" fmla="*/ 1296213 w 1296213"/>
              <a:gd name="connsiteY2" fmla="*/ 259243 h 518485"/>
              <a:gd name="connsiteX3" fmla="*/ 1036971 w 1296213"/>
              <a:gd name="connsiteY3" fmla="*/ 518485 h 518485"/>
              <a:gd name="connsiteX4" fmla="*/ 0 w 1296213"/>
              <a:gd name="connsiteY4" fmla="*/ 518485 h 518485"/>
              <a:gd name="connsiteX5" fmla="*/ 259243 w 1296213"/>
              <a:gd name="connsiteY5" fmla="*/ 259243 h 518485"/>
              <a:gd name="connsiteX6" fmla="*/ 0 w 1296213"/>
              <a:gd name="connsiteY6" fmla="*/ 0 h 5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6213" h="518485">
                <a:moveTo>
                  <a:pt x="0" y="0"/>
                </a:moveTo>
                <a:lnTo>
                  <a:pt x="1036971" y="0"/>
                </a:lnTo>
                <a:lnTo>
                  <a:pt x="1296213" y="259243"/>
                </a:lnTo>
                <a:lnTo>
                  <a:pt x="1036971" y="518485"/>
                </a:lnTo>
                <a:lnTo>
                  <a:pt x="0" y="518485"/>
                </a:lnTo>
                <a:lnTo>
                  <a:pt x="259243" y="259243"/>
                </a:lnTo>
                <a:lnTo>
                  <a:pt x="0" y="0"/>
                </a:lnTo>
                <a:close/>
              </a:path>
            </a:pathLst>
          </a:custGeom>
        </p:spPr>
        <p:style>
          <a:lnRef idx="2">
            <a:schemeClr val="accent2">
              <a:tint val="40000"/>
              <a:alpha val="90000"/>
              <a:hueOff val="2365746"/>
              <a:satOff val="-11410"/>
              <a:lumOff val="-987"/>
              <a:alphaOff val="0"/>
            </a:schemeClr>
          </a:lnRef>
          <a:fillRef idx="1">
            <a:schemeClr val="accent2">
              <a:tint val="40000"/>
              <a:alpha val="90000"/>
              <a:hueOff val="2365746"/>
              <a:satOff val="-11410"/>
              <a:lumOff val="-987"/>
              <a:alphaOff val="0"/>
            </a:schemeClr>
          </a:fillRef>
          <a:effectRef idx="0">
            <a:schemeClr val="accent2">
              <a:tint val="40000"/>
              <a:alpha val="90000"/>
              <a:hueOff val="2365746"/>
              <a:satOff val="-11410"/>
              <a:lumOff val="-987"/>
              <a:alphaOff val="0"/>
            </a:schemeClr>
          </a:effectRef>
          <a:fontRef idx="minor">
            <a:schemeClr val="dk1">
              <a:hueOff val="0"/>
              <a:satOff val="0"/>
              <a:lumOff val="0"/>
              <a:alphaOff val="0"/>
            </a:schemeClr>
          </a:fontRef>
        </p:style>
        <p:txBody>
          <a:bodyPr spcFirstLastPara="0" vert="horz" wrap="square" lIns="265593" tIns="3175" rIns="259242" bIns="3175" numCol="1" spcCol="1270" anchor="ctr" anchorCtr="0">
            <a:noAutofit/>
          </a:bodyPr>
          <a:lstStyle/>
          <a:p>
            <a:pPr marL="0" lvl="0" indent="0" algn="ctr" defTabSz="22225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This only sees behaviour in terms of physical consequences of the behaviour, so does not consider verbal aggression or physical aggression that has no apparent consequences.</a:t>
            </a:r>
          </a:p>
        </p:txBody>
      </p:sp>
      <p:sp>
        <p:nvSpPr>
          <p:cNvPr id="12" name="Freeform: Shape 11">
            <a:extLst>
              <a:ext uri="{FF2B5EF4-FFF2-40B4-BE49-F238E27FC236}">
                <a16:creationId xmlns:a16="http://schemas.microsoft.com/office/drawing/2014/main" id="{E26F48CA-1443-4CAB-B6F2-0379159D831D}"/>
              </a:ext>
            </a:extLst>
          </p:cNvPr>
          <p:cNvSpPr/>
          <p:nvPr/>
        </p:nvSpPr>
        <p:spPr>
          <a:xfrm>
            <a:off x="3516172" y="1797276"/>
            <a:ext cx="2474334" cy="1070249"/>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p:spPr>
        <p:style>
          <a:lnRef idx="2">
            <a:schemeClr val="lt1">
              <a:hueOff val="0"/>
              <a:satOff val="0"/>
              <a:lumOff val="0"/>
              <a:alphaOff val="0"/>
            </a:schemeClr>
          </a:lnRef>
          <a:fillRef idx="1">
            <a:schemeClr val="accent2">
              <a:hueOff val="1404314"/>
              <a:satOff val="-4480"/>
              <a:lumOff val="-1740"/>
              <a:alphaOff val="0"/>
            </a:schemeClr>
          </a:fillRef>
          <a:effectRef idx="0">
            <a:schemeClr val="accent2">
              <a:hueOff val="1404314"/>
              <a:satOff val="-4480"/>
              <a:lumOff val="-1740"/>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Scherer, Abeles and Fischer (1975) </a:t>
            </a:r>
          </a:p>
        </p:txBody>
      </p:sp>
      <p:sp>
        <p:nvSpPr>
          <p:cNvPr id="13" name="Freeform: Shape 12">
            <a:extLst>
              <a:ext uri="{FF2B5EF4-FFF2-40B4-BE49-F238E27FC236}">
                <a16:creationId xmlns:a16="http://schemas.microsoft.com/office/drawing/2014/main" id="{033331D2-306E-41FD-8E97-2CA6CD6FD4BE}"/>
              </a:ext>
            </a:extLst>
          </p:cNvPr>
          <p:cNvSpPr/>
          <p:nvPr/>
        </p:nvSpPr>
        <p:spPr>
          <a:xfrm>
            <a:off x="5888030" y="1785979"/>
            <a:ext cx="2525989" cy="1097653"/>
          </a:xfrm>
          <a:custGeom>
            <a:avLst/>
            <a:gdLst>
              <a:gd name="connsiteX0" fmla="*/ 0 w 1296213"/>
              <a:gd name="connsiteY0" fmla="*/ 0 h 518485"/>
              <a:gd name="connsiteX1" fmla="*/ 1036971 w 1296213"/>
              <a:gd name="connsiteY1" fmla="*/ 0 h 518485"/>
              <a:gd name="connsiteX2" fmla="*/ 1296213 w 1296213"/>
              <a:gd name="connsiteY2" fmla="*/ 259243 h 518485"/>
              <a:gd name="connsiteX3" fmla="*/ 1036971 w 1296213"/>
              <a:gd name="connsiteY3" fmla="*/ 518485 h 518485"/>
              <a:gd name="connsiteX4" fmla="*/ 0 w 1296213"/>
              <a:gd name="connsiteY4" fmla="*/ 518485 h 518485"/>
              <a:gd name="connsiteX5" fmla="*/ 259243 w 1296213"/>
              <a:gd name="connsiteY5" fmla="*/ 259243 h 518485"/>
              <a:gd name="connsiteX6" fmla="*/ 0 w 1296213"/>
              <a:gd name="connsiteY6" fmla="*/ 0 h 5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6213" h="518485">
                <a:moveTo>
                  <a:pt x="0" y="0"/>
                </a:moveTo>
                <a:lnTo>
                  <a:pt x="1036971" y="0"/>
                </a:lnTo>
                <a:lnTo>
                  <a:pt x="1296213" y="259243"/>
                </a:lnTo>
                <a:lnTo>
                  <a:pt x="1036971" y="518485"/>
                </a:lnTo>
                <a:lnTo>
                  <a:pt x="0" y="518485"/>
                </a:lnTo>
                <a:lnTo>
                  <a:pt x="259243" y="259243"/>
                </a:lnTo>
                <a:lnTo>
                  <a:pt x="0" y="0"/>
                </a:lnTo>
                <a:close/>
              </a:path>
            </a:pathLst>
          </a:custGeom>
        </p:spPr>
        <p:style>
          <a:lnRef idx="2">
            <a:schemeClr val="accent2">
              <a:tint val="40000"/>
              <a:alpha val="90000"/>
              <a:hueOff val="4731493"/>
              <a:satOff val="-22820"/>
              <a:lumOff val="-1974"/>
              <a:alphaOff val="0"/>
            </a:schemeClr>
          </a:lnRef>
          <a:fillRef idx="1">
            <a:schemeClr val="accent2">
              <a:tint val="40000"/>
              <a:alpha val="90000"/>
              <a:hueOff val="4731493"/>
              <a:satOff val="-22820"/>
              <a:lumOff val="-1974"/>
              <a:alphaOff val="0"/>
            </a:schemeClr>
          </a:fillRef>
          <a:effectRef idx="0">
            <a:schemeClr val="accent2">
              <a:tint val="40000"/>
              <a:alpha val="90000"/>
              <a:hueOff val="4731493"/>
              <a:satOff val="-22820"/>
              <a:lumOff val="-1974"/>
              <a:alphaOff val="0"/>
            </a:schemeClr>
          </a:effectRef>
          <a:fontRef idx="minor">
            <a:schemeClr val="dk1">
              <a:hueOff val="0"/>
              <a:satOff val="0"/>
              <a:lumOff val="0"/>
              <a:alphaOff val="0"/>
            </a:schemeClr>
          </a:fontRef>
        </p:style>
        <p:txBody>
          <a:bodyPr spcFirstLastPara="0" vert="horz" wrap="square" lIns="265593" tIns="3175" rIns="259242" bIns="3175" numCol="1" spcCol="1270" anchor="ctr" anchorCtr="0">
            <a:noAutofit/>
          </a:bodyPr>
          <a:lstStyle/>
          <a:p>
            <a:pPr marL="0" lvl="0" indent="0" algn="ctr" defTabSz="22225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behaviour intended to harm another member of the same species.</a:t>
            </a:r>
          </a:p>
        </p:txBody>
      </p:sp>
      <p:sp>
        <p:nvSpPr>
          <p:cNvPr id="14" name="Freeform: Shape 13">
            <a:extLst>
              <a:ext uri="{FF2B5EF4-FFF2-40B4-BE49-F238E27FC236}">
                <a16:creationId xmlns:a16="http://schemas.microsoft.com/office/drawing/2014/main" id="{B5A30449-FAFE-446E-B6CA-9E6D5A3579B0}"/>
              </a:ext>
            </a:extLst>
          </p:cNvPr>
          <p:cNvSpPr/>
          <p:nvPr/>
        </p:nvSpPr>
        <p:spPr>
          <a:xfrm>
            <a:off x="8285870" y="1783566"/>
            <a:ext cx="3505795" cy="1166524"/>
          </a:xfrm>
          <a:custGeom>
            <a:avLst/>
            <a:gdLst>
              <a:gd name="connsiteX0" fmla="*/ 0 w 1296213"/>
              <a:gd name="connsiteY0" fmla="*/ 0 h 518485"/>
              <a:gd name="connsiteX1" fmla="*/ 1036971 w 1296213"/>
              <a:gd name="connsiteY1" fmla="*/ 0 h 518485"/>
              <a:gd name="connsiteX2" fmla="*/ 1296213 w 1296213"/>
              <a:gd name="connsiteY2" fmla="*/ 259243 h 518485"/>
              <a:gd name="connsiteX3" fmla="*/ 1036971 w 1296213"/>
              <a:gd name="connsiteY3" fmla="*/ 518485 h 518485"/>
              <a:gd name="connsiteX4" fmla="*/ 0 w 1296213"/>
              <a:gd name="connsiteY4" fmla="*/ 518485 h 518485"/>
              <a:gd name="connsiteX5" fmla="*/ 259243 w 1296213"/>
              <a:gd name="connsiteY5" fmla="*/ 259243 h 518485"/>
              <a:gd name="connsiteX6" fmla="*/ 0 w 1296213"/>
              <a:gd name="connsiteY6" fmla="*/ 0 h 5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6213" h="518485">
                <a:moveTo>
                  <a:pt x="0" y="0"/>
                </a:moveTo>
                <a:lnTo>
                  <a:pt x="1036971" y="0"/>
                </a:lnTo>
                <a:lnTo>
                  <a:pt x="1296213" y="259243"/>
                </a:lnTo>
                <a:lnTo>
                  <a:pt x="1036971" y="518485"/>
                </a:lnTo>
                <a:lnTo>
                  <a:pt x="0" y="518485"/>
                </a:lnTo>
                <a:lnTo>
                  <a:pt x="259243" y="259243"/>
                </a:lnTo>
                <a:lnTo>
                  <a:pt x="0" y="0"/>
                </a:lnTo>
                <a:close/>
              </a:path>
            </a:pathLst>
          </a:custGeom>
        </p:spPr>
        <p:style>
          <a:lnRef idx="2">
            <a:schemeClr val="accent2">
              <a:tint val="40000"/>
              <a:alpha val="90000"/>
              <a:hueOff val="7097240"/>
              <a:satOff val="-34230"/>
              <a:lumOff val="-2962"/>
              <a:alphaOff val="0"/>
            </a:schemeClr>
          </a:lnRef>
          <a:fillRef idx="1">
            <a:schemeClr val="accent2">
              <a:tint val="40000"/>
              <a:alpha val="90000"/>
              <a:hueOff val="7097240"/>
              <a:satOff val="-34230"/>
              <a:lumOff val="-2962"/>
              <a:alphaOff val="0"/>
            </a:schemeClr>
          </a:fillRef>
          <a:effectRef idx="0">
            <a:schemeClr val="accent2">
              <a:tint val="40000"/>
              <a:alpha val="90000"/>
              <a:hueOff val="7097240"/>
              <a:satOff val="-34230"/>
              <a:lumOff val="-2962"/>
              <a:alphaOff val="0"/>
            </a:schemeClr>
          </a:effectRef>
          <a:fontRef idx="minor">
            <a:schemeClr val="dk1">
              <a:hueOff val="0"/>
              <a:satOff val="0"/>
              <a:lumOff val="0"/>
              <a:alphaOff val="0"/>
            </a:schemeClr>
          </a:fontRef>
        </p:style>
        <p:txBody>
          <a:bodyPr spcFirstLastPara="0" vert="horz" wrap="square" lIns="265593" tIns="3175" rIns="259242" bIns="3175" numCol="1" spcCol="1270" anchor="ctr" anchorCtr="0">
            <a:noAutofit/>
          </a:bodyPr>
          <a:lstStyle/>
          <a:p>
            <a:pPr marL="0" lvl="0" indent="0" algn="ctr" defTabSz="22225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This does not include all types of aggression, such as animal cruelty and damage caused to property.</a:t>
            </a:r>
          </a:p>
        </p:txBody>
      </p:sp>
      <p:sp>
        <p:nvSpPr>
          <p:cNvPr id="15" name="Freeform: Shape 14">
            <a:extLst>
              <a:ext uri="{FF2B5EF4-FFF2-40B4-BE49-F238E27FC236}">
                <a16:creationId xmlns:a16="http://schemas.microsoft.com/office/drawing/2014/main" id="{2F362256-3BDA-41A0-96DE-AEEE8DB718AA}"/>
              </a:ext>
            </a:extLst>
          </p:cNvPr>
          <p:cNvSpPr/>
          <p:nvPr/>
        </p:nvSpPr>
        <p:spPr>
          <a:xfrm>
            <a:off x="3468654" y="3013216"/>
            <a:ext cx="2474334" cy="1014024"/>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p:spPr>
        <p:style>
          <a:lnRef idx="2">
            <a:schemeClr val="lt1">
              <a:hueOff val="0"/>
              <a:satOff val="0"/>
              <a:lumOff val="0"/>
              <a:alphaOff val="0"/>
            </a:schemeClr>
          </a:lnRef>
          <a:fillRef idx="1">
            <a:schemeClr val="accent2">
              <a:hueOff val="2808628"/>
              <a:satOff val="-8960"/>
              <a:lumOff val="-3480"/>
              <a:alphaOff val="0"/>
            </a:schemeClr>
          </a:fillRef>
          <a:effectRef idx="0">
            <a:schemeClr val="accent2">
              <a:hueOff val="2808628"/>
              <a:satOff val="-8960"/>
              <a:lumOff val="-3480"/>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Baron (1977) </a:t>
            </a:r>
          </a:p>
        </p:txBody>
      </p:sp>
      <p:sp>
        <p:nvSpPr>
          <p:cNvPr id="16" name="Freeform: Shape 15">
            <a:extLst>
              <a:ext uri="{FF2B5EF4-FFF2-40B4-BE49-F238E27FC236}">
                <a16:creationId xmlns:a16="http://schemas.microsoft.com/office/drawing/2014/main" id="{9F1D1502-CEE6-4F85-9EFD-C07FA2F6D959}"/>
              </a:ext>
            </a:extLst>
          </p:cNvPr>
          <p:cNvSpPr/>
          <p:nvPr/>
        </p:nvSpPr>
        <p:spPr>
          <a:xfrm>
            <a:off x="5942988" y="2986762"/>
            <a:ext cx="2765984" cy="1110817"/>
          </a:xfrm>
          <a:custGeom>
            <a:avLst/>
            <a:gdLst>
              <a:gd name="connsiteX0" fmla="*/ 0 w 1296213"/>
              <a:gd name="connsiteY0" fmla="*/ 0 h 518485"/>
              <a:gd name="connsiteX1" fmla="*/ 1036971 w 1296213"/>
              <a:gd name="connsiteY1" fmla="*/ 0 h 518485"/>
              <a:gd name="connsiteX2" fmla="*/ 1296213 w 1296213"/>
              <a:gd name="connsiteY2" fmla="*/ 259243 h 518485"/>
              <a:gd name="connsiteX3" fmla="*/ 1036971 w 1296213"/>
              <a:gd name="connsiteY3" fmla="*/ 518485 h 518485"/>
              <a:gd name="connsiteX4" fmla="*/ 0 w 1296213"/>
              <a:gd name="connsiteY4" fmla="*/ 518485 h 518485"/>
              <a:gd name="connsiteX5" fmla="*/ 259243 w 1296213"/>
              <a:gd name="connsiteY5" fmla="*/ 259243 h 518485"/>
              <a:gd name="connsiteX6" fmla="*/ 0 w 1296213"/>
              <a:gd name="connsiteY6" fmla="*/ 0 h 5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6213" h="518485">
                <a:moveTo>
                  <a:pt x="0" y="0"/>
                </a:moveTo>
                <a:lnTo>
                  <a:pt x="1036971" y="0"/>
                </a:lnTo>
                <a:lnTo>
                  <a:pt x="1296213" y="259243"/>
                </a:lnTo>
                <a:lnTo>
                  <a:pt x="1036971" y="518485"/>
                </a:lnTo>
                <a:lnTo>
                  <a:pt x="0" y="518485"/>
                </a:lnTo>
                <a:lnTo>
                  <a:pt x="259243" y="259243"/>
                </a:lnTo>
                <a:lnTo>
                  <a:pt x="0" y="0"/>
                </a:lnTo>
                <a:close/>
              </a:path>
            </a:pathLst>
          </a:custGeom>
        </p:spPr>
        <p:style>
          <a:lnRef idx="2">
            <a:schemeClr val="accent2">
              <a:tint val="40000"/>
              <a:alpha val="90000"/>
              <a:hueOff val="9462986"/>
              <a:satOff val="-45640"/>
              <a:lumOff val="-3949"/>
              <a:alphaOff val="0"/>
            </a:schemeClr>
          </a:lnRef>
          <a:fillRef idx="1">
            <a:schemeClr val="accent2">
              <a:tint val="40000"/>
              <a:alpha val="90000"/>
              <a:hueOff val="9462986"/>
              <a:satOff val="-45640"/>
              <a:lumOff val="-3949"/>
              <a:alphaOff val="0"/>
            </a:schemeClr>
          </a:fillRef>
          <a:effectRef idx="0">
            <a:schemeClr val="accent2">
              <a:tint val="40000"/>
              <a:alpha val="90000"/>
              <a:hueOff val="9462986"/>
              <a:satOff val="-45640"/>
              <a:lumOff val="-3949"/>
              <a:alphaOff val="0"/>
            </a:schemeClr>
          </a:effectRef>
          <a:fontRef idx="minor">
            <a:schemeClr val="dk1">
              <a:hueOff val="0"/>
              <a:satOff val="0"/>
              <a:lumOff val="0"/>
              <a:alphaOff val="0"/>
            </a:schemeClr>
          </a:fontRef>
        </p:style>
        <p:txBody>
          <a:bodyPr spcFirstLastPara="0" vert="horz" wrap="square" lIns="265593" tIns="3175" rIns="259242" bIns="3175" numCol="1" spcCol="1270" anchor="ctr" anchorCtr="0">
            <a:noAutofit/>
          </a:bodyPr>
          <a:lstStyle/>
          <a:p>
            <a:pPr marL="0" lvl="0" indent="0" algn="ctr" defTabSz="22225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behaviour with the goal of harming/injuring another who is motivated to avoid such treatment.</a:t>
            </a:r>
          </a:p>
        </p:txBody>
      </p:sp>
      <p:sp>
        <p:nvSpPr>
          <p:cNvPr id="17" name="Freeform: Shape 16">
            <a:extLst>
              <a:ext uri="{FF2B5EF4-FFF2-40B4-BE49-F238E27FC236}">
                <a16:creationId xmlns:a16="http://schemas.microsoft.com/office/drawing/2014/main" id="{5364248B-2914-426D-8F20-6C5ABC75A5A7}"/>
              </a:ext>
            </a:extLst>
          </p:cNvPr>
          <p:cNvSpPr/>
          <p:nvPr/>
        </p:nvSpPr>
        <p:spPr>
          <a:xfrm>
            <a:off x="8540582" y="2954772"/>
            <a:ext cx="2980812" cy="1098651"/>
          </a:xfrm>
          <a:custGeom>
            <a:avLst/>
            <a:gdLst>
              <a:gd name="connsiteX0" fmla="*/ 0 w 1296213"/>
              <a:gd name="connsiteY0" fmla="*/ 0 h 518485"/>
              <a:gd name="connsiteX1" fmla="*/ 1036971 w 1296213"/>
              <a:gd name="connsiteY1" fmla="*/ 0 h 518485"/>
              <a:gd name="connsiteX2" fmla="*/ 1296213 w 1296213"/>
              <a:gd name="connsiteY2" fmla="*/ 259243 h 518485"/>
              <a:gd name="connsiteX3" fmla="*/ 1036971 w 1296213"/>
              <a:gd name="connsiteY3" fmla="*/ 518485 h 518485"/>
              <a:gd name="connsiteX4" fmla="*/ 0 w 1296213"/>
              <a:gd name="connsiteY4" fmla="*/ 518485 h 518485"/>
              <a:gd name="connsiteX5" fmla="*/ 259243 w 1296213"/>
              <a:gd name="connsiteY5" fmla="*/ 259243 h 518485"/>
              <a:gd name="connsiteX6" fmla="*/ 0 w 1296213"/>
              <a:gd name="connsiteY6" fmla="*/ 0 h 5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6213" h="518485">
                <a:moveTo>
                  <a:pt x="0" y="0"/>
                </a:moveTo>
                <a:lnTo>
                  <a:pt x="1036971" y="0"/>
                </a:lnTo>
                <a:lnTo>
                  <a:pt x="1296213" y="259243"/>
                </a:lnTo>
                <a:lnTo>
                  <a:pt x="1036971" y="518485"/>
                </a:lnTo>
                <a:lnTo>
                  <a:pt x="0" y="518485"/>
                </a:lnTo>
                <a:lnTo>
                  <a:pt x="259243" y="259243"/>
                </a:lnTo>
                <a:lnTo>
                  <a:pt x="0" y="0"/>
                </a:lnTo>
                <a:close/>
              </a:path>
            </a:pathLst>
          </a:custGeom>
        </p:spPr>
        <p:style>
          <a:lnRef idx="2">
            <a:schemeClr val="accent2">
              <a:tint val="40000"/>
              <a:alpha val="90000"/>
              <a:hueOff val="11828732"/>
              <a:satOff val="-57050"/>
              <a:lumOff val="-4936"/>
              <a:alphaOff val="0"/>
            </a:schemeClr>
          </a:lnRef>
          <a:fillRef idx="1">
            <a:schemeClr val="accent2">
              <a:tint val="40000"/>
              <a:alpha val="90000"/>
              <a:hueOff val="11828732"/>
              <a:satOff val="-57050"/>
              <a:lumOff val="-4936"/>
              <a:alphaOff val="0"/>
            </a:schemeClr>
          </a:fillRef>
          <a:effectRef idx="0">
            <a:schemeClr val="accent2">
              <a:tint val="40000"/>
              <a:alpha val="90000"/>
              <a:hueOff val="11828732"/>
              <a:satOff val="-57050"/>
              <a:lumOff val="-4936"/>
              <a:alphaOff val="0"/>
            </a:schemeClr>
          </a:effectRef>
          <a:fontRef idx="minor">
            <a:schemeClr val="dk1">
              <a:hueOff val="0"/>
              <a:satOff val="0"/>
              <a:lumOff val="0"/>
              <a:alphaOff val="0"/>
            </a:schemeClr>
          </a:fontRef>
        </p:style>
        <p:txBody>
          <a:bodyPr spcFirstLastPara="0" vert="horz" wrap="square" lIns="265593" tIns="3175" rIns="259242" bIns="3175" numCol="1" spcCol="1270" anchor="ctr" anchorCtr="0">
            <a:noAutofit/>
          </a:bodyPr>
          <a:lstStyle/>
          <a:p>
            <a:pPr marL="0" lvl="0" indent="0" algn="ctr" defTabSz="22225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This places the emphasis on the victim of the act to state that they did not want to be harmed</a:t>
            </a:r>
          </a:p>
        </p:txBody>
      </p:sp>
      <p:sp>
        <p:nvSpPr>
          <p:cNvPr id="18" name="Freeform: Shape 17">
            <a:extLst>
              <a:ext uri="{FF2B5EF4-FFF2-40B4-BE49-F238E27FC236}">
                <a16:creationId xmlns:a16="http://schemas.microsoft.com/office/drawing/2014/main" id="{BF05B654-9549-4247-AB0B-B60DBF1B99EC}"/>
              </a:ext>
            </a:extLst>
          </p:cNvPr>
          <p:cNvSpPr/>
          <p:nvPr/>
        </p:nvSpPr>
        <p:spPr>
          <a:xfrm>
            <a:off x="3519332" y="4166146"/>
            <a:ext cx="2525989" cy="1092116"/>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p:spPr>
        <p:style>
          <a:lnRef idx="2">
            <a:schemeClr val="lt1">
              <a:hueOff val="0"/>
              <a:satOff val="0"/>
              <a:lumOff val="0"/>
              <a:alphaOff val="0"/>
            </a:schemeClr>
          </a:lnRef>
          <a:fillRef idx="1">
            <a:schemeClr val="accent2">
              <a:hueOff val="4212943"/>
              <a:satOff val="-13440"/>
              <a:lumOff val="-5221"/>
              <a:alphaOff val="0"/>
            </a:schemeClr>
          </a:fillRef>
          <a:effectRef idx="0">
            <a:schemeClr val="accent2">
              <a:hueOff val="4212943"/>
              <a:satOff val="-13440"/>
              <a:lumOff val="-5221"/>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Baron and Byrne (2000) </a:t>
            </a:r>
          </a:p>
        </p:txBody>
      </p:sp>
      <p:sp>
        <p:nvSpPr>
          <p:cNvPr id="19" name="Freeform: Shape 18">
            <a:extLst>
              <a:ext uri="{FF2B5EF4-FFF2-40B4-BE49-F238E27FC236}">
                <a16:creationId xmlns:a16="http://schemas.microsoft.com/office/drawing/2014/main" id="{412F2F7C-8BEC-4E4C-A99C-277E1498F1F1}"/>
              </a:ext>
            </a:extLst>
          </p:cNvPr>
          <p:cNvSpPr/>
          <p:nvPr/>
        </p:nvSpPr>
        <p:spPr>
          <a:xfrm>
            <a:off x="5942988" y="4164038"/>
            <a:ext cx="2765984" cy="1112820"/>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a:solidFill>
            <a:schemeClr val="accent2">
              <a:hueOff val="9362095"/>
              <a:satOff val="-29868"/>
              <a:lumOff val="-11602"/>
              <a:alpha val="38000"/>
            </a:schemeClr>
          </a:solidFill>
        </p:spPr>
        <p:style>
          <a:lnRef idx="2">
            <a:schemeClr val="lt1">
              <a:hueOff val="0"/>
              <a:satOff val="0"/>
              <a:lumOff val="0"/>
              <a:alphaOff val="0"/>
            </a:schemeClr>
          </a:lnRef>
          <a:fillRef idx="1">
            <a:scrgbClr r="0" g="0" b="0"/>
          </a:fillRef>
          <a:effectRef idx="0">
            <a:schemeClr val="accent2">
              <a:hueOff val="5617257"/>
              <a:satOff val="-17921"/>
              <a:lumOff val="-6961"/>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the intentional infliction of a form of harm on others.</a:t>
            </a:r>
          </a:p>
        </p:txBody>
      </p:sp>
      <p:sp>
        <p:nvSpPr>
          <p:cNvPr id="20" name="Freeform: Shape 19">
            <a:extLst>
              <a:ext uri="{FF2B5EF4-FFF2-40B4-BE49-F238E27FC236}">
                <a16:creationId xmlns:a16="http://schemas.microsoft.com/office/drawing/2014/main" id="{22EB9CF6-58EF-4C18-8FDB-5C33993783D1}"/>
              </a:ext>
            </a:extLst>
          </p:cNvPr>
          <p:cNvSpPr/>
          <p:nvPr/>
        </p:nvSpPr>
        <p:spPr>
          <a:xfrm>
            <a:off x="8468978" y="4140605"/>
            <a:ext cx="3220806" cy="1166523"/>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a:solidFill>
            <a:schemeClr val="accent2">
              <a:hueOff val="11234514"/>
              <a:satOff val="-35841"/>
              <a:lumOff val="-13922"/>
              <a:alpha val="22000"/>
            </a:schemeClr>
          </a:solidFill>
        </p:spPr>
        <p:style>
          <a:lnRef idx="2">
            <a:schemeClr val="lt1">
              <a:hueOff val="0"/>
              <a:satOff val="0"/>
              <a:lumOff val="0"/>
              <a:alphaOff val="0"/>
            </a:schemeClr>
          </a:lnRef>
          <a:fillRef idx="1">
            <a:scrgbClr r="0" g="0" b="0"/>
          </a:fillRef>
          <a:effectRef idx="0">
            <a:schemeClr val="accent2">
              <a:hueOff val="7021571"/>
              <a:satOff val="-22401"/>
              <a:lumOff val="-8701"/>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This does not consider harm which is caused within the context of boxing, for example. The aim of boxing is the intentional infliction of harm.</a:t>
            </a:r>
          </a:p>
        </p:txBody>
      </p:sp>
      <p:sp>
        <p:nvSpPr>
          <p:cNvPr id="21" name="Freeform: Shape 20">
            <a:extLst>
              <a:ext uri="{FF2B5EF4-FFF2-40B4-BE49-F238E27FC236}">
                <a16:creationId xmlns:a16="http://schemas.microsoft.com/office/drawing/2014/main" id="{9973F05C-EBF4-4A06-A580-6BA86ED72385}"/>
              </a:ext>
            </a:extLst>
          </p:cNvPr>
          <p:cNvSpPr/>
          <p:nvPr/>
        </p:nvSpPr>
        <p:spPr>
          <a:xfrm>
            <a:off x="3516172" y="5392206"/>
            <a:ext cx="2580948" cy="1070249"/>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p:spPr>
        <p:style>
          <a:lnRef idx="2">
            <a:schemeClr val="lt1">
              <a:hueOff val="0"/>
              <a:satOff val="0"/>
              <a:lumOff val="0"/>
              <a:alphaOff val="0"/>
            </a:schemeClr>
          </a:lnRef>
          <a:fillRef idx="1">
            <a:schemeClr val="accent2">
              <a:hueOff val="8425886"/>
              <a:satOff val="-26881"/>
              <a:lumOff val="-10441"/>
              <a:alphaOff val="0"/>
            </a:schemeClr>
          </a:fillRef>
          <a:effectRef idx="0">
            <a:schemeClr val="accent2">
              <a:hueOff val="8425886"/>
              <a:satOff val="-26881"/>
              <a:lumOff val="-10441"/>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Anderson and </a:t>
            </a:r>
            <a:r>
              <a:rPr lang="en-GB" sz="2000" kern="1200" dirty="0" err="1">
                <a:solidFill>
                  <a:schemeClr val="tx1"/>
                </a:solidFill>
                <a:latin typeface="Arial" panose="020B0604020202020204" pitchFamily="34" charset="0"/>
                <a:cs typeface="Arial" panose="020B0604020202020204" pitchFamily="34" charset="0"/>
              </a:rPr>
              <a:t>Huesmann</a:t>
            </a:r>
            <a:r>
              <a:rPr lang="en-GB" sz="2000" kern="1200" dirty="0">
                <a:solidFill>
                  <a:schemeClr val="tx1"/>
                </a:solidFill>
                <a:latin typeface="Arial" panose="020B0604020202020204" pitchFamily="34" charset="0"/>
                <a:cs typeface="Arial" panose="020B0604020202020204" pitchFamily="34" charset="0"/>
              </a:rPr>
              <a:t> (2003) </a:t>
            </a:r>
          </a:p>
        </p:txBody>
      </p:sp>
      <p:sp>
        <p:nvSpPr>
          <p:cNvPr id="22" name="Freeform: Shape 21">
            <a:extLst>
              <a:ext uri="{FF2B5EF4-FFF2-40B4-BE49-F238E27FC236}">
                <a16:creationId xmlns:a16="http://schemas.microsoft.com/office/drawing/2014/main" id="{47613291-835B-4088-9AA3-0138B0C93619}"/>
              </a:ext>
            </a:extLst>
          </p:cNvPr>
          <p:cNvSpPr/>
          <p:nvPr/>
        </p:nvSpPr>
        <p:spPr>
          <a:xfrm>
            <a:off x="6009047" y="5460963"/>
            <a:ext cx="2699926" cy="1001492"/>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a:solidFill>
            <a:schemeClr val="accent2">
              <a:hueOff val="11234514"/>
              <a:satOff val="-35841"/>
              <a:lumOff val="-13922"/>
              <a:alpha val="50000"/>
            </a:schemeClr>
          </a:solidFill>
        </p:spPr>
        <p:style>
          <a:lnRef idx="2">
            <a:schemeClr val="lt1">
              <a:hueOff val="0"/>
              <a:satOff val="0"/>
              <a:lumOff val="0"/>
              <a:alphaOff val="0"/>
            </a:schemeClr>
          </a:lnRef>
          <a:fillRef idx="1">
            <a:scrgbClr r="0" g="0" b="0"/>
          </a:fillRef>
          <a:effectRef idx="0">
            <a:schemeClr val="accent2">
              <a:hueOff val="9830199"/>
              <a:satOff val="-31361"/>
              <a:lumOff val="-12182"/>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behaviour carried out    towards another with the intent to cause harm.</a:t>
            </a:r>
          </a:p>
        </p:txBody>
      </p:sp>
      <p:sp>
        <p:nvSpPr>
          <p:cNvPr id="23" name="Freeform: Shape 22">
            <a:extLst>
              <a:ext uri="{FF2B5EF4-FFF2-40B4-BE49-F238E27FC236}">
                <a16:creationId xmlns:a16="http://schemas.microsoft.com/office/drawing/2014/main" id="{89A5AF23-08D7-41A8-95C2-55907DF562A9}"/>
              </a:ext>
            </a:extLst>
          </p:cNvPr>
          <p:cNvSpPr/>
          <p:nvPr/>
        </p:nvSpPr>
        <p:spPr>
          <a:xfrm>
            <a:off x="8708972" y="5460963"/>
            <a:ext cx="2980811" cy="934326"/>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a:solidFill>
            <a:schemeClr val="accent2">
              <a:hueOff val="11234514"/>
              <a:satOff val="-35841"/>
              <a:lumOff val="-13922"/>
              <a:alpha val="50000"/>
            </a:schemeClr>
          </a:solidFill>
        </p:spPr>
        <p:style>
          <a:lnRef idx="2">
            <a:schemeClr val="lt1">
              <a:hueOff val="0"/>
              <a:satOff val="0"/>
              <a:lumOff val="0"/>
              <a:alphaOff val="0"/>
            </a:schemeClr>
          </a:lnRef>
          <a:fillRef idx="1">
            <a:scrgbClr r="0" g="0" b="0"/>
          </a:fillRef>
          <a:effectRef idx="0">
            <a:schemeClr val="accent2">
              <a:hueOff val="11234514"/>
              <a:satOff val="-35841"/>
              <a:lumOff val="-13922"/>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This does not consider that the harm intended is self-harm.</a:t>
            </a:r>
          </a:p>
        </p:txBody>
      </p:sp>
    </p:spTree>
    <p:extLst>
      <p:ext uri="{BB962C8B-B14F-4D97-AF65-F5344CB8AC3E}">
        <p14:creationId xmlns:p14="http://schemas.microsoft.com/office/powerpoint/2010/main" val="3787093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5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fade">
                                      <p:cBhvr>
                                        <p:cTn id="47" dur="500"/>
                                        <p:tgtEl>
                                          <p:spTgt spid="15"/>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6"/>
                                        </p:tgtEl>
                                        <p:attrNameLst>
                                          <p:attrName>style.visibility</p:attrName>
                                        </p:attrNameLst>
                                      </p:cBhvr>
                                      <p:to>
                                        <p:strVal val="visible"/>
                                      </p:to>
                                    </p:set>
                                    <p:animEffect transition="in" filter="fade">
                                      <p:cBhvr>
                                        <p:cTn id="52" dur="500"/>
                                        <p:tgtEl>
                                          <p:spTgt spid="16"/>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fade">
                                      <p:cBhvr>
                                        <p:cTn id="57" dur="500"/>
                                        <p:tgtEl>
                                          <p:spTgt spid="17"/>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8"/>
                                        </p:tgtEl>
                                        <p:attrNameLst>
                                          <p:attrName>style.visibility</p:attrName>
                                        </p:attrNameLst>
                                      </p:cBhvr>
                                      <p:to>
                                        <p:strVal val="visible"/>
                                      </p:to>
                                    </p:set>
                                    <p:animEffect transition="in" filter="fade">
                                      <p:cBhvr>
                                        <p:cTn id="62" dur="500"/>
                                        <p:tgtEl>
                                          <p:spTgt spid="18"/>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19"/>
                                        </p:tgtEl>
                                        <p:attrNameLst>
                                          <p:attrName>style.visibility</p:attrName>
                                        </p:attrNameLst>
                                      </p:cBhvr>
                                      <p:to>
                                        <p:strVal val="visible"/>
                                      </p:to>
                                    </p:set>
                                    <p:animEffect transition="in" filter="fade">
                                      <p:cBhvr>
                                        <p:cTn id="67" dur="500"/>
                                        <p:tgtEl>
                                          <p:spTgt spid="19"/>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20"/>
                                        </p:tgtEl>
                                        <p:attrNameLst>
                                          <p:attrName>style.visibility</p:attrName>
                                        </p:attrNameLst>
                                      </p:cBhvr>
                                      <p:to>
                                        <p:strVal val="visible"/>
                                      </p:to>
                                    </p:set>
                                    <p:animEffect transition="in" filter="fade">
                                      <p:cBhvr>
                                        <p:cTn id="72" dur="500"/>
                                        <p:tgtEl>
                                          <p:spTgt spid="20"/>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21"/>
                                        </p:tgtEl>
                                        <p:attrNameLst>
                                          <p:attrName>style.visibility</p:attrName>
                                        </p:attrNameLst>
                                      </p:cBhvr>
                                      <p:to>
                                        <p:strVal val="visible"/>
                                      </p:to>
                                    </p:set>
                                    <p:animEffect transition="in" filter="fade">
                                      <p:cBhvr>
                                        <p:cTn id="77" dur="500"/>
                                        <p:tgtEl>
                                          <p:spTgt spid="21"/>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22"/>
                                        </p:tgtEl>
                                        <p:attrNameLst>
                                          <p:attrName>style.visibility</p:attrName>
                                        </p:attrNameLst>
                                      </p:cBhvr>
                                      <p:to>
                                        <p:strVal val="visible"/>
                                      </p:to>
                                    </p:set>
                                    <p:animEffect transition="in" filter="fade">
                                      <p:cBhvr>
                                        <p:cTn id="82" dur="500"/>
                                        <p:tgtEl>
                                          <p:spTgt spid="22"/>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23"/>
                                        </p:tgtEl>
                                        <p:attrNameLst>
                                          <p:attrName>style.visibility</p:attrName>
                                        </p:attrNameLst>
                                      </p:cBhvr>
                                      <p:to>
                                        <p:strVal val="visible"/>
                                      </p:to>
                                    </p:set>
                                    <p:animEffect transition="in" filter="fade">
                                      <p:cBhvr>
                                        <p:cTn id="87"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FC40E34E-DB50-4F85-B069-22183B703982}"/>
              </a:ext>
            </a:extLst>
          </p:cNvPr>
          <p:cNvSpPr txBox="1"/>
          <p:nvPr/>
        </p:nvSpPr>
        <p:spPr>
          <a:xfrm>
            <a:off x="8206901" y="342784"/>
            <a:ext cx="3084679" cy="369332"/>
          </a:xfrm>
          <a:prstGeom prst="rect">
            <a:avLst/>
          </a:prstGeom>
          <a:noFill/>
        </p:spPr>
        <p:txBody>
          <a:bodyPr wrap="square" rtlCol="0">
            <a:spAutoFit/>
          </a:bodyPr>
          <a:lstStyle/>
          <a:p>
            <a:r>
              <a:rPr lang="en-GB" dirty="0"/>
              <a:t>-</a:t>
            </a:r>
          </a:p>
        </p:txBody>
      </p:sp>
      <p:sp>
        <p:nvSpPr>
          <p:cNvPr id="19" name="Freeform: Shape 18">
            <a:extLst>
              <a:ext uri="{FF2B5EF4-FFF2-40B4-BE49-F238E27FC236}">
                <a16:creationId xmlns:a16="http://schemas.microsoft.com/office/drawing/2014/main" id="{9B41D0AB-0132-4C25-8717-CD0D72A4945C}"/>
              </a:ext>
            </a:extLst>
          </p:cNvPr>
          <p:cNvSpPr/>
          <p:nvPr/>
        </p:nvSpPr>
        <p:spPr>
          <a:xfrm>
            <a:off x="1263752" y="876308"/>
            <a:ext cx="3169908" cy="1584954"/>
          </a:xfrm>
          <a:custGeom>
            <a:avLst/>
            <a:gdLst>
              <a:gd name="connsiteX0" fmla="*/ 0 w 3169908"/>
              <a:gd name="connsiteY0" fmla="*/ 158495 h 1584954"/>
              <a:gd name="connsiteX1" fmla="*/ 158495 w 3169908"/>
              <a:gd name="connsiteY1" fmla="*/ 0 h 1584954"/>
              <a:gd name="connsiteX2" fmla="*/ 3011413 w 3169908"/>
              <a:gd name="connsiteY2" fmla="*/ 0 h 1584954"/>
              <a:gd name="connsiteX3" fmla="*/ 3169908 w 3169908"/>
              <a:gd name="connsiteY3" fmla="*/ 158495 h 1584954"/>
              <a:gd name="connsiteX4" fmla="*/ 3169908 w 3169908"/>
              <a:gd name="connsiteY4" fmla="*/ 1426459 h 1584954"/>
              <a:gd name="connsiteX5" fmla="*/ 3011413 w 3169908"/>
              <a:gd name="connsiteY5" fmla="*/ 1584954 h 1584954"/>
              <a:gd name="connsiteX6" fmla="*/ 158495 w 3169908"/>
              <a:gd name="connsiteY6" fmla="*/ 1584954 h 1584954"/>
              <a:gd name="connsiteX7" fmla="*/ 0 w 3169908"/>
              <a:gd name="connsiteY7" fmla="*/ 1426459 h 1584954"/>
              <a:gd name="connsiteX8" fmla="*/ 0 w 3169908"/>
              <a:gd name="connsiteY8" fmla="*/ 158495 h 1584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9908" h="1584954">
                <a:moveTo>
                  <a:pt x="0" y="158495"/>
                </a:moveTo>
                <a:cubicBezTo>
                  <a:pt x="0" y="70961"/>
                  <a:pt x="70961" y="0"/>
                  <a:pt x="158495" y="0"/>
                </a:cubicBezTo>
                <a:lnTo>
                  <a:pt x="3011413" y="0"/>
                </a:lnTo>
                <a:cubicBezTo>
                  <a:pt x="3098947" y="0"/>
                  <a:pt x="3169908" y="70961"/>
                  <a:pt x="3169908" y="158495"/>
                </a:cubicBezTo>
                <a:lnTo>
                  <a:pt x="3169908" y="1426459"/>
                </a:lnTo>
                <a:cubicBezTo>
                  <a:pt x="3169908" y="1513993"/>
                  <a:pt x="3098947" y="1584954"/>
                  <a:pt x="3011413" y="1584954"/>
                </a:cubicBezTo>
                <a:lnTo>
                  <a:pt x="158495" y="1584954"/>
                </a:lnTo>
                <a:cubicBezTo>
                  <a:pt x="70961" y="1584954"/>
                  <a:pt x="0" y="1513993"/>
                  <a:pt x="0" y="1426459"/>
                </a:cubicBezTo>
                <a:lnTo>
                  <a:pt x="0" y="158495"/>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28337" tIns="101032" rIns="128337" bIns="101032" numCol="1" spcCol="1270" anchor="ctr" anchorCtr="0">
            <a:noAutofit/>
          </a:bodyPr>
          <a:lstStyle/>
          <a:p>
            <a:pPr marL="0" lvl="0" indent="0" algn="ctr" defTabSz="1911350">
              <a:lnSpc>
                <a:spcPct val="90000"/>
              </a:lnSpc>
              <a:spcBef>
                <a:spcPct val="0"/>
              </a:spcBef>
              <a:spcAft>
                <a:spcPct val="35000"/>
              </a:spcAft>
              <a:buNone/>
            </a:pPr>
            <a:r>
              <a:rPr lang="en-GB" sz="4300" kern="1200" dirty="0"/>
              <a:t>Theories of Aggression </a:t>
            </a:r>
          </a:p>
        </p:txBody>
      </p:sp>
      <p:sp>
        <p:nvSpPr>
          <p:cNvPr id="20" name="Freeform: Shape 19">
            <a:extLst>
              <a:ext uri="{FF2B5EF4-FFF2-40B4-BE49-F238E27FC236}">
                <a16:creationId xmlns:a16="http://schemas.microsoft.com/office/drawing/2014/main" id="{4FFF6C0F-B86B-4C2C-8AEC-3AFC53742ECD}"/>
              </a:ext>
            </a:extLst>
          </p:cNvPr>
          <p:cNvSpPr/>
          <p:nvPr/>
        </p:nvSpPr>
        <p:spPr>
          <a:xfrm rot="16200000" flipH="1">
            <a:off x="5598387" y="2420554"/>
            <a:ext cx="314818" cy="1188715"/>
          </a:xfrm>
          <a:custGeom>
            <a:avLst/>
            <a:gdLst/>
            <a:ahLst/>
            <a:cxnLst/>
            <a:rect l="0" t="0" r="0" b="0"/>
            <a:pathLst>
              <a:path>
                <a:moveTo>
                  <a:pt x="0" y="0"/>
                </a:moveTo>
                <a:lnTo>
                  <a:pt x="0" y="1188715"/>
                </a:lnTo>
                <a:lnTo>
                  <a:pt x="316990" y="1188715"/>
                </a:lnTo>
              </a:path>
            </a:pathLst>
          </a:custGeom>
          <a:noFill/>
        </p:spPr>
        <p:style>
          <a:lnRef idx="2">
            <a:schemeClr val="accent5">
              <a:hueOff val="0"/>
              <a:satOff val="0"/>
              <a:lumOff val="0"/>
              <a:alphaOff val="0"/>
            </a:schemeClr>
          </a:lnRef>
          <a:fillRef idx="0">
            <a:scrgbClr r="0" g="0" b="0"/>
          </a:fillRef>
          <a:effectRef idx="0">
            <a:schemeClr val="accent4">
              <a:tint val="90000"/>
              <a:hueOff val="0"/>
              <a:satOff val="0"/>
              <a:lumOff val="0"/>
              <a:alphaOff val="0"/>
            </a:schemeClr>
          </a:effectRef>
          <a:fontRef idx="minor">
            <a:schemeClr val="tx1">
              <a:hueOff val="0"/>
              <a:satOff val="0"/>
              <a:lumOff val="0"/>
              <a:alphaOff val="0"/>
            </a:schemeClr>
          </a:fontRef>
        </p:style>
      </p:sp>
      <p:sp>
        <p:nvSpPr>
          <p:cNvPr id="21" name="Freeform: Shape 20">
            <a:extLst>
              <a:ext uri="{FF2B5EF4-FFF2-40B4-BE49-F238E27FC236}">
                <a16:creationId xmlns:a16="http://schemas.microsoft.com/office/drawing/2014/main" id="{5649A50F-8648-4E16-B2C0-BFCD8D33A91D}"/>
              </a:ext>
            </a:extLst>
          </p:cNvPr>
          <p:cNvSpPr/>
          <p:nvPr/>
        </p:nvSpPr>
        <p:spPr>
          <a:xfrm>
            <a:off x="2625513" y="3208022"/>
            <a:ext cx="2535926" cy="1584954"/>
          </a:xfrm>
          <a:custGeom>
            <a:avLst/>
            <a:gdLst>
              <a:gd name="connsiteX0" fmla="*/ 0 w 2535926"/>
              <a:gd name="connsiteY0" fmla="*/ 158495 h 1584954"/>
              <a:gd name="connsiteX1" fmla="*/ 158495 w 2535926"/>
              <a:gd name="connsiteY1" fmla="*/ 0 h 1584954"/>
              <a:gd name="connsiteX2" fmla="*/ 2377431 w 2535926"/>
              <a:gd name="connsiteY2" fmla="*/ 0 h 1584954"/>
              <a:gd name="connsiteX3" fmla="*/ 2535926 w 2535926"/>
              <a:gd name="connsiteY3" fmla="*/ 158495 h 1584954"/>
              <a:gd name="connsiteX4" fmla="*/ 2535926 w 2535926"/>
              <a:gd name="connsiteY4" fmla="*/ 1426459 h 1584954"/>
              <a:gd name="connsiteX5" fmla="*/ 2377431 w 2535926"/>
              <a:gd name="connsiteY5" fmla="*/ 1584954 h 1584954"/>
              <a:gd name="connsiteX6" fmla="*/ 158495 w 2535926"/>
              <a:gd name="connsiteY6" fmla="*/ 1584954 h 1584954"/>
              <a:gd name="connsiteX7" fmla="*/ 0 w 2535926"/>
              <a:gd name="connsiteY7" fmla="*/ 1426459 h 1584954"/>
              <a:gd name="connsiteX8" fmla="*/ 0 w 2535926"/>
              <a:gd name="connsiteY8" fmla="*/ 158495 h 1584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926" h="1584954">
                <a:moveTo>
                  <a:pt x="0" y="158495"/>
                </a:moveTo>
                <a:cubicBezTo>
                  <a:pt x="0" y="70961"/>
                  <a:pt x="70961" y="0"/>
                  <a:pt x="158495" y="0"/>
                </a:cubicBezTo>
                <a:lnTo>
                  <a:pt x="2377431" y="0"/>
                </a:lnTo>
                <a:cubicBezTo>
                  <a:pt x="2464965" y="0"/>
                  <a:pt x="2535926" y="70961"/>
                  <a:pt x="2535926" y="158495"/>
                </a:cubicBezTo>
                <a:lnTo>
                  <a:pt x="2535926" y="1426459"/>
                </a:lnTo>
                <a:cubicBezTo>
                  <a:pt x="2535926" y="1513993"/>
                  <a:pt x="2464965" y="1584954"/>
                  <a:pt x="2377431" y="1584954"/>
                </a:cubicBezTo>
                <a:lnTo>
                  <a:pt x="158495" y="1584954"/>
                </a:lnTo>
                <a:cubicBezTo>
                  <a:pt x="70961" y="1584954"/>
                  <a:pt x="0" y="1513993"/>
                  <a:pt x="0" y="1426459"/>
                </a:cubicBezTo>
                <a:lnTo>
                  <a:pt x="0" y="158495"/>
                </a:ln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09287" tIns="88332" rIns="109287" bIns="88332" numCol="1" spcCol="1270" anchor="ctr" anchorCtr="0">
            <a:noAutofit/>
          </a:bodyPr>
          <a:lstStyle/>
          <a:p>
            <a:pPr marL="0" lvl="0" indent="0" algn="ctr" defTabSz="1466850">
              <a:lnSpc>
                <a:spcPct val="90000"/>
              </a:lnSpc>
              <a:spcBef>
                <a:spcPct val="0"/>
              </a:spcBef>
              <a:spcAft>
                <a:spcPct val="35000"/>
              </a:spcAft>
              <a:buNone/>
            </a:pPr>
            <a:r>
              <a:rPr lang="en-GB" sz="3300" kern="1200" dirty="0"/>
              <a:t>Biological theories of aggression </a:t>
            </a:r>
          </a:p>
        </p:txBody>
      </p:sp>
      <p:sp>
        <p:nvSpPr>
          <p:cNvPr id="22" name="Freeform: Shape 21">
            <a:extLst>
              <a:ext uri="{FF2B5EF4-FFF2-40B4-BE49-F238E27FC236}">
                <a16:creationId xmlns:a16="http://schemas.microsoft.com/office/drawing/2014/main" id="{57477706-62BB-48DB-98E8-57A58A5C0500}"/>
              </a:ext>
            </a:extLst>
          </p:cNvPr>
          <p:cNvSpPr/>
          <p:nvPr/>
        </p:nvSpPr>
        <p:spPr>
          <a:xfrm rot="5400000" flipH="1">
            <a:off x="3419077" y="1115139"/>
            <a:ext cx="314816" cy="3169908"/>
          </a:xfrm>
          <a:custGeom>
            <a:avLst/>
            <a:gdLst/>
            <a:ahLst/>
            <a:cxnLst/>
            <a:rect l="0" t="0" r="0" b="0"/>
            <a:pathLst>
              <a:path>
                <a:moveTo>
                  <a:pt x="0" y="0"/>
                </a:moveTo>
                <a:lnTo>
                  <a:pt x="0" y="3169908"/>
                </a:lnTo>
                <a:lnTo>
                  <a:pt x="316990" y="3169908"/>
                </a:lnTo>
              </a:path>
            </a:pathLst>
          </a:custGeom>
          <a:noFill/>
        </p:spPr>
        <p:style>
          <a:lnRef idx="2">
            <a:schemeClr val="accent5">
              <a:hueOff val="0"/>
              <a:satOff val="0"/>
              <a:lumOff val="0"/>
              <a:alphaOff val="0"/>
            </a:schemeClr>
          </a:lnRef>
          <a:fillRef idx="0">
            <a:scrgbClr r="0" g="0" b="0"/>
          </a:fillRef>
          <a:effectRef idx="0">
            <a:schemeClr val="accent4">
              <a:tint val="90000"/>
              <a:hueOff val="0"/>
              <a:satOff val="0"/>
              <a:lumOff val="0"/>
              <a:alphaOff val="0"/>
            </a:schemeClr>
          </a:effectRef>
          <a:fontRef idx="minor">
            <a:schemeClr val="tx1">
              <a:hueOff val="0"/>
              <a:satOff val="0"/>
              <a:lumOff val="0"/>
              <a:alphaOff val="0"/>
            </a:schemeClr>
          </a:fontRef>
        </p:style>
      </p:sp>
      <p:sp>
        <p:nvSpPr>
          <p:cNvPr id="23" name="Freeform: Shape 22">
            <a:extLst>
              <a:ext uri="{FF2B5EF4-FFF2-40B4-BE49-F238E27FC236}">
                <a16:creationId xmlns:a16="http://schemas.microsoft.com/office/drawing/2014/main" id="{B1B04497-EF52-498F-9DE2-6AD9A958B428}"/>
              </a:ext>
            </a:extLst>
          </p:cNvPr>
          <p:cNvSpPr/>
          <p:nvPr/>
        </p:nvSpPr>
        <p:spPr>
          <a:xfrm>
            <a:off x="5597544" y="3231529"/>
            <a:ext cx="2535926" cy="1584954"/>
          </a:xfrm>
          <a:custGeom>
            <a:avLst/>
            <a:gdLst>
              <a:gd name="connsiteX0" fmla="*/ 0 w 2535926"/>
              <a:gd name="connsiteY0" fmla="*/ 158495 h 1584954"/>
              <a:gd name="connsiteX1" fmla="*/ 158495 w 2535926"/>
              <a:gd name="connsiteY1" fmla="*/ 0 h 1584954"/>
              <a:gd name="connsiteX2" fmla="*/ 2377431 w 2535926"/>
              <a:gd name="connsiteY2" fmla="*/ 0 h 1584954"/>
              <a:gd name="connsiteX3" fmla="*/ 2535926 w 2535926"/>
              <a:gd name="connsiteY3" fmla="*/ 158495 h 1584954"/>
              <a:gd name="connsiteX4" fmla="*/ 2535926 w 2535926"/>
              <a:gd name="connsiteY4" fmla="*/ 1426459 h 1584954"/>
              <a:gd name="connsiteX5" fmla="*/ 2377431 w 2535926"/>
              <a:gd name="connsiteY5" fmla="*/ 1584954 h 1584954"/>
              <a:gd name="connsiteX6" fmla="*/ 158495 w 2535926"/>
              <a:gd name="connsiteY6" fmla="*/ 1584954 h 1584954"/>
              <a:gd name="connsiteX7" fmla="*/ 0 w 2535926"/>
              <a:gd name="connsiteY7" fmla="*/ 1426459 h 1584954"/>
              <a:gd name="connsiteX8" fmla="*/ 0 w 2535926"/>
              <a:gd name="connsiteY8" fmla="*/ 158495 h 1584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926" h="1584954">
                <a:moveTo>
                  <a:pt x="0" y="158495"/>
                </a:moveTo>
                <a:cubicBezTo>
                  <a:pt x="0" y="70961"/>
                  <a:pt x="70961" y="0"/>
                  <a:pt x="158495" y="0"/>
                </a:cubicBezTo>
                <a:lnTo>
                  <a:pt x="2377431" y="0"/>
                </a:lnTo>
                <a:cubicBezTo>
                  <a:pt x="2464965" y="0"/>
                  <a:pt x="2535926" y="70961"/>
                  <a:pt x="2535926" y="158495"/>
                </a:cubicBezTo>
                <a:lnTo>
                  <a:pt x="2535926" y="1426459"/>
                </a:lnTo>
                <a:cubicBezTo>
                  <a:pt x="2535926" y="1513993"/>
                  <a:pt x="2464965" y="1584954"/>
                  <a:pt x="2377431" y="1584954"/>
                </a:cubicBezTo>
                <a:lnTo>
                  <a:pt x="158495" y="1584954"/>
                </a:lnTo>
                <a:cubicBezTo>
                  <a:pt x="70961" y="1584954"/>
                  <a:pt x="0" y="1513993"/>
                  <a:pt x="0" y="1426459"/>
                </a:cubicBezTo>
                <a:lnTo>
                  <a:pt x="0" y="158495"/>
                </a:lnTo>
                <a:close/>
              </a:path>
            </a:pathLst>
          </a:custGeom>
        </p:spPr>
        <p:style>
          <a:lnRef idx="2">
            <a:schemeClr val="accent4">
              <a:hueOff val="8352737"/>
              <a:satOff val="-33685"/>
              <a:lumOff val="215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09287" tIns="88332" rIns="109287" bIns="88332" numCol="1" spcCol="1270" anchor="ctr" anchorCtr="0">
            <a:noAutofit/>
          </a:bodyPr>
          <a:lstStyle/>
          <a:p>
            <a:pPr marL="0" lvl="0" indent="0" algn="ctr" defTabSz="1466850">
              <a:lnSpc>
                <a:spcPct val="90000"/>
              </a:lnSpc>
              <a:spcBef>
                <a:spcPct val="0"/>
              </a:spcBef>
              <a:spcAft>
                <a:spcPct val="35000"/>
              </a:spcAft>
              <a:buNone/>
            </a:pPr>
            <a:r>
              <a:rPr lang="en-GB" sz="3300" kern="1200" dirty="0"/>
              <a:t>Social theories of aggression </a:t>
            </a:r>
          </a:p>
        </p:txBody>
      </p:sp>
      <p:sp>
        <p:nvSpPr>
          <p:cNvPr id="25" name="Freeform: Shape 24">
            <a:extLst>
              <a:ext uri="{FF2B5EF4-FFF2-40B4-BE49-F238E27FC236}">
                <a16:creationId xmlns:a16="http://schemas.microsoft.com/office/drawing/2014/main" id="{61D2EDA3-ECBE-4987-BCE7-BA5B6ABE40EC}"/>
              </a:ext>
            </a:extLst>
          </p:cNvPr>
          <p:cNvSpPr/>
          <p:nvPr/>
        </p:nvSpPr>
        <p:spPr>
          <a:xfrm rot="16200000" flipH="1">
            <a:off x="3076061" y="2420554"/>
            <a:ext cx="314818" cy="1188715"/>
          </a:xfrm>
          <a:custGeom>
            <a:avLst/>
            <a:gdLst/>
            <a:ahLst/>
            <a:cxnLst/>
            <a:rect l="0" t="0" r="0" b="0"/>
            <a:pathLst>
              <a:path>
                <a:moveTo>
                  <a:pt x="0" y="0"/>
                </a:moveTo>
                <a:lnTo>
                  <a:pt x="0" y="1188715"/>
                </a:lnTo>
                <a:lnTo>
                  <a:pt x="316990" y="1188715"/>
                </a:lnTo>
              </a:path>
            </a:pathLst>
          </a:custGeom>
          <a:noFill/>
        </p:spPr>
        <p:style>
          <a:lnRef idx="2">
            <a:schemeClr val="accent5">
              <a:hueOff val="0"/>
              <a:satOff val="0"/>
              <a:lumOff val="0"/>
              <a:alphaOff val="0"/>
            </a:schemeClr>
          </a:lnRef>
          <a:fillRef idx="0">
            <a:scrgbClr r="0" g="0" b="0"/>
          </a:fillRef>
          <a:effectRef idx="0">
            <a:schemeClr val="accent4">
              <a:tint val="90000"/>
              <a:hueOff val="0"/>
              <a:satOff val="0"/>
              <a:lumOff val="0"/>
              <a:alphaOff val="0"/>
            </a:schemeClr>
          </a:effectRef>
          <a:fontRef idx="minor">
            <a:schemeClr val="tx1">
              <a:hueOff val="0"/>
              <a:satOff val="0"/>
              <a:lumOff val="0"/>
              <a:alphaOff val="0"/>
            </a:schemeClr>
          </a:fontRef>
        </p:style>
      </p:sp>
    </p:spTree>
    <p:extLst>
      <p:ext uri="{BB962C8B-B14F-4D97-AF65-F5344CB8AC3E}">
        <p14:creationId xmlns:p14="http://schemas.microsoft.com/office/powerpoint/2010/main" val="1055059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par>
                                <p:cTn id="13" presetID="10" presetClass="entr" presetSubtype="0" fill="hold" nodeType="withEffect">
                                  <p:stCondLst>
                                    <p:cond delay="0"/>
                                  </p:stCondLst>
                                  <p:childTnLst>
                                    <p:set>
                                      <p:cBhvr>
                                        <p:cTn id="14" dur="1" fill="hold">
                                          <p:stCondLst>
                                            <p:cond delay="0"/>
                                          </p:stCondLst>
                                        </p:cTn>
                                        <p:tgtEl>
                                          <p:spTgt spid="25"/>
                                        </p:tgtEl>
                                        <p:attrNameLst>
                                          <p:attrName>style.visibility</p:attrName>
                                        </p:attrNameLst>
                                      </p:cBhvr>
                                      <p:to>
                                        <p:strVal val="visible"/>
                                      </p:to>
                                    </p:set>
                                    <p:animEffect transition="in" filter="fade">
                                      <p:cBhvr>
                                        <p:cTn id="15" dur="500"/>
                                        <p:tgtEl>
                                          <p:spTgt spid="2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1"/>
                                        </p:tgtEl>
                                        <p:attrNameLst>
                                          <p:attrName>style.visibility</p:attrName>
                                        </p:attrNameLst>
                                      </p:cBhvr>
                                      <p:to>
                                        <p:strVal val="visible"/>
                                      </p:to>
                                    </p:set>
                                    <p:animEffect transition="in" filter="fade">
                                      <p:cBhvr>
                                        <p:cTn id="18" dur="500"/>
                                        <p:tgtEl>
                                          <p:spTgt spid="21"/>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0"/>
                                        </p:tgtEl>
                                        <p:attrNameLst>
                                          <p:attrName>style.visibility</p:attrName>
                                        </p:attrNameLst>
                                      </p:cBhvr>
                                      <p:to>
                                        <p:strVal val="visible"/>
                                      </p:to>
                                    </p:set>
                                    <p:animEffect transition="in" filter="fade">
                                      <p:cBhvr>
                                        <p:cTn id="23" dur="500"/>
                                        <p:tgtEl>
                                          <p:spTgt spid="20"/>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3"/>
                                        </p:tgtEl>
                                        <p:attrNameLst>
                                          <p:attrName>style.visibility</p:attrName>
                                        </p:attrNameLst>
                                      </p:cBhvr>
                                      <p:to>
                                        <p:strVal val="visible"/>
                                      </p:to>
                                    </p:set>
                                    <p:animEffect transition="in" filter="fade">
                                      <p:cBhvr>
                                        <p:cTn id="26"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1" grpId="0" animBg="1"/>
      <p:bldP spid="2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4B60F0B0-61FA-42D6-9CBC-DACDF94FA0E1}"/>
              </a:ext>
            </a:extLst>
          </p:cNvPr>
          <p:cNvSpPr/>
          <p:nvPr/>
        </p:nvSpPr>
        <p:spPr>
          <a:xfrm>
            <a:off x="506435" y="5026245"/>
            <a:ext cx="11024381" cy="966592"/>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06CA157B-6FF4-4CF1-91A6-0A0DA3EF0B05}"/>
              </a:ext>
            </a:extLst>
          </p:cNvPr>
          <p:cNvSpPr/>
          <p:nvPr/>
        </p:nvSpPr>
        <p:spPr>
          <a:xfrm>
            <a:off x="506436" y="3436598"/>
            <a:ext cx="11024381" cy="1416755"/>
          </a:xfrm>
          <a:prstGeom prst="round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C62CF780-6681-4664-948B-6B82F32C2A05}"/>
              </a:ext>
            </a:extLst>
          </p:cNvPr>
          <p:cNvSpPr/>
          <p:nvPr/>
        </p:nvSpPr>
        <p:spPr>
          <a:xfrm>
            <a:off x="506437" y="2424906"/>
            <a:ext cx="11024381" cy="838800"/>
          </a:xfrm>
          <a:prstGeom prst="round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81E98D81-FB68-40BE-A2FA-B657312A9EB9}"/>
              </a:ext>
            </a:extLst>
          </p:cNvPr>
          <p:cNvSpPr>
            <a:spLocks noGrp="1"/>
          </p:cNvSpPr>
          <p:nvPr>
            <p:ph sz="half" idx="1"/>
          </p:nvPr>
        </p:nvSpPr>
        <p:spPr>
          <a:xfrm>
            <a:off x="3739662" y="1002323"/>
            <a:ext cx="7589744" cy="974188"/>
          </a:xfrm>
        </p:spPr>
        <p:txBody>
          <a:bodyPr>
            <a:normAutofit fontScale="92500" lnSpcReduction="20000"/>
          </a:bodyPr>
          <a:lstStyle/>
          <a:p>
            <a:pPr marL="0" indent="0">
              <a:buNone/>
            </a:pPr>
            <a:r>
              <a:rPr lang="en-GB" sz="2000" dirty="0">
                <a:latin typeface="Arial" panose="020B0604020202020204" pitchFamily="34" charset="0"/>
                <a:cs typeface="Arial" panose="020B0604020202020204" pitchFamily="34" charset="0"/>
              </a:rPr>
              <a:t>These theories consider that aggression is an innate tendency of human beings. </a:t>
            </a:r>
          </a:p>
        </p:txBody>
      </p:sp>
      <p:sp>
        <p:nvSpPr>
          <p:cNvPr id="4" name="Content Placeholder 3">
            <a:extLst>
              <a:ext uri="{FF2B5EF4-FFF2-40B4-BE49-F238E27FC236}">
                <a16:creationId xmlns:a16="http://schemas.microsoft.com/office/drawing/2014/main" id="{2922394E-DA18-4A51-90FD-EF9426A4A6CC}"/>
              </a:ext>
            </a:extLst>
          </p:cNvPr>
          <p:cNvSpPr>
            <a:spLocks noGrp="1"/>
          </p:cNvSpPr>
          <p:nvPr>
            <p:ph sz="half" idx="2"/>
          </p:nvPr>
        </p:nvSpPr>
        <p:spPr>
          <a:xfrm>
            <a:off x="661181" y="2518117"/>
            <a:ext cx="10869637" cy="3607775"/>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Mercer and Clayton (2012) outlines that Freud’s psychodynamic theory views that humans are aggressive by nature but in a self-destructive nature which is refocused an outward aggressive behaviour. </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This view is reiterated by Lorenz (1974) that also viewed humans as being instinctively aggressive. Suggesting that aggressive energy is continually produced within people in anticipation of an encounter requiring aggression such as a rival for a mate or in defence of a valued resource. If no outlet for the built-up aggression occurs then there will be a spontaneous outburst to ‘let off steam’ like a pressure cooker or boiler might.  However, this study involved animals but the findings could be generalised to humans.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Hormones and genes have also been linked to aggressive behaviour, particularly in men. This has been attributed to an increase in testosterone and high levels of cortisol. However, there have been no conclusive studies of this yet. </a:t>
            </a:r>
          </a:p>
        </p:txBody>
      </p:sp>
      <p:sp>
        <p:nvSpPr>
          <p:cNvPr id="5" name="Freeform: Shape 4">
            <a:extLst>
              <a:ext uri="{FF2B5EF4-FFF2-40B4-BE49-F238E27FC236}">
                <a16:creationId xmlns:a16="http://schemas.microsoft.com/office/drawing/2014/main" id="{6E5F1480-38AE-4E93-AF0F-8D5C60576450}"/>
              </a:ext>
            </a:extLst>
          </p:cNvPr>
          <p:cNvSpPr/>
          <p:nvPr/>
        </p:nvSpPr>
        <p:spPr>
          <a:xfrm>
            <a:off x="862594" y="732108"/>
            <a:ext cx="2535926" cy="1584954"/>
          </a:xfrm>
          <a:custGeom>
            <a:avLst/>
            <a:gdLst>
              <a:gd name="connsiteX0" fmla="*/ 0 w 2535926"/>
              <a:gd name="connsiteY0" fmla="*/ 158495 h 1584954"/>
              <a:gd name="connsiteX1" fmla="*/ 158495 w 2535926"/>
              <a:gd name="connsiteY1" fmla="*/ 0 h 1584954"/>
              <a:gd name="connsiteX2" fmla="*/ 2377431 w 2535926"/>
              <a:gd name="connsiteY2" fmla="*/ 0 h 1584954"/>
              <a:gd name="connsiteX3" fmla="*/ 2535926 w 2535926"/>
              <a:gd name="connsiteY3" fmla="*/ 158495 h 1584954"/>
              <a:gd name="connsiteX4" fmla="*/ 2535926 w 2535926"/>
              <a:gd name="connsiteY4" fmla="*/ 1426459 h 1584954"/>
              <a:gd name="connsiteX5" fmla="*/ 2377431 w 2535926"/>
              <a:gd name="connsiteY5" fmla="*/ 1584954 h 1584954"/>
              <a:gd name="connsiteX6" fmla="*/ 158495 w 2535926"/>
              <a:gd name="connsiteY6" fmla="*/ 1584954 h 1584954"/>
              <a:gd name="connsiteX7" fmla="*/ 0 w 2535926"/>
              <a:gd name="connsiteY7" fmla="*/ 1426459 h 1584954"/>
              <a:gd name="connsiteX8" fmla="*/ 0 w 2535926"/>
              <a:gd name="connsiteY8" fmla="*/ 158495 h 1584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926" h="1584954">
                <a:moveTo>
                  <a:pt x="0" y="158495"/>
                </a:moveTo>
                <a:cubicBezTo>
                  <a:pt x="0" y="70961"/>
                  <a:pt x="70961" y="0"/>
                  <a:pt x="158495" y="0"/>
                </a:cubicBezTo>
                <a:lnTo>
                  <a:pt x="2377431" y="0"/>
                </a:lnTo>
                <a:cubicBezTo>
                  <a:pt x="2464965" y="0"/>
                  <a:pt x="2535926" y="70961"/>
                  <a:pt x="2535926" y="158495"/>
                </a:cubicBezTo>
                <a:lnTo>
                  <a:pt x="2535926" y="1426459"/>
                </a:lnTo>
                <a:cubicBezTo>
                  <a:pt x="2535926" y="1513993"/>
                  <a:pt x="2464965" y="1584954"/>
                  <a:pt x="2377431" y="1584954"/>
                </a:cubicBezTo>
                <a:lnTo>
                  <a:pt x="158495" y="1584954"/>
                </a:lnTo>
                <a:cubicBezTo>
                  <a:pt x="70961" y="1584954"/>
                  <a:pt x="0" y="1513993"/>
                  <a:pt x="0" y="1426459"/>
                </a:cubicBezTo>
                <a:lnTo>
                  <a:pt x="0" y="158495"/>
                </a:ln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09287" tIns="88332" rIns="109287" bIns="88332" numCol="1" spcCol="1270" anchor="ctr" anchorCtr="0">
            <a:noAutofit/>
          </a:bodyPr>
          <a:lstStyle/>
          <a:p>
            <a:pPr marL="0" lvl="0" indent="0" algn="ctr" defTabSz="1466850">
              <a:lnSpc>
                <a:spcPct val="90000"/>
              </a:lnSpc>
              <a:spcBef>
                <a:spcPct val="0"/>
              </a:spcBef>
              <a:spcAft>
                <a:spcPct val="35000"/>
              </a:spcAft>
              <a:buNone/>
            </a:pPr>
            <a:r>
              <a:rPr lang="en-GB" sz="3300" kern="1200" dirty="0"/>
              <a:t>Biological theories of aggression </a:t>
            </a:r>
          </a:p>
        </p:txBody>
      </p:sp>
    </p:spTree>
    <p:extLst>
      <p:ext uri="{BB962C8B-B14F-4D97-AF65-F5344CB8AC3E}">
        <p14:creationId xmlns:p14="http://schemas.microsoft.com/office/powerpoint/2010/main" val="2707956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fade">
                                      <p:cBhvr>
                                        <p:cTn id="22" dur="500"/>
                                        <p:tgtEl>
                                          <p:spTgt spid="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Effect transition="in" filter="fade">
                                      <p:cBhvr>
                                        <p:cTn id="27" dur="500"/>
                                        <p:tgtEl>
                                          <p:spTgt spid="4">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4" end="4"/>
                                            </p:txEl>
                                          </p:spTgt>
                                        </p:tgtEl>
                                        <p:attrNameLst>
                                          <p:attrName>style.visibility</p:attrName>
                                        </p:attrNameLst>
                                      </p:cBhvr>
                                      <p:to>
                                        <p:strVal val="visible"/>
                                      </p:to>
                                    </p:set>
                                    <p:animEffect transition="in" filter="fade">
                                      <p:cBhvr>
                                        <p:cTn id="3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D85B053F-F7A5-4BA1-9E3B-E7C0A5A3F5DD}"/>
              </a:ext>
            </a:extLst>
          </p:cNvPr>
          <p:cNvSpPr/>
          <p:nvPr/>
        </p:nvSpPr>
        <p:spPr>
          <a:xfrm>
            <a:off x="550985" y="518166"/>
            <a:ext cx="2535926" cy="1584954"/>
          </a:xfrm>
          <a:custGeom>
            <a:avLst/>
            <a:gdLst>
              <a:gd name="connsiteX0" fmla="*/ 0 w 2535926"/>
              <a:gd name="connsiteY0" fmla="*/ 158495 h 1584954"/>
              <a:gd name="connsiteX1" fmla="*/ 158495 w 2535926"/>
              <a:gd name="connsiteY1" fmla="*/ 0 h 1584954"/>
              <a:gd name="connsiteX2" fmla="*/ 2377431 w 2535926"/>
              <a:gd name="connsiteY2" fmla="*/ 0 h 1584954"/>
              <a:gd name="connsiteX3" fmla="*/ 2535926 w 2535926"/>
              <a:gd name="connsiteY3" fmla="*/ 158495 h 1584954"/>
              <a:gd name="connsiteX4" fmla="*/ 2535926 w 2535926"/>
              <a:gd name="connsiteY4" fmla="*/ 1426459 h 1584954"/>
              <a:gd name="connsiteX5" fmla="*/ 2377431 w 2535926"/>
              <a:gd name="connsiteY5" fmla="*/ 1584954 h 1584954"/>
              <a:gd name="connsiteX6" fmla="*/ 158495 w 2535926"/>
              <a:gd name="connsiteY6" fmla="*/ 1584954 h 1584954"/>
              <a:gd name="connsiteX7" fmla="*/ 0 w 2535926"/>
              <a:gd name="connsiteY7" fmla="*/ 1426459 h 1584954"/>
              <a:gd name="connsiteX8" fmla="*/ 0 w 2535926"/>
              <a:gd name="connsiteY8" fmla="*/ 158495 h 1584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926" h="1584954">
                <a:moveTo>
                  <a:pt x="0" y="158495"/>
                </a:moveTo>
                <a:cubicBezTo>
                  <a:pt x="0" y="70961"/>
                  <a:pt x="70961" y="0"/>
                  <a:pt x="158495" y="0"/>
                </a:cubicBezTo>
                <a:lnTo>
                  <a:pt x="2377431" y="0"/>
                </a:lnTo>
                <a:cubicBezTo>
                  <a:pt x="2464965" y="0"/>
                  <a:pt x="2535926" y="70961"/>
                  <a:pt x="2535926" y="158495"/>
                </a:cubicBezTo>
                <a:lnTo>
                  <a:pt x="2535926" y="1426459"/>
                </a:lnTo>
                <a:cubicBezTo>
                  <a:pt x="2535926" y="1513993"/>
                  <a:pt x="2464965" y="1584954"/>
                  <a:pt x="2377431" y="1584954"/>
                </a:cubicBezTo>
                <a:lnTo>
                  <a:pt x="158495" y="1584954"/>
                </a:lnTo>
                <a:cubicBezTo>
                  <a:pt x="70961" y="1584954"/>
                  <a:pt x="0" y="1513993"/>
                  <a:pt x="0" y="1426459"/>
                </a:cubicBezTo>
                <a:lnTo>
                  <a:pt x="0" y="158495"/>
                </a:lnTo>
                <a:close/>
              </a:path>
            </a:pathLst>
          </a:custGeom>
        </p:spPr>
        <p:style>
          <a:lnRef idx="2">
            <a:schemeClr val="accent4">
              <a:hueOff val="8352737"/>
              <a:satOff val="-33685"/>
              <a:lumOff val="215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09287" tIns="88332" rIns="109287" bIns="88332" numCol="1" spcCol="1270" anchor="ctr" anchorCtr="0">
            <a:noAutofit/>
          </a:bodyPr>
          <a:lstStyle/>
          <a:p>
            <a:pPr marL="0" lvl="0" indent="0" algn="ctr" defTabSz="1466850">
              <a:lnSpc>
                <a:spcPct val="90000"/>
              </a:lnSpc>
              <a:spcBef>
                <a:spcPct val="0"/>
              </a:spcBef>
              <a:spcAft>
                <a:spcPct val="35000"/>
              </a:spcAft>
              <a:buNone/>
            </a:pPr>
            <a:r>
              <a:rPr lang="en-GB" sz="3300" kern="1200" dirty="0"/>
              <a:t>Social theories of aggression </a:t>
            </a:r>
          </a:p>
        </p:txBody>
      </p:sp>
      <p:sp>
        <p:nvSpPr>
          <p:cNvPr id="5" name="TextBox 4">
            <a:extLst>
              <a:ext uri="{FF2B5EF4-FFF2-40B4-BE49-F238E27FC236}">
                <a16:creationId xmlns:a16="http://schemas.microsoft.com/office/drawing/2014/main" id="{AE2CB0DB-78F6-4DF3-8F0A-2C800C6D0C8F}"/>
              </a:ext>
            </a:extLst>
          </p:cNvPr>
          <p:cNvSpPr txBox="1"/>
          <p:nvPr/>
        </p:nvSpPr>
        <p:spPr>
          <a:xfrm>
            <a:off x="3366052" y="625792"/>
            <a:ext cx="6785113" cy="1107996"/>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There are many theories of aggression, here the focus will be on three key theories and models. </a:t>
            </a:r>
          </a:p>
          <a:p>
            <a:endParaRPr lang="en-GB" dirty="0"/>
          </a:p>
        </p:txBody>
      </p:sp>
      <p:sp>
        <p:nvSpPr>
          <p:cNvPr id="17" name="Freeform: Shape 16">
            <a:extLst>
              <a:ext uri="{FF2B5EF4-FFF2-40B4-BE49-F238E27FC236}">
                <a16:creationId xmlns:a16="http://schemas.microsoft.com/office/drawing/2014/main" id="{78EE7D12-EB69-4022-897C-1D130BBF6D1F}"/>
              </a:ext>
            </a:extLst>
          </p:cNvPr>
          <p:cNvSpPr/>
          <p:nvPr/>
        </p:nvSpPr>
        <p:spPr>
          <a:xfrm>
            <a:off x="945194" y="2478153"/>
            <a:ext cx="2853895" cy="2915563"/>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00206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33280" tIns="373971" rIns="333280" bIns="373971"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Frustration  Aggression Hypothesis </a:t>
            </a:r>
          </a:p>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(FAH) </a:t>
            </a:r>
            <a:endParaRPr lang="en-GB" sz="3200" kern="1200" dirty="0"/>
          </a:p>
        </p:txBody>
      </p:sp>
      <p:sp>
        <p:nvSpPr>
          <p:cNvPr id="20" name="Freeform: Shape 19">
            <a:extLst>
              <a:ext uri="{FF2B5EF4-FFF2-40B4-BE49-F238E27FC236}">
                <a16:creationId xmlns:a16="http://schemas.microsoft.com/office/drawing/2014/main" id="{56CAF25A-3156-4A62-B7BC-3C0D28B8F214}"/>
              </a:ext>
            </a:extLst>
          </p:cNvPr>
          <p:cNvSpPr/>
          <p:nvPr/>
        </p:nvSpPr>
        <p:spPr>
          <a:xfrm>
            <a:off x="4680240" y="2517911"/>
            <a:ext cx="2738914" cy="2840098"/>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7030A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33280" tIns="373971" rIns="333280" bIns="373971"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Aggressive Cues Model</a:t>
            </a:r>
            <a:endParaRPr lang="en-GB" sz="3200" kern="1200" dirty="0"/>
          </a:p>
        </p:txBody>
      </p:sp>
      <p:sp>
        <p:nvSpPr>
          <p:cNvPr id="21" name="Freeform: Shape 20">
            <a:extLst>
              <a:ext uri="{FF2B5EF4-FFF2-40B4-BE49-F238E27FC236}">
                <a16:creationId xmlns:a16="http://schemas.microsoft.com/office/drawing/2014/main" id="{B5A3FB5B-C3FC-4916-B9BE-7ACDBA115D03}"/>
              </a:ext>
            </a:extLst>
          </p:cNvPr>
          <p:cNvSpPr/>
          <p:nvPr/>
        </p:nvSpPr>
        <p:spPr>
          <a:xfrm>
            <a:off x="-779567" y="3727558"/>
            <a:ext cx="2169318" cy="1205177"/>
          </a:xfrm>
          <a:custGeom>
            <a:avLst/>
            <a:gdLst>
              <a:gd name="connsiteX0" fmla="*/ 0 w 2169318"/>
              <a:gd name="connsiteY0" fmla="*/ 0 h 1205177"/>
              <a:gd name="connsiteX1" fmla="*/ 2169318 w 2169318"/>
              <a:gd name="connsiteY1" fmla="*/ 0 h 1205177"/>
              <a:gd name="connsiteX2" fmla="*/ 2169318 w 2169318"/>
              <a:gd name="connsiteY2" fmla="*/ 1205177 h 1205177"/>
              <a:gd name="connsiteX3" fmla="*/ 0 w 2169318"/>
              <a:gd name="connsiteY3" fmla="*/ 1205177 h 1205177"/>
              <a:gd name="connsiteX4" fmla="*/ 0 w 2169318"/>
              <a:gd name="connsiteY4" fmla="*/ 0 h 1205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9318" h="1205177">
                <a:moveTo>
                  <a:pt x="0" y="0"/>
                </a:moveTo>
                <a:lnTo>
                  <a:pt x="2169318" y="0"/>
                </a:lnTo>
                <a:lnTo>
                  <a:pt x="2169318" y="1205177"/>
                </a:lnTo>
                <a:lnTo>
                  <a:pt x="0" y="1205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ctr" anchorCtr="0">
            <a:noAutofit/>
          </a:bodyPr>
          <a:lstStyle/>
          <a:p>
            <a:pPr marL="0" lvl="0" indent="0" algn="r" defTabSz="711200">
              <a:lnSpc>
                <a:spcPct val="90000"/>
              </a:lnSpc>
              <a:spcBef>
                <a:spcPct val="0"/>
              </a:spcBef>
              <a:spcAft>
                <a:spcPct val="35000"/>
              </a:spcAft>
              <a:buNone/>
            </a:pPr>
            <a:endParaRPr lang="en-GB" sz="1600" kern="1200"/>
          </a:p>
        </p:txBody>
      </p:sp>
      <p:sp>
        <p:nvSpPr>
          <p:cNvPr id="23" name="Freeform: Shape 22">
            <a:extLst>
              <a:ext uri="{FF2B5EF4-FFF2-40B4-BE49-F238E27FC236}">
                <a16:creationId xmlns:a16="http://schemas.microsoft.com/office/drawing/2014/main" id="{7E8EE4EA-9929-4EDA-856F-3707ACB297F1}"/>
              </a:ext>
            </a:extLst>
          </p:cNvPr>
          <p:cNvSpPr/>
          <p:nvPr/>
        </p:nvSpPr>
        <p:spPr>
          <a:xfrm>
            <a:off x="8339904" y="2520532"/>
            <a:ext cx="2738914" cy="2915563"/>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FF000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33280" tIns="373971" rIns="333280" bIns="373971"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General Aggression Model </a:t>
            </a:r>
          </a:p>
          <a:p>
            <a:pPr marL="0" lvl="0" indent="0" algn="ctr" defTabSz="711200">
              <a:lnSpc>
                <a:spcPct val="90000"/>
              </a:lnSpc>
              <a:spcBef>
                <a:spcPct val="0"/>
              </a:spcBef>
              <a:spcAft>
                <a:spcPct val="35000"/>
              </a:spcAft>
              <a:buFont typeface="Arial" panose="020B0604020202020204" pitchFamily="34" charset="0"/>
              <a:buNone/>
            </a:pPr>
            <a:r>
              <a:rPr lang="en-GB" sz="3200" dirty="0">
                <a:latin typeface="Arial" panose="020B0604020202020204" pitchFamily="34" charset="0"/>
                <a:cs typeface="Arial" panose="020B0604020202020204" pitchFamily="34" charset="0"/>
              </a:rPr>
              <a:t>(GAM)</a:t>
            </a:r>
            <a:endParaRPr lang="en-GB" sz="3200" kern="1200" dirty="0"/>
          </a:p>
        </p:txBody>
      </p:sp>
    </p:spTree>
    <p:extLst>
      <p:ext uri="{BB962C8B-B14F-4D97-AF65-F5344CB8AC3E}">
        <p14:creationId xmlns:p14="http://schemas.microsoft.com/office/powerpoint/2010/main" val="3630624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fade">
                                      <p:cBhvr>
                                        <p:cTn id="27"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 grpId="0"/>
      <p:bldP spid="17" grpId="0" animBg="1"/>
      <p:bldP spid="20" grpId="0" animBg="1"/>
      <p:bldP spid="2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9C11026-76C4-4FCC-B2DF-357BC3F80CC7}"/>
              </a:ext>
            </a:extLst>
          </p:cNvPr>
          <p:cNvSpPr txBox="1">
            <a:spLocks/>
          </p:cNvSpPr>
          <p:nvPr/>
        </p:nvSpPr>
        <p:spPr>
          <a:xfrm>
            <a:off x="718507" y="600875"/>
            <a:ext cx="7714293" cy="581443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sz="1800" dirty="0">
                <a:latin typeface="Arial" panose="020B0604020202020204" pitchFamily="34" charset="0"/>
                <a:cs typeface="Arial" panose="020B0604020202020204" pitchFamily="34" charset="0"/>
              </a:rPr>
              <a:t>Frustration-Aggression Hypothesis developed by Dollard et al., (1939) was one of the first attempts to model and explain aggression in humans. </a:t>
            </a:r>
          </a:p>
          <a:p>
            <a:endParaRPr lang="en-GB" sz="1800" b="1"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                              Frustration                 Aggression</a:t>
            </a:r>
          </a:p>
          <a:p>
            <a:endParaRPr lang="en-GB" sz="1800" b="1" dirty="0">
              <a:latin typeface="Arial" panose="020B0604020202020204" pitchFamily="34" charset="0"/>
              <a:cs typeface="Arial" panose="020B0604020202020204" pitchFamily="34" charset="0"/>
            </a:endParaRPr>
          </a:p>
          <a:p>
            <a:endParaRPr lang="en-GB" sz="1800" b="1"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Principally,  the hypothesis suggests that aggression occurs due to frustration being experienced. They proposed that if an individual is frustrated by an encounter or an object then they will respond with aggressive behaviour – if appropriate to do so.</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When a person is unable to express their frustration with aggressive behaviour then the individual may redirect this aggressive energy towards to different object or situation – this is referred to as </a:t>
            </a:r>
            <a:r>
              <a:rPr lang="en-GB" sz="1800" i="1" u="sng" dirty="0">
                <a:latin typeface="Arial" panose="020B0604020202020204" pitchFamily="34" charset="0"/>
                <a:cs typeface="Arial" panose="020B0604020202020204" pitchFamily="34" charset="0"/>
              </a:rPr>
              <a:t>displaced aggression</a:t>
            </a:r>
            <a:r>
              <a:rPr lang="en-GB" sz="1800" u="sng" dirty="0">
                <a:latin typeface="Arial" panose="020B0604020202020204" pitchFamily="34" charset="0"/>
                <a:cs typeface="Arial" panose="020B0604020202020204" pitchFamily="34" charset="0"/>
              </a:rPr>
              <a:t>. </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Could this hypothesis be applied to our case study? </a:t>
            </a:r>
          </a:p>
        </p:txBody>
      </p:sp>
      <p:sp>
        <p:nvSpPr>
          <p:cNvPr id="7" name="Arrow: Right 6">
            <a:extLst>
              <a:ext uri="{FF2B5EF4-FFF2-40B4-BE49-F238E27FC236}">
                <a16:creationId xmlns:a16="http://schemas.microsoft.com/office/drawing/2014/main" id="{4CD8DFF3-A955-4DED-AEC4-7456DA04FEA6}"/>
              </a:ext>
            </a:extLst>
          </p:cNvPr>
          <p:cNvSpPr/>
          <p:nvPr/>
        </p:nvSpPr>
        <p:spPr>
          <a:xfrm>
            <a:off x="4034984" y="2317622"/>
            <a:ext cx="657727" cy="35292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751235B4-3687-4F89-AB5B-C20952F72A79}"/>
              </a:ext>
            </a:extLst>
          </p:cNvPr>
          <p:cNvSpPr/>
          <p:nvPr/>
        </p:nvSpPr>
        <p:spPr>
          <a:xfrm>
            <a:off x="8565194" y="600876"/>
            <a:ext cx="2853895" cy="2915563"/>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00206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33280" tIns="373971" rIns="333280" bIns="373971"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Frustration  Aggression Hypothesis </a:t>
            </a:r>
          </a:p>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(FAH) </a:t>
            </a:r>
            <a:endParaRPr lang="en-GB" sz="3200" kern="1200" dirty="0"/>
          </a:p>
        </p:txBody>
      </p:sp>
    </p:spTree>
    <p:extLst>
      <p:ext uri="{BB962C8B-B14F-4D97-AF65-F5344CB8AC3E}">
        <p14:creationId xmlns:p14="http://schemas.microsoft.com/office/powerpoint/2010/main" val="1688707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6" end="6"/>
                                            </p:txEl>
                                          </p:spTgt>
                                        </p:tgtEl>
                                        <p:attrNameLst>
                                          <p:attrName>style.visibility</p:attrName>
                                        </p:attrNameLst>
                                      </p:cBhvr>
                                      <p:to>
                                        <p:strVal val="visible"/>
                                      </p:to>
                                    </p:set>
                                    <p:animEffect transition="in" filter="fade">
                                      <p:cBhvr>
                                        <p:cTn id="26" dur="500"/>
                                        <p:tgtEl>
                                          <p:spTgt spid="4">
                                            <p:txEl>
                                              <p:pRg st="6" end="6"/>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8" end="8"/>
                                            </p:txEl>
                                          </p:spTgt>
                                        </p:tgtEl>
                                        <p:attrNameLst>
                                          <p:attrName>style.visibility</p:attrName>
                                        </p:attrNameLst>
                                      </p:cBhvr>
                                      <p:to>
                                        <p:strVal val="visible"/>
                                      </p:to>
                                    </p:set>
                                    <p:animEffect transition="in" filter="fade">
                                      <p:cBhvr>
                                        <p:cTn id="31" dur="500"/>
                                        <p:tgtEl>
                                          <p:spTgt spid="4">
                                            <p:txEl>
                                              <p:pRg st="8" end="8"/>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10" end="10"/>
                                            </p:txEl>
                                          </p:spTgt>
                                        </p:tgtEl>
                                        <p:attrNameLst>
                                          <p:attrName>style.visibility</p:attrName>
                                        </p:attrNameLst>
                                      </p:cBhvr>
                                      <p:to>
                                        <p:strVal val="visible"/>
                                      </p:to>
                                    </p:set>
                                    <p:animEffect transition="in" filter="fade">
                                      <p:cBhvr>
                                        <p:cTn id="36" dur="500"/>
                                        <p:tgtEl>
                                          <p:spTgt spid="4">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50BF553-F2B8-4203-B3F9-14DBC15B54C2}"/>
              </a:ext>
            </a:extLst>
          </p:cNvPr>
          <p:cNvSpPr>
            <a:spLocks noGrp="1"/>
          </p:cNvSpPr>
          <p:nvPr>
            <p:ph sz="half" idx="2"/>
          </p:nvPr>
        </p:nvSpPr>
        <p:spPr>
          <a:xfrm>
            <a:off x="3742068" y="642236"/>
            <a:ext cx="7941932" cy="2550501"/>
          </a:xfrm>
        </p:spPr>
        <p:txBody>
          <a:bodyPr>
            <a:normAutofit/>
          </a:bodyPr>
          <a:lstStyle/>
          <a:p>
            <a:pPr marL="0" indent="0">
              <a:buNone/>
            </a:pPr>
            <a:r>
              <a:rPr lang="en-GB" dirty="0">
                <a:latin typeface="Arial" panose="020B0604020202020204" pitchFamily="34" charset="0"/>
                <a:cs typeface="Arial" panose="020B0604020202020204" pitchFamily="34" charset="0"/>
              </a:rPr>
              <a:t>Berkowitz (1969) argued that frustration alone was not enough to cause aggression. The aggressive cues theory states that contextual and situational factors come into play. Frustration may lead to aggression and a propensity to be aggressive, but the aggressive act is only committed if there are socially acceptable cues.</a:t>
            </a:r>
          </a:p>
        </p:txBody>
      </p:sp>
      <p:sp>
        <p:nvSpPr>
          <p:cNvPr id="7" name="Freeform: Shape 6">
            <a:extLst>
              <a:ext uri="{FF2B5EF4-FFF2-40B4-BE49-F238E27FC236}">
                <a16:creationId xmlns:a16="http://schemas.microsoft.com/office/drawing/2014/main" id="{31BDF2CB-C2A2-4F9A-8BD6-3D3BCE5A3444}"/>
              </a:ext>
            </a:extLst>
          </p:cNvPr>
          <p:cNvSpPr/>
          <p:nvPr/>
        </p:nvSpPr>
        <p:spPr>
          <a:xfrm>
            <a:off x="1030487" y="4668289"/>
            <a:ext cx="1561703" cy="980944"/>
          </a:xfrm>
          <a:custGeom>
            <a:avLst/>
            <a:gdLst>
              <a:gd name="connsiteX0" fmla="*/ 0 w 1561703"/>
              <a:gd name="connsiteY0" fmla="*/ 98094 h 980944"/>
              <a:gd name="connsiteX1" fmla="*/ 98094 w 1561703"/>
              <a:gd name="connsiteY1" fmla="*/ 0 h 980944"/>
              <a:gd name="connsiteX2" fmla="*/ 1463609 w 1561703"/>
              <a:gd name="connsiteY2" fmla="*/ 0 h 980944"/>
              <a:gd name="connsiteX3" fmla="*/ 1561703 w 1561703"/>
              <a:gd name="connsiteY3" fmla="*/ 98094 h 980944"/>
              <a:gd name="connsiteX4" fmla="*/ 1561703 w 1561703"/>
              <a:gd name="connsiteY4" fmla="*/ 882850 h 980944"/>
              <a:gd name="connsiteX5" fmla="*/ 1463609 w 1561703"/>
              <a:gd name="connsiteY5" fmla="*/ 980944 h 980944"/>
              <a:gd name="connsiteX6" fmla="*/ 98094 w 1561703"/>
              <a:gd name="connsiteY6" fmla="*/ 980944 h 980944"/>
              <a:gd name="connsiteX7" fmla="*/ 0 w 1561703"/>
              <a:gd name="connsiteY7" fmla="*/ 882850 h 980944"/>
              <a:gd name="connsiteX8" fmla="*/ 0 w 1561703"/>
              <a:gd name="connsiteY8" fmla="*/ 98094 h 980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1703" h="980944">
                <a:moveTo>
                  <a:pt x="0" y="98094"/>
                </a:moveTo>
                <a:cubicBezTo>
                  <a:pt x="0" y="43918"/>
                  <a:pt x="43918" y="0"/>
                  <a:pt x="98094" y="0"/>
                </a:cubicBezTo>
                <a:lnTo>
                  <a:pt x="1463609" y="0"/>
                </a:lnTo>
                <a:cubicBezTo>
                  <a:pt x="1517785" y="0"/>
                  <a:pt x="1561703" y="43918"/>
                  <a:pt x="1561703" y="98094"/>
                </a:cubicBezTo>
                <a:lnTo>
                  <a:pt x="1561703" y="882850"/>
                </a:lnTo>
                <a:cubicBezTo>
                  <a:pt x="1561703" y="937026"/>
                  <a:pt x="1517785" y="980944"/>
                  <a:pt x="1463609" y="980944"/>
                </a:cubicBezTo>
                <a:lnTo>
                  <a:pt x="98094" y="980944"/>
                </a:lnTo>
                <a:cubicBezTo>
                  <a:pt x="43918" y="980944"/>
                  <a:pt x="0" y="937026"/>
                  <a:pt x="0" y="882850"/>
                </a:cubicBezTo>
                <a:lnTo>
                  <a:pt x="0" y="98094"/>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97311" tIns="97311" rIns="97311" bIns="97311"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Frustration</a:t>
            </a:r>
          </a:p>
        </p:txBody>
      </p:sp>
      <p:sp>
        <p:nvSpPr>
          <p:cNvPr id="9" name="Freeform: Shape 8">
            <a:extLst>
              <a:ext uri="{FF2B5EF4-FFF2-40B4-BE49-F238E27FC236}">
                <a16:creationId xmlns:a16="http://schemas.microsoft.com/office/drawing/2014/main" id="{76A7D237-90AD-4336-9539-3A2309914AE1}"/>
              </a:ext>
            </a:extLst>
          </p:cNvPr>
          <p:cNvSpPr/>
          <p:nvPr/>
        </p:nvSpPr>
        <p:spPr>
          <a:xfrm>
            <a:off x="2816046" y="5006776"/>
            <a:ext cx="331081" cy="387302"/>
          </a:xfrm>
          <a:custGeom>
            <a:avLst/>
            <a:gdLst>
              <a:gd name="connsiteX0" fmla="*/ 0 w 331081"/>
              <a:gd name="connsiteY0" fmla="*/ 77460 h 387302"/>
              <a:gd name="connsiteX1" fmla="*/ 165541 w 331081"/>
              <a:gd name="connsiteY1" fmla="*/ 77460 h 387302"/>
              <a:gd name="connsiteX2" fmla="*/ 165541 w 331081"/>
              <a:gd name="connsiteY2" fmla="*/ 0 h 387302"/>
              <a:gd name="connsiteX3" fmla="*/ 331081 w 331081"/>
              <a:gd name="connsiteY3" fmla="*/ 193651 h 387302"/>
              <a:gd name="connsiteX4" fmla="*/ 165541 w 331081"/>
              <a:gd name="connsiteY4" fmla="*/ 387302 h 387302"/>
              <a:gd name="connsiteX5" fmla="*/ 165541 w 331081"/>
              <a:gd name="connsiteY5" fmla="*/ 309842 h 387302"/>
              <a:gd name="connsiteX6" fmla="*/ 0 w 331081"/>
              <a:gd name="connsiteY6" fmla="*/ 309842 h 387302"/>
              <a:gd name="connsiteX7" fmla="*/ 0 w 331081"/>
              <a:gd name="connsiteY7" fmla="*/ 77460 h 387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1081" h="387302">
                <a:moveTo>
                  <a:pt x="0" y="77460"/>
                </a:moveTo>
                <a:lnTo>
                  <a:pt x="165541" y="77460"/>
                </a:lnTo>
                <a:lnTo>
                  <a:pt x="165541" y="0"/>
                </a:lnTo>
                <a:lnTo>
                  <a:pt x="331081" y="193651"/>
                </a:lnTo>
                <a:lnTo>
                  <a:pt x="165541" y="387302"/>
                </a:lnTo>
                <a:lnTo>
                  <a:pt x="165541" y="309842"/>
                </a:lnTo>
                <a:lnTo>
                  <a:pt x="0" y="309842"/>
                </a:lnTo>
                <a:lnTo>
                  <a:pt x="0" y="77460"/>
                </a:lnTo>
                <a:close/>
              </a:path>
            </a:pathLst>
          </a:custGeom>
        </p:spPr>
        <p:style>
          <a:lnRef idx="0">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0" tIns="77460" rIns="99324" bIns="77460" numCol="1" spcCol="1270" anchor="ctr" anchorCtr="0">
            <a:noAutofit/>
          </a:bodyPr>
          <a:lstStyle/>
          <a:p>
            <a:pPr marL="0" lvl="0" indent="0" algn="ctr" defTabSz="622300">
              <a:lnSpc>
                <a:spcPct val="90000"/>
              </a:lnSpc>
              <a:spcBef>
                <a:spcPct val="0"/>
              </a:spcBef>
              <a:spcAft>
                <a:spcPct val="35000"/>
              </a:spcAft>
              <a:buNone/>
            </a:pPr>
            <a:endParaRPr lang="en-GB" sz="1400" kern="1200"/>
          </a:p>
        </p:txBody>
      </p:sp>
      <p:sp>
        <p:nvSpPr>
          <p:cNvPr id="10" name="Freeform: Shape 9">
            <a:extLst>
              <a:ext uri="{FF2B5EF4-FFF2-40B4-BE49-F238E27FC236}">
                <a16:creationId xmlns:a16="http://schemas.microsoft.com/office/drawing/2014/main" id="{727CED81-4BEF-4182-A5B9-F508835C9A9E}"/>
              </a:ext>
            </a:extLst>
          </p:cNvPr>
          <p:cNvSpPr/>
          <p:nvPr/>
        </p:nvSpPr>
        <p:spPr>
          <a:xfrm>
            <a:off x="3229466" y="4676875"/>
            <a:ext cx="1561703" cy="980944"/>
          </a:xfrm>
          <a:custGeom>
            <a:avLst/>
            <a:gdLst>
              <a:gd name="connsiteX0" fmla="*/ 0 w 1561703"/>
              <a:gd name="connsiteY0" fmla="*/ 98094 h 980944"/>
              <a:gd name="connsiteX1" fmla="*/ 98094 w 1561703"/>
              <a:gd name="connsiteY1" fmla="*/ 0 h 980944"/>
              <a:gd name="connsiteX2" fmla="*/ 1463609 w 1561703"/>
              <a:gd name="connsiteY2" fmla="*/ 0 h 980944"/>
              <a:gd name="connsiteX3" fmla="*/ 1561703 w 1561703"/>
              <a:gd name="connsiteY3" fmla="*/ 98094 h 980944"/>
              <a:gd name="connsiteX4" fmla="*/ 1561703 w 1561703"/>
              <a:gd name="connsiteY4" fmla="*/ 882850 h 980944"/>
              <a:gd name="connsiteX5" fmla="*/ 1463609 w 1561703"/>
              <a:gd name="connsiteY5" fmla="*/ 980944 h 980944"/>
              <a:gd name="connsiteX6" fmla="*/ 98094 w 1561703"/>
              <a:gd name="connsiteY6" fmla="*/ 980944 h 980944"/>
              <a:gd name="connsiteX7" fmla="*/ 0 w 1561703"/>
              <a:gd name="connsiteY7" fmla="*/ 882850 h 980944"/>
              <a:gd name="connsiteX8" fmla="*/ 0 w 1561703"/>
              <a:gd name="connsiteY8" fmla="*/ 98094 h 980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1703" h="980944">
                <a:moveTo>
                  <a:pt x="0" y="98094"/>
                </a:moveTo>
                <a:cubicBezTo>
                  <a:pt x="0" y="43918"/>
                  <a:pt x="43918" y="0"/>
                  <a:pt x="98094" y="0"/>
                </a:cubicBezTo>
                <a:lnTo>
                  <a:pt x="1463609" y="0"/>
                </a:lnTo>
                <a:cubicBezTo>
                  <a:pt x="1517785" y="0"/>
                  <a:pt x="1561703" y="43918"/>
                  <a:pt x="1561703" y="98094"/>
                </a:cubicBezTo>
                <a:lnTo>
                  <a:pt x="1561703" y="882850"/>
                </a:lnTo>
                <a:cubicBezTo>
                  <a:pt x="1561703" y="937026"/>
                  <a:pt x="1517785" y="980944"/>
                  <a:pt x="1463609" y="980944"/>
                </a:cubicBezTo>
                <a:lnTo>
                  <a:pt x="98094" y="980944"/>
                </a:lnTo>
                <a:cubicBezTo>
                  <a:pt x="43918" y="980944"/>
                  <a:pt x="0" y="937026"/>
                  <a:pt x="0" y="882850"/>
                </a:cubicBezTo>
                <a:lnTo>
                  <a:pt x="0" y="98094"/>
                </a:lnTo>
                <a:close/>
              </a:path>
            </a:pathLst>
          </a:custGeom>
        </p:spPr>
        <p:style>
          <a:lnRef idx="2">
            <a:schemeClr val="lt1">
              <a:hueOff val="0"/>
              <a:satOff val="0"/>
              <a:lumOff val="0"/>
              <a:alphaOff val="0"/>
            </a:schemeClr>
          </a:lnRef>
          <a:fillRef idx="1">
            <a:schemeClr val="accent2">
              <a:hueOff val="3744838"/>
              <a:satOff val="-11947"/>
              <a:lumOff val="-4641"/>
              <a:alphaOff val="0"/>
            </a:schemeClr>
          </a:fillRef>
          <a:effectRef idx="0">
            <a:schemeClr val="accent2">
              <a:hueOff val="3744838"/>
              <a:satOff val="-11947"/>
              <a:lumOff val="-4641"/>
              <a:alphaOff val="0"/>
            </a:schemeClr>
          </a:effectRef>
          <a:fontRef idx="minor">
            <a:schemeClr val="lt1"/>
          </a:fontRef>
        </p:style>
        <p:txBody>
          <a:bodyPr spcFirstLastPara="0" vert="horz" wrap="square" lIns="97311" tIns="97311" rIns="97311" bIns="97311"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Increased arousal</a:t>
            </a:r>
          </a:p>
        </p:txBody>
      </p:sp>
      <p:sp>
        <p:nvSpPr>
          <p:cNvPr id="11" name="Freeform: Shape 10">
            <a:extLst>
              <a:ext uri="{FF2B5EF4-FFF2-40B4-BE49-F238E27FC236}">
                <a16:creationId xmlns:a16="http://schemas.microsoft.com/office/drawing/2014/main" id="{567743A7-CE34-4B00-8A6C-F0BF48A2F5D4}"/>
              </a:ext>
            </a:extLst>
          </p:cNvPr>
          <p:cNvSpPr/>
          <p:nvPr/>
        </p:nvSpPr>
        <p:spPr>
          <a:xfrm>
            <a:off x="5006312" y="4682626"/>
            <a:ext cx="331081" cy="387302"/>
          </a:xfrm>
          <a:custGeom>
            <a:avLst/>
            <a:gdLst>
              <a:gd name="connsiteX0" fmla="*/ 0 w 331081"/>
              <a:gd name="connsiteY0" fmla="*/ 77460 h 387302"/>
              <a:gd name="connsiteX1" fmla="*/ 165541 w 331081"/>
              <a:gd name="connsiteY1" fmla="*/ 77460 h 387302"/>
              <a:gd name="connsiteX2" fmla="*/ 165541 w 331081"/>
              <a:gd name="connsiteY2" fmla="*/ 0 h 387302"/>
              <a:gd name="connsiteX3" fmla="*/ 331081 w 331081"/>
              <a:gd name="connsiteY3" fmla="*/ 193651 h 387302"/>
              <a:gd name="connsiteX4" fmla="*/ 165541 w 331081"/>
              <a:gd name="connsiteY4" fmla="*/ 387302 h 387302"/>
              <a:gd name="connsiteX5" fmla="*/ 165541 w 331081"/>
              <a:gd name="connsiteY5" fmla="*/ 309842 h 387302"/>
              <a:gd name="connsiteX6" fmla="*/ 0 w 331081"/>
              <a:gd name="connsiteY6" fmla="*/ 309842 h 387302"/>
              <a:gd name="connsiteX7" fmla="*/ 0 w 331081"/>
              <a:gd name="connsiteY7" fmla="*/ 77460 h 387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1081" h="387302">
                <a:moveTo>
                  <a:pt x="0" y="77460"/>
                </a:moveTo>
                <a:lnTo>
                  <a:pt x="165541" y="77460"/>
                </a:lnTo>
                <a:lnTo>
                  <a:pt x="165541" y="0"/>
                </a:lnTo>
                <a:lnTo>
                  <a:pt x="331081" y="193651"/>
                </a:lnTo>
                <a:lnTo>
                  <a:pt x="165541" y="387302"/>
                </a:lnTo>
                <a:lnTo>
                  <a:pt x="165541" y="309842"/>
                </a:lnTo>
                <a:lnTo>
                  <a:pt x="0" y="309842"/>
                </a:lnTo>
                <a:lnTo>
                  <a:pt x="0" y="77460"/>
                </a:lnTo>
                <a:close/>
              </a:path>
            </a:pathLst>
          </a:custGeom>
        </p:spPr>
        <p:style>
          <a:lnRef idx="0">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0" tIns="77460" rIns="99324" bIns="77460" numCol="1" spcCol="1270" anchor="ctr" anchorCtr="0">
            <a:noAutofit/>
          </a:bodyPr>
          <a:lstStyle/>
          <a:p>
            <a:pPr marL="0" lvl="0" indent="0" algn="ctr" defTabSz="622300">
              <a:lnSpc>
                <a:spcPct val="90000"/>
              </a:lnSpc>
              <a:spcBef>
                <a:spcPct val="0"/>
              </a:spcBef>
              <a:spcAft>
                <a:spcPct val="35000"/>
              </a:spcAft>
              <a:buNone/>
            </a:pPr>
            <a:endParaRPr lang="en-GB" sz="1400" kern="1200"/>
          </a:p>
        </p:txBody>
      </p:sp>
      <p:sp>
        <p:nvSpPr>
          <p:cNvPr id="12" name="Freeform: Shape 11">
            <a:extLst>
              <a:ext uri="{FF2B5EF4-FFF2-40B4-BE49-F238E27FC236}">
                <a16:creationId xmlns:a16="http://schemas.microsoft.com/office/drawing/2014/main" id="{55616E26-74F2-4065-B3D1-80D636D9F4B0}"/>
              </a:ext>
            </a:extLst>
          </p:cNvPr>
          <p:cNvSpPr/>
          <p:nvPr/>
        </p:nvSpPr>
        <p:spPr>
          <a:xfrm>
            <a:off x="5485343" y="3990471"/>
            <a:ext cx="1561703" cy="980944"/>
          </a:xfrm>
          <a:custGeom>
            <a:avLst/>
            <a:gdLst>
              <a:gd name="connsiteX0" fmla="*/ 0 w 1561703"/>
              <a:gd name="connsiteY0" fmla="*/ 98094 h 980944"/>
              <a:gd name="connsiteX1" fmla="*/ 98094 w 1561703"/>
              <a:gd name="connsiteY1" fmla="*/ 0 h 980944"/>
              <a:gd name="connsiteX2" fmla="*/ 1463609 w 1561703"/>
              <a:gd name="connsiteY2" fmla="*/ 0 h 980944"/>
              <a:gd name="connsiteX3" fmla="*/ 1561703 w 1561703"/>
              <a:gd name="connsiteY3" fmla="*/ 98094 h 980944"/>
              <a:gd name="connsiteX4" fmla="*/ 1561703 w 1561703"/>
              <a:gd name="connsiteY4" fmla="*/ 882850 h 980944"/>
              <a:gd name="connsiteX5" fmla="*/ 1463609 w 1561703"/>
              <a:gd name="connsiteY5" fmla="*/ 980944 h 980944"/>
              <a:gd name="connsiteX6" fmla="*/ 98094 w 1561703"/>
              <a:gd name="connsiteY6" fmla="*/ 980944 h 980944"/>
              <a:gd name="connsiteX7" fmla="*/ 0 w 1561703"/>
              <a:gd name="connsiteY7" fmla="*/ 882850 h 980944"/>
              <a:gd name="connsiteX8" fmla="*/ 0 w 1561703"/>
              <a:gd name="connsiteY8" fmla="*/ 98094 h 980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1703" h="980944">
                <a:moveTo>
                  <a:pt x="0" y="98094"/>
                </a:moveTo>
                <a:cubicBezTo>
                  <a:pt x="0" y="43918"/>
                  <a:pt x="43918" y="0"/>
                  <a:pt x="98094" y="0"/>
                </a:cubicBezTo>
                <a:lnTo>
                  <a:pt x="1463609" y="0"/>
                </a:lnTo>
                <a:cubicBezTo>
                  <a:pt x="1517785" y="0"/>
                  <a:pt x="1561703" y="43918"/>
                  <a:pt x="1561703" y="98094"/>
                </a:cubicBezTo>
                <a:lnTo>
                  <a:pt x="1561703" y="882850"/>
                </a:lnTo>
                <a:cubicBezTo>
                  <a:pt x="1561703" y="937026"/>
                  <a:pt x="1517785" y="980944"/>
                  <a:pt x="1463609" y="980944"/>
                </a:cubicBezTo>
                <a:lnTo>
                  <a:pt x="98094" y="980944"/>
                </a:lnTo>
                <a:cubicBezTo>
                  <a:pt x="43918" y="980944"/>
                  <a:pt x="0" y="937026"/>
                  <a:pt x="0" y="882850"/>
                </a:cubicBezTo>
                <a:lnTo>
                  <a:pt x="0" y="98094"/>
                </a:lnTo>
                <a:close/>
              </a:path>
            </a:pathLst>
          </a:custGeom>
        </p:spPr>
        <p:style>
          <a:lnRef idx="2">
            <a:schemeClr val="lt1">
              <a:hueOff val="0"/>
              <a:satOff val="0"/>
              <a:lumOff val="0"/>
              <a:alphaOff val="0"/>
            </a:schemeClr>
          </a:lnRef>
          <a:fillRef idx="1">
            <a:schemeClr val="accent2">
              <a:hueOff val="7489676"/>
              <a:satOff val="-23894"/>
              <a:lumOff val="-9281"/>
              <a:alphaOff val="0"/>
            </a:schemeClr>
          </a:fillRef>
          <a:effectRef idx="0">
            <a:schemeClr val="accent2">
              <a:hueOff val="7489676"/>
              <a:satOff val="-23894"/>
              <a:lumOff val="-9281"/>
              <a:alphaOff val="0"/>
            </a:schemeClr>
          </a:effectRef>
          <a:fontRef idx="minor">
            <a:schemeClr val="lt1"/>
          </a:fontRef>
        </p:style>
        <p:txBody>
          <a:bodyPr spcFirstLastPara="0" vert="horz" wrap="square" lIns="97311" tIns="97311" rIns="97311" bIns="97311"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Presence of aggressive cue.</a:t>
            </a:r>
          </a:p>
        </p:txBody>
      </p:sp>
      <p:sp>
        <p:nvSpPr>
          <p:cNvPr id="13" name="Freeform: Shape 12">
            <a:extLst>
              <a:ext uri="{FF2B5EF4-FFF2-40B4-BE49-F238E27FC236}">
                <a16:creationId xmlns:a16="http://schemas.microsoft.com/office/drawing/2014/main" id="{F5694D68-BD4B-40E5-B193-E7230E9ADC4D}"/>
              </a:ext>
            </a:extLst>
          </p:cNvPr>
          <p:cNvSpPr/>
          <p:nvPr/>
        </p:nvSpPr>
        <p:spPr>
          <a:xfrm>
            <a:off x="7172743" y="4474638"/>
            <a:ext cx="331081" cy="387302"/>
          </a:xfrm>
          <a:custGeom>
            <a:avLst/>
            <a:gdLst>
              <a:gd name="connsiteX0" fmla="*/ 0 w 331081"/>
              <a:gd name="connsiteY0" fmla="*/ 77460 h 387302"/>
              <a:gd name="connsiteX1" fmla="*/ 165541 w 331081"/>
              <a:gd name="connsiteY1" fmla="*/ 77460 h 387302"/>
              <a:gd name="connsiteX2" fmla="*/ 165541 w 331081"/>
              <a:gd name="connsiteY2" fmla="*/ 0 h 387302"/>
              <a:gd name="connsiteX3" fmla="*/ 331081 w 331081"/>
              <a:gd name="connsiteY3" fmla="*/ 193651 h 387302"/>
              <a:gd name="connsiteX4" fmla="*/ 165541 w 331081"/>
              <a:gd name="connsiteY4" fmla="*/ 387302 h 387302"/>
              <a:gd name="connsiteX5" fmla="*/ 165541 w 331081"/>
              <a:gd name="connsiteY5" fmla="*/ 309842 h 387302"/>
              <a:gd name="connsiteX6" fmla="*/ 0 w 331081"/>
              <a:gd name="connsiteY6" fmla="*/ 309842 h 387302"/>
              <a:gd name="connsiteX7" fmla="*/ 0 w 331081"/>
              <a:gd name="connsiteY7" fmla="*/ 77460 h 387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1081" h="387302">
                <a:moveTo>
                  <a:pt x="0" y="77460"/>
                </a:moveTo>
                <a:lnTo>
                  <a:pt x="165541" y="77460"/>
                </a:lnTo>
                <a:lnTo>
                  <a:pt x="165541" y="0"/>
                </a:lnTo>
                <a:lnTo>
                  <a:pt x="331081" y="193651"/>
                </a:lnTo>
                <a:lnTo>
                  <a:pt x="165541" y="387302"/>
                </a:lnTo>
                <a:lnTo>
                  <a:pt x="165541" y="309842"/>
                </a:lnTo>
                <a:lnTo>
                  <a:pt x="0" y="309842"/>
                </a:lnTo>
                <a:lnTo>
                  <a:pt x="0" y="77460"/>
                </a:lnTo>
                <a:close/>
              </a:path>
            </a:pathLst>
          </a:custGeom>
        </p:spPr>
        <p:style>
          <a:lnRef idx="0">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0" tIns="77460" rIns="99324" bIns="77460" numCol="1" spcCol="1270" anchor="ctr" anchorCtr="0">
            <a:noAutofit/>
          </a:bodyPr>
          <a:lstStyle/>
          <a:p>
            <a:pPr marL="0" lvl="0" indent="0" algn="ctr" defTabSz="622300">
              <a:lnSpc>
                <a:spcPct val="90000"/>
              </a:lnSpc>
              <a:spcBef>
                <a:spcPct val="0"/>
              </a:spcBef>
              <a:spcAft>
                <a:spcPct val="35000"/>
              </a:spcAft>
              <a:buNone/>
            </a:pPr>
            <a:endParaRPr lang="en-GB" sz="1400" kern="1200"/>
          </a:p>
        </p:txBody>
      </p:sp>
      <p:sp>
        <p:nvSpPr>
          <p:cNvPr id="14" name="Freeform: Shape 13">
            <a:extLst>
              <a:ext uri="{FF2B5EF4-FFF2-40B4-BE49-F238E27FC236}">
                <a16:creationId xmlns:a16="http://schemas.microsoft.com/office/drawing/2014/main" id="{7E032E79-6398-42BF-8F4F-691AFE63A640}"/>
              </a:ext>
            </a:extLst>
          </p:cNvPr>
          <p:cNvSpPr/>
          <p:nvPr/>
        </p:nvSpPr>
        <p:spPr>
          <a:xfrm>
            <a:off x="7629522" y="3985814"/>
            <a:ext cx="1561703" cy="980944"/>
          </a:xfrm>
          <a:custGeom>
            <a:avLst/>
            <a:gdLst>
              <a:gd name="connsiteX0" fmla="*/ 0 w 1561703"/>
              <a:gd name="connsiteY0" fmla="*/ 98094 h 980944"/>
              <a:gd name="connsiteX1" fmla="*/ 98094 w 1561703"/>
              <a:gd name="connsiteY1" fmla="*/ 0 h 980944"/>
              <a:gd name="connsiteX2" fmla="*/ 1463609 w 1561703"/>
              <a:gd name="connsiteY2" fmla="*/ 0 h 980944"/>
              <a:gd name="connsiteX3" fmla="*/ 1561703 w 1561703"/>
              <a:gd name="connsiteY3" fmla="*/ 98094 h 980944"/>
              <a:gd name="connsiteX4" fmla="*/ 1561703 w 1561703"/>
              <a:gd name="connsiteY4" fmla="*/ 882850 h 980944"/>
              <a:gd name="connsiteX5" fmla="*/ 1463609 w 1561703"/>
              <a:gd name="connsiteY5" fmla="*/ 980944 h 980944"/>
              <a:gd name="connsiteX6" fmla="*/ 98094 w 1561703"/>
              <a:gd name="connsiteY6" fmla="*/ 980944 h 980944"/>
              <a:gd name="connsiteX7" fmla="*/ 0 w 1561703"/>
              <a:gd name="connsiteY7" fmla="*/ 882850 h 980944"/>
              <a:gd name="connsiteX8" fmla="*/ 0 w 1561703"/>
              <a:gd name="connsiteY8" fmla="*/ 98094 h 980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1703" h="980944">
                <a:moveTo>
                  <a:pt x="0" y="98094"/>
                </a:moveTo>
                <a:cubicBezTo>
                  <a:pt x="0" y="43918"/>
                  <a:pt x="43918" y="0"/>
                  <a:pt x="98094" y="0"/>
                </a:cubicBezTo>
                <a:lnTo>
                  <a:pt x="1463609" y="0"/>
                </a:lnTo>
                <a:cubicBezTo>
                  <a:pt x="1517785" y="0"/>
                  <a:pt x="1561703" y="43918"/>
                  <a:pt x="1561703" y="98094"/>
                </a:cubicBezTo>
                <a:lnTo>
                  <a:pt x="1561703" y="882850"/>
                </a:lnTo>
                <a:cubicBezTo>
                  <a:pt x="1561703" y="937026"/>
                  <a:pt x="1517785" y="980944"/>
                  <a:pt x="1463609" y="980944"/>
                </a:cubicBezTo>
                <a:lnTo>
                  <a:pt x="98094" y="980944"/>
                </a:lnTo>
                <a:cubicBezTo>
                  <a:pt x="43918" y="980944"/>
                  <a:pt x="0" y="937026"/>
                  <a:pt x="0" y="882850"/>
                </a:cubicBezTo>
                <a:lnTo>
                  <a:pt x="0" y="98094"/>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97311" tIns="97311" rIns="97311" bIns="97311"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Greater likelihood of aggression. </a:t>
            </a:r>
          </a:p>
        </p:txBody>
      </p:sp>
      <p:sp>
        <p:nvSpPr>
          <p:cNvPr id="16" name="Freeform: Shape 15">
            <a:extLst>
              <a:ext uri="{FF2B5EF4-FFF2-40B4-BE49-F238E27FC236}">
                <a16:creationId xmlns:a16="http://schemas.microsoft.com/office/drawing/2014/main" id="{814B4760-DE9F-4DDC-A53E-6EB9C6E763C2}"/>
              </a:ext>
            </a:extLst>
          </p:cNvPr>
          <p:cNvSpPr/>
          <p:nvPr/>
        </p:nvSpPr>
        <p:spPr>
          <a:xfrm>
            <a:off x="5015025" y="5268001"/>
            <a:ext cx="331081" cy="387302"/>
          </a:xfrm>
          <a:custGeom>
            <a:avLst/>
            <a:gdLst>
              <a:gd name="connsiteX0" fmla="*/ 0 w 331081"/>
              <a:gd name="connsiteY0" fmla="*/ 77460 h 387302"/>
              <a:gd name="connsiteX1" fmla="*/ 165541 w 331081"/>
              <a:gd name="connsiteY1" fmla="*/ 77460 h 387302"/>
              <a:gd name="connsiteX2" fmla="*/ 165541 w 331081"/>
              <a:gd name="connsiteY2" fmla="*/ 0 h 387302"/>
              <a:gd name="connsiteX3" fmla="*/ 331081 w 331081"/>
              <a:gd name="connsiteY3" fmla="*/ 193651 h 387302"/>
              <a:gd name="connsiteX4" fmla="*/ 165541 w 331081"/>
              <a:gd name="connsiteY4" fmla="*/ 387302 h 387302"/>
              <a:gd name="connsiteX5" fmla="*/ 165541 w 331081"/>
              <a:gd name="connsiteY5" fmla="*/ 309842 h 387302"/>
              <a:gd name="connsiteX6" fmla="*/ 0 w 331081"/>
              <a:gd name="connsiteY6" fmla="*/ 309842 h 387302"/>
              <a:gd name="connsiteX7" fmla="*/ 0 w 331081"/>
              <a:gd name="connsiteY7" fmla="*/ 77460 h 387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1081" h="387302">
                <a:moveTo>
                  <a:pt x="0" y="77460"/>
                </a:moveTo>
                <a:lnTo>
                  <a:pt x="165541" y="77460"/>
                </a:lnTo>
                <a:lnTo>
                  <a:pt x="165541" y="0"/>
                </a:lnTo>
                <a:lnTo>
                  <a:pt x="331081" y="193651"/>
                </a:lnTo>
                <a:lnTo>
                  <a:pt x="165541" y="387302"/>
                </a:lnTo>
                <a:lnTo>
                  <a:pt x="165541" y="309842"/>
                </a:lnTo>
                <a:lnTo>
                  <a:pt x="0" y="309842"/>
                </a:lnTo>
                <a:lnTo>
                  <a:pt x="0" y="77460"/>
                </a:lnTo>
                <a:close/>
              </a:path>
            </a:pathLst>
          </a:custGeom>
        </p:spPr>
        <p:style>
          <a:lnRef idx="0">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0" tIns="77460" rIns="99324" bIns="77460" numCol="1" spcCol="1270" anchor="ctr" anchorCtr="0">
            <a:noAutofit/>
          </a:bodyPr>
          <a:lstStyle/>
          <a:p>
            <a:pPr marL="0" lvl="0" indent="0" algn="ctr" defTabSz="622300">
              <a:lnSpc>
                <a:spcPct val="90000"/>
              </a:lnSpc>
              <a:spcBef>
                <a:spcPct val="0"/>
              </a:spcBef>
              <a:spcAft>
                <a:spcPct val="35000"/>
              </a:spcAft>
              <a:buNone/>
            </a:pPr>
            <a:endParaRPr lang="en-GB" sz="1400" kern="1200"/>
          </a:p>
        </p:txBody>
      </p:sp>
      <p:sp>
        <p:nvSpPr>
          <p:cNvPr id="20" name="Freeform: Shape 19">
            <a:extLst>
              <a:ext uri="{FF2B5EF4-FFF2-40B4-BE49-F238E27FC236}">
                <a16:creationId xmlns:a16="http://schemas.microsoft.com/office/drawing/2014/main" id="{40EAB1C5-B3D9-4F72-A74D-2AE08C13D5DB}"/>
              </a:ext>
            </a:extLst>
          </p:cNvPr>
          <p:cNvSpPr/>
          <p:nvPr/>
        </p:nvSpPr>
        <p:spPr>
          <a:xfrm>
            <a:off x="5486351" y="5234462"/>
            <a:ext cx="1561703" cy="980944"/>
          </a:xfrm>
          <a:custGeom>
            <a:avLst/>
            <a:gdLst>
              <a:gd name="connsiteX0" fmla="*/ 0 w 1561703"/>
              <a:gd name="connsiteY0" fmla="*/ 98094 h 980944"/>
              <a:gd name="connsiteX1" fmla="*/ 98094 w 1561703"/>
              <a:gd name="connsiteY1" fmla="*/ 0 h 980944"/>
              <a:gd name="connsiteX2" fmla="*/ 1463609 w 1561703"/>
              <a:gd name="connsiteY2" fmla="*/ 0 h 980944"/>
              <a:gd name="connsiteX3" fmla="*/ 1561703 w 1561703"/>
              <a:gd name="connsiteY3" fmla="*/ 98094 h 980944"/>
              <a:gd name="connsiteX4" fmla="*/ 1561703 w 1561703"/>
              <a:gd name="connsiteY4" fmla="*/ 882850 h 980944"/>
              <a:gd name="connsiteX5" fmla="*/ 1463609 w 1561703"/>
              <a:gd name="connsiteY5" fmla="*/ 980944 h 980944"/>
              <a:gd name="connsiteX6" fmla="*/ 98094 w 1561703"/>
              <a:gd name="connsiteY6" fmla="*/ 980944 h 980944"/>
              <a:gd name="connsiteX7" fmla="*/ 0 w 1561703"/>
              <a:gd name="connsiteY7" fmla="*/ 882850 h 980944"/>
              <a:gd name="connsiteX8" fmla="*/ 0 w 1561703"/>
              <a:gd name="connsiteY8" fmla="*/ 98094 h 980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1703" h="980944">
                <a:moveTo>
                  <a:pt x="0" y="98094"/>
                </a:moveTo>
                <a:cubicBezTo>
                  <a:pt x="0" y="43918"/>
                  <a:pt x="43918" y="0"/>
                  <a:pt x="98094" y="0"/>
                </a:cubicBezTo>
                <a:lnTo>
                  <a:pt x="1463609" y="0"/>
                </a:lnTo>
                <a:cubicBezTo>
                  <a:pt x="1517785" y="0"/>
                  <a:pt x="1561703" y="43918"/>
                  <a:pt x="1561703" y="98094"/>
                </a:cubicBezTo>
                <a:lnTo>
                  <a:pt x="1561703" y="882850"/>
                </a:lnTo>
                <a:cubicBezTo>
                  <a:pt x="1561703" y="937026"/>
                  <a:pt x="1517785" y="980944"/>
                  <a:pt x="1463609" y="980944"/>
                </a:cubicBezTo>
                <a:lnTo>
                  <a:pt x="98094" y="980944"/>
                </a:lnTo>
                <a:cubicBezTo>
                  <a:pt x="43918" y="980944"/>
                  <a:pt x="0" y="937026"/>
                  <a:pt x="0" y="882850"/>
                </a:cubicBezTo>
                <a:lnTo>
                  <a:pt x="0" y="98094"/>
                </a:lnTo>
                <a:close/>
              </a:path>
            </a:pathLst>
          </a:custGeom>
          <a:solidFill>
            <a:schemeClr val="accent2">
              <a:lumMod val="60000"/>
              <a:lumOff val="40000"/>
            </a:schemeClr>
          </a:solidFill>
        </p:spPr>
        <p:style>
          <a:lnRef idx="2">
            <a:schemeClr val="lt1">
              <a:hueOff val="0"/>
              <a:satOff val="0"/>
              <a:lumOff val="0"/>
              <a:alphaOff val="0"/>
            </a:schemeClr>
          </a:lnRef>
          <a:fillRef idx="1">
            <a:schemeClr val="accent2">
              <a:hueOff val="7489676"/>
              <a:satOff val="-23894"/>
              <a:lumOff val="-9281"/>
              <a:alphaOff val="0"/>
            </a:schemeClr>
          </a:fillRef>
          <a:effectRef idx="0">
            <a:schemeClr val="accent2">
              <a:hueOff val="7489676"/>
              <a:satOff val="-23894"/>
              <a:lumOff val="-9281"/>
              <a:alphaOff val="0"/>
            </a:schemeClr>
          </a:effectRef>
          <a:fontRef idx="minor">
            <a:schemeClr val="lt1"/>
          </a:fontRef>
        </p:style>
        <p:txBody>
          <a:bodyPr spcFirstLastPara="0" vert="horz" wrap="square" lIns="97311" tIns="97311" rIns="97311" bIns="97311" numCol="1" spcCol="1270" anchor="ctr" anchorCtr="0">
            <a:noAutofit/>
          </a:bodyPr>
          <a:lstStyle/>
          <a:p>
            <a:pPr marL="0" lvl="0" indent="0" algn="ctr" defTabSz="800100">
              <a:lnSpc>
                <a:spcPct val="90000"/>
              </a:lnSpc>
              <a:spcBef>
                <a:spcPct val="0"/>
              </a:spcBef>
              <a:spcAft>
                <a:spcPct val="35000"/>
              </a:spcAft>
              <a:buNone/>
            </a:pPr>
            <a:r>
              <a:rPr lang="en-GB" b="1" dirty="0">
                <a:solidFill>
                  <a:schemeClr val="tx1"/>
                </a:solidFill>
              </a:rPr>
              <a:t>No</a:t>
            </a:r>
            <a:r>
              <a:rPr lang="en-GB" sz="1800" b="1" kern="1200" dirty="0">
                <a:solidFill>
                  <a:schemeClr val="tx1"/>
                </a:solidFill>
              </a:rPr>
              <a:t> aggressive cue.</a:t>
            </a:r>
          </a:p>
        </p:txBody>
      </p:sp>
      <p:sp>
        <p:nvSpPr>
          <p:cNvPr id="22" name="Freeform: Shape 21">
            <a:extLst>
              <a:ext uri="{FF2B5EF4-FFF2-40B4-BE49-F238E27FC236}">
                <a16:creationId xmlns:a16="http://schemas.microsoft.com/office/drawing/2014/main" id="{279F12E5-8064-4E51-86D4-BCD456E7CD7C}"/>
              </a:ext>
            </a:extLst>
          </p:cNvPr>
          <p:cNvSpPr/>
          <p:nvPr/>
        </p:nvSpPr>
        <p:spPr>
          <a:xfrm>
            <a:off x="7179693" y="5268001"/>
            <a:ext cx="331081" cy="387302"/>
          </a:xfrm>
          <a:custGeom>
            <a:avLst/>
            <a:gdLst>
              <a:gd name="connsiteX0" fmla="*/ 0 w 331081"/>
              <a:gd name="connsiteY0" fmla="*/ 77460 h 387302"/>
              <a:gd name="connsiteX1" fmla="*/ 165541 w 331081"/>
              <a:gd name="connsiteY1" fmla="*/ 77460 h 387302"/>
              <a:gd name="connsiteX2" fmla="*/ 165541 w 331081"/>
              <a:gd name="connsiteY2" fmla="*/ 0 h 387302"/>
              <a:gd name="connsiteX3" fmla="*/ 331081 w 331081"/>
              <a:gd name="connsiteY3" fmla="*/ 193651 h 387302"/>
              <a:gd name="connsiteX4" fmla="*/ 165541 w 331081"/>
              <a:gd name="connsiteY4" fmla="*/ 387302 h 387302"/>
              <a:gd name="connsiteX5" fmla="*/ 165541 w 331081"/>
              <a:gd name="connsiteY5" fmla="*/ 309842 h 387302"/>
              <a:gd name="connsiteX6" fmla="*/ 0 w 331081"/>
              <a:gd name="connsiteY6" fmla="*/ 309842 h 387302"/>
              <a:gd name="connsiteX7" fmla="*/ 0 w 331081"/>
              <a:gd name="connsiteY7" fmla="*/ 77460 h 387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1081" h="387302">
                <a:moveTo>
                  <a:pt x="0" y="77460"/>
                </a:moveTo>
                <a:lnTo>
                  <a:pt x="165541" y="77460"/>
                </a:lnTo>
                <a:lnTo>
                  <a:pt x="165541" y="0"/>
                </a:lnTo>
                <a:lnTo>
                  <a:pt x="331081" y="193651"/>
                </a:lnTo>
                <a:lnTo>
                  <a:pt x="165541" y="387302"/>
                </a:lnTo>
                <a:lnTo>
                  <a:pt x="165541" y="309842"/>
                </a:lnTo>
                <a:lnTo>
                  <a:pt x="0" y="309842"/>
                </a:lnTo>
                <a:lnTo>
                  <a:pt x="0" y="77460"/>
                </a:lnTo>
                <a:close/>
              </a:path>
            </a:pathLst>
          </a:custGeom>
        </p:spPr>
        <p:style>
          <a:lnRef idx="0">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0" tIns="77460" rIns="99324" bIns="77460" numCol="1" spcCol="1270" anchor="ctr" anchorCtr="0">
            <a:noAutofit/>
          </a:bodyPr>
          <a:lstStyle/>
          <a:p>
            <a:pPr marL="0" lvl="0" indent="0" algn="ctr" defTabSz="622300">
              <a:lnSpc>
                <a:spcPct val="90000"/>
              </a:lnSpc>
              <a:spcBef>
                <a:spcPct val="0"/>
              </a:spcBef>
              <a:spcAft>
                <a:spcPct val="35000"/>
              </a:spcAft>
              <a:buNone/>
            </a:pPr>
            <a:endParaRPr lang="en-GB" sz="1400" kern="1200"/>
          </a:p>
        </p:txBody>
      </p:sp>
      <p:sp>
        <p:nvSpPr>
          <p:cNvPr id="24" name="Freeform: Shape 23">
            <a:extLst>
              <a:ext uri="{FF2B5EF4-FFF2-40B4-BE49-F238E27FC236}">
                <a16:creationId xmlns:a16="http://schemas.microsoft.com/office/drawing/2014/main" id="{2FDC905E-39FE-458B-B9BF-ECDA26D5E420}"/>
              </a:ext>
            </a:extLst>
          </p:cNvPr>
          <p:cNvSpPr/>
          <p:nvPr/>
        </p:nvSpPr>
        <p:spPr>
          <a:xfrm>
            <a:off x="7642413" y="5268001"/>
            <a:ext cx="1561703" cy="980944"/>
          </a:xfrm>
          <a:custGeom>
            <a:avLst/>
            <a:gdLst>
              <a:gd name="connsiteX0" fmla="*/ 0 w 1561703"/>
              <a:gd name="connsiteY0" fmla="*/ 98094 h 980944"/>
              <a:gd name="connsiteX1" fmla="*/ 98094 w 1561703"/>
              <a:gd name="connsiteY1" fmla="*/ 0 h 980944"/>
              <a:gd name="connsiteX2" fmla="*/ 1463609 w 1561703"/>
              <a:gd name="connsiteY2" fmla="*/ 0 h 980944"/>
              <a:gd name="connsiteX3" fmla="*/ 1561703 w 1561703"/>
              <a:gd name="connsiteY3" fmla="*/ 98094 h 980944"/>
              <a:gd name="connsiteX4" fmla="*/ 1561703 w 1561703"/>
              <a:gd name="connsiteY4" fmla="*/ 882850 h 980944"/>
              <a:gd name="connsiteX5" fmla="*/ 1463609 w 1561703"/>
              <a:gd name="connsiteY5" fmla="*/ 980944 h 980944"/>
              <a:gd name="connsiteX6" fmla="*/ 98094 w 1561703"/>
              <a:gd name="connsiteY6" fmla="*/ 980944 h 980944"/>
              <a:gd name="connsiteX7" fmla="*/ 0 w 1561703"/>
              <a:gd name="connsiteY7" fmla="*/ 882850 h 980944"/>
              <a:gd name="connsiteX8" fmla="*/ 0 w 1561703"/>
              <a:gd name="connsiteY8" fmla="*/ 98094 h 980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1703" h="980944">
                <a:moveTo>
                  <a:pt x="0" y="98094"/>
                </a:moveTo>
                <a:cubicBezTo>
                  <a:pt x="0" y="43918"/>
                  <a:pt x="43918" y="0"/>
                  <a:pt x="98094" y="0"/>
                </a:cubicBezTo>
                <a:lnTo>
                  <a:pt x="1463609" y="0"/>
                </a:lnTo>
                <a:cubicBezTo>
                  <a:pt x="1517785" y="0"/>
                  <a:pt x="1561703" y="43918"/>
                  <a:pt x="1561703" y="98094"/>
                </a:cubicBezTo>
                <a:lnTo>
                  <a:pt x="1561703" y="882850"/>
                </a:lnTo>
                <a:cubicBezTo>
                  <a:pt x="1561703" y="937026"/>
                  <a:pt x="1517785" y="980944"/>
                  <a:pt x="1463609" y="980944"/>
                </a:cubicBezTo>
                <a:lnTo>
                  <a:pt x="98094" y="980944"/>
                </a:lnTo>
                <a:cubicBezTo>
                  <a:pt x="43918" y="980944"/>
                  <a:pt x="0" y="937026"/>
                  <a:pt x="0" y="882850"/>
                </a:cubicBezTo>
                <a:lnTo>
                  <a:pt x="0" y="98094"/>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97311" tIns="97311" rIns="97311" bIns="97311" numCol="1" spcCol="1270" anchor="ctr" anchorCtr="0">
            <a:noAutofit/>
          </a:bodyPr>
          <a:lstStyle/>
          <a:p>
            <a:pPr marL="0" lvl="0" indent="0" algn="ctr" defTabSz="800100">
              <a:lnSpc>
                <a:spcPct val="90000"/>
              </a:lnSpc>
              <a:spcBef>
                <a:spcPct val="0"/>
              </a:spcBef>
              <a:spcAft>
                <a:spcPct val="35000"/>
              </a:spcAft>
              <a:buNone/>
            </a:pPr>
            <a:r>
              <a:rPr lang="en-GB" b="1" dirty="0">
                <a:solidFill>
                  <a:schemeClr val="tx1"/>
                </a:solidFill>
              </a:rPr>
              <a:t>Less</a:t>
            </a:r>
            <a:r>
              <a:rPr lang="en-GB" sz="1800" b="1" kern="1200" dirty="0">
                <a:solidFill>
                  <a:schemeClr val="tx1"/>
                </a:solidFill>
              </a:rPr>
              <a:t> likelihood of aggression. </a:t>
            </a:r>
          </a:p>
        </p:txBody>
      </p:sp>
      <p:sp>
        <p:nvSpPr>
          <p:cNvPr id="26" name="TextBox 25">
            <a:extLst>
              <a:ext uri="{FF2B5EF4-FFF2-40B4-BE49-F238E27FC236}">
                <a16:creationId xmlns:a16="http://schemas.microsoft.com/office/drawing/2014/main" id="{2A35B7BD-6DB3-4C4C-A793-00C3E861DCA3}"/>
              </a:ext>
            </a:extLst>
          </p:cNvPr>
          <p:cNvSpPr txBox="1"/>
          <p:nvPr/>
        </p:nvSpPr>
        <p:spPr>
          <a:xfrm>
            <a:off x="471330" y="3890434"/>
            <a:ext cx="6541476" cy="646331"/>
          </a:xfrm>
          <a:prstGeom prst="rect">
            <a:avLst/>
          </a:prstGeom>
          <a:noFill/>
        </p:spPr>
        <p:txBody>
          <a:bodyPr wrap="square">
            <a:spAutoFit/>
          </a:bodyPr>
          <a:lstStyle/>
          <a:p>
            <a:r>
              <a:rPr lang="en-GB" b="1" u="sng" dirty="0">
                <a:latin typeface="Arial" panose="020B0604020202020204" pitchFamily="34" charset="0"/>
                <a:cs typeface="Arial" panose="020B0604020202020204" pitchFamily="34" charset="0"/>
              </a:rPr>
              <a:t>Aggressive Cues flowchart </a:t>
            </a:r>
            <a:r>
              <a:rPr lang="en-GB" sz="1800" b="1" u="sng" dirty="0">
                <a:latin typeface="Arial" panose="020B0604020202020204" pitchFamily="34" charset="0"/>
                <a:cs typeface="Arial" panose="020B0604020202020204" pitchFamily="34" charset="0"/>
              </a:rPr>
              <a:t>Berkowitz (1969</a:t>
            </a:r>
            <a:r>
              <a:rPr lang="en-GB" sz="1800" dirty="0"/>
              <a:t>)</a:t>
            </a:r>
          </a:p>
          <a:p>
            <a:endParaRPr lang="en-GB" u="sng" dirty="0"/>
          </a:p>
        </p:txBody>
      </p:sp>
      <p:sp>
        <p:nvSpPr>
          <p:cNvPr id="17" name="Freeform: Shape 16">
            <a:extLst>
              <a:ext uri="{FF2B5EF4-FFF2-40B4-BE49-F238E27FC236}">
                <a16:creationId xmlns:a16="http://schemas.microsoft.com/office/drawing/2014/main" id="{A20D4E9D-FB85-4707-BE65-4C9C8C87F7C3}"/>
              </a:ext>
            </a:extLst>
          </p:cNvPr>
          <p:cNvSpPr/>
          <p:nvPr/>
        </p:nvSpPr>
        <p:spPr>
          <a:xfrm>
            <a:off x="630754" y="642236"/>
            <a:ext cx="2738914" cy="2840098"/>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7030A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33280" tIns="373971" rIns="333280" bIns="373971"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Aggressive Cues Model</a:t>
            </a:r>
            <a:endParaRPr lang="en-GB" sz="3200" kern="1200" dirty="0"/>
          </a:p>
        </p:txBody>
      </p:sp>
    </p:spTree>
    <p:extLst>
      <p:ext uri="{BB962C8B-B14F-4D97-AF65-F5344CB8AC3E}">
        <p14:creationId xmlns:p14="http://schemas.microsoft.com/office/powerpoint/2010/main" val="3134566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500"/>
                                        <p:tgtEl>
                                          <p:spTgt spid="11"/>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2"/>
                                        </p:tgtEl>
                                        <p:attrNameLst>
                                          <p:attrName>style.visibility</p:attrName>
                                        </p:attrNameLst>
                                      </p:cBhvr>
                                      <p:to>
                                        <p:strVal val="visible"/>
                                      </p:to>
                                    </p:set>
                                    <p:animEffect transition="in" filter="fade">
                                      <p:cBhvr>
                                        <p:cTn id="38" dur="500"/>
                                        <p:tgtEl>
                                          <p:spTgt spid="12"/>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500"/>
                                        <p:tgtEl>
                                          <p:spTgt spid="13"/>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4"/>
                                        </p:tgtEl>
                                        <p:attrNameLst>
                                          <p:attrName>style.visibility</p:attrName>
                                        </p:attrNameLst>
                                      </p:cBhvr>
                                      <p:to>
                                        <p:strVal val="visible"/>
                                      </p:to>
                                    </p:set>
                                    <p:animEffect transition="in" filter="fade">
                                      <p:cBhvr>
                                        <p:cTn id="46" dur="500"/>
                                        <p:tgtEl>
                                          <p:spTgt spid="14"/>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16"/>
                                        </p:tgtEl>
                                        <p:attrNameLst>
                                          <p:attrName>style.visibility</p:attrName>
                                        </p:attrNameLst>
                                      </p:cBhvr>
                                      <p:to>
                                        <p:strVal val="visible"/>
                                      </p:to>
                                    </p:set>
                                    <p:animEffect transition="in" filter="fade">
                                      <p:cBhvr>
                                        <p:cTn id="51" dur="500"/>
                                        <p:tgtEl>
                                          <p:spTgt spid="16"/>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20"/>
                                        </p:tgtEl>
                                        <p:attrNameLst>
                                          <p:attrName>style.visibility</p:attrName>
                                        </p:attrNameLst>
                                      </p:cBhvr>
                                      <p:to>
                                        <p:strVal val="visible"/>
                                      </p:to>
                                    </p:set>
                                    <p:animEffect transition="in" filter="fade">
                                      <p:cBhvr>
                                        <p:cTn id="54" dur="500"/>
                                        <p:tgtEl>
                                          <p:spTgt spid="20"/>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22"/>
                                        </p:tgtEl>
                                        <p:attrNameLst>
                                          <p:attrName>style.visibility</p:attrName>
                                        </p:attrNameLst>
                                      </p:cBhvr>
                                      <p:to>
                                        <p:strVal val="visible"/>
                                      </p:to>
                                    </p:set>
                                    <p:animEffect transition="in" filter="fade">
                                      <p:cBhvr>
                                        <p:cTn id="59" dur="500"/>
                                        <p:tgtEl>
                                          <p:spTgt spid="22"/>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24"/>
                                        </p:tgtEl>
                                        <p:attrNameLst>
                                          <p:attrName>style.visibility</p:attrName>
                                        </p:attrNameLst>
                                      </p:cBhvr>
                                      <p:to>
                                        <p:strVal val="visible"/>
                                      </p:to>
                                    </p:set>
                                    <p:animEffect transition="in" filter="fade">
                                      <p:cBhvr>
                                        <p:cTn id="6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0" grpId="0" animBg="1"/>
      <p:bldP spid="11" grpId="0" animBg="1"/>
      <p:bldP spid="12" grpId="0" animBg="1"/>
      <p:bldP spid="13" grpId="0" animBg="1"/>
      <p:bldP spid="14" grpId="0" animBg="1"/>
      <p:bldP spid="16" grpId="0" animBg="1"/>
      <p:bldP spid="20" grpId="0" animBg="1"/>
      <p:bldP spid="22" grpId="0" animBg="1"/>
      <p:bldP spid="24" grpId="0" animBg="1"/>
      <p:bldP spid="26" grpId="0"/>
      <p:bldP spid="1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415EC30-D6C1-4DA5-AD17-8B06C59E2B0D}"/>
              </a:ext>
            </a:extLst>
          </p:cNvPr>
          <p:cNvSpPr>
            <a:spLocks noGrp="1"/>
          </p:cNvSpPr>
          <p:nvPr>
            <p:ph type="body" sz="half" idx="2"/>
          </p:nvPr>
        </p:nvSpPr>
        <p:spPr>
          <a:xfrm>
            <a:off x="8505370" y="3972130"/>
            <a:ext cx="3381829" cy="2078519"/>
          </a:xfrm>
        </p:spPr>
        <p:txBody>
          <a:bodyPr vert="horz" lIns="91440" tIns="45720" rIns="91440" bIns="45720" rtlCol="0">
            <a:normAutofit/>
          </a:bodyPr>
          <a:lstStyle/>
          <a:p>
            <a:pPr>
              <a:lnSpc>
                <a:spcPct val="112000"/>
              </a:lnSpc>
              <a:spcAft>
                <a:spcPts val="600"/>
              </a:spcAft>
            </a:pPr>
            <a:r>
              <a:rPr lang="en-US" sz="2300" dirty="0">
                <a:solidFill>
                  <a:schemeClr val="tx1">
                    <a:lumMod val="95000"/>
                  </a:schemeClr>
                </a:solidFill>
                <a:latin typeface="Arial" panose="020B0604020202020204" pitchFamily="34" charset="0"/>
                <a:cs typeface="Arial" panose="020B0604020202020204" pitchFamily="34" charset="0"/>
              </a:rPr>
              <a:t>This model puts forward a series of events that lead to aggression:</a:t>
            </a:r>
          </a:p>
        </p:txBody>
      </p:sp>
      <p:sp>
        <p:nvSpPr>
          <p:cNvPr id="5" name="Freeform: Shape 4">
            <a:extLst>
              <a:ext uri="{FF2B5EF4-FFF2-40B4-BE49-F238E27FC236}">
                <a16:creationId xmlns:a16="http://schemas.microsoft.com/office/drawing/2014/main" id="{188DD5FD-8649-46DC-B1E1-F260C874AC52}"/>
              </a:ext>
            </a:extLst>
          </p:cNvPr>
          <p:cNvSpPr/>
          <p:nvPr/>
        </p:nvSpPr>
        <p:spPr>
          <a:xfrm>
            <a:off x="8717276" y="513437"/>
            <a:ext cx="2738914" cy="2915563"/>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FF000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33280" tIns="373971" rIns="333280" bIns="373971"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General Aggression Model </a:t>
            </a:r>
          </a:p>
          <a:p>
            <a:pPr marL="0" lvl="0" indent="0" algn="ctr" defTabSz="711200">
              <a:lnSpc>
                <a:spcPct val="90000"/>
              </a:lnSpc>
              <a:spcBef>
                <a:spcPct val="0"/>
              </a:spcBef>
              <a:spcAft>
                <a:spcPct val="35000"/>
              </a:spcAft>
              <a:buFont typeface="Arial" panose="020B0604020202020204" pitchFamily="34" charset="0"/>
              <a:buNone/>
            </a:pPr>
            <a:r>
              <a:rPr lang="en-GB" sz="3200" dirty="0">
                <a:latin typeface="Arial" panose="020B0604020202020204" pitchFamily="34" charset="0"/>
                <a:cs typeface="Arial" panose="020B0604020202020204" pitchFamily="34" charset="0"/>
              </a:rPr>
              <a:t>(GAM)</a:t>
            </a:r>
            <a:endParaRPr lang="en-GB" sz="3200" kern="1200" dirty="0"/>
          </a:p>
        </p:txBody>
      </p:sp>
      <p:sp>
        <p:nvSpPr>
          <p:cNvPr id="10" name="Freeform: Shape 9">
            <a:extLst>
              <a:ext uri="{FF2B5EF4-FFF2-40B4-BE49-F238E27FC236}">
                <a16:creationId xmlns:a16="http://schemas.microsoft.com/office/drawing/2014/main" id="{26C887F8-475A-41FB-AE17-3BF2ADC02A60}"/>
              </a:ext>
            </a:extLst>
          </p:cNvPr>
          <p:cNvSpPr/>
          <p:nvPr/>
        </p:nvSpPr>
        <p:spPr>
          <a:xfrm>
            <a:off x="304801" y="4973330"/>
            <a:ext cx="7358742" cy="1498968"/>
          </a:xfrm>
          <a:custGeom>
            <a:avLst/>
            <a:gdLst>
              <a:gd name="connsiteX0" fmla="*/ 0 w 7358742"/>
              <a:gd name="connsiteY0" fmla="*/ 0 h 1498968"/>
              <a:gd name="connsiteX1" fmla="*/ 7358742 w 7358742"/>
              <a:gd name="connsiteY1" fmla="*/ 0 h 1498968"/>
              <a:gd name="connsiteX2" fmla="*/ 7358742 w 7358742"/>
              <a:gd name="connsiteY2" fmla="*/ 1498968 h 1498968"/>
              <a:gd name="connsiteX3" fmla="*/ 0 w 7358742"/>
              <a:gd name="connsiteY3" fmla="*/ 1498968 h 1498968"/>
              <a:gd name="connsiteX4" fmla="*/ 0 w 7358742"/>
              <a:gd name="connsiteY4" fmla="*/ 0 h 14989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8742" h="1498968">
                <a:moveTo>
                  <a:pt x="0" y="0"/>
                </a:moveTo>
                <a:lnTo>
                  <a:pt x="7358742" y="0"/>
                </a:lnTo>
                <a:lnTo>
                  <a:pt x="7358742" y="1498968"/>
                </a:lnTo>
                <a:lnTo>
                  <a:pt x="0" y="1498968"/>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12928" tIns="312928" rIns="312928" bIns="1002454" numCol="1" spcCol="1270" anchor="ctr" anchorCtr="0">
            <a:noAutofit/>
          </a:bodyPr>
          <a:lstStyle/>
          <a:p>
            <a:pPr marL="0" lvl="0" indent="0" algn="ctr" defTabSz="1955800">
              <a:lnSpc>
                <a:spcPct val="90000"/>
              </a:lnSpc>
              <a:spcBef>
                <a:spcPct val="0"/>
              </a:spcBef>
              <a:spcAft>
                <a:spcPct val="35000"/>
              </a:spcAft>
              <a:buNone/>
            </a:pPr>
            <a:r>
              <a:rPr lang="en-GB" sz="4400" kern="1200" dirty="0">
                <a:latin typeface="Arial" panose="020B0604020202020204" pitchFamily="34" charset="0"/>
                <a:cs typeface="Arial" panose="020B0604020202020204" pitchFamily="34" charset="0"/>
              </a:rPr>
              <a:t>Outcome</a:t>
            </a:r>
            <a:endParaRPr lang="en-GB" sz="2500" kern="1200" dirty="0">
              <a:latin typeface="Arial" panose="020B0604020202020204" pitchFamily="34" charset="0"/>
              <a:cs typeface="Arial" panose="020B0604020202020204" pitchFamily="34" charset="0"/>
            </a:endParaRPr>
          </a:p>
        </p:txBody>
      </p:sp>
      <p:sp>
        <p:nvSpPr>
          <p:cNvPr id="11" name="Freeform: Shape 10">
            <a:extLst>
              <a:ext uri="{FF2B5EF4-FFF2-40B4-BE49-F238E27FC236}">
                <a16:creationId xmlns:a16="http://schemas.microsoft.com/office/drawing/2014/main" id="{385F049D-F322-466F-964C-16A9C3EF1F0A}"/>
              </a:ext>
            </a:extLst>
          </p:cNvPr>
          <p:cNvSpPr/>
          <p:nvPr/>
        </p:nvSpPr>
        <p:spPr>
          <a:xfrm>
            <a:off x="304801" y="5752793"/>
            <a:ext cx="3679370" cy="689525"/>
          </a:xfrm>
          <a:custGeom>
            <a:avLst/>
            <a:gdLst>
              <a:gd name="connsiteX0" fmla="*/ 0 w 3679370"/>
              <a:gd name="connsiteY0" fmla="*/ 0 h 689525"/>
              <a:gd name="connsiteX1" fmla="*/ 3679370 w 3679370"/>
              <a:gd name="connsiteY1" fmla="*/ 0 h 689525"/>
              <a:gd name="connsiteX2" fmla="*/ 3679370 w 3679370"/>
              <a:gd name="connsiteY2" fmla="*/ 689525 h 689525"/>
              <a:gd name="connsiteX3" fmla="*/ 0 w 3679370"/>
              <a:gd name="connsiteY3" fmla="*/ 689525 h 689525"/>
              <a:gd name="connsiteX4" fmla="*/ 0 w 3679370"/>
              <a:gd name="connsiteY4" fmla="*/ 0 h 6895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9370" h="689525">
                <a:moveTo>
                  <a:pt x="0" y="0"/>
                </a:moveTo>
                <a:lnTo>
                  <a:pt x="3679370" y="0"/>
                </a:lnTo>
                <a:lnTo>
                  <a:pt x="3679370" y="689525"/>
                </a:lnTo>
                <a:lnTo>
                  <a:pt x="0" y="689525"/>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Automatic appraisal and reappraisal </a:t>
            </a:r>
          </a:p>
        </p:txBody>
      </p:sp>
      <p:sp>
        <p:nvSpPr>
          <p:cNvPr id="12" name="Freeform: Shape 11">
            <a:extLst>
              <a:ext uri="{FF2B5EF4-FFF2-40B4-BE49-F238E27FC236}">
                <a16:creationId xmlns:a16="http://schemas.microsoft.com/office/drawing/2014/main" id="{06B3EB26-C667-4688-A6B2-74EAAC219FB0}"/>
              </a:ext>
            </a:extLst>
          </p:cNvPr>
          <p:cNvSpPr/>
          <p:nvPr/>
        </p:nvSpPr>
        <p:spPr>
          <a:xfrm>
            <a:off x="3984172" y="5752793"/>
            <a:ext cx="3679370" cy="689525"/>
          </a:xfrm>
          <a:custGeom>
            <a:avLst/>
            <a:gdLst>
              <a:gd name="connsiteX0" fmla="*/ 0 w 3679370"/>
              <a:gd name="connsiteY0" fmla="*/ 0 h 689525"/>
              <a:gd name="connsiteX1" fmla="*/ 3679370 w 3679370"/>
              <a:gd name="connsiteY1" fmla="*/ 0 h 689525"/>
              <a:gd name="connsiteX2" fmla="*/ 3679370 w 3679370"/>
              <a:gd name="connsiteY2" fmla="*/ 689525 h 689525"/>
              <a:gd name="connsiteX3" fmla="*/ 0 w 3679370"/>
              <a:gd name="connsiteY3" fmla="*/ 689525 h 689525"/>
              <a:gd name="connsiteX4" fmla="*/ 0 w 3679370"/>
              <a:gd name="connsiteY4" fmla="*/ 0 h 6895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9370" h="689525">
                <a:moveTo>
                  <a:pt x="0" y="0"/>
                </a:moveTo>
                <a:lnTo>
                  <a:pt x="3679370" y="0"/>
                </a:lnTo>
                <a:lnTo>
                  <a:pt x="3679370" y="689525"/>
                </a:lnTo>
                <a:lnTo>
                  <a:pt x="0" y="689525"/>
                </a:lnTo>
                <a:lnTo>
                  <a:pt x="0" y="0"/>
                </a:lnTo>
                <a:close/>
              </a:path>
            </a:pathLst>
          </a:custGeom>
        </p:spPr>
        <p:style>
          <a:lnRef idx="2">
            <a:schemeClr val="accent2">
              <a:tint val="40000"/>
              <a:alpha val="90000"/>
              <a:hueOff val="2365746"/>
              <a:satOff val="-11410"/>
              <a:lumOff val="-987"/>
              <a:alphaOff val="0"/>
            </a:schemeClr>
          </a:lnRef>
          <a:fillRef idx="1">
            <a:schemeClr val="accent2">
              <a:tint val="40000"/>
              <a:alpha val="90000"/>
              <a:hueOff val="2365746"/>
              <a:satOff val="-11410"/>
              <a:lumOff val="-987"/>
              <a:alphaOff val="0"/>
            </a:schemeClr>
          </a:fillRef>
          <a:effectRef idx="0">
            <a:schemeClr val="accent2">
              <a:tint val="40000"/>
              <a:alpha val="90000"/>
              <a:hueOff val="2365746"/>
              <a:satOff val="-11410"/>
              <a:lumOff val="-987"/>
              <a:alphaOff val="0"/>
            </a:schemeClr>
          </a:effectRef>
          <a:fontRef idx="minor">
            <a:schemeClr val="dk1">
              <a:hueOff val="0"/>
              <a:satOff val="0"/>
              <a:lumOff val="0"/>
              <a:alphaOff val="0"/>
            </a:schemeClr>
          </a:fontRef>
        </p:style>
        <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Decision process may lead to thoughtful or impulsive action. </a:t>
            </a:r>
          </a:p>
        </p:txBody>
      </p:sp>
      <p:sp>
        <p:nvSpPr>
          <p:cNvPr id="13" name="Freeform: Shape 12">
            <a:extLst>
              <a:ext uri="{FF2B5EF4-FFF2-40B4-BE49-F238E27FC236}">
                <a16:creationId xmlns:a16="http://schemas.microsoft.com/office/drawing/2014/main" id="{B8C6DFC8-C162-4322-B152-D542492B2928}"/>
              </a:ext>
            </a:extLst>
          </p:cNvPr>
          <p:cNvSpPr/>
          <p:nvPr/>
        </p:nvSpPr>
        <p:spPr>
          <a:xfrm>
            <a:off x="304800" y="2690401"/>
            <a:ext cx="7358743" cy="2305414"/>
          </a:xfrm>
          <a:custGeom>
            <a:avLst/>
            <a:gdLst>
              <a:gd name="connsiteX0" fmla="*/ 0 w 7358742"/>
              <a:gd name="connsiteY0" fmla="*/ 807425 h 2305413"/>
              <a:gd name="connsiteX1" fmla="*/ 3391194 w 7358742"/>
              <a:gd name="connsiteY1" fmla="*/ 807425 h 2305413"/>
              <a:gd name="connsiteX2" fmla="*/ 3391194 w 7358742"/>
              <a:gd name="connsiteY2" fmla="*/ 576353 h 2305413"/>
              <a:gd name="connsiteX3" fmla="*/ 3103018 w 7358742"/>
              <a:gd name="connsiteY3" fmla="*/ 576353 h 2305413"/>
              <a:gd name="connsiteX4" fmla="*/ 3679371 w 7358742"/>
              <a:gd name="connsiteY4" fmla="*/ 0 h 2305413"/>
              <a:gd name="connsiteX5" fmla="*/ 4255724 w 7358742"/>
              <a:gd name="connsiteY5" fmla="*/ 576353 h 2305413"/>
              <a:gd name="connsiteX6" fmla="*/ 3967548 w 7358742"/>
              <a:gd name="connsiteY6" fmla="*/ 576353 h 2305413"/>
              <a:gd name="connsiteX7" fmla="*/ 3967548 w 7358742"/>
              <a:gd name="connsiteY7" fmla="*/ 807425 h 2305413"/>
              <a:gd name="connsiteX8" fmla="*/ 7358742 w 7358742"/>
              <a:gd name="connsiteY8" fmla="*/ 807425 h 2305413"/>
              <a:gd name="connsiteX9" fmla="*/ 7358742 w 7358742"/>
              <a:gd name="connsiteY9" fmla="*/ 2305413 h 2305413"/>
              <a:gd name="connsiteX10" fmla="*/ 0 w 7358742"/>
              <a:gd name="connsiteY10" fmla="*/ 2305413 h 2305413"/>
              <a:gd name="connsiteX11" fmla="*/ 0 w 7358742"/>
              <a:gd name="connsiteY11" fmla="*/ 807425 h 2305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358742" h="2305413">
                <a:moveTo>
                  <a:pt x="7358742" y="1497988"/>
                </a:moveTo>
                <a:lnTo>
                  <a:pt x="3967548" y="1497988"/>
                </a:lnTo>
                <a:lnTo>
                  <a:pt x="3967548" y="1729060"/>
                </a:lnTo>
                <a:lnTo>
                  <a:pt x="4255724" y="1729060"/>
                </a:lnTo>
                <a:lnTo>
                  <a:pt x="3679371" y="2305412"/>
                </a:lnTo>
                <a:lnTo>
                  <a:pt x="3103018" y="1729060"/>
                </a:lnTo>
                <a:lnTo>
                  <a:pt x="3391194" y="1729060"/>
                </a:lnTo>
                <a:lnTo>
                  <a:pt x="3391194" y="1497988"/>
                </a:lnTo>
                <a:lnTo>
                  <a:pt x="0" y="1497988"/>
                </a:lnTo>
                <a:lnTo>
                  <a:pt x="0" y="1"/>
                </a:lnTo>
                <a:lnTo>
                  <a:pt x="7358742" y="1"/>
                </a:lnTo>
                <a:lnTo>
                  <a:pt x="7358742" y="1497988"/>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312929" tIns="312928" rIns="312928" bIns="1809142" numCol="1" spcCol="1270" anchor="ctr" anchorCtr="0">
            <a:noAutofit/>
          </a:bodyPr>
          <a:lstStyle/>
          <a:p>
            <a:pPr marL="0" lvl="0" indent="0" algn="ctr" defTabSz="1955800">
              <a:lnSpc>
                <a:spcPct val="90000"/>
              </a:lnSpc>
              <a:spcBef>
                <a:spcPct val="0"/>
              </a:spcBef>
              <a:spcAft>
                <a:spcPct val="35000"/>
              </a:spcAft>
              <a:buNone/>
            </a:pPr>
            <a:r>
              <a:rPr lang="en-GB" sz="4400" kern="1200" dirty="0">
                <a:latin typeface="Arial" panose="020B0604020202020204" pitchFamily="34" charset="0"/>
                <a:cs typeface="Arial" panose="020B0604020202020204" pitchFamily="34" charset="0"/>
              </a:rPr>
              <a:t>Routes</a:t>
            </a:r>
          </a:p>
        </p:txBody>
      </p:sp>
      <p:sp>
        <p:nvSpPr>
          <p:cNvPr id="14" name="Freeform: Shape 13">
            <a:extLst>
              <a:ext uri="{FF2B5EF4-FFF2-40B4-BE49-F238E27FC236}">
                <a16:creationId xmlns:a16="http://schemas.microsoft.com/office/drawing/2014/main" id="{8893BB01-2E57-4CBB-AE05-CB8A4C1CE325}"/>
              </a:ext>
            </a:extLst>
          </p:cNvPr>
          <p:cNvSpPr/>
          <p:nvPr/>
        </p:nvSpPr>
        <p:spPr>
          <a:xfrm>
            <a:off x="304801" y="3499601"/>
            <a:ext cx="3679370" cy="689318"/>
          </a:xfrm>
          <a:custGeom>
            <a:avLst/>
            <a:gdLst>
              <a:gd name="connsiteX0" fmla="*/ 0 w 3679370"/>
              <a:gd name="connsiteY0" fmla="*/ 0 h 689318"/>
              <a:gd name="connsiteX1" fmla="*/ 3679370 w 3679370"/>
              <a:gd name="connsiteY1" fmla="*/ 0 h 689318"/>
              <a:gd name="connsiteX2" fmla="*/ 3679370 w 3679370"/>
              <a:gd name="connsiteY2" fmla="*/ 689318 h 689318"/>
              <a:gd name="connsiteX3" fmla="*/ 0 w 3679370"/>
              <a:gd name="connsiteY3" fmla="*/ 689318 h 689318"/>
              <a:gd name="connsiteX4" fmla="*/ 0 w 3679370"/>
              <a:gd name="connsiteY4" fmla="*/ 0 h 6893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9370" h="689318">
                <a:moveTo>
                  <a:pt x="0" y="0"/>
                </a:moveTo>
                <a:lnTo>
                  <a:pt x="3679370" y="0"/>
                </a:lnTo>
                <a:lnTo>
                  <a:pt x="3679370" y="689318"/>
                </a:lnTo>
                <a:lnTo>
                  <a:pt x="0" y="689318"/>
                </a:lnTo>
                <a:lnTo>
                  <a:pt x="0" y="0"/>
                </a:lnTo>
                <a:close/>
              </a:path>
            </a:pathLst>
          </a:custGeom>
        </p:spPr>
        <p:style>
          <a:lnRef idx="2">
            <a:schemeClr val="accent2">
              <a:tint val="40000"/>
              <a:alpha val="90000"/>
              <a:hueOff val="4731493"/>
              <a:satOff val="-22820"/>
              <a:lumOff val="-1974"/>
              <a:alphaOff val="0"/>
            </a:schemeClr>
          </a:lnRef>
          <a:fillRef idx="1">
            <a:schemeClr val="accent2">
              <a:tint val="40000"/>
              <a:alpha val="90000"/>
              <a:hueOff val="4731493"/>
              <a:satOff val="-22820"/>
              <a:lumOff val="-1974"/>
              <a:alphaOff val="0"/>
            </a:schemeClr>
          </a:fillRef>
          <a:effectRef idx="0">
            <a:schemeClr val="accent2">
              <a:tint val="40000"/>
              <a:alpha val="90000"/>
              <a:hueOff val="4731493"/>
              <a:satOff val="-22820"/>
              <a:lumOff val="-1974"/>
              <a:alphaOff val="0"/>
            </a:schemeClr>
          </a:effectRef>
          <a:fontRef idx="minor">
            <a:schemeClr val="dk1">
              <a:hueOff val="0"/>
              <a:satOff val="0"/>
              <a:lumOff val="0"/>
              <a:alphaOff val="0"/>
            </a:schemeClr>
          </a:fontRef>
        </p:style>
        <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Current Internal State</a:t>
            </a:r>
          </a:p>
        </p:txBody>
      </p:sp>
      <p:sp>
        <p:nvSpPr>
          <p:cNvPr id="15" name="Freeform: Shape 14">
            <a:extLst>
              <a:ext uri="{FF2B5EF4-FFF2-40B4-BE49-F238E27FC236}">
                <a16:creationId xmlns:a16="http://schemas.microsoft.com/office/drawing/2014/main" id="{9601625C-2E5A-47B7-9D39-5DE95926C8C8}"/>
              </a:ext>
            </a:extLst>
          </p:cNvPr>
          <p:cNvSpPr/>
          <p:nvPr/>
        </p:nvSpPr>
        <p:spPr>
          <a:xfrm>
            <a:off x="3984172" y="3499601"/>
            <a:ext cx="3679370" cy="689318"/>
          </a:xfrm>
          <a:custGeom>
            <a:avLst/>
            <a:gdLst>
              <a:gd name="connsiteX0" fmla="*/ 0 w 3679370"/>
              <a:gd name="connsiteY0" fmla="*/ 0 h 689318"/>
              <a:gd name="connsiteX1" fmla="*/ 3679370 w 3679370"/>
              <a:gd name="connsiteY1" fmla="*/ 0 h 689318"/>
              <a:gd name="connsiteX2" fmla="*/ 3679370 w 3679370"/>
              <a:gd name="connsiteY2" fmla="*/ 689318 h 689318"/>
              <a:gd name="connsiteX3" fmla="*/ 0 w 3679370"/>
              <a:gd name="connsiteY3" fmla="*/ 689318 h 689318"/>
              <a:gd name="connsiteX4" fmla="*/ 0 w 3679370"/>
              <a:gd name="connsiteY4" fmla="*/ 0 h 6893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9370" h="689318">
                <a:moveTo>
                  <a:pt x="0" y="0"/>
                </a:moveTo>
                <a:lnTo>
                  <a:pt x="3679370" y="0"/>
                </a:lnTo>
                <a:lnTo>
                  <a:pt x="3679370" y="689318"/>
                </a:lnTo>
                <a:lnTo>
                  <a:pt x="0" y="689318"/>
                </a:lnTo>
                <a:lnTo>
                  <a:pt x="0" y="0"/>
                </a:lnTo>
                <a:close/>
              </a:path>
            </a:pathLst>
          </a:custGeom>
        </p:spPr>
        <p:style>
          <a:lnRef idx="2">
            <a:schemeClr val="accent2">
              <a:tint val="40000"/>
              <a:alpha val="90000"/>
              <a:hueOff val="7097240"/>
              <a:satOff val="-34230"/>
              <a:lumOff val="-2962"/>
              <a:alphaOff val="0"/>
            </a:schemeClr>
          </a:lnRef>
          <a:fillRef idx="1">
            <a:schemeClr val="accent2">
              <a:tint val="40000"/>
              <a:alpha val="90000"/>
              <a:hueOff val="7097240"/>
              <a:satOff val="-34230"/>
              <a:lumOff val="-2962"/>
              <a:alphaOff val="0"/>
            </a:schemeClr>
          </a:fillRef>
          <a:effectRef idx="0">
            <a:schemeClr val="accent2">
              <a:tint val="40000"/>
              <a:alpha val="90000"/>
              <a:hueOff val="7097240"/>
              <a:satOff val="-34230"/>
              <a:lumOff val="-2962"/>
              <a:alphaOff val="0"/>
            </a:schemeClr>
          </a:effectRef>
          <a:fontRef idx="minor">
            <a:schemeClr val="dk1">
              <a:hueOff val="0"/>
              <a:satOff val="0"/>
              <a:lumOff val="0"/>
              <a:alphaOff val="0"/>
            </a:schemeClr>
          </a:fontRef>
        </p:style>
        <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Affect, Cognition and arousal interact</a:t>
            </a:r>
          </a:p>
        </p:txBody>
      </p:sp>
      <p:sp>
        <p:nvSpPr>
          <p:cNvPr id="16" name="Freeform: Shape 15">
            <a:extLst>
              <a:ext uri="{FF2B5EF4-FFF2-40B4-BE49-F238E27FC236}">
                <a16:creationId xmlns:a16="http://schemas.microsoft.com/office/drawing/2014/main" id="{E32F3A35-208F-4E3F-8397-3CEAD10CA539}"/>
              </a:ext>
            </a:extLst>
          </p:cNvPr>
          <p:cNvSpPr/>
          <p:nvPr/>
        </p:nvSpPr>
        <p:spPr>
          <a:xfrm>
            <a:off x="304801" y="407471"/>
            <a:ext cx="7358742" cy="2305415"/>
          </a:xfrm>
          <a:custGeom>
            <a:avLst/>
            <a:gdLst>
              <a:gd name="connsiteX0" fmla="*/ 0 w 7358742"/>
              <a:gd name="connsiteY0" fmla="*/ 807425 h 2305413"/>
              <a:gd name="connsiteX1" fmla="*/ 3391194 w 7358742"/>
              <a:gd name="connsiteY1" fmla="*/ 807425 h 2305413"/>
              <a:gd name="connsiteX2" fmla="*/ 3391194 w 7358742"/>
              <a:gd name="connsiteY2" fmla="*/ 576353 h 2305413"/>
              <a:gd name="connsiteX3" fmla="*/ 3103018 w 7358742"/>
              <a:gd name="connsiteY3" fmla="*/ 576353 h 2305413"/>
              <a:gd name="connsiteX4" fmla="*/ 3679371 w 7358742"/>
              <a:gd name="connsiteY4" fmla="*/ 0 h 2305413"/>
              <a:gd name="connsiteX5" fmla="*/ 4255724 w 7358742"/>
              <a:gd name="connsiteY5" fmla="*/ 576353 h 2305413"/>
              <a:gd name="connsiteX6" fmla="*/ 3967548 w 7358742"/>
              <a:gd name="connsiteY6" fmla="*/ 576353 h 2305413"/>
              <a:gd name="connsiteX7" fmla="*/ 3967548 w 7358742"/>
              <a:gd name="connsiteY7" fmla="*/ 807425 h 2305413"/>
              <a:gd name="connsiteX8" fmla="*/ 7358742 w 7358742"/>
              <a:gd name="connsiteY8" fmla="*/ 807425 h 2305413"/>
              <a:gd name="connsiteX9" fmla="*/ 7358742 w 7358742"/>
              <a:gd name="connsiteY9" fmla="*/ 2305413 h 2305413"/>
              <a:gd name="connsiteX10" fmla="*/ 0 w 7358742"/>
              <a:gd name="connsiteY10" fmla="*/ 2305413 h 2305413"/>
              <a:gd name="connsiteX11" fmla="*/ 0 w 7358742"/>
              <a:gd name="connsiteY11" fmla="*/ 807425 h 2305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358742" h="2305413">
                <a:moveTo>
                  <a:pt x="7358742" y="1497988"/>
                </a:moveTo>
                <a:lnTo>
                  <a:pt x="3967548" y="1497988"/>
                </a:lnTo>
                <a:lnTo>
                  <a:pt x="3967548" y="1729060"/>
                </a:lnTo>
                <a:lnTo>
                  <a:pt x="4255724" y="1729060"/>
                </a:lnTo>
                <a:lnTo>
                  <a:pt x="3679371" y="2305412"/>
                </a:lnTo>
                <a:lnTo>
                  <a:pt x="3103018" y="1729060"/>
                </a:lnTo>
                <a:lnTo>
                  <a:pt x="3391194" y="1729060"/>
                </a:lnTo>
                <a:lnTo>
                  <a:pt x="3391194" y="1497988"/>
                </a:lnTo>
                <a:lnTo>
                  <a:pt x="0" y="1497988"/>
                </a:lnTo>
                <a:lnTo>
                  <a:pt x="0" y="1"/>
                </a:lnTo>
                <a:lnTo>
                  <a:pt x="7358742" y="1"/>
                </a:lnTo>
                <a:lnTo>
                  <a:pt x="7358742" y="1497988"/>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312928" tIns="312929" rIns="312928" bIns="1809142" numCol="1" spcCol="1270" anchor="ctr" anchorCtr="0">
            <a:noAutofit/>
          </a:bodyPr>
          <a:lstStyle/>
          <a:p>
            <a:pPr marL="0" lvl="0" indent="0" algn="ctr" defTabSz="1955800">
              <a:lnSpc>
                <a:spcPct val="90000"/>
              </a:lnSpc>
              <a:spcBef>
                <a:spcPct val="0"/>
              </a:spcBef>
              <a:spcAft>
                <a:spcPct val="35000"/>
              </a:spcAft>
              <a:buNone/>
            </a:pPr>
            <a:r>
              <a:rPr lang="en-GB" sz="4400" kern="1200" dirty="0">
                <a:latin typeface="Arial" panose="020B0604020202020204" pitchFamily="34" charset="0"/>
                <a:cs typeface="Arial" panose="020B0604020202020204" pitchFamily="34" charset="0"/>
              </a:rPr>
              <a:t>Input</a:t>
            </a:r>
          </a:p>
        </p:txBody>
      </p:sp>
      <p:sp>
        <p:nvSpPr>
          <p:cNvPr id="17" name="Freeform: Shape 16">
            <a:extLst>
              <a:ext uri="{FF2B5EF4-FFF2-40B4-BE49-F238E27FC236}">
                <a16:creationId xmlns:a16="http://schemas.microsoft.com/office/drawing/2014/main" id="{F8B6CCB8-8790-4A47-848A-3D284DD742FE}"/>
              </a:ext>
            </a:extLst>
          </p:cNvPr>
          <p:cNvSpPr/>
          <p:nvPr/>
        </p:nvSpPr>
        <p:spPr>
          <a:xfrm>
            <a:off x="304801" y="1216672"/>
            <a:ext cx="3679370" cy="689318"/>
          </a:xfrm>
          <a:custGeom>
            <a:avLst/>
            <a:gdLst>
              <a:gd name="connsiteX0" fmla="*/ 0 w 3679370"/>
              <a:gd name="connsiteY0" fmla="*/ 0 h 689318"/>
              <a:gd name="connsiteX1" fmla="*/ 3679370 w 3679370"/>
              <a:gd name="connsiteY1" fmla="*/ 0 h 689318"/>
              <a:gd name="connsiteX2" fmla="*/ 3679370 w 3679370"/>
              <a:gd name="connsiteY2" fmla="*/ 689318 h 689318"/>
              <a:gd name="connsiteX3" fmla="*/ 0 w 3679370"/>
              <a:gd name="connsiteY3" fmla="*/ 689318 h 689318"/>
              <a:gd name="connsiteX4" fmla="*/ 0 w 3679370"/>
              <a:gd name="connsiteY4" fmla="*/ 0 h 6893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9370" h="689318">
                <a:moveTo>
                  <a:pt x="0" y="0"/>
                </a:moveTo>
                <a:lnTo>
                  <a:pt x="3679370" y="0"/>
                </a:lnTo>
                <a:lnTo>
                  <a:pt x="3679370" y="689318"/>
                </a:lnTo>
                <a:lnTo>
                  <a:pt x="0" y="689318"/>
                </a:lnTo>
                <a:lnTo>
                  <a:pt x="0" y="0"/>
                </a:lnTo>
                <a:close/>
              </a:path>
            </a:pathLst>
          </a:custGeom>
        </p:spPr>
        <p:style>
          <a:lnRef idx="2">
            <a:schemeClr val="accent2">
              <a:tint val="40000"/>
              <a:alpha val="90000"/>
              <a:hueOff val="9462986"/>
              <a:satOff val="-45640"/>
              <a:lumOff val="-3949"/>
              <a:alphaOff val="0"/>
            </a:schemeClr>
          </a:lnRef>
          <a:fillRef idx="1">
            <a:schemeClr val="accent2">
              <a:tint val="40000"/>
              <a:alpha val="90000"/>
              <a:hueOff val="9462986"/>
              <a:satOff val="-45640"/>
              <a:lumOff val="-3949"/>
              <a:alphaOff val="0"/>
            </a:schemeClr>
          </a:fillRef>
          <a:effectRef idx="0">
            <a:schemeClr val="accent2">
              <a:tint val="40000"/>
              <a:alpha val="90000"/>
              <a:hueOff val="9462986"/>
              <a:satOff val="-45640"/>
              <a:lumOff val="-3949"/>
              <a:alphaOff val="0"/>
            </a:schemeClr>
          </a:effectRef>
          <a:fontRef idx="minor">
            <a:schemeClr val="dk1">
              <a:hueOff val="0"/>
              <a:satOff val="0"/>
              <a:lumOff val="0"/>
              <a:alphaOff val="0"/>
            </a:schemeClr>
          </a:fontRef>
        </p:style>
        <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Situational Factors</a:t>
            </a:r>
          </a:p>
        </p:txBody>
      </p:sp>
      <p:sp>
        <p:nvSpPr>
          <p:cNvPr id="18" name="Freeform: Shape 17">
            <a:extLst>
              <a:ext uri="{FF2B5EF4-FFF2-40B4-BE49-F238E27FC236}">
                <a16:creationId xmlns:a16="http://schemas.microsoft.com/office/drawing/2014/main" id="{B185962A-2DD8-4D9B-8708-6DCF7FB396DE}"/>
              </a:ext>
            </a:extLst>
          </p:cNvPr>
          <p:cNvSpPr/>
          <p:nvPr/>
        </p:nvSpPr>
        <p:spPr>
          <a:xfrm>
            <a:off x="3984172" y="1216672"/>
            <a:ext cx="3679370" cy="689318"/>
          </a:xfrm>
          <a:custGeom>
            <a:avLst/>
            <a:gdLst>
              <a:gd name="connsiteX0" fmla="*/ 0 w 3679370"/>
              <a:gd name="connsiteY0" fmla="*/ 0 h 689318"/>
              <a:gd name="connsiteX1" fmla="*/ 3679370 w 3679370"/>
              <a:gd name="connsiteY1" fmla="*/ 0 h 689318"/>
              <a:gd name="connsiteX2" fmla="*/ 3679370 w 3679370"/>
              <a:gd name="connsiteY2" fmla="*/ 689318 h 689318"/>
              <a:gd name="connsiteX3" fmla="*/ 0 w 3679370"/>
              <a:gd name="connsiteY3" fmla="*/ 689318 h 689318"/>
              <a:gd name="connsiteX4" fmla="*/ 0 w 3679370"/>
              <a:gd name="connsiteY4" fmla="*/ 0 h 6893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9370" h="689318">
                <a:moveTo>
                  <a:pt x="0" y="0"/>
                </a:moveTo>
                <a:lnTo>
                  <a:pt x="3679370" y="0"/>
                </a:lnTo>
                <a:lnTo>
                  <a:pt x="3679370" y="689318"/>
                </a:lnTo>
                <a:lnTo>
                  <a:pt x="0" y="689318"/>
                </a:lnTo>
                <a:lnTo>
                  <a:pt x="0" y="0"/>
                </a:lnTo>
                <a:close/>
              </a:path>
            </a:pathLst>
          </a:custGeom>
        </p:spPr>
        <p:style>
          <a:lnRef idx="2">
            <a:schemeClr val="accent2">
              <a:tint val="40000"/>
              <a:alpha val="90000"/>
              <a:hueOff val="11828732"/>
              <a:satOff val="-57050"/>
              <a:lumOff val="-4936"/>
              <a:alphaOff val="0"/>
            </a:schemeClr>
          </a:lnRef>
          <a:fillRef idx="1">
            <a:schemeClr val="accent2">
              <a:tint val="40000"/>
              <a:alpha val="90000"/>
              <a:hueOff val="11828732"/>
              <a:satOff val="-57050"/>
              <a:lumOff val="-4936"/>
              <a:alphaOff val="0"/>
            </a:schemeClr>
          </a:fillRef>
          <a:effectRef idx="0">
            <a:schemeClr val="accent2">
              <a:tint val="40000"/>
              <a:alpha val="90000"/>
              <a:hueOff val="11828732"/>
              <a:satOff val="-57050"/>
              <a:lumOff val="-4936"/>
              <a:alphaOff val="0"/>
            </a:schemeClr>
          </a:effectRef>
          <a:fontRef idx="minor">
            <a:schemeClr val="dk1">
              <a:hueOff val="0"/>
              <a:satOff val="0"/>
              <a:lumOff val="0"/>
              <a:alphaOff val="0"/>
            </a:schemeClr>
          </a:fontRef>
        </p:style>
        <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Personal Factors</a:t>
            </a:r>
          </a:p>
        </p:txBody>
      </p:sp>
    </p:spTree>
    <p:extLst>
      <p:ext uri="{BB962C8B-B14F-4D97-AF65-F5344CB8AC3E}">
        <p14:creationId xmlns:p14="http://schemas.microsoft.com/office/powerpoint/2010/main" val="1345883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500"/>
                                        <p:tgtEl>
                                          <p:spTgt spid="1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fade">
                                      <p:cBhvr>
                                        <p:cTn id="47" dur="500"/>
                                        <p:tgtEl>
                                          <p:spTgt spid="11"/>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2"/>
                                        </p:tgtEl>
                                        <p:attrNameLst>
                                          <p:attrName>style.visibility</p:attrName>
                                        </p:attrNameLst>
                                      </p:cBhvr>
                                      <p:to>
                                        <p:strVal val="visible"/>
                                      </p:to>
                                    </p:set>
                                    <p:animEffect transition="in" filter="fade">
                                      <p:cBhvr>
                                        <p:cTn id="5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animBg="1"/>
      <p:bldP spid="11" grpId="0" animBg="1"/>
      <p:bldP spid="12" grpId="0" animBg="1"/>
      <p:bldP spid="13" grpId="0" animBg="1"/>
      <p:bldP spid="14" grpId="0" animBg="1"/>
      <p:bldP spid="15" grpId="0" animBg="1"/>
      <p:bldP spid="16" grpId="0" animBg="1"/>
      <p:bldP spid="17" grpId="0" animBg="1"/>
      <p:bldP spid="1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Graphical user interface, text, application&#10;&#10;Description automatically generated">
            <a:extLst>
              <a:ext uri="{FF2B5EF4-FFF2-40B4-BE49-F238E27FC236}">
                <a16:creationId xmlns:a16="http://schemas.microsoft.com/office/drawing/2014/main" id="{CC594705-EE76-4D6F-B437-6717140B0562}"/>
              </a:ext>
            </a:extLst>
          </p:cNvPr>
          <p:cNvPicPr>
            <a:picLocks noGrp="1" noChangeAspect="1"/>
          </p:cNvPicPr>
          <p:nvPr>
            <p:ph type="pic" idx="1"/>
          </p:nvPr>
        </p:nvPicPr>
        <p:blipFill rotWithShape="1">
          <a:blip r:embed="rId2"/>
          <a:stretch/>
        </p:blipFill>
        <p:spPr>
          <a:xfrm>
            <a:off x="803616" y="237744"/>
            <a:ext cx="6546166" cy="6382512"/>
          </a:xfrm>
          <a:noFill/>
        </p:spPr>
      </p:pic>
      <p:sp>
        <p:nvSpPr>
          <p:cNvPr id="2" name="Title 1">
            <a:extLst>
              <a:ext uri="{FF2B5EF4-FFF2-40B4-BE49-F238E27FC236}">
                <a16:creationId xmlns:a16="http://schemas.microsoft.com/office/drawing/2014/main" id="{2D20A585-72DF-422D-ABA3-13410FF0DAFA}"/>
              </a:ext>
            </a:extLst>
          </p:cNvPr>
          <p:cNvSpPr>
            <a:spLocks noGrp="1"/>
          </p:cNvSpPr>
          <p:nvPr>
            <p:ph type="title"/>
          </p:nvPr>
        </p:nvSpPr>
        <p:spPr>
          <a:xfrm>
            <a:off x="8477250" y="603504"/>
            <a:ext cx="3144774" cy="1225296"/>
          </a:xfrm>
        </p:spPr>
        <p:txBody>
          <a:bodyPr anchor="b">
            <a:normAutofit/>
          </a:bodyPr>
          <a:lstStyle/>
          <a:p>
            <a:r>
              <a:rPr lang="en-GB" dirty="0"/>
              <a:t>Activity – 45mins</a:t>
            </a:r>
          </a:p>
        </p:txBody>
      </p:sp>
      <p:sp>
        <p:nvSpPr>
          <p:cNvPr id="4" name="Text Placeholder 3">
            <a:extLst>
              <a:ext uri="{FF2B5EF4-FFF2-40B4-BE49-F238E27FC236}">
                <a16:creationId xmlns:a16="http://schemas.microsoft.com/office/drawing/2014/main" id="{5C047F94-47F8-4AAE-8E39-EAC912C90B6A}"/>
              </a:ext>
            </a:extLst>
          </p:cNvPr>
          <p:cNvSpPr>
            <a:spLocks noGrp="1"/>
          </p:cNvSpPr>
          <p:nvPr>
            <p:ph type="body" sz="half" idx="2"/>
          </p:nvPr>
        </p:nvSpPr>
        <p:spPr>
          <a:xfrm>
            <a:off x="8477250" y="2386584"/>
            <a:ext cx="3144774" cy="3511296"/>
          </a:xfrm>
        </p:spPr>
        <p:txBody>
          <a:bodyPr>
            <a:normAutofit fontScale="92500" lnSpcReduction="20000"/>
          </a:bodyPr>
          <a:lstStyle/>
          <a:p>
            <a:r>
              <a:rPr lang="en-GB" dirty="0"/>
              <a:t>Open the Anderson &amp; Bushman (2002) article ‘Human Aggression’ available on Moodle Week 8. </a:t>
            </a:r>
          </a:p>
          <a:p>
            <a:endParaRPr lang="en-GB" dirty="0"/>
          </a:p>
          <a:p>
            <a:r>
              <a:rPr lang="en-GB" dirty="0"/>
              <a:t>Read the GAM section pages 32 – 38. </a:t>
            </a:r>
          </a:p>
          <a:p>
            <a:endParaRPr lang="en-GB" dirty="0"/>
          </a:p>
          <a:p>
            <a:r>
              <a:rPr lang="en-GB" dirty="0"/>
              <a:t>Complete the Human Aggression Activity in the week 8 Folder</a:t>
            </a:r>
          </a:p>
        </p:txBody>
      </p:sp>
    </p:spTree>
    <p:extLst>
      <p:ext uri="{BB962C8B-B14F-4D97-AF65-F5344CB8AC3E}">
        <p14:creationId xmlns:p14="http://schemas.microsoft.com/office/powerpoint/2010/main" val="130082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CECBD-EEB3-4E4A-8198-8903D413032A}"/>
              </a:ext>
            </a:extLst>
          </p:cNvPr>
          <p:cNvSpPr>
            <a:spLocks noGrp="1"/>
          </p:cNvSpPr>
          <p:nvPr>
            <p:ph type="title"/>
          </p:nvPr>
        </p:nvSpPr>
        <p:spPr>
          <a:xfrm>
            <a:off x="667657" y="428171"/>
            <a:ext cx="10058400" cy="1371600"/>
          </a:xfrm>
        </p:spPr>
        <p:txBody>
          <a:bodyPr/>
          <a:lstStyle/>
          <a:p>
            <a:r>
              <a:rPr lang="en-GB" dirty="0"/>
              <a:t>References</a:t>
            </a:r>
          </a:p>
        </p:txBody>
      </p:sp>
      <p:sp>
        <p:nvSpPr>
          <p:cNvPr id="3" name="Content Placeholder 2">
            <a:extLst>
              <a:ext uri="{FF2B5EF4-FFF2-40B4-BE49-F238E27FC236}">
                <a16:creationId xmlns:a16="http://schemas.microsoft.com/office/drawing/2014/main" id="{A286D586-1F44-476E-B2CA-976F3A491AEF}"/>
              </a:ext>
            </a:extLst>
          </p:cNvPr>
          <p:cNvSpPr>
            <a:spLocks noGrp="1"/>
          </p:cNvSpPr>
          <p:nvPr>
            <p:ph idx="1"/>
          </p:nvPr>
        </p:nvSpPr>
        <p:spPr>
          <a:xfrm>
            <a:off x="667657" y="1799771"/>
            <a:ext cx="10457543" cy="4152973"/>
          </a:xfrm>
        </p:spPr>
        <p:txBody>
          <a:bodyPr>
            <a:noAutofit/>
          </a:bodyPr>
          <a:lstStyle/>
          <a:p>
            <a:pPr marL="0" indent="0">
              <a:buNone/>
            </a:pPr>
            <a:r>
              <a:rPr lang="en-GB" sz="1600" dirty="0">
                <a:latin typeface="Arial" panose="020B0604020202020204" pitchFamily="34" charset="0"/>
                <a:cs typeface="Arial" panose="020B0604020202020204" pitchFamily="34" charset="0"/>
              </a:rPr>
              <a:t>Anderson, C.A., &amp; </a:t>
            </a:r>
            <a:r>
              <a:rPr lang="en-GB" sz="1600" dirty="0" err="1">
                <a:latin typeface="Arial" panose="020B0604020202020204" pitchFamily="34" charset="0"/>
                <a:cs typeface="Arial" panose="020B0604020202020204" pitchFamily="34" charset="0"/>
              </a:rPr>
              <a:t>Huesmann</a:t>
            </a:r>
            <a:r>
              <a:rPr lang="en-GB" sz="1600" dirty="0">
                <a:latin typeface="Arial" panose="020B0604020202020204" pitchFamily="34" charset="0"/>
                <a:cs typeface="Arial" panose="020B0604020202020204" pitchFamily="34" charset="0"/>
              </a:rPr>
              <a:t>, L.R. (2003). </a:t>
            </a:r>
            <a:r>
              <a:rPr lang="en-GB" sz="1600" i="1" dirty="0">
                <a:latin typeface="Arial" panose="020B0604020202020204" pitchFamily="34" charset="0"/>
                <a:cs typeface="Arial" panose="020B0604020202020204" pitchFamily="34" charset="0"/>
              </a:rPr>
              <a:t>Human aggression: A social-cognitive view</a:t>
            </a:r>
            <a:r>
              <a:rPr lang="en-GB" sz="1600" dirty="0">
                <a:latin typeface="Arial" panose="020B0604020202020204" pitchFamily="34" charset="0"/>
                <a:cs typeface="Arial" panose="020B0604020202020204" pitchFamily="34" charset="0"/>
              </a:rPr>
              <a:t>. In M.A. Hogg &amp; J. Cooper (Eds.), </a:t>
            </a:r>
            <a:r>
              <a:rPr lang="en-GB" sz="1600" i="1" dirty="0">
                <a:latin typeface="Arial" panose="020B0604020202020204" pitchFamily="34" charset="0"/>
                <a:cs typeface="Arial" panose="020B0604020202020204" pitchFamily="34" charset="0"/>
              </a:rPr>
              <a:t>Handbook of social psychology </a:t>
            </a:r>
            <a:r>
              <a:rPr lang="en-GB" sz="1600" dirty="0">
                <a:latin typeface="Arial" panose="020B0604020202020204" pitchFamily="34" charset="0"/>
                <a:cs typeface="Arial" panose="020B0604020202020204" pitchFamily="34" charset="0"/>
              </a:rPr>
              <a:t>(pp. 296-323). London: Sage Publications.</a:t>
            </a:r>
          </a:p>
          <a:p>
            <a:pPr marL="0" indent="0">
              <a:buNone/>
            </a:pPr>
            <a:r>
              <a:rPr lang="en-GB" sz="1600" b="0" i="0" dirty="0">
                <a:effectLst/>
                <a:latin typeface="Arial" panose="020B0604020202020204" pitchFamily="34" charset="0"/>
                <a:cs typeface="Arial" panose="020B0604020202020204" pitchFamily="34" charset="0"/>
              </a:rPr>
              <a:t>Anderson, C.A. and Bushman, B.J., 2002. Human aggression. </a:t>
            </a:r>
            <a:r>
              <a:rPr lang="en-GB" sz="1600" b="0" i="1" dirty="0">
                <a:effectLst/>
                <a:latin typeface="Arial" panose="020B0604020202020204" pitchFamily="34" charset="0"/>
                <a:cs typeface="Arial" panose="020B0604020202020204" pitchFamily="34" charset="0"/>
              </a:rPr>
              <a:t>Annual Review of Psychology, </a:t>
            </a:r>
            <a:r>
              <a:rPr lang="en-GB" sz="1600" b="1" i="0" dirty="0">
                <a:effectLst/>
                <a:latin typeface="Arial" panose="020B0604020202020204" pitchFamily="34" charset="0"/>
                <a:cs typeface="Arial" panose="020B0604020202020204" pitchFamily="34" charset="0"/>
              </a:rPr>
              <a:t>53</a:t>
            </a:r>
            <a:r>
              <a:rPr lang="en-GB" sz="1600" b="0" i="0" dirty="0">
                <a:effectLst/>
                <a:latin typeface="Arial" panose="020B0604020202020204" pitchFamily="34" charset="0"/>
                <a:cs typeface="Arial" panose="020B0604020202020204" pitchFamily="34" charset="0"/>
              </a:rPr>
              <a:t>, pp. 27-51</a:t>
            </a: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Bandura, A. (1973). </a:t>
            </a:r>
            <a:r>
              <a:rPr lang="en-GB" sz="1600" i="1" dirty="0">
                <a:latin typeface="Arial" panose="020B0604020202020204" pitchFamily="34" charset="0"/>
                <a:cs typeface="Arial" panose="020B0604020202020204" pitchFamily="34" charset="0"/>
              </a:rPr>
              <a:t>Aggression: A social learning theory analysis</a:t>
            </a:r>
            <a:r>
              <a:rPr lang="en-GB" sz="1600" dirty="0">
                <a:latin typeface="Arial" panose="020B0604020202020204" pitchFamily="34" charset="0"/>
                <a:cs typeface="Arial" panose="020B0604020202020204" pitchFamily="34" charset="0"/>
              </a:rPr>
              <a:t>. Englewood Cliffs, NJ: Prentice-Hall.</a:t>
            </a:r>
          </a:p>
          <a:p>
            <a:pPr marL="0" indent="0">
              <a:buNone/>
            </a:pPr>
            <a:r>
              <a:rPr lang="en-GB" sz="1600" dirty="0">
                <a:latin typeface="Arial" panose="020B0604020202020204" pitchFamily="34" charset="0"/>
                <a:cs typeface="Arial" panose="020B0604020202020204" pitchFamily="34" charset="0"/>
              </a:rPr>
              <a:t>Baron, R.A. (1977). </a:t>
            </a:r>
            <a:r>
              <a:rPr lang="en-GB" sz="1600" i="1" dirty="0">
                <a:latin typeface="Arial" panose="020B0604020202020204" pitchFamily="34" charset="0"/>
                <a:cs typeface="Arial" panose="020B0604020202020204" pitchFamily="34" charset="0"/>
              </a:rPr>
              <a:t>Human aggression</a:t>
            </a:r>
            <a:r>
              <a:rPr lang="en-GB" sz="1600" dirty="0">
                <a:latin typeface="Arial" panose="020B0604020202020204" pitchFamily="34" charset="0"/>
                <a:cs typeface="Arial" panose="020B0604020202020204" pitchFamily="34" charset="0"/>
              </a:rPr>
              <a:t>. New York: Plenum.</a:t>
            </a:r>
          </a:p>
          <a:p>
            <a:pPr marL="0" indent="0">
              <a:buNone/>
            </a:pPr>
            <a:r>
              <a:rPr lang="en-GB" sz="1600" dirty="0">
                <a:latin typeface="Arial" panose="020B0604020202020204" pitchFamily="34" charset="0"/>
                <a:cs typeface="Arial" panose="020B0604020202020204" pitchFamily="34" charset="0"/>
              </a:rPr>
              <a:t>Baron, R.A., &amp; Byrne, D. (2000). </a:t>
            </a:r>
            <a:r>
              <a:rPr lang="en-GB" sz="1600" i="1" dirty="0">
                <a:latin typeface="Arial" panose="020B0604020202020204" pitchFamily="34" charset="0"/>
                <a:cs typeface="Arial" panose="020B0604020202020204" pitchFamily="34" charset="0"/>
              </a:rPr>
              <a:t>Social psychology: Understanding human interaction</a:t>
            </a:r>
            <a:r>
              <a:rPr lang="en-GB" sz="1600" dirty="0">
                <a:latin typeface="Arial" panose="020B0604020202020204" pitchFamily="34" charset="0"/>
                <a:cs typeface="Arial" panose="020B0604020202020204" pitchFamily="34" charset="0"/>
              </a:rPr>
              <a:t> (9th ed.). Boston: </a:t>
            </a:r>
            <a:r>
              <a:rPr lang="en-GB" sz="1600" dirty="0" err="1">
                <a:latin typeface="Arial" panose="020B0604020202020204" pitchFamily="34" charset="0"/>
                <a:cs typeface="Arial" panose="020B0604020202020204" pitchFamily="34" charset="0"/>
              </a:rPr>
              <a:t>Allyn</a:t>
            </a:r>
            <a:r>
              <a:rPr lang="en-GB" sz="1600" dirty="0">
                <a:latin typeface="Arial" panose="020B0604020202020204" pitchFamily="34" charset="0"/>
                <a:cs typeface="Arial" panose="020B0604020202020204" pitchFamily="34" charset="0"/>
              </a:rPr>
              <a:t> &amp; Bacon.</a:t>
            </a:r>
          </a:p>
          <a:p>
            <a:pPr marL="0" indent="0">
              <a:buNone/>
            </a:pPr>
            <a:r>
              <a:rPr lang="en-GB" sz="1600" dirty="0">
                <a:latin typeface="Arial" panose="020B0604020202020204" pitchFamily="34" charset="0"/>
                <a:cs typeface="Arial" panose="020B0604020202020204" pitchFamily="34" charset="0"/>
              </a:rPr>
              <a:t>Dollard, J., Doob, L.W., Miller, N.E., Mowrer, O.H., &amp; Sears, R.R. (1939). </a:t>
            </a:r>
            <a:r>
              <a:rPr lang="en-GB" sz="1600" i="1" dirty="0">
                <a:latin typeface="Arial" panose="020B0604020202020204" pitchFamily="34" charset="0"/>
                <a:cs typeface="Arial" panose="020B0604020202020204" pitchFamily="34" charset="0"/>
              </a:rPr>
              <a:t>Frustration and aggression</a:t>
            </a:r>
            <a:r>
              <a:rPr lang="en-GB" sz="1600" dirty="0">
                <a:latin typeface="Arial" panose="020B0604020202020204" pitchFamily="34" charset="0"/>
                <a:cs typeface="Arial" panose="020B0604020202020204" pitchFamily="34" charset="0"/>
              </a:rPr>
              <a:t>. New Haven: Yale University Press.</a:t>
            </a:r>
          </a:p>
          <a:p>
            <a:pPr marL="0" indent="0">
              <a:buNone/>
            </a:pPr>
            <a:r>
              <a:rPr lang="en-GB" sz="1600" dirty="0">
                <a:latin typeface="Arial" panose="020B0604020202020204" pitchFamily="34" charset="0"/>
                <a:cs typeface="Arial" panose="020B0604020202020204" pitchFamily="34" charset="0"/>
              </a:rPr>
              <a:t>Lorenz, K., (1974),</a:t>
            </a:r>
            <a:r>
              <a:rPr lang="en-GB" sz="1600" i="1" dirty="0">
                <a:latin typeface="Arial" panose="020B0604020202020204" pitchFamily="34" charset="0"/>
                <a:cs typeface="Arial" panose="020B0604020202020204" pitchFamily="34" charset="0"/>
              </a:rPr>
              <a:t> Civilised world’s eight deadly sins</a:t>
            </a:r>
            <a:r>
              <a:rPr lang="en-GB" sz="1600" dirty="0">
                <a:latin typeface="Arial" panose="020B0604020202020204" pitchFamily="34" charset="0"/>
                <a:cs typeface="Arial" panose="020B0604020202020204" pitchFamily="34" charset="0"/>
              </a:rPr>
              <a:t>, New York, Harcourt Brace </a:t>
            </a:r>
            <a:r>
              <a:rPr lang="en-GB" sz="1600" dirty="0" err="1">
                <a:latin typeface="Arial" panose="020B0604020202020204" pitchFamily="34" charset="0"/>
                <a:cs typeface="Arial" panose="020B0604020202020204" pitchFamily="34" charset="0"/>
              </a:rPr>
              <a:t>Jonvanovich</a:t>
            </a:r>
            <a:endParaRPr lang="en-GB" sz="1600" dirty="0">
              <a:latin typeface="Arial" panose="020B0604020202020204" pitchFamily="34" charset="0"/>
              <a:cs typeface="Arial" panose="020B0604020202020204" pitchFamily="34" charset="0"/>
            </a:endParaRPr>
          </a:p>
          <a:p>
            <a:pPr marL="0" indent="0">
              <a:buNone/>
            </a:pPr>
            <a:r>
              <a:rPr lang="en-GB" sz="1600" b="0" i="0" dirty="0">
                <a:solidFill>
                  <a:srgbClr val="000000"/>
                </a:solidFill>
                <a:effectLst/>
                <a:latin typeface="Arial" panose="020B0604020202020204" pitchFamily="34" charset="0"/>
                <a:cs typeface="Arial" panose="020B0604020202020204" pitchFamily="34" charset="0"/>
              </a:rPr>
              <a:t>Mercer, J., &amp; Clayton, D., (2012), </a:t>
            </a:r>
            <a:r>
              <a:rPr lang="en-GB" sz="1600" b="0" i="1" dirty="0">
                <a:solidFill>
                  <a:srgbClr val="000000"/>
                </a:solidFill>
                <a:effectLst/>
                <a:latin typeface="Arial" panose="020B0604020202020204" pitchFamily="34" charset="0"/>
                <a:cs typeface="Arial" panose="020B0604020202020204" pitchFamily="34" charset="0"/>
              </a:rPr>
              <a:t>Social Psychology</a:t>
            </a:r>
            <a:r>
              <a:rPr lang="en-GB" sz="1600" b="0" i="0" dirty="0">
                <a:solidFill>
                  <a:srgbClr val="000000"/>
                </a:solidFill>
                <a:effectLst/>
                <a:latin typeface="Arial" panose="020B0604020202020204" pitchFamily="34" charset="0"/>
                <a:cs typeface="Arial" panose="020B0604020202020204" pitchFamily="34" charset="0"/>
              </a:rPr>
              <a:t>, Harlow: Pearson Education. </a:t>
            </a: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Scherer, K.R., Abeles, R.P., &amp; Fischer, C.S. (1975). </a:t>
            </a:r>
            <a:r>
              <a:rPr lang="en-GB" sz="1600" i="1" dirty="0">
                <a:latin typeface="Arial" panose="020B0604020202020204" pitchFamily="34" charset="0"/>
                <a:cs typeface="Arial" panose="020B0604020202020204" pitchFamily="34" charset="0"/>
              </a:rPr>
              <a:t>Human aggression and conflict</a:t>
            </a:r>
            <a:r>
              <a:rPr lang="en-GB" sz="1600" dirty="0">
                <a:latin typeface="Arial" panose="020B0604020202020204" pitchFamily="34" charset="0"/>
                <a:cs typeface="Arial" panose="020B0604020202020204" pitchFamily="34" charset="0"/>
              </a:rPr>
              <a:t>. Englewood Cliffs: Prentice Hall.</a:t>
            </a:r>
          </a:p>
        </p:txBody>
      </p:sp>
    </p:spTree>
    <p:extLst>
      <p:ext uri="{BB962C8B-B14F-4D97-AF65-F5344CB8AC3E}">
        <p14:creationId xmlns:p14="http://schemas.microsoft.com/office/powerpoint/2010/main" val="22540718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43</TotalTime>
  <Words>1091</Words>
  <Application>Microsoft Office PowerPoint</Application>
  <PresentationFormat>Widescreen</PresentationFormat>
  <Paragraphs>100</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Garamond</vt:lpstr>
      <vt:lpstr>SavonVTI</vt:lpstr>
      <vt:lpstr>Aggression theories and Prosocial Behaviours</vt:lpstr>
      <vt:lpstr>So far we have: </vt:lpstr>
      <vt:lpstr>This week we will be: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Activity – 45mins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Aggression theories and Prosocial Behaviours</dc:title>
  <dc:creator>Rebecca Kavanagh</dc:creator>
  <cp:lastModifiedBy>Rebecca Kavanagh</cp:lastModifiedBy>
  <cp:revision>8</cp:revision>
  <dcterms:created xsi:type="dcterms:W3CDTF">2020-11-04T19:31:46Z</dcterms:created>
  <dcterms:modified xsi:type="dcterms:W3CDTF">2022-03-14T18:30:17Z</dcterms:modified>
</cp:coreProperties>
</file>