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3A5F9F-7183-4738-9047-B22C6956B840}" v="3" dt="2023-11-18T12:04:24.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licu Balasa" userId="99cce1955a174e54" providerId="LiveId" clId="{5E3A5F9F-7183-4738-9047-B22C6956B840}"/>
    <pc:docChg chg="undo redo custSel modSld">
      <pc:chgData name="Velicu Balasa" userId="99cce1955a174e54" providerId="LiveId" clId="{5E3A5F9F-7183-4738-9047-B22C6956B840}" dt="2023-11-18T12:26:08.872" v="346" actId="14100"/>
      <pc:docMkLst>
        <pc:docMk/>
      </pc:docMkLst>
      <pc:sldChg chg="modSp mod">
        <pc:chgData name="Velicu Balasa" userId="99cce1955a174e54" providerId="LiveId" clId="{5E3A5F9F-7183-4738-9047-B22C6956B840}" dt="2023-11-18T09:31:52.545" v="314" actId="20577"/>
        <pc:sldMkLst>
          <pc:docMk/>
          <pc:sldMk cId="109857222" sldId="256"/>
        </pc:sldMkLst>
        <pc:spChg chg="mod">
          <ac:chgData name="Velicu Balasa" userId="99cce1955a174e54" providerId="LiveId" clId="{5E3A5F9F-7183-4738-9047-B22C6956B840}" dt="2023-11-16T21:06:49.762" v="183" actId="255"/>
          <ac:spMkLst>
            <pc:docMk/>
            <pc:sldMk cId="109857222" sldId="256"/>
            <ac:spMk id="2" creationId="{00000000-0000-0000-0000-000000000000}"/>
          </ac:spMkLst>
        </pc:spChg>
        <pc:spChg chg="mod">
          <ac:chgData name="Velicu Balasa" userId="99cce1955a174e54" providerId="LiveId" clId="{5E3A5F9F-7183-4738-9047-B22C6956B840}" dt="2023-11-18T09:31:52.545" v="314" actId="20577"/>
          <ac:spMkLst>
            <pc:docMk/>
            <pc:sldMk cId="109857222" sldId="256"/>
            <ac:spMk id="3" creationId="{00000000-0000-0000-0000-000000000000}"/>
          </ac:spMkLst>
        </pc:spChg>
      </pc:sldChg>
      <pc:sldChg chg="modSp mod">
        <pc:chgData name="Velicu Balasa" userId="99cce1955a174e54" providerId="LiveId" clId="{5E3A5F9F-7183-4738-9047-B22C6956B840}" dt="2023-11-16T21:10:20.774" v="204" actId="20577"/>
        <pc:sldMkLst>
          <pc:docMk/>
          <pc:sldMk cId="1595000056" sldId="257"/>
        </pc:sldMkLst>
        <pc:spChg chg="mod">
          <ac:chgData name="Velicu Balasa" userId="99cce1955a174e54" providerId="LiveId" clId="{5E3A5F9F-7183-4738-9047-B22C6956B840}" dt="2023-11-16T21:10:20.774" v="204" actId="20577"/>
          <ac:spMkLst>
            <pc:docMk/>
            <pc:sldMk cId="1595000056" sldId="257"/>
            <ac:spMk id="3" creationId="{A3617A04-C300-F439-CBF4-3705B79E1180}"/>
          </ac:spMkLst>
        </pc:spChg>
      </pc:sldChg>
      <pc:sldChg chg="addSp delSp modSp mod">
        <pc:chgData name="Velicu Balasa" userId="99cce1955a174e54" providerId="LiveId" clId="{5E3A5F9F-7183-4738-9047-B22C6956B840}" dt="2023-11-18T12:22:47.893" v="337" actId="20577"/>
        <pc:sldMkLst>
          <pc:docMk/>
          <pc:sldMk cId="2200976089" sldId="258"/>
        </pc:sldMkLst>
        <pc:spChg chg="mod">
          <ac:chgData name="Velicu Balasa" userId="99cce1955a174e54" providerId="LiveId" clId="{5E3A5F9F-7183-4738-9047-B22C6956B840}" dt="2023-11-18T12:22:47.893" v="337" actId="20577"/>
          <ac:spMkLst>
            <pc:docMk/>
            <pc:sldMk cId="2200976089" sldId="258"/>
            <ac:spMk id="3" creationId="{03CDDF9B-274B-FAEB-539A-DCD02C5DABBC}"/>
          </ac:spMkLst>
        </pc:spChg>
        <pc:spChg chg="add del">
          <ac:chgData name="Velicu Balasa" userId="99cce1955a174e54" providerId="LiveId" clId="{5E3A5F9F-7183-4738-9047-B22C6956B840}" dt="2023-11-18T12:04:24.506" v="316"/>
          <ac:spMkLst>
            <pc:docMk/>
            <pc:sldMk cId="2200976089" sldId="258"/>
            <ac:spMk id="5" creationId="{DEBCB254-1770-521D-FEC0-DAC34401CEAD}"/>
          </ac:spMkLst>
        </pc:spChg>
      </pc:sldChg>
      <pc:sldChg chg="modSp mod">
        <pc:chgData name="Velicu Balasa" userId="99cce1955a174e54" providerId="LiveId" clId="{5E3A5F9F-7183-4738-9047-B22C6956B840}" dt="2023-11-18T12:26:08.872" v="346" actId="14100"/>
        <pc:sldMkLst>
          <pc:docMk/>
          <pc:sldMk cId="1498011613" sldId="264"/>
        </pc:sldMkLst>
        <pc:spChg chg="mod">
          <ac:chgData name="Velicu Balasa" userId="99cce1955a174e54" providerId="LiveId" clId="{5E3A5F9F-7183-4738-9047-B22C6956B840}" dt="2023-11-16T21:18:28.447" v="224" actId="20577"/>
          <ac:spMkLst>
            <pc:docMk/>
            <pc:sldMk cId="1498011613" sldId="264"/>
            <ac:spMk id="3" creationId="{03CDDF9B-274B-FAEB-539A-DCD02C5DABBC}"/>
          </ac:spMkLst>
        </pc:spChg>
        <pc:picChg chg="mod">
          <ac:chgData name="Velicu Balasa" userId="99cce1955a174e54" providerId="LiveId" clId="{5E3A5F9F-7183-4738-9047-B22C6956B840}" dt="2023-11-18T12:26:08.872" v="346" actId="14100"/>
          <ac:picMkLst>
            <pc:docMk/>
            <pc:sldMk cId="1498011613" sldId="264"/>
            <ac:picMk id="5" creationId="{1D1AA70D-0F12-6A3A-2893-A0BB2B581CE2}"/>
          </ac:picMkLst>
        </pc:picChg>
      </pc:sldChg>
      <pc:sldChg chg="modSp mod">
        <pc:chgData name="Velicu Balasa" userId="99cce1955a174e54" providerId="LiveId" clId="{5E3A5F9F-7183-4738-9047-B22C6956B840}" dt="2023-11-16T21:22:47.962" v="313" actId="20577"/>
        <pc:sldMkLst>
          <pc:docMk/>
          <pc:sldMk cId="142489895" sldId="265"/>
        </pc:sldMkLst>
        <pc:spChg chg="mod">
          <ac:chgData name="Velicu Balasa" userId="99cce1955a174e54" providerId="LiveId" clId="{5E3A5F9F-7183-4738-9047-B22C6956B840}" dt="2023-11-16T21:22:47.962" v="313" actId="20577"/>
          <ac:spMkLst>
            <pc:docMk/>
            <pc:sldMk cId="142489895" sldId="265"/>
            <ac:spMk id="7" creationId="{03CDDF9B-274B-FAEB-539A-DCD02C5DABB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471A56-34D0-43AA-A54A-2ED56B0D50E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E7F32B3-EC65-45BA-A4D2-EA8EB2380EED}">
      <dgm:prSet/>
      <dgm:spPr/>
      <dgm:t>
        <a:bodyPr/>
        <a:lstStyle/>
        <a:p>
          <a:r>
            <a:rPr lang="en-US"/>
            <a:t>German meetings are well-organized with clear agendas and timeliness.</a:t>
          </a:r>
        </a:p>
      </dgm:t>
    </dgm:pt>
    <dgm:pt modelId="{88BE4D09-BFC1-41D6-882D-259EC0241DAC}" type="parTrans" cxnId="{BFE09648-07C2-4296-9D4D-5612D82E0097}">
      <dgm:prSet/>
      <dgm:spPr/>
      <dgm:t>
        <a:bodyPr/>
        <a:lstStyle/>
        <a:p>
          <a:endParaRPr lang="en-US"/>
        </a:p>
      </dgm:t>
    </dgm:pt>
    <dgm:pt modelId="{09912A11-00AB-4B6F-9C15-5532AEF6098E}" type="sibTrans" cxnId="{BFE09648-07C2-4296-9D4D-5612D82E0097}">
      <dgm:prSet/>
      <dgm:spPr/>
      <dgm:t>
        <a:bodyPr/>
        <a:lstStyle/>
        <a:p>
          <a:endParaRPr lang="en-US"/>
        </a:p>
      </dgm:t>
    </dgm:pt>
    <dgm:pt modelId="{F500DEE8-FF14-4761-8DFF-00183ADD6ED5}">
      <dgm:prSet/>
      <dgm:spPr/>
      <dgm:t>
        <a:bodyPr/>
        <a:lstStyle/>
        <a:p>
          <a:r>
            <a:rPr lang="en-US"/>
            <a:t>German workers seek autonomy, unlike UK workers who are supervised.</a:t>
          </a:r>
        </a:p>
      </dgm:t>
    </dgm:pt>
    <dgm:pt modelId="{29207943-02C6-4F66-8896-CF755E34951A}" type="parTrans" cxnId="{104A6766-D20C-4726-946D-AD4120FF4E89}">
      <dgm:prSet/>
      <dgm:spPr/>
      <dgm:t>
        <a:bodyPr/>
        <a:lstStyle/>
        <a:p>
          <a:endParaRPr lang="en-US"/>
        </a:p>
      </dgm:t>
    </dgm:pt>
    <dgm:pt modelId="{0D1302B6-E09B-490E-8F8E-08616C0E5F55}" type="sibTrans" cxnId="{104A6766-D20C-4726-946D-AD4120FF4E89}">
      <dgm:prSet/>
      <dgm:spPr/>
      <dgm:t>
        <a:bodyPr/>
        <a:lstStyle/>
        <a:p>
          <a:endParaRPr lang="en-US"/>
        </a:p>
      </dgm:t>
    </dgm:pt>
    <dgm:pt modelId="{FD62A695-DF2A-493B-ABE9-58B6E5D16CC1}">
      <dgm:prSet/>
      <dgm:spPr/>
      <dgm:t>
        <a:bodyPr/>
        <a:lstStyle/>
        <a:p>
          <a:r>
            <a:rPr lang="en-US"/>
            <a:t>German corporations are less hierarchical, encouraging cross-level contact.</a:t>
          </a:r>
        </a:p>
      </dgm:t>
    </dgm:pt>
    <dgm:pt modelId="{A2B53C36-6564-4C70-AC8D-E03CBAFCAC1B}" type="parTrans" cxnId="{91942062-6E83-4741-B65E-5A49EC21D020}">
      <dgm:prSet/>
      <dgm:spPr/>
      <dgm:t>
        <a:bodyPr/>
        <a:lstStyle/>
        <a:p>
          <a:endParaRPr lang="en-US"/>
        </a:p>
      </dgm:t>
    </dgm:pt>
    <dgm:pt modelId="{3AD633A6-5FB9-42FC-A89D-CB8E6C1FC115}" type="sibTrans" cxnId="{91942062-6E83-4741-B65E-5A49EC21D020}">
      <dgm:prSet/>
      <dgm:spPr/>
      <dgm:t>
        <a:bodyPr/>
        <a:lstStyle/>
        <a:p>
          <a:endParaRPr lang="en-US"/>
        </a:p>
      </dgm:t>
    </dgm:pt>
    <dgm:pt modelId="{CE2739B6-0F55-4273-900B-443158CB76DA}">
      <dgm:prSet/>
      <dgm:spPr/>
      <dgm:t>
        <a:bodyPr/>
        <a:lstStyle/>
        <a:p>
          <a:r>
            <a:rPr lang="en-US"/>
            <a:t>German professionals give candid, constructive comments, unlike UK professionals.</a:t>
          </a:r>
        </a:p>
      </dgm:t>
    </dgm:pt>
    <dgm:pt modelId="{D0BB112D-1A22-4DCF-98CE-E17087395EBA}" type="parTrans" cxnId="{7B459C6C-0E6C-4EC7-879F-07D4F9834CC9}">
      <dgm:prSet/>
      <dgm:spPr/>
      <dgm:t>
        <a:bodyPr/>
        <a:lstStyle/>
        <a:p>
          <a:endParaRPr lang="en-US"/>
        </a:p>
      </dgm:t>
    </dgm:pt>
    <dgm:pt modelId="{C691C65C-EACA-4D11-9E8A-737C9AB0E45F}" type="sibTrans" cxnId="{7B459C6C-0E6C-4EC7-879F-07D4F9834CC9}">
      <dgm:prSet/>
      <dgm:spPr/>
      <dgm:t>
        <a:bodyPr/>
        <a:lstStyle/>
        <a:p>
          <a:endParaRPr lang="en-US"/>
        </a:p>
      </dgm:t>
    </dgm:pt>
    <dgm:pt modelId="{AA3D2B73-8F3B-4330-88DE-2552134823F9}" type="pres">
      <dgm:prSet presAssocID="{0C471A56-34D0-43AA-A54A-2ED56B0D50EB}" presName="linear" presStyleCnt="0">
        <dgm:presLayoutVars>
          <dgm:animLvl val="lvl"/>
          <dgm:resizeHandles val="exact"/>
        </dgm:presLayoutVars>
      </dgm:prSet>
      <dgm:spPr/>
    </dgm:pt>
    <dgm:pt modelId="{7696A11F-A88D-4D7E-9395-FE641898D80C}" type="pres">
      <dgm:prSet presAssocID="{5E7F32B3-EC65-45BA-A4D2-EA8EB2380EED}" presName="parentText" presStyleLbl="node1" presStyleIdx="0" presStyleCnt="4">
        <dgm:presLayoutVars>
          <dgm:chMax val="0"/>
          <dgm:bulletEnabled val="1"/>
        </dgm:presLayoutVars>
      </dgm:prSet>
      <dgm:spPr/>
    </dgm:pt>
    <dgm:pt modelId="{560C5343-1EF7-4838-BC98-BD07EB0E8BF9}" type="pres">
      <dgm:prSet presAssocID="{09912A11-00AB-4B6F-9C15-5532AEF6098E}" presName="spacer" presStyleCnt="0"/>
      <dgm:spPr/>
    </dgm:pt>
    <dgm:pt modelId="{E18D41C4-1929-4367-B88A-54647808A7AC}" type="pres">
      <dgm:prSet presAssocID="{F500DEE8-FF14-4761-8DFF-00183ADD6ED5}" presName="parentText" presStyleLbl="node1" presStyleIdx="1" presStyleCnt="4">
        <dgm:presLayoutVars>
          <dgm:chMax val="0"/>
          <dgm:bulletEnabled val="1"/>
        </dgm:presLayoutVars>
      </dgm:prSet>
      <dgm:spPr/>
    </dgm:pt>
    <dgm:pt modelId="{713EF3CD-6216-4557-AD8A-42207EBA8FD5}" type="pres">
      <dgm:prSet presAssocID="{0D1302B6-E09B-490E-8F8E-08616C0E5F55}" presName="spacer" presStyleCnt="0"/>
      <dgm:spPr/>
    </dgm:pt>
    <dgm:pt modelId="{BA5DF01D-15A3-48B0-ACC2-7B8DC2560A22}" type="pres">
      <dgm:prSet presAssocID="{FD62A695-DF2A-493B-ABE9-58B6E5D16CC1}" presName="parentText" presStyleLbl="node1" presStyleIdx="2" presStyleCnt="4">
        <dgm:presLayoutVars>
          <dgm:chMax val="0"/>
          <dgm:bulletEnabled val="1"/>
        </dgm:presLayoutVars>
      </dgm:prSet>
      <dgm:spPr/>
    </dgm:pt>
    <dgm:pt modelId="{8E258D3B-FA52-4763-93D2-4C565A4EC8D6}" type="pres">
      <dgm:prSet presAssocID="{3AD633A6-5FB9-42FC-A89D-CB8E6C1FC115}" presName="spacer" presStyleCnt="0"/>
      <dgm:spPr/>
    </dgm:pt>
    <dgm:pt modelId="{5F35D77E-987F-44EC-8B2A-BC2E656480C7}" type="pres">
      <dgm:prSet presAssocID="{CE2739B6-0F55-4273-900B-443158CB76DA}" presName="parentText" presStyleLbl="node1" presStyleIdx="3" presStyleCnt="4">
        <dgm:presLayoutVars>
          <dgm:chMax val="0"/>
          <dgm:bulletEnabled val="1"/>
        </dgm:presLayoutVars>
      </dgm:prSet>
      <dgm:spPr/>
    </dgm:pt>
  </dgm:ptLst>
  <dgm:cxnLst>
    <dgm:cxn modelId="{862CFE60-87BF-4046-BE65-DB5BFCDE8B3C}" type="presOf" srcId="{FD62A695-DF2A-493B-ABE9-58B6E5D16CC1}" destId="{BA5DF01D-15A3-48B0-ACC2-7B8DC2560A22}" srcOrd="0" destOrd="0" presId="urn:microsoft.com/office/officeart/2005/8/layout/vList2"/>
    <dgm:cxn modelId="{91942062-6E83-4741-B65E-5A49EC21D020}" srcId="{0C471A56-34D0-43AA-A54A-2ED56B0D50EB}" destId="{FD62A695-DF2A-493B-ABE9-58B6E5D16CC1}" srcOrd="2" destOrd="0" parTransId="{A2B53C36-6564-4C70-AC8D-E03CBAFCAC1B}" sibTransId="{3AD633A6-5FB9-42FC-A89D-CB8E6C1FC115}"/>
    <dgm:cxn modelId="{104A6766-D20C-4726-946D-AD4120FF4E89}" srcId="{0C471A56-34D0-43AA-A54A-2ED56B0D50EB}" destId="{F500DEE8-FF14-4761-8DFF-00183ADD6ED5}" srcOrd="1" destOrd="0" parTransId="{29207943-02C6-4F66-8896-CF755E34951A}" sibTransId="{0D1302B6-E09B-490E-8F8E-08616C0E5F55}"/>
    <dgm:cxn modelId="{BFE09648-07C2-4296-9D4D-5612D82E0097}" srcId="{0C471A56-34D0-43AA-A54A-2ED56B0D50EB}" destId="{5E7F32B3-EC65-45BA-A4D2-EA8EB2380EED}" srcOrd="0" destOrd="0" parTransId="{88BE4D09-BFC1-41D6-882D-259EC0241DAC}" sibTransId="{09912A11-00AB-4B6F-9C15-5532AEF6098E}"/>
    <dgm:cxn modelId="{7B459C6C-0E6C-4EC7-879F-07D4F9834CC9}" srcId="{0C471A56-34D0-43AA-A54A-2ED56B0D50EB}" destId="{CE2739B6-0F55-4273-900B-443158CB76DA}" srcOrd="3" destOrd="0" parTransId="{D0BB112D-1A22-4DCF-98CE-E17087395EBA}" sibTransId="{C691C65C-EACA-4D11-9E8A-737C9AB0E45F}"/>
    <dgm:cxn modelId="{2F7806B3-608B-4319-818D-E859A8F32504}" type="presOf" srcId="{F500DEE8-FF14-4761-8DFF-00183ADD6ED5}" destId="{E18D41C4-1929-4367-B88A-54647808A7AC}" srcOrd="0" destOrd="0" presId="urn:microsoft.com/office/officeart/2005/8/layout/vList2"/>
    <dgm:cxn modelId="{2E4C49C7-2FB2-4D7C-B3C8-9C4861570696}" type="presOf" srcId="{5E7F32B3-EC65-45BA-A4D2-EA8EB2380EED}" destId="{7696A11F-A88D-4D7E-9395-FE641898D80C}" srcOrd="0" destOrd="0" presId="urn:microsoft.com/office/officeart/2005/8/layout/vList2"/>
    <dgm:cxn modelId="{59A20CD6-59E9-4258-82AD-2E86A29736B4}" type="presOf" srcId="{CE2739B6-0F55-4273-900B-443158CB76DA}" destId="{5F35D77E-987F-44EC-8B2A-BC2E656480C7}" srcOrd="0" destOrd="0" presId="urn:microsoft.com/office/officeart/2005/8/layout/vList2"/>
    <dgm:cxn modelId="{E41385E2-AC62-4FA5-8C55-6140BF0214B3}" type="presOf" srcId="{0C471A56-34D0-43AA-A54A-2ED56B0D50EB}" destId="{AA3D2B73-8F3B-4330-88DE-2552134823F9}" srcOrd="0" destOrd="0" presId="urn:microsoft.com/office/officeart/2005/8/layout/vList2"/>
    <dgm:cxn modelId="{3D242015-C5A9-488B-8D40-6A05625FD9E9}" type="presParOf" srcId="{AA3D2B73-8F3B-4330-88DE-2552134823F9}" destId="{7696A11F-A88D-4D7E-9395-FE641898D80C}" srcOrd="0" destOrd="0" presId="urn:microsoft.com/office/officeart/2005/8/layout/vList2"/>
    <dgm:cxn modelId="{CF83ADA0-B49E-44C2-962F-E8B6D2AC6C66}" type="presParOf" srcId="{AA3D2B73-8F3B-4330-88DE-2552134823F9}" destId="{560C5343-1EF7-4838-BC98-BD07EB0E8BF9}" srcOrd="1" destOrd="0" presId="urn:microsoft.com/office/officeart/2005/8/layout/vList2"/>
    <dgm:cxn modelId="{90E06E4B-C128-4FE0-BB03-409453C2199C}" type="presParOf" srcId="{AA3D2B73-8F3B-4330-88DE-2552134823F9}" destId="{E18D41C4-1929-4367-B88A-54647808A7AC}" srcOrd="2" destOrd="0" presId="urn:microsoft.com/office/officeart/2005/8/layout/vList2"/>
    <dgm:cxn modelId="{1E6FC3BF-B84B-4067-861C-C11CA56FA72E}" type="presParOf" srcId="{AA3D2B73-8F3B-4330-88DE-2552134823F9}" destId="{713EF3CD-6216-4557-AD8A-42207EBA8FD5}" srcOrd="3" destOrd="0" presId="urn:microsoft.com/office/officeart/2005/8/layout/vList2"/>
    <dgm:cxn modelId="{42D82A3A-5AAE-4AC7-8E8D-DC941C258A21}" type="presParOf" srcId="{AA3D2B73-8F3B-4330-88DE-2552134823F9}" destId="{BA5DF01D-15A3-48B0-ACC2-7B8DC2560A22}" srcOrd="4" destOrd="0" presId="urn:microsoft.com/office/officeart/2005/8/layout/vList2"/>
    <dgm:cxn modelId="{53880205-0BB3-4ADC-9745-870B72447BD8}" type="presParOf" srcId="{AA3D2B73-8F3B-4330-88DE-2552134823F9}" destId="{8E258D3B-FA52-4763-93D2-4C565A4EC8D6}" srcOrd="5" destOrd="0" presId="urn:microsoft.com/office/officeart/2005/8/layout/vList2"/>
    <dgm:cxn modelId="{5DB409AE-1B01-4403-AEA2-99A9E1CF609F}" type="presParOf" srcId="{AA3D2B73-8F3B-4330-88DE-2552134823F9}" destId="{5F35D77E-987F-44EC-8B2A-BC2E656480C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810271-F242-4AEA-B635-10ACB9078D76}"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D2D223A5-A3A5-4E33-8B10-2673C704BE44}">
      <dgm:prSet/>
      <dgm:spPr/>
      <dgm:t>
        <a:bodyPr/>
        <a:lstStyle/>
        <a:p>
          <a:r>
            <a:rPr lang="en-US"/>
            <a:t>Adapting to Structured Environments: Implementing more detailed planning and punctuality in operations and meetings (Sales-Coll </a:t>
          </a:r>
          <a:r>
            <a:rPr lang="en-US" i="1"/>
            <a:t>et al. 2</a:t>
          </a:r>
          <a:r>
            <a:rPr lang="en-US"/>
            <a:t>023).</a:t>
          </a:r>
        </a:p>
      </dgm:t>
    </dgm:pt>
    <dgm:pt modelId="{3051B128-EE87-4ACD-BFE1-3487886D2D38}" type="parTrans" cxnId="{92D7F39F-A4D4-4BF3-80E0-088185B63B90}">
      <dgm:prSet/>
      <dgm:spPr/>
      <dgm:t>
        <a:bodyPr/>
        <a:lstStyle/>
        <a:p>
          <a:endParaRPr lang="en-US"/>
        </a:p>
      </dgm:t>
    </dgm:pt>
    <dgm:pt modelId="{6CA77586-2E44-435C-8851-9729F99C7F97}" type="sibTrans" cxnId="{92D7F39F-A4D4-4BF3-80E0-088185B63B90}">
      <dgm:prSet/>
      <dgm:spPr/>
      <dgm:t>
        <a:bodyPr/>
        <a:lstStyle/>
        <a:p>
          <a:endParaRPr lang="en-US"/>
        </a:p>
      </dgm:t>
    </dgm:pt>
    <dgm:pt modelId="{82830ABB-02B9-431F-841B-25706A102980}">
      <dgm:prSet/>
      <dgm:spPr/>
      <dgm:t>
        <a:bodyPr/>
        <a:lstStyle/>
        <a:p>
          <a:r>
            <a:rPr lang="en-US"/>
            <a:t>Encouraging Employee Autonomy: Adapting management styles to allow more independence in decision-making for German employees.</a:t>
          </a:r>
        </a:p>
      </dgm:t>
    </dgm:pt>
    <dgm:pt modelId="{35ECD2B7-7DFB-4AE4-A74A-D413A935C006}" type="parTrans" cxnId="{E9BFE60B-84E7-4FA5-99EA-1A1489823EDC}">
      <dgm:prSet/>
      <dgm:spPr/>
      <dgm:t>
        <a:bodyPr/>
        <a:lstStyle/>
        <a:p>
          <a:endParaRPr lang="en-US"/>
        </a:p>
      </dgm:t>
    </dgm:pt>
    <dgm:pt modelId="{B176FAC2-2C26-4C64-B70F-027883B067CB}" type="sibTrans" cxnId="{E9BFE60B-84E7-4FA5-99EA-1A1489823EDC}">
      <dgm:prSet/>
      <dgm:spPr/>
      <dgm:t>
        <a:bodyPr/>
        <a:lstStyle/>
        <a:p>
          <a:endParaRPr lang="en-US"/>
        </a:p>
      </dgm:t>
    </dgm:pt>
    <dgm:pt modelId="{2BE400B2-CD90-42B1-B33A-D6E78727B21B}">
      <dgm:prSet/>
      <dgm:spPr/>
      <dgm:t>
        <a:bodyPr/>
        <a:lstStyle/>
        <a:p>
          <a:r>
            <a:rPr lang="en-US"/>
            <a:t>Embracing Flat Hierarchies: Adjusting corporate structure to facilitate better communication and collaboration across different levels (Sales-Coll </a:t>
          </a:r>
          <a:r>
            <a:rPr lang="en-US" i="1"/>
            <a:t>et al. 2</a:t>
          </a:r>
          <a:r>
            <a:rPr lang="en-US"/>
            <a:t>023).</a:t>
          </a:r>
        </a:p>
      </dgm:t>
    </dgm:pt>
    <dgm:pt modelId="{C6002055-71FA-4116-92A2-FF858EC5A0B6}" type="parTrans" cxnId="{CC590189-6FAB-48BA-9E21-4D92759E9CD6}">
      <dgm:prSet/>
      <dgm:spPr/>
      <dgm:t>
        <a:bodyPr/>
        <a:lstStyle/>
        <a:p>
          <a:endParaRPr lang="en-US"/>
        </a:p>
      </dgm:t>
    </dgm:pt>
    <dgm:pt modelId="{0182E205-93F2-4F4D-8CB3-E166CC62344A}" type="sibTrans" cxnId="{CC590189-6FAB-48BA-9E21-4D92759E9CD6}">
      <dgm:prSet/>
      <dgm:spPr/>
      <dgm:t>
        <a:bodyPr/>
        <a:lstStyle/>
        <a:p>
          <a:endParaRPr lang="en-US"/>
        </a:p>
      </dgm:t>
    </dgm:pt>
    <dgm:pt modelId="{E1FD90DA-2FD3-4848-B0A1-4D8A075A0FC3}">
      <dgm:prSet/>
      <dgm:spPr/>
      <dgm:t>
        <a:bodyPr/>
        <a:lstStyle/>
        <a:p>
          <a:r>
            <a:rPr lang="en-US"/>
            <a:t>Clear and Direct Communication: Training UK teams to understand and adopt a more straightforward communication style in the German context.</a:t>
          </a:r>
        </a:p>
      </dgm:t>
    </dgm:pt>
    <dgm:pt modelId="{F0CFFC49-95F4-4FD1-8787-E75EAA2A751B}" type="parTrans" cxnId="{16A6FDE4-5543-4552-AC1D-F3C9C997A963}">
      <dgm:prSet/>
      <dgm:spPr/>
      <dgm:t>
        <a:bodyPr/>
        <a:lstStyle/>
        <a:p>
          <a:endParaRPr lang="en-US"/>
        </a:p>
      </dgm:t>
    </dgm:pt>
    <dgm:pt modelId="{DD3DA8C4-DA15-42A3-B82D-3DD62F6EBB4B}" type="sibTrans" cxnId="{16A6FDE4-5543-4552-AC1D-F3C9C997A963}">
      <dgm:prSet/>
      <dgm:spPr/>
      <dgm:t>
        <a:bodyPr/>
        <a:lstStyle/>
        <a:p>
          <a:endParaRPr lang="en-US"/>
        </a:p>
      </dgm:t>
    </dgm:pt>
    <dgm:pt modelId="{C1ABE416-E3D7-4B47-BC66-11126F17BE67}" type="pres">
      <dgm:prSet presAssocID="{1C810271-F242-4AEA-B635-10ACB9078D76}" presName="matrix" presStyleCnt="0">
        <dgm:presLayoutVars>
          <dgm:chMax val="1"/>
          <dgm:dir/>
          <dgm:resizeHandles val="exact"/>
        </dgm:presLayoutVars>
      </dgm:prSet>
      <dgm:spPr/>
    </dgm:pt>
    <dgm:pt modelId="{E1814B89-088E-43C0-A179-9F066ED8FCB7}" type="pres">
      <dgm:prSet presAssocID="{1C810271-F242-4AEA-B635-10ACB9078D76}" presName="axisShape" presStyleLbl="bgShp" presStyleIdx="0" presStyleCnt="1"/>
      <dgm:spPr/>
    </dgm:pt>
    <dgm:pt modelId="{73C90266-844B-4D7B-9E00-4C00A7DCFF5C}" type="pres">
      <dgm:prSet presAssocID="{1C810271-F242-4AEA-B635-10ACB9078D76}" presName="rect1" presStyleLbl="node1" presStyleIdx="0" presStyleCnt="4">
        <dgm:presLayoutVars>
          <dgm:chMax val="0"/>
          <dgm:chPref val="0"/>
          <dgm:bulletEnabled val="1"/>
        </dgm:presLayoutVars>
      </dgm:prSet>
      <dgm:spPr/>
    </dgm:pt>
    <dgm:pt modelId="{698B45F0-3230-4E17-9FFF-60D516F0B1D2}" type="pres">
      <dgm:prSet presAssocID="{1C810271-F242-4AEA-B635-10ACB9078D76}" presName="rect2" presStyleLbl="node1" presStyleIdx="1" presStyleCnt="4">
        <dgm:presLayoutVars>
          <dgm:chMax val="0"/>
          <dgm:chPref val="0"/>
          <dgm:bulletEnabled val="1"/>
        </dgm:presLayoutVars>
      </dgm:prSet>
      <dgm:spPr/>
    </dgm:pt>
    <dgm:pt modelId="{D8FDFAC6-F15E-440C-94D8-21AA80C956A0}" type="pres">
      <dgm:prSet presAssocID="{1C810271-F242-4AEA-B635-10ACB9078D76}" presName="rect3" presStyleLbl="node1" presStyleIdx="2" presStyleCnt="4">
        <dgm:presLayoutVars>
          <dgm:chMax val="0"/>
          <dgm:chPref val="0"/>
          <dgm:bulletEnabled val="1"/>
        </dgm:presLayoutVars>
      </dgm:prSet>
      <dgm:spPr/>
    </dgm:pt>
    <dgm:pt modelId="{C9CD67EA-E3B0-4812-A213-5FE969221237}" type="pres">
      <dgm:prSet presAssocID="{1C810271-F242-4AEA-B635-10ACB9078D76}" presName="rect4" presStyleLbl="node1" presStyleIdx="3" presStyleCnt="4">
        <dgm:presLayoutVars>
          <dgm:chMax val="0"/>
          <dgm:chPref val="0"/>
          <dgm:bulletEnabled val="1"/>
        </dgm:presLayoutVars>
      </dgm:prSet>
      <dgm:spPr/>
    </dgm:pt>
  </dgm:ptLst>
  <dgm:cxnLst>
    <dgm:cxn modelId="{E9BFE60B-84E7-4FA5-99EA-1A1489823EDC}" srcId="{1C810271-F242-4AEA-B635-10ACB9078D76}" destId="{82830ABB-02B9-431F-841B-25706A102980}" srcOrd="1" destOrd="0" parTransId="{35ECD2B7-7DFB-4AE4-A74A-D413A935C006}" sibTransId="{B176FAC2-2C26-4C64-B70F-027883B067CB}"/>
    <dgm:cxn modelId="{9C1DF330-5910-4729-B767-92FEE178D517}" type="presOf" srcId="{D2D223A5-A3A5-4E33-8B10-2673C704BE44}" destId="{73C90266-844B-4D7B-9E00-4C00A7DCFF5C}" srcOrd="0" destOrd="0" presId="urn:microsoft.com/office/officeart/2005/8/layout/matrix2"/>
    <dgm:cxn modelId="{3ED2096B-2C29-42B6-8792-351183908EF6}" type="presOf" srcId="{82830ABB-02B9-431F-841B-25706A102980}" destId="{698B45F0-3230-4E17-9FFF-60D516F0B1D2}" srcOrd="0" destOrd="0" presId="urn:microsoft.com/office/officeart/2005/8/layout/matrix2"/>
    <dgm:cxn modelId="{765C394B-6CD2-4551-A3E3-BB99BE65AB13}" type="presOf" srcId="{1C810271-F242-4AEA-B635-10ACB9078D76}" destId="{C1ABE416-E3D7-4B47-BC66-11126F17BE67}" srcOrd="0" destOrd="0" presId="urn:microsoft.com/office/officeart/2005/8/layout/matrix2"/>
    <dgm:cxn modelId="{61DA7677-42BA-44F0-AB77-6F7400FD7011}" type="presOf" srcId="{E1FD90DA-2FD3-4848-B0A1-4D8A075A0FC3}" destId="{C9CD67EA-E3B0-4812-A213-5FE969221237}" srcOrd="0" destOrd="0" presId="urn:microsoft.com/office/officeart/2005/8/layout/matrix2"/>
    <dgm:cxn modelId="{CC590189-6FAB-48BA-9E21-4D92759E9CD6}" srcId="{1C810271-F242-4AEA-B635-10ACB9078D76}" destId="{2BE400B2-CD90-42B1-B33A-D6E78727B21B}" srcOrd="2" destOrd="0" parTransId="{C6002055-71FA-4116-92A2-FF858EC5A0B6}" sibTransId="{0182E205-93F2-4F4D-8CB3-E166CC62344A}"/>
    <dgm:cxn modelId="{5714579D-8359-4372-853F-2705F4F0664B}" type="presOf" srcId="{2BE400B2-CD90-42B1-B33A-D6E78727B21B}" destId="{D8FDFAC6-F15E-440C-94D8-21AA80C956A0}" srcOrd="0" destOrd="0" presId="urn:microsoft.com/office/officeart/2005/8/layout/matrix2"/>
    <dgm:cxn modelId="{92D7F39F-A4D4-4BF3-80E0-088185B63B90}" srcId="{1C810271-F242-4AEA-B635-10ACB9078D76}" destId="{D2D223A5-A3A5-4E33-8B10-2673C704BE44}" srcOrd="0" destOrd="0" parTransId="{3051B128-EE87-4ACD-BFE1-3487886D2D38}" sibTransId="{6CA77586-2E44-435C-8851-9729F99C7F97}"/>
    <dgm:cxn modelId="{16A6FDE4-5543-4552-AC1D-F3C9C997A963}" srcId="{1C810271-F242-4AEA-B635-10ACB9078D76}" destId="{E1FD90DA-2FD3-4848-B0A1-4D8A075A0FC3}" srcOrd="3" destOrd="0" parTransId="{F0CFFC49-95F4-4FD1-8787-E75EAA2A751B}" sibTransId="{DD3DA8C4-DA15-42A3-B82D-3DD62F6EBB4B}"/>
    <dgm:cxn modelId="{6683F345-F6D1-446D-B7AE-9709BC65A8E6}" type="presParOf" srcId="{C1ABE416-E3D7-4B47-BC66-11126F17BE67}" destId="{E1814B89-088E-43C0-A179-9F066ED8FCB7}" srcOrd="0" destOrd="0" presId="urn:microsoft.com/office/officeart/2005/8/layout/matrix2"/>
    <dgm:cxn modelId="{C72EBF9E-4FBD-4F0A-B8F6-C79799550C10}" type="presParOf" srcId="{C1ABE416-E3D7-4B47-BC66-11126F17BE67}" destId="{73C90266-844B-4D7B-9E00-4C00A7DCFF5C}" srcOrd="1" destOrd="0" presId="urn:microsoft.com/office/officeart/2005/8/layout/matrix2"/>
    <dgm:cxn modelId="{385F4F99-1E55-4817-98BD-5F9CB22E2FE5}" type="presParOf" srcId="{C1ABE416-E3D7-4B47-BC66-11126F17BE67}" destId="{698B45F0-3230-4E17-9FFF-60D516F0B1D2}" srcOrd="2" destOrd="0" presId="urn:microsoft.com/office/officeart/2005/8/layout/matrix2"/>
    <dgm:cxn modelId="{A4044344-76A5-4B20-AE26-DACB1DC28174}" type="presParOf" srcId="{C1ABE416-E3D7-4B47-BC66-11126F17BE67}" destId="{D8FDFAC6-F15E-440C-94D8-21AA80C956A0}" srcOrd="3" destOrd="0" presId="urn:microsoft.com/office/officeart/2005/8/layout/matrix2"/>
    <dgm:cxn modelId="{F73E786A-BC25-406F-B5CE-7BE2DF4A9042}" type="presParOf" srcId="{C1ABE416-E3D7-4B47-BC66-11126F17BE67}" destId="{C9CD67EA-E3B0-4812-A213-5FE969221237}"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8E4FEE-2E24-4FEF-A2D8-65E2B11D62CB}"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9E6C9FC7-B466-48AA-95AC-F8637957498B}">
      <dgm:prSet/>
      <dgm:spPr/>
      <dgm:t>
        <a:bodyPr/>
        <a:lstStyle/>
        <a:p>
          <a:r>
            <a:rPr lang="en-US"/>
            <a:t>Continuous Cultural Education: Implement ongoing cultural sensitivity training for staff.</a:t>
          </a:r>
        </a:p>
      </dgm:t>
    </dgm:pt>
    <dgm:pt modelId="{E3B1E569-25BF-4931-B4E3-93DCC879C884}" type="parTrans" cxnId="{97FB9397-685F-4B13-A03C-F57EDC88B725}">
      <dgm:prSet/>
      <dgm:spPr/>
      <dgm:t>
        <a:bodyPr/>
        <a:lstStyle/>
        <a:p>
          <a:endParaRPr lang="en-US"/>
        </a:p>
      </dgm:t>
    </dgm:pt>
    <dgm:pt modelId="{75692CBD-33A6-4104-9668-84FF2A18B41A}" type="sibTrans" cxnId="{97FB9397-685F-4B13-A03C-F57EDC88B725}">
      <dgm:prSet/>
      <dgm:spPr/>
      <dgm:t>
        <a:bodyPr/>
        <a:lstStyle/>
        <a:p>
          <a:endParaRPr lang="en-US"/>
        </a:p>
      </dgm:t>
    </dgm:pt>
    <dgm:pt modelId="{D9AFE026-E07F-4397-8C65-9324A6FBB830}">
      <dgm:prSet/>
      <dgm:spPr/>
      <dgm:t>
        <a:bodyPr/>
        <a:lstStyle/>
        <a:p>
          <a:r>
            <a:rPr lang="en-US"/>
            <a:t>Customer Service Adaptation: Align customer service policies with German expectations for precision and efficiency.</a:t>
          </a:r>
        </a:p>
      </dgm:t>
    </dgm:pt>
    <dgm:pt modelId="{ADD4D3F4-B5A7-40FE-BEC4-1C7B687B71FE}" type="parTrans" cxnId="{8A0E9FF1-9DD0-4512-998C-F9481D519508}">
      <dgm:prSet/>
      <dgm:spPr/>
      <dgm:t>
        <a:bodyPr/>
        <a:lstStyle/>
        <a:p>
          <a:endParaRPr lang="en-US"/>
        </a:p>
      </dgm:t>
    </dgm:pt>
    <dgm:pt modelId="{497EED52-80B7-47B3-8554-5C79764B31C0}" type="sibTrans" cxnId="{8A0E9FF1-9DD0-4512-998C-F9481D519508}">
      <dgm:prSet/>
      <dgm:spPr/>
      <dgm:t>
        <a:bodyPr/>
        <a:lstStyle/>
        <a:p>
          <a:endParaRPr lang="en-US"/>
        </a:p>
      </dgm:t>
    </dgm:pt>
    <dgm:pt modelId="{E1F28527-FE9B-4734-A363-C5403909109E}">
      <dgm:prSet/>
      <dgm:spPr/>
      <dgm:t>
        <a:bodyPr/>
        <a:lstStyle/>
        <a:p>
          <a:r>
            <a:rPr lang="en-US"/>
            <a:t>Building Local Partnerships: Collaborate with German businesses to strengthen market presence (Liu </a:t>
          </a:r>
          <a:r>
            <a:rPr lang="en-US" i="1"/>
            <a:t>et al.</a:t>
          </a:r>
          <a:r>
            <a:rPr lang="en-US"/>
            <a:t> 2019).</a:t>
          </a:r>
        </a:p>
      </dgm:t>
    </dgm:pt>
    <dgm:pt modelId="{C838A7AE-8E07-47B7-B966-D0E6F6A1B298}" type="parTrans" cxnId="{CA1988C5-1C5A-4CE9-A103-CF08609F989B}">
      <dgm:prSet/>
      <dgm:spPr/>
      <dgm:t>
        <a:bodyPr/>
        <a:lstStyle/>
        <a:p>
          <a:endParaRPr lang="en-US"/>
        </a:p>
      </dgm:t>
    </dgm:pt>
    <dgm:pt modelId="{903C0A81-285E-42BC-ABAF-C31B2BEC137B}" type="sibTrans" cxnId="{CA1988C5-1C5A-4CE9-A103-CF08609F989B}">
      <dgm:prSet/>
      <dgm:spPr/>
      <dgm:t>
        <a:bodyPr/>
        <a:lstStyle/>
        <a:p>
          <a:endParaRPr lang="en-US"/>
        </a:p>
      </dgm:t>
    </dgm:pt>
    <dgm:pt modelId="{43CF570E-A0FD-4E3C-BB63-1A78EF9400AB}">
      <dgm:prSet/>
      <dgm:spPr/>
      <dgm:t>
        <a:bodyPr/>
        <a:lstStyle/>
        <a:p>
          <a:r>
            <a:rPr lang="en-US"/>
            <a:t>Monitoring Cultural Trends: Regularly assess cultural shifts to stay aligned with consumer values and behaviours.</a:t>
          </a:r>
        </a:p>
      </dgm:t>
    </dgm:pt>
    <dgm:pt modelId="{9B66DFCA-EC60-4DBB-8BC5-49E0D0FD774A}" type="parTrans" cxnId="{93597E31-665B-44A5-A2F7-4956417E6ECC}">
      <dgm:prSet/>
      <dgm:spPr/>
      <dgm:t>
        <a:bodyPr/>
        <a:lstStyle/>
        <a:p>
          <a:endParaRPr lang="en-US"/>
        </a:p>
      </dgm:t>
    </dgm:pt>
    <dgm:pt modelId="{98E11A50-DA8B-469A-B2C7-96733B72CE5E}" type="sibTrans" cxnId="{93597E31-665B-44A5-A2F7-4956417E6ECC}">
      <dgm:prSet/>
      <dgm:spPr/>
      <dgm:t>
        <a:bodyPr/>
        <a:lstStyle/>
        <a:p>
          <a:endParaRPr lang="en-US"/>
        </a:p>
      </dgm:t>
    </dgm:pt>
    <dgm:pt modelId="{254A5D9C-E0E2-4992-BC57-46D297D02817}" type="pres">
      <dgm:prSet presAssocID="{888E4FEE-2E24-4FEF-A2D8-65E2B11D62CB}" presName="matrix" presStyleCnt="0">
        <dgm:presLayoutVars>
          <dgm:chMax val="1"/>
          <dgm:dir/>
          <dgm:resizeHandles val="exact"/>
        </dgm:presLayoutVars>
      </dgm:prSet>
      <dgm:spPr/>
    </dgm:pt>
    <dgm:pt modelId="{158A5C96-083B-42A6-A461-82B55DFA8AE0}" type="pres">
      <dgm:prSet presAssocID="{888E4FEE-2E24-4FEF-A2D8-65E2B11D62CB}" presName="diamond" presStyleLbl="bgShp" presStyleIdx="0" presStyleCnt="1"/>
      <dgm:spPr/>
    </dgm:pt>
    <dgm:pt modelId="{3582D091-5719-4E02-A5EC-1E7F9B23FAD2}" type="pres">
      <dgm:prSet presAssocID="{888E4FEE-2E24-4FEF-A2D8-65E2B11D62CB}" presName="quad1" presStyleLbl="node1" presStyleIdx="0" presStyleCnt="4">
        <dgm:presLayoutVars>
          <dgm:chMax val="0"/>
          <dgm:chPref val="0"/>
          <dgm:bulletEnabled val="1"/>
        </dgm:presLayoutVars>
      </dgm:prSet>
      <dgm:spPr/>
    </dgm:pt>
    <dgm:pt modelId="{590086F1-D00B-45CB-9F28-DE17CAB9DDD2}" type="pres">
      <dgm:prSet presAssocID="{888E4FEE-2E24-4FEF-A2D8-65E2B11D62CB}" presName="quad2" presStyleLbl="node1" presStyleIdx="1" presStyleCnt="4">
        <dgm:presLayoutVars>
          <dgm:chMax val="0"/>
          <dgm:chPref val="0"/>
          <dgm:bulletEnabled val="1"/>
        </dgm:presLayoutVars>
      </dgm:prSet>
      <dgm:spPr/>
    </dgm:pt>
    <dgm:pt modelId="{2168ACD5-338C-40EB-9337-9AB89FC636C0}" type="pres">
      <dgm:prSet presAssocID="{888E4FEE-2E24-4FEF-A2D8-65E2B11D62CB}" presName="quad3" presStyleLbl="node1" presStyleIdx="2" presStyleCnt="4">
        <dgm:presLayoutVars>
          <dgm:chMax val="0"/>
          <dgm:chPref val="0"/>
          <dgm:bulletEnabled val="1"/>
        </dgm:presLayoutVars>
      </dgm:prSet>
      <dgm:spPr/>
    </dgm:pt>
    <dgm:pt modelId="{185BA9BA-D253-4249-AFB1-441E6E011792}" type="pres">
      <dgm:prSet presAssocID="{888E4FEE-2E24-4FEF-A2D8-65E2B11D62CB}" presName="quad4" presStyleLbl="node1" presStyleIdx="3" presStyleCnt="4">
        <dgm:presLayoutVars>
          <dgm:chMax val="0"/>
          <dgm:chPref val="0"/>
          <dgm:bulletEnabled val="1"/>
        </dgm:presLayoutVars>
      </dgm:prSet>
      <dgm:spPr/>
    </dgm:pt>
  </dgm:ptLst>
  <dgm:cxnLst>
    <dgm:cxn modelId="{93597E31-665B-44A5-A2F7-4956417E6ECC}" srcId="{888E4FEE-2E24-4FEF-A2D8-65E2B11D62CB}" destId="{43CF570E-A0FD-4E3C-BB63-1A78EF9400AB}" srcOrd="3" destOrd="0" parTransId="{9B66DFCA-EC60-4DBB-8BC5-49E0D0FD774A}" sibTransId="{98E11A50-DA8B-469A-B2C7-96733B72CE5E}"/>
    <dgm:cxn modelId="{7AF8976E-40F0-4597-BB4F-42C601372D41}" type="presOf" srcId="{43CF570E-A0FD-4E3C-BB63-1A78EF9400AB}" destId="{185BA9BA-D253-4249-AFB1-441E6E011792}" srcOrd="0" destOrd="0" presId="urn:microsoft.com/office/officeart/2005/8/layout/matrix3"/>
    <dgm:cxn modelId="{97FB9397-685F-4B13-A03C-F57EDC88B725}" srcId="{888E4FEE-2E24-4FEF-A2D8-65E2B11D62CB}" destId="{9E6C9FC7-B466-48AA-95AC-F8637957498B}" srcOrd="0" destOrd="0" parTransId="{E3B1E569-25BF-4931-B4E3-93DCC879C884}" sibTransId="{75692CBD-33A6-4104-9668-84FF2A18B41A}"/>
    <dgm:cxn modelId="{6826C7AA-918F-4412-A0F6-4E681E32E69E}" type="presOf" srcId="{9E6C9FC7-B466-48AA-95AC-F8637957498B}" destId="{3582D091-5719-4E02-A5EC-1E7F9B23FAD2}" srcOrd="0" destOrd="0" presId="urn:microsoft.com/office/officeart/2005/8/layout/matrix3"/>
    <dgm:cxn modelId="{CA1988C5-1C5A-4CE9-A103-CF08609F989B}" srcId="{888E4FEE-2E24-4FEF-A2D8-65E2B11D62CB}" destId="{E1F28527-FE9B-4734-A363-C5403909109E}" srcOrd="2" destOrd="0" parTransId="{C838A7AE-8E07-47B7-B966-D0E6F6A1B298}" sibTransId="{903C0A81-285E-42BC-ABAF-C31B2BEC137B}"/>
    <dgm:cxn modelId="{C1FC39D1-67F0-46C2-8A64-41F5CE30A9C9}" type="presOf" srcId="{D9AFE026-E07F-4397-8C65-9324A6FBB830}" destId="{590086F1-D00B-45CB-9F28-DE17CAB9DDD2}" srcOrd="0" destOrd="0" presId="urn:microsoft.com/office/officeart/2005/8/layout/matrix3"/>
    <dgm:cxn modelId="{F3CBECD4-8B55-436C-8967-F3D0BFFDCA19}" type="presOf" srcId="{888E4FEE-2E24-4FEF-A2D8-65E2B11D62CB}" destId="{254A5D9C-E0E2-4992-BC57-46D297D02817}" srcOrd="0" destOrd="0" presId="urn:microsoft.com/office/officeart/2005/8/layout/matrix3"/>
    <dgm:cxn modelId="{2CAE20EC-D4CD-4539-BC7A-DD0BF694ACEB}" type="presOf" srcId="{E1F28527-FE9B-4734-A363-C5403909109E}" destId="{2168ACD5-338C-40EB-9337-9AB89FC636C0}" srcOrd="0" destOrd="0" presId="urn:microsoft.com/office/officeart/2005/8/layout/matrix3"/>
    <dgm:cxn modelId="{8A0E9FF1-9DD0-4512-998C-F9481D519508}" srcId="{888E4FEE-2E24-4FEF-A2D8-65E2B11D62CB}" destId="{D9AFE026-E07F-4397-8C65-9324A6FBB830}" srcOrd="1" destOrd="0" parTransId="{ADD4D3F4-B5A7-40FE-BEC4-1C7B687B71FE}" sibTransId="{497EED52-80B7-47B3-8554-5C79764B31C0}"/>
    <dgm:cxn modelId="{1BDD33C3-CF7E-4F67-8F7A-7B82CE91F174}" type="presParOf" srcId="{254A5D9C-E0E2-4992-BC57-46D297D02817}" destId="{158A5C96-083B-42A6-A461-82B55DFA8AE0}" srcOrd="0" destOrd="0" presId="urn:microsoft.com/office/officeart/2005/8/layout/matrix3"/>
    <dgm:cxn modelId="{9C63DC2B-2FF7-4C8C-8229-874F3E9F7BD7}" type="presParOf" srcId="{254A5D9C-E0E2-4992-BC57-46D297D02817}" destId="{3582D091-5719-4E02-A5EC-1E7F9B23FAD2}" srcOrd="1" destOrd="0" presId="urn:microsoft.com/office/officeart/2005/8/layout/matrix3"/>
    <dgm:cxn modelId="{0D854D3C-5525-47A1-A01B-BA770D404C73}" type="presParOf" srcId="{254A5D9C-E0E2-4992-BC57-46D297D02817}" destId="{590086F1-D00B-45CB-9F28-DE17CAB9DDD2}" srcOrd="2" destOrd="0" presId="urn:microsoft.com/office/officeart/2005/8/layout/matrix3"/>
    <dgm:cxn modelId="{793C9005-A062-4BE8-844C-019EECF5F75A}" type="presParOf" srcId="{254A5D9C-E0E2-4992-BC57-46D297D02817}" destId="{2168ACD5-338C-40EB-9337-9AB89FC636C0}" srcOrd="3" destOrd="0" presId="urn:microsoft.com/office/officeart/2005/8/layout/matrix3"/>
    <dgm:cxn modelId="{45833617-C2AA-46F3-B24B-92A0909E1AB5}" type="presParOf" srcId="{254A5D9C-E0E2-4992-BC57-46D297D02817}" destId="{185BA9BA-D253-4249-AFB1-441E6E01179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6A11F-A88D-4D7E-9395-FE641898D80C}">
      <dsp:nvSpPr>
        <dsp:cNvPr id="0" name=""/>
        <dsp:cNvSpPr/>
      </dsp:nvSpPr>
      <dsp:spPr>
        <a:xfrm>
          <a:off x="0" y="710128"/>
          <a:ext cx="7559504" cy="1153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German meetings are well-organized with clear agendas and timeliness.</a:t>
          </a:r>
        </a:p>
      </dsp:txBody>
      <dsp:txXfrm>
        <a:off x="56315" y="766443"/>
        <a:ext cx="7446874" cy="1040990"/>
      </dsp:txXfrm>
    </dsp:sp>
    <dsp:sp modelId="{E18D41C4-1929-4367-B88A-54647808A7AC}">
      <dsp:nvSpPr>
        <dsp:cNvPr id="0" name=""/>
        <dsp:cNvSpPr/>
      </dsp:nvSpPr>
      <dsp:spPr>
        <a:xfrm>
          <a:off x="0" y="1947268"/>
          <a:ext cx="7559504" cy="115362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German workers seek autonomy, unlike UK workers who are supervised.</a:t>
          </a:r>
        </a:p>
      </dsp:txBody>
      <dsp:txXfrm>
        <a:off x="56315" y="2003583"/>
        <a:ext cx="7446874" cy="1040990"/>
      </dsp:txXfrm>
    </dsp:sp>
    <dsp:sp modelId="{BA5DF01D-15A3-48B0-ACC2-7B8DC2560A22}">
      <dsp:nvSpPr>
        <dsp:cNvPr id="0" name=""/>
        <dsp:cNvSpPr/>
      </dsp:nvSpPr>
      <dsp:spPr>
        <a:xfrm>
          <a:off x="0" y="3184408"/>
          <a:ext cx="7559504" cy="115362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German corporations are less hierarchical, encouraging cross-level contact.</a:t>
          </a:r>
        </a:p>
      </dsp:txBody>
      <dsp:txXfrm>
        <a:off x="56315" y="3240723"/>
        <a:ext cx="7446874" cy="1040990"/>
      </dsp:txXfrm>
    </dsp:sp>
    <dsp:sp modelId="{5F35D77E-987F-44EC-8B2A-BC2E656480C7}">
      <dsp:nvSpPr>
        <dsp:cNvPr id="0" name=""/>
        <dsp:cNvSpPr/>
      </dsp:nvSpPr>
      <dsp:spPr>
        <a:xfrm>
          <a:off x="0" y="4421548"/>
          <a:ext cx="7559504" cy="11536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German professionals give candid, constructive comments, unlike UK professionals.</a:t>
          </a:r>
        </a:p>
      </dsp:txBody>
      <dsp:txXfrm>
        <a:off x="56315" y="4477863"/>
        <a:ext cx="7446874" cy="1040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14B89-088E-43C0-A179-9F066ED8FCB7}">
      <dsp:nvSpPr>
        <dsp:cNvPr id="0" name=""/>
        <dsp:cNvSpPr/>
      </dsp:nvSpPr>
      <dsp:spPr>
        <a:xfrm>
          <a:off x="0" y="411891"/>
          <a:ext cx="4828172" cy="4828172"/>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C90266-844B-4D7B-9E00-4C00A7DCFF5C}">
      <dsp:nvSpPr>
        <dsp:cNvPr id="0" name=""/>
        <dsp:cNvSpPr/>
      </dsp:nvSpPr>
      <dsp:spPr>
        <a:xfrm>
          <a:off x="313831" y="725722"/>
          <a:ext cx="1931268" cy="193126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Adapting to Structured Environments: Implementing more detailed planning and punctuality in operations and meetings (Sales-Coll </a:t>
          </a:r>
          <a:r>
            <a:rPr lang="en-US" sz="1300" i="1" kern="1200"/>
            <a:t>et al. 2</a:t>
          </a:r>
          <a:r>
            <a:rPr lang="en-US" sz="1300" kern="1200"/>
            <a:t>023).</a:t>
          </a:r>
        </a:p>
      </dsp:txBody>
      <dsp:txXfrm>
        <a:off x="408108" y="819999"/>
        <a:ext cx="1742714" cy="1742714"/>
      </dsp:txXfrm>
    </dsp:sp>
    <dsp:sp modelId="{698B45F0-3230-4E17-9FFF-60D516F0B1D2}">
      <dsp:nvSpPr>
        <dsp:cNvPr id="0" name=""/>
        <dsp:cNvSpPr/>
      </dsp:nvSpPr>
      <dsp:spPr>
        <a:xfrm>
          <a:off x="2583072" y="725722"/>
          <a:ext cx="1931268" cy="1931268"/>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Encouraging Employee Autonomy: Adapting management styles to allow more independence in decision-making for German employees.</a:t>
          </a:r>
        </a:p>
      </dsp:txBody>
      <dsp:txXfrm>
        <a:off x="2677349" y="819999"/>
        <a:ext cx="1742714" cy="1742714"/>
      </dsp:txXfrm>
    </dsp:sp>
    <dsp:sp modelId="{D8FDFAC6-F15E-440C-94D8-21AA80C956A0}">
      <dsp:nvSpPr>
        <dsp:cNvPr id="0" name=""/>
        <dsp:cNvSpPr/>
      </dsp:nvSpPr>
      <dsp:spPr>
        <a:xfrm>
          <a:off x="313831" y="2994963"/>
          <a:ext cx="1931268" cy="1931268"/>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Embracing Flat Hierarchies: Adjusting corporate structure to facilitate better communication and collaboration across different levels (Sales-Coll </a:t>
          </a:r>
          <a:r>
            <a:rPr lang="en-US" sz="1300" i="1" kern="1200"/>
            <a:t>et al. 2</a:t>
          </a:r>
          <a:r>
            <a:rPr lang="en-US" sz="1300" kern="1200"/>
            <a:t>023).</a:t>
          </a:r>
        </a:p>
      </dsp:txBody>
      <dsp:txXfrm>
        <a:off x="408108" y="3089240"/>
        <a:ext cx="1742714" cy="1742714"/>
      </dsp:txXfrm>
    </dsp:sp>
    <dsp:sp modelId="{C9CD67EA-E3B0-4812-A213-5FE969221237}">
      <dsp:nvSpPr>
        <dsp:cNvPr id="0" name=""/>
        <dsp:cNvSpPr/>
      </dsp:nvSpPr>
      <dsp:spPr>
        <a:xfrm>
          <a:off x="2583072" y="2994963"/>
          <a:ext cx="1931268" cy="193126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Clear and Direct Communication: Training UK teams to understand and adopt a more straightforward communication style in the German context.</a:t>
          </a:r>
        </a:p>
      </dsp:txBody>
      <dsp:txXfrm>
        <a:off x="2677349" y="3089240"/>
        <a:ext cx="1742714" cy="17427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A5C96-083B-42A6-A461-82B55DFA8AE0}">
      <dsp:nvSpPr>
        <dsp:cNvPr id="0" name=""/>
        <dsp:cNvSpPr/>
      </dsp:nvSpPr>
      <dsp:spPr>
        <a:xfrm>
          <a:off x="637103" y="0"/>
          <a:ext cx="6285297" cy="628529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2D091-5719-4E02-A5EC-1E7F9B23FAD2}">
      <dsp:nvSpPr>
        <dsp:cNvPr id="0" name=""/>
        <dsp:cNvSpPr/>
      </dsp:nvSpPr>
      <dsp:spPr>
        <a:xfrm>
          <a:off x="1234206" y="597103"/>
          <a:ext cx="2451265" cy="24512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Continuous Cultural Education: Implement ongoing cultural sensitivity training for staff.</a:t>
          </a:r>
        </a:p>
      </dsp:txBody>
      <dsp:txXfrm>
        <a:off x="1353867" y="716764"/>
        <a:ext cx="2211943" cy="2211943"/>
      </dsp:txXfrm>
    </dsp:sp>
    <dsp:sp modelId="{590086F1-D00B-45CB-9F28-DE17CAB9DDD2}">
      <dsp:nvSpPr>
        <dsp:cNvPr id="0" name=""/>
        <dsp:cNvSpPr/>
      </dsp:nvSpPr>
      <dsp:spPr>
        <a:xfrm>
          <a:off x="3874031" y="597103"/>
          <a:ext cx="2451265" cy="245126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Customer Service Adaptation: Align customer service policies with German expectations for precision and efficiency.</a:t>
          </a:r>
        </a:p>
      </dsp:txBody>
      <dsp:txXfrm>
        <a:off x="3993692" y="716764"/>
        <a:ext cx="2211943" cy="2211943"/>
      </dsp:txXfrm>
    </dsp:sp>
    <dsp:sp modelId="{2168ACD5-338C-40EB-9337-9AB89FC636C0}">
      <dsp:nvSpPr>
        <dsp:cNvPr id="0" name=""/>
        <dsp:cNvSpPr/>
      </dsp:nvSpPr>
      <dsp:spPr>
        <a:xfrm>
          <a:off x="1234206" y="3236927"/>
          <a:ext cx="2451265" cy="245126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Building Local Partnerships: Collaborate with German businesses to strengthen market presence (Liu </a:t>
          </a:r>
          <a:r>
            <a:rPr lang="en-US" sz="1800" i="1" kern="1200"/>
            <a:t>et al.</a:t>
          </a:r>
          <a:r>
            <a:rPr lang="en-US" sz="1800" kern="1200"/>
            <a:t> 2019).</a:t>
          </a:r>
        </a:p>
      </dsp:txBody>
      <dsp:txXfrm>
        <a:off x="1353867" y="3356588"/>
        <a:ext cx="2211943" cy="2211943"/>
      </dsp:txXfrm>
    </dsp:sp>
    <dsp:sp modelId="{185BA9BA-D253-4249-AFB1-441E6E011792}">
      <dsp:nvSpPr>
        <dsp:cNvPr id="0" name=""/>
        <dsp:cNvSpPr/>
      </dsp:nvSpPr>
      <dsp:spPr>
        <a:xfrm>
          <a:off x="3874031" y="3236927"/>
          <a:ext cx="2451265" cy="245126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Monitoring Cultural Trends: Regularly assess cultural shifts to stay aligned with consumer values and behaviours.</a:t>
          </a:r>
        </a:p>
      </dsp:txBody>
      <dsp:txXfrm>
        <a:off x="3993692" y="3356588"/>
        <a:ext cx="2211943" cy="22119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3E9F98-82C2-4152-9EC8-15F2A7F20FE6}" type="datetimeFigureOut">
              <a:t>11/18/2023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B7D8B8-3EE9-4A32-8EAA-CBD5C74E1F3D}" type="slidenum">
              <a:t>‹#›</a:t>
            </a:fld>
            <a:endParaRPr lang="en-US"/>
          </a:p>
        </p:txBody>
      </p:sp>
    </p:spTree>
    <p:extLst>
      <p:ext uri="{BB962C8B-B14F-4D97-AF65-F5344CB8AC3E}">
        <p14:creationId xmlns:p14="http://schemas.microsoft.com/office/powerpoint/2010/main" val="3444881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popular store Marks &amp; Spencer may soon have stores in Germany. Let's start by reviewing the brief but significant history of M&amp;S in the UK. Then, we'll talk about the prospects and perils that the German retail sector presents for M&amp;S. Hofstede's dimensions will be </a:t>
            </a:r>
            <a:r>
              <a:rPr lang="en-US" dirty="0" err="1"/>
              <a:t>utilised</a:t>
            </a:r>
            <a:r>
              <a:rPr lang="en-US" dirty="0"/>
              <a:t> to </a:t>
            </a:r>
            <a:r>
              <a:rPr lang="en-US" dirty="0" err="1"/>
              <a:t>analyse</a:t>
            </a:r>
            <a:r>
              <a:rPr lang="en-US" dirty="0"/>
              <a:t> cultural differences in order to get a deeper comprehension of German business and consumer </a:t>
            </a:r>
            <a:r>
              <a:rPr lang="en-US" dirty="0" err="1"/>
              <a:t>behaviour</a:t>
            </a:r>
            <a:r>
              <a:rPr lang="en-US" dirty="0"/>
              <a:t>. Additionally, we will address how M&amp;S may alter its marketing, product, and management strategies to match the requirements of the German market. In the end, we'll provide M&amp;S some strategic advice to help them break into the German market successfully. In this talk, I'll discuss the unique challenges that the German market has and how M&amp;S might overcome them.</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2</a:t>
            </a:fld>
            <a:endParaRPr lang="en-US"/>
          </a:p>
        </p:txBody>
      </p:sp>
    </p:spTree>
    <p:extLst>
      <p:ext uri="{BB962C8B-B14F-4D97-AF65-F5344CB8AC3E}">
        <p14:creationId xmlns:p14="http://schemas.microsoft.com/office/powerpoint/2010/main" val="901184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Here we introduce Marks &amp; Spencer, a powerhouse in the British retail industry. We'll explore M&amp;S's enormous impact in the UK and its ambition in expanding to Germany. It is essential for a successful expansion to have an understanding of the cultural and market dynamics between different nations. This presentation will examine these elements in depth, laying the groundwork for M&amp;S's planned strategic entry into the German market.</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3</a:t>
            </a:fld>
            <a:endParaRPr lang="en-US"/>
          </a:p>
        </p:txBody>
      </p:sp>
    </p:spTree>
    <p:extLst>
      <p:ext uri="{BB962C8B-B14F-4D97-AF65-F5344CB8AC3E}">
        <p14:creationId xmlns:p14="http://schemas.microsoft.com/office/powerpoint/2010/main" val="3924926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"Examples like Germany's scheduled corporate meetings indicate their strong importance on </a:t>
            </a:r>
            <a:r>
              <a:rPr lang="en-US" dirty="0" err="1"/>
              <a:t>organisation</a:t>
            </a:r>
            <a:r>
              <a:rPr lang="en-US" dirty="0"/>
              <a:t> and punctuality. The German work culture places a premium on personal accountability, with many employees opting for unsupervised work time. The directness of criticism and the openness of the organization's structure stand in stark contrast to the UK's more sophisticated approach. These instances illustrate how cultural variations can significantly affect corporate communications.</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4</a:t>
            </a:fld>
            <a:endParaRPr lang="en-US"/>
          </a:p>
        </p:txBody>
      </p:sp>
    </p:spTree>
    <p:extLst>
      <p:ext uri="{BB962C8B-B14F-4D97-AF65-F5344CB8AC3E}">
        <p14:creationId xmlns:p14="http://schemas.microsoft.com/office/powerpoint/2010/main" val="1006265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"For UK businesses like M&amp;S entering Germany, adapting to structured environments is key, emphasizing punctuality and detailed planning. Encouraging employee autonomy aligns with German work culture. Adapting to flat hierarchies can enhance collaboration, and adopting a clear, direct communication style will align with German professional norms, ensuring smoother interactions and better mutual understanding."</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5</a:t>
            </a:fld>
            <a:endParaRPr lang="en-US"/>
          </a:p>
        </p:txBody>
      </p:sp>
    </p:spTree>
    <p:extLst>
      <p:ext uri="{BB962C8B-B14F-4D97-AF65-F5344CB8AC3E}">
        <p14:creationId xmlns:p14="http://schemas.microsoft.com/office/powerpoint/2010/main" val="3417156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"In Germany, there's a notable emphasis on formality in professional interactions, which differs from the more casual UK style. Precision and punctuality are highly valued in business contexts. Decision-making tends to be consensus-driven, highlighting the contrast with the UK's individualistic approach. Germans also have a deep respect for rules and structure in the workplace."</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6</a:t>
            </a:fld>
            <a:endParaRPr lang="en-US"/>
          </a:p>
        </p:txBody>
      </p:sp>
    </p:spTree>
    <p:extLst>
      <p:ext uri="{BB962C8B-B14F-4D97-AF65-F5344CB8AC3E}">
        <p14:creationId xmlns:p14="http://schemas.microsoft.com/office/powerpoint/2010/main" val="3362035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"Adapting to German communication styles involves embracing directness, a shift from the UK's more indirect approach. Germans focus on factual content, valuing written agreements more than in the UK. Additionally, while humour can be a part of business interactions, it's used more subtly and sparingly in Germany compared to the UK."</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7</a:t>
            </a:fld>
            <a:endParaRPr lang="en-US"/>
          </a:p>
        </p:txBody>
      </p:sp>
    </p:spTree>
    <p:extLst>
      <p:ext uri="{BB962C8B-B14F-4D97-AF65-F5344CB8AC3E}">
        <p14:creationId xmlns:p14="http://schemas.microsoft.com/office/powerpoint/2010/main" val="4110085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graph compares the UK and Germany using Hofstede's cultural dimensions. Both show low power distance, indicating a preference for equality in social hierarchies. They score similarly on individualism and masculinity, but Germany has a higher uncertainty avoidance, suggesting a need for rules and structured approaches. The UK is more indulgent, pointing towards a society with freer gratification of desires."</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9</a:t>
            </a:fld>
            <a:endParaRPr lang="en-US"/>
          </a:p>
        </p:txBody>
      </p:sp>
    </p:spTree>
    <p:extLst>
      <p:ext uri="{BB962C8B-B14F-4D97-AF65-F5344CB8AC3E}">
        <p14:creationId xmlns:p14="http://schemas.microsoft.com/office/powerpoint/2010/main" val="3626734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comparison leads to specific business implications. Leadership in both countries should be inclusive. Marketing must be individualized, especially in the UK. Since both value achievement, incentivizing performance is effective. However, Germany's risk aversion requires careful innovation, whereas the UK might be more adaptive. Lastly, the UK's indulgence suggests potential for luxury goods market, while Germany may respond better to practical and quality-driven products."</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10</a:t>
            </a:fld>
            <a:endParaRPr lang="en-US"/>
          </a:p>
        </p:txBody>
      </p:sp>
    </p:spTree>
    <p:extLst>
      <p:ext uri="{BB962C8B-B14F-4D97-AF65-F5344CB8AC3E}">
        <p14:creationId xmlns:p14="http://schemas.microsoft.com/office/powerpoint/2010/main" val="214154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succeed in Germany, British companies should train leaders in local business practices, emphasizing flat hierarchies. Marketing should focus on quality and attention to detail. Innovation requires careful consideration of German risk aversion, and products must align with the local values of practicality, reflecting the lower indulgence score compared to the UK."</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11</a:t>
            </a:fld>
            <a:endParaRPr lang="en-US"/>
          </a:p>
        </p:txBody>
      </p:sp>
    </p:spTree>
    <p:extLst>
      <p:ext uri="{BB962C8B-B14F-4D97-AF65-F5344CB8AC3E}">
        <p14:creationId xmlns:p14="http://schemas.microsoft.com/office/powerpoint/2010/main" val="1989246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"Long-term success hinges on continuous cultural education for employees, ensuring effective communication and service. Adapting customer service to German standards is crucial. Forming partnerships with local businesses can provide competitive advantages. Finally, staying attuned to cultural trends will help the British company remain relevant and responsive to shifts in German consumer </a:t>
            </a:r>
            <a:r>
              <a:rPr lang="en-US" dirty="0" err="1"/>
              <a:t>behaviour</a:t>
            </a:r>
            <a:r>
              <a:rPr lang="en-US" dirty="0"/>
              <a:t> and preferences."</a:t>
            </a:r>
          </a:p>
          <a:p>
            <a:br>
              <a:rPr lang="en-US" dirty="0"/>
            </a:br>
            <a:endParaRPr lang="en-US" dirty="0"/>
          </a:p>
        </p:txBody>
      </p:sp>
      <p:sp>
        <p:nvSpPr>
          <p:cNvPr id="4" name="Slide Number Placeholder 3"/>
          <p:cNvSpPr>
            <a:spLocks noGrp="1"/>
          </p:cNvSpPr>
          <p:nvPr>
            <p:ph type="sldNum" sz="quarter" idx="5"/>
          </p:nvPr>
        </p:nvSpPr>
        <p:spPr/>
        <p:txBody>
          <a:bodyPr/>
          <a:lstStyle/>
          <a:p>
            <a:fld id="{16B7D8B8-3EE9-4A32-8EAA-CBD5C74E1F3D}" type="slidenum">
              <a:t>12</a:t>
            </a:fld>
            <a:endParaRPr lang="en-US"/>
          </a:p>
        </p:txBody>
      </p:sp>
    </p:spTree>
    <p:extLst>
      <p:ext uri="{BB962C8B-B14F-4D97-AF65-F5344CB8AC3E}">
        <p14:creationId xmlns:p14="http://schemas.microsoft.com/office/powerpoint/2010/main" val="2060449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marksandspencer.com/" TargetMode="External"/><Relationship Id="rId2" Type="http://schemas.openxmlformats.org/officeDocument/2006/relationships/hyperlink" Target="https://www.hofstede-insights.com/country-comparison-too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287625" y="632407"/>
            <a:ext cx="6695486" cy="3657144"/>
          </a:xfrm>
        </p:spPr>
        <p:txBody>
          <a:bodyPr anchor="t">
            <a:normAutofit fontScale="90000"/>
          </a:bodyPr>
          <a:lstStyle/>
          <a:p>
            <a:br>
              <a:rPr lang="en-US" sz="3700" dirty="0">
                <a:solidFill>
                  <a:srgbClr val="FFFFFF"/>
                </a:solidFill>
                <a:ea typeface="+mj-lt"/>
                <a:cs typeface="+mj-lt"/>
              </a:rPr>
            </a:br>
            <a:r>
              <a:rPr lang="en-US" sz="3700" dirty="0">
                <a:solidFill>
                  <a:srgbClr val="FFFFFF"/>
                </a:solidFill>
                <a:latin typeface="Calibri HEADINGS"/>
                <a:ea typeface="+mj-lt"/>
                <a:cs typeface="+mj-lt"/>
              </a:rPr>
              <a:t>Marks</a:t>
            </a:r>
            <a:r>
              <a:rPr lang="en-US" sz="3700" dirty="0">
                <a:solidFill>
                  <a:srgbClr val="FFFFFF"/>
                </a:solidFill>
                <a:ea typeface="+mj-lt"/>
                <a:cs typeface="+mj-lt"/>
              </a:rPr>
              <a:t> &amp; Spencer's Strategic Expansion into the German Retail Market</a:t>
            </a:r>
            <a:br>
              <a:rPr lang="en-US" sz="3700" dirty="0">
                <a:solidFill>
                  <a:srgbClr val="FFFFFF"/>
                </a:solidFill>
                <a:ea typeface="+mj-lt"/>
                <a:cs typeface="+mj-lt"/>
              </a:rPr>
            </a:br>
            <a:br>
              <a:rPr lang="en-US" sz="3700" dirty="0">
                <a:solidFill>
                  <a:srgbClr val="FFFFFF"/>
                </a:solidFill>
                <a:ea typeface="+mj-lt"/>
                <a:cs typeface="+mj-lt"/>
              </a:rPr>
            </a:br>
            <a:br>
              <a:rPr lang="en-US" sz="3700" dirty="0">
                <a:solidFill>
                  <a:srgbClr val="FFFFFF"/>
                </a:solidFill>
                <a:ea typeface="+mj-lt"/>
                <a:cs typeface="+mj-lt"/>
              </a:rPr>
            </a:br>
            <a:r>
              <a:rPr lang="en-US" sz="3700" dirty="0">
                <a:solidFill>
                  <a:srgbClr val="FFFFFF"/>
                </a:solidFill>
                <a:latin typeface="+mj-lt"/>
              </a:rPr>
              <a:t>Student name Velicu Balasa</a:t>
            </a:r>
            <a:br>
              <a:rPr lang="en-US" sz="3700" dirty="0">
                <a:solidFill>
                  <a:srgbClr val="FFFFFF"/>
                </a:solidFill>
                <a:latin typeface="+mj-lt"/>
              </a:rPr>
            </a:br>
            <a:r>
              <a:rPr lang="en-US" sz="3700" dirty="0">
                <a:solidFill>
                  <a:srgbClr val="FFFFFF"/>
                </a:solidFill>
                <a:latin typeface="+mj-lt"/>
              </a:rPr>
              <a:t>Student ID  2110947</a:t>
            </a:r>
            <a:br>
              <a:rPr lang="en-US" sz="4000" dirty="0">
                <a:solidFill>
                  <a:srgbClr val="FFFFFF"/>
                </a:solidFill>
                <a:latin typeface="+mj-lt"/>
              </a:rPr>
            </a:br>
            <a:br>
              <a:rPr lang="en-US" sz="4000" dirty="0">
                <a:solidFill>
                  <a:srgbClr val="FFFFFF"/>
                </a:solidFill>
                <a:latin typeface="+mj-lt"/>
              </a:rPr>
            </a:br>
            <a:br>
              <a:rPr lang="en-US" sz="4000" dirty="0">
                <a:solidFill>
                  <a:srgbClr val="FFFFFF"/>
                </a:solidFill>
                <a:latin typeface="+mj-lt"/>
              </a:rPr>
            </a:br>
            <a:endParaRPr lang="en-US" sz="3700" dirty="0">
              <a:solidFill>
                <a:srgbClr val="FFFFFF"/>
              </a:solidFill>
            </a:endParaRP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933060" y="4815849"/>
            <a:ext cx="7175241" cy="1515480"/>
          </a:xfrm>
        </p:spPr>
        <p:txBody>
          <a:bodyPr>
            <a:normAutofit/>
          </a:bodyPr>
          <a:lstStyle/>
          <a:p>
            <a:r>
              <a:rPr lang="en-GB" sz="3300" kern="100" dirty="0">
                <a:solidFill>
                  <a:schemeClr val="bg2"/>
                </a:solidFill>
                <a:effectLst/>
                <a:latin typeface="Calibri HEADINGS"/>
                <a:ea typeface="Calibri" panose="020F0502020204030204" pitchFamily="34" charset="0"/>
                <a:cs typeface="Times New Roman" panose="02020603050405020304" pitchFamily="18" charset="0"/>
              </a:rPr>
              <a:t>International Business Communications</a:t>
            </a:r>
          </a:p>
          <a:p>
            <a:r>
              <a:rPr lang="en-GB" sz="3300" kern="100" dirty="0">
                <a:solidFill>
                  <a:schemeClr val="bg2"/>
                </a:solidFill>
                <a:effectLst/>
                <a:latin typeface="Calibri HEADINGS"/>
                <a:ea typeface="Calibri" panose="020F0502020204030204" pitchFamily="34" charset="0"/>
                <a:cs typeface="Times New Roman" panose="02020603050405020304" pitchFamily="18" charset="0"/>
              </a:rPr>
              <a:t>LCBB6001</a:t>
            </a:r>
          </a:p>
          <a:p>
            <a:pPr algn="l"/>
            <a:endParaRPr lang="en-US" sz="3600" dirty="0">
              <a:solidFill>
                <a:srgbClr val="FFFFFF"/>
              </a:solidFill>
              <a:latin typeface="+mj-lt"/>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8614-4C1A-CB41-1BEA-ED9C389D0B08}"/>
              </a:ext>
            </a:extLst>
          </p:cNvPr>
          <p:cNvSpPr>
            <a:spLocks noGrp="1"/>
          </p:cNvSpPr>
          <p:nvPr>
            <p:ph type="title"/>
          </p:nvPr>
        </p:nvSpPr>
        <p:spPr>
          <a:xfrm>
            <a:off x="876694" y="741391"/>
            <a:ext cx="4234393" cy="1616203"/>
          </a:xfrm>
        </p:spPr>
        <p:txBody>
          <a:bodyPr anchor="b">
            <a:normAutofit/>
          </a:bodyPr>
          <a:lstStyle/>
          <a:p>
            <a:r>
              <a:rPr lang="en-US" sz="2700" b="1">
                <a:latin typeface="Times New Roman"/>
                <a:cs typeface="Times New Roman"/>
              </a:rPr>
              <a:t>Main Content / Agenda of the presentation </a:t>
            </a:r>
            <a:endParaRPr lang="en-US" sz="2700"/>
          </a:p>
          <a:p>
            <a:br>
              <a:rPr lang="en-US" sz="2700"/>
            </a:br>
            <a:endParaRPr lang="en-US" sz="2700"/>
          </a:p>
        </p:txBody>
      </p:sp>
      <p:sp>
        <p:nvSpPr>
          <p:cNvPr id="3" name="Content Placeholder 2">
            <a:extLst>
              <a:ext uri="{FF2B5EF4-FFF2-40B4-BE49-F238E27FC236}">
                <a16:creationId xmlns:a16="http://schemas.microsoft.com/office/drawing/2014/main" id="{A3617A04-C300-F439-CBF4-3705B79E1180}"/>
              </a:ext>
            </a:extLst>
          </p:cNvPr>
          <p:cNvSpPr>
            <a:spLocks noGrp="1"/>
          </p:cNvSpPr>
          <p:nvPr>
            <p:ph idx="1"/>
          </p:nvPr>
        </p:nvSpPr>
        <p:spPr>
          <a:xfrm>
            <a:off x="876693" y="2533476"/>
            <a:ext cx="4234394" cy="3447832"/>
          </a:xfrm>
        </p:spPr>
        <p:txBody>
          <a:bodyPr vert="horz" lIns="91440" tIns="45720" rIns="91440" bIns="45720" rtlCol="0" anchor="t">
            <a:normAutofit/>
          </a:bodyPr>
          <a:lstStyle/>
          <a:p>
            <a:r>
              <a:rPr lang="en-US" sz="1400" dirty="0">
                <a:latin typeface="Times New Roman"/>
                <a:cs typeface="Times New Roman"/>
              </a:rPr>
              <a:t>Introduction to Marks &amp; Spencer: Brief background of M&amp;S; its significance in the UK retail sector.</a:t>
            </a:r>
            <a:endParaRPr lang="en-US" sz="1400" dirty="0">
              <a:ea typeface="Calibri" panose="020F0502020204030204"/>
              <a:cs typeface="Calibri" panose="020F0502020204030204"/>
            </a:endParaRPr>
          </a:p>
          <a:p>
            <a:r>
              <a:rPr lang="en-US" sz="1400" dirty="0">
                <a:latin typeface="Times New Roman"/>
                <a:cs typeface="Times New Roman"/>
              </a:rPr>
              <a:t>German Market Overview and history: Key characteristics of the German market; challenges and opportunities for M&amp;S.</a:t>
            </a:r>
            <a:endParaRPr lang="en-US" sz="1400" dirty="0"/>
          </a:p>
          <a:p>
            <a:r>
              <a:rPr lang="en-US" sz="1400" dirty="0">
                <a:latin typeface="Times New Roman"/>
                <a:cs typeface="Times New Roman"/>
              </a:rPr>
              <a:t>Employing Hofstede's dimensions, we examine M&amp;S's approach to corporate culture in the United Kingdom and Germany.</a:t>
            </a:r>
            <a:endParaRPr lang="en-US" sz="1400" dirty="0"/>
          </a:p>
          <a:p>
            <a:r>
              <a:rPr lang="en-US" sz="1400" dirty="0">
                <a:latin typeface="Times New Roman"/>
                <a:cs typeface="Times New Roman"/>
              </a:rPr>
              <a:t>With a focus on marketing, product adaptation, and management, M&amp;S has a comprehensive plan for growth in Germany.</a:t>
            </a:r>
            <a:endParaRPr lang="en-US" sz="1400" dirty="0"/>
          </a:p>
          <a:p>
            <a:r>
              <a:rPr lang="en-US" sz="1400" dirty="0">
                <a:latin typeface="Times New Roman"/>
                <a:cs typeface="Times New Roman"/>
              </a:rPr>
              <a:t>Results and Future Directions: Synopsis of M&amp;S's potential in Germany, including recommendations.</a:t>
            </a:r>
            <a:endParaRPr lang="en-US" sz="1400" dirty="0"/>
          </a:p>
          <a:p>
            <a:endParaRPr lang="en-US" sz="1400" dirty="0">
              <a:ea typeface="Calibri"/>
              <a:cs typeface="Calibri"/>
            </a:endParaRPr>
          </a:p>
        </p:txBody>
      </p:sp>
      <p:pic>
        <p:nvPicPr>
          <p:cNvPr id="4" name="Picture 3" descr="Marks &amp; Spencer | Success Story of the Multinational Retailer">
            <a:extLst>
              <a:ext uri="{FF2B5EF4-FFF2-40B4-BE49-F238E27FC236}">
                <a16:creationId xmlns:a16="http://schemas.microsoft.com/office/drawing/2014/main" id="{E38080E6-ECE5-6B3C-9360-8196CEA974E1}"/>
              </a:ext>
            </a:extLst>
          </p:cNvPr>
          <p:cNvPicPr>
            <a:picLocks noChangeAspect="1"/>
          </p:cNvPicPr>
          <p:nvPr/>
        </p:nvPicPr>
        <p:blipFill rotWithShape="1">
          <a:blip r:embed="rId3"/>
          <a:srcRect l="33304" r="22934" b="-1"/>
          <a:stretch/>
        </p:blipFill>
        <p:spPr>
          <a:xfrm>
            <a:off x="5854890" y="877414"/>
            <a:ext cx="5453545" cy="4984683"/>
          </a:xfrm>
          <a:prstGeom prst="rect">
            <a:avLst/>
          </a:prstGeom>
        </p:spPr>
      </p:pic>
      <p:grpSp>
        <p:nvGrpSpPr>
          <p:cNvPr id="9" name="Group 8">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95000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910119" y="572569"/>
            <a:ext cx="3380527" cy="1642956"/>
          </a:xfrm>
        </p:spPr>
        <p:txBody>
          <a:bodyPr anchor="b">
            <a:normAutofit/>
          </a:bodyPr>
          <a:lstStyle/>
          <a:p>
            <a:r>
              <a:rPr lang="en-US" sz="2800" b="1">
                <a:solidFill>
                  <a:schemeClr val="tx2"/>
                </a:solidFill>
                <a:latin typeface="Times New Roman"/>
                <a:cs typeface="Times New Roman"/>
              </a:rPr>
              <a:t>Introduction to the context </a:t>
            </a:r>
            <a:endParaRPr lang="en-US" sz="2800">
              <a:solidFill>
                <a:schemeClr val="tx2"/>
              </a:solidFill>
            </a:endParaRPr>
          </a:p>
          <a:p>
            <a:br>
              <a:rPr lang="en-US" sz="2800">
                <a:solidFill>
                  <a:schemeClr val="tx2"/>
                </a:solidFill>
              </a:rPr>
            </a:br>
            <a:endParaRPr lang="en-US" sz="2800">
              <a:solidFill>
                <a:schemeClr val="tx2"/>
              </a:solidFill>
            </a:endParaRPr>
          </a:p>
        </p:txBody>
      </p:sp>
      <p:sp>
        <p:nvSpPr>
          <p:cNvPr id="3" name="Content Placeholder 2">
            <a:extLst>
              <a:ext uri="{FF2B5EF4-FFF2-40B4-BE49-F238E27FC236}">
                <a16:creationId xmlns:a16="http://schemas.microsoft.com/office/drawing/2014/main" id="{03CDDF9B-274B-FAEB-539A-DCD02C5DABBC}"/>
              </a:ext>
            </a:extLst>
          </p:cNvPr>
          <p:cNvSpPr>
            <a:spLocks noGrp="1"/>
          </p:cNvSpPr>
          <p:nvPr>
            <p:ph idx="1"/>
          </p:nvPr>
        </p:nvSpPr>
        <p:spPr>
          <a:xfrm>
            <a:off x="899811" y="2596242"/>
            <a:ext cx="3380527" cy="3652157"/>
          </a:xfrm>
        </p:spPr>
        <p:txBody>
          <a:bodyPr vert="horz" lIns="91440" tIns="45720" rIns="91440" bIns="45720" rtlCol="0">
            <a:normAutofit fontScale="92500" lnSpcReduction="10000"/>
          </a:bodyPr>
          <a:lstStyle/>
          <a:p>
            <a:r>
              <a:rPr lang="en-US" sz="1400" dirty="0">
                <a:latin typeface="Times New Roman" panose="02020603050405020304" pitchFamily="18" charset="0"/>
                <a:cs typeface="Times New Roman" panose="02020603050405020304" pitchFamily="18" charset="0"/>
              </a:rPr>
              <a:t>The Marks &amp; Spencer Retail Legacy is the company's lengthy history and rise to retail supremacy in the UK (</a:t>
            </a:r>
            <a:r>
              <a:rPr lang="en-US" sz="1400" dirty="0" err="1">
                <a:latin typeface="Times New Roman" panose="02020603050405020304" pitchFamily="18" charset="0"/>
                <a:cs typeface="Times New Roman" panose="02020603050405020304" pitchFamily="18" charset="0"/>
              </a:rPr>
              <a:t>Marksandspencer</a:t>
            </a:r>
            <a:r>
              <a:rPr lang="en-US" sz="1400" dirty="0">
                <a:latin typeface="Times New Roman" panose="02020603050405020304" pitchFamily="18" charset="0"/>
                <a:cs typeface="Times New Roman" panose="02020603050405020304" pitchFamily="18" charset="0"/>
              </a:rPr>
              <a:t>, 2023).</a:t>
            </a:r>
            <a:endParaRPr lang="en-US" sz="1400" dirty="0">
              <a:latin typeface="Times New Roman" panose="02020603050405020304" pitchFamily="18" charset="0"/>
              <a:ea typeface="Calibri" panose="020F0502020204030204"/>
              <a:cs typeface="Times New Roman" panose="02020603050405020304" pitchFamily="18" charset="0"/>
            </a:endParaRPr>
          </a:p>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Marks &amp; Spencer sells home goods, food products, and grooming products. Approximately 75.000 workers and over 600 magazines in the United Kingdom and over 275 magazines in 39 locations worldwide were employed</a:t>
            </a:r>
            <a:r>
              <a:rPr lang="en-US" sz="1400" dirty="0">
                <a:latin typeface="Times New Roman" panose="02020603050405020304" pitchFamily="18" charset="0"/>
                <a:cs typeface="Times New Roman" panose="02020603050405020304" pitchFamily="18" charset="0"/>
              </a:rPr>
              <a:t>.</a:t>
            </a:r>
          </a:p>
          <a:p>
            <a:r>
              <a:rPr lang="en-US" sz="1400" dirty="0">
                <a:latin typeface="Times New Roman" panose="02020603050405020304" pitchFamily="18" charset="0"/>
                <a:cs typeface="Times New Roman" panose="02020603050405020304" pitchFamily="18" charset="0"/>
              </a:rPr>
              <a:t>Strategic Worries About Germany: Give reasons, such as market size and prospective consumer base, for why expanding into Germany is essential(</a:t>
            </a:r>
            <a:r>
              <a:rPr lang="en-US" sz="1400" dirty="0" err="1">
                <a:latin typeface="Times New Roman" panose="02020603050405020304" pitchFamily="18" charset="0"/>
                <a:cs typeface="Times New Roman" panose="02020603050405020304" pitchFamily="18" charset="0"/>
              </a:rPr>
              <a:t>Marksandspencer</a:t>
            </a:r>
            <a:r>
              <a:rPr lang="en-US" sz="1400" dirty="0">
                <a:latin typeface="Times New Roman" panose="02020603050405020304" pitchFamily="18" charset="0"/>
                <a:cs typeface="Times New Roman" panose="02020603050405020304" pitchFamily="18" charset="0"/>
              </a:rPr>
              <a:t>, 2023) .</a:t>
            </a:r>
          </a:p>
          <a:p>
            <a:r>
              <a:rPr lang="en-US" sz="1400" dirty="0">
                <a:latin typeface="Times New Roman" panose="02020603050405020304" pitchFamily="18" charset="0"/>
                <a:cs typeface="Times New Roman" panose="02020603050405020304" pitchFamily="18" charset="0"/>
              </a:rPr>
              <a:t>When doing business internationally, it is crucial to be aware of and sensitive to different cultures, languages, ethnic especially those of Germany and the United Kingdom.</a:t>
            </a:r>
          </a:p>
          <a:p>
            <a:endParaRPr lang="en-US" sz="1400" dirty="0">
              <a:solidFill>
                <a:schemeClr val="tx2"/>
              </a:solidFill>
              <a:ea typeface="Calibri"/>
              <a:cs typeface="Calibri"/>
            </a:endParaRPr>
          </a:p>
        </p:txBody>
      </p:sp>
      <p:pic>
        <p:nvPicPr>
          <p:cNvPr id="4" name="Picture 3" descr="M&amp;S to create 3,400 jobs as it opens new shops - BBC News">
            <a:extLst>
              <a:ext uri="{FF2B5EF4-FFF2-40B4-BE49-F238E27FC236}">
                <a16:creationId xmlns:a16="http://schemas.microsoft.com/office/drawing/2014/main" id="{F4D1AB56-E27F-10BC-210E-BF901417C086}"/>
              </a:ext>
            </a:extLst>
          </p:cNvPr>
          <p:cNvPicPr>
            <a:picLocks noChangeAspect="1"/>
          </p:cNvPicPr>
          <p:nvPr/>
        </p:nvPicPr>
        <p:blipFill>
          <a:blip r:embed="rId3"/>
          <a:stretch>
            <a:fillRect/>
          </a:stretch>
        </p:blipFill>
        <p:spPr>
          <a:xfrm>
            <a:off x="4994031" y="1576021"/>
            <a:ext cx="6588369" cy="3705957"/>
          </a:xfrm>
          <a:prstGeom prst="rect">
            <a:avLst/>
          </a:prstGeom>
        </p:spPr>
      </p:pic>
    </p:spTree>
    <p:extLst>
      <p:ext uri="{BB962C8B-B14F-4D97-AF65-F5344CB8AC3E}">
        <p14:creationId xmlns:p14="http://schemas.microsoft.com/office/powerpoint/2010/main" val="2200976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rot="16200000">
            <a:off x="-1325880" y="1947672"/>
            <a:ext cx="5961888" cy="2788920"/>
          </a:xfrm>
        </p:spPr>
        <p:txBody>
          <a:bodyPr anchor="ctr">
            <a:normAutofit/>
          </a:bodyPr>
          <a:lstStyle/>
          <a:p>
            <a:r>
              <a:rPr lang="en-US" sz="4800" b="1">
                <a:solidFill>
                  <a:schemeClr val="bg1"/>
                </a:solidFill>
                <a:latin typeface="Times New Roman"/>
                <a:cs typeface="Times New Roman"/>
              </a:rPr>
              <a:t> Examples of German Cultural Traits</a:t>
            </a:r>
            <a:endParaRPr lang="en-US" sz="4800">
              <a:solidFill>
                <a:schemeClr val="bg1"/>
              </a:solidFill>
            </a:endParaRPr>
          </a:p>
          <a:p>
            <a:br>
              <a:rPr lang="en-US" sz="4800">
                <a:solidFill>
                  <a:schemeClr val="bg1"/>
                </a:solidFill>
              </a:rPr>
            </a:b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A4C17DD2-2871-4321-05E9-4D21C4EDB0CB}"/>
              </a:ext>
            </a:extLst>
          </p:cNvPr>
          <p:cNvGraphicFramePr>
            <a:graphicFrameLocks noGrp="1"/>
          </p:cNvGraphicFramePr>
          <p:nvPr>
            <p:ph idx="1"/>
            <p:extLst>
              <p:ext uri="{D42A27DB-BD31-4B8C-83A1-F6EECF244321}">
                <p14:modId xmlns:p14="http://schemas.microsoft.com/office/powerpoint/2010/main" val="172271091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993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786385" y="841248"/>
            <a:ext cx="5129600" cy="5340097"/>
          </a:xfrm>
        </p:spPr>
        <p:txBody>
          <a:bodyPr anchor="ctr">
            <a:normAutofit/>
          </a:bodyPr>
          <a:lstStyle/>
          <a:p>
            <a:r>
              <a:rPr lang="en-US" sz="4800" b="1">
                <a:solidFill>
                  <a:schemeClr val="bg1"/>
                </a:solidFill>
                <a:latin typeface="Times New Roman"/>
                <a:cs typeface="Times New Roman"/>
              </a:rPr>
              <a:t>Adaptation Strategies for UK Businesses in Germany</a:t>
            </a:r>
            <a:endParaRPr lang="en-US" sz="4800">
              <a:solidFill>
                <a:schemeClr val="bg1"/>
              </a:solidFill>
            </a:endParaRPr>
          </a:p>
          <a:p>
            <a:br>
              <a:rPr lang="en-US" sz="4800">
                <a:solidFill>
                  <a:schemeClr val="bg1"/>
                </a:solidFill>
              </a:rPr>
            </a:b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72AAA8A0-46FB-D74E-3691-8CBD0B18B873}"/>
              </a:ext>
            </a:extLst>
          </p:cNvPr>
          <p:cNvGraphicFramePr>
            <a:graphicFrameLocks noGrp="1"/>
          </p:cNvGraphicFramePr>
          <p:nvPr>
            <p:ph idx="1"/>
            <p:extLst>
              <p:ext uri="{D42A27DB-BD31-4B8C-83A1-F6EECF244321}">
                <p14:modId xmlns:p14="http://schemas.microsoft.com/office/powerpoint/2010/main" val="145862652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8519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876694" y="741391"/>
            <a:ext cx="4234393" cy="1616203"/>
          </a:xfrm>
        </p:spPr>
        <p:txBody>
          <a:bodyPr anchor="b">
            <a:normAutofit/>
          </a:bodyPr>
          <a:lstStyle/>
          <a:p>
            <a:r>
              <a:rPr lang="en-US" sz="2700" b="1">
                <a:latin typeface="Times New Roman"/>
                <a:cs typeface="Times New Roman"/>
              </a:rPr>
              <a:t>Cultural Sensitivity in Business Practices</a:t>
            </a:r>
            <a:endParaRPr lang="en-US" sz="2700"/>
          </a:p>
          <a:p>
            <a:br>
              <a:rPr lang="en-US" sz="2700"/>
            </a:br>
            <a:endParaRPr lang="en-US" sz="2700"/>
          </a:p>
        </p:txBody>
      </p:sp>
      <p:sp>
        <p:nvSpPr>
          <p:cNvPr id="3" name="Content Placeholder 2">
            <a:extLst>
              <a:ext uri="{FF2B5EF4-FFF2-40B4-BE49-F238E27FC236}">
                <a16:creationId xmlns:a16="http://schemas.microsoft.com/office/drawing/2014/main" id="{03CDDF9B-274B-FAEB-539A-DCD02C5DABBC}"/>
              </a:ext>
            </a:extLst>
          </p:cNvPr>
          <p:cNvSpPr>
            <a:spLocks noGrp="1"/>
          </p:cNvSpPr>
          <p:nvPr>
            <p:ph idx="1"/>
          </p:nvPr>
        </p:nvSpPr>
        <p:spPr>
          <a:xfrm>
            <a:off x="876693" y="2533476"/>
            <a:ext cx="4234394" cy="3447832"/>
          </a:xfrm>
        </p:spPr>
        <p:txBody>
          <a:bodyPr vert="horz" lIns="91440" tIns="45720" rIns="91440" bIns="45720" rtlCol="0" anchor="t">
            <a:normAutofit/>
          </a:bodyPr>
          <a:lstStyle/>
          <a:p>
            <a:r>
              <a:rPr lang="en-US" sz="1400" dirty="0">
                <a:latin typeface="Times New Roman"/>
                <a:cs typeface="Times New Roman"/>
              </a:rPr>
              <a:t>Formality in Professional Settings: Higher level of formality in German business interactions compared to the UK (Della Torre </a:t>
            </a:r>
            <a:r>
              <a:rPr lang="en-US" sz="1400" i="1" dirty="0">
                <a:latin typeface="Times New Roman"/>
                <a:cs typeface="Times New Roman"/>
              </a:rPr>
              <a:t>et al.</a:t>
            </a:r>
            <a:r>
              <a:rPr lang="en-US" sz="1400" dirty="0">
                <a:latin typeface="Times New Roman"/>
                <a:cs typeface="Times New Roman"/>
              </a:rPr>
              <a:t> 2021).</a:t>
            </a:r>
            <a:endParaRPr lang="en-US" sz="1400" dirty="0">
              <a:ea typeface="Calibri" panose="020F0502020204030204"/>
              <a:cs typeface="Calibri" panose="020F0502020204030204"/>
            </a:endParaRPr>
          </a:p>
          <a:p>
            <a:r>
              <a:rPr lang="en-US" sz="1400" dirty="0">
                <a:latin typeface="Times New Roman"/>
                <a:cs typeface="Times New Roman"/>
              </a:rPr>
              <a:t>Value of Precision and Punctuality: Emphasis on accuracy and timeliness in all business dealings.</a:t>
            </a:r>
            <a:endParaRPr lang="en-US" sz="1400" dirty="0"/>
          </a:p>
          <a:p>
            <a:r>
              <a:rPr lang="en-US" sz="1400" dirty="0">
                <a:latin typeface="Times New Roman"/>
                <a:cs typeface="Times New Roman"/>
              </a:rPr>
              <a:t>Consensus-Driven Decision Making: Preference for group agreement in decision-making, contrasting with the UK's more individualistic approach.</a:t>
            </a:r>
            <a:endParaRPr lang="en-US" sz="1400" dirty="0"/>
          </a:p>
          <a:p>
            <a:r>
              <a:rPr lang="en-US" sz="1400" dirty="0">
                <a:latin typeface="Times New Roman"/>
                <a:cs typeface="Times New Roman"/>
              </a:rPr>
              <a:t>Respect for Rules and Structure: A strong adherence to established rules and procedures in the workplace.</a:t>
            </a:r>
            <a:endParaRPr lang="en-US" sz="1400" dirty="0"/>
          </a:p>
          <a:p>
            <a:endParaRPr lang="en-US" sz="1400" dirty="0">
              <a:ea typeface="Calibri"/>
              <a:cs typeface="Calibri"/>
            </a:endParaRPr>
          </a:p>
        </p:txBody>
      </p:sp>
      <p:pic>
        <p:nvPicPr>
          <p:cNvPr id="4" name="Picture 3" descr="Importance of Cultural Sensitivity in Business">
            <a:extLst>
              <a:ext uri="{FF2B5EF4-FFF2-40B4-BE49-F238E27FC236}">
                <a16:creationId xmlns:a16="http://schemas.microsoft.com/office/drawing/2014/main" id="{F02A80BA-22BB-5062-4B94-59B23AA83E95}"/>
              </a:ext>
            </a:extLst>
          </p:cNvPr>
          <p:cNvPicPr>
            <a:picLocks noChangeAspect="1"/>
          </p:cNvPicPr>
          <p:nvPr/>
        </p:nvPicPr>
        <p:blipFill rotWithShape="1">
          <a:blip r:embed="rId3"/>
          <a:srcRect l="19497" r="13218"/>
          <a:stretch/>
        </p:blipFill>
        <p:spPr>
          <a:xfrm>
            <a:off x="5854890" y="877414"/>
            <a:ext cx="5453545" cy="4984683"/>
          </a:xfrm>
          <a:prstGeom prst="rect">
            <a:avLst/>
          </a:prstGeom>
        </p:spPr>
      </p:pic>
      <p:grpSp>
        <p:nvGrpSpPr>
          <p:cNvPr id="9" name="Group 8">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12142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6823878" y="741391"/>
            <a:ext cx="4491821" cy="1616203"/>
          </a:xfrm>
        </p:spPr>
        <p:txBody>
          <a:bodyPr anchor="b">
            <a:normAutofit/>
          </a:bodyPr>
          <a:lstStyle/>
          <a:p>
            <a:r>
              <a:rPr lang="en-US" sz="3200" b="1">
                <a:latin typeface="Times New Roman"/>
                <a:cs typeface="Times New Roman"/>
              </a:rPr>
              <a:t>Adapting to German Communication Styles</a:t>
            </a:r>
            <a:endParaRPr lang="en-US" sz="3200"/>
          </a:p>
        </p:txBody>
      </p:sp>
      <p:pic>
        <p:nvPicPr>
          <p:cNvPr id="4" name="Picture 3" descr="Communication Style in the USA vs. Germany: Just Humor Me - Intercultural  Reflections">
            <a:extLst>
              <a:ext uri="{FF2B5EF4-FFF2-40B4-BE49-F238E27FC236}">
                <a16:creationId xmlns:a16="http://schemas.microsoft.com/office/drawing/2014/main" id="{F354461B-9064-8A90-5325-0BAEE506658F}"/>
              </a:ext>
            </a:extLst>
          </p:cNvPr>
          <p:cNvPicPr>
            <a:picLocks noChangeAspect="1"/>
          </p:cNvPicPr>
          <p:nvPr/>
        </p:nvPicPr>
        <p:blipFill rotWithShape="1">
          <a:blip r:embed="rId3"/>
          <a:srcRect l="7882" r="32784" b="-1"/>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3CDDF9B-274B-FAEB-539A-DCD02C5DABBC}"/>
              </a:ext>
            </a:extLst>
          </p:cNvPr>
          <p:cNvSpPr>
            <a:spLocks noGrp="1"/>
          </p:cNvSpPr>
          <p:nvPr>
            <p:ph idx="1"/>
          </p:nvPr>
        </p:nvSpPr>
        <p:spPr>
          <a:xfrm>
            <a:off x="6823878" y="2533476"/>
            <a:ext cx="4491820" cy="3447832"/>
          </a:xfrm>
        </p:spPr>
        <p:txBody>
          <a:bodyPr vert="horz" lIns="91440" tIns="45720" rIns="91440" bIns="45720" rtlCol="0" anchor="t">
            <a:normAutofit/>
          </a:bodyPr>
          <a:lstStyle/>
          <a:p>
            <a:r>
              <a:rPr lang="en-US" sz="1600" dirty="0">
                <a:latin typeface="Times New Roman"/>
                <a:cs typeface="Times New Roman"/>
              </a:rPr>
              <a:t>Directness in Communication: German business communication is characteristically straightforward, differing from UK's indirect style.</a:t>
            </a:r>
            <a:endParaRPr lang="en-US" sz="1600" dirty="0">
              <a:ea typeface="Calibri" panose="020F0502020204030204"/>
              <a:cs typeface="Calibri" panose="020F0502020204030204"/>
            </a:endParaRPr>
          </a:p>
          <a:p>
            <a:r>
              <a:rPr lang="en-US" sz="1600" dirty="0">
                <a:latin typeface="Times New Roman"/>
                <a:cs typeface="Times New Roman"/>
              </a:rPr>
              <a:t>Focus on Content Over Context: German communication prioritizes factual content over subtler context cues (</a:t>
            </a:r>
            <a:r>
              <a:rPr lang="en-US" sz="1600" dirty="0" err="1">
                <a:latin typeface="Times New Roman"/>
                <a:cs typeface="Times New Roman"/>
              </a:rPr>
              <a:t>Tenzer</a:t>
            </a:r>
            <a:r>
              <a:rPr lang="en-US" sz="1600" dirty="0">
                <a:latin typeface="Times New Roman"/>
                <a:cs typeface="Times New Roman"/>
              </a:rPr>
              <a:t> </a:t>
            </a:r>
            <a:r>
              <a:rPr lang="en-US" sz="1600" i="1" dirty="0">
                <a:latin typeface="Times New Roman"/>
                <a:cs typeface="Times New Roman"/>
              </a:rPr>
              <a:t>et al.  </a:t>
            </a:r>
            <a:r>
              <a:rPr lang="en-US" sz="1600" dirty="0">
                <a:latin typeface="Times New Roman"/>
                <a:cs typeface="Times New Roman"/>
              </a:rPr>
              <a:t>2021).</a:t>
            </a:r>
            <a:endParaRPr lang="en-US" sz="1600" dirty="0"/>
          </a:p>
          <a:p>
            <a:r>
              <a:rPr lang="en-US" sz="1600" dirty="0">
                <a:latin typeface="Times New Roman"/>
                <a:cs typeface="Times New Roman"/>
              </a:rPr>
              <a:t>Importance of Written Agreements: Germans place a higher emphasis on formal written agreements than in the UK.</a:t>
            </a:r>
            <a:endParaRPr lang="en-US" sz="1600" dirty="0"/>
          </a:p>
          <a:p>
            <a:r>
              <a:rPr lang="en-US" sz="1600" dirty="0">
                <a:latin typeface="Times New Roman"/>
                <a:cs typeface="Times New Roman"/>
              </a:rPr>
              <a:t>Subtle Use of Humor: Humor in German business settings is used more sparingly and carefully compared to the UK.</a:t>
            </a:r>
            <a:endParaRPr lang="en-US" sz="1600" dirty="0"/>
          </a:p>
          <a:p>
            <a:endParaRPr lang="en-US" sz="1600" dirty="0">
              <a:ea typeface="Calibri"/>
              <a:cs typeface="Calibri"/>
            </a:endParaRPr>
          </a:p>
        </p:txBody>
      </p:sp>
    </p:spTree>
    <p:extLst>
      <p:ext uri="{BB962C8B-B14F-4D97-AF65-F5344CB8AC3E}">
        <p14:creationId xmlns:p14="http://schemas.microsoft.com/office/powerpoint/2010/main" val="3830214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6DCEF60B-EF3F-4A5E-BDC6-A2D840B90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99CE9C4B-76CC-43D8-BCEF-0CE380886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324D64-DFBA-4803-8BE2-87DDFA57A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BF9E7B5D-88C3-4C36-A22E-93AA384BA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D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AC244297-5647-8BA2-407D-F34585CDDEA7}"/>
              </a:ext>
            </a:extLst>
          </p:cNvPr>
          <p:cNvPicPr>
            <a:picLocks noChangeAspect="1"/>
          </p:cNvPicPr>
          <p:nvPr/>
        </p:nvPicPr>
        <p:blipFill>
          <a:blip r:embed="rId2"/>
          <a:stretch>
            <a:fillRect/>
          </a:stretch>
        </p:blipFill>
        <p:spPr>
          <a:xfrm>
            <a:off x="4747307" y="1863292"/>
            <a:ext cx="6711072" cy="3529802"/>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786385" y="756745"/>
            <a:ext cx="3778989" cy="3103374"/>
          </a:xfrm>
        </p:spPr>
        <p:txBody>
          <a:bodyPr anchor="b">
            <a:normAutofit/>
          </a:bodyPr>
          <a:lstStyle/>
          <a:p>
            <a:r>
              <a:rPr lang="en-US" sz="4800" b="1">
                <a:solidFill>
                  <a:schemeClr val="tx2"/>
                </a:solidFill>
                <a:latin typeface="Times New Roman"/>
                <a:cs typeface="Times New Roman"/>
              </a:rPr>
              <a:t>Hofstede Cultural</a:t>
            </a:r>
            <a:endParaRPr lang="en-US" sz="4800">
              <a:solidFill>
                <a:schemeClr val="tx2"/>
              </a:solidFill>
            </a:endParaRPr>
          </a:p>
          <a:p>
            <a:br>
              <a:rPr lang="en-US" sz="4800">
                <a:solidFill>
                  <a:schemeClr val="tx2"/>
                </a:solidFill>
              </a:rPr>
            </a:br>
            <a:endParaRPr lang="en-US" sz="4800">
              <a:solidFill>
                <a:schemeClr val="tx2"/>
              </a:solidFill>
            </a:endParaRPr>
          </a:p>
        </p:txBody>
      </p:sp>
      <p:sp>
        <p:nvSpPr>
          <p:cNvPr id="8" name="Content Placeholder 7">
            <a:extLst>
              <a:ext uri="{FF2B5EF4-FFF2-40B4-BE49-F238E27FC236}">
                <a16:creationId xmlns:a16="http://schemas.microsoft.com/office/drawing/2014/main" id="{D0534DE1-1C8E-41CC-AB5B-CC8D043C740B}"/>
              </a:ext>
            </a:extLst>
          </p:cNvPr>
          <p:cNvSpPr>
            <a:spLocks noGrp="1"/>
          </p:cNvSpPr>
          <p:nvPr>
            <p:ph idx="1"/>
          </p:nvPr>
        </p:nvSpPr>
        <p:spPr>
          <a:xfrm>
            <a:off x="786384" y="3813621"/>
            <a:ext cx="3778988" cy="2367723"/>
          </a:xfrm>
        </p:spPr>
        <p:txBody>
          <a:bodyPr anchor="t">
            <a:normAutofit/>
          </a:bodyPr>
          <a:lstStyle/>
          <a:p>
            <a:endParaRPr lang="en-US" sz="1800" dirty="0">
              <a:solidFill>
                <a:schemeClr val="tx2"/>
              </a:solidFill>
            </a:endParaRPr>
          </a:p>
        </p:txBody>
      </p:sp>
    </p:spTree>
    <p:extLst>
      <p:ext uri="{BB962C8B-B14F-4D97-AF65-F5344CB8AC3E}">
        <p14:creationId xmlns:p14="http://schemas.microsoft.com/office/powerpoint/2010/main" val="149892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761995" y="307447"/>
            <a:ext cx="10693884" cy="1109932"/>
          </a:xfrm>
        </p:spPr>
        <p:txBody>
          <a:bodyPr>
            <a:normAutofit/>
          </a:bodyPr>
          <a:lstStyle/>
          <a:p>
            <a:r>
              <a:rPr lang="en-US" sz="2200" b="1">
                <a:latin typeface="Times New Roman"/>
                <a:cs typeface="Times New Roman"/>
              </a:rPr>
              <a:t>Hofstede Cultural</a:t>
            </a:r>
            <a:endParaRPr lang="en-US" sz="2200"/>
          </a:p>
          <a:p>
            <a:br>
              <a:rPr lang="en-US" sz="2200"/>
            </a:br>
            <a:endParaRPr lang="en-US" sz="2200"/>
          </a:p>
        </p:txBody>
      </p:sp>
      <p:pic>
        <p:nvPicPr>
          <p:cNvPr id="5" name="Content Placeholder 3" descr="A graph with numbers and text&#10;&#10;Description automatically generated">
            <a:extLst>
              <a:ext uri="{FF2B5EF4-FFF2-40B4-BE49-F238E27FC236}">
                <a16:creationId xmlns:a16="http://schemas.microsoft.com/office/drawing/2014/main" id="{1D1AA70D-0F12-6A3A-2893-A0BB2B581CE2}"/>
              </a:ext>
            </a:extLst>
          </p:cNvPr>
          <p:cNvPicPr>
            <a:picLocks noChangeAspect="1"/>
          </p:cNvPicPr>
          <p:nvPr/>
        </p:nvPicPr>
        <p:blipFill>
          <a:blip r:embed="rId3"/>
          <a:stretch>
            <a:fillRect/>
          </a:stretch>
        </p:blipFill>
        <p:spPr>
          <a:xfrm>
            <a:off x="292967" y="2687215"/>
            <a:ext cx="6561529" cy="3051111"/>
          </a:xfrm>
          <a:prstGeom prst="rect">
            <a:avLst/>
          </a:prstGeom>
        </p:spPr>
      </p:pic>
      <p:sp>
        <p:nvSpPr>
          <p:cNvPr id="3" name="Content Placeholder 2">
            <a:extLst>
              <a:ext uri="{FF2B5EF4-FFF2-40B4-BE49-F238E27FC236}">
                <a16:creationId xmlns:a16="http://schemas.microsoft.com/office/drawing/2014/main" id="{03CDDF9B-274B-FAEB-539A-DCD02C5DABBC}"/>
              </a:ext>
            </a:extLst>
          </p:cNvPr>
          <p:cNvSpPr>
            <a:spLocks noGrp="1"/>
          </p:cNvSpPr>
          <p:nvPr>
            <p:ph idx="1"/>
          </p:nvPr>
        </p:nvSpPr>
        <p:spPr>
          <a:xfrm>
            <a:off x="7190509" y="2357888"/>
            <a:ext cx="4265370" cy="3902635"/>
          </a:xfrm>
        </p:spPr>
        <p:txBody>
          <a:bodyPr vert="horz" lIns="91440" tIns="45720" rIns="91440" bIns="45720" rtlCol="0" anchor="ctr">
            <a:normAutofit/>
          </a:bodyPr>
          <a:lstStyle/>
          <a:p>
            <a:r>
              <a:rPr lang="en-US" sz="1400" dirty="0">
                <a:latin typeface="Times New Roman"/>
                <a:cs typeface="Times New Roman"/>
              </a:rPr>
              <a:t>Power Distance: Both countries show low power distance, indicating flat organizational structures and egalitarian values.</a:t>
            </a:r>
            <a:endParaRPr lang="en-US" sz="1400" dirty="0">
              <a:ea typeface="Calibri" panose="020F0502020204030204"/>
              <a:cs typeface="Calibri" panose="020F0502020204030204"/>
            </a:endParaRPr>
          </a:p>
          <a:p>
            <a:r>
              <a:rPr lang="en-US" sz="1400" dirty="0">
                <a:latin typeface="Times New Roman"/>
                <a:cs typeface="Times New Roman"/>
              </a:rPr>
              <a:t>Individualism: High in both, yet slightly higher in the UK, reflecting a more individualistic society (</a:t>
            </a:r>
            <a:r>
              <a:rPr lang="en-US" sz="1400" dirty="0" err="1">
                <a:latin typeface="Times New Roman"/>
                <a:cs typeface="Times New Roman"/>
              </a:rPr>
              <a:t>hofstede</a:t>
            </a:r>
            <a:r>
              <a:rPr lang="en-US" sz="1400" dirty="0">
                <a:latin typeface="Times New Roman"/>
                <a:cs typeface="Times New Roman"/>
              </a:rPr>
              <a:t>-insight, 2023).</a:t>
            </a:r>
            <a:endParaRPr lang="en-US" sz="1400" dirty="0"/>
          </a:p>
          <a:p>
            <a:r>
              <a:rPr lang="en-US" sz="1400" dirty="0">
                <a:latin typeface="Times New Roman"/>
                <a:cs typeface="Times New Roman"/>
              </a:rPr>
              <a:t>Masculinity (Motivation towards Achievement and Success): Equal scores suggest similar levels of competitiveness and success-driven cultures.</a:t>
            </a:r>
            <a:endParaRPr lang="en-US" sz="1400" dirty="0"/>
          </a:p>
          <a:p>
            <a:r>
              <a:rPr lang="en-US" sz="1400" dirty="0">
                <a:latin typeface="Times New Roman"/>
                <a:cs typeface="Times New Roman"/>
              </a:rPr>
              <a:t>Uncertainty Avoidance and Long Term Orientation: Germany shows a stronger preference for rules and planning, with the UK being more pragmatic.</a:t>
            </a:r>
            <a:endParaRPr lang="en-US" sz="1400" dirty="0"/>
          </a:p>
          <a:p>
            <a:r>
              <a:rPr lang="en-US" sz="1400" dirty="0">
                <a:latin typeface="Times New Roman"/>
                <a:cs typeface="Times New Roman"/>
              </a:rPr>
              <a:t>Indulgence: A significant difference, with the UK being more indulgent, implying a society that allows relatively free gratification  (Hofstede-insight, 2023).</a:t>
            </a:r>
            <a:endParaRPr lang="en-US" sz="1400" dirty="0"/>
          </a:p>
          <a:p>
            <a:endParaRPr lang="en-US" sz="1400" dirty="0">
              <a:ea typeface="Calibri"/>
              <a:cs typeface="Calibri"/>
            </a:endParaRPr>
          </a:p>
        </p:txBody>
      </p:sp>
    </p:spTree>
    <p:extLst>
      <p:ext uri="{BB962C8B-B14F-4D97-AF65-F5344CB8AC3E}">
        <p14:creationId xmlns:p14="http://schemas.microsoft.com/office/powerpoint/2010/main" val="1498011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914400" y="572569"/>
            <a:ext cx="4998888" cy="1642956"/>
          </a:xfrm>
        </p:spPr>
        <p:txBody>
          <a:bodyPr anchor="b">
            <a:normAutofit/>
          </a:bodyPr>
          <a:lstStyle/>
          <a:p>
            <a:r>
              <a:rPr lang="en-US" sz="2800" b="1">
                <a:solidFill>
                  <a:schemeClr val="tx2"/>
                </a:solidFill>
                <a:latin typeface="Times New Roman"/>
                <a:cs typeface="Times New Roman"/>
              </a:rPr>
              <a:t>Interpretation and Implications for Business</a:t>
            </a:r>
            <a:endParaRPr lang="en-US" sz="2800">
              <a:solidFill>
                <a:schemeClr val="tx2"/>
              </a:solidFill>
            </a:endParaRPr>
          </a:p>
          <a:p>
            <a:br>
              <a:rPr lang="en-US" sz="2800">
                <a:solidFill>
                  <a:schemeClr val="tx2"/>
                </a:solidFill>
              </a:rPr>
            </a:br>
            <a:endParaRPr lang="en-US" sz="2800">
              <a:solidFill>
                <a:schemeClr val="tx2"/>
              </a:solidFill>
            </a:endParaRPr>
          </a:p>
        </p:txBody>
      </p:sp>
      <p:sp>
        <p:nvSpPr>
          <p:cNvPr id="30" name="Freeform: Shape 29">
            <a:extLst>
              <a:ext uri="{FF2B5EF4-FFF2-40B4-BE49-F238E27FC236}">
                <a16:creationId xmlns:a16="http://schemas.microsoft.com/office/drawing/2014/main" id="{A4813DE6-CC05-D4A6-57C6-34BDCB1C1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971521">
            <a:off x="10657075" y="182303"/>
            <a:ext cx="1414214" cy="511935"/>
          </a:xfrm>
          <a:custGeom>
            <a:avLst/>
            <a:gdLst>
              <a:gd name="connsiteX0" fmla="*/ 1414214 w 1414214"/>
              <a:gd name="connsiteY0" fmla="*/ 281652 h 511935"/>
              <a:gd name="connsiteX1" fmla="*/ 1099481 w 1414214"/>
              <a:gd name="connsiteY1" fmla="*/ 511935 h 511935"/>
              <a:gd name="connsiteX2" fmla="*/ 996953 w 1414214"/>
              <a:gd name="connsiteY2" fmla="*/ 499092 h 511935"/>
              <a:gd name="connsiteX3" fmla="*/ 752474 w 1414214"/>
              <a:gd name="connsiteY3" fmla="*/ 465695 h 511935"/>
              <a:gd name="connsiteX4" fmla="*/ 22399 w 1414214"/>
              <a:gd name="connsiteY4" fmla="*/ 308988 h 511935"/>
              <a:gd name="connsiteX5" fmla="*/ 38819 w 1414214"/>
              <a:gd name="connsiteY5" fmla="*/ 240901 h 511935"/>
              <a:gd name="connsiteX6" fmla="*/ 183869 w 1414214"/>
              <a:gd name="connsiteY6" fmla="*/ 0 h 511935"/>
              <a:gd name="connsiteX7" fmla="*/ 371788 w 1414214"/>
              <a:gd name="connsiteY7" fmla="*/ 44535 h 511935"/>
              <a:gd name="connsiteX8" fmla="*/ 1301107 w 1414214"/>
              <a:gd name="connsiteY8" fmla="*/ 255886 h 5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4214" h="511935">
                <a:moveTo>
                  <a:pt x="1414214" y="281652"/>
                </a:moveTo>
                <a:lnTo>
                  <a:pt x="1099481" y="511935"/>
                </a:lnTo>
                <a:lnTo>
                  <a:pt x="996953" y="499092"/>
                </a:lnTo>
                <a:cubicBezTo>
                  <a:pt x="901102" y="486845"/>
                  <a:pt x="814760" y="475243"/>
                  <a:pt x="752474" y="465695"/>
                </a:cubicBezTo>
                <a:cubicBezTo>
                  <a:pt x="425047" y="415944"/>
                  <a:pt x="206254" y="352678"/>
                  <a:pt x="22399" y="308988"/>
                </a:cubicBezTo>
                <a:cubicBezTo>
                  <a:pt x="1595" y="292696"/>
                  <a:pt x="-21851" y="307630"/>
                  <a:pt x="38819" y="240901"/>
                </a:cubicBezTo>
                <a:lnTo>
                  <a:pt x="183869" y="0"/>
                </a:lnTo>
                <a:lnTo>
                  <a:pt x="371788" y="44535"/>
                </a:lnTo>
                <a:cubicBezTo>
                  <a:pt x="681468" y="117668"/>
                  <a:pt x="1029104" y="194340"/>
                  <a:pt x="1301107" y="255886"/>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oup 31">
            <a:extLst>
              <a:ext uri="{FF2B5EF4-FFF2-40B4-BE49-F238E27FC236}">
                <a16:creationId xmlns:a16="http://schemas.microsoft.com/office/drawing/2014/main" id="{D0C531AC-B951-C983-A9F9-A57678E3B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76942" y="253728"/>
            <a:ext cx="447266" cy="466480"/>
            <a:chOff x="9571360" y="4439737"/>
            <a:chExt cx="351312" cy="354664"/>
          </a:xfrm>
        </p:grpSpPr>
        <p:sp>
          <p:nvSpPr>
            <p:cNvPr id="33" name="Freeform: Shape 32">
              <a:extLst>
                <a:ext uri="{FF2B5EF4-FFF2-40B4-BE49-F238E27FC236}">
                  <a16:creationId xmlns:a16="http://schemas.microsoft.com/office/drawing/2014/main" id="{45304F32-33F0-5A5F-4837-1B2BFA5DB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E7660A84-957D-5B03-5B37-036016C70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Content Placeholder 2">
            <a:extLst>
              <a:ext uri="{FF2B5EF4-FFF2-40B4-BE49-F238E27FC236}">
                <a16:creationId xmlns:a16="http://schemas.microsoft.com/office/drawing/2014/main" id="{03CDDF9B-274B-FAEB-539A-DCD02C5DABBC}"/>
              </a:ext>
            </a:extLst>
          </p:cNvPr>
          <p:cNvSpPr>
            <a:spLocks noGrp="1"/>
          </p:cNvSpPr>
          <p:nvPr>
            <p:ph idx="1"/>
          </p:nvPr>
        </p:nvSpPr>
        <p:spPr>
          <a:xfrm>
            <a:off x="896113" y="2596243"/>
            <a:ext cx="4430490" cy="3575957"/>
          </a:xfrm>
        </p:spPr>
        <p:txBody>
          <a:bodyPr vert="horz" lIns="91440" tIns="45720" rIns="91440" bIns="45720" rtlCol="0">
            <a:normAutofit lnSpcReduction="10000"/>
          </a:bodyPr>
          <a:lstStyle/>
          <a:p>
            <a:r>
              <a:rPr lang="en-US" sz="1400" dirty="0">
                <a:solidFill>
                  <a:schemeClr val="tx2"/>
                </a:solidFill>
                <a:latin typeface="Times New Roman"/>
                <a:cs typeface="Times New Roman"/>
              </a:rPr>
              <a:t>Adapting Leadership Styles: With low power distance, businesses must encourage participative leadership in both countries.</a:t>
            </a:r>
            <a:endParaRPr lang="en-US" sz="1400" dirty="0">
              <a:solidFill>
                <a:schemeClr val="tx2"/>
              </a:solidFill>
              <a:ea typeface="Calibri" panose="020F0502020204030204"/>
              <a:cs typeface="Calibri" panose="020F0502020204030204"/>
            </a:endParaRPr>
          </a:p>
          <a:p>
            <a:r>
              <a:rPr lang="en-US" sz="1400" dirty="0">
                <a:solidFill>
                  <a:schemeClr val="tx2"/>
                </a:solidFill>
                <a:latin typeface="Times New Roman"/>
                <a:cs typeface="Times New Roman"/>
              </a:rPr>
              <a:t>Cultural Nuances in Marketing: Individualism suggests personalized marketing strategies, with slight adjustments for the UK’s higher score (</a:t>
            </a:r>
            <a:r>
              <a:rPr lang="en-US" sz="1400" dirty="0" err="1">
                <a:solidFill>
                  <a:schemeClr val="tx2"/>
                </a:solidFill>
                <a:latin typeface="Times New Roman"/>
                <a:cs typeface="Times New Roman"/>
              </a:rPr>
              <a:t>hofstede</a:t>
            </a:r>
            <a:r>
              <a:rPr lang="en-US" sz="1400" dirty="0">
                <a:solidFill>
                  <a:schemeClr val="tx2"/>
                </a:solidFill>
                <a:latin typeface="Times New Roman"/>
                <a:cs typeface="Times New Roman"/>
              </a:rPr>
              <a:t>-insight, 2023) .</a:t>
            </a:r>
            <a:endParaRPr lang="en-US" sz="1400" dirty="0">
              <a:solidFill>
                <a:schemeClr val="tx2"/>
              </a:solidFill>
            </a:endParaRPr>
          </a:p>
          <a:p>
            <a:r>
              <a:rPr lang="en-US" sz="1400" dirty="0" err="1">
                <a:solidFill>
                  <a:schemeClr val="tx2"/>
                </a:solidFill>
                <a:latin typeface="Times New Roman"/>
                <a:cs typeface="Times New Roman"/>
              </a:rPr>
              <a:t>Atitudine</a:t>
            </a:r>
            <a:r>
              <a:rPr lang="en-US" sz="1400" dirty="0">
                <a:solidFill>
                  <a:schemeClr val="tx2"/>
                </a:solidFill>
                <a:latin typeface="Times New Roman"/>
                <a:cs typeface="Times New Roman"/>
              </a:rPr>
              <a:t> to work: In UK is not very strong- in Germany very efficient </a:t>
            </a:r>
            <a:r>
              <a:rPr lang="en-US" sz="1400">
                <a:solidFill>
                  <a:schemeClr val="tx2"/>
                </a:solidFill>
                <a:latin typeface="Times New Roman"/>
                <a:cs typeface="Times New Roman"/>
              </a:rPr>
              <a:t>and strictly.</a:t>
            </a:r>
            <a:endParaRPr lang="en-US" sz="1400" dirty="0">
              <a:solidFill>
                <a:schemeClr val="tx2"/>
              </a:solidFill>
            </a:endParaRPr>
          </a:p>
          <a:p>
            <a:r>
              <a:rPr lang="en-US" sz="1400" dirty="0">
                <a:solidFill>
                  <a:schemeClr val="tx2"/>
                </a:solidFill>
                <a:latin typeface="Times New Roman"/>
                <a:cs typeface="Times New Roman"/>
              </a:rPr>
              <a:t>Risk Management and Innovation: Germany’s higher uncertainty avoidance means a more cautious approach to innovation, while the UK may embrace more flexible strategies.</a:t>
            </a:r>
            <a:endParaRPr lang="en-US" sz="1400" dirty="0">
              <a:solidFill>
                <a:schemeClr val="tx2"/>
              </a:solidFill>
            </a:endParaRPr>
          </a:p>
          <a:p>
            <a:r>
              <a:rPr lang="en-US" sz="1400" dirty="0">
                <a:solidFill>
                  <a:schemeClr val="tx2"/>
                </a:solidFill>
                <a:latin typeface="Times New Roman"/>
                <a:cs typeface="Times New Roman"/>
              </a:rPr>
              <a:t>Consumer Behavior: The UK’s higher indulgence indicates a market receptive to luxury and leisure goods, compared to Germany’s restraint.</a:t>
            </a:r>
            <a:endParaRPr lang="en-US" sz="1400" dirty="0">
              <a:solidFill>
                <a:schemeClr val="tx2"/>
              </a:solidFill>
            </a:endParaRPr>
          </a:p>
          <a:p>
            <a:endParaRPr lang="en-US" sz="1200" dirty="0">
              <a:solidFill>
                <a:schemeClr val="tx2"/>
              </a:solidFill>
              <a:ea typeface="Calibri"/>
              <a:cs typeface="Calibri"/>
            </a:endParaRPr>
          </a:p>
        </p:txBody>
      </p:sp>
      <p:pic>
        <p:nvPicPr>
          <p:cNvPr id="13" name="Picture 12" descr="The 6 Communication Tips Everyone Working With Germans Should Know">
            <a:extLst>
              <a:ext uri="{FF2B5EF4-FFF2-40B4-BE49-F238E27FC236}">
                <a16:creationId xmlns:a16="http://schemas.microsoft.com/office/drawing/2014/main" id="{AB2A5B91-D375-48C7-2F5D-985A0D8060B5}"/>
              </a:ext>
            </a:extLst>
          </p:cNvPr>
          <p:cNvPicPr>
            <a:picLocks noChangeAspect="1"/>
          </p:cNvPicPr>
          <p:nvPr/>
        </p:nvPicPr>
        <p:blipFill rotWithShape="1">
          <a:blip r:embed="rId3"/>
          <a:srcRect l="28678" r="33285" b="-1"/>
          <a:stretch/>
        </p:blipFill>
        <p:spPr>
          <a:xfrm>
            <a:off x="6278715" y="825162"/>
            <a:ext cx="5397522" cy="5321279"/>
          </a:xfrm>
          <a:custGeom>
            <a:avLst/>
            <a:gdLst/>
            <a:ahLst/>
            <a:cxnLst/>
            <a:rect l="l" t="t" r="r" b="b"/>
            <a:pathLst>
              <a:path w="4907989" h="5000863">
                <a:moveTo>
                  <a:pt x="2470191" y="1"/>
                </a:moveTo>
                <a:cubicBezTo>
                  <a:pt x="2830241" y="-195"/>
                  <a:pt x="3415742" y="46328"/>
                  <a:pt x="3765819" y="252773"/>
                </a:cubicBezTo>
                <a:cubicBezTo>
                  <a:pt x="4165907" y="488709"/>
                  <a:pt x="4458341" y="954942"/>
                  <a:pt x="4731557" y="1418236"/>
                </a:cubicBezTo>
                <a:cubicBezTo>
                  <a:pt x="4789564" y="1659858"/>
                  <a:pt x="4891070" y="1860738"/>
                  <a:pt x="4905579" y="2143103"/>
                </a:cubicBezTo>
                <a:cubicBezTo>
                  <a:pt x="4920089" y="2425468"/>
                  <a:pt x="4866326" y="2818061"/>
                  <a:pt x="4818615" y="3112430"/>
                </a:cubicBezTo>
                <a:cubicBezTo>
                  <a:pt x="4770904" y="3406800"/>
                  <a:pt x="4806203" y="3646923"/>
                  <a:pt x="4619311" y="3909319"/>
                </a:cubicBezTo>
                <a:cubicBezTo>
                  <a:pt x="4432419" y="4171716"/>
                  <a:pt x="4049620" y="4492340"/>
                  <a:pt x="3697259" y="4686813"/>
                </a:cubicBezTo>
                <a:cubicBezTo>
                  <a:pt x="3344898" y="4881286"/>
                  <a:pt x="2734541" y="4985891"/>
                  <a:pt x="2333694" y="4997577"/>
                </a:cubicBezTo>
                <a:cubicBezTo>
                  <a:pt x="1932846" y="5009263"/>
                  <a:pt x="1918305" y="5002441"/>
                  <a:pt x="1292179" y="4756925"/>
                </a:cubicBezTo>
                <a:cubicBezTo>
                  <a:pt x="666053" y="4511409"/>
                  <a:pt x="241665" y="3438040"/>
                  <a:pt x="84531" y="2817164"/>
                </a:cubicBezTo>
                <a:cubicBezTo>
                  <a:pt x="-72603" y="2196288"/>
                  <a:pt x="-25040" y="1500760"/>
                  <a:pt x="349377" y="1031668"/>
                </a:cubicBezTo>
                <a:cubicBezTo>
                  <a:pt x="723793" y="562576"/>
                  <a:pt x="1315167" y="14311"/>
                  <a:pt x="2331031" y="2616"/>
                </a:cubicBezTo>
                <a:cubicBezTo>
                  <a:pt x="2371921" y="1011"/>
                  <a:pt x="2418756" y="29"/>
                  <a:pt x="2470191" y="1"/>
                </a:cubicBezTo>
                <a:close/>
              </a:path>
            </a:pathLst>
          </a:custGeom>
        </p:spPr>
      </p:pic>
      <p:grpSp>
        <p:nvGrpSpPr>
          <p:cNvPr id="36" name="Group 35">
            <a:extLst>
              <a:ext uri="{FF2B5EF4-FFF2-40B4-BE49-F238E27FC236}">
                <a16:creationId xmlns:a16="http://schemas.microsoft.com/office/drawing/2014/main" id="{4D3BD428-BE12-D76F-5331-338B22BA4D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359112" flipV="1">
            <a:off x="6370609" y="4879835"/>
            <a:ext cx="1284318" cy="1937410"/>
            <a:chOff x="11879717" y="3115440"/>
            <a:chExt cx="1284318" cy="1937410"/>
          </a:xfrm>
        </p:grpSpPr>
        <p:sp>
          <p:nvSpPr>
            <p:cNvPr id="37" name="Freeform: Shape 36">
              <a:extLst>
                <a:ext uri="{FF2B5EF4-FFF2-40B4-BE49-F238E27FC236}">
                  <a16:creationId xmlns:a16="http://schemas.microsoft.com/office/drawing/2014/main" id="{0ED2505C-BD8D-90F6-2853-6BBFE44A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A35142EF-06FE-5359-648A-F585DF6D4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14248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572493" y="238539"/>
            <a:ext cx="11018520" cy="1434415"/>
          </a:xfrm>
        </p:spPr>
        <p:txBody>
          <a:bodyPr anchor="b">
            <a:normAutofit/>
          </a:bodyPr>
          <a:lstStyle/>
          <a:p>
            <a:r>
              <a:rPr lang="en-US" sz="3000" b="1">
                <a:latin typeface="Times New Roman"/>
                <a:cs typeface="Times New Roman"/>
              </a:rPr>
              <a:t>Recommendation</a:t>
            </a:r>
            <a:endParaRPr lang="en-US" sz="3000"/>
          </a:p>
          <a:p>
            <a:br>
              <a:rPr lang="en-US" sz="3000"/>
            </a:br>
            <a:endParaRPr lang="en-US" sz="3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CDDF9B-274B-FAEB-539A-DCD02C5DABB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latin typeface="Times New Roman"/>
                <a:cs typeface="Times New Roman"/>
              </a:rPr>
              <a:t>Customized Leadership Training: Develop training programs for UK managers on German egalitarian business practices (Smith</a:t>
            </a:r>
            <a:r>
              <a:rPr lang="en-US" sz="2200" i="1">
                <a:latin typeface="Times New Roman"/>
                <a:cs typeface="Times New Roman"/>
              </a:rPr>
              <a:t> et al. </a:t>
            </a:r>
            <a:r>
              <a:rPr lang="en-US" sz="2200">
                <a:latin typeface="Times New Roman"/>
                <a:cs typeface="Times New Roman"/>
              </a:rPr>
              <a:t>2019).</a:t>
            </a:r>
            <a:endParaRPr lang="en-US" sz="2200">
              <a:ea typeface="Calibri" panose="020F0502020204030204"/>
              <a:cs typeface="Calibri" panose="020F0502020204030204"/>
            </a:endParaRPr>
          </a:p>
          <a:p>
            <a:r>
              <a:rPr lang="en-US" sz="2200">
                <a:latin typeface="Times New Roman"/>
                <a:cs typeface="Times New Roman"/>
              </a:rPr>
              <a:t>Tailored Marketing Approaches: Craft marketing campaigns that respect the German preference for quality and detail.</a:t>
            </a:r>
            <a:endParaRPr lang="en-US" sz="2200"/>
          </a:p>
          <a:p>
            <a:r>
              <a:rPr lang="en-US" sz="2200">
                <a:latin typeface="Times New Roman"/>
                <a:cs typeface="Times New Roman"/>
              </a:rPr>
              <a:t>Risk and Innovation Management: Introduce new products cautiously with thorough market research.</a:t>
            </a:r>
            <a:endParaRPr lang="en-US" sz="2200"/>
          </a:p>
          <a:p>
            <a:r>
              <a:rPr lang="en-US" sz="2200">
                <a:latin typeface="Times New Roman"/>
                <a:cs typeface="Times New Roman"/>
              </a:rPr>
              <a:t>Product Localization: Adapt product lines to reflect German values of practicality and sustainability.</a:t>
            </a:r>
            <a:endParaRPr lang="en-US" sz="2200"/>
          </a:p>
          <a:p>
            <a:endParaRPr lang="en-US" sz="2200">
              <a:ea typeface="Calibri"/>
              <a:cs typeface="Calibri"/>
            </a:endParaRPr>
          </a:p>
        </p:txBody>
      </p:sp>
      <p:pic>
        <p:nvPicPr>
          <p:cNvPr id="4" name="Picture 3" descr="Part II: Referrals or Recommendations - What's the Difference?">
            <a:extLst>
              <a:ext uri="{FF2B5EF4-FFF2-40B4-BE49-F238E27FC236}">
                <a16:creationId xmlns:a16="http://schemas.microsoft.com/office/drawing/2014/main" id="{DAFAB434-D58C-9E2E-516F-53992F66DC0F}"/>
              </a:ext>
            </a:extLst>
          </p:cNvPr>
          <p:cNvPicPr>
            <a:picLocks noChangeAspect="1"/>
          </p:cNvPicPr>
          <p:nvPr/>
        </p:nvPicPr>
        <p:blipFill rotWithShape="1">
          <a:blip r:embed="rId3"/>
          <a:srcRect r="4071" b="1"/>
          <a:stretch/>
        </p:blipFill>
        <p:spPr>
          <a:xfrm>
            <a:off x="7675658" y="2093976"/>
            <a:ext cx="3941064" cy="4096512"/>
          </a:xfrm>
          <a:prstGeom prst="rect">
            <a:avLst/>
          </a:prstGeom>
        </p:spPr>
      </p:pic>
    </p:spTree>
    <p:extLst>
      <p:ext uri="{BB962C8B-B14F-4D97-AF65-F5344CB8AC3E}">
        <p14:creationId xmlns:p14="http://schemas.microsoft.com/office/powerpoint/2010/main" val="1707033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rot="16200000">
            <a:off x="-1325880" y="1947672"/>
            <a:ext cx="5961888" cy="2788920"/>
          </a:xfrm>
        </p:spPr>
        <p:txBody>
          <a:bodyPr anchor="ctr">
            <a:normAutofit/>
          </a:bodyPr>
          <a:lstStyle/>
          <a:p>
            <a:r>
              <a:rPr lang="en-US" sz="4800" b="1">
                <a:solidFill>
                  <a:schemeClr val="bg1"/>
                </a:solidFill>
                <a:latin typeface="Times New Roman"/>
                <a:cs typeface="Times New Roman"/>
              </a:rPr>
              <a:t>Recommendation</a:t>
            </a:r>
            <a:endParaRPr lang="en-US" sz="4800">
              <a:solidFill>
                <a:schemeClr val="bg1"/>
              </a:solidFill>
            </a:endParaRPr>
          </a:p>
          <a:p>
            <a:br>
              <a:rPr lang="en-US" sz="4800">
                <a:solidFill>
                  <a:schemeClr val="bg1"/>
                </a:solidFill>
              </a:rPr>
            </a:b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29DA90AE-06E5-40DE-A9A5-5D20424FED5F}"/>
              </a:ext>
            </a:extLst>
          </p:cNvPr>
          <p:cNvGraphicFramePr>
            <a:graphicFrameLocks noGrp="1"/>
          </p:cNvGraphicFramePr>
          <p:nvPr>
            <p:ph idx="1"/>
            <p:extLst>
              <p:ext uri="{D42A27DB-BD31-4B8C-83A1-F6EECF244321}">
                <p14:modId xmlns:p14="http://schemas.microsoft.com/office/powerpoint/2010/main" val="393005196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912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DFA04-E754-E5B5-1445-5C6C631A303B}"/>
              </a:ext>
            </a:extLst>
          </p:cNvPr>
          <p:cNvSpPr>
            <a:spLocks noGrp="1"/>
          </p:cNvSpPr>
          <p:nvPr>
            <p:ph type="title"/>
          </p:nvPr>
        </p:nvSpPr>
        <p:spPr>
          <a:xfrm>
            <a:off x="838200" y="365125"/>
            <a:ext cx="10515600" cy="1325563"/>
          </a:xfrm>
        </p:spPr>
        <p:txBody>
          <a:bodyPr>
            <a:normAutofit/>
          </a:bodyPr>
          <a:lstStyle/>
          <a:p>
            <a:r>
              <a:rPr lang="en-US" sz="5400">
                <a:ea typeface="Calibri Light"/>
                <a:cs typeface="Calibri Light"/>
              </a:rPr>
              <a:t>References</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CDDF9B-274B-FAEB-539A-DCD02C5DABBC}"/>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400">
                <a:latin typeface="Times New Roman"/>
                <a:cs typeface="Times New Roman"/>
              </a:rPr>
              <a:t>Della Torre, E., Gritti, A. and Salimi, M., 2021. Direct and indirect employee voice and firm innovation in small and medium firms. </a:t>
            </a:r>
            <a:r>
              <a:rPr lang="en-US" sz="1400" i="1">
                <a:latin typeface="Times New Roman"/>
                <a:cs typeface="Times New Roman"/>
              </a:rPr>
              <a:t>British Journal of Management</a:t>
            </a:r>
            <a:r>
              <a:rPr lang="en-US" sz="1400">
                <a:latin typeface="Times New Roman"/>
                <a:cs typeface="Times New Roman"/>
              </a:rPr>
              <a:t>, </a:t>
            </a:r>
            <a:r>
              <a:rPr lang="en-US" sz="1400" i="1">
                <a:latin typeface="Times New Roman"/>
                <a:cs typeface="Times New Roman"/>
              </a:rPr>
              <a:t>32</a:t>
            </a:r>
            <a:r>
              <a:rPr lang="en-US" sz="1400">
                <a:latin typeface="Times New Roman"/>
                <a:cs typeface="Times New Roman"/>
              </a:rPr>
              <a:t>(3), pp.760-778.</a:t>
            </a:r>
            <a:endParaRPr lang="en-US" sz="1400">
              <a:ea typeface="Calibri" panose="020F0502020204030204"/>
              <a:cs typeface="Calibri" panose="020F0502020204030204"/>
            </a:endParaRPr>
          </a:p>
          <a:p>
            <a:r>
              <a:rPr lang="en-US" sz="1400">
                <a:latin typeface="Times New Roman"/>
                <a:cs typeface="Times New Roman"/>
              </a:rPr>
              <a:t>hofstede-insight, (2023).</a:t>
            </a:r>
            <a:r>
              <a:rPr lang="en-US" sz="1400" i="1">
                <a:latin typeface="Times New Roman"/>
                <a:cs typeface="Times New Roman"/>
              </a:rPr>
              <a:t> COUNTRY COMPARISON TOO</a:t>
            </a:r>
            <a:r>
              <a:rPr lang="en-US" sz="1400">
                <a:latin typeface="Times New Roman"/>
                <a:cs typeface="Times New Roman"/>
              </a:rPr>
              <a:t>L. available at. </a:t>
            </a:r>
            <a:r>
              <a:rPr lang="en-US" sz="1400">
                <a:latin typeface="Times New Roman"/>
                <a:cs typeface="Times New Roman"/>
                <a:hlinkClick r:id="rId2"/>
              </a:rPr>
              <a:t>https://www.hofstede-insights.com/country-comparison-tool</a:t>
            </a:r>
            <a:r>
              <a:rPr lang="en-US" sz="1400">
                <a:latin typeface="Times New Roman"/>
                <a:cs typeface="Times New Roman"/>
              </a:rPr>
              <a:t> (accessed on 17th Nov, 2023)</a:t>
            </a:r>
            <a:endParaRPr lang="en-US" sz="1400"/>
          </a:p>
          <a:p>
            <a:r>
              <a:rPr lang="en-US" sz="1400">
                <a:latin typeface="Times New Roman"/>
                <a:cs typeface="Times New Roman"/>
              </a:rPr>
              <a:t>Liu, Y., Lattemann, C., Xing, Y. and Dorawa, D., 2019. The emergence of collaborative partnerships between knowledge-intensive business service (KIBS) and product companies: The case of Bremen, Germany. Regional Studies, 53(3), pp.376-387.</a:t>
            </a:r>
            <a:endParaRPr lang="en-US" sz="1400"/>
          </a:p>
          <a:p>
            <a:r>
              <a:rPr lang="en-US" sz="1400">
                <a:latin typeface="Times New Roman"/>
                <a:cs typeface="Times New Roman"/>
              </a:rPr>
              <a:t>Marksandspencer. (2023). Home. available at. </a:t>
            </a:r>
            <a:r>
              <a:rPr lang="en-US" sz="1400">
                <a:latin typeface="Times New Roman"/>
                <a:cs typeface="Times New Roman"/>
                <a:hlinkClick r:id="rId3"/>
              </a:rPr>
              <a:t>https://www.marksandspencer.com/</a:t>
            </a:r>
            <a:r>
              <a:rPr lang="en-US" sz="1400" b="1">
                <a:latin typeface="Times New Roman"/>
                <a:cs typeface="Times New Roman"/>
              </a:rPr>
              <a:t> </a:t>
            </a:r>
            <a:r>
              <a:rPr lang="en-US" sz="1400">
                <a:latin typeface="Times New Roman"/>
                <a:cs typeface="Times New Roman"/>
              </a:rPr>
              <a:t>(accessed on 17th Nov, 2023)</a:t>
            </a:r>
            <a:endParaRPr lang="en-US" sz="1400"/>
          </a:p>
          <a:p>
            <a:r>
              <a:rPr lang="en-US" sz="1400">
                <a:latin typeface="Times New Roman"/>
                <a:cs typeface="Times New Roman"/>
              </a:rPr>
              <a:t>Sales-Coll, M., de Castro, R. and Hueto-Madrid, J.A., 2023. Improving operating room efficiency using lean management tools. </a:t>
            </a:r>
            <a:r>
              <a:rPr lang="en-US" sz="1400" i="1">
                <a:latin typeface="Times New Roman"/>
                <a:cs typeface="Times New Roman"/>
              </a:rPr>
              <a:t>Production Planning &amp; Control</a:t>
            </a:r>
            <a:r>
              <a:rPr lang="en-US" sz="1400">
                <a:latin typeface="Times New Roman"/>
                <a:cs typeface="Times New Roman"/>
              </a:rPr>
              <a:t>, </a:t>
            </a:r>
            <a:r>
              <a:rPr lang="en-US" sz="1400" i="1">
                <a:latin typeface="Times New Roman"/>
                <a:cs typeface="Times New Roman"/>
              </a:rPr>
              <a:t>34</a:t>
            </a:r>
            <a:r>
              <a:rPr lang="en-US" sz="1400">
                <a:latin typeface="Times New Roman"/>
                <a:cs typeface="Times New Roman"/>
              </a:rPr>
              <a:t>(13), pp.1261-1274.</a:t>
            </a:r>
            <a:endParaRPr lang="en-US" sz="1400"/>
          </a:p>
          <a:p>
            <a:r>
              <a:rPr lang="en-US" sz="1400">
                <a:latin typeface="Times New Roman"/>
                <a:cs typeface="Times New Roman"/>
              </a:rPr>
              <a:t>Smith, D.A., Arnold, W.L., Krupinski, E.A., Powell, C. and Meltzer, C.C., 2019. Strategic talent management: implementation and impact of a leadership development program in radiology. Journal of the American College of Radiology, 16(7), pp.992-998.</a:t>
            </a:r>
            <a:endParaRPr lang="en-US" sz="1400"/>
          </a:p>
          <a:p>
            <a:r>
              <a:rPr lang="en-US" sz="1400">
                <a:latin typeface="Times New Roman"/>
                <a:cs typeface="Times New Roman"/>
              </a:rPr>
              <a:t>Tenzer, H., Pudelko, M. and Zellmer-Bruhn, M., 2021. The impact of language barriers on knowledge processing in multinational teams. </a:t>
            </a:r>
            <a:r>
              <a:rPr lang="en-US" sz="1400" i="1">
                <a:latin typeface="Times New Roman"/>
                <a:cs typeface="Times New Roman"/>
              </a:rPr>
              <a:t>Journal of World Business</a:t>
            </a:r>
            <a:r>
              <a:rPr lang="en-US" sz="1400">
                <a:latin typeface="Times New Roman"/>
                <a:cs typeface="Times New Roman"/>
              </a:rPr>
              <a:t>, </a:t>
            </a:r>
            <a:r>
              <a:rPr lang="en-US" sz="1400" i="1">
                <a:latin typeface="Times New Roman"/>
                <a:cs typeface="Times New Roman"/>
              </a:rPr>
              <a:t>56</a:t>
            </a:r>
            <a:r>
              <a:rPr lang="en-US" sz="1400">
                <a:latin typeface="Times New Roman"/>
                <a:cs typeface="Times New Roman"/>
              </a:rPr>
              <a:t>(2), p.101184.</a:t>
            </a:r>
            <a:br>
              <a:rPr lang="en-US" sz="1400"/>
            </a:br>
            <a:br>
              <a:rPr lang="en-US" sz="1400"/>
            </a:br>
            <a:br>
              <a:rPr lang="en-US" sz="1400"/>
            </a:br>
            <a:br>
              <a:rPr lang="en-US" sz="1400"/>
            </a:br>
            <a:endParaRPr lang="en-US" sz="1400">
              <a:ea typeface="Calibri" panose="020F0502020204030204"/>
              <a:cs typeface="Calibri" panose="020F0502020204030204"/>
            </a:endParaRPr>
          </a:p>
        </p:txBody>
      </p:sp>
    </p:spTree>
    <p:extLst>
      <p:ext uri="{BB962C8B-B14F-4D97-AF65-F5344CB8AC3E}">
        <p14:creationId xmlns:p14="http://schemas.microsoft.com/office/powerpoint/2010/main" val="1554734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Thank You Images – Browse 253,782 Stock Photos, Vectors, and Video | Adobe  Stock">
            <a:extLst>
              <a:ext uri="{FF2B5EF4-FFF2-40B4-BE49-F238E27FC236}">
                <a16:creationId xmlns:a16="http://schemas.microsoft.com/office/drawing/2014/main" id="{4A5B6231-E8F2-2D6E-A417-CC216DDB5928}"/>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9183754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70</TotalTime>
  <Words>1996</Words>
  <Application>Microsoft Office PowerPoint</Application>
  <PresentationFormat>Widescreen</PresentationFormat>
  <Paragraphs>105</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HEADINGS</vt:lpstr>
      <vt:lpstr>Calibri Light</vt:lpstr>
      <vt:lpstr>Times New Roman</vt:lpstr>
      <vt:lpstr>office theme</vt:lpstr>
      <vt:lpstr> Marks &amp; Spencer's Strategic Expansion into the German Retail Market   Student name Velicu Balasa Student ID  2110947   </vt:lpstr>
      <vt:lpstr>Main Content / Agenda of the presentation   </vt:lpstr>
      <vt:lpstr>Introduction to the context   </vt:lpstr>
      <vt:lpstr> Examples of German Cultural Traits  </vt:lpstr>
      <vt:lpstr>Adaptation Strategies for UK Businesses in Germany  </vt:lpstr>
      <vt:lpstr>Cultural Sensitivity in Business Practices  </vt:lpstr>
      <vt:lpstr>Adapting to German Communication Styles</vt:lpstr>
      <vt:lpstr>Hofstede Cultural  </vt:lpstr>
      <vt:lpstr>Hofstede Cultural  </vt:lpstr>
      <vt:lpstr>Interpretation and Implications for Business  </vt:lpstr>
      <vt:lpstr>Recommendation  </vt:lpstr>
      <vt:lpstr>Recommendation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Velicu Balasa</dc:creator>
  <cp:lastModifiedBy>Velicu Balasa</cp:lastModifiedBy>
  <cp:revision>63</cp:revision>
  <dcterms:created xsi:type="dcterms:W3CDTF">2023-11-16T19:56:16Z</dcterms:created>
  <dcterms:modified xsi:type="dcterms:W3CDTF">2023-11-18T12:26:13Z</dcterms:modified>
</cp:coreProperties>
</file>