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0" r:id="rId2"/>
    <p:sldId id="259" r:id="rId3"/>
    <p:sldId id="258" r:id="rId4"/>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43"/>
  </p:normalViewPr>
  <p:slideViewPr>
    <p:cSldViewPr snapToGrid="0">
      <p:cViewPr varScale="1">
        <p:scale>
          <a:sx n="25" d="100"/>
          <a:sy n="25" d="100"/>
        </p:scale>
        <p:origin x="1445" y="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D74B14-255C-46E5-B865-BC4B65E6D049}"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848A32ED-AE77-4CBC-B314-0DC6FC2A86C5}">
      <dgm:prSet phldrT="[Text]" custT="1"/>
      <dgm:spPr/>
      <dgm:t>
        <a:bodyPr/>
        <a:lstStyle/>
        <a:p>
          <a:pPr>
            <a:buNone/>
          </a:pPr>
          <a:r>
            <a:rPr lang="en-GB" sz="1800" b="1" dirty="0"/>
            <a:t>Equality: </a:t>
          </a:r>
          <a:r>
            <a:rPr lang="en-GB" sz="1800" dirty="0"/>
            <a:t>OVAWELL promotes equality by providing affordable, accessible digital tools regardless of socioeconomic status (Kukreja and Sankaran, 2025).</a:t>
          </a:r>
          <a:endParaRPr lang="en-US" sz="1800" dirty="0"/>
        </a:p>
      </dgm:t>
    </dgm:pt>
    <dgm:pt modelId="{99E5D738-51BA-42C5-8CAD-1370A39A99B9}" type="parTrans" cxnId="{6995F7FD-A04B-4F2E-99BD-697C30AACC08}">
      <dgm:prSet/>
      <dgm:spPr/>
      <dgm:t>
        <a:bodyPr/>
        <a:lstStyle/>
        <a:p>
          <a:endParaRPr lang="en-US" sz="1800"/>
        </a:p>
      </dgm:t>
    </dgm:pt>
    <dgm:pt modelId="{DBA70FC6-533E-4744-A14A-3D92C74561C8}" type="sibTrans" cxnId="{6995F7FD-A04B-4F2E-99BD-697C30AACC08}">
      <dgm:prSet custT="1"/>
      <dgm:spPr/>
      <dgm:t>
        <a:bodyPr/>
        <a:lstStyle/>
        <a:p>
          <a:endParaRPr lang="en-US" sz="1800" dirty="0"/>
        </a:p>
      </dgm:t>
    </dgm:pt>
    <dgm:pt modelId="{9BB6B664-0F8E-4ECD-9A75-E861F1213FD0}">
      <dgm:prSet phldrT="[Text]" custT="1"/>
      <dgm:spPr/>
      <dgm:t>
        <a:bodyPr/>
        <a:lstStyle/>
        <a:p>
          <a:pPr>
            <a:buNone/>
          </a:pPr>
          <a:r>
            <a:rPr lang="en-GB" sz="1800" b="1" dirty="0"/>
            <a:t>Empowerment: </a:t>
          </a:r>
          <a:r>
            <a:rPr lang="en-GB" sz="1800" dirty="0"/>
            <a:t>OVAWELL empowering women through knowledge and self-monitoring. </a:t>
          </a:r>
          <a:endParaRPr lang="en-US" sz="1800" dirty="0"/>
        </a:p>
      </dgm:t>
    </dgm:pt>
    <dgm:pt modelId="{3D3E99B2-E45F-470E-B247-E6B6629D143E}" type="parTrans" cxnId="{0C1F5BC1-278D-4FC9-9DBE-2013A0B9C24C}">
      <dgm:prSet/>
      <dgm:spPr/>
      <dgm:t>
        <a:bodyPr/>
        <a:lstStyle/>
        <a:p>
          <a:endParaRPr lang="en-US" sz="1800"/>
        </a:p>
      </dgm:t>
    </dgm:pt>
    <dgm:pt modelId="{ECD332FC-D8E8-47F0-AA85-CA38F76B0EEC}" type="sibTrans" cxnId="{0C1F5BC1-278D-4FC9-9DBE-2013A0B9C24C}">
      <dgm:prSet custT="1"/>
      <dgm:spPr/>
      <dgm:t>
        <a:bodyPr/>
        <a:lstStyle/>
        <a:p>
          <a:endParaRPr lang="en-US" sz="1800"/>
        </a:p>
      </dgm:t>
    </dgm:pt>
    <dgm:pt modelId="{BB2609A6-4300-40D6-8710-5FFA512C64EB}">
      <dgm:prSet phldrT="[Text]" custT="1"/>
      <dgm:spPr/>
      <dgm:t>
        <a:bodyPr/>
        <a:lstStyle/>
        <a:p>
          <a:pPr>
            <a:buNone/>
          </a:pPr>
          <a:r>
            <a:rPr lang="en-GB" sz="1800" b="1" dirty="0"/>
            <a:t>Participation: </a:t>
          </a:r>
          <a:r>
            <a:rPr lang="en-GB" sz="1800" dirty="0"/>
            <a:t>The application encourages active participation through an interactive education module (Berni, Morgan and Rees, 2021). </a:t>
          </a:r>
          <a:endParaRPr lang="en-US" sz="1800" dirty="0"/>
        </a:p>
      </dgm:t>
    </dgm:pt>
    <dgm:pt modelId="{162E38C4-068E-4CBC-8AEF-0D8770EEA77E}" type="parTrans" cxnId="{C8D42227-689A-472F-8FBC-0B3CD1FB5652}">
      <dgm:prSet/>
      <dgm:spPr/>
      <dgm:t>
        <a:bodyPr/>
        <a:lstStyle/>
        <a:p>
          <a:endParaRPr lang="en-US" sz="1800"/>
        </a:p>
      </dgm:t>
    </dgm:pt>
    <dgm:pt modelId="{B0CC01A5-3980-41FE-A8F9-BF8684024A4F}" type="sibTrans" cxnId="{C8D42227-689A-472F-8FBC-0B3CD1FB5652}">
      <dgm:prSet custT="1"/>
      <dgm:spPr/>
      <dgm:t>
        <a:bodyPr/>
        <a:lstStyle/>
        <a:p>
          <a:endParaRPr lang="en-US" sz="1800"/>
        </a:p>
      </dgm:t>
    </dgm:pt>
    <dgm:pt modelId="{7CF33EFA-DB99-4B39-9245-1A9F44A434F8}">
      <dgm:prSet phldrT="[Text]" custT="1"/>
      <dgm:spPr/>
      <dgm:t>
        <a:bodyPr/>
        <a:lstStyle/>
        <a:p>
          <a:pPr>
            <a:buNone/>
          </a:pPr>
          <a:r>
            <a:rPr lang="en-GB" sz="1800" b="1" dirty="0"/>
            <a:t>Holistic well-being: </a:t>
          </a:r>
          <a:r>
            <a:rPr lang="en-GB" sz="1800" dirty="0"/>
            <a:t>Supports holistic care by integrating lifestyle, psychological, and medical guidance. </a:t>
          </a:r>
          <a:endParaRPr lang="en-US" sz="1800" dirty="0"/>
        </a:p>
      </dgm:t>
    </dgm:pt>
    <dgm:pt modelId="{5D3E1235-AC91-4B48-B17A-A794859E6BB8}" type="parTrans" cxnId="{C81F9B62-9AE7-4E7E-BF90-2368F963BB89}">
      <dgm:prSet/>
      <dgm:spPr/>
      <dgm:t>
        <a:bodyPr/>
        <a:lstStyle/>
        <a:p>
          <a:endParaRPr lang="en-US" sz="1800"/>
        </a:p>
      </dgm:t>
    </dgm:pt>
    <dgm:pt modelId="{C2A7B48C-3CF0-436F-8DA7-BF83B8803B1B}" type="sibTrans" cxnId="{C81F9B62-9AE7-4E7E-BF90-2368F963BB89}">
      <dgm:prSet/>
      <dgm:spPr/>
      <dgm:t>
        <a:bodyPr/>
        <a:lstStyle/>
        <a:p>
          <a:endParaRPr lang="en-US" sz="1800"/>
        </a:p>
      </dgm:t>
    </dgm:pt>
    <dgm:pt modelId="{AE166072-56BF-4D50-A1A9-9A31A4E8E594}" type="pres">
      <dgm:prSet presAssocID="{4CD74B14-255C-46E5-B865-BC4B65E6D049}" presName="Name0" presStyleCnt="0">
        <dgm:presLayoutVars>
          <dgm:dir/>
          <dgm:animLvl val="lvl"/>
          <dgm:resizeHandles val="exact"/>
        </dgm:presLayoutVars>
      </dgm:prSet>
      <dgm:spPr/>
    </dgm:pt>
    <dgm:pt modelId="{8CEDC7EE-E293-461A-A6FA-F8E1259EF7BC}" type="pres">
      <dgm:prSet presAssocID="{7CF33EFA-DB99-4B39-9245-1A9F44A434F8}" presName="boxAndChildren" presStyleCnt="0"/>
      <dgm:spPr/>
    </dgm:pt>
    <dgm:pt modelId="{C6D43EA8-DFF8-47A0-81A4-FC8F95D92025}" type="pres">
      <dgm:prSet presAssocID="{7CF33EFA-DB99-4B39-9245-1A9F44A434F8}" presName="parentTextBox" presStyleLbl="node1" presStyleIdx="0" presStyleCnt="4"/>
      <dgm:spPr/>
    </dgm:pt>
    <dgm:pt modelId="{8BC7E1C9-3F53-414B-A31A-3C2B0125B635}" type="pres">
      <dgm:prSet presAssocID="{B0CC01A5-3980-41FE-A8F9-BF8684024A4F}" presName="sp" presStyleCnt="0"/>
      <dgm:spPr/>
    </dgm:pt>
    <dgm:pt modelId="{1679CC55-19C3-4D10-842D-8E91D60C3594}" type="pres">
      <dgm:prSet presAssocID="{BB2609A6-4300-40D6-8710-5FFA512C64EB}" presName="arrowAndChildren" presStyleCnt="0"/>
      <dgm:spPr/>
    </dgm:pt>
    <dgm:pt modelId="{FBCD7637-EFE9-44C4-AA7B-16F58932CE2C}" type="pres">
      <dgm:prSet presAssocID="{BB2609A6-4300-40D6-8710-5FFA512C64EB}" presName="parentTextArrow" presStyleLbl="node1" presStyleIdx="1" presStyleCnt="4"/>
      <dgm:spPr/>
    </dgm:pt>
    <dgm:pt modelId="{A5EF9F61-7BB5-485E-BC61-1F73925923A9}" type="pres">
      <dgm:prSet presAssocID="{ECD332FC-D8E8-47F0-AA85-CA38F76B0EEC}" presName="sp" presStyleCnt="0"/>
      <dgm:spPr/>
    </dgm:pt>
    <dgm:pt modelId="{AD6FE048-A0FB-4A9F-9B42-2205E008FE4A}" type="pres">
      <dgm:prSet presAssocID="{9BB6B664-0F8E-4ECD-9A75-E861F1213FD0}" presName="arrowAndChildren" presStyleCnt="0"/>
      <dgm:spPr/>
    </dgm:pt>
    <dgm:pt modelId="{49C6A750-3135-4A25-AEF7-F01C04318414}" type="pres">
      <dgm:prSet presAssocID="{9BB6B664-0F8E-4ECD-9A75-E861F1213FD0}" presName="parentTextArrow" presStyleLbl="node1" presStyleIdx="2" presStyleCnt="4"/>
      <dgm:spPr/>
    </dgm:pt>
    <dgm:pt modelId="{86D6EB62-6F99-4443-85AA-012F13B334A2}" type="pres">
      <dgm:prSet presAssocID="{DBA70FC6-533E-4744-A14A-3D92C74561C8}" presName="sp" presStyleCnt="0"/>
      <dgm:spPr/>
    </dgm:pt>
    <dgm:pt modelId="{89A77D7A-7CD9-49F6-B3C4-46F77F021EAC}" type="pres">
      <dgm:prSet presAssocID="{848A32ED-AE77-4CBC-B314-0DC6FC2A86C5}" presName="arrowAndChildren" presStyleCnt="0"/>
      <dgm:spPr/>
    </dgm:pt>
    <dgm:pt modelId="{B69AC4A2-1FB6-4108-B52D-5B4247CAEA3E}" type="pres">
      <dgm:prSet presAssocID="{848A32ED-AE77-4CBC-B314-0DC6FC2A86C5}" presName="parentTextArrow" presStyleLbl="node1" presStyleIdx="3" presStyleCnt="4"/>
      <dgm:spPr/>
    </dgm:pt>
  </dgm:ptLst>
  <dgm:cxnLst>
    <dgm:cxn modelId="{C8D42227-689A-472F-8FBC-0B3CD1FB5652}" srcId="{4CD74B14-255C-46E5-B865-BC4B65E6D049}" destId="{BB2609A6-4300-40D6-8710-5FFA512C64EB}" srcOrd="2" destOrd="0" parTransId="{162E38C4-068E-4CBC-8AEF-0D8770EEA77E}" sibTransId="{B0CC01A5-3980-41FE-A8F9-BF8684024A4F}"/>
    <dgm:cxn modelId="{C81F9B62-9AE7-4E7E-BF90-2368F963BB89}" srcId="{4CD74B14-255C-46E5-B865-BC4B65E6D049}" destId="{7CF33EFA-DB99-4B39-9245-1A9F44A434F8}" srcOrd="3" destOrd="0" parTransId="{5D3E1235-AC91-4B48-B17A-A794859E6BB8}" sibTransId="{C2A7B48C-3CF0-436F-8DA7-BF83B8803B1B}"/>
    <dgm:cxn modelId="{4E611E55-84FC-4E6F-91C7-BA74E28F444A}" type="presOf" srcId="{848A32ED-AE77-4CBC-B314-0DC6FC2A86C5}" destId="{B69AC4A2-1FB6-4108-B52D-5B4247CAEA3E}" srcOrd="0" destOrd="0" presId="urn:microsoft.com/office/officeart/2005/8/layout/process4"/>
    <dgm:cxn modelId="{FD3FECA0-69CA-4754-AA4A-07B23A4EA5F1}" type="presOf" srcId="{9BB6B664-0F8E-4ECD-9A75-E861F1213FD0}" destId="{49C6A750-3135-4A25-AEF7-F01C04318414}" srcOrd="0" destOrd="0" presId="urn:microsoft.com/office/officeart/2005/8/layout/process4"/>
    <dgm:cxn modelId="{0C1F5BC1-278D-4FC9-9DBE-2013A0B9C24C}" srcId="{4CD74B14-255C-46E5-B865-BC4B65E6D049}" destId="{9BB6B664-0F8E-4ECD-9A75-E861F1213FD0}" srcOrd="1" destOrd="0" parTransId="{3D3E99B2-E45F-470E-B247-E6B6629D143E}" sibTransId="{ECD332FC-D8E8-47F0-AA85-CA38F76B0EEC}"/>
    <dgm:cxn modelId="{C48588CE-90A9-4FDC-8A5C-199796C9AC9B}" type="presOf" srcId="{BB2609A6-4300-40D6-8710-5FFA512C64EB}" destId="{FBCD7637-EFE9-44C4-AA7B-16F58932CE2C}" srcOrd="0" destOrd="0" presId="urn:microsoft.com/office/officeart/2005/8/layout/process4"/>
    <dgm:cxn modelId="{B27B80FB-B444-4F43-B139-AE2F69D9B560}" type="presOf" srcId="{4CD74B14-255C-46E5-B865-BC4B65E6D049}" destId="{AE166072-56BF-4D50-A1A9-9A31A4E8E594}" srcOrd="0" destOrd="0" presId="urn:microsoft.com/office/officeart/2005/8/layout/process4"/>
    <dgm:cxn modelId="{344CE0FB-2CBE-4C15-81B8-CEE1114001D8}" type="presOf" srcId="{7CF33EFA-DB99-4B39-9245-1A9F44A434F8}" destId="{C6D43EA8-DFF8-47A0-81A4-FC8F95D92025}" srcOrd="0" destOrd="0" presId="urn:microsoft.com/office/officeart/2005/8/layout/process4"/>
    <dgm:cxn modelId="{6995F7FD-A04B-4F2E-99BD-697C30AACC08}" srcId="{4CD74B14-255C-46E5-B865-BC4B65E6D049}" destId="{848A32ED-AE77-4CBC-B314-0DC6FC2A86C5}" srcOrd="0" destOrd="0" parTransId="{99E5D738-51BA-42C5-8CAD-1370A39A99B9}" sibTransId="{DBA70FC6-533E-4744-A14A-3D92C74561C8}"/>
    <dgm:cxn modelId="{4FEFB295-C3CC-4A76-9877-E41E09DDCA20}" type="presParOf" srcId="{AE166072-56BF-4D50-A1A9-9A31A4E8E594}" destId="{8CEDC7EE-E293-461A-A6FA-F8E1259EF7BC}" srcOrd="0" destOrd="0" presId="urn:microsoft.com/office/officeart/2005/8/layout/process4"/>
    <dgm:cxn modelId="{8420D6D9-4876-495F-836A-0C09021D22A8}" type="presParOf" srcId="{8CEDC7EE-E293-461A-A6FA-F8E1259EF7BC}" destId="{C6D43EA8-DFF8-47A0-81A4-FC8F95D92025}" srcOrd="0" destOrd="0" presId="urn:microsoft.com/office/officeart/2005/8/layout/process4"/>
    <dgm:cxn modelId="{AEA282D3-E12A-40C9-8DB7-25D5483901B8}" type="presParOf" srcId="{AE166072-56BF-4D50-A1A9-9A31A4E8E594}" destId="{8BC7E1C9-3F53-414B-A31A-3C2B0125B635}" srcOrd="1" destOrd="0" presId="urn:microsoft.com/office/officeart/2005/8/layout/process4"/>
    <dgm:cxn modelId="{B8B50EC4-117C-49F1-98F1-C77F28B1A429}" type="presParOf" srcId="{AE166072-56BF-4D50-A1A9-9A31A4E8E594}" destId="{1679CC55-19C3-4D10-842D-8E91D60C3594}" srcOrd="2" destOrd="0" presId="urn:microsoft.com/office/officeart/2005/8/layout/process4"/>
    <dgm:cxn modelId="{2AF96FEF-1CCF-4FAB-B1D6-EBC35015290D}" type="presParOf" srcId="{1679CC55-19C3-4D10-842D-8E91D60C3594}" destId="{FBCD7637-EFE9-44C4-AA7B-16F58932CE2C}" srcOrd="0" destOrd="0" presId="urn:microsoft.com/office/officeart/2005/8/layout/process4"/>
    <dgm:cxn modelId="{CFE94CAA-F20A-4693-9A2C-3BEBD246A16D}" type="presParOf" srcId="{AE166072-56BF-4D50-A1A9-9A31A4E8E594}" destId="{A5EF9F61-7BB5-485E-BC61-1F73925923A9}" srcOrd="3" destOrd="0" presId="urn:microsoft.com/office/officeart/2005/8/layout/process4"/>
    <dgm:cxn modelId="{C7A98DF7-D1A4-4F50-BF58-380B132A6AD0}" type="presParOf" srcId="{AE166072-56BF-4D50-A1A9-9A31A4E8E594}" destId="{AD6FE048-A0FB-4A9F-9B42-2205E008FE4A}" srcOrd="4" destOrd="0" presId="urn:microsoft.com/office/officeart/2005/8/layout/process4"/>
    <dgm:cxn modelId="{41C3D981-0E64-4917-9444-7A5833DAFFE1}" type="presParOf" srcId="{AD6FE048-A0FB-4A9F-9B42-2205E008FE4A}" destId="{49C6A750-3135-4A25-AEF7-F01C04318414}" srcOrd="0" destOrd="0" presId="urn:microsoft.com/office/officeart/2005/8/layout/process4"/>
    <dgm:cxn modelId="{AD04832F-B07D-4EE2-91E9-4CB24AD41E90}" type="presParOf" srcId="{AE166072-56BF-4D50-A1A9-9A31A4E8E594}" destId="{86D6EB62-6F99-4443-85AA-012F13B334A2}" srcOrd="5" destOrd="0" presId="urn:microsoft.com/office/officeart/2005/8/layout/process4"/>
    <dgm:cxn modelId="{F7F997B6-15A8-4877-86CC-86F7A9F7F995}" type="presParOf" srcId="{AE166072-56BF-4D50-A1A9-9A31A4E8E594}" destId="{89A77D7A-7CD9-49F6-B3C4-46F77F021EAC}" srcOrd="6" destOrd="0" presId="urn:microsoft.com/office/officeart/2005/8/layout/process4"/>
    <dgm:cxn modelId="{E731422F-12C9-4238-8D0C-104F6F810AAB}" type="presParOf" srcId="{89A77D7A-7CD9-49F6-B3C4-46F77F021EAC}" destId="{B69AC4A2-1FB6-4108-B52D-5B4247CAEA3E}"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8FABA4-CB71-48DE-BBCD-89391EFF2F2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F042E09-2A56-4812-B3AE-7A74F79AC14F}">
      <dgm:prSet phldrT="[Text]" custT="1"/>
      <dgm:spPr/>
      <dgm:t>
        <a:bodyPr/>
        <a:lstStyle/>
        <a:p>
          <a:pPr>
            <a:buNone/>
          </a:pPr>
          <a:r>
            <a:rPr lang="en-GB" sz="2000" dirty="0"/>
            <a:t>Perceived susceptibility: In OVAWELL, users recognise their susceptibility to PCOS complications through symptom feedback and health education.</a:t>
          </a:r>
          <a:endParaRPr lang="en-US" sz="2000" dirty="0"/>
        </a:p>
      </dgm:t>
    </dgm:pt>
    <dgm:pt modelId="{4B005523-C1C1-4EC6-89DA-D0870AF19E6B}" type="parTrans" cxnId="{FA8AA12F-C058-4FD1-8804-3556FDFCB2F5}">
      <dgm:prSet/>
      <dgm:spPr/>
      <dgm:t>
        <a:bodyPr/>
        <a:lstStyle/>
        <a:p>
          <a:endParaRPr lang="en-US" sz="2000"/>
        </a:p>
      </dgm:t>
    </dgm:pt>
    <dgm:pt modelId="{59F7413A-449E-4C35-A815-85C7F8334E32}" type="sibTrans" cxnId="{FA8AA12F-C058-4FD1-8804-3556FDFCB2F5}">
      <dgm:prSet/>
      <dgm:spPr/>
      <dgm:t>
        <a:bodyPr/>
        <a:lstStyle/>
        <a:p>
          <a:endParaRPr lang="en-US" sz="2000"/>
        </a:p>
      </dgm:t>
    </dgm:pt>
    <dgm:pt modelId="{E819C47A-AE32-4EFC-BF72-6A3E08B56DEF}">
      <dgm:prSet phldrT="[Text]" custT="1"/>
      <dgm:spPr/>
      <dgm:t>
        <a:bodyPr/>
        <a:lstStyle/>
        <a:p>
          <a:pPr>
            <a:buNone/>
          </a:pPr>
          <a:r>
            <a:rPr lang="en-GB" sz="2000" dirty="0"/>
            <a:t>Perceived severity: The app emphasises the severity of untreated PCOS through visual health insights (Atkinson et al., 2021). </a:t>
          </a:r>
          <a:endParaRPr lang="en-US" sz="2000" dirty="0"/>
        </a:p>
      </dgm:t>
    </dgm:pt>
    <dgm:pt modelId="{AFB364BC-9EE4-4345-B2E7-3BC2B5200E0D}" type="parTrans" cxnId="{939EBD33-D414-4E39-AB76-ADF56CEE4598}">
      <dgm:prSet/>
      <dgm:spPr/>
      <dgm:t>
        <a:bodyPr/>
        <a:lstStyle/>
        <a:p>
          <a:endParaRPr lang="en-US" sz="2000"/>
        </a:p>
      </dgm:t>
    </dgm:pt>
    <dgm:pt modelId="{EA2686D8-CCAE-46DF-8575-E4ED5012FA34}" type="sibTrans" cxnId="{939EBD33-D414-4E39-AB76-ADF56CEE4598}">
      <dgm:prSet/>
      <dgm:spPr/>
      <dgm:t>
        <a:bodyPr/>
        <a:lstStyle/>
        <a:p>
          <a:endParaRPr lang="en-US" sz="2000"/>
        </a:p>
      </dgm:t>
    </dgm:pt>
    <dgm:pt modelId="{8B8000B9-BD25-4175-B40B-4C2061A2F8D2}">
      <dgm:prSet phldrT="[Text]" custT="1"/>
      <dgm:spPr/>
      <dgm:t>
        <a:bodyPr/>
        <a:lstStyle/>
        <a:p>
          <a:pPr>
            <a:buNone/>
          </a:pPr>
          <a:r>
            <a:rPr lang="en-GB" sz="2000" dirty="0"/>
            <a:t>Perceived benefits: By offering personalised fitness and diet plans, it highlights the benefits of adherence (Gomula, Warner and Blandford, 2024).</a:t>
          </a:r>
          <a:endParaRPr lang="en-US" sz="2000" dirty="0"/>
        </a:p>
      </dgm:t>
    </dgm:pt>
    <dgm:pt modelId="{E5219D73-49F2-4879-997D-587F8A6EB83B}" type="parTrans" cxnId="{6076C01C-04F4-43DF-90E9-BF9A16A6140F}">
      <dgm:prSet/>
      <dgm:spPr/>
      <dgm:t>
        <a:bodyPr/>
        <a:lstStyle/>
        <a:p>
          <a:endParaRPr lang="en-US" sz="2000"/>
        </a:p>
      </dgm:t>
    </dgm:pt>
    <dgm:pt modelId="{C9EBA606-19C0-4836-BE24-9A878B951C8F}" type="sibTrans" cxnId="{6076C01C-04F4-43DF-90E9-BF9A16A6140F}">
      <dgm:prSet/>
      <dgm:spPr/>
      <dgm:t>
        <a:bodyPr/>
        <a:lstStyle/>
        <a:p>
          <a:endParaRPr lang="en-US" sz="2000"/>
        </a:p>
      </dgm:t>
    </dgm:pt>
    <dgm:pt modelId="{35840422-30C0-403E-AF10-80D49904C7F3}">
      <dgm:prSet phldrT="[Text]" custT="1"/>
      <dgm:spPr/>
      <dgm:t>
        <a:bodyPr/>
        <a:lstStyle/>
        <a:p>
          <a:pPr>
            <a:buNone/>
          </a:pPr>
          <a:r>
            <a:rPr lang="en-GB" sz="2000" dirty="0"/>
            <a:t>Perceived barriers: Barriers such as lack of time or awareness are reduced via reminders and easy navigation (Subramanian et al., 2021).</a:t>
          </a:r>
          <a:endParaRPr lang="en-US" sz="2000" dirty="0"/>
        </a:p>
      </dgm:t>
    </dgm:pt>
    <dgm:pt modelId="{ECA73BCB-7BB7-48BB-89FB-E0F3B9B402B6}" type="parTrans" cxnId="{A081E16A-2FF5-449D-8A0C-EBE67805EDF8}">
      <dgm:prSet/>
      <dgm:spPr/>
      <dgm:t>
        <a:bodyPr/>
        <a:lstStyle/>
        <a:p>
          <a:endParaRPr lang="en-US" sz="2000"/>
        </a:p>
      </dgm:t>
    </dgm:pt>
    <dgm:pt modelId="{597DEAD9-9029-433E-B343-284EC00FECCE}" type="sibTrans" cxnId="{A081E16A-2FF5-449D-8A0C-EBE67805EDF8}">
      <dgm:prSet/>
      <dgm:spPr/>
      <dgm:t>
        <a:bodyPr/>
        <a:lstStyle/>
        <a:p>
          <a:endParaRPr lang="en-US" sz="2000"/>
        </a:p>
      </dgm:t>
    </dgm:pt>
    <dgm:pt modelId="{9705F446-B6AF-481F-8FFA-E71D27D884E7}">
      <dgm:prSet phldrT="[Text]" custT="1"/>
      <dgm:spPr/>
      <dgm:t>
        <a:bodyPr/>
        <a:lstStyle/>
        <a:p>
          <a:pPr>
            <a:buNone/>
          </a:pPr>
          <a:r>
            <a:rPr lang="en-GB" sz="2000" dirty="0"/>
            <a:t>Cues to action: Cues to action include notifications, progress dashboards, and peer community challenges, motivating engagement.</a:t>
          </a:r>
          <a:endParaRPr lang="en-US" sz="2000" dirty="0"/>
        </a:p>
      </dgm:t>
    </dgm:pt>
    <dgm:pt modelId="{F268B993-0576-4B71-8B8C-D0DF10BB97E4}" type="parTrans" cxnId="{AD2FC86A-E2A3-446F-A450-48C495EFAD3C}">
      <dgm:prSet/>
      <dgm:spPr/>
      <dgm:t>
        <a:bodyPr/>
        <a:lstStyle/>
        <a:p>
          <a:endParaRPr lang="en-US" sz="2000"/>
        </a:p>
      </dgm:t>
    </dgm:pt>
    <dgm:pt modelId="{5D3C16B2-76AF-47DD-986C-4CAD6DA45D12}" type="sibTrans" cxnId="{AD2FC86A-E2A3-446F-A450-48C495EFAD3C}">
      <dgm:prSet/>
      <dgm:spPr/>
      <dgm:t>
        <a:bodyPr/>
        <a:lstStyle/>
        <a:p>
          <a:endParaRPr lang="en-US" sz="2000"/>
        </a:p>
      </dgm:t>
    </dgm:pt>
    <dgm:pt modelId="{ACD67215-3A7A-4B01-A598-552FFD046230}">
      <dgm:prSet phldrT="[Text]" custT="1"/>
      <dgm:spPr/>
      <dgm:t>
        <a:bodyPr/>
        <a:lstStyle/>
        <a:p>
          <a:pPr>
            <a:buNone/>
          </a:pPr>
          <a:r>
            <a:rPr lang="en-GB" sz="2000" dirty="0"/>
            <a:t>Self-efficacy: Self-efficacy is strengthened through tracking progress, virtual coaching, and positive feedback (Al </a:t>
          </a:r>
          <a:r>
            <a:rPr lang="en-GB" sz="2000" dirty="0" err="1"/>
            <a:t>Wattar</a:t>
          </a:r>
          <a:r>
            <a:rPr lang="en-GB" sz="2000" dirty="0"/>
            <a:t> et al., 2024).</a:t>
          </a:r>
          <a:endParaRPr lang="en-US" sz="2000" dirty="0"/>
        </a:p>
      </dgm:t>
    </dgm:pt>
    <dgm:pt modelId="{12C9B6AD-312F-4398-9431-3A0A72926335}" type="parTrans" cxnId="{7F85EEDF-2F56-4D7B-9F08-F202D689AD8E}">
      <dgm:prSet/>
      <dgm:spPr/>
      <dgm:t>
        <a:bodyPr/>
        <a:lstStyle/>
        <a:p>
          <a:endParaRPr lang="en-US" sz="2000"/>
        </a:p>
      </dgm:t>
    </dgm:pt>
    <dgm:pt modelId="{C65A34A6-27B5-41A1-9358-3E0D4E60AFE4}" type="sibTrans" cxnId="{7F85EEDF-2F56-4D7B-9F08-F202D689AD8E}">
      <dgm:prSet/>
      <dgm:spPr/>
      <dgm:t>
        <a:bodyPr/>
        <a:lstStyle/>
        <a:p>
          <a:endParaRPr lang="en-US" sz="2000"/>
        </a:p>
      </dgm:t>
    </dgm:pt>
    <dgm:pt modelId="{563C08AA-78D0-4040-A469-8C0D736C37F3}" type="pres">
      <dgm:prSet presAssocID="{728FABA4-CB71-48DE-BBCD-89391EFF2F26}" presName="diagram" presStyleCnt="0">
        <dgm:presLayoutVars>
          <dgm:dir/>
          <dgm:resizeHandles val="exact"/>
        </dgm:presLayoutVars>
      </dgm:prSet>
      <dgm:spPr/>
    </dgm:pt>
    <dgm:pt modelId="{CA4B3A96-92D9-46F5-A756-97E07E4B4974}" type="pres">
      <dgm:prSet presAssocID="{EF042E09-2A56-4812-B3AE-7A74F79AC14F}" presName="node" presStyleLbl="node1" presStyleIdx="0" presStyleCnt="6">
        <dgm:presLayoutVars>
          <dgm:bulletEnabled val="1"/>
        </dgm:presLayoutVars>
      </dgm:prSet>
      <dgm:spPr/>
    </dgm:pt>
    <dgm:pt modelId="{94F05B0F-BADC-48DE-8CBA-2D5A9815FD9B}" type="pres">
      <dgm:prSet presAssocID="{59F7413A-449E-4C35-A815-85C7F8334E32}" presName="sibTrans" presStyleCnt="0"/>
      <dgm:spPr/>
    </dgm:pt>
    <dgm:pt modelId="{D2FEF149-7F26-4543-A8A8-4CDB9C877152}" type="pres">
      <dgm:prSet presAssocID="{E819C47A-AE32-4EFC-BF72-6A3E08B56DEF}" presName="node" presStyleLbl="node1" presStyleIdx="1" presStyleCnt="6">
        <dgm:presLayoutVars>
          <dgm:bulletEnabled val="1"/>
        </dgm:presLayoutVars>
      </dgm:prSet>
      <dgm:spPr/>
    </dgm:pt>
    <dgm:pt modelId="{09810970-5DB3-435E-B2CC-90DCAF0B350A}" type="pres">
      <dgm:prSet presAssocID="{EA2686D8-CCAE-46DF-8575-E4ED5012FA34}" presName="sibTrans" presStyleCnt="0"/>
      <dgm:spPr/>
    </dgm:pt>
    <dgm:pt modelId="{3C171648-54ED-45C1-8E4B-64FF7EDF2BF5}" type="pres">
      <dgm:prSet presAssocID="{8B8000B9-BD25-4175-B40B-4C2061A2F8D2}" presName="node" presStyleLbl="node1" presStyleIdx="2" presStyleCnt="6">
        <dgm:presLayoutVars>
          <dgm:bulletEnabled val="1"/>
        </dgm:presLayoutVars>
      </dgm:prSet>
      <dgm:spPr/>
    </dgm:pt>
    <dgm:pt modelId="{D8495A12-D986-41F2-BE58-60D1BC359174}" type="pres">
      <dgm:prSet presAssocID="{C9EBA606-19C0-4836-BE24-9A878B951C8F}" presName="sibTrans" presStyleCnt="0"/>
      <dgm:spPr/>
    </dgm:pt>
    <dgm:pt modelId="{E5F2CEBF-B18C-42FC-8590-1BFDFF974777}" type="pres">
      <dgm:prSet presAssocID="{35840422-30C0-403E-AF10-80D49904C7F3}" presName="node" presStyleLbl="node1" presStyleIdx="3" presStyleCnt="6">
        <dgm:presLayoutVars>
          <dgm:bulletEnabled val="1"/>
        </dgm:presLayoutVars>
      </dgm:prSet>
      <dgm:spPr/>
    </dgm:pt>
    <dgm:pt modelId="{A5B93B3F-95FD-4A3F-9EB1-E54B5777C7A3}" type="pres">
      <dgm:prSet presAssocID="{597DEAD9-9029-433E-B343-284EC00FECCE}" presName="sibTrans" presStyleCnt="0"/>
      <dgm:spPr/>
    </dgm:pt>
    <dgm:pt modelId="{959A78B6-7F7B-4FA8-B4FE-894720D60A0B}" type="pres">
      <dgm:prSet presAssocID="{9705F446-B6AF-481F-8FFA-E71D27D884E7}" presName="node" presStyleLbl="node1" presStyleIdx="4" presStyleCnt="6">
        <dgm:presLayoutVars>
          <dgm:bulletEnabled val="1"/>
        </dgm:presLayoutVars>
      </dgm:prSet>
      <dgm:spPr/>
    </dgm:pt>
    <dgm:pt modelId="{1999CE97-2FE9-426F-8942-010E09869E38}" type="pres">
      <dgm:prSet presAssocID="{5D3C16B2-76AF-47DD-986C-4CAD6DA45D12}" presName="sibTrans" presStyleCnt="0"/>
      <dgm:spPr/>
    </dgm:pt>
    <dgm:pt modelId="{2B23B207-2739-47F8-83C9-68C9F9841E02}" type="pres">
      <dgm:prSet presAssocID="{ACD67215-3A7A-4B01-A598-552FFD046230}" presName="node" presStyleLbl="node1" presStyleIdx="5" presStyleCnt="6">
        <dgm:presLayoutVars>
          <dgm:bulletEnabled val="1"/>
        </dgm:presLayoutVars>
      </dgm:prSet>
      <dgm:spPr/>
    </dgm:pt>
  </dgm:ptLst>
  <dgm:cxnLst>
    <dgm:cxn modelId="{583AA716-3A3F-44EB-845D-773F7A8CD3CE}" type="presOf" srcId="{9705F446-B6AF-481F-8FFA-E71D27D884E7}" destId="{959A78B6-7F7B-4FA8-B4FE-894720D60A0B}" srcOrd="0" destOrd="0" presId="urn:microsoft.com/office/officeart/2005/8/layout/default"/>
    <dgm:cxn modelId="{6076C01C-04F4-43DF-90E9-BF9A16A6140F}" srcId="{728FABA4-CB71-48DE-BBCD-89391EFF2F26}" destId="{8B8000B9-BD25-4175-B40B-4C2061A2F8D2}" srcOrd="2" destOrd="0" parTransId="{E5219D73-49F2-4879-997D-587F8A6EB83B}" sibTransId="{C9EBA606-19C0-4836-BE24-9A878B951C8F}"/>
    <dgm:cxn modelId="{D322EF27-9F8C-4683-B357-D76CC7EB5961}" type="presOf" srcId="{8B8000B9-BD25-4175-B40B-4C2061A2F8D2}" destId="{3C171648-54ED-45C1-8E4B-64FF7EDF2BF5}" srcOrd="0" destOrd="0" presId="urn:microsoft.com/office/officeart/2005/8/layout/default"/>
    <dgm:cxn modelId="{FA8AA12F-C058-4FD1-8804-3556FDFCB2F5}" srcId="{728FABA4-CB71-48DE-BBCD-89391EFF2F26}" destId="{EF042E09-2A56-4812-B3AE-7A74F79AC14F}" srcOrd="0" destOrd="0" parTransId="{4B005523-C1C1-4EC6-89DA-D0870AF19E6B}" sibTransId="{59F7413A-449E-4C35-A815-85C7F8334E32}"/>
    <dgm:cxn modelId="{939EBD33-D414-4E39-AB76-ADF56CEE4598}" srcId="{728FABA4-CB71-48DE-BBCD-89391EFF2F26}" destId="{E819C47A-AE32-4EFC-BF72-6A3E08B56DEF}" srcOrd="1" destOrd="0" parTransId="{AFB364BC-9EE4-4345-B2E7-3BC2B5200E0D}" sibTransId="{EA2686D8-CCAE-46DF-8575-E4ED5012FA34}"/>
    <dgm:cxn modelId="{6A419845-CF55-4428-B4DF-23E69CAE744E}" type="presOf" srcId="{35840422-30C0-403E-AF10-80D49904C7F3}" destId="{E5F2CEBF-B18C-42FC-8590-1BFDFF974777}" srcOrd="0" destOrd="0" presId="urn:microsoft.com/office/officeart/2005/8/layout/default"/>
    <dgm:cxn modelId="{AD2FC86A-E2A3-446F-A450-48C495EFAD3C}" srcId="{728FABA4-CB71-48DE-BBCD-89391EFF2F26}" destId="{9705F446-B6AF-481F-8FFA-E71D27D884E7}" srcOrd="4" destOrd="0" parTransId="{F268B993-0576-4B71-8B8C-D0DF10BB97E4}" sibTransId="{5D3C16B2-76AF-47DD-986C-4CAD6DA45D12}"/>
    <dgm:cxn modelId="{A081E16A-2FF5-449D-8A0C-EBE67805EDF8}" srcId="{728FABA4-CB71-48DE-BBCD-89391EFF2F26}" destId="{35840422-30C0-403E-AF10-80D49904C7F3}" srcOrd="3" destOrd="0" parTransId="{ECA73BCB-7BB7-48BB-89FB-E0F3B9B402B6}" sibTransId="{597DEAD9-9029-433E-B343-284EC00FECCE}"/>
    <dgm:cxn modelId="{613AE952-DF3E-4A2A-9177-CDB6D342310B}" type="presOf" srcId="{E819C47A-AE32-4EFC-BF72-6A3E08B56DEF}" destId="{D2FEF149-7F26-4543-A8A8-4CDB9C877152}" srcOrd="0" destOrd="0" presId="urn:microsoft.com/office/officeart/2005/8/layout/default"/>
    <dgm:cxn modelId="{A941C753-DA59-4AB9-81B6-9FD669D1B3C5}" type="presOf" srcId="{728FABA4-CB71-48DE-BBCD-89391EFF2F26}" destId="{563C08AA-78D0-4040-A469-8C0D736C37F3}" srcOrd="0" destOrd="0" presId="urn:microsoft.com/office/officeart/2005/8/layout/default"/>
    <dgm:cxn modelId="{9BC005B2-9EAA-4765-82A1-9FCC294455CE}" type="presOf" srcId="{ACD67215-3A7A-4B01-A598-552FFD046230}" destId="{2B23B207-2739-47F8-83C9-68C9F9841E02}" srcOrd="0" destOrd="0" presId="urn:microsoft.com/office/officeart/2005/8/layout/default"/>
    <dgm:cxn modelId="{6A135DD6-1E12-45DE-80AC-EFC89AE63C89}" type="presOf" srcId="{EF042E09-2A56-4812-B3AE-7A74F79AC14F}" destId="{CA4B3A96-92D9-46F5-A756-97E07E4B4974}" srcOrd="0" destOrd="0" presId="urn:microsoft.com/office/officeart/2005/8/layout/default"/>
    <dgm:cxn modelId="{7F85EEDF-2F56-4D7B-9F08-F202D689AD8E}" srcId="{728FABA4-CB71-48DE-BBCD-89391EFF2F26}" destId="{ACD67215-3A7A-4B01-A598-552FFD046230}" srcOrd="5" destOrd="0" parTransId="{12C9B6AD-312F-4398-9431-3A0A72926335}" sibTransId="{C65A34A6-27B5-41A1-9358-3E0D4E60AFE4}"/>
    <dgm:cxn modelId="{DEBA78B0-0411-4250-A9AB-5E485E7AB60E}" type="presParOf" srcId="{563C08AA-78D0-4040-A469-8C0D736C37F3}" destId="{CA4B3A96-92D9-46F5-A756-97E07E4B4974}" srcOrd="0" destOrd="0" presId="urn:microsoft.com/office/officeart/2005/8/layout/default"/>
    <dgm:cxn modelId="{E63D019D-785D-416B-BB58-F1FDB4AAE678}" type="presParOf" srcId="{563C08AA-78D0-4040-A469-8C0D736C37F3}" destId="{94F05B0F-BADC-48DE-8CBA-2D5A9815FD9B}" srcOrd="1" destOrd="0" presId="urn:microsoft.com/office/officeart/2005/8/layout/default"/>
    <dgm:cxn modelId="{B8D0FC89-38CE-42F0-AEDB-001E9E9C808A}" type="presParOf" srcId="{563C08AA-78D0-4040-A469-8C0D736C37F3}" destId="{D2FEF149-7F26-4543-A8A8-4CDB9C877152}" srcOrd="2" destOrd="0" presId="urn:microsoft.com/office/officeart/2005/8/layout/default"/>
    <dgm:cxn modelId="{3E77B482-826D-4E47-A4E1-266564EE8919}" type="presParOf" srcId="{563C08AA-78D0-4040-A469-8C0D736C37F3}" destId="{09810970-5DB3-435E-B2CC-90DCAF0B350A}" srcOrd="3" destOrd="0" presId="urn:microsoft.com/office/officeart/2005/8/layout/default"/>
    <dgm:cxn modelId="{0991874B-3743-4278-B36E-67E202F7549F}" type="presParOf" srcId="{563C08AA-78D0-4040-A469-8C0D736C37F3}" destId="{3C171648-54ED-45C1-8E4B-64FF7EDF2BF5}" srcOrd="4" destOrd="0" presId="urn:microsoft.com/office/officeart/2005/8/layout/default"/>
    <dgm:cxn modelId="{43049B80-5C5A-40BA-B051-E91DB2B53405}" type="presParOf" srcId="{563C08AA-78D0-4040-A469-8C0D736C37F3}" destId="{D8495A12-D986-41F2-BE58-60D1BC359174}" srcOrd="5" destOrd="0" presId="urn:microsoft.com/office/officeart/2005/8/layout/default"/>
    <dgm:cxn modelId="{7EEC1D64-52AC-4D0C-A3DD-F3BD9EF713D2}" type="presParOf" srcId="{563C08AA-78D0-4040-A469-8C0D736C37F3}" destId="{E5F2CEBF-B18C-42FC-8590-1BFDFF974777}" srcOrd="6" destOrd="0" presId="urn:microsoft.com/office/officeart/2005/8/layout/default"/>
    <dgm:cxn modelId="{58EFFC45-453D-4A60-8C87-BF84BEFE392A}" type="presParOf" srcId="{563C08AA-78D0-4040-A469-8C0D736C37F3}" destId="{A5B93B3F-95FD-4A3F-9EB1-E54B5777C7A3}" srcOrd="7" destOrd="0" presId="urn:microsoft.com/office/officeart/2005/8/layout/default"/>
    <dgm:cxn modelId="{FD5CD93D-8085-4D48-8D53-9E6C42DECED4}" type="presParOf" srcId="{563C08AA-78D0-4040-A469-8C0D736C37F3}" destId="{959A78B6-7F7B-4FA8-B4FE-894720D60A0B}" srcOrd="8" destOrd="0" presId="urn:microsoft.com/office/officeart/2005/8/layout/default"/>
    <dgm:cxn modelId="{12683866-51F9-4D5F-AB23-BA3BDFFA7DB6}" type="presParOf" srcId="{563C08AA-78D0-4040-A469-8C0D736C37F3}" destId="{1999CE97-2FE9-426F-8942-010E09869E38}" srcOrd="9" destOrd="0" presId="urn:microsoft.com/office/officeart/2005/8/layout/default"/>
    <dgm:cxn modelId="{6AC7254D-57FD-4B81-8843-532AB9950D81}" type="presParOf" srcId="{563C08AA-78D0-4040-A469-8C0D736C37F3}" destId="{2B23B207-2739-47F8-83C9-68C9F9841E02}" srcOrd="10"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43EA8-DFF8-47A0-81A4-FC8F95D92025}">
      <dsp:nvSpPr>
        <dsp:cNvPr id="0" name=""/>
        <dsp:cNvSpPr/>
      </dsp:nvSpPr>
      <dsp:spPr>
        <a:xfrm>
          <a:off x="0" y="4137960"/>
          <a:ext cx="6105601" cy="90528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Holistic well-being: </a:t>
          </a:r>
          <a:r>
            <a:rPr lang="en-GB" sz="1800" kern="1200" dirty="0"/>
            <a:t>Supports holistic care by integrating lifestyle, psychological, and medical guidance. </a:t>
          </a:r>
          <a:endParaRPr lang="en-US" sz="1800" kern="1200" dirty="0"/>
        </a:p>
      </dsp:txBody>
      <dsp:txXfrm>
        <a:off x="0" y="4137960"/>
        <a:ext cx="6105601" cy="905284"/>
      </dsp:txXfrm>
    </dsp:sp>
    <dsp:sp modelId="{FBCD7637-EFE9-44C4-AA7B-16F58932CE2C}">
      <dsp:nvSpPr>
        <dsp:cNvPr id="0" name=""/>
        <dsp:cNvSpPr/>
      </dsp:nvSpPr>
      <dsp:spPr>
        <a:xfrm rot="10800000">
          <a:off x="0" y="2759211"/>
          <a:ext cx="6105601" cy="1392327"/>
        </a:xfrm>
        <a:prstGeom prst="upArrowCallou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Participation: </a:t>
          </a:r>
          <a:r>
            <a:rPr lang="en-GB" sz="1800" kern="1200" dirty="0"/>
            <a:t>The application encourages active participation through an interactive education module (Berni, Morgan and Rees, 2021). </a:t>
          </a:r>
          <a:endParaRPr lang="en-US" sz="1800" kern="1200" dirty="0"/>
        </a:p>
      </dsp:txBody>
      <dsp:txXfrm rot="10800000">
        <a:off x="0" y="2759211"/>
        <a:ext cx="6105601" cy="904692"/>
      </dsp:txXfrm>
    </dsp:sp>
    <dsp:sp modelId="{49C6A750-3135-4A25-AEF7-F01C04318414}">
      <dsp:nvSpPr>
        <dsp:cNvPr id="0" name=""/>
        <dsp:cNvSpPr/>
      </dsp:nvSpPr>
      <dsp:spPr>
        <a:xfrm rot="10800000">
          <a:off x="0" y="1380463"/>
          <a:ext cx="6105601" cy="1392327"/>
        </a:xfrm>
        <a:prstGeom prst="upArrowCallou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Empowerment: </a:t>
          </a:r>
          <a:r>
            <a:rPr lang="en-GB" sz="1800" kern="1200" dirty="0"/>
            <a:t>OVAWELL empowering women through knowledge and self-monitoring. </a:t>
          </a:r>
          <a:endParaRPr lang="en-US" sz="1800" kern="1200" dirty="0"/>
        </a:p>
      </dsp:txBody>
      <dsp:txXfrm rot="10800000">
        <a:off x="0" y="1380463"/>
        <a:ext cx="6105601" cy="904692"/>
      </dsp:txXfrm>
    </dsp:sp>
    <dsp:sp modelId="{B69AC4A2-1FB6-4108-B52D-5B4247CAEA3E}">
      <dsp:nvSpPr>
        <dsp:cNvPr id="0" name=""/>
        <dsp:cNvSpPr/>
      </dsp:nvSpPr>
      <dsp:spPr>
        <a:xfrm rot="10800000">
          <a:off x="0" y="1715"/>
          <a:ext cx="6105601" cy="1392327"/>
        </a:xfrm>
        <a:prstGeom prst="upArrowCallou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Equality: </a:t>
          </a:r>
          <a:r>
            <a:rPr lang="en-GB" sz="1800" kern="1200" dirty="0"/>
            <a:t>OVAWELL promotes equality by providing affordable, accessible digital tools regardless of socioeconomic status (Kukreja and Sankaran, 2025).</a:t>
          </a:r>
          <a:endParaRPr lang="en-US" sz="1800" kern="1200" dirty="0"/>
        </a:p>
      </dsp:txBody>
      <dsp:txXfrm rot="10800000">
        <a:off x="0" y="1715"/>
        <a:ext cx="6105601" cy="9046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4B3A96-92D9-46F5-A756-97E07E4B4974}">
      <dsp:nvSpPr>
        <dsp:cNvPr id="0" name=""/>
        <dsp:cNvSpPr/>
      </dsp:nvSpPr>
      <dsp:spPr>
        <a:xfrm>
          <a:off x="0" y="922898"/>
          <a:ext cx="3738165" cy="224289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Perceived susceptibility: In OVAWELL, users recognise their susceptibility to PCOS complications through symptom feedback and health education.</a:t>
          </a:r>
          <a:endParaRPr lang="en-US" sz="2000" kern="1200" dirty="0"/>
        </a:p>
      </dsp:txBody>
      <dsp:txXfrm>
        <a:off x="0" y="922898"/>
        <a:ext cx="3738165" cy="2242899"/>
      </dsp:txXfrm>
    </dsp:sp>
    <dsp:sp modelId="{D2FEF149-7F26-4543-A8A8-4CDB9C877152}">
      <dsp:nvSpPr>
        <dsp:cNvPr id="0" name=""/>
        <dsp:cNvSpPr/>
      </dsp:nvSpPr>
      <dsp:spPr>
        <a:xfrm>
          <a:off x="4111982" y="922898"/>
          <a:ext cx="3738165" cy="224289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Perceived severity: The app emphasises the severity of untreated PCOS through visual health insights (Atkinson et al., 2021). </a:t>
          </a:r>
          <a:endParaRPr lang="en-US" sz="2000" kern="1200" dirty="0"/>
        </a:p>
      </dsp:txBody>
      <dsp:txXfrm>
        <a:off x="4111982" y="922898"/>
        <a:ext cx="3738165" cy="2242899"/>
      </dsp:txXfrm>
    </dsp:sp>
    <dsp:sp modelId="{3C171648-54ED-45C1-8E4B-64FF7EDF2BF5}">
      <dsp:nvSpPr>
        <dsp:cNvPr id="0" name=""/>
        <dsp:cNvSpPr/>
      </dsp:nvSpPr>
      <dsp:spPr>
        <a:xfrm>
          <a:off x="8223964" y="922898"/>
          <a:ext cx="3738165" cy="224289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Perceived benefits: By offering personalised fitness and diet plans, it highlights the benefits of adherence (Gomula, Warner and Blandford, 2024).</a:t>
          </a:r>
          <a:endParaRPr lang="en-US" sz="2000" kern="1200" dirty="0"/>
        </a:p>
      </dsp:txBody>
      <dsp:txXfrm>
        <a:off x="8223964" y="922898"/>
        <a:ext cx="3738165" cy="2242899"/>
      </dsp:txXfrm>
    </dsp:sp>
    <dsp:sp modelId="{E5F2CEBF-B18C-42FC-8590-1BFDFF974777}">
      <dsp:nvSpPr>
        <dsp:cNvPr id="0" name=""/>
        <dsp:cNvSpPr/>
      </dsp:nvSpPr>
      <dsp:spPr>
        <a:xfrm>
          <a:off x="0" y="3539614"/>
          <a:ext cx="3738165" cy="224289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Perceived barriers: Barriers such as lack of time or awareness are reduced via reminders and easy navigation (Subramanian et al., 2021).</a:t>
          </a:r>
          <a:endParaRPr lang="en-US" sz="2000" kern="1200" dirty="0"/>
        </a:p>
      </dsp:txBody>
      <dsp:txXfrm>
        <a:off x="0" y="3539614"/>
        <a:ext cx="3738165" cy="2242899"/>
      </dsp:txXfrm>
    </dsp:sp>
    <dsp:sp modelId="{959A78B6-7F7B-4FA8-B4FE-894720D60A0B}">
      <dsp:nvSpPr>
        <dsp:cNvPr id="0" name=""/>
        <dsp:cNvSpPr/>
      </dsp:nvSpPr>
      <dsp:spPr>
        <a:xfrm>
          <a:off x="4111982" y="3539614"/>
          <a:ext cx="3738165" cy="224289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Cues to action: Cues to action include notifications, progress dashboards, and peer community challenges, motivating engagement.</a:t>
          </a:r>
          <a:endParaRPr lang="en-US" sz="2000" kern="1200" dirty="0"/>
        </a:p>
      </dsp:txBody>
      <dsp:txXfrm>
        <a:off x="4111982" y="3539614"/>
        <a:ext cx="3738165" cy="2242899"/>
      </dsp:txXfrm>
    </dsp:sp>
    <dsp:sp modelId="{2B23B207-2739-47F8-83C9-68C9F9841E02}">
      <dsp:nvSpPr>
        <dsp:cNvPr id="0" name=""/>
        <dsp:cNvSpPr/>
      </dsp:nvSpPr>
      <dsp:spPr>
        <a:xfrm>
          <a:off x="8223964" y="3539614"/>
          <a:ext cx="3738165" cy="224289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Self-efficacy: Self-efficacy is strengthened through tracking progress, virtual coaching, and positive feedback (Al </a:t>
          </a:r>
          <a:r>
            <a:rPr lang="en-GB" sz="2000" kern="1200" dirty="0" err="1"/>
            <a:t>Wattar</a:t>
          </a:r>
          <a:r>
            <a:rPr lang="en-GB" sz="2000" kern="1200" dirty="0"/>
            <a:t> et al., 2024).</a:t>
          </a:r>
          <a:endParaRPr lang="en-US" sz="2000" kern="1200" dirty="0"/>
        </a:p>
      </dsp:txBody>
      <dsp:txXfrm>
        <a:off x="8223964" y="3539614"/>
        <a:ext cx="3738165" cy="224289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3CE67C5-388F-49B3-9899-E47F311F9C0C}"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3597057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CE67C5-388F-49B3-9899-E47F311F9C0C}"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3824091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tint val="82000"/>
                  </a:schemeClr>
                </a:solidFill>
              </a:defRPr>
            </a:lvl1pPr>
            <a:lvl2pPr marL="1425595" indent="0">
              <a:buNone/>
              <a:defRPr sz="6236">
                <a:solidFill>
                  <a:schemeClr val="tx1">
                    <a:tint val="82000"/>
                  </a:schemeClr>
                </a:solidFill>
              </a:defRPr>
            </a:lvl2pPr>
            <a:lvl3pPr marL="2851191" indent="0">
              <a:buNone/>
              <a:defRPr sz="5613">
                <a:solidFill>
                  <a:schemeClr val="tx1">
                    <a:tint val="82000"/>
                  </a:schemeClr>
                </a:solidFill>
              </a:defRPr>
            </a:lvl3pPr>
            <a:lvl4pPr marL="4276786" indent="0">
              <a:buNone/>
              <a:defRPr sz="4989">
                <a:solidFill>
                  <a:schemeClr val="tx1">
                    <a:tint val="82000"/>
                  </a:schemeClr>
                </a:solidFill>
              </a:defRPr>
            </a:lvl4pPr>
            <a:lvl5pPr marL="5702381" indent="0">
              <a:buNone/>
              <a:defRPr sz="4989">
                <a:solidFill>
                  <a:schemeClr val="tx1">
                    <a:tint val="82000"/>
                  </a:schemeClr>
                </a:solidFill>
              </a:defRPr>
            </a:lvl5pPr>
            <a:lvl6pPr marL="7127977" indent="0">
              <a:buNone/>
              <a:defRPr sz="4989">
                <a:solidFill>
                  <a:schemeClr val="tx1">
                    <a:tint val="82000"/>
                  </a:schemeClr>
                </a:solidFill>
              </a:defRPr>
            </a:lvl6pPr>
            <a:lvl7pPr marL="8553572" indent="0">
              <a:buNone/>
              <a:defRPr sz="4989">
                <a:solidFill>
                  <a:schemeClr val="tx1">
                    <a:tint val="82000"/>
                  </a:schemeClr>
                </a:solidFill>
              </a:defRPr>
            </a:lvl7pPr>
            <a:lvl8pPr marL="9979167" indent="0">
              <a:buNone/>
              <a:defRPr sz="4989">
                <a:solidFill>
                  <a:schemeClr val="tx1">
                    <a:tint val="82000"/>
                  </a:schemeClr>
                </a:solidFill>
              </a:defRPr>
            </a:lvl8pPr>
            <a:lvl9pPr marL="11404763" indent="0">
              <a:buNone/>
              <a:defRPr sz="4989">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CE67C5-388F-49B3-9899-E47F311F9C0C}"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2807361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3CE67C5-388F-49B3-9899-E47F311F9C0C}" type="datetimeFigureOut">
              <a:rPr lang="en-US" smtClean="0"/>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3448074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CE67C5-388F-49B3-9899-E47F311F9C0C}" type="datetimeFigureOut">
              <a:rPr lang="en-US" smtClean="0"/>
              <a:t>10/30/2025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559902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3CE67C5-388F-49B3-9899-E47F311F9C0C}" type="datetimeFigureOut">
              <a:rPr lang="en-US" smtClean="0"/>
              <a:t>10/30/2025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3034595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CE67C5-388F-49B3-9899-E47F311F9C0C}" type="datetimeFigureOut">
              <a:rPr lang="en-US" smtClean="0"/>
              <a:t>10/30/2025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322997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A3CE67C5-388F-49B3-9899-E47F311F9C0C}" type="datetimeFigureOut">
              <a:rPr lang="en-US" smtClean="0"/>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1527896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A3CE67C5-388F-49B3-9899-E47F311F9C0C}" type="datetimeFigureOut">
              <a:rPr lang="en-US" smtClean="0"/>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2667280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CE67C5-388F-49B3-9899-E47F311F9C0C}"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242679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CE67C5-388F-49B3-9899-E47F311F9C0C}"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FBC6C0-B8DB-4266-8D04-34049677B807}" type="slidenum">
              <a:rPr lang="en-US" smtClean="0"/>
              <a:t>‹#›</a:t>
            </a:fld>
            <a:endParaRPr lang="en-US"/>
          </a:p>
        </p:txBody>
      </p:sp>
    </p:spTree>
    <p:extLst>
      <p:ext uri="{BB962C8B-B14F-4D97-AF65-F5344CB8AC3E}">
        <p14:creationId xmlns:p14="http://schemas.microsoft.com/office/powerpoint/2010/main" val="4275525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82000"/>
                  </a:schemeClr>
                </a:solidFill>
              </a:defRPr>
            </a:lvl1pPr>
          </a:lstStyle>
          <a:p>
            <a:fld id="{A3CE67C5-388F-49B3-9899-E47F311F9C0C}" type="datetimeFigureOut">
              <a:rPr lang="en-US" smtClean="0"/>
              <a:t>10/30/2025</a:t>
            </a:fld>
            <a:endParaRPr lang="en-US"/>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82000"/>
                  </a:schemeClr>
                </a:solidFill>
              </a:defRPr>
            </a:lvl1pPr>
          </a:lstStyle>
          <a:p>
            <a:fld id="{91FBC6C0-B8DB-4266-8D04-34049677B807}" type="slidenum">
              <a:rPr lang="en-US" smtClean="0"/>
              <a:t>‹#›</a:t>
            </a:fld>
            <a:endParaRPr lang="en-US"/>
          </a:p>
        </p:txBody>
      </p:sp>
    </p:spTree>
    <p:extLst>
      <p:ext uri="{BB962C8B-B14F-4D97-AF65-F5344CB8AC3E}">
        <p14:creationId xmlns:p14="http://schemas.microsoft.com/office/powerpoint/2010/main" val="32940073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1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diagramQuickStyle" Target="../diagrams/quickStyle1.xml"/><Relationship Id="rId12" Type="http://schemas.openxmlformats.org/officeDocument/2006/relationships/diagramQuickStyle" Target="../diagrams/quickStyle2.xml"/><Relationship Id="rId17" Type="http://schemas.openxmlformats.org/officeDocument/2006/relationships/image" Target="../media/image7.png"/><Relationship Id="rId2" Type="http://schemas.openxmlformats.org/officeDocument/2006/relationships/image" Target="../media/image2.png"/><Relationship Id="rId16"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diagramLayout" Target="../diagrams/layout1.xml"/><Relationship Id="rId11" Type="http://schemas.openxmlformats.org/officeDocument/2006/relationships/diagramLayout" Target="../diagrams/layout2.xml"/><Relationship Id="rId5" Type="http://schemas.openxmlformats.org/officeDocument/2006/relationships/diagramData" Target="../diagrams/data1.xml"/><Relationship Id="rId15" Type="http://schemas.openxmlformats.org/officeDocument/2006/relationships/image" Target="../media/image5.png"/><Relationship Id="rId10" Type="http://schemas.openxmlformats.org/officeDocument/2006/relationships/diagramData" Target="../diagrams/data2.xml"/><Relationship Id="rId19" Type="http://schemas.openxmlformats.org/officeDocument/2006/relationships/image" Target="../media/image9.png"/><Relationship Id="rId4" Type="http://schemas.openxmlformats.org/officeDocument/2006/relationships/image" Target="../media/image4.png"/><Relationship Id="rId9" Type="http://schemas.microsoft.com/office/2007/relationships/diagramDrawing" Target="../diagrams/drawing1.xml"/><Relationship Id="rId14" Type="http://schemas.microsoft.com/office/2007/relationships/diagramDrawing" Target="../diagrams/drawing2.xml"/></Relationships>
</file>

<file path=ppt/slides/_rels/slide3.xml.rels><?xml version="1.0" encoding="UTF-8" standalone="yes"?>
<Relationships xmlns="http://schemas.openxmlformats.org/package/2006/relationships"><Relationship Id="rId8" Type="http://schemas.openxmlformats.org/officeDocument/2006/relationships/hyperlink" Target="https://link.springer.com/article/10.1186/s12905-024-02993-5" TargetMode="External"/><Relationship Id="rId13" Type="http://schemas.openxmlformats.org/officeDocument/2006/relationships/hyperlink" Target="https://formative.jmir.org/2024/1/e52427/" TargetMode="External"/><Relationship Id="rId3" Type="http://schemas.openxmlformats.org/officeDocument/2006/relationships/hyperlink" Target="https://www.mdpi.com/2075-4426/11/10/952" TargetMode="External"/><Relationship Id="rId7" Type="http://schemas.openxmlformats.org/officeDocument/2006/relationships/hyperlink" Target="https://www.frontiersin.org/journals/endocrinology/articles/10.3389/fendo.2023.1175548/full" TargetMode="External"/><Relationship Id="rId12" Type="http://schemas.openxmlformats.org/officeDocument/2006/relationships/hyperlink" Target="https://academic.oup.com/humrep/article-pdf/33/1/91/22875834/dex351.pdf" TargetMode="External"/><Relationship Id="rId17" Type="http://schemas.openxmlformats.org/officeDocument/2006/relationships/hyperlink" Target="https://infodemiology.jmir.org/2025/1/e68469" TargetMode="External"/><Relationship Id="rId2" Type="http://schemas.openxmlformats.org/officeDocument/2006/relationships/hyperlink" Target="https://onlinelibrary.wiley.com/doi/abs/10.1111/cen.15038" TargetMode="External"/><Relationship Id="rId16" Type="http://schemas.openxmlformats.org/officeDocument/2006/relationships/hyperlink" Target="https://link.springer.com/article/10.1186/s12916-022-02473-3" TargetMode="External"/><Relationship Id="rId1" Type="http://schemas.openxmlformats.org/officeDocument/2006/relationships/slideLayout" Target="../slideLayouts/slideLayout7.xml"/><Relationship Id="rId6" Type="http://schemas.openxmlformats.org/officeDocument/2006/relationships/hyperlink" Target="https://academic.oup.com/jcem/article-abstract/110/5/e1580/7720647" TargetMode="External"/><Relationship Id="rId11" Type="http://schemas.openxmlformats.org/officeDocument/2006/relationships/hyperlink" Target="http://arno.uvt.nl/show.cgi?fid=183009" TargetMode="External"/><Relationship Id="rId5" Type="http://schemas.openxmlformats.org/officeDocument/2006/relationships/hyperlink" Target="https://academic.oup.com/jcem/article-abstract/106/9/e3369/6290890" TargetMode="External"/><Relationship Id="rId15" Type="http://schemas.openxmlformats.org/officeDocument/2006/relationships/hyperlink" Target="https://academic.oup.com/ejendo/article-abstract/184/5/637/6653964" TargetMode="External"/><Relationship Id="rId10" Type="http://schemas.openxmlformats.org/officeDocument/2006/relationships/hyperlink" Target="https://www.frontiersin.org/journals/global-womens-health/articles/10.3389/fgwh.2021.649104/full" TargetMode="External"/><Relationship Id="rId4" Type="http://schemas.openxmlformats.org/officeDocument/2006/relationships/hyperlink" Target="https://academic.oup.com/bmb/advance-article-pdf/doi/10.1093/bmb/ldac007/45972100/ldac007.pdf" TargetMode="External"/><Relationship Id="rId9" Type="http://schemas.openxmlformats.org/officeDocument/2006/relationships/hyperlink" Target="https://scholar.dominican.edu/nursing-senior-theses/113/" TargetMode="External"/><Relationship Id="rId14" Type="http://schemas.openxmlformats.org/officeDocument/2006/relationships/hyperlink" Target="https://obgyn.onlinelibrary.wiley.com/doi/abs/10.1111/1471-0528.174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275212" cy="21383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83CB8D7-5678-FE1E-FCE6-6E753BEBDDD8}"/>
              </a:ext>
            </a:extLst>
          </p:cNvPr>
          <p:cNvSpPr>
            <a:spLocks noGrp="1"/>
          </p:cNvSpPr>
          <p:nvPr>
            <p:ph type="subTitle" idx="1"/>
          </p:nvPr>
        </p:nvSpPr>
        <p:spPr>
          <a:xfrm>
            <a:off x="1619726" y="2910841"/>
            <a:ext cx="27035759" cy="4511040"/>
          </a:xfrm>
        </p:spPr>
        <p:txBody>
          <a:bodyPr anchor="t">
            <a:normAutofit/>
          </a:bodyPr>
          <a:lstStyle/>
          <a:p>
            <a:r>
              <a:rPr lang="en-GB" sz="7200" b="1" i="1" dirty="0">
                <a:solidFill>
                  <a:schemeClr val="accent1">
                    <a:lumMod val="75000"/>
                  </a:schemeClr>
                </a:solidFill>
                <a:latin typeface="Arial" panose="020B0604020202020204" pitchFamily="34" charset="0"/>
                <a:ea typeface="Arial" panose="020B0604020202020204" pitchFamily="34" charset="0"/>
              </a:rPr>
              <a:t>OVAWELL: CYCLE SMART DIGITAL APPS EMPOWERING WOMEN WITH PCOS</a:t>
            </a:r>
            <a:endParaRPr lang="en-US" sz="7200" b="1" i="1" dirty="0">
              <a:solidFill>
                <a:schemeClr val="accent1">
                  <a:lumMod val="75000"/>
                </a:schemeClr>
              </a:solidFill>
              <a:latin typeface="Arial" panose="020B0604020202020204" pitchFamily="34" charset="0"/>
              <a:ea typeface="Arial" panose="020B0604020202020204" pitchFamily="34" charset="0"/>
            </a:endParaRPr>
          </a:p>
          <a:p>
            <a:endParaRPr lang="en-IN" sz="7200" dirty="0">
              <a:solidFill>
                <a:schemeClr val="accent1">
                  <a:lumMod val="75000"/>
                </a:schemeClr>
              </a:solidFill>
            </a:endParaRPr>
          </a:p>
        </p:txBody>
      </p:sp>
      <p:sp>
        <p:nvSpPr>
          <p:cNvPr id="11"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5297" y="17177530"/>
            <a:ext cx="11353205" cy="57023"/>
          </a:xfrm>
          <a:custGeom>
            <a:avLst/>
            <a:gdLst>
              <a:gd name="connsiteX0" fmla="*/ 0 w 11353205"/>
              <a:gd name="connsiteY0" fmla="*/ 0 h 57023"/>
              <a:gd name="connsiteX1" fmla="*/ 327239 w 11353205"/>
              <a:gd name="connsiteY1" fmla="*/ 0 h 57023"/>
              <a:gd name="connsiteX2" fmla="*/ 1222139 w 11353205"/>
              <a:gd name="connsiteY2" fmla="*/ 0 h 57023"/>
              <a:gd name="connsiteX3" fmla="*/ 1889975 w 11353205"/>
              <a:gd name="connsiteY3" fmla="*/ 0 h 57023"/>
              <a:gd name="connsiteX4" fmla="*/ 2217214 w 11353205"/>
              <a:gd name="connsiteY4" fmla="*/ 0 h 57023"/>
              <a:gd name="connsiteX5" fmla="*/ 2657986 w 11353205"/>
              <a:gd name="connsiteY5" fmla="*/ 0 h 57023"/>
              <a:gd name="connsiteX6" fmla="*/ 3552885 w 11353205"/>
              <a:gd name="connsiteY6" fmla="*/ 0 h 57023"/>
              <a:gd name="connsiteX7" fmla="*/ 4447785 w 11353205"/>
              <a:gd name="connsiteY7" fmla="*/ 0 h 57023"/>
              <a:gd name="connsiteX8" fmla="*/ 5342685 w 11353205"/>
              <a:gd name="connsiteY8" fmla="*/ 0 h 57023"/>
              <a:gd name="connsiteX9" fmla="*/ 5669924 w 11353205"/>
              <a:gd name="connsiteY9" fmla="*/ 0 h 57023"/>
              <a:gd name="connsiteX10" fmla="*/ 6337760 w 11353205"/>
              <a:gd name="connsiteY10" fmla="*/ 0 h 57023"/>
              <a:gd name="connsiteX11" fmla="*/ 6892063 w 11353205"/>
              <a:gd name="connsiteY11" fmla="*/ 0 h 57023"/>
              <a:gd name="connsiteX12" fmla="*/ 7219303 w 11353205"/>
              <a:gd name="connsiteY12" fmla="*/ 0 h 57023"/>
              <a:gd name="connsiteX13" fmla="*/ 8114202 w 11353205"/>
              <a:gd name="connsiteY13" fmla="*/ 0 h 57023"/>
              <a:gd name="connsiteX14" fmla="*/ 8441442 w 11353205"/>
              <a:gd name="connsiteY14" fmla="*/ 0 h 57023"/>
              <a:gd name="connsiteX15" fmla="*/ 8768681 w 11353205"/>
              <a:gd name="connsiteY15" fmla="*/ 0 h 57023"/>
              <a:gd name="connsiteX16" fmla="*/ 9322985 w 11353205"/>
              <a:gd name="connsiteY16" fmla="*/ 0 h 57023"/>
              <a:gd name="connsiteX17" fmla="*/ 9990820 w 11353205"/>
              <a:gd name="connsiteY17" fmla="*/ 0 h 57023"/>
              <a:gd name="connsiteX18" fmla="*/ 10772188 w 11353205"/>
              <a:gd name="connsiteY18" fmla="*/ 0 h 57023"/>
              <a:gd name="connsiteX19" fmla="*/ 11353205 w 11353205"/>
              <a:gd name="connsiteY19" fmla="*/ 0 h 57023"/>
              <a:gd name="connsiteX20" fmla="*/ 11353205 w 11353205"/>
              <a:gd name="connsiteY20" fmla="*/ 57023 h 57023"/>
              <a:gd name="connsiteX21" fmla="*/ 10458305 w 11353205"/>
              <a:gd name="connsiteY21" fmla="*/ 57023 h 57023"/>
              <a:gd name="connsiteX22" fmla="*/ 9790470 w 11353205"/>
              <a:gd name="connsiteY22" fmla="*/ 57023 h 57023"/>
              <a:gd name="connsiteX23" fmla="*/ 9463230 w 11353205"/>
              <a:gd name="connsiteY23" fmla="*/ 57023 h 57023"/>
              <a:gd name="connsiteX24" fmla="*/ 8795395 w 11353205"/>
              <a:gd name="connsiteY24" fmla="*/ 57023 h 57023"/>
              <a:gd name="connsiteX25" fmla="*/ 8014027 w 11353205"/>
              <a:gd name="connsiteY25" fmla="*/ 57023 h 57023"/>
              <a:gd name="connsiteX26" fmla="*/ 7346191 w 11353205"/>
              <a:gd name="connsiteY26" fmla="*/ 57023 h 57023"/>
              <a:gd name="connsiteX27" fmla="*/ 6564824 w 11353205"/>
              <a:gd name="connsiteY27" fmla="*/ 57023 h 57023"/>
              <a:gd name="connsiteX28" fmla="*/ 5783456 w 11353205"/>
              <a:gd name="connsiteY28" fmla="*/ 57023 h 57023"/>
              <a:gd name="connsiteX29" fmla="*/ 5456217 w 11353205"/>
              <a:gd name="connsiteY29" fmla="*/ 57023 h 57023"/>
              <a:gd name="connsiteX30" fmla="*/ 5015445 w 11353205"/>
              <a:gd name="connsiteY30" fmla="*/ 57023 h 57023"/>
              <a:gd name="connsiteX31" fmla="*/ 4461142 w 11353205"/>
              <a:gd name="connsiteY31" fmla="*/ 57023 h 57023"/>
              <a:gd name="connsiteX32" fmla="*/ 3793306 w 11353205"/>
              <a:gd name="connsiteY32" fmla="*/ 57023 h 57023"/>
              <a:gd name="connsiteX33" fmla="*/ 2898406 w 11353205"/>
              <a:gd name="connsiteY33" fmla="*/ 57023 h 57023"/>
              <a:gd name="connsiteX34" fmla="*/ 2117039 w 11353205"/>
              <a:gd name="connsiteY34" fmla="*/ 57023 h 57023"/>
              <a:gd name="connsiteX35" fmla="*/ 1449203 w 11353205"/>
              <a:gd name="connsiteY35" fmla="*/ 57023 h 57023"/>
              <a:gd name="connsiteX36" fmla="*/ 667836 w 11353205"/>
              <a:gd name="connsiteY36" fmla="*/ 57023 h 57023"/>
              <a:gd name="connsiteX37" fmla="*/ 0 w 11353205"/>
              <a:gd name="connsiteY37" fmla="*/ 57023 h 57023"/>
              <a:gd name="connsiteX38" fmla="*/ 0 w 11353205"/>
              <a:gd name="connsiteY38" fmla="*/ 0 h 57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1353205" h="57023" fill="none" extrusionOk="0">
                <a:moveTo>
                  <a:pt x="0" y="0"/>
                </a:moveTo>
                <a:cubicBezTo>
                  <a:pt x="84068" y="-8757"/>
                  <a:pt x="183348" y="-13906"/>
                  <a:pt x="327239" y="0"/>
                </a:cubicBezTo>
                <a:cubicBezTo>
                  <a:pt x="471130" y="13906"/>
                  <a:pt x="853571" y="4155"/>
                  <a:pt x="1222139" y="0"/>
                </a:cubicBezTo>
                <a:cubicBezTo>
                  <a:pt x="1590707" y="-4155"/>
                  <a:pt x="1649324" y="-29187"/>
                  <a:pt x="1889975" y="0"/>
                </a:cubicBezTo>
                <a:cubicBezTo>
                  <a:pt x="2130626" y="29187"/>
                  <a:pt x="2087122" y="15812"/>
                  <a:pt x="2217214" y="0"/>
                </a:cubicBezTo>
                <a:cubicBezTo>
                  <a:pt x="2347306" y="-15812"/>
                  <a:pt x="2460863" y="-16199"/>
                  <a:pt x="2657986" y="0"/>
                </a:cubicBezTo>
                <a:cubicBezTo>
                  <a:pt x="2855109" y="16199"/>
                  <a:pt x="3340004" y="-36128"/>
                  <a:pt x="3552885" y="0"/>
                </a:cubicBezTo>
                <a:cubicBezTo>
                  <a:pt x="3765766" y="36128"/>
                  <a:pt x="4121615" y="-11"/>
                  <a:pt x="4447785" y="0"/>
                </a:cubicBezTo>
                <a:cubicBezTo>
                  <a:pt x="4773955" y="11"/>
                  <a:pt x="4996873" y="-44028"/>
                  <a:pt x="5342685" y="0"/>
                </a:cubicBezTo>
                <a:cubicBezTo>
                  <a:pt x="5688497" y="44028"/>
                  <a:pt x="5580579" y="11095"/>
                  <a:pt x="5669924" y="0"/>
                </a:cubicBezTo>
                <a:cubicBezTo>
                  <a:pt x="5759269" y="-11095"/>
                  <a:pt x="6191799" y="495"/>
                  <a:pt x="6337760" y="0"/>
                </a:cubicBezTo>
                <a:cubicBezTo>
                  <a:pt x="6483721" y="-495"/>
                  <a:pt x="6706346" y="11245"/>
                  <a:pt x="6892063" y="0"/>
                </a:cubicBezTo>
                <a:cubicBezTo>
                  <a:pt x="7077780" y="-11245"/>
                  <a:pt x="7103718" y="13557"/>
                  <a:pt x="7219303" y="0"/>
                </a:cubicBezTo>
                <a:cubicBezTo>
                  <a:pt x="7334888" y="-13557"/>
                  <a:pt x="7758268" y="25018"/>
                  <a:pt x="8114202" y="0"/>
                </a:cubicBezTo>
                <a:cubicBezTo>
                  <a:pt x="8470136" y="-25018"/>
                  <a:pt x="8292657" y="-8309"/>
                  <a:pt x="8441442" y="0"/>
                </a:cubicBezTo>
                <a:cubicBezTo>
                  <a:pt x="8590227" y="8309"/>
                  <a:pt x="8646775" y="11378"/>
                  <a:pt x="8768681" y="0"/>
                </a:cubicBezTo>
                <a:cubicBezTo>
                  <a:pt x="8890587" y="-11378"/>
                  <a:pt x="9198966" y="-2856"/>
                  <a:pt x="9322985" y="0"/>
                </a:cubicBezTo>
                <a:cubicBezTo>
                  <a:pt x="9447004" y="2856"/>
                  <a:pt x="9815355" y="-17767"/>
                  <a:pt x="9990820" y="0"/>
                </a:cubicBezTo>
                <a:cubicBezTo>
                  <a:pt x="10166285" y="17767"/>
                  <a:pt x="10514235" y="37111"/>
                  <a:pt x="10772188" y="0"/>
                </a:cubicBezTo>
                <a:cubicBezTo>
                  <a:pt x="11030141" y="-37111"/>
                  <a:pt x="11207555" y="17414"/>
                  <a:pt x="11353205" y="0"/>
                </a:cubicBezTo>
                <a:cubicBezTo>
                  <a:pt x="11355168" y="17716"/>
                  <a:pt x="11352107" y="33654"/>
                  <a:pt x="11353205" y="57023"/>
                </a:cubicBezTo>
                <a:cubicBezTo>
                  <a:pt x="10954359" y="45716"/>
                  <a:pt x="10764724" y="62713"/>
                  <a:pt x="10458305" y="57023"/>
                </a:cubicBezTo>
                <a:cubicBezTo>
                  <a:pt x="10151886" y="51333"/>
                  <a:pt x="10038534" y="41580"/>
                  <a:pt x="9790470" y="57023"/>
                </a:cubicBezTo>
                <a:cubicBezTo>
                  <a:pt x="9542407" y="72466"/>
                  <a:pt x="9538401" y="70912"/>
                  <a:pt x="9463230" y="57023"/>
                </a:cubicBezTo>
                <a:cubicBezTo>
                  <a:pt x="9388059" y="43134"/>
                  <a:pt x="9049349" y="52687"/>
                  <a:pt x="8795395" y="57023"/>
                </a:cubicBezTo>
                <a:cubicBezTo>
                  <a:pt x="8541442" y="61359"/>
                  <a:pt x="8393378" y="35165"/>
                  <a:pt x="8014027" y="57023"/>
                </a:cubicBezTo>
                <a:cubicBezTo>
                  <a:pt x="7634676" y="78881"/>
                  <a:pt x="7661476" y="33709"/>
                  <a:pt x="7346191" y="57023"/>
                </a:cubicBezTo>
                <a:cubicBezTo>
                  <a:pt x="7030906" y="80337"/>
                  <a:pt x="6815885" y="65414"/>
                  <a:pt x="6564824" y="57023"/>
                </a:cubicBezTo>
                <a:cubicBezTo>
                  <a:pt x="6313763" y="48632"/>
                  <a:pt x="5977596" y="27902"/>
                  <a:pt x="5783456" y="57023"/>
                </a:cubicBezTo>
                <a:cubicBezTo>
                  <a:pt x="5589316" y="86144"/>
                  <a:pt x="5524995" y="48969"/>
                  <a:pt x="5456217" y="57023"/>
                </a:cubicBezTo>
                <a:cubicBezTo>
                  <a:pt x="5387439" y="65077"/>
                  <a:pt x="5155773" y="53191"/>
                  <a:pt x="5015445" y="57023"/>
                </a:cubicBezTo>
                <a:cubicBezTo>
                  <a:pt x="4875117" y="60855"/>
                  <a:pt x="4633721" y="65978"/>
                  <a:pt x="4461142" y="57023"/>
                </a:cubicBezTo>
                <a:cubicBezTo>
                  <a:pt x="4288563" y="48068"/>
                  <a:pt x="4116735" y="40227"/>
                  <a:pt x="3793306" y="57023"/>
                </a:cubicBezTo>
                <a:cubicBezTo>
                  <a:pt x="3469877" y="73819"/>
                  <a:pt x="3165022" y="75026"/>
                  <a:pt x="2898406" y="57023"/>
                </a:cubicBezTo>
                <a:cubicBezTo>
                  <a:pt x="2631790" y="39020"/>
                  <a:pt x="2503979" y="46146"/>
                  <a:pt x="2117039" y="57023"/>
                </a:cubicBezTo>
                <a:cubicBezTo>
                  <a:pt x="1730099" y="67900"/>
                  <a:pt x="1639428" y="57002"/>
                  <a:pt x="1449203" y="57023"/>
                </a:cubicBezTo>
                <a:cubicBezTo>
                  <a:pt x="1258978" y="57044"/>
                  <a:pt x="930368" y="84214"/>
                  <a:pt x="667836" y="57023"/>
                </a:cubicBezTo>
                <a:cubicBezTo>
                  <a:pt x="405304" y="29832"/>
                  <a:pt x="272701" y="24405"/>
                  <a:pt x="0" y="57023"/>
                </a:cubicBezTo>
                <a:cubicBezTo>
                  <a:pt x="1530" y="44839"/>
                  <a:pt x="2822" y="15792"/>
                  <a:pt x="0" y="0"/>
                </a:cubicBezTo>
                <a:close/>
              </a:path>
              <a:path w="11353205" h="57023" stroke="0" extrusionOk="0">
                <a:moveTo>
                  <a:pt x="0" y="0"/>
                </a:moveTo>
                <a:cubicBezTo>
                  <a:pt x="150008" y="16906"/>
                  <a:pt x="304734" y="-5040"/>
                  <a:pt x="440771" y="0"/>
                </a:cubicBezTo>
                <a:cubicBezTo>
                  <a:pt x="576808" y="5040"/>
                  <a:pt x="684574" y="-7439"/>
                  <a:pt x="768011" y="0"/>
                </a:cubicBezTo>
                <a:cubicBezTo>
                  <a:pt x="851448" y="7439"/>
                  <a:pt x="991075" y="6707"/>
                  <a:pt x="1208782" y="0"/>
                </a:cubicBezTo>
                <a:cubicBezTo>
                  <a:pt x="1426489" y="-6707"/>
                  <a:pt x="1739701" y="-2400"/>
                  <a:pt x="1876618" y="0"/>
                </a:cubicBezTo>
                <a:cubicBezTo>
                  <a:pt x="2013535" y="2400"/>
                  <a:pt x="2304896" y="38791"/>
                  <a:pt x="2657986" y="0"/>
                </a:cubicBezTo>
                <a:cubicBezTo>
                  <a:pt x="3011076" y="-38791"/>
                  <a:pt x="3295229" y="-18130"/>
                  <a:pt x="3552885" y="0"/>
                </a:cubicBezTo>
                <a:cubicBezTo>
                  <a:pt x="3810541" y="18130"/>
                  <a:pt x="4091335" y="17490"/>
                  <a:pt x="4447785" y="0"/>
                </a:cubicBezTo>
                <a:cubicBezTo>
                  <a:pt x="4804235" y="-17490"/>
                  <a:pt x="4825940" y="-26605"/>
                  <a:pt x="5002089" y="0"/>
                </a:cubicBezTo>
                <a:cubicBezTo>
                  <a:pt x="5178238" y="26605"/>
                  <a:pt x="5479513" y="35363"/>
                  <a:pt x="5783456" y="0"/>
                </a:cubicBezTo>
                <a:cubicBezTo>
                  <a:pt x="6087399" y="-35363"/>
                  <a:pt x="6216173" y="-15439"/>
                  <a:pt x="6451292" y="0"/>
                </a:cubicBezTo>
                <a:cubicBezTo>
                  <a:pt x="6686411" y="15439"/>
                  <a:pt x="6845361" y="23450"/>
                  <a:pt x="7005595" y="0"/>
                </a:cubicBezTo>
                <a:cubicBezTo>
                  <a:pt x="7165829" y="-23450"/>
                  <a:pt x="7553800" y="13645"/>
                  <a:pt x="7786963" y="0"/>
                </a:cubicBezTo>
                <a:cubicBezTo>
                  <a:pt x="8020126" y="-13645"/>
                  <a:pt x="7968356" y="-10127"/>
                  <a:pt x="8114202" y="0"/>
                </a:cubicBezTo>
                <a:cubicBezTo>
                  <a:pt x="8260048" y="10127"/>
                  <a:pt x="8471576" y="12450"/>
                  <a:pt x="8668506" y="0"/>
                </a:cubicBezTo>
                <a:cubicBezTo>
                  <a:pt x="8865436" y="-12450"/>
                  <a:pt x="9151972" y="-20026"/>
                  <a:pt x="9336342" y="0"/>
                </a:cubicBezTo>
                <a:cubicBezTo>
                  <a:pt x="9520712" y="20026"/>
                  <a:pt x="9907197" y="-5585"/>
                  <a:pt x="10117709" y="0"/>
                </a:cubicBezTo>
                <a:cubicBezTo>
                  <a:pt x="10328221" y="5585"/>
                  <a:pt x="10789165" y="-42784"/>
                  <a:pt x="11353205" y="0"/>
                </a:cubicBezTo>
                <a:cubicBezTo>
                  <a:pt x="11354215" y="14986"/>
                  <a:pt x="11353454" y="31435"/>
                  <a:pt x="11353205" y="57023"/>
                </a:cubicBezTo>
                <a:cubicBezTo>
                  <a:pt x="11154564" y="26955"/>
                  <a:pt x="10950392" y="82546"/>
                  <a:pt x="10685369" y="57023"/>
                </a:cubicBezTo>
                <a:cubicBezTo>
                  <a:pt x="10420346" y="31500"/>
                  <a:pt x="10291853" y="34771"/>
                  <a:pt x="10017534" y="57023"/>
                </a:cubicBezTo>
                <a:cubicBezTo>
                  <a:pt x="9743216" y="79275"/>
                  <a:pt x="9719491" y="75717"/>
                  <a:pt x="9576762" y="57023"/>
                </a:cubicBezTo>
                <a:cubicBezTo>
                  <a:pt x="9434033" y="38329"/>
                  <a:pt x="8965325" y="35924"/>
                  <a:pt x="8681863" y="57023"/>
                </a:cubicBezTo>
                <a:cubicBezTo>
                  <a:pt x="8398401" y="78122"/>
                  <a:pt x="8453516" y="66140"/>
                  <a:pt x="8354623" y="57023"/>
                </a:cubicBezTo>
                <a:cubicBezTo>
                  <a:pt x="8255730" y="47906"/>
                  <a:pt x="7937360" y="29806"/>
                  <a:pt x="7686788" y="57023"/>
                </a:cubicBezTo>
                <a:cubicBezTo>
                  <a:pt x="7436216" y="84240"/>
                  <a:pt x="7507306" y="51151"/>
                  <a:pt x="7359548" y="57023"/>
                </a:cubicBezTo>
                <a:cubicBezTo>
                  <a:pt x="7211790" y="62895"/>
                  <a:pt x="7126099" y="50221"/>
                  <a:pt x="6918777" y="57023"/>
                </a:cubicBezTo>
                <a:cubicBezTo>
                  <a:pt x="6711455" y="63825"/>
                  <a:pt x="6329168" y="36984"/>
                  <a:pt x="6137409" y="57023"/>
                </a:cubicBezTo>
                <a:cubicBezTo>
                  <a:pt x="5945650" y="77062"/>
                  <a:pt x="5534659" y="62191"/>
                  <a:pt x="5242509" y="57023"/>
                </a:cubicBezTo>
                <a:cubicBezTo>
                  <a:pt x="4950359" y="51855"/>
                  <a:pt x="5003284" y="68676"/>
                  <a:pt x="4801738" y="57023"/>
                </a:cubicBezTo>
                <a:cubicBezTo>
                  <a:pt x="4600192" y="45370"/>
                  <a:pt x="4465356" y="59296"/>
                  <a:pt x="4133902" y="57023"/>
                </a:cubicBezTo>
                <a:cubicBezTo>
                  <a:pt x="3802448" y="54750"/>
                  <a:pt x="3898252" y="40217"/>
                  <a:pt x="3693131" y="57023"/>
                </a:cubicBezTo>
                <a:cubicBezTo>
                  <a:pt x="3488010" y="73829"/>
                  <a:pt x="3239064" y="47184"/>
                  <a:pt x="2911763" y="57023"/>
                </a:cubicBezTo>
                <a:cubicBezTo>
                  <a:pt x="2584462" y="66862"/>
                  <a:pt x="2556304" y="82874"/>
                  <a:pt x="2357460" y="57023"/>
                </a:cubicBezTo>
                <a:cubicBezTo>
                  <a:pt x="2158616" y="31172"/>
                  <a:pt x="2037771" y="40897"/>
                  <a:pt x="1916688" y="57023"/>
                </a:cubicBezTo>
                <a:cubicBezTo>
                  <a:pt x="1795605" y="73149"/>
                  <a:pt x="1681170" y="58400"/>
                  <a:pt x="1589449" y="57023"/>
                </a:cubicBezTo>
                <a:cubicBezTo>
                  <a:pt x="1497728" y="55646"/>
                  <a:pt x="1090950" y="78660"/>
                  <a:pt x="921613" y="57023"/>
                </a:cubicBezTo>
                <a:cubicBezTo>
                  <a:pt x="752276" y="35386"/>
                  <a:pt x="221460" y="20398"/>
                  <a:pt x="0" y="57023"/>
                </a:cubicBezTo>
                <a:cubicBezTo>
                  <a:pt x="-942" y="41788"/>
                  <a:pt x="-2139" y="2797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octor holding a screen with a diagram of uterus">
            <a:extLst>
              <a:ext uri="{FF2B5EF4-FFF2-40B4-BE49-F238E27FC236}">
                <a16:creationId xmlns:a16="http://schemas.microsoft.com/office/drawing/2014/main" id="{A1D6BD2D-D340-9BE9-58CB-9F05E4C4DB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34458" y="7997022"/>
            <a:ext cx="19994880" cy="693817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F2697944-BB90-A79C-8C7B-3F4F1D8E806E}"/>
              </a:ext>
            </a:extLst>
          </p:cNvPr>
          <p:cNvSpPr txBox="1"/>
          <p:nvPr/>
        </p:nvSpPr>
        <p:spPr>
          <a:xfrm>
            <a:off x="1619726" y="17905750"/>
            <a:ext cx="22337554" cy="3477875"/>
          </a:xfrm>
          <a:prstGeom prst="rect">
            <a:avLst/>
          </a:prstGeom>
          <a:noFill/>
        </p:spPr>
        <p:txBody>
          <a:bodyPr wrap="square" rtlCol="0">
            <a:spAutoFit/>
          </a:bodyPr>
          <a:lstStyle/>
          <a:p>
            <a:r>
              <a:rPr lang="en-IN" sz="4400" dirty="0">
                <a:solidFill>
                  <a:schemeClr val="accent1">
                    <a:lumMod val="75000"/>
                  </a:schemeClr>
                </a:solidFill>
              </a:rPr>
              <a:t>Student Name: Jeet </a:t>
            </a:r>
            <a:r>
              <a:rPr lang="en-IN" sz="4400" dirty="0" err="1">
                <a:solidFill>
                  <a:schemeClr val="accent1">
                    <a:lumMod val="75000"/>
                  </a:schemeClr>
                </a:solidFill>
              </a:rPr>
              <a:t>Navinbhai</a:t>
            </a:r>
            <a:r>
              <a:rPr lang="en-IN" sz="4400" dirty="0">
                <a:solidFill>
                  <a:schemeClr val="accent1">
                    <a:lumMod val="75000"/>
                  </a:schemeClr>
                </a:solidFill>
              </a:rPr>
              <a:t> Patel</a:t>
            </a:r>
            <a:br>
              <a:rPr lang="en-IN" sz="4400" dirty="0">
                <a:solidFill>
                  <a:schemeClr val="accent1">
                    <a:lumMod val="75000"/>
                  </a:schemeClr>
                </a:solidFill>
              </a:rPr>
            </a:br>
            <a:r>
              <a:rPr lang="en-IN" sz="4400" dirty="0">
                <a:solidFill>
                  <a:schemeClr val="accent1">
                    <a:lumMod val="75000"/>
                  </a:schemeClr>
                </a:solidFill>
              </a:rPr>
              <a:t>Student Number: 2430947 </a:t>
            </a:r>
            <a:br>
              <a:rPr lang="en-IN" sz="4400" dirty="0">
                <a:solidFill>
                  <a:schemeClr val="accent1">
                    <a:lumMod val="75000"/>
                  </a:schemeClr>
                </a:solidFill>
              </a:rPr>
            </a:br>
            <a:r>
              <a:rPr lang="en-IN" sz="4400" dirty="0">
                <a:solidFill>
                  <a:schemeClr val="accent1">
                    <a:lumMod val="75000"/>
                  </a:schemeClr>
                </a:solidFill>
              </a:rPr>
              <a:t>Supervisor: Dr Besty Jose</a:t>
            </a:r>
            <a:br>
              <a:rPr lang="en-IN" sz="4400" dirty="0">
                <a:solidFill>
                  <a:schemeClr val="accent1">
                    <a:lumMod val="75000"/>
                  </a:schemeClr>
                </a:solidFill>
              </a:rPr>
            </a:br>
            <a:r>
              <a:rPr lang="en-IN" sz="4400" dirty="0">
                <a:solidFill>
                  <a:schemeClr val="accent1">
                    <a:lumMod val="75000"/>
                  </a:schemeClr>
                </a:solidFill>
              </a:rPr>
              <a:t>Programme: MSc / Level 7 Public Health And Social Care Practice</a:t>
            </a:r>
            <a:br>
              <a:rPr lang="en-IN" sz="4400" dirty="0">
                <a:solidFill>
                  <a:schemeClr val="accent1">
                    <a:lumMod val="75000"/>
                  </a:schemeClr>
                </a:solidFill>
              </a:rPr>
            </a:br>
            <a:r>
              <a:rPr lang="en-IN" sz="4400" dirty="0">
                <a:solidFill>
                  <a:schemeClr val="accent1">
                    <a:lumMod val="75000"/>
                  </a:schemeClr>
                </a:solidFill>
              </a:rPr>
              <a:t>Module: LCHS7009  – </a:t>
            </a:r>
            <a:r>
              <a:rPr lang="en-US" sz="4400" dirty="0">
                <a:solidFill>
                  <a:schemeClr val="accent1">
                    <a:lumMod val="75000"/>
                  </a:schemeClr>
                </a:solidFill>
              </a:rPr>
              <a:t>Population Health and Digital Health Promotion (Component 2 Poster )</a:t>
            </a:r>
            <a:endParaRPr lang="en-IN" sz="4400" dirty="0">
              <a:solidFill>
                <a:schemeClr val="accent1">
                  <a:lumMod val="75000"/>
                </a:schemeClr>
              </a:solidFill>
            </a:endParaRPr>
          </a:p>
        </p:txBody>
      </p:sp>
    </p:spTree>
    <p:extLst>
      <p:ext uri="{BB962C8B-B14F-4D97-AF65-F5344CB8AC3E}">
        <p14:creationId xmlns:p14="http://schemas.microsoft.com/office/powerpoint/2010/main" val="3922736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72307F-6C72-CF50-E716-EFA69E2BAA52}"/>
              </a:ext>
            </a:extLst>
          </p:cNvPr>
          <p:cNvSpPr/>
          <p:nvPr/>
        </p:nvSpPr>
        <p:spPr>
          <a:xfrm>
            <a:off x="181188" y="197199"/>
            <a:ext cx="9890760" cy="685800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3" name="Rectangle 2">
            <a:extLst>
              <a:ext uri="{FF2B5EF4-FFF2-40B4-BE49-F238E27FC236}">
                <a16:creationId xmlns:a16="http://schemas.microsoft.com/office/drawing/2014/main" id="{EA50464E-68D2-4CD3-7D75-01B61607B9FA}"/>
              </a:ext>
            </a:extLst>
          </p:cNvPr>
          <p:cNvSpPr/>
          <p:nvPr/>
        </p:nvSpPr>
        <p:spPr>
          <a:xfrm>
            <a:off x="10287030" y="189855"/>
            <a:ext cx="10061355" cy="6928007"/>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E7DCED74-A851-99D0-D869-5D38CB578899}"/>
              </a:ext>
            </a:extLst>
          </p:cNvPr>
          <p:cNvSpPr/>
          <p:nvPr/>
        </p:nvSpPr>
        <p:spPr>
          <a:xfrm>
            <a:off x="20563467" y="248572"/>
            <a:ext cx="9406947" cy="6858000"/>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EE4E341B-C1D5-FF23-71B9-0F0B11BBE248}"/>
              </a:ext>
            </a:extLst>
          </p:cNvPr>
          <p:cNvSpPr/>
          <p:nvPr/>
        </p:nvSpPr>
        <p:spPr>
          <a:xfrm>
            <a:off x="766338" y="7222427"/>
            <a:ext cx="17460246" cy="7049453"/>
          </a:xfrm>
          <a:prstGeom prst="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6" name="Rectangle 5">
            <a:extLst>
              <a:ext uri="{FF2B5EF4-FFF2-40B4-BE49-F238E27FC236}">
                <a16:creationId xmlns:a16="http://schemas.microsoft.com/office/drawing/2014/main" id="{47A55E58-D439-9545-EEFA-12065FEE1E9A}"/>
              </a:ext>
            </a:extLst>
          </p:cNvPr>
          <p:cNvSpPr/>
          <p:nvPr/>
        </p:nvSpPr>
        <p:spPr>
          <a:xfrm>
            <a:off x="18441666" y="7229461"/>
            <a:ext cx="11125492" cy="7049453"/>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A86E28BC-52CA-FAD9-0569-B69DE64B72DD}"/>
              </a:ext>
            </a:extLst>
          </p:cNvPr>
          <p:cNvSpPr/>
          <p:nvPr/>
        </p:nvSpPr>
        <p:spPr>
          <a:xfrm>
            <a:off x="213836" y="14369883"/>
            <a:ext cx="11650133" cy="7013741"/>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5510F98-C46C-F5A6-4761-B0DBDC60CD3F}"/>
              </a:ext>
            </a:extLst>
          </p:cNvPr>
          <p:cNvSpPr/>
          <p:nvPr/>
        </p:nvSpPr>
        <p:spPr>
          <a:xfrm>
            <a:off x="12063060" y="14305291"/>
            <a:ext cx="8647997" cy="7049453"/>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dirty="0">
              <a:solidFill>
                <a:schemeClr val="tx1"/>
              </a:solidFill>
            </a:endParaRPr>
          </a:p>
        </p:txBody>
      </p:sp>
      <p:sp>
        <p:nvSpPr>
          <p:cNvPr id="9" name="Rectangle 8">
            <a:extLst>
              <a:ext uri="{FF2B5EF4-FFF2-40B4-BE49-F238E27FC236}">
                <a16:creationId xmlns:a16="http://schemas.microsoft.com/office/drawing/2014/main" id="{BB873C64-BD1F-7A7A-2B7B-C38BC76F361B}"/>
              </a:ext>
            </a:extLst>
          </p:cNvPr>
          <p:cNvSpPr/>
          <p:nvPr/>
        </p:nvSpPr>
        <p:spPr>
          <a:xfrm>
            <a:off x="20917853" y="14401804"/>
            <a:ext cx="9143524" cy="6733220"/>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15000"/>
              </a:lnSpc>
            </a:pPr>
            <a:endParaRPr lang="en-US" dirty="0">
              <a:solidFill>
                <a:schemeClr val="tx1"/>
              </a:solidFill>
              <a:latin typeface="Arial" panose="020B0604020202020204" pitchFamily="34" charset="0"/>
              <a:ea typeface="Arial" panose="020B0604020202020204" pitchFamily="34" charset="0"/>
            </a:endParaRPr>
          </a:p>
        </p:txBody>
      </p:sp>
      <p:sp>
        <p:nvSpPr>
          <p:cNvPr id="10" name="TextBox 9">
            <a:extLst>
              <a:ext uri="{FF2B5EF4-FFF2-40B4-BE49-F238E27FC236}">
                <a16:creationId xmlns:a16="http://schemas.microsoft.com/office/drawing/2014/main" id="{0998A256-7B47-4792-B277-576EAC88907A}"/>
              </a:ext>
            </a:extLst>
          </p:cNvPr>
          <p:cNvSpPr txBox="1"/>
          <p:nvPr/>
        </p:nvSpPr>
        <p:spPr>
          <a:xfrm>
            <a:off x="603228" y="513941"/>
            <a:ext cx="9188298" cy="610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marL="0" marR="0" algn="ctr">
              <a:lnSpc>
                <a:spcPct val="115000"/>
              </a:lnSpc>
              <a:buNone/>
            </a:pPr>
            <a:r>
              <a:rPr lang="en-GB" sz="3200" dirty="0">
                <a:effectLst/>
                <a:latin typeface="Arial" panose="020B0604020202020204" pitchFamily="34" charset="0"/>
                <a:ea typeface="Arial" panose="020B0604020202020204" pitchFamily="34" charset="0"/>
              </a:rPr>
              <a:t>Background </a:t>
            </a:r>
            <a:endParaRPr lang="en-US" sz="3200" dirty="0">
              <a:effectLst/>
              <a:latin typeface="Arial" panose="020B0604020202020204" pitchFamily="34" charset="0"/>
              <a:ea typeface="Arial" panose="020B0604020202020204" pitchFamily="34" charset="0"/>
            </a:endParaRPr>
          </a:p>
        </p:txBody>
      </p:sp>
      <p:sp>
        <p:nvSpPr>
          <p:cNvPr id="11" name="TextBox 10">
            <a:extLst>
              <a:ext uri="{FF2B5EF4-FFF2-40B4-BE49-F238E27FC236}">
                <a16:creationId xmlns:a16="http://schemas.microsoft.com/office/drawing/2014/main" id="{6E01423A-E06A-2990-F660-6363B4A4ECCE}"/>
              </a:ext>
            </a:extLst>
          </p:cNvPr>
          <p:cNvSpPr txBox="1"/>
          <p:nvPr/>
        </p:nvSpPr>
        <p:spPr>
          <a:xfrm>
            <a:off x="346249" y="1142861"/>
            <a:ext cx="5175990" cy="6117700"/>
          </a:xfrm>
          <a:prstGeom prst="rect">
            <a:avLst/>
          </a:prstGeom>
          <a:noFill/>
        </p:spPr>
        <p:txBody>
          <a:bodyPr wrap="square">
            <a:spAutoFit/>
          </a:bodyPr>
          <a:lstStyle/>
          <a:p>
            <a:pPr algn="just">
              <a:lnSpc>
                <a:spcPct val="115000"/>
              </a:lnSpc>
            </a:pPr>
            <a:r>
              <a:rPr lang="en-GB" dirty="0">
                <a:effectLst/>
                <a:latin typeface="Arial" panose="020B0604020202020204" pitchFamily="34" charset="0"/>
                <a:ea typeface="Arial" panose="020B0604020202020204" pitchFamily="34" charset="0"/>
                <a:cs typeface="Arial" panose="020B0604020202020204" pitchFamily="34" charset="0"/>
              </a:rPr>
              <a:t>Polycystic Ovary Syndrome (PCOS) affects women's health in the UK; around 1 in 10 women is affected by PCOS in recent days. The hormonal imbalance drives PCOS. The health condition in PCOS increases the risk of infertility, cardiovascular disease and diabetes at an early age. The self-management, awareness and education can minimise the chronic nature of PCOS (Wright et al., 2025). Traditional ways to address PCOS are dietary plans, lifestyle counselling and hormonal treatments with medication but in recent days, the digital tools such as My PCOS, Flo and Tracker support to enhance awareness (</a:t>
            </a:r>
            <a:r>
              <a:rPr lang="en-GB" dirty="0">
                <a:latin typeface="Arial" panose="020B0604020202020204" pitchFamily="34" charset="0"/>
                <a:cs typeface="Arial" panose="020B0604020202020204" pitchFamily="34" charset="0"/>
              </a:rPr>
              <a:t>Kite et al., 2021</a:t>
            </a:r>
            <a:r>
              <a:rPr lang="en-GB" dirty="0">
                <a:effectLst/>
                <a:latin typeface="Arial" panose="020B0604020202020204" pitchFamily="34" charset="0"/>
                <a:ea typeface="Arial" panose="020B0604020202020204" pitchFamily="34" charset="0"/>
                <a:cs typeface="Arial" panose="020B0604020202020204" pitchFamily="34" charset="0"/>
              </a:rPr>
              <a:t>). This presentation includes a digital intervention “OVAWELL”, an AI-driven mobile application to track menstrual cycles, offering teleconsultation and personalised nutrition guidance for better PCOS management.    	`</a:t>
            </a:r>
            <a:endParaRPr lang="en-US" dirty="0">
              <a:effectLst/>
              <a:latin typeface="Arial" panose="020B0604020202020204" pitchFamily="34" charset="0"/>
              <a:ea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F9982953-0612-0554-A74E-6252075F99B8}"/>
              </a:ext>
            </a:extLst>
          </p:cNvPr>
          <p:cNvPicPr>
            <a:picLocks noChangeAspect="1"/>
          </p:cNvPicPr>
          <p:nvPr/>
        </p:nvPicPr>
        <p:blipFill>
          <a:blip r:embed="rId2"/>
          <a:stretch>
            <a:fillRect/>
          </a:stretch>
        </p:blipFill>
        <p:spPr>
          <a:xfrm>
            <a:off x="5687299" y="1295435"/>
            <a:ext cx="4104225" cy="2675196"/>
          </a:xfrm>
          <a:prstGeom prst="rect">
            <a:avLst/>
          </a:prstGeom>
        </p:spPr>
      </p:pic>
      <p:pic>
        <p:nvPicPr>
          <p:cNvPr id="13" name="Picture 12">
            <a:extLst>
              <a:ext uri="{FF2B5EF4-FFF2-40B4-BE49-F238E27FC236}">
                <a16:creationId xmlns:a16="http://schemas.microsoft.com/office/drawing/2014/main" id="{6BFC35C2-0F09-3E8D-F9D8-C16B7C681837}"/>
              </a:ext>
            </a:extLst>
          </p:cNvPr>
          <p:cNvPicPr>
            <a:picLocks noChangeAspect="1"/>
          </p:cNvPicPr>
          <p:nvPr/>
        </p:nvPicPr>
        <p:blipFill>
          <a:blip r:embed="rId3"/>
          <a:srcRect b="7904"/>
          <a:stretch>
            <a:fillRect/>
          </a:stretch>
        </p:blipFill>
        <p:spPr>
          <a:xfrm>
            <a:off x="5687300" y="3970631"/>
            <a:ext cx="4104226" cy="2959018"/>
          </a:xfrm>
          <a:prstGeom prst="rect">
            <a:avLst/>
          </a:prstGeom>
        </p:spPr>
      </p:pic>
      <p:sp>
        <p:nvSpPr>
          <p:cNvPr id="16" name="TextBox 15">
            <a:extLst>
              <a:ext uri="{FF2B5EF4-FFF2-40B4-BE49-F238E27FC236}">
                <a16:creationId xmlns:a16="http://schemas.microsoft.com/office/drawing/2014/main" id="{B9D1C83A-718B-0129-6154-88E86267214F}"/>
              </a:ext>
            </a:extLst>
          </p:cNvPr>
          <p:cNvSpPr txBox="1"/>
          <p:nvPr/>
        </p:nvSpPr>
        <p:spPr>
          <a:xfrm>
            <a:off x="10565025" y="598929"/>
            <a:ext cx="9309303" cy="610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marL="0" marR="0" algn="ctr">
              <a:lnSpc>
                <a:spcPct val="115000"/>
              </a:lnSpc>
              <a:buNone/>
            </a:pPr>
            <a:r>
              <a:rPr lang="en-GB" sz="3200" dirty="0">
                <a:latin typeface="Arial" panose="020B0604020202020204" pitchFamily="34" charset="0"/>
                <a:ea typeface="Arial" panose="020B0604020202020204" pitchFamily="34" charset="0"/>
              </a:rPr>
              <a:t>Statistics among the UK Women</a:t>
            </a:r>
            <a:endParaRPr lang="en-US" sz="3200" dirty="0">
              <a:effectLst/>
              <a:latin typeface="Arial" panose="020B0604020202020204" pitchFamily="34" charset="0"/>
              <a:ea typeface="Arial" panose="020B0604020202020204" pitchFamily="34" charset="0"/>
            </a:endParaRPr>
          </a:p>
        </p:txBody>
      </p:sp>
      <p:sp>
        <p:nvSpPr>
          <p:cNvPr id="17" name="TextBox 16">
            <a:extLst>
              <a:ext uri="{FF2B5EF4-FFF2-40B4-BE49-F238E27FC236}">
                <a16:creationId xmlns:a16="http://schemas.microsoft.com/office/drawing/2014/main" id="{DACFF11C-F00E-7F15-26D1-B9021ED23CEC}"/>
              </a:ext>
            </a:extLst>
          </p:cNvPr>
          <p:cNvSpPr txBox="1"/>
          <p:nvPr/>
        </p:nvSpPr>
        <p:spPr>
          <a:xfrm>
            <a:off x="10503974" y="5494196"/>
            <a:ext cx="9485949" cy="1477328"/>
          </a:xfrm>
          <a:prstGeom prst="rect">
            <a:avLst/>
          </a:prstGeom>
          <a:noFill/>
        </p:spPr>
        <p:txBody>
          <a:bodyPr wrap="square">
            <a:spAutoFit/>
          </a:bodyPr>
          <a:lstStyle/>
          <a:p>
            <a:pPr algn="just"/>
            <a:r>
              <a:rPr lang="en-US" dirty="0">
                <a:latin typeface="Arial" panose="020B0604020202020204" pitchFamily="34" charset="0"/>
                <a:cs typeface="Arial" panose="020B0604020202020204" pitchFamily="34" charset="0"/>
              </a:rPr>
              <a:t>In the UK, Polycystic Ovary Syndrome (PCOS) affects around 1 in 8 women, making it one of the most common endocrine disorders among women of reproductive age. Despite this, many cases remain undiagnosed (</a:t>
            </a:r>
            <a:r>
              <a:rPr lang="en-GB" dirty="0">
                <a:latin typeface="Arial" panose="020B0604020202020204" pitchFamily="34" charset="0"/>
                <a:cs typeface="Arial" panose="020B0604020202020204" pitchFamily="34" charset="0"/>
              </a:rPr>
              <a:t>Sheikh et al., 2023</a:t>
            </a:r>
            <a:r>
              <a:rPr lang="en-US" dirty="0">
                <a:latin typeface="Arial" panose="020B0604020202020204" pitchFamily="34" charset="0"/>
                <a:cs typeface="Arial" panose="020B0604020202020204" pitchFamily="34" charset="0"/>
              </a:rPr>
              <a:t>). Studies estimate a diagnosed prevalence of 3.3% in 2020. The economic burden exceeds £230 million annually, highlighting the urgent need for effective interventions.</a:t>
            </a:r>
          </a:p>
        </p:txBody>
      </p:sp>
      <p:pic>
        <p:nvPicPr>
          <p:cNvPr id="18" name="Picture 17">
            <a:extLst>
              <a:ext uri="{FF2B5EF4-FFF2-40B4-BE49-F238E27FC236}">
                <a16:creationId xmlns:a16="http://schemas.microsoft.com/office/drawing/2014/main" id="{2667997C-8BE5-23FC-5E20-36448201FB8A}"/>
              </a:ext>
            </a:extLst>
          </p:cNvPr>
          <p:cNvPicPr>
            <a:picLocks noChangeAspect="1"/>
          </p:cNvPicPr>
          <p:nvPr/>
        </p:nvPicPr>
        <p:blipFill>
          <a:blip r:embed="rId4"/>
          <a:stretch>
            <a:fillRect/>
          </a:stretch>
        </p:blipFill>
        <p:spPr>
          <a:xfrm>
            <a:off x="10503974" y="1409449"/>
            <a:ext cx="9309303" cy="3758190"/>
          </a:xfrm>
          <a:prstGeom prst="rect">
            <a:avLst/>
          </a:prstGeom>
        </p:spPr>
      </p:pic>
      <p:sp>
        <p:nvSpPr>
          <p:cNvPr id="20" name="TextBox 19">
            <a:extLst>
              <a:ext uri="{FF2B5EF4-FFF2-40B4-BE49-F238E27FC236}">
                <a16:creationId xmlns:a16="http://schemas.microsoft.com/office/drawing/2014/main" id="{EFD08477-5FCB-8148-5273-12700A128D02}"/>
              </a:ext>
            </a:extLst>
          </p:cNvPr>
          <p:cNvSpPr txBox="1"/>
          <p:nvPr/>
        </p:nvSpPr>
        <p:spPr>
          <a:xfrm>
            <a:off x="21031950" y="710880"/>
            <a:ext cx="8442960" cy="5847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algn="ctr"/>
            <a:r>
              <a:rPr lang="en-GB" sz="3200" dirty="0">
                <a:effectLst/>
                <a:latin typeface="Arial" panose="020B0604020202020204" pitchFamily="34" charset="0"/>
                <a:ea typeface="Arial" panose="020B0604020202020204" pitchFamily="34" charset="0"/>
              </a:rPr>
              <a:t>Health promotion values and principles</a:t>
            </a:r>
            <a:endParaRPr lang="en-US" sz="3200" dirty="0"/>
          </a:p>
        </p:txBody>
      </p:sp>
      <p:graphicFrame>
        <p:nvGraphicFramePr>
          <p:cNvPr id="21" name="Diagram 20">
            <a:extLst>
              <a:ext uri="{FF2B5EF4-FFF2-40B4-BE49-F238E27FC236}">
                <a16:creationId xmlns:a16="http://schemas.microsoft.com/office/drawing/2014/main" id="{B757063B-6ECF-0970-EA81-0F1983F7A583}"/>
              </a:ext>
            </a:extLst>
          </p:cNvPr>
          <p:cNvGraphicFramePr/>
          <p:nvPr>
            <p:extLst>
              <p:ext uri="{D42A27DB-BD31-4B8C-83A1-F6EECF244321}">
                <p14:modId xmlns:p14="http://schemas.microsoft.com/office/powerpoint/2010/main" val="3094792868"/>
              </p:ext>
            </p:extLst>
          </p:nvPr>
        </p:nvGraphicFramePr>
        <p:xfrm>
          <a:off x="23572218" y="1649191"/>
          <a:ext cx="6105601" cy="50449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2" name="TextBox 21">
            <a:extLst>
              <a:ext uri="{FF2B5EF4-FFF2-40B4-BE49-F238E27FC236}">
                <a16:creationId xmlns:a16="http://schemas.microsoft.com/office/drawing/2014/main" id="{F5018C18-1D11-EDFF-AF0E-E42FC5FA7FFB}"/>
              </a:ext>
            </a:extLst>
          </p:cNvPr>
          <p:cNvSpPr txBox="1"/>
          <p:nvPr/>
        </p:nvSpPr>
        <p:spPr>
          <a:xfrm>
            <a:off x="20732014" y="1874037"/>
            <a:ext cx="2625122" cy="4524957"/>
          </a:xfrm>
          <a:prstGeom prst="rect">
            <a:avLst/>
          </a:prstGeom>
          <a:noFill/>
        </p:spPr>
        <p:txBody>
          <a:bodyPr wrap="square">
            <a:spAutoFit/>
          </a:bodyPr>
          <a:lstStyle/>
          <a:p>
            <a:pPr algn="just">
              <a:lnSpc>
                <a:spcPct val="115000"/>
              </a:lnSpc>
            </a:pPr>
            <a:r>
              <a:rPr lang="en-GB" dirty="0">
                <a:effectLst/>
                <a:latin typeface="Arial" panose="020B0604020202020204" pitchFamily="34" charset="0"/>
                <a:ea typeface="Arial" panose="020B0604020202020204" pitchFamily="34" charset="0"/>
                <a:cs typeface="Arial" panose="020B0604020202020204" pitchFamily="34" charset="0"/>
              </a:rPr>
              <a:t>Health Promotion values and principles focus on equality, empowerment, participation and holistic well-being. The main aim of health promotion is to enhance individual capacity to control health outcomes and ensure equitable access for all to the required resources (</a:t>
            </a:r>
            <a:r>
              <a:rPr lang="en-GB" dirty="0">
                <a:latin typeface="Arial" panose="020B0604020202020204" pitchFamily="34" charset="0"/>
                <a:cs typeface="Arial" panose="020B0604020202020204" pitchFamily="34" charset="0"/>
              </a:rPr>
              <a:t>Barber, 2022</a:t>
            </a:r>
            <a:r>
              <a:rPr lang="en-GB" dirty="0">
                <a:effectLst/>
                <a:latin typeface="Arial" panose="020B0604020202020204" pitchFamily="34" charset="0"/>
                <a:ea typeface="Arial" panose="020B0604020202020204" pitchFamily="34" charset="0"/>
                <a:cs typeface="Arial" panose="020B0604020202020204" pitchFamily="34" charset="0"/>
              </a:rPr>
              <a:t>).</a:t>
            </a:r>
            <a:endParaRPr lang="en-US" dirty="0">
              <a:effectLst/>
              <a:latin typeface="Arial" panose="020B0604020202020204" pitchFamily="34" charset="0"/>
              <a:ea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4B52C68C-D2E1-D61F-B93F-7B279C3F22A8}"/>
              </a:ext>
            </a:extLst>
          </p:cNvPr>
          <p:cNvSpPr txBox="1"/>
          <p:nvPr/>
        </p:nvSpPr>
        <p:spPr>
          <a:xfrm>
            <a:off x="1351885" y="7493407"/>
            <a:ext cx="8935145" cy="610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marL="0" marR="0">
              <a:lnSpc>
                <a:spcPct val="115000"/>
              </a:lnSpc>
              <a:buNone/>
            </a:pPr>
            <a:r>
              <a:rPr lang="en-GB" sz="3200" dirty="0">
                <a:effectLst/>
                <a:latin typeface="Arial" panose="020B0604020202020204" pitchFamily="34" charset="0"/>
                <a:ea typeface="Arial" panose="020B0604020202020204" pitchFamily="34" charset="0"/>
              </a:rPr>
              <a:t>Behavioural change theory: Health Belief Model</a:t>
            </a:r>
            <a:endParaRPr lang="en-US" sz="3200" dirty="0">
              <a:effectLst/>
              <a:latin typeface="Arial" panose="020B0604020202020204" pitchFamily="34" charset="0"/>
              <a:ea typeface="Arial" panose="020B0604020202020204" pitchFamily="34" charset="0"/>
            </a:endParaRPr>
          </a:p>
        </p:txBody>
      </p:sp>
      <p:graphicFrame>
        <p:nvGraphicFramePr>
          <p:cNvPr id="24" name="Diagram 23">
            <a:extLst>
              <a:ext uri="{FF2B5EF4-FFF2-40B4-BE49-F238E27FC236}">
                <a16:creationId xmlns:a16="http://schemas.microsoft.com/office/drawing/2014/main" id="{E6E303FB-EC33-326C-1EE2-27953CFEEEAB}"/>
              </a:ext>
            </a:extLst>
          </p:cNvPr>
          <p:cNvGraphicFramePr/>
          <p:nvPr>
            <p:extLst>
              <p:ext uri="{D42A27DB-BD31-4B8C-83A1-F6EECF244321}">
                <p14:modId xmlns:p14="http://schemas.microsoft.com/office/powerpoint/2010/main" val="1252887260"/>
              </p:ext>
            </p:extLst>
          </p:nvPr>
        </p:nvGraphicFramePr>
        <p:xfrm>
          <a:off x="858852" y="7982880"/>
          <a:ext cx="11962130" cy="6705413"/>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26" name="TextBox 25">
            <a:extLst>
              <a:ext uri="{FF2B5EF4-FFF2-40B4-BE49-F238E27FC236}">
                <a16:creationId xmlns:a16="http://schemas.microsoft.com/office/drawing/2014/main" id="{EF85A9D6-7E36-ADD0-6B76-419EBE9FF928}"/>
              </a:ext>
            </a:extLst>
          </p:cNvPr>
          <p:cNvSpPr txBox="1"/>
          <p:nvPr/>
        </p:nvSpPr>
        <p:spPr>
          <a:xfrm>
            <a:off x="12837654" y="7336534"/>
            <a:ext cx="5372259" cy="3569310"/>
          </a:xfrm>
          <a:prstGeom prst="rect">
            <a:avLst/>
          </a:prstGeom>
          <a:noFill/>
        </p:spPr>
        <p:txBody>
          <a:bodyPr wrap="square">
            <a:spAutoFit/>
          </a:bodyPr>
          <a:lstStyle/>
          <a:p>
            <a:pPr algn="just">
              <a:lnSpc>
                <a:spcPct val="115000"/>
              </a:lnSpc>
            </a:pPr>
            <a:r>
              <a:rPr lang="en-GB" sz="1800" dirty="0">
                <a:effectLst/>
                <a:latin typeface="Arial" panose="020B0604020202020204" pitchFamily="34" charset="0"/>
                <a:ea typeface="Arial" panose="020B0604020202020204" pitchFamily="34" charset="0"/>
                <a:cs typeface="Arial" panose="020B0604020202020204" pitchFamily="34" charset="0"/>
              </a:rPr>
              <a:t>The </a:t>
            </a:r>
            <a:r>
              <a:rPr lang="en-GB" sz="1800" b="1" dirty="0">
                <a:effectLst/>
                <a:latin typeface="Arial" panose="020B0604020202020204" pitchFamily="34" charset="0"/>
                <a:ea typeface="Arial" panose="020B0604020202020204" pitchFamily="34" charset="0"/>
                <a:cs typeface="Arial" panose="020B0604020202020204" pitchFamily="34" charset="0"/>
              </a:rPr>
              <a:t>Health Belief Model (HBM) </a:t>
            </a:r>
            <a:r>
              <a:rPr lang="en-GB" sz="1800" dirty="0">
                <a:effectLst/>
                <a:latin typeface="Arial" panose="020B0604020202020204" pitchFamily="34" charset="0"/>
                <a:ea typeface="Arial" panose="020B0604020202020204" pitchFamily="34" charset="0"/>
                <a:cs typeface="Arial" panose="020B0604020202020204" pitchFamily="34" charset="0"/>
              </a:rPr>
              <a:t>describe how personal beliefs influence health behaviours  (</a:t>
            </a:r>
            <a:r>
              <a:rPr lang="en-GB" dirty="0">
                <a:latin typeface="Arial" panose="020B0604020202020204" pitchFamily="34" charset="0"/>
                <a:cs typeface="Arial" panose="020B0604020202020204" pitchFamily="34" charset="0"/>
              </a:rPr>
              <a:t>Berni, Morgan and Rees, 2025</a:t>
            </a:r>
            <a:r>
              <a:rPr lang="en-GB" sz="1800" dirty="0">
                <a:effectLst/>
                <a:latin typeface="Arial" panose="020B0604020202020204" pitchFamily="34" charset="0"/>
                <a:ea typeface="Arial" panose="020B0604020202020204" pitchFamily="34" charset="0"/>
                <a:cs typeface="Arial" panose="020B0604020202020204" pitchFamily="34" charset="0"/>
              </a:rPr>
              <a:t>). It involves six components: perceived susceptibility, perceived severity, perceived benefits, perceived barriers, cues to action, and self-efficacy (</a:t>
            </a:r>
            <a:r>
              <a:rPr lang="en-US" dirty="0">
                <a:latin typeface="Arial" panose="020B0604020202020204" pitchFamily="34" charset="0"/>
                <a:cs typeface="Arial" panose="020B0604020202020204" pitchFamily="34" charset="0"/>
              </a:rPr>
              <a:t>Lin et al., 2018)</a:t>
            </a:r>
            <a:r>
              <a:rPr lang="en-GB" sz="1800" dirty="0">
                <a:effectLst/>
                <a:latin typeface="Arial" panose="020B0604020202020204" pitchFamily="34" charset="0"/>
                <a:ea typeface="Arial" panose="020B0604020202020204" pitchFamily="34" charset="0"/>
                <a:cs typeface="Arial" panose="020B0604020202020204" pitchFamily="34" charset="0"/>
              </a:rPr>
              <a:t>.</a:t>
            </a:r>
            <a:r>
              <a:rPr lang="en-GB" sz="1800" dirty="0">
                <a:latin typeface="Arial" panose="020B0604020202020204" pitchFamily="34" charset="0"/>
                <a:ea typeface="Arial" panose="020B0604020202020204" pitchFamily="34" charset="0"/>
                <a:cs typeface="Arial" panose="020B0604020202020204" pitchFamily="34" charset="0"/>
              </a:rPr>
              <a:t> The implementation of HBM, in the case of managing PCOS, the client can facilitate sustainable lifestyle changes and support to develop of self-management among women.  </a:t>
            </a:r>
            <a:endParaRPr lang="en-US" sz="1800" dirty="0">
              <a:latin typeface="Arial" panose="020B0604020202020204" pitchFamily="34" charset="0"/>
              <a:ea typeface="Arial" panose="020B0604020202020204" pitchFamily="34" charset="0"/>
              <a:cs typeface="Arial" panose="020B0604020202020204" pitchFamily="34" charset="0"/>
            </a:endParaRPr>
          </a:p>
          <a:p>
            <a:pPr marL="0" marR="0" algn="just">
              <a:lnSpc>
                <a:spcPct val="115000"/>
              </a:lnSpc>
              <a:buNone/>
            </a:pPr>
            <a:endParaRPr lang="en-US" sz="1800" dirty="0">
              <a:effectLst/>
              <a:latin typeface="Arial" panose="020B0604020202020204" pitchFamily="34" charset="0"/>
              <a:ea typeface="Arial" panose="020B0604020202020204" pitchFamily="34" charset="0"/>
              <a:cs typeface="Arial" panose="020B0604020202020204" pitchFamily="34" charset="0"/>
            </a:endParaRPr>
          </a:p>
        </p:txBody>
      </p:sp>
      <p:pic>
        <p:nvPicPr>
          <p:cNvPr id="27" name="Picture 26">
            <a:extLst>
              <a:ext uri="{FF2B5EF4-FFF2-40B4-BE49-F238E27FC236}">
                <a16:creationId xmlns:a16="http://schemas.microsoft.com/office/drawing/2014/main" id="{74A69C03-85A5-EB33-A0E4-F9704FAE1CEA}"/>
              </a:ext>
            </a:extLst>
          </p:cNvPr>
          <p:cNvPicPr>
            <a:picLocks noChangeAspect="1"/>
          </p:cNvPicPr>
          <p:nvPr/>
        </p:nvPicPr>
        <p:blipFill>
          <a:blip r:embed="rId15"/>
          <a:srcRect b="7904"/>
          <a:stretch>
            <a:fillRect/>
          </a:stretch>
        </p:blipFill>
        <p:spPr>
          <a:xfrm>
            <a:off x="12921555" y="10641022"/>
            <a:ext cx="5288357" cy="3569310"/>
          </a:xfrm>
          <a:prstGeom prst="rect">
            <a:avLst/>
          </a:prstGeom>
        </p:spPr>
      </p:pic>
      <p:sp>
        <p:nvSpPr>
          <p:cNvPr id="28" name="TextBox 27">
            <a:extLst>
              <a:ext uri="{FF2B5EF4-FFF2-40B4-BE49-F238E27FC236}">
                <a16:creationId xmlns:a16="http://schemas.microsoft.com/office/drawing/2014/main" id="{D46A045C-C4A8-115E-8958-332514D239B3}"/>
              </a:ext>
            </a:extLst>
          </p:cNvPr>
          <p:cNvSpPr txBox="1"/>
          <p:nvPr/>
        </p:nvSpPr>
        <p:spPr>
          <a:xfrm>
            <a:off x="19553782" y="7360490"/>
            <a:ext cx="8901259" cy="610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marL="0" marR="0" algn="ctr">
              <a:lnSpc>
                <a:spcPct val="115000"/>
              </a:lnSpc>
              <a:buNone/>
            </a:pPr>
            <a:r>
              <a:rPr lang="en-US" sz="3200" dirty="0">
                <a:effectLst/>
                <a:latin typeface="Arial" panose="020B0604020202020204" pitchFamily="34" charset="0"/>
                <a:ea typeface="Arial" panose="020B0604020202020204" pitchFamily="34" charset="0"/>
              </a:rPr>
              <a:t>Comparison of PCOS data</a:t>
            </a:r>
          </a:p>
        </p:txBody>
      </p:sp>
      <p:pic>
        <p:nvPicPr>
          <p:cNvPr id="29" name="Picture 28">
            <a:extLst>
              <a:ext uri="{FF2B5EF4-FFF2-40B4-BE49-F238E27FC236}">
                <a16:creationId xmlns:a16="http://schemas.microsoft.com/office/drawing/2014/main" id="{C0C4C2D5-0E12-6111-252A-9DD2530DE8A4}"/>
              </a:ext>
            </a:extLst>
          </p:cNvPr>
          <p:cNvPicPr>
            <a:picLocks noChangeAspect="1"/>
          </p:cNvPicPr>
          <p:nvPr/>
        </p:nvPicPr>
        <p:blipFill>
          <a:blip r:embed="rId16"/>
          <a:stretch>
            <a:fillRect/>
          </a:stretch>
        </p:blipFill>
        <p:spPr>
          <a:xfrm>
            <a:off x="18646673" y="10792747"/>
            <a:ext cx="7788586" cy="3365070"/>
          </a:xfrm>
          <a:prstGeom prst="rect">
            <a:avLst/>
          </a:prstGeom>
        </p:spPr>
      </p:pic>
      <p:sp>
        <p:nvSpPr>
          <p:cNvPr id="31" name="TextBox 30">
            <a:extLst>
              <a:ext uri="{FF2B5EF4-FFF2-40B4-BE49-F238E27FC236}">
                <a16:creationId xmlns:a16="http://schemas.microsoft.com/office/drawing/2014/main" id="{2868C414-6116-7878-3904-07D0C9DCB8EE}"/>
              </a:ext>
            </a:extLst>
          </p:cNvPr>
          <p:cNvSpPr txBox="1"/>
          <p:nvPr/>
        </p:nvSpPr>
        <p:spPr>
          <a:xfrm>
            <a:off x="18550277" y="8161908"/>
            <a:ext cx="7880146" cy="2677656"/>
          </a:xfrm>
          <a:prstGeom prst="rect">
            <a:avLst/>
          </a:prstGeom>
          <a:noFill/>
        </p:spPr>
        <p:txBody>
          <a:bodyPr wrap="square">
            <a:spAutoFit/>
          </a:bodyPr>
          <a:lstStyle/>
          <a:p>
            <a:pPr algn="just"/>
            <a:r>
              <a:rPr lang="en-US" sz="2400" dirty="0"/>
              <a:t>The comparison shows that UK women with PCOS reported the highest quality-of-life scores across all domains, particularly in emotions (5.0) and weight (5.1). Malaysian participants followed closely, while Iranian and Asian groups scored lower, especially in infertility (3.26–3.59) and weight (3.41–3.74). Overall, Western populations reported better perceived well-being than Asian cohorts.</a:t>
            </a:r>
          </a:p>
        </p:txBody>
      </p:sp>
      <p:pic>
        <p:nvPicPr>
          <p:cNvPr id="32" name="Picture 31">
            <a:extLst>
              <a:ext uri="{FF2B5EF4-FFF2-40B4-BE49-F238E27FC236}">
                <a16:creationId xmlns:a16="http://schemas.microsoft.com/office/drawing/2014/main" id="{065B66E5-D66D-4D11-B054-F024E335FF5D}"/>
              </a:ext>
            </a:extLst>
          </p:cNvPr>
          <p:cNvPicPr>
            <a:picLocks noChangeAspect="1"/>
          </p:cNvPicPr>
          <p:nvPr/>
        </p:nvPicPr>
        <p:blipFill>
          <a:blip r:embed="rId17"/>
          <a:stretch>
            <a:fillRect/>
          </a:stretch>
        </p:blipFill>
        <p:spPr>
          <a:xfrm>
            <a:off x="26594548" y="8003068"/>
            <a:ext cx="2859734" cy="6166301"/>
          </a:xfrm>
          <a:prstGeom prst="rect">
            <a:avLst/>
          </a:prstGeom>
        </p:spPr>
      </p:pic>
      <p:sp>
        <p:nvSpPr>
          <p:cNvPr id="33" name="TextBox 32">
            <a:extLst>
              <a:ext uri="{FF2B5EF4-FFF2-40B4-BE49-F238E27FC236}">
                <a16:creationId xmlns:a16="http://schemas.microsoft.com/office/drawing/2014/main" id="{96693E09-6943-C0D7-4C52-E7D912E8BF4C}"/>
              </a:ext>
            </a:extLst>
          </p:cNvPr>
          <p:cNvSpPr txBox="1"/>
          <p:nvPr/>
        </p:nvSpPr>
        <p:spPr>
          <a:xfrm>
            <a:off x="516147" y="14376445"/>
            <a:ext cx="11007551" cy="610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marL="0" marR="0" algn="ctr">
              <a:lnSpc>
                <a:spcPct val="115000"/>
              </a:lnSpc>
              <a:buNone/>
            </a:pPr>
            <a:r>
              <a:rPr lang="en-GB" sz="3200" dirty="0">
                <a:effectLst/>
                <a:latin typeface="Arial" panose="020B0604020202020204" pitchFamily="34" charset="0"/>
                <a:ea typeface="Arial" panose="020B0604020202020204" pitchFamily="34" charset="0"/>
              </a:rPr>
              <a:t>Expected outcomes </a:t>
            </a:r>
            <a:endParaRPr lang="en-US" sz="3200" dirty="0">
              <a:effectLst/>
              <a:latin typeface="Arial" panose="020B0604020202020204" pitchFamily="34" charset="0"/>
              <a:ea typeface="Arial" panose="020B0604020202020204" pitchFamily="34" charset="0"/>
            </a:endParaRPr>
          </a:p>
        </p:txBody>
      </p:sp>
      <p:sp>
        <p:nvSpPr>
          <p:cNvPr id="35" name="TextBox 34">
            <a:extLst>
              <a:ext uri="{FF2B5EF4-FFF2-40B4-BE49-F238E27FC236}">
                <a16:creationId xmlns:a16="http://schemas.microsoft.com/office/drawing/2014/main" id="{C95F26BF-5AD5-BF0C-A5A0-2C5F157DE321}"/>
              </a:ext>
            </a:extLst>
          </p:cNvPr>
          <p:cNvSpPr txBox="1"/>
          <p:nvPr/>
        </p:nvSpPr>
        <p:spPr>
          <a:xfrm>
            <a:off x="280359" y="14956481"/>
            <a:ext cx="11508122" cy="6427144"/>
          </a:xfrm>
          <a:prstGeom prst="rect">
            <a:avLst/>
          </a:prstGeom>
          <a:solidFill>
            <a:schemeClr val="accent5">
              <a:lumMod val="20000"/>
              <a:lumOff val="80000"/>
            </a:schemeClr>
          </a:solidFill>
        </p:spPr>
        <p:txBody>
          <a:bodyPr wrap="square">
            <a:spAutoFit/>
          </a:bodyPr>
          <a:lstStyle/>
          <a:p>
            <a:pPr algn="just">
              <a:lnSpc>
                <a:spcPct val="115000"/>
              </a:lnSpc>
            </a:pPr>
            <a:r>
              <a:rPr lang="en-GB" sz="2400" dirty="0">
                <a:effectLst/>
                <a:latin typeface="Arial" panose="020B0604020202020204" pitchFamily="34" charset="0"/>
                <a:ea typeface="Arial" panose="020B0604020202020204" pitchFamily="34" charset="0"/>
                <a:cs typeface="Arial" panose="020B0604020202020204" pitchFamily="34" charset="0"/>
              </a:rPr>
              <a:t>In digital intervention to track the WOMEN with PCOS, OVAWELL is expected to enhance proactive healthcare behaviours with growing self-awareness and adherence to lifestyle modifications. With the use of the application, the women will likely experience weight management, symptom control, hormonal balance and emotional well-being due to reduced perceived behaviours and sustained motivation (Percy, Turner and Orr, 2024). UK primary‑care data show PCOS incidence increased from 1.22 per 1,000 person‑years in 2004 to 2.20 by 2019, with point prevalence around 3.5% in 2020.</a:t>
            </a:r>
            <a:r>
              <a:rPr lang="en-GB" sz="2400" dirty="0">
                <a:latin typeface="Arial" panose="020B0604020202020204" pitchFamily="34" charset="0"/>
                <a:ea typeface="Arial" panose="020B0604020202020204" pitchFamily="34" charset="0"/>
                <a:cs typeface="Arial" panose="020B0604020202020204" pitchFamily="34" charset="0"/>
              </a:rPr>
              <a:t> The digital intervention supports enhancing the user confidence in PCOS management independently (Hoang, 2024). This application supports taking informed clinical decisions with data-driven AI-based analysis and increasing public health monitoring. This application is helpful to increase the health literacy of women, which supports preventing the disease and enhancing self-care outcomes in the long term (</a:t>
            </a:r>
            <a:r>
              <a:rPr lang="en-GB" sz="2400" dirty="0" err="1">
                <a:latin typeface="Arial" panose="020B0604020202020204" pitchFamily="34" charset="0"/>
                <a:cs typeface="Arial" panose="020B0604020202020204" pitchFamily="34" charset="0"/>
              </a:rPr>
              <a:t>Elghobashy</a:t>
            </a:r>
            <a:r>
              <a:rPr lang="en-GB" sz="2400" dirty="0">
                <a:latin typeface="Arial" panose="020B0604020202020204" pitchFamily="34" charset="0"/>
                <a:cs typeface="Arial" panose="020B0604020202020204" pitchFamily="34" charset="0"/>
              </a:rPr>
              <a:t> et al., 2023</a:t>
            </a:r>
            <a:r>
              <a:rPr lang="en-GB" sz="2400" dirty="0">
                <a:latin typeface="Arial" panose="020B0604020202020204" pitchFamily="34" charset="0"/>
                <a:ea typeface="Arial" panose="020B0604020202020204" pitchFamily="34" charset="0"/>
                <a:cs typeface="Arial" panose="020B0604020202020204" pitchFamily="34" charset="0"/>
              </a:rPr>
              <a:t>). The intervention underscores the growing role of digital innovation in empowering women’s health management.</a:t>
            </a:r>
            <a:endParaRPr lang="en-US" sz="24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CFB1964F-906B-D518-C94B-C1746260DBFB}"/>
              </a:ext>
            </a:extLst>
          </p:cNvPr>
          <p:cNvSpPr txBox="1"/>
          <p:nvPr/>
        </p:nvSpPr>
        <p:spPr>
          <a:xfrm>
            <a:off x="21031950" y="14796572"/>
            <a:ext cx="8727116" cy="610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marL="0" marR="0" algn="ctr">
              <a:lnSpc>
                <a:spcPct val="115000"/>
              </a:lnSpc>
              <a:buNone/>
            </a:pPr>
            <a:r>
              <a:rPr lang="en-GB" sz="3200" dirty="0">
                <a:effectLst/>
                <a:latin typeface="Arial" panose="020B0604020202020204" pitchFamily="34" charset="0"/>
                <a:ea typeface="Arial" panose="020B0604020202020204" pitchFamily="34" charset="0"/>
              </a:rPr>
              <a:t>Conclusion</a:t>
            </a:r>
            <a:endParaRPr lang="en-US" sz="3200" dirty="0">
              <a:effectLst/>
              <a:latin typeface="Arial" panose="020B0604020202020204" pitchFamily="34" charset="0"/>
              <a:ea typeface="Arial" panose="020B0604020202020204" pitchFamily="34" charset="0"/>
            </a:endParaRPr>
          </a:p>
        </p:txBody>
      </p:sp>
      <p:sp>
        <p:nvSpPr>
          <p:cNvPr id="38" name="TextBox 37">
            <a:extLst>
              <a:ext uri="{FF2B5EF4-FFF2-40B4-BE49-F238E27FC236}">
                <a16:creationId xmlns:a16="http://schemas.microsoft.com/office/drawing/2014/main" id="{75F20D4D-925C-33B6-AE5B-1DBE66058370}"/>
              </a:ext>
            </a:extLst>
          </p:cNvPr>
          <p:cNvSpPr txBox="1"/>
          <p:nvPr/>
        </p:nvSpPr>
        <p:spPr>
          <a:xfrm>
            <a:off x="20925559" y="15557372"/>
            <a:ext cx="9135818" cy="5577681"/>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0" marR="0" algn="just">
              <a:lnSpc>
                <a:spcPct val="115000"/>
              </a:lnSpc>
              <a:buNone/>
            </a:pPr>
            <a:r>
              <a:rPr lang="en-GB" sz="2400" dirty="0">
                <a:effectLst/>
                <a:latin typeface="Arial" panose="020B0604020202020204" pitchFamily="34" charset="0"/>
                <a:ea typeface="Arial" panose="020B0604020202020204" pitchFamily="34" charset="0"/>
              </a:rPr>
              <a:t>OVAWELL is a digital intervention that supports women to enhance their digital health literacy while combining accessible technology with behaviour-based strategies. The success of the new application could influence policy development while it promotes digital self-care tool inclusion within the reproductive health frameworks. The application can successfully enhance education and awareness among healthcare professionals and users. The application includes the data of large size to understand the valuable insights into PCOS treatment outcomes and PCOS patterns. The OVAWELL digital intervention reflects the influence of evidence-based digital platforms to complement the traditional healthcare system and deliver more patient-centred care. </a:t>
            </a:r>
            <a:endParaRPr lang="en-US" sz="2400" dirty="0">
              <a:effectLst/>
              <a:latin typeface="Arial" panose="020B0604020202020204" pitchFamily="34" charset="0"/>
              <a:ea typeface="Arial" panose="020B0604020202020204" pitchFamily="34" charset="0"/>
            </a:endParaRPr>
          </a:p>
        </p:txBody>
      </p:sp>
      <p:pic>
        <p:nvPicPr>
          <p:cNvPr id="40" name="Picture 2" descr="Digital Twin Technology in Resolving Polycystic Ovary Syndrome and  Improving Metabolic Health: A Comprehensive Case Study - ScienceDirect">
            <a:extLst>
              <a:ext uri="{FF2B5EF4-FFF2-40B4-BE49-F238E27FC236}">
                <a16:creationId xmlns:a16="http://schemas.microsoft.com/office/drawing/2014/main" id="{859FF87D-6F1A-02C3-CA6D-022E69B6C4BA}"/>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2267439" y="18985455"/>
            <a:ext cx="8337041" cy="2047875"/>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40">
            <a:extLst>
              <a:ext uri="{FF2B5EF4-FFF2-40B4-BE49-F238E27FC236}">
                <a16:creationId xmlns:a16="http://schemas.microsoft.com/office/drawing/2014/main" id="{4E13E43C-1DF1-6CE6-6282-35CE966C7795}"/>
              </a:ext>
            </a:extLst>
          </p:cNvPr>
          <p:cNvPicPr>
            <a:picLocks noChangeAspect="1"/>
          </p:cNvPicPr>
          <p:nvPr/>
        </p:nvPicPr>
        <p:blipFill>
          <a:blip r:embed="rId19"/>
          <a:stretch>
            <a:fillRect/>
          </a:stretch>
        </p:blipFill>
        <p:spPr>
          <a:xfrm>
            <a:off x="12376312" y="15613800"/>
            <a:ext cx="4039660" cy="3170099"/>
          </a:xfrm>
          <a:prstGeom prst="rect">
            <a:avLst/>
          </a:prstGeom>
        </p:spPr>
      </p:pic>
      <p:sp>
        <p:nvSpPr>
          <p:cNvPr id="42" name="TextBox 41">
            <a:extLst>
              <a:ext uri="{FF2B5EF4-FFF2-40B4-BE49-F238E27FC236}">
                <a16:creationId xmlns:a16="http://schemas.microsoft.com/office/drawing/2014/main" id="{8E79A953-6A1E-F1AA-7882-A359921A0DA6}"/>
              </a:ext>
            </a:extLst>
          </p:cNvPr>
          <p:cNvSpPr txBox="1"/>
          <p:nvPr/>
        </p:nvSpPr>
        <p:spPr>
          <a:xfrm>
            <a:off x="12820982" y="14736578"/>
            <a:ext cx="6716682" cy="6104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marL="0" marR="0">
              <a:lnSpc>
                <a:spcPct val="115000"/>
              </a:lnSpc>
              <a:buNone/>
            </a:pPr>
            <a:r>
              <a:rPr lang="en-GB" sz="3200" dirty="0">
                <a:latin typeface="Arial" panose="020B0604020202020204" pitchFamily="34" charset="0"/>
                <a:ea typeface="Arial" panose="020B0604020202020204" pitchFamily="34" charset="0"/>
              </a:rPr>
              <a:t>Importance of Digital Intervention </a:t>
            </a:r>
            <a:r>
              <a:rPr lang="en-GB" sz="3200" dirty="0">
                <a:effectLst/>
                <a:latin typeface="Arial" panose="020B0604020202020204" pitchFamily="34" charset="0"/>
                <a:ea typeface="Arial" panose="020B0604020202020204" pitchFamily="34" charset="0"/>
              </a:rPr>
              <a:t> </a:t>
            </a:r>
            <a:endParaRPr lang="en-US" sz="3200" dirty="0">
              <a:effectLst/>
              <a:latin typeface="Arial" panose="020B0604020202020204" pitchFamily="34" charset="0"/>
              <a:ea typeface="Arial" panose="020B0604020202020204" pitchFamily="34" charset="0"/>
            </a:endParaRPr>
          </a:p>
        </p:txBody>
      </p:sp>
      <p:sp>
        <p:nvSpPr>
          <p:cNvPr id="43" name="TextBox 42">
            <a:extLst>
              <a:ext uri="{FF2B5EF4-FFF2-40B4-BE49-F238E27FC236}">
                <a16:creationId xmlns:a16="http://schemas.microsoft.com/office/drawing/2014/main" id="{CB0B12AE-EF44-43D4-0B30-AA7606BC8E4C}"/>
              </a:ext>
            </a:extLst>
          </p:cNvPr>
          <p:cNvSpPr txBox="1"/>
          <p:nvPr/>
        </p:nvSpPr>
        <p:spPr>
          <a:xfrm>
            <a:off x="16523807" y="15745135"/>
            <a:ext cx="4039660" cy="3170099"/>
          </a:xfrm>
          <a:prstGeom prst="rect">
            <a:avLst/>
          </a:prstGeom>
          <a:noFill/>
        </p:spPr>
        <p:txBody>
          <a:bodyPr wrap="square">
            <a:spAutoFit/>
          </a:bodyPr>
          <a:lstStyle/>
          <a:p>
            <a:pPr algn="just"/>
            <a:r>
              <a:rPr lang="en-US" sz="2000" dirty="0">
                <a:latin typeface="Arial" panose="020B0604020202020204" pitchFamily="34" charset="0"/>
                <a:cs typeface="Arial" panose="020B0604020202020204" pitchFamily="34" charset="0"/>
              </a:rPr>
              <a:t>Digital interventions enable accessible, personalized, and continuous healthcare support. They empower users with real-time tracking, education, and data-driven insights, improving self-management, early detection, and overall health outcomes efficiently and equitably (</a:t>
            </a:r>
            <a:r>
              <a:rPr lang="en-GB" sz="2000" dirty="0">
                <a:latin typeface="Arial" panose="020B0604020202020204" pitchFamily="34" charset="0"/>
                <a:cs typeface="Arial" panose="020B0604020202020204" pitchFamily="34" charset="0"/>
              </a:rPr>
              <a:t>Subramanian et al., 2022</a:t>
            </a:r>
            <a:r>
              <a:rPr lang="en-US"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058629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275212" cy="2138362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267643" cy="2138362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678434" y="5678429"/>
            <a:ext cx="21383625" cy="1002676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678436" y="5710038"/>
            <a:ext cx="21383622" cy="10026774"/>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12715" y="12469565"/>
            <a:ext cx="7801310" cy="10026779"/>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245914" y="3023634"/>
            <a:ext cx="9685377" cy="13030223"/>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678457" y="5646815"/>
            <a:ext cx="21383634" cy="10026764"/>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1B97A2A-8587-0FCE-F63A-EA7C95B0F2BC}"/>
              </a:ext>
            </a:extLst>
          </p:cNvPr>
          <p:cNvSpPr txBox="1"/>
          <p:nvPr/>
        </p:nvSpPr>
        <p:spPr>
          <a:xfrm>
            <a:off x="1158965" y="1829846"/>
            <a:ext cx="7949642" cy="10562404"/>
          </a:xfrm>
          <a:prstGeom prst="rect">
            <a:avLst/>
          </a:prstGeom>
        </p:spPr>
        <p:txBody>
          <a:bodyPr vert="horz" lIns="91440" tIns="45720" rIns="91440" bIns="45720" rtlCol="0" anchor="b">
            <a:normAutofit/>
          </a:bodyPr>
          <a:lstStyle/>
          <a:p>
            <a:pPr marL="0" marR="0" algn="r" defTabSz="914400">
              <a:lnSpc>
                <a:spcPct val="90000"/>
              </a:lnSpc>
              <a:spcBef>
                <a:spcPct val="0"/>
              </a:spcBef>
              <a:spcAft>
                <a:spcPts val="600"/>
              </a:spcAft>
            </a:pPr>
            <a:r>
              <a:rPr lang="en-US" sz="11200" kern="1200">
                <a:solidFill>
                  <a:srgbClr val="FFFFFF"/>
                </a:solidFill>
                <a:effectLst/>
                <a:latin typeface="+mj-lt"/>
                <a:ea typeface="+mj-ea"/>
                <a:cs typeface="+mj-cs"/>
              </a:rPr>
              <a:t>Reference List </a:t>
            </a:r>
          </a:p>
        </p:txBody>
      </p:sp>
      <p:sp>
        <p:nvSpPr>
          <p:cNvPr id="5" name="TextBox 4">
            <a:extLst>
              <a:ext uri="{FF2B5EF4-FFF2-40B4-BE49-F238E27FC236}">
                <a16:creationId xmlns:a16="http://schemas.microsoft.com/office/drawing/2014/main" id="{29286F89-B508-A620-CE20-94769C71A089}"/>
              </a:ext>
            </a:extLst>
          </p:cNvPr>
          <p:cNvSpPr txBox="1"/>
          <p:nvPr/>
        </p:nvSpPr>
        <p:spPr>
          <a:xfrm>
            <a:off x="11185707" y="914400"/>
            <a:ext cx="18397822" cy="19740283"/>
          </a:xfrm>
          <a:prstGeom prst="rect">
            <a:avLst/>
          </a:prstGeom>
        </p:spPr>
        <p:txBody>
          <a:bodyPr vert="horz" lIns="91440" tIns="45720" rIns="91440" bIns="45720" rtlCol="0" anchor="ctr">
            <a:normAutofit fontScale="92500" lnSpcReduction="10000"/>
          </a:bodyPr>
          <a:lstStyle/>
          <a:p>
            <a:pPr indent="-228600" defTabSz="914400">
              <a:lnSpc>
                <a:spcPct val="90000"/>
              </a:lnSpc>
              <a:buFont typeface="Arial" panose="020B0604020202020204" pitchFamily="34" charset="0"/>
              <a:buChar char="•"/>
            </a:pPr>
            <a:r>
              <a:rPr lang="en-US" sz="3200" dirty="0"/>
              <a:t>Al </a:t>
            </a:r>
            <a:r>
              <a:rPr lang="en-US" sz="3200" dirty="0" err="1"/>
              <a:t>Wattar</a:t>
            </a:r>
            <a:r>
              <a:rPr lang="en-US" sz="3200" dirty="0"/>
              <a:t>, B. H., Teh, J. J., Clarke, S., Abbara, A., Morman, R., Wilcox, A., and </a:t>
            </a:r>
            <a:r>
              <a:rPr lang="en-US" sz="3200" dirty="0" err="1"/>
              <a:t>Talaulikar</a:t>
            </a:r>
            <a:r>
              <a:rPr lang="en-US" sz="3200" dirty="0"/>
              <a:t>, V. (2024). Healthcare and research priorities for women with polycystic ovary syndrome in the UK National Health Service: A modified Delphi method. </a:t>
            </a:r>
            <a:r>
              <a:rPr lang="en-US" sz="3200" i="1" dirty="0"/>
              <a:t>Clinical Endocrinology</a:t>
            </a:r>
            <a:r>
              <a:rPr lang="en-US" sz="3200" dirty="0"/>
              <a:t>, </a:t>
            </a:r>
            <a:r>
              <a:rPr lang="en-US" sz="3200" i="1" dirty="0"/>
              <a:t>100</a:t>
            </a:r>
            <a:r>
              <a:rPr lang="en-US" sz="3200" dirty="0"/>
              <a:t>(5), 459-465. </a:t>
            </a:r>
            <a:r>
              <a:rPr lang="en-US" sz="3200" u="sng" dirty="0">
                <a:hlinkClick r:id="rId2"/>
              </a:rPr>
              <a:t>https://onlinelibrary.wiley.com/doi/abs/10.1111/cen.15038</a:t>
            </a:r>
            <a:endParaRPr lang="en-US" sz="3200" dirty="0"/>
          </a:p>
          <a:p>
            <a:pPr indent="-228600" defTabSz="914400">
              <a:lnSpc>
                <a:spcPct val="90000"/>
              </a:lnSpc>
              <a:buFont typeface="Arial" panose="020B0604020202020204" pitchFamily="34" charset="0"/>
              <a:buChar char="•"/>
            </a:pPr>
            <a:r>
              <a:rPr lang="en-US" sz="3200" dirty="0"/>
              <a:t>Atkinson, L., Kite, C., McGregor, G., James, T., Clark, C. C., </a:t>
            </a:r>
            <a:r>
              <a:rPr lang="en-US" sz="3200" dirty="0" err="1"/>
              <a:t>Randeva</a:t>
            </a:r>
            <a:r>
              <a:rPr lang="en-US" sz="3200" dirty="0"/>
              <a:t>, H. S., and Kyrou, I. (2021). Uncertainty, anxiety and isolation: experiencing the COVID-19 pandemic and lockdown as a woman with polycystic ovary syndrome (PCOS). </a:t>
            </a:r>
            <a:r>
              <a:rPr lang="en-US" sz="3200" i="1" dirty="0"/>
              <a:t>Journal of Personalized Medicine</a:t>
            </a:r>
            <a:r>
              <a:rPr lang="en-US" sz="3200" dirty="0"/>
              <a:t>, </a:t>
            </a:r>
            <a:r>
              <a:rPr lang="en-US" sz="3200" i="1" dirty="0"/>
              <a:t>11</a:t>
            </a:r>
            <a:r>
              <a:rPr lang="en-US" sz="3200" dirty="0"/>
              <a:t>(10), 952. </a:t>
            </a:r>
            <a:r>
              <a:rPr lang="en-US" sz="3200" u="sng" dirty="0">
                <a:hlinkClick r:id="rId3"/>
              </a:rPr>
              <a:t>https://www.mdpi.com/2075-4426/11/10/952</a:t>
            </a:r>
            <a:endParaRPr lang="en-US" sz="3200" dirty="0"/>
          </a:p>
          <a:p>
            <a:pPr indent="-228600" defTabSz="914400">
              <a:lnSpc>
                <a:spcPct val="90000"/>
              </a:lnSpc>
              <a:buFont typeface="Arial" panose="020B0604020202020204" pitchFamily="34" charset="0"/>
              <a:buChar char="•"/>
            </a:pPr>
            <a:r>
              <a:rPr lang="en-US" sz="3200" dirty="0"/>
              <a:t>Barber, T. M. (2022). Why are women with polycystic ovary syndrome obese?. </a:t>
            </a:r>
            <a:r>
              <a:rPr lang="en-US" sz="3200" i="1" dirty="0"/>
              <a:t>British Medical Bulletin</a:t>
            </a:r>
            <a:r>
              <a:rPr lang="en-US" sz="3200" dirty="0"/>
              <a:t>, </a:t>
            </a:r>
            <a:r>
              <a:rPr lang="en-US" sz="3200" i="1" dirty="0"/>
              <a:t>143</a:t>
            </a:r>
            <a:r>
              <a:rPr lang="en-US" sz="3200" dirty="0"/>
              <a:t>(1), 4-15. </a:t>
            </a:r>
            <a:r>
              <a:rPr lang="en-US" sz="3200" u="sng" dirty="0">
                <a:hlinkClick r:id="rId4"/>
              </a:rPr>
              <a:t>https://academic.oup.com/bmb/advance-article-pdf/doi/10.1093/bmb/ldac007/45972100/ldac007.pdf</a:t>
            </a:r>
            <a:endParaRPr lang="en-US" sz="3200" dirty="0"/>
          </a:p>
          <a:p>
            <a:pPr indent="-228600" defTabSz="914400">
              <a:lnSpc>
                <a:spcPct val="90000"/>
              </a:lnSpc>
              <a:buFont typeface="Arial" panose="020B0604020202020204" pitchFamily="34" charset="0"/>
              <a:buChar char="•"/>
            </a:pPr>
            <a:r>
              <a:rPr lang="en-US" sz="3200" dirty="0"/>
              <a:t>Berni, T. R., Morgan, C. L., and Rees, D. A. (2021). Women with polycystic ovary syndrome have an increased risk of major cardiovascular events: a population study. </a:t>
            </a:r>
            <a:r>
              <a:rPr lang="en-US" sz="3200" i="1" dirty="0"/>
              <a:t>The Journal of Clinical Endocrinology and Metabolism</a:t>
            </a:r>
            <a:r>
              <a:rPr lang="en-US" sz="3200" dirty="0"/>
              <a:t>, </a:t>
            </a:r>
            <a:r>
              <a:rPr lang="en-US" sz="3200" i="1" dirty="0"/>
              <a:t>106</a:t>
            </a:r>
            <a:r>
              <a:rPr lang="en-US" sz="3200" dirty="0"/>
              <a:t>(9), e3369-e3380. </a:t>
            </a:r>
            <a:r>
              <a:rPr lang="en-US" sz="3200" u="sng" dirty="0">
                <a:hlinkClick r:id="rId5"/>
              </a:rPr>
              <a:t>https://academic.oup.com/jcem/article-abstract/106/9/e3369/6290890</a:t>
            </a:r>
            <a:endParaRPr lang="en-US" sz="3200" dirty="0"/>
          </a:p>
          <a:p>
            <a:pPr indent="-228600" defTabSz="914400">
              <a:lnSpc>
                <a:spcPct val="90000"/>
              </a:lnSpc>
              <a:buFont typeface="Arial" panose="020B0604020202020204" pitchFamily="34" charset="0"/>
              <a:buChar char="•"/>
            </a:pPr>
            <a:r>
              <a:rPr lang="en-US" sz="3200" dirty="0"/>
              <a:t>Berni, T. R., Morgan, C. L., and Rees, D. A. (2025). Rising incidence, health resource utilization, and costs of polycystic ovary syndrome in the United Kingdom. </a:t>
            </a:r>
            <a:r>
              <a:rPr lang="en-US" sz="3200" i="1" dirty="0"/>
              <a:t>The Journal of Clinical Endocrinology and Metabolism</a:t>
            </a:r>
            <a:r>
              <a:rPr lang="en-US" sz="3200" dirty="0"/>
              <a:t>, </a:t>
            </a:r>
            <a:r>
              <a:rPr lang="en-US" sz="3200" i="1" dirty="0"/>
              <a:t>110</a:t>
            </a:r>
            <a:r>
              <a:rPr lang="en-US" sz="3200" dirty="0"/>
              <a:t>(5), e1580-e1589. </a:t>
            </a:r>
            <a:r>
              <a:rPr lang="en-US" sz="3200" u="sng" dirty="0">
                <a:hlinkClick r:id="rId6"/>
              </a:rPr>
              <a:t>https://academic.oup.com/jcem/article-abstract/110/5/e1580/7720647</a:t>
            </a:r>
            <a:endParaRPr lang="en-US" sz="3200" dirty="0"/>
          </a:p>
          <a:p>
            <a:pPr indent="-228600" defTabSz="914400">
              <a:lnSpc>
                <a:spcPct val="90000"/>
              </a:lnSpc>
              <a:buFont typeface="Arial" panose="020B0604020202020204" pitchFamily="34" charset="0"/>
              <a:buChar char="•"/>
            </a:pPr>
            <a:r>
              <a:rPr lang="en-US" sz="3200" dirty="0" err="1"/>
              <a:t>Elghobashy</a:t>
            </a:r>
            <a:r>
              <a:rPr lang="en-US" sz="3200" dirty="0"/>
              <a:t>, M., Lau, G. M., Davitadze, M., Gillett, C. D., O’Reilly, M. W., Arlt, W., ... and </a:t>
            </a:r>
            <a:r>
              <a:rPr lang="en-US" sz="3200" dirty="0" err="1"/>
              <a:t>Kempegowda</a:t>
            </a:r>
            <a:r>
              <a:rPr lang="en-US" sz="3200" dirty="0"/>
              <a:t>, P. (2023). Concerns and expectations in women with polycystic ovary syndrome vary across age and ethnicity: findings from PCOS Pearls Study. </a:t>
            </a:r>
            <a:r>
              <a:rPr lang="en-US" sz="3200" i="1" dirty="0"/>
              <a:t>Frontiers in endocrinology</a:t>
            </a:r>
            <a:r>
              <a:rPr lang="en-US" sz="3200" dirty="0"/>
              <a:t>, </a:t>
            </a:r>
            <a:r>
              <a:rPr lang="en-US" sz="3200" i="1" dirty="0"/>
              <a:t>14</a:t>
            </a:r>
            <a:r>
              <a:rPr lang="en-US" sz="3200" dirty="0"/>
              <a:t>, 1175548. </a:t>
            </a:r>
            <a:r>
              <a:rPr lang="en-US" sz="3200" u="sng" dirty="0">
                <a:hlinkClick r:id="rId7"/>
              </a:rPr>
              <a:t>https://www.frontiersin.org/journals/endocrinology/articles/10.3389/fendo.2023.1175548/full</a:t>
            </a:r>
            <a:endParaRPr lang="en-US" sz="3200" dirty="0"/>
          </a:p>
          <a:p>
            <a:pPr indent="-228600" defTabSz="914400">
              <a:lnSpc>
                <a:spcPct val="90000"/>
              </a:lnSpc>
              <a:buFont typeface="Arial" panose="020B0604020202020204" pitchFamily="34" charset="0"/>
              <a:buChar char="•"/>
            </a:pPr>
            <a:r>
              <a:rPr lang="en-US" sz="3200" dirty="0"/>
              <a:t>Gomula, J., Warner, M., and Blandford, A. (2024). Women’s use of online health and social media resources to make sense of their polycystic ovary syndrome (PCOS) diagnosis: a qualitative study. </a:t>
            </a:r>
            <a:r>
              <a:rPr lang="en-US" sz="3200" i="1" dirty="0"/>
              <a:t>BMC Women's Health</a:t>
            </a:r>
            <a:r>
              <a:rPr lang="en-US" sz="3200" dirty="0"/>
              <a:t>, </a:t>
            </a:r>
            <a:r>
              <a:rPr lang="en-US" sz="3200" i="1" dirty="0"/>
              <a:t>24</a:t>
            </a:r>
            <a:r>
              <a:rPr lang="en-US" sz="3200" dirty="0"/>
              <a:t>(1), 157. </a:t>
            </a:r>
            <a:r>
              <a:rPr lang="en-US" sz="3200" u="sng" dirty="0">
                <a:hlinkClick r:id="rId8"/>
              </a:rPr>
              <a:t>https://link.springer.com/article/10.1186/s12905-024-02993-5</a:t>
            </a:r>
            <a:endParaRPr lang="en-US" sz="3200" dirty="0"/>
          </a:p>
          <a:p>
            <a:pPr indent="-228600" defTabSz="914400">
              <a:lnSpc>
                <a:spcPct val="90000"/>
              </a:lnSpc>
              <a:buFont typeface="Arial" panose="020B0604020202020204" pitchFamily="34" charset="0"/>
              <a:buChar char="•"/>
            </a:pPr>
            <a:r>
              <a:rPr lang="en-US" sz="3200" dirty="0"/>
              <a:t>Hoang, K. (2024). App-lying knowledge: </a:t>
            </a:r>
            <a:r>
              <a:rPr lang="en-US" sz="3200" dirty="0" err="1"/>
              <a:t>MyPCOS</a:t>
            </a:r>
            <a:r>
              <a:rPr lang="en-US" sz="3200" dirty="0"/>
              <a:t> app guiding symptomatic women to PCOS awareness. </a:t>
            </a:r>
            <a:r>
              <a:rPr lang="en-US" sz="3200" u="sng" dirty="0">
                <a:hlinkClick r:id="rId9"/>
              </a:rPr>
              <a:t>https://scholar.dominican.edu/nursing-senior-theses/113/</a:t>
            </a:r>
            <a:endParaRPr lang="en-US" sz="3200" dirty="0"/>
          </a:p>
          <a:p>
            <a:pPr indent="-228600" defTabSz="914400">
              <a:lnSpc>
                <a:spcPct val="90000"/>
              </a:lnSpc>
              <a:buFont typeface="Arial" panose="020B0604020202020204" pitchFamily="34" charset="0"/>
              <a:buChar char="•"/>
            </a:pPr>
            <a:r>
              <a:rPr lang="en-US" sz="3200" dirty="0"/>
              <a:t>Kite, C., Atkinson, L., McGregor, G., Clark, C. C., Brown, J. E., Kyrou, I., and </a:t>
            </a:r>
            <a:r>
              <a:rPr lang="en-US" sz="3200" dirty="0" err="1"/>
              <a:t>Randeva</a:t>
            </a:r>
            <a:r>
              <a:rPr lang="en-US" sz="3200" dirty="0"/>
              <a:t>, H. S. (2021). Sleep disruption and depression, stress and anxiety levels in women with polycystic ovary syndrome (PCOS) during the lockdown measures for COVID-19 in the UK. </a:t>
            </a:r>
            <a:r>
              <a:rPr lang="en-US" sz="3200" i="1" dirty="0"/>
              <a:t>Frontiers in Global Women's Health</a:t>
            </a:r>
            <a:r>
              <a:rPr lang="en-US" sz="3200" dirty="0"/>
              <a:t>, </a:t>
            </a:r>
            <a:r>
              <a:rPr lang="en-US" sz="3200" i="1" dirty="0"/>
              <a:t>2</a:t>
            </a:r>
            <a:r>
              <a:rPr lang="en-US" sz="3200" dirty="0"/>
              <a:t>, 649104. </a:t>
            </a:r>
            <a:r>
              <a:rPr lang="en-US" sz="3200" u="sng" dirty="0">
                <a:hlinkClick r:id="rId10"/>
              </a:rPr>
              <a:t>https://www.frontiersin.org/journals/global-womens-health/articles/10.3389/fgwh.2021.649104/full</a:t>
            </a:r>
            <a:endParaRPr lang="en-US" sz="3200" dirty="0"/>
          </a:p>
          <a:p>
            <a:pPr indent="-228600" defTabSz="914400">
              <a:lnSpc>
                <a:spcPct val="90000"/>
              </a:lnSpc>
              <a:buFont typeface="Arial" panose="020B0604020202020204" pitchFamily="34" charset="0"/>
              <a:buChar char="•"/>
            </a:pPr>
            <a:r>
              <a:rPr lang="en-US" sz="3200" dirty="0"/>
              <a:t>Kukreja, K., and Sankaran, S. (2025). Bridging the Gap: Reimagining Menstrual Tracking Apps to Meet the Needs of Women with PCOS. </a:t>
            </a:r>
            <a:r>
              <a:rPr lang="en-US" sz="3200" u="sng" dirty="0">
                <a:hlinkClick r:id="rId11"/>
              </a:rPr>
              <a:t>http://arno.uvt.nl/show.cgi?fid=183009</a:t>
            </a:r>
            <a:endParaRPr lang="en-US" sz="3200" u="sng" dirty="0"/>
          </a:p>
          <a:p>
            <a:pPr indent="-228600" defTabSz="914400">
              <a:lnSpc>
                <a:spcPct val="90000"/>
              </a:lnSpc>
              <a:buFont typeface="Arial" panose="020B0604020202020204" pitchFamily="34" charset="0"/>
              <a:buChar char="•"/>
            </a:pPr>
            <a:r>
              <a:rPr lang="en-US" sz="3200" dirty="0"/>
              <a:t>Lin, A.W., Dollahite, J.S., Sobal, J. and Lujan, M.E., 2018. Health-related knowledge, beliefs and self-efficacy in women with polycystic ovary syndrome. </a:t>
            </a:r>
            <a:r>
              <a:rPr lang="en-US" sz="3200" i="1" dirty="0"/>
              <a:t>Human Reproduction</a:t>
            </a:r>
            <a:r>
              <a:rPr lang="en-US" sz="3200" dirty="0"/>
              <a:t>, </a:t>
            </a:r>
            <a:r>
              <a:rPr lang="en-US" sz="3200" i="1" dirty="0"/>
              <a:t>33</a:t>
            </a:r>
            <a:r>
              <a:rPr lang="en-US" sz="3200" dirty="0"/>
              <a:t>(1), pp.91-100. </a:t>
            </a:r>
            <a:r>
              <a:rPr lang="en-US" sz="3200" dirty="0">
                <a:hlinkClick r:id="rId12"/>
              </a:rPr>
              <a:t>https://academic.oup.com/humrep/article-pdf/33/1/91/22875834/dex351.pdf</a:t>
            </a:r>
            <a:endParaRPr lang="en-US" sz="3200" dirty="0"/>
          </a:p>
          <a:p>
            <a:pPr indent="-228600" defTabSz="914400">
              <a:lnSpc>
                <a:spcPct val="90000"/>
              </a:lnSpc>
              <a:buFont typeface="Arial" panose="020B0604020202020204" pitchFamily="34" charset="0"/>
              <a:buChar char="•"/>
            </a:pPr>
            <a:r>
              <a:rPr lang="en-US" sz="3200" dirty="0"/>
              <a:t>Percy, C., Turner, A., and Orr, C. (2024). Developing a novel web-based self-management support intervention for polycystic ovary syndrome: mixed methods study with patients and health care professionals. </a:t>
            </a:r>
            <a:r>
              <a:rPr lang="en-US" sz="3200" i="1" dirty="0"/>
              <a:t>JMIR Formative Research</a:t>
            </a:r>
            <a:r>
              <a:rPr lang="en-US" sz="3200" dirty="0"/>
              <a:t>, </a:t>
            </a:r>
            <a:r>
              <a:rPr lang="en-US" sz="3200" i="1" dirty="0"/>
              <a:t>8</a:t>
            </a:r>
            <a:r>
              <a:rPr lang="en-US" sz="3200" dirty="0"/>
              <a:t>(1), e52427. </a:t>
            </a:r>
            <a:r>
              <a:rPr lang="en-US" sz="3200" u="sng" dirty="0">
                <a:hlinkClick r:id="rId13"/>
              </a:rPr>
              <a:t>https://formative.jmir.org/2024/1/e52427/</a:t>
            </a:r>
            <a:endParaRPr lang="en-US" sz="3200" dirty="0"/>
          </a:p>
          <a:p>
            <a:pPr indent="-228600" defTabSz="914400">
              <a:lnSpc>
                <a:spcPct val="90000"/>
              </a:lnSpc>
              <a:buFont typeface="Arial" panose="020B0604020202020204" pitchFamily="34" charset="0"/>
              <a:buChar char="•"/>
            </a:pPr>
            <a:r>
              <a:rPr lang="en-US" sz="3200" dirty="0"/>
              <a:t>Sheikh, J., Khalil, H., Shaikh, S., Hebbar, M., Zia, N., Wicks, S., ... and PCOS </a:t>
            </a:r>
            <a:r>
              <a:rPr lang="en-US" sz="3200" dirty="0" err="1"/>
              <a:t>SEva</a:t>
            </a:r>
            <a:r>
              <a:rPr lang="en-US" sz="3200" dirty="0"/>
              <a:t> team. (2023). Emotional and psychosexual well‐being is influenced by ethnicity and birthplace in women and individuals with polycystic ovary syndrome in the UK and India. </a:t>
            </a:r>
            <a:r>
              <a:rPr lang="en-US" sz="3200" i="1" dirty="0"/>
              <a:t>BJOG: An International Journal of Obstetrics and </a:t>
            </a:r>
            <a:r>
              <a:rPr lang="en-US" sz="3200" i="1" dirty="0" err="1"/>
              <a:t>Gynaecology</a:t>
            </a:r>
            <a:r>
              <a:rPr lang="en-US" sz="3200" dirty="0"/>
              <a:t>, </a:t>
            </a:r>
            <a:r>
              <a:rPr lang="en-US" sz="3200" i="1" dirty="0"/>
              <a:t>130</a:t>
            </a:r>
            <a:r>
              <a:rPr lang="en-US" sz="3200" dirty="0"/>
              <a:t>(8), 978-986. </a:t>
            </a:r>
            <a:r>
              <a:rPr lang="en-US" sz="3200" u="sng" dirty="0">
                <a:hlinkClick r:id="rId14"/>
              </a:rPr>
              <a:t>https://obgyn.onlinelibrary.wiley.com/doi/abs/10.1111/1471-0528.17428</a:t>
            </a:r>
            <a:endParaRPr lang="en-US" sz="3200" dirty="0"/>
          </a:p>
          <a:p>
            <a:pPr indent="-228600" defTabSz="914400">
              <a:lnSpc>
                <a:spcPct val="90000"/>
              </a:lnSpc>
              <a:buFont typeface="Arial" panose="020B0604020202020204" pitchFamily="34" charset="0"/>
              <a:buChar char="•"/>
            </a:pPr>
            <a:r>
              <a:rPr lang="en-US" sz="3200" dirty="0"/>
              <a:t>Subramanian, A., Anand, A., Adderley, N. J., Okoth, K., </a:t>
            </a:r>
            <a:r>
              <a:rPr lang="en-US" sz="3200" dirty="0" err="1"/>
              <a:t>Toulis</a:t>
            </a:r>
            <a:r>
              <a:rPr lang="en-US" sz="3200" dirty="0"/>
              <a:t>, K. A., Gokhale, K., ... and </a:t>
            </a:r>
            <a:r>
              <a:rPr lang="en-US" sz="3200" dirty="0" err="1"/>
              <a:t>Nirantharakumar</a:t>
            </a:r>
            <a:r>
              <a:rPr lang="en-US" sz="3200" dirty="0"/>
              <a:t>, K. (2021). Increased COVID-19 infections in women with polycystic ovary syndrome: a population-based study. </a:t>
            </a:r>
            <a:r>
              <a:rPr lang="en-US" sz="3200" i="1" dirty="0"/>
              <a:t>European journal of endocrinology</a:t>
            </a:r>
            <a:r>
              <a:rPr lang="en-US" sz="3200" dirty="0"/>
              <a:t>, </a:t>
            </a:r>
            <a:r>
              <a:rPr lang="en-US" sz="3200" i="1" dirty="0"/>
              <a:t>184</a:t>
            </a:r>
            <a:r>
              <a:rPr lang="en-US" sz="3200" dirty="0"/>
              <a:t>(5), 637-645. </a:t>
            </a:r>
            <a:r>
              <a:rPr lang="en-US" sz="3200" u="sng" dirty="0">
                <a:hlinkClick r:id="rId15"/>
              </a:rPr>
              <a:t>https://academic.oup.com/ejendo/article-abstract/184/5/637/6653964</a:t>
            </a:r>
            <a:endParaRPr lang="en-US" sz="3200" dirty="0"/>
          </a:p>
          <a:p>
            <a:pPr indent="-228600" defTabSz="914400">
              <a:lnSpc>
                <a:spcPct val="90000"/>
              </a:lnSpc>
              <a:buFont typeface="Arial" panose="020B0604020202020204" pitchFamily="34" charset="0"/>
              <a:buChar char="•"/>
            </a:pPr>
            <a:r>
              <a:rPr lang="en-US" sz="3200" dirty="0"/>
              <a:t>Subramanian, A., Lee, S. I., Phillips, K., </a:t>
            </a:r>
            <a:r>
              <a:rPr lang="en-US" sz="3200" dirty="0" err="1"/>
              <a:t>Toulis</a:t>
            </a:r>
            <a:r>
              <a:rPr lang="en-US" sz="3200" dirty="0"/>
              <a:t>, K. A., </a:t>
            </a:r>
            <a:r>
              <a:rPr lang="en-US" sz="3200" dirty="0" err="1"/>
              <a:t>Kempegowda</a:t>
            </a:r>
            <a:r>
              <a:rPr lang="en-US" sz="3200" dirty="0"/>
              <a:t>, P., O’Reilly, M. W., ... and </a:t>
            </a:r>
            <a:r>
              <a:rPr lang="en-US" sz="3200" dirty="0" err="1"/>
              <a:t>Nirantharakumar</a:t>
            </a:r>
            <a:r>
              <a:rPr lang="en-US" sz="3200" dirty="0"/>
              <a:t>, K. (2022). Polycystic ovary syndrome and risk of adverse obstetric outcomes: a retrospective population-based matched cohort study in England. </a:t>
            </a:r>
            <a:r>
              <a:rPr lang="en-US" sz="3200" i="1" dirty="0"/>
              <a:t>BMC medicine</a:t>
            </a:r>
            <a:r>
              <a:rPr lang="en-US" sz="3200" dirty="0"/>
              <a:t>, </a:t>
            </a:r>
            <a:r>
              <a:rPr lang="en-US" sz="3200" i="1" dirty="0"/>
              <a:t>20</a:t>
            </a:r>
            <a:r>
              <a:rPr lang="en-US" sz="3200" dirty="0"/>
              <a:t>(1), 298. </a:t>
            </a:r>
            <a:r>
              <a:rPr lang="en-US" sz="3200" u="sng" dirty="0">
                <a:hlinkClick r:id="rId16"/>
              </a:rPr>
              <a:t>https://link.springer.com/article/10.1186/s12916-022-02473-3</a:t>
            </a:r>
            <a:endParaRPr lang="en-US" sz="3200" dirty="0"/>
          </a:p>
          <a:p>
            <a:pPr indent="-228600" defTabSz="914400">
              <a:lnSpc>
                <a:spcPct val="90000"/>
              </a:lnSpc>
              <a:buFont typeface="Arial" panose="020B0604020202020204" pitchFamily="34" charset="0"/>
              <a:buChar char="•"/>
            </a:pPr>
            <a:r>
              <a:rPr lang="en-US" sz="3200" dirty="0"/>
              <a:t>Wright, P. J., Burts, C., Harmon, C., and Corbett, C. F. (2025). Availability and Use of Digital Technology Among Women With Polycystic Ovary Syndrome: Scoping Review. </a:t>
            </a:r>
            <a:r>
              <a:rPr lang="en-US" sz="3200" i="1" dirty="0"/>
              <a:t>JMIR </a:t>
            </a:r>
            <a:r>
              <a:rPr lang="en-US" sz="3200" i="1" dirty="0" err="1"/>
              <a:t>infodemiology</a:t>
            </a:r>
            <a:r>
              <a:rPr lang="en-US" sz="3200" dirty="0"/>
              <a:t>, </a:t>
            </a:r>
            <a:r>
              <a:rPr lang="en-US" sz="3200" i="1" dirty="0"/>
              <a:t>5</a:t>
            </a:r>
            <a:r>
              <a:rPr lang="en-US" sz="3200" dirty="0"/>
              <a:t>, e68469. </a:t>
            </a:r>
            <a:r>
              <a:rPr lang="en-US" sz="3200" u="sng" dirty="0">
                <a:hlinkClick r:id="rId17"/>
              </a:rPr>
              <a:t>https://infodemiology.jmir.org/2025/1/e68469</a:t>
            </a:r>
            <a:endParaRPr lang="en-US" sz="3200" dirty="0"/>
          </a:p>
          <a:p>
            <a:pPr marL="0" marR="0" indent="-228600" defTabSz="914400">
              <a:lnSpc>
                <a:spcPct val="90000"/>
              </a:lnSpc>
              <a:spcAft>
                <a:spcPts val="600"/>
              </a:spcAft>
              <a:buFont typeface="Arial" panose="020B0604020202020204" pitchFamily="34" charset="0"/>
              <a:buChar char="•"/>
            </a:pPr>
            <a:endParaRPr lang="en-US" sz="3200" dirty="0">
              <a:effectLst/>
            </a:endParaRPr>
          </a:p>
        </p:txBody>
      </p:sp>
    </p:spTree>
    <p:extLst>
      <p:ext uri="{BB962C8B-B14F-4D97-AF65-F5344CB8AC3E}">
        <p14:creationId xmlns:p14="http://schemas.microsoft.com/office/powerpoint/2010/main" val="3440101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131</TotalTime>
  <Words>2118</Words>
  <Application>Microsoft Office PowerPoint</Application>
  <PresentationFormat>Custom</PresentationFormat>
  <Paragraphs>45</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LAPTOP</dc:creator>
  <cp:lastModifiedBy>vaibhavi1609@outlook.com</cp:lastModifiedBy>
  <cp:revision>17</cp:revision>
  <dcterms:created xsi:type="dcterms:W3CDTF">2025-10-30T10:31:19Z</dcterms:created>
  <dcterms:modified xsi:type="dcterms:W3CDTF">2025-10-30T22:18:58Z</dcterms:modified>
</cp:coreProperties>
</file>