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9"/>
  </p:notesMasterIdLst>
  <p:sldIdLst>
    <p:sldId id="256" r:id="rId2"/>
    <p:sldId id="325" r:id="rId3"/>
    <p:sldId id="337" r:id="rId4"/>
    <p:sldId id="338" r:id="rId5"/>
    <p:sldId id="345" r:id="rId6"/>
    <p:sldId id="347" r:id="rId7"/>
    <p:sldId id="348" r:id="rId8"/>
    <p:sldId id="349" r:id="rId9"/>
    <p:sldId id="341" r:id="rId10"/>
    <p:sldId id="346" r:id="rId11"/>
    <p:sldId id="340" r:id="rId12"/>
    <p:sldId id="350" r:id="rId13"/>
    <p:sldId id="352" r:id="rId14"/>
    <p:sldId id="353" r:id="rId15"/>
    <p:sldId id="354" r:id="rId16"/>
    <p:sldId id="35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24" autoAdjust="0"/>
    <p:restoredTop sz="94322" autoAdjust="0"/>
  </p:normalViewPr>
  <p:slideViewPr>
    <p:cSldViewPr>
      <p:cViewPr varScale="1">
        <p:scale>
          <a:sx n="73" d="100"/>
          <a:sy n="73" d="100"/>
        </p:scale>
        <p:origin x="738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12/9/2021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mj.com/content/347/bmj.f719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III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Case Study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As our case study for statistical analysis in R we will recreate the analyses of the seminal 2013 paper by </a:t>
            </a:r>
            <a:r>
              <a:rPr lang="en-GB" dirty="0" err="1"/>
              <a:t>Gajendradkar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The survival time of chocolates on hospital wards: covert observational study</a:t>
            </a:r>
            <a:r>
              <a:rPr lang="en-GB" dirty="0"/>
              <a:t> (</a:t>
            </a:r>
            <a:r>
              <a:rPr lang="en-GB" i="1" dirty="0"/>
              <a:t>BMJ</a:t>
            </a:r>
            <a:r>
              <a:rPr lang="en-GB" dirty="0"/>
              <a:t> 2013;347:f7198)</a:t>
            </a:r>
          </a:p>
          <a:p>
            <a:pPr lvl="1"/>
            <a:r>
              <a:rPr lang="en-GB" dirty="0">
                <a:hlinkClick r:id="rId2"/>
              </a:rPr>
              <a:t>https://www.bmj.com/content/347/bmj.f7198</a:t>
            </a:r>
            <a:endParaRPr lang="en-GB" dirty="0"/>
          </a:p>
          <a:p>
            <a:endParaRPr lang="en-GB" dirty="0"/>
          </a:p>
          <a:p>
            <a:r>
              <a:rPr lang="en-GB" dirty="0"/>
              <a:t>Last session we completed our data cleaning</a:t>
            </a:r>
          </a:p>
          <a:p>
            <a:r>
              <a:rPr lang="en-GB" dirty="0"/>
              <a:t>The file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17-Starter.R</a:t>
            </a:r>
            <a:r>
              <a:rPr lang="en-GB" dirty="0"/>
              <a:t> contains a working version of the software developed in the previous session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727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Current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Last session we built the following functionality into our script:</a:t>
            </a:r>
          </a:p>
          <a:p>
            <a:pPr lvl="1"/>
            <a:r>
              <a:rPr lang="en-GB" dirty="0"/>
              <a:t>Read in the .csv data file</a:t>
            </a:r>
          </a:p>
          <a:p>
            <a:pPr lvl="1"/>
            <a:r>
              <a:rPr lang="en-GB" dirty="0"/>
              <a:t>Replace coded data in the data frame with understandable strings</a:t>
            </a:r>
          </a:p>
          <a:p>
            <a:pPr lvl="1"/>
            <a:r>
              <a:rPr lang="en-GB" dirty="0"/>
              <a:t>Recoded time data fields</a:t>
            </a:r>
          </a:p>
          <a:p>
            <a:pPr lvl="1"/>
            <a:r>
              <a:rPr lang="en-GB" dirty="0"/>
              <a:t>Calculated extra useful fields</a:t>
            </a:r>
          </a:p>
          <a:p>
            <a:r>
              <a:rPr lang="en-GB" dirty="0"/>
              <a:t>This completes the </a:t>
            </a:r>
            <a:r>
              <a:rPr lang="en-GB" i="1" dirty="0"/>
              <a:t>primary pre-processing</a:t>
            </a:r>
            <a:r>
              <a:rPr lang="en-GB" dirty="0"/>
              <a:t> of the data</a:t>
            </a:r>
          </a:p>
          <a:p>
            <a:endParaRPr lang="en-GB" dirty="0"/>
          </a:p>
          <a:p>
            <a:r>
              <a:rPr lang="en-GB" dirty="0"/>
              <a:t>In this session we will generate overall and aggregate descriptive statistics for the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51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main descriptive statistics that we would normally want to generate are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Median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Max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Count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Range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Standard deviation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Percentiles/Quartiles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Interquartile range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Skewness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Kurtosis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Most of these are available in R, although some are not in the vanilla install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140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most basic of these have simple functions that we have already seen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Mean – mean(x, …)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Median – median(x, …)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Max – max(x, …)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Min – min(x, …)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Range – range(x, …)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Standard Deviation –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sd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(x, …)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Count – number(x)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All of these return numerical vectors, although the vector generated by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range() </a:t>
            </a:r>
            <a:r>
              <a:rPr lang="en-GB" dirty="0">
                <a:cs typeface="Arial" panose="020B0604020202020204" pitchFamily="34" charset="0"/>
              </a:rPr>
              <a:t>contains two elements, not one</a:t>
            </a:r>
          </a:p>
          <a:p>
            <a:r>
              <a:rPr lang="en-GB" dirty="0">
                <a:cs typeface="Arial" panose="020B0604020202020204" pitchFamily="34" charset="0"/>
              </a:rPr>
              <a:t>These functions (apart from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count()</a:t>
            </a:r>
            <a:r>
              <a:rPr lang="en-GB" dirty="0">
                <a:cs typeface="Arial" panose="020B0604020202020204" pitchFamily="34" charset="0"/>
              </a:rPr>
              <a:t>) do not handle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cs typeface="Arial" panose="020B0604020202020204" pitchFamily="34" charset="0"/>
              </a:rPr>
              <a:t> elements well, so include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na.rm=TRUE</a:t>
            </a:r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1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‘Mode’ is a protected term in R, as it is used where other programming languages use ‘type’ or ‘datatype’</a:t>
            </a:r>
          </a:p>
          <a:p>
            <a:r>
              <a:rPr lang="en-GB" dirty="0"/>
              <a:t>To calculate the statistical mode, we need to write a function for it</a:t>
            </a:r>
          </a:p>
          <a:p>
            <a:pPr marL="402336" lvl="1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calcMode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&lt;-function(v)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{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uniqVals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&lt;-unique(v)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Get all unique values</a:t>
            </a:r>
          </a:p>
          <a:p>
            <a:pPr marL="402336" lvl="1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Get index of most common value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modalVals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which.max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uniqVals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return(v[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modalVals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])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Return most common value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844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/>
          <a:lstStyle/>
          <a:p>
            <a:r>
              <a:rPr lang="en-GB" dirty="0"/>
              <a:t>Percentiles and quartiles are calculated using the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quantile() </a:t>
            </a:r>
            <a:r>
              <a:rPr lang="en-GB" dirty="0"/>
              <a:t>function</a:t>
            </a:r>
          </a:p>
          <a:p>
            <a:r>
              <a:rPr lang="en-GB" dirty="0"/>
              <a:t>Called on its own,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quantile(x) </a:t>
            </a:r>
            <a:r>
              <a:rPr lang="en-GB" dirty="0"/>
              <a:t>returns a length-5 vector of numbers showing the 0</a:t>
            </a:r>
            <a:r>
              <a:rPr lang="en-GB" baseline="30000" dirty="0"/>
              <a:t>th</a:t>
            </a:r>
            <a:r>
              <a:rPr lang="en-GB" dirty="0"/>
              <a:t>, 1</a:t>
            </a:r>
            <a:r>
              <a:rPr lang="en-GB" baseline="30000" dirty="0"/>
              <a:t>st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, 3</a:t>
            </a:r>
            <a:r>
              <a:rPr lang="en-GB" baseline="30000" dirty="0"/>
              <a:t>rd</a:t>
            </a:r>
            <a:r>
              <a:rPr lang="en-GB" dirty="0"/>
              <a:t>, and 4</a:t>
            </a:r>
            <a:r>
              <a:rPr lang="en-GB" baseline="30000" dirty="0"/>
              <a:t>th</a:t>
            </a:r>
            <a:r>
              <a:rPr lang="en-GB" dirty="0"/>
              <a:t> quartiles</a:t>
            </a:r>
          </a:p>
          <a:p>
            <a:pPr lvl="1"/>
            <a:r>
              <a:rPr lang="en-GB" dirty="0"/>
              <a:t>To calculate the interquartile range we therefore subtract the 1</a:t>
            </a:r>
            <a:r>
              <a:rPr lang="en-GB" baseline="30000" dirty="0"/>
              <a:t>st</a:t>
            </a:r>
            <a:r>
              <a:rPr lang="en-GB" dirty="0"/>
              <a:t> from the 3</a:t>
            </a:r>
            <a:r>
              <a:rPr lang="en-GB" baseline="30000" dirty="0"/>
              <a:t>rd</a:t>
            </a:r>
            <a:endParaRPr lang="en-GB" dirty="0"/>
          </a:p>
          <a:p>
            <a:pPr marL="402336" lvl="1" indent="0">
              <a:buNone/>
            </a:pPr>
            <a:endParaRPr lang="en-GB" sz="22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the quartile values</a:t>
            </a:r>
            <a:endParaRPr lang="en-GB" sz="2200" dirty="0"/>
          </a:p>
          <a:p>
            <a:pPr marL="402336" lvl="1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qChoc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&lt;-quantile(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na.rm=TRUE)</a:t>
            </a:r>
          </a:p>
          <a:p>
            <a:pPr marL="402336" lvl="1" indent="0">
              <a:buNone/>
            </a:pPr>
            <a:endParaRPr lang="en-GB" sz="22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the interquartile range from the quartile values</a:t>
            </a:r>
          </a:p>
          <a:p>
            <a:pPr marL="402336" lvl="1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IQRange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qChoc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[4]-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qChoc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[2])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938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/>
          <a:lstStyle/>
          <a:p>
            <a:r>
              <a:rPr lang="en-GB" dirty="0"/>
              <a:t>When called with a vector of decimals,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quantile(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x,v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/>
              <a:t>returns a vector of the percentile values for those decimals</a:t>
            </a:r>
          </a:p>
          <a:p>
            <a:r>
              <a:rPr lang="en-GB" dirty="0"/>
              <a:t>To calculate the 10</a:t>
            </a:r>
            <a:r>
              <a:rPr lang="en-GB" baseline="30000" dirty="0"/>
              <a:t>th</a:t>
            </a:r>
            <a:r>
              <a:rPr lang="en-GB" dirty="0"/>
              <a:t> and 90</a:t>
            </a:r>
            <a:r>
              <a:rPr lang="en-GB" baseline="30000" dirty="0"/>
              <a:t>th</a:t>
            </a:r>
            <a:r>
              <a:rPr lang="en-GB" dirty="0"/>
              <a:t> percentile, the vector would contain the values 0.1 and 0.9</a:t>
            </a:r>
          </a:p>
          <a:p>
            <a:pPr marL="402336" lvl="1" indent="0">
              <a:buNone/>
            </a:pPr>
            <a:endParaRPr lang="en-GB" sz="22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the 10</a:t>
            </a:r>
            <a:r>
              <a:rPr lang="en-GB" sz="2200" baseline="300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90</a:t>
            </a:r>
            <a:r>
              <a:rPr lang="en-GB" sz="2200" baseline="300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percentiles</a:t>
            </a:r>
            <a:endParaRPr lang="en-GB" sz="2200" dirty="0"/>
          </a:p>
          <a:p>
            <a:pPr marL="402336" lvl="1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qChoc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&lt;-quantile(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c(0.1,0.9),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na.rm=TRUE)</a:t>
            </a:r>
          </a:p>
          <a:p>
            <a:pPr marL="402336" lvl="1" indent="0">
              <a:buNone/>
            </a:pPr>
            <a:endParaRPr lang="en-GB" sz="22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682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Installing 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Skewness and kurtosis do not exist in the vanilla installation of R, but must be imported using the </a:t>
            </a:r>
            <a:r>
              <a:rPr lang="en-GB" i="1" dirty="0"/>
              <a:t>e1071</a:t>
            </a:r>
            <a:r>
              <a:rPr lang="en-GB" dirty="0"/>
              <a:t> package</a:t>
            </a:r>
          </a:p>
          <a:p>
            <a:endParaRPr lang="en-GB" dirty="0"/>
          </a:p>
          <a:p>
            <a:r>
              <a:rPr lang="en-GB" dirty="0"/>
              <a:t>Packages are installed from the Install control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Installing a package does not include it, it makes it available for inclusion in your code</a:t>
            </a:r>
          </a:p>
          <a:p>
            <a:r>
              <a:rPr lang="en-GB" dirty="0"/>
              <a:t>New packages should be re-included at the start of every session by ticking the box in the “Packages” tab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7462" y="3284984"/>
            <a:ext cx="4029075" cy="63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136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Installing 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/>
          <a:lstStyle/>
          <a:p>
            <a:r>
              <a:rPr lang="en-GB" dirty="0"/>
              <a:t>Type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e1071</a:t>
            </a:r>
            <a:r>
              <a:rPr lang="en-GB" dirty="0"/>
              <a:t> into the ‘Packages’ box and click ‘Install’ to add the e1071 package to the available packages</a:t>
            </a:r>
          </a:p>
          <a:p>
            <a:r>
              <a:rPr lang="en-GB" dirty="0"/>
              <a:t>Swap to the ‘Packages’ tab and tick the e1071 entry to access it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75" y="3356992"/>
            <a:ext cx="4010025" cy="29813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719" y="2895029"/>
            <a:ext cx="3990975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21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Extend your script to create a data frame </a:t>
            </a:r>
            <a:r>
              <a:rPr lang="en-GB" dirty="0" err="1"/>
              <a:t>descStats</a:t>
            </a:r>
            <a:r>
              <a:rPr lang="en-GB" dirty="0"/>
              <a:t> that contains two columns, one with a label describing the statistic, the other with the statistic values</a:t>
            </a:r>
          </a:p>
          <a:p>
            <a:r>
              <a:rPr lang="en-GB" dirty="0"/>
              <a:t>The table should contain the following descriptive statistics:</a:t>
            </a:r>
          </a:p>
          <a:p>
            <a:pPr lvl="1"/>
            <a:r>
              <a:rPr lang="en-GB" dirty="0"/>
              <a:t>Mean, median, mode, max, min, count, range, standard deviation, 10</a:t>
            </a:r>
            <a:r>
              <a:rPr lang="en-GB" baseline="30000" dirty="0"/>
              <a:t>th</a:t>
            </a:r>
            <a:r>
              <a:rPr lang="en-GB" dirty="0"/>
              <a:t> percentile, 1</a:t>
            </a:r>
            <a:r>
              <a:rPr lang="en-GB" baseline="30000" dirty="0"/>
              <a:t>st</a:t>
            </a:r>
            <a:r>
              <a:rPr lang="en-GB" dirty="0"/>
              <a:t>, quartile, 3</a:t>
            </a:r>
            <a:r>
              <a:rPr lang="en-GB" baseline="30000" dirty="0"/>
              <a:t>rd</a:t>
            </a:r>
            <a:r>
              <a:rPr lang="en-GB" dirty="0"/>
              <a:t> quartile, 90</a:t>
            </a:r>
            <a:r>
              <a:rPr lang="en-GB" baseline="30000" dirty="0"/>
              <a:t>th</a:t>
            </a:r>
            <a:r>
              <a:rPr lang="en-GB" dirty="0"/>
              <a:t> percentile, interquartile range, skewness, and kurtosis</a:t>
            </a:r>
          </a:p>
          <a:p>
            <a:r>
              <a:rPr lang="en-GB" dirty="0"/>
              <a:t>Extension problem:</a:t>
            </a:r>
          </a:p>
          <a:p>
            <a:pPr lvl="1"/>
            <a:r>
              <a:rPr lang="en-GB" dirty="0"/>
              <a:t>Implement this functionality as a function that is passed a vector of data and returns a vector of 15 descriptive statistics to be bound into the data frame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07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Very often we don’t want to show descriptive statistics for the whole dataset, but for different categories of data</a:t>
            </a:r>
          </a:p>
          <a:p>
            <a:r>
              <a:rPr lang="en-GB" dirty="0"/>
              <a:t>R make it easy to calculate these with the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aggregate(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col,list,fun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/>
              <a:t>function</a:t>
            </a:r>
          </a:p>
          <a:p>
            <a:r>
              <a:rPr lang="en-GB" dirty="0"/>
              <a:t>This takes a column from a data frame, a list that contains the factors in the data frame that are to be used as categories, and the name of the function to be applied</a:t>
            </a:r>
          </a:p>
          <a:p>
            <a:pPr lvl="1"/>
            <a:r>
              <a:rPr lang="en-GB" dirty="0"/>
              <a:t>Even if you only want to calculate for one factor it must be supplied as a list</a:t>
            </a:r>
          </a:p>
          <a:p>
            <a:r>
              <a:rPr lang="en-GB" dirty="0"/>
              <a:t>The results will be given in reverse list order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5627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Aggregate by location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aggregate(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by=list(Location=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chocolateData$Location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FUN=mean,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na.rm=TRUE)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4293095"/>
            <a:ext cx="4608512" cy="1593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171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Aggregate by location and chocolate type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aggregate(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by=list(Location=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chocolateData$Location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Chocolate=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chocolateData$Chocolate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FUN=mean,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na.rm=TRUE)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4525641"/>
            <a:ext cx="4905325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725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Aggregate by chocolate type and location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aggregate(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by=list(Chocolate=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chocolateData$Chocolate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Location=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chocolateData$Location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FUN=mean,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na.rm=TRUE)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221" y="4352892"/>
            <a:ext cx="5373557" cy="2209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780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2/Homework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Extend the script to create a new data frame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whoAteWhat</a:t>
            </a:r>
            <a:r>
              <a:rPr lang="en-GB" dirty="0"/>
              <a:t> that shows the mean number of chocolates of each type eaten by each type of staff member</a:t>
            </a:r>
          </a:p>
          <a:p>
            <a:r>
              <a:rPr lang="en-GB" dirty="0"/>
              <a:t>Extend your script to add the following information to the data frame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GB" dirty="0"/>
              <a:t> (defined last week):</a:t>
            </a:r>
          </a:p>
          <a:p>
            <a:pPr lvl="1"/>
            <a:r>
              <a:rPr lang="en-GB" dirty="0"/>
              <a:t>Mean, standard deviation, median</a:t>
            </a:r>
          </a:p>
          <a:p>
            <a:pPr lvl="1"/>
            <a:r>
              <a:rPr lang="en-GB" dirty="0"/>
              <a:t>Minimum survival time for </a:t>
            </a:r>
            <a:r>
              <a:rPr lang="en-GB"/>
              <a:t>each box</a:t>
            </a:r>
            <a:endParaRPr lang="en-GB" dirty="0"/>
          </a:p>
          <a:p>
            <a:endParaRPr lang="en-GB" dirty="0"/>
          </a:p>
          <a:p>
            <a:r>
              <a:rPr lang="en-GB" dirty="0"/>
              <a:t>Extension problem:</a:t>
            </a:r>
          </a:p>
          <a:p>
            <a:pPr lvl="1"/>
            <a:r>
              <a:rPr lang="en-GB" dirty="0"/>
              <a:t>Implement the update to</a:t>
            </a:r>
            <a:r>
              <a:rPr lang="en-GB" sz="2400" dirty="0"/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GB" sz="2400" dirty="0"/>
              <a:t> </a:t>
            </a:r>
            <a:r>
              <a:rPr lang="en-GB" dirty="0"/>
              <a:t>as a single function</a:t>
            </a:r>
          </a:p>
          <a:p>
            <a:pPr lvl="1"/>
            <a:r>
              <a:rPr lang="en-GB" dirty="0"/>
              <a:t>Hint: look at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switch() </a:t>
            </a:r>
            <a:r>
              <a:rPr lang="en-GB" dirty="0"/>
              <a:t>function to select functions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48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Statistical analyses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original BMJ paper and make sure you understand the statistical analyses being performed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41793</TotalTime>
  <Words>1122</Words>
  <Application>Microsoft Office PowerPoint</Application>
  <PresentationFormat>On-screen Show (4:3)</PresentationFormat>
  <Paragraphs>153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Georgia</vt:lpstr>
      <vt:lpstr>Trebuchet MS</vt:lpstr>
      <vt:lpstr>Wingdings 2</vt:lpstr>
      <vt:lpstr>Nik2013</vt:lpstr>
      <vt:lpstr>Data Analysis III</vt:lpstr>
      <vt:lpstr>Case Study Problem</vt:lpstr>
      <vt:lpstr>Current State</vt:lpstr>
      <vt:lpstr>Descriptive Statistics</vt:lpstr>
      <vt:lpstr>Descriptive Statistics</vt:lpstr>
      <vt:lpstr>Descriptive Statistics</vt:lpstr>
      <vt:lpstr>Descriptive Statistics</vt:lpstr>
      <vt:lpstr>Descriptive Statistics</vt:lpstr>
      <vt:lpstr>Installing Packages</vt:lpstr>
      <vt:lpstr>Installing Packages</vt:lpstr>
      <vt:lpstr>Exercise 1</vt:lpstr>
      <vt:lpstr>Aggregate Statistics</vt:lpstr>
      <vt:lpstr>Aggregate Statistics</vt:lpstr>
      <vt:lpstr>Aggregate Statistics</vt:lpstr>
      <vt:lpstr>Aggregate Statistics</vt:lpstr>
      <vt:lpstr>Exercise 2/Homework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674</cp:revision>
  <dcterms:created xsi:type="dcterms:W3CDTF">2011-09-13T10:27:46Z</dcterms:created>
  <dcterms:modified xsi:type="dcterms:W3CDTF">2021-12-09T13:25:50Z</dcterms:modified>
</cp:coreProperties>
</file>