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89" r:id="rId2"/>
    <p:sldId id="257" r:id="rId3"/>
    <p:sldId id="261" r:id="rId4"/>
    <p:sldId id="258" r:id="rId5"/>
    <p:sldId id="259"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88" r:id="rId24"/>
    <p:sldId id="279" r:id="rId25"/>
    <p:sldId id="281" r:id="rId26"/>
    <p:sldId id="283" r:id="rId27"/>
    <p:sldId id="284" r:id="rId28"/>
    <p:sldId id="285" r:id="rId29"/>
    <p:sldId id="287" r:id="rId30"/>
    <p:sldId id="28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1B038E-D702-4835-AB48-B8524D21D5B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583B296-E729-4721-ABD3-56140393C880}">
      <dgm:prSet custT="1"/>
      <dgm:spPr/>
      <dgm:t>
        <a:bodyPr/>
        <a:lstStyle/>
        <a:p>
          <a:pPr algn="just"/>
          <a:r>
            <a:rPr lang="gu-IN" sz="1800" b="1" dirty="0">
              <a:solidFill>
                <a:schemeClr val="bg1"/>
              </a:solidFill>
            </a:rPr>
            <a:t>8-Week Sleep Hygiene Programme</a:t>
          </a:r>
          <a:endParaRPr lang="en-US" sz="1800" dirty="0">
            <a:solidFill>
              <a:schemeClr val="bg1"/>
            </a:solidFill>
          </a:endParaRPr>
        </a:p>
      </dgm:t>
    </dgm:pt>
    <dgm:pt modelId="{82DCDEBF-05E0-4EAA-B398-1CD42E9C08A6}" type="parTrans" cxnId="{3649B75D-938C-4005-810E-ADA7CF4D7278}">
      <dgm:prSet/>
      <dgm:spPr/>
      <dgm:t>
        <a:bodyPr/>
        <a:lstStyle/>
        <a:p>
          <a:pPr algn="just"/>
          <a:endParaRPr lang="en-US" sz="1800">
            <a:solidFill>
              <a:schemeClr val="tx1"/>
            </a:solidFill>
          </a:endParaRPr>
        </a:p>
      </dgm:t>
    </dgm:pt>
    <dgm:pt modelId="{DC1437CA-AF33-4316-94DF-0A96826E6C45}" type="sibTrans" cxnId="{3649B75D-938C-4005-810E-ADA7CF4D7278}">
      <dgm:prSet/>
      <dgm:spPr/>
      <dgm:t>
        <a:bodyPr/>
        <a:lstStyle/>
        <a:p>
          <a:pPr algn="just"/>
          <a:endParaRPr lang="en-US" sz="1800">
            <a:solidFill>
              <a:schemeClr val="tx1"/>
            </a:solidFill>
          </a:endParaRPr>
        </a:p>
      </dgm:t>
    </dgm:pt>
    <dgm:pt modelId="{0ADB3A72-60A7-4CC7-96DE-5A0C5651BFDC}">
      <dgm:prSet custT="1"/>
      <dgm:spPr/>
      <dgm:t>
        <a:bodyPr/>
        <a:lstStyle/>
        <a:p>
          <a:pPr algn="just"/>
          <a:r>
            <a:rPr lang="gu-IN" sz="1800" b="1" dirty="0">
              <a:solidFill>
                <a:schemeClr val="tx1"/>
              </a:solidFill>
            </a:rPr>
            <a:t>Week 1 – Sleep Awareness Workshop</a:t>
          </a:r>
          <a:r>
            <a:rPr lang="en-GB" sz="1800" b="1" dirty="0">
              <a:solidFill>
                <a:schemeClr val="tx1"/>
              </a:solidFill>
            </a:rPr>
            <a:t>: </a:t>
          </a:r>
          <a:r>
            <a:rPr lang="gu-IN" sz="1800" dirty="0">
              <a:solidFill>
                <a:schemeClr val="tx1"/>
              </a:solidFill>
            </a:rPr>
            <a:t>Introduce teenagers to the importance of healthy sleep and recommended sleep guidelines.</a:t>
          </a:r>
          <a:endParaRPr lang="en-US" sz="1800" dirty="0">
            <a:solidFill>
              <a:schemeClr val="tx1"/>
            </a:solidFill>
          </a:endParaRPr>
        </a:p>
      </dgm:t>
    </dgm:pt>
    <dgm:pt modelId="{B383A5CB-204B-4F8D-BC25-1ECF79A97DE4}" type="parTrans" cxnId="{4D7AF583-CC69-4A89-B7F8-7DC856DCD865}">
      <dgm:prSet/>
      <dgm:spPr/>
      <dgm:t>
        <a:bodyPr/>
        <a:lstStyle/>
        <a:p>
          <a:pPr algn="just"/>
          <a:endParaRPr lang="en-US" sz="1800">
            <a:solidFill>
              <a:schemeClr val="tx1"/>
            </a:solidFill>
          </a:endParaRPr>
        </a:p>
      </dgm:t>
    </dgm:pt>
    <dgm:pt modelId="{78545A55-A665-4234-9FB7-82E8696593AA}" type="sibTrans" cxnId="{4D7AF583-CC69-4A89-B7F8-7DC856DCD865}">
      <dgm:prSet/>
      <dgm:spPr/>
      <dgm:t>
        <a:bodyPr/>
        <a:lstStyle/>
        <a:p>
          <a:pPr algn="just"/>
          <a:endParaRPr lang="en-US" sz="1800">
            <a:solidFill>
              <a:schemeClr val="tx1"/>
            </a:solidFill>
          </a:endParaRPr>
        </a:p>
      </dgm:t>
    </dgm:pt>
    <dgm:pt modelId="{10C023E9-9D3A-4E8B-B93F-D58A80AAC8D8}">
      <dgm:prSet custT="1"/>
      <dgm:spPr/>
      <dgm:t>
        <a:bodyPr/>
        <a:lstStyle/>
        <a:p>
          <a:pPr algn="just"/>
          <a:r>
            <a:rPr lang="gu-IN" sz="1800" b="1" dirty="0">
              <a:solidFill>
                <a:schemeClr val="tx1"/>
              </a:solidFill>
            </a:rPr>
            <a:t>Week 2 – Screen-Free Before Bed Challenge</a:t>
          </a:r>
          <a:r>
            <a:rPr lang="en-GB" sz="1800" b="1" dirty="0">
              <a:solidFill>
                <a:schemeClr val="tx1"/>
              </a:solidFill>
            </a:rPr>
            <a:t>: </a:t>
          </a:r>
          <a:r>
            <a:rPr lang="gu-IN" sz="1800" dirty="0">
              <a:solidFill>
                <a:schemeClr val="tx1"/>
              </a:solidFill>
            </a:rPr>
            <a:t>Encourage participants to avoid electronic devices at least one hour before bedtime.</a:t>
          </a:r>
          <a:endParaRPr lang="en-US" sz="1800" dirty="0">
            <a:solidFill>
              <a:schemeClr val="tx1"/>
            </a:solidFill>
          </a:endParaRPr>
        </a:p>
      </dgm:t>
    </dgm:pt>
    <dgm:pt modelId="{95C1ADCE-F6AD-4EB3-80E3-785A71137E43}" type="parTrans" cxnId="{69BD2553-0AF9-4576-B151-C619934A603B}">
      <dgm:prSet/>
      <dgm:spPr/>
      <dgm:t>
        <a:bodyPr/>
        <a:lstStyle/>
        <a:p>
          <a:pPr algn="just"/>
          <a:endParaRPr lang="en-US" sz="1800">
            <a:solidFill>
              <a:schemeClr val="tx1"/>
            </a:solidFill>
          </a:endParaRPr>
        </a:p>
      </dgm:t>
    </dgm:pt>
    <dgm:pt modelId="{8873C554-5895-43CD-A5B4-C7E87814B2DB}" type="sibTrans" cxnId="{69BD2553-0AF9-4576-B151-C619934A603B}">
      <dgm:prSet/>
      <dgm:spPr/>
      <dgm:t>
        <a:bodyPr/>
        <a:lstStyle/>
        <a:p>
          <a:pPr algn="just"/>
          <a:endParaRPr lang="en-US" sz="1800">
            <a:solidFill>
              <a:schemeClr val="tx1"/>
            </a:solidFill>
          </a:endParaRPr>
        </a:p>
      </dgm:t>
    </dgm:pt>
    <dgm:pt modelId="{12E29B83-CC25-42CD-8079-32321256B9A9}">
      <dgm:prSet custT="1"/>
      <dgm:spPr/>
      <dgm:t>
        <a:bodyPr/>
        <a:lstStyle/>
        <a:p>
          <a:pPr algn="just"/>
          <a:r>
            <a:rPr lang="gu-IN" sz="1800" b="1" dirty="0">
              <a:solidFill>
                <a:schemeClr val="tx1"/>
              </a:solidFill>
            </a:rPr>
            <a:t>Week 3 – Build a Healthy Bedtime Routine</a:t>
          </a:r>
          <a:r>
            <a:rPr lang="en-GB" sz="1800" b="1" dirty="0">
              <a:solidFill>
                <a:schemeClr val="tx1"/>
              </a:solidFill>
            </a:rPr>
            <a:t>: </a:t>
          </a:r>
          <a:r>
            <a:rPr lang="gu-IN" sz="1800" dirty="0">
              <a:solidFill>
                <a:schemeClr val="tx1"/>
              </a:solidFill>
            </a:rPr>
            <a:t>Help teenagers develop a consistent sleep schedule and relaxing bedtime habits.</a:t>
          </a:r>
          <a:endParaRPr lang="en-US" sz="1800" dirty="0">
            <a:solidFill>
              <a:schemeClr val="tx1"/>
            </a:solidFill>
          </a:endParaRPr>
        </a:p>
      </dgm:t>
    </dgm:pt>
    <dgm:pt modelId="{711D9C75-431C-44E4-82D3-859E263A23B8}" type="parTrans" cxnId="{EC0EEE4F-3469-4B60-9DA0-1673ACA55814}">
      <dgm:prSet/>
      <dgm:spPr/>
      <dgm:t>
        <a:bodyPr/>
        <a:lstStyle/>
        <a:p>
          <a:pPr algn="just"/>
          <a:endParaRPr lang="en-US" sz="1800">
            <a:solidFill>
              <a:schemeClr val="tx1"/>
            </a:solidFill>
          </a:endParaRPr>
        </a:p>
      </dgm:t>
    </dgm:pt>
    <dgm:pt modelId="{FB0DB55D-65B4-4B8A-A101-FBC4EB1771A1}" type="sibTrans" cxnId="{EC0EEE4F-3469-4B60-9DA0-1673ACA55814}">
      <dgm:prSet/>
      <dgm:spPr/>
      <dgm:t>
        <a:bodyPr/>
        <a:lstStyle/>
        <a:p>
          <a:pPr algn="just"/>
          <a:endParaRPr lang="en-US" sz="1800">
            <a:solidFill>
              <a:schemeClr val="tx1"/>
            </a:solidFill>
          </a:endParaRPr>
        </a:p>
      </dgm:t>
    </dgm:pt>
    <dgm:pt modelId="{87F97BFB-513A-4720-8FBF-2BE571E31449}">
      <dgm:prSet custT="1"/>
      <dgm:spPr/>
      <dgm:t>
        <a:bodyPr/>
        <a:lstStyle/>
        <a:p>
          <a:pPr algn="just"/>
          <a:r>
            <a:rPr lang="gu-IN" sz="1800" b="1" dirty="0">
              <a:solidFill>
                <a:schemeClr val="tx1"/>
              </a:solidFill>
            </a:rPr>
            <a:t>Week 4 – Relaxation and Mindfulness</a:t>
          </a:r>
          <a:r>
            <a:rPr lang="en-GB" sz="1800" b="1" dirty="0">
              <a:solidFill>
                <a:schemeClr val="tx1"/>
              </a:solidFill>
            </a:rPr>
            <a:t>: </a:t>
          </a:r>
          <a:r>
            <a:rPr lang="gu-IN" sz="1800" dirty="0">
              <a:solidFill>
                <a:schemeClr val="tx1"/>
              </a:solidFill>
            </a:rPr>
            <a:t>Teach breathing exercises, meditation, and relaxation techniques to improve sleep quality.</a:t>
          </a:r>
          <a:endParaRPr lang="en-US" sz="1800" dirty="0">
            <a:solidFill>
              <a:schemeClr val="tx1"/>
            </a:solidFill>
          </a:endParaRPr>
        </a:p>
      </dgm:t>
    </dgm:pt>
    <dgm:pt modelId="{CBD0DD06-2CB2-4616-8E5A-77EE1F86B574}" type="parTrans" cxnId="{65709CD4-B963-44AD-AFDE-8224E0028D3C}">
      <dgm:prSet/>
      <dgm:spPr/>
      <dgm:t>
        <a:bodyPr/>
        <a:lstStyle/>
        <a:p>
          <a:pPr algn="just"/>
          <a:endParaRPr lang="en-US" sz="1800">
            <a:solidFill>
              <a:schemeClr val="tx1"/>
            </a:solidFill>
          </a:endParaRPr>
        </a:p>
      </dgm:t>
    </dgm:pt>
    <dgm:pt modelId="{AEA406AF-9BB5-411D-AAB4-3603E2BE7770}" type="sibTrans" cxnId="{65709CD4-B963-44AD-AFDE-8224E0028D3C}">
      <dgm:prSet/>
      <dgm:spPr/>
      <dgm:t>
        <a:bodyPr/>
        <a:lstStyle/>
        <a:p>
          <a:pPr algn="just"/>
          <a:endParaRPr lang="en-US" sz="1800">
            <a:solidFill>
              <a:schemeClr val="tx1"/>
            </a:solidFill>
          </a:endParaRPr>
        </a:p>
      </dgm:t>
    </dgm:pt>
    <dgm:pt modelId="{265EDA48-1A9F-4260-965C-25FC0F99A03F}">
      <dgm:prSet custT="1"/>
      <dgm:spPr/>
      <dgm:t>
        <a:bodyPr/>
        <a:lstStyle/>
        <a:p>
          <a:pPr algn="just"/>
          <a:r>
            <a:rPr lang="gu-IN" sz="1800" b="1" dirty="0">
              <a:solidFill>
                <a:schemeClr val="tx1"/>
              </a:solidFill>
            </a:rPr>
            <a:t>Week 5 – Nutrition for Better Sleep</a:t>
          </a:r>
          <a:r>
            <a:rPr lang="en-GB" sz="1800" b="1" dirty="0">
              <a:solidFill>
                <a:schemeClr val="tx1"/>
              </a:solidFill>
            </a:rPr>
            <a:t>: </a:t>
          </a:r>
          <a:r>
            <a:rPr lang="gu-IN" sz="1800" dirty="0">
              <a:solidFill>
                <a:schemeClr val="tx1"/>
              </a:solidFill>
            </a:rPr>
            <a:t>Educate participants about foods, drinks, and caffeine that influence sleep.</a:t>
          </a:r>
          <a:endParaRPr lang="en-US" sz="1800" dirty="0">
            <a:solidFill>
              <a:schemeClr val="tx1"/>
            </a:solidFill>
          </a:endParaRPr>
        </a:p>
      </dgm:t>
    </dgm:pt>
    <dgm:pt modelId="{49105DD4-BCBE-4175-83FB-4B6BADD046D9}" type="parTrans" cxnId="{5845092C-37F5-49CB-8FC8-5DAFF91B758A}">
      <dgm:prSet/>
      <dgm:spPr/>
      <dgm:t>
        <a:bodyPr/>
        <a:lstStyle/>
        <a:p>
          <a:pPr algn="just"/>
          <a:endParaRPr lang="en-US" sz="1800">
            <a:solidFill>
              <a:schemeClr val="tx1"/>
            </a:solidFill>
          </a:endParaRPr>
        </a:p>
      </dgm:t>
    </dgm:pt>
    <dgm:pt modelId="{BFCD7B73-2580-45AF-B71A-DA6C95828463}" type="sibTrans" cxnId="{5845092C-37F5-49CB-8FC8-5DAFF91B758A}">
      <dgm:prSet/>
      <dgm:spPr/>
      <dgm:t>
        <a:bodyPr/>
        <a:lstStyle/>
        <a:p>
          <a:pPr algn="just"/>
          <a:endParaRPr lang="en-US" sz="1800">
            <a:solidFill>
              <a:schemeClr val="tx1"/>
            </a:solidFill>
          </a:endParaRPr>
        </a:p>
      </dgm:t>
    </dgm:pt>
    <dgm:pt modelId="{73402EDE-15FE-4E27-BA2F-BCD925DD6B17}">
      <dgm:prSet custT="1"/>
      <dgm:spPr/>
      <dgm:t>
        <a:bodyPr/>
        <a:lstStyle/>
        <a:p>
          <a:pPr algn="just"/>
          <a:r>
            <a:rPr lang="gu-IN" sz="1800" b="1" dirty="0">
              <a:solidFill>
                <a:schemeClr val="tx1"/>
              </a:solidFill>
            </a:rPr>
            <a:t>Week 6 – Exercise for Better Sleep</a:t>
          </a:r>
          <a:r>
            <a:rPr lang="en-GB" sz="1800" b="1" dirty="0">
              <a:solidFill>
                <a:schemeClr val="tx1"/>
              </a:solidFill>
            </a:rPr>
            <a:t>: </a:t>
          </a:r>
          <a:r>
            <a:rPr lang="gu-IN" sz="1800" dirty="0">
              <a:solidFill>
                <a:schemeClr val="tx1"/>
              </a:solidFill>
            </a:rPr>
            <a:t>Promote regular physical activity to improve sleep quality and overall wellbeing.</a:t>
          </a:r>
          <a:endParaRPr lang="en-US" sz="1800" dirty="0">
            <a:solidFill>
              <a:schemeClr val="tx1"/>
            </a:solidFill>
          </a:endParaRPr>
        </a:p>
      </dgm:t>
    </dgm:pt>
    <dgm:pt modelId="{A70027D6-4245-40B0-B153-306A2F880939}" type="parTrans" cxnId="{F88E2326-53B0-4A76-9A38-4F41A0B3F845}">
      <dgm:prSet/>
      <dgm:spPr/>
      <dgm:t>
        <a:bodyPr/>
        <a:lstStyle/>
        <a:p>
          <a:pPr algn="just"/>
          <a:endParaRPr lang="en-US" sz="1800">
            <a:solidFill>
              <a:schemeClr val="tx1"/>
            </a:solidFill>
          </a:endParaRPr>
        </a:p>
      </dgm:t>
    </dgm:pt>
    <dgm:pt modelId="{76B2C24F-5516-42A3-A969-C32563DD6823}" type="sibTrans" cxnId="{F88E2326-53B0-4A76-9A38-4F41A0B3F845}">
      <dgm:prSet/>
      <dgm:spPr/>
      <dgm:t>
        <a:bodyPr/>
        <a:lstStyle/>
        <a:p>
          <a:pPr algn="just"/>
          <a:endParaRPr lang="en-US" sz="1800">
            <a:solidFill>
              <a:schemeClr val="tx1"/>
            </a:solidFill>
          </a:endParaRPr>
        </a:p>
      </dgm:t>
    </dgm:pt>
    <dgm:pt modelId="{14955FE0-B111-4B39-889A-6A71FF4FD568}">
      <dgm:prSet custT="1"/>
      <dgm:spPr/>
      <dgm:t>
        <a:bodyPr/>
        <a:lstStyle/>
        <a:p>
          <a:pPr algn="just"/>
          <a:r>
            <a:rPr lang="gu-IN" sz="1800" b="1" dirty="0">
              <a:solidFill>
                <a:schemeClr val="tx1"/>
              </a:solidFill>
            </a:rPr>
            <a:t>Week 7 – Family Sleep Challenge</a:t>
          </a:r>
          <a:r>
            <a:rPr lang="en-GB" sz="1800" b="1" dirty="0">
              <a:solidFill>
                <a:schemeClr val="tx1"/>
              </a:solidFill>
            </a:rPr>
            <a:t>: </a:t>
          </a:r>
          <a:r>
            <a:rPr lang="gu-IN" sz="1800" dirty="0">
              <a:solidFill>
                <a:schemeClr val="tx1"/>
              </a:solidFill>
            </a:rPr>
            <a:t>Encourage families to support healthy bedtime routines and reduce evening screen time together.</a:t>
          </a:r>
          <a:endParaRPr lang="en-US" sz="1800" dirty="0">
            <a:solidFill>
              <a:schemeClr val="tx1"/>
            </a:solidFill>
          </a:endParaRPr>
        </a:p>
      </dgm:t>
    </dgm:pt>
    <dgm:pt modelId="{8DDC63A1-4430-43A2-A32E-3B2AF7D7E54E}" type="parTrans" cxnId="{6C99B910-B23A-4889-87E4-1F120E0383FE}">
      <dgm:prSet/>
      <dgm:spPr/>
      <dgm:t>
        <a:bodyPr/>
        <a:lstStyle/>
        <a:p>
          <a:pPr algn="just"/>
          <a:endParaRPr lang="en-US" sz="1800">
            <a:solidFill>
              <a:schemeClr val="tx1"/>
            </a:solidFill>
          </a:endParaRPr>
        </a:p>
      </dgm:t>
    </dgm:pt>
    <dgm:pt modelId="{A71D2E92-90DC-467D-8E18-3D19B71B8266}" type="sibTrans" cxnId="{6C99B910-B23A-4889-87E4-1F120E0383FE}">
      <dgm:prSet/>
      <dgm:spPr/>
      <dgm:t>
        <a:bodyPr/>
        <a:lstStyle/>
        <a:p>
          <a:pPr algn="just"/>
          <a:endParaRPr lang="en-US" sz="1800">
            <a:solidFill>
              <a:schemeClr val="tx1"/>
            </a:solidFill>
          </a:endParaRPr>
        </a:p>
      </dgm:t>
    </dgm:pt>
    <dgm:pt modelId="{4B6F1EEB-1D72-4333-BF83-6410B89E2184}">
      <dgm:prSet custT="1"/>
      <dgm:spPr/>
      <dgm:t>
        <a:bodyPr/>
        <a:lstStyle/>
        <a:p>
          <a:pPr algn="just"/>
          <a:r>
            <a:rPr lang="gu-IN" sz="1800" b="1" dirty="0">
              <a:solidFill>
                <a:schemeClr val="tx1"/>
              </a:solidFill>
            </a:rPr>
            <a:t>Week 8 – Review and Celebration</a:t>
          </a:r>
          <a:r>
            <a:rPr lang="en-GB" sz="1800" b="1" dirty="0">
              <a:solidFill>
                <a:schemeClr val="tx1"/>
              </a:solidFill>
            </a:rPr>
            <a:t>: </a:t>
          </a:r>
          <a:r>
            <a:rPr lang="gu-IN" sz="1800" dirty="0">
              <a:solidFill>
                <a:schemeClr val="tx1"/>
              </a:solidFill>
            </a:rPr>
            <a:t>Evaluate progress, celebrate achievements, and encourage participants to maintain healthy sleep habits.</a:t>
          </a:r>
          <a:endParaRPr lang="en-US" sz="1800" dirty="0">
            <a:solidFill>
              <a:schemeClr val="tx1"/>
            </a:solidFill>
          </a:endParaRPr>
        </a:p>
      </dgm:t>
    </dgm:pt>
    <dgm:pt modelId="{8204EFA5-9795-4250-B8BC-085F793A6650}" type="parTrans" cxnId="{3349615A-FE53-4C1F-96E1-A7764FF2C8F5}">
      <dgm:prSet/>
      <dgm:spPr/>
      <dgm:t>
        <a:bodyPr/>
        <a:lstStyle/>
        <a:p>
          <a:pPr algn="just"/>
          <a:endParaRPr lang="en-US" sz="1800">
            <a:solidFill>
              <a:schemeClr val="tx1"/>
            </a:solidFill>
          </a:endParaRPr>
        </a:p>
      </dgm:t>
    </dgm:pt>
    <dgm:pt modelId="{1E00FDC2-D6EF-40DF-8411-4FA356A5EB89}" type="sibTrans" cxnId="{3349615A-FE53-4C1F-96E1-A7764FF2C8F5}">
      <dgm:prSet/>
      <dgm:spPr/>
      <dgm:t>
        <a:bodyPr/>
        <a:lstStyle/>
        <a:p>
          <a:pPr algn="just"/>
          <a:endParaRPr lang="en-US" sz="1800">
            <a:solidFill>
              <a:schemeClr val="tx1"/>
            </a:solidFill>
          </a:endParaRPr>
        </a:p>
      </dgm:t>
    </dgm:pt>
    <dgm:pt modelId="{74FDB1E6-D60F-46E3-B1AD-9C87D3E92C7B}" type="pres">
      <dgm:prSet presAssocID="{8D1B038E-D702-4835-AB48-B8524D21D5B7}" presName="linear" presStyleCnt="0">
        <dgm:presLayoutVars>
          <dgm:animLvl val="lvl"/>
          <dgm:resizeHandles val="exact"/>
        </dgm:presLayoutVars>
      </dgm:prSet>
      <dgm:spPr/>
    </dgm:pt>
    <dgm:pt modelId="{75ACC161-5282-4FBB-90F7-4663659533E1}" type="pres">
      <dgm:prSet presAssocID="{3583B296-E729-4721-ABD3-56140393C880}" presName="parentText" presStyleLbl="node1" presStyleIdx="0" presStyleCnt="1">
        <dgm:presLayoutVars>
          <dgm:chMax val="0"/>
          <dgm:bulletEnabled val="1"/>
        </dgm:presLayoutVars>
      </dgm:prSet>
      <dgm:spPr/>
    </dgm:pt>
    <dgm:pt modelId="{1D9B4328-B9B5-444C-A00D-3B488A06972E}" type="pres">
      <dgm:prSet presAssocID="{3583B296-E729-4721-ABD3-56140393C880}" presName="childText" presStyleLbl="revTx" presStyleIdx="0" presStyleCnt="1">
        <dgm:presLayoutVars>
          <dgm:bulletEnabled val="1"/>
        </dgm:presLayoutVars>
      </dgm:prSet>
      <dgm:spPr/>
    </dgm:pt>
  </dgm:ptLst>
  <dgm:cxnLst>
    <dgm:cxn modelId="{6C99B910-B23A-4889-87E4-1F120E0383FE}" srcId="{3583B296-E729-4721-ABD3-56140393C880}" destId="{14955FE0-B111-4B39-889A-6A71FF4FD568}" srcOrd="6" destOrd="0" parTransId="{8DDC63A1-4430-43A2-A32E-3B2AF7D7E54E}" sibTransId="{A71D2E92-90DC-467D-8E18-3D19B71B8266}"/>
    <dgm:cxn modelId="{F4FE5A12-4532-4E55-A0AF-F3AE046365F1}" type="presOf" srcId="{8D1B038E-D702-4835-AB48-B8524D21D5B7}" destId="{74FDB1E6-D60F-46E3-B1AD-9C87D3E92C7B}" srcOrd="0" destOrd="0" presId="urn:microsoft.com/office/officeart/2005/8/layout/vList2"/>
    <dgm:cxn modelId="{4FD68215-7D54-43CB-A3E0-117EBF28C9AD}" type="presOf" srcId="{3583B296-E729-4721-ABD3-56140393C880}" destId="{75ACC161-5282-4FBB-90F7-4663659533E1}" srcOrd="0" destOrd="0" presId="urn:microsoft.com/office/officeart/2005/8/layout/vList2"/>
    <dgm:cxn modelId="{F88E2326-53B0-4A76-9A38-4F41A0B3F845}" srcId="{3583B296-E729-4721-ABD3-56140393C880}" destId="{73402EDE-15FE-4E27-BA2F-BCD925DD6B17}" srcOrd="5" destOrd="0" parTransId="{A70027D6-4245-40B0-B153-306A2F880939}" sibTransId="{76B2C24F-5516-42A3-A969-C32563DD6823}"/>
    <dgm:cxn modelId="{5845092C-37F5-49CB-8FC8-5DAFF91B758A}" srcId="{3583B296-E729-4721-ABD3-56140393C880}" destId="{265EDA48-1A9F-4260-965C-25FC0F99A03F}" srcOrd="4" destOrd="0" parTransId="{49105DD4-BCBE-4175-83FB-4B6BADD046D9}" sibTransId="{BFCD7B73-2580-45AF-B71A-DA6C95828463}"/>
    <dgm:cxn modelId="{3649B75D-938C-4005-810E-ADA7CF4D7278}" srcId="{8D1B038E-D702-4835-AB48-B8524D21D5B7}" destId="{3583B296-E729-4721-ABD3-56140393C880}" srcOrd="0" destOrd="0" parTransId="{82DCDEBF-05E0-4EAA-B398-1CD42E9C08A6}" sibTransId="{DC1437CA-AF33-4316-94DF-0A96826E6C45}"/>
    <dgm:cxn modelId="{EC0EEE4F-3469-4B60-9DA0-1673ACA55814}" srcId="{3583B296-E729-4721-ABD3-56140393C880}" destId="{12E29B83-CC25-42CD-8079-32321256B9A9}" srcOrd="2" destOrd="0" parTransId="{711D9C75-431C-44E4-82D3-859E263A23B8}" sibTransId="{FB0DB55D-65B4-4B8A-A101-FBC4EB1771A1}"/>
    <dgm:cxn modelId="{69BD2553-0AF9-4576-B151-C619934A603B}" srcId="{3583B296-E729-4721-ABD3-56140393C880}" destId="{10C023E9-9D3A-4E8B-B93F-D58A80AAC8D8}" srcOrd="1" destOrd="0" parTransId="{95C1ADCE-F6AD-4EB3-80E3-785A71137E43}" sibTransId="{8873C554-5895-43CD-A5B4-C7E87814B2DB}"/>
    <dgm:cxn modelId="{38EF5276-DB64-4CF1-8A5D-4C00FC3B689C}" type="presOf" srcId="{12E29B83-CC25-42CD-8079-32321256B9A9}" destId="{1D9B4328-B9B5-444C-A00D-3B488A06972E}" srcOrd="0" destOrd="2" presId="urn:microsoft.com/office/officeart/2005/8/layout/vList2"/>
    <dgm:cxn modelId="{0E853D77-DAEB-4ADD-A41F-B9EA33F6FE78}" type="presOf" srcId="{0ADB3A72-60A7-4CC7-96DE-5A0C5651BFDC}" destId="{1D9B4328-B9B5-444C-A00D-3B488A06972E}" srcOrd="0" destOrd="0" presId="urn:microsoft.com/office/officeart/2005/8/layout/vList2"/>
    <dgm:cxn modelId="{2AFB3879-48AD-4AA0-BEB8-207C38470329}" type="presOf" srcId="{73402EDE-15FE-4E27-BA2F-BCD925DD6B17}" destId="{1D9B4328-B9B5-444C-A00D-3B488A06972E}" srcOrd="0" destOrd="5" presId="urn:microsoft.com/office/officeart/2005/8/layout/vList2"/>
    <dgm:cxn modelId="{3349615A-FE53-4C1F-96E1-A7764FF2C8F5}" srcId="{3583B296-E729-4721-ABD3-56140393C880}" destId="{4B6F1EEB-1D72-4333-BF83-6410B89E2184}" srcOrd="7" destOrd="0" parTransId="{8204EFA5-9795-4250-B8BC-085F793A6650}" sibTransId="{1E00FDC2-D6EF-40DF-8411-4FA356A5EB89}"/>
    <dgm:cxn modelId="{4D7AF583-CC69-4A89-B7F8-7DC856DCD865}" srcId="{3583B296-E729-4721-ABD3-56140393C880}" destId="{0ADB3A72-60A7-4CC7-96DE-5A0C5651BFDC}" srcOrd="0" destOrd="0" parTransId="{B383A5CB-204B-4F8D-BC25-1ECF79A97DE4}" sibTransId="{78545A55-A665-4234-9FB7-82E8696593AA}"/>
    <dgm:cxn modelId="{71BC218B-75EF-4C29-BCFF-B769B3230AA2}" type="presOf" srcId="{4B6F1EEB-1D72-4333-BF83-6410B89E2184}" destId="{1D9B4328-B9B5-444C-A00D-3B488A06972E}" srcOrd="0" destOrd="7" presId="urn:microsoft.com/office/officeart/2005/8/layout/vList2"/>
    <dgm:cxn modelId="{3C210792-E8FE-4BA2-AB6D-D7FD990D53FB}" type="presOf" srcId="{10C023E9-9D3A-4E8B-B93F-D58A80AAC8D8}" destId="{1D9B4328-B9B5-444C-A00D-3B488A06972E}" srcOrd="0" destOrd="1" presId="urn:microsoft.com/office/officeart/2005/8/layout/vList2"/>
    <dgm:cxn modelId="{694327C9-FE68-4D9E-BA01-B8C2F42CBCC1}" type="presOf" srcId="{87F97BFB-513A-4720-8FBF-2BE571E31449}" destId="{1D9B4328-B9B5-444C-A00D-3B488A06972E}" srcOrd="0" destOrd="3" presId="urn:microsoft.com/office/officeart/2005/8/layout/vList2"/>
    <dgm:cxn modelId="{65709CD4-B963-44AD-AFDE-8224E0028D3C}" srcId="{3583B296-E729-4721-ABD3-56140393C880}" destId="{87F97BFB-513A-4720-8FBF-2BE571E31449}" srcOrd="3" destOrd="0" parTransId="{CBD0DD06-2CB2-4616-8E5A-77EE1F86B574}" sibTransId="{AEA406AF-9BB5-411D-AAB4-3603E2BE7770}"/>
    <dgm:cxn modelId="{48232FEE-68E2-48C2-A3EB-18F471661DD0}" type="presOf" srcId="{265EDA48-1A9F-4260-965C-25FC0F99A03F}" destId="{1D9B4328-B9B5-444C-A00D-3B488A06972E}" srcOrd="0" destOrd="4" presId="urn:microsoft.com/office/officeart/2005/8/layout/vList2"/>
    <dgm:cxn modelId="{70588BFD-263F-44ED-9F1B-EF8BF8FA1F37}" type="presOf" srcId="{14955FE0-B111-4B39-889A-6A71FF4FD568}" destId="{1D9B4328-B9B5-444C-A00D-3B488A06972E}" srcOrd="0" destOrd="6" presId="urn:microsoft.com/office/officeart/2005/8/layout/vList2"/>
    <dgm:cxn modelId="{019F1F64-4FBA-4A1C-B67A-515B194EC8F6}" type="presParOf" srcId="{74FDB1E6-D60F-46E3-B1AD-9C87D3E92C7B}" destId="{75ACC161-5282-4FBB-90F7-4663659533E1}" srcOrd="0" destOrd="0" presId="urn:microsoft.com/office/officeart/2005/8/layout/vList2"/>
    <dgm:cxn modelId="{C63844E3-850E-4319-9A5F-BDEAF9EB708C}" type="presParOf" srcId="{74FDB1E6-D60F-46E3-B1AD-9C87D3E92C7B}" destId="{1D9B4328-B9B5-444C-A00D-3B488A06972E}"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9E9EDB-793D-4198-BE80-510E07ED29F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3BFC30E-FE70-49EF-89CE-130A0FA419DF}">
      <dgm:prSet custT="1"/>
      <dgm:spPr/>
      <dgm:t>
        <a:bodyPr/>
        <a:lstStyle/>
        <a:p>
          <a:pPr algn="just"/>
          <a:r>
            <a:rPr lang="gu-IN" sz="1800" dirty="0"/>
            <a:t>To encourage teenagers aged 13–18 years to achieve the recommended 8–10 hours of sleep each night by developing healthy bedtime routines throughout the 8-week campaign.</a:t>
          </a:r>
          <a:endParaRPr lang="en-US" sz="1800" dirty="0"/>
        </a:p>
      </dgm:t>
    </dgm:pt>
    <dgm:pt modelId="{3F9DDEB0-FDB8-43C5-82F0-3BEF28F047D9}" type="parTrans" cxnId="{57E0D8BF-7E66-4277-B9D0-BD45B91C2734}">
      <dgm:prSet/>
      <dgm:spPr/>
      <dgm:t>
        <a:bodyPr/>
        <a:lstStyle/>
        <a:p>
          <a:pPr algn="just"/>
          <a:endParaRPr lang="en-US" sz="1800"/>
        </a:p>
      </dgm:t>
    </dgm:pt>
    <dgm:pt modelId="{4B20B798-818D-4671-9BE8-F5C2132F0FA0}" type="sibTrans" cxnId="{57E0D8BF-7E66-4277-B9D0-BD45B91C2734}">
      <dgm:prSet custT="1"/>
      <dgm:spPr/>
      <dgm:t>
        <a:bodyPr/>
        <a:lstStyle/>
        <a:p>
          <a:pPr algn="just"/>
          <a:endParaRPr lang="en-US" sz="1800"/>
        </a:p>
      </dgm:t>
    </dgm:pt>
    <dgm:pt modelId="{AE8413C1-475D-4F95-A7BF-2B0A73C88F1B}">
      <dgm:prSet custT="1"/>
      <dgm:spPr/>
      <dgm:t>
        <a:bodyPr/>
        <a:lstStyle/>
        <a:p>
          <a:pPr algn="just"/>
          <a:r>
            <a:rPr lang="gu-IN" sz="1800"/>
            <a:t>To educate teenagers about the importance of good sleep hygiene and increase their awareness of healthy sleep habits, including reducing screen time before bedtime and maintaining a consistent sleep schedule.</a:t>
          </a:r>
          <a:endParaRPr lang="en-US" sz="1800"/>
        </a:p>
      </dgm:t>
    </dgm:pt>
    <dgm:pt modelId="{CD7B303E-2E12-4D4F-A64C-8307CDEAF837}" type="parTrans" cxnId="{EEE1F27E-142E-4204-AC5E-AB98E97E5CAD}">
      <dgm:prSet/>
      <dgm:spPr/>
      <dgm:t>
        <a:bodyPr/>
        <a:lstStyle/>
        <a:p>
          <a:pPr algn="just"/>
          <a:endParaRPr lang="en-US" sz="1800"/>
        </a:p>
      </dgm:t>
    </dgm:pt>
    <dgm:pt modelId="{CD0C334E-3CE3-4B80-BF0F-15B4B83E9B3D}" type="sibTrans" cxnId="{EEE1F27E-142E-4204-AC5E-AB98E97E5CAD}">
      <dgm:prSet custT="1"/>
      <dgm:spPr/>
      <dgm:t>
        <a:bodyPr/>
        <a:lstStyle/>
        <a:p>
          <a:pPr algn="just"/>
          <a:endParaRPr lang="en-US" sz="1800"/>
        </a:p>
      </dgm:t>
    </dgm:pt>
    <dgm:pt modelId="{A3640F5D-A7A4-4F8D-B992-6A4DE537A6AF}">
      <dgm:prSet custT="1"/>
      <dgm:spPr/>
      <dgm:t>
        <a:bodyPr/>
        <a:lstStyle/>
        <a:p>
          <a:pPr algn="just"/>
          <a:r>
            <a:rPr lang="gu-IN" sz="1800"/>
            <a:t>To improve the physical health, mental wellbeing, and academic performance of teenagers by promoting positive sleep behaviours that can be maintained beyond the duration of the campaign.</a:t>
          </a:r>
          <a:endParaRPr lang="en-US" sz="1800"/>
        </a:p>
      </dgm:t>
    </dgm:pt>
    <dgm:pt modelId="{0D487D13-1C9B-464C-BD2B-87DEF0E24030}" type="parTrans" cxnId="{21BCFF19-9032-435D-9743-6434267441CB}">
      <dgm:prSet/>
      <dgm:spPr/>
      <dgm:t>
        <a:bodyPr/>
        <a:lstStyle/>
        <a:p>
          <a:pPr algn="just"/>
          <a:endParaRPr lang="en-US" sz="1800"/>
        </a:p>
      </dgm:t>
    </dgm:pt>
    <dgm:pt modelId="{5A1BF934-A2B7-477B-BA59-E4169FB6AF9A}" type="sibTrans" cxnId="{21BCFF19-9032-435D-9743-6434267441CB}">
      <dgm:prSet/>
      <dgm:spPr/>
      <dgm:t>
        <a:bodyPr/>
        <a:lstStyle/>
        <a:p>
          <a:pPr algn="just"/>
          <a:endParaRPr lang="en-US" sz="1800"/>
        </a:p>
      </dgm:t>
    </dgm:pt>
    <dgm:pt modelId="{CC3F38B8-7C6E-4A14-B7ED-1208A5A9C004}" type="pres">
      <dgm:prSet presAssocID="{BA9E9EDB-793D-4198-BE80-510E07ED29FD}" presName="outerComposite" presStyleCnt="0">
        <dgm:presLayoutVars>
          <dgm:chMax val="5"/>
          <dgm:dir/>
          <dgm:resizeHandles val="exact"/>
        </dgm:presLayoutVars>
      </dgm:prSet>
      <dgm:spPr/>
    </dgm:pt>
    <dgm:pt modelId="{433EFEB1-9D29-4DFA-B3ED-FBBB4C5165FE}" type="pres">
      <dgm:prSet presAssocID="{BA9E9EDB-793D-4198-BE80-510E07ED29FD}" presName="dummyMaxCanvas" presStyleCnt="0">
        <dgm:presLayoutVars/>
      </dgm:prSet>
      <dgm:spPr/>
    </dgm:pt>
    <dgm:pt modelId="{0CC64A83-86A2-4253-AF74-C11FCD1E1F34}" type="pres">
      <dgm:prSet presAssocID="{BA9E9EDB-793D-4198-BE80-510E07ED29FD}" presName="ThreeNodes_1" presStyleLbl="node1" presStyleIdx="0" presStyleCnt="3">
        <dgm:presLayoutVars>
          <dgm:bulletEnabled val="1"/>
        </dgm:presLayoutVars>
      </dgm:prSet>
      <dgm:spPr/>
    </dgm:pt>
    <dgm:pt modelId="{44393FB7-940D-439F-B757-64CDBF8A4079}" type="pres">
      <dgm:prSet presAssocID="{BA9E9EDB-793D-4198-BE80-510E07ED29FD}" presName="ThreeNodes_2" presStyleLbl="node1" presStyleIdx="1" presStyleCnt="3">
        <dgm:presLayoutVars>
          <dgm:bulletEnabled val="1"/>
        </dgm:presLayoutVars>
      </dgm:prSet>
      <dgm:spPr/>
    </dgm:pt>
    <dgm:pt modelId="{B8A9D663-84D7-462F-87A9-F7644B6A6676}" type="pres">
      <dgm:prSet presAssocID="{BA9E9EDB-793D-4198-BE80-510E07ED29FD}" presName="ThreeNodes_3" presStyleLbl="node1" presStyleIdx="2" presStyleCnt="3">
        <dgm:presLayoutVars>
          <dgm:bulletEnabled val="1"/>
        </dgm:presLayoutVars>
      </dgm:prSet>
      <dgm:spPr/>
    </dgm:pt>
    <dgm:pt modelId="{7A254CAE-03F5-4C3C-B1EC-6CD5B5DADB56}" type="pres">
      <dgm:prSet presAssocID="{BA9E9EDB-793D-4198-BE80-510E07ED29FD}" presName="ThreeConn_1-2" presStyleLbl="fgAccFollowNode1" presStyleIdx="0" presStyleCnt="2">
        <dgm:presLayoutVars>
          <dgm:bulletEnabled val="1"/>
        </dgm:presLayoutVars>
      </dgm:prSet>
      <dgm:spPr/>
    </dgm:pt>
    <dgm:pt modelId="{EA09A15A-A4FE-4E7D-9E2C-56BBF5C550E0}" type="pres">
      <dgm:prSet presAssocID="{BA9E9EDB-793D-4198-BE80-510E07ED29FD}" presName="ThreeConn_2-3" presStyleLbl="fgAccFollowNode1" presStyleIdx="1" presStyleCnt="2">
        <dgm:presLayoutVars>
          <dgm:bulletEnabled val="1"/>
        </dgm:presLayoutVars>
      </dgm:prSet>
      <dgm:spPr/>
    </dgm:pt>
    <dgm:pt modelId="{83ECB0E5-0402-4491-BC36-943EDBF24FA6}" type="pres">
      <dgm:prSet presAssocID="{BA9E9EDB-793D-4198-BE80-510E07ED29FD}" presName="ThreeNodes_1_text" presStyleLbl="node1" presStyleIdx="2" presStyleCnt="3">
        <dgm:presLayoutVars>
          <dgm:bulletEnabled val="1"/>
        </dgm:presLayoutVars>
      </dgm:prSet>
      <dgm:spPr/>
    </dgm:pt>
    <dgm:pt modelId="{337B5A7A-C530-4674-8D48-C9BA95D668C0}" type="pres">
      <dgm:prSet presAssocID="{BA9E9EDB-793D-4198-BE80-510E07ED29FD}" presName="ThreeNodes_2_text" presStyleLbl="node1" presStyleIdx="2" presStyleCnt="3">
        <dgm:presLayoutVars>
          <dgm:bulletEnabled val="1"/>
        </dgm:presLayoutVars>
      </dgm:prSet>
      <dgm:spPr/>
    </dgm:pt>
    <dgm:pt modelId="{248EDDC3-A49D-4766-8D65-F5DFD8AB96F6}" type="pres">
      <dgm:prSet presAssocID="{BA9E9EDB-793D-4198-BE80-510E07ED29FD}" presName="ThreeNodes_3_text" presStyleLbl="node1" presStyleIdx="2" presStyleCnt="3">
        <dgm:presLayoutVars>
          <dgm:bulletEnabled val="1"/>
        </dgm:presLayoutVars>
      </dgm:prSet>
      <dgm:spPr/>
    </dgm:pt>
  </dgm:ptLst>
  <dgm:cxnLst>
    <dgm:cxn modelId="{76A9F819-C6A9-48DC-9593-82CD18815A21}" type="presOf" srcId="{4B20B798-818D-4671-9BE8-F5C2132F0FA0}" destId="{7A254CAE-03F5-4C3C-B1EC-6CD5B5DADB56}" srcOrd="0" destOrd="0" presId="urn:microsoft.com/office/officeart/2005/8/layout/vProcess5"/>
    <dgm:cxn modelId="{21BCFF19-9032-435D-9743-6434267441CB}" srcId="{BA9E9EDB-793D-4198-BE80-510E07ED29FD}" destId="{A3640F5D-A7A4-4F8D-B992-6A4DE537A6AF}" srcOrd="2" destOrd="0" parTransId="{0D487D13-1C9B-464C-BD2B-87DEF0E24030}" sibTransId="{5A1BF934-A2B7-477B-BA59-E4169FB6AF9A}"/>
    <dgm:cxn modelId="{2CC0E92C-A07B-46A6-977D-CE37E80B65ED}" type="presOf" srcId="{BA9E9EDB-793D-4198-BE80-510E07ED29FD}" destId="{CC3F38B8-7C6E-4A14-B7ED-1208A5A9C004}" srcOrd="0" destOrd="0" presId="urn:microsoft.com/office/officeart/2005/8/layout/vProcess5"/>
    <dgm:cxn modelId="{02EC0F32-973E-415F-A908-B19F206CF202}" type="presOf" srcId="{A3640F5D-A7A4-4F8D-B992-6A4DE537A6AF}" destId="{248EDDC3-A49D-4766-8D65-F5DFD8AB96F6}" srcOrd="1" destOrd="0" presId="urn:microsoft.com/office/officeart/2005/8/layout/vProcess5"/>
    <dgm:cxn modelId="{A811E84F-752E-41B3-B275-A844E388113B}" type="presOf" srcId="{AE8413C1-475D-4F95-A7BF-2B0A73C88F1B}" destId="{337B5A7A-C530-4674-8D48-C9BA95D668C0}" srcOrd="1" destOrd="0" presId="urn:microsoft.com/office/officeart/2005/8/layout/vProcess5"/>
    <dgm:cxn modelId="{2B751470-763B-457E-A380-303B6E81DFF1}" type="presOf" srcId="{AE8413C1-475D-4F95-A7BF-2B0A73C88F1B}" destId="{44393FB7-940D-439F-B757-64CDBF8A4079}" srcOrd="0" destOrd="0" presId="urn:microsoft.com/office/officeart/2005/8/layout/vProcess5"/>
    <dgm:cxn modelId="{EEE1F27E-142E-4204-AC5E-AB98E97E5CAD}" srcId="{BA9E9EDB-793D-4198-BE80-510E07ED29FD}" destId="{AE8413C1-475D-4F95-A7BF-2B0A73C88F1B}" srcOrd="1" destOrd="0" parTransId="{CD7B303E-2E12-4D4F-A64C-8307CDEAF837}" sibTransId="{CD0C334E-3CE3-4B80-BF0F-15B4B83E9B3D}"/>
    <dgm:cxn modelId="{57E0D8BF-7E66-4277-B9D0-BD45B91C2734}" srcId="{BA9E9EDB-793D-4198-BE80-510E07ED29FD}" destId="{A3BFC30E-FE70-49EF-89CE-130A0FA419DF}" srcOrd="0" destOrd="0" parTransId="{3F9DDEB0-FDB8-43C5-82F0-3BEF28F047D9}" sibTransId="{4B20B798-818D-4671-9BE8-F5C2132F0FA0}"/>
    <dgm:cxn modelId="{3B3B2BD1-C171-4783-9C41-027BE3EEF916}" type="presOf" srcId="{CD0C334E-3CE3-4B80-BF0F-15B4B83E9B3D}" destId="{EA09A15A-A4FE-4E7D-9E2C-56BBF5C550E0}" srcOrd="0" destOrd="0" presId="urn:microsoft.com/office/officeart/2005/8/layout/vProcess5"/>
    <dgm:cxn modelId="{109F3CD7-74DF-4A67-B905-7684E68320CC}" type="presOf" srcId="{A3640F5D-A7A4-4F8D-B992-6A4DE537A6AF}" destId="{B8A9D663-84D7-462F-87A9-F7644B6A6676}" srcOrd="0" destOrd="0" presId="urn:microsoft.com/office/officeart/2005/8/layout/vProcess5"/>
    <dgm:cxn modelId="{EB6052E7-11B8-4AFF-8F08-8CA54DF4606F}" type="presOf" srcId="{A3BFC30E-FE70-49EF-89CE-130A0FA419DF}" destId="{0CC64A83-86A2-4253-AF74-C11FCD1E1F34}" srcOrd="0" destOrd="0" presId="urn:microsoft.com/office/officeart/2005/8/layout/vProcess5"/>
    <dgm:cxn modelId="{9E0BB0FA-6633-45D0-B404-E1FE7AE4E0A6}" type="presOf" srcId="{A3BFC30E-FE70-49EF-89CE-130A0FA419DF}" destId="{83ECB0E5-0402-4491-BC36-943EDBF24FA6}" srcOrd="1" destOrd="0" presId="urn:microsoft.com/office/officeart/2005/8/layout/vProcess5"/>
    <dgm:cxn modelId="{882FCF5F-1306-454F-9A24-6066D7991988}" type="presParOf" srcId="{CC3F38B8-7C6E-4A14-B7ED-1208A5A9C004}" destId="{433EFEB1-9D29-4DFA-B3ED-FBBB4C5165FE}" srcOrd="0" destOrd="0" presId="urn:microsoft.com/office/officeart/2005/8/layout/vProcess5"/>
    <dgm:cxn modelId="{BBDBAD1B-D08D-4C0D-A3C7-4CE72EB8E071}" type="presParOf" srcId="{CC3F38B8-7C6E-4A14-B7ED-1208A5A9C004}" destId="{0CC64A83-86A2-4253-AF74-C11FCD1E1F34}" srcOrd="1" destOrd="0" presId="urn:microsoft.com/office/officeart/2005/8/layout/vProcess5"/>
    <dgm:cxn modelId="{071E015C-09AE-431F-9ECB-BAC8734D2A79}" type="presParOf" srcId="{CC3F38B8-7C6E-4A14-B7ED-1208A5A9C004}" destId="{44393FB7-940D-439F-B757-64CDBF8A4079}" srcOrd="2" destOrd="0" presId="urn:microsoft.com/office/officeart/2005/8/layout/vProcess5"/>
    <dgm:cxn modelId="{11D40F73-99FB-489C-938B-89DD11A39EE0}" type="presParOf" srcId="{CC3F38B8-7C6E-4A14-B7ED-1208A5A9C004}" destId="{B8A9D663-84D7-462F-87A9-F7644B6A6676}" srcOrd="3" destOrd="0" presId="urn:microsoft.com/office/officeart/2005/8/layout/vProcess5"/>
    <dgm:cxn modelId="{6D5BE87E-0F05-4F5C-9E5F-4F7FAF43DA1E}" type="presParOf" srcId="{CC3F38B8-7C6E-4A14-B7ED-1208A5A9C004}" destId="{7A254CAE-03F5-4C3C-B1EC-6CD5B5DADB56}" srcOrd="4" destOrd="0" presId="urn:microsoft.com/office/officeart/2005/8/layout/vProcess5"/>
    <dgm:cxn modelId="{2C768CF8-D164-420B-A67E-BB7695C422D4}" type="presParOf" srcId="{CC3F38B8-7C6E-4A14-B7ED-1208A5A9C004}" destId="{EA09A15A-A4FE-4E7D-9E2C-56BBF5C550E0}" srcOrd="5" destOrd="0" presId="urn:microsoft.com/office/officeart/2005/8/layout/vProcess5"/>
    <dgm:cxn modelId="{9E434E63-AB19-4113-9A20-DEF4ED41BAA3}" type="presParOf" srcId="{CC3F38B8-7C6E-4A14-B7ED-1208A5A9C004}" destId="{83ECB0E5-0402-4491-BC36-943EDBF24FA6}" srcOrd="6" destOrd="0" presId="urn:microsoft.com/office/officeart/2005/8/layout/vProcess5"/>
    <dgm:cxn modelId="{92520637-EE5F-4560-8F33-09E12B37B626}" type="presParOf" srcId="{CC3F38B8-7C6E-4A14-B7ED-1208A5A9C004}" destId="{337B5A7A-C530-4674-8D48-C9BA95D668C0}" srcOrd="7" destOrd="0" presId="urn:microsoft.com/office/officeart/2005/8/layout/vProcess5"/>
    <dgm:cxn modelId="{BB3B0969-8202-47F8-9D19-1901CEE5D7F7}" type="presParOf" srcId="{CC3F38B8-7C6E-4A14-B7ED-1208A5A9C004}" destId="{248EDDC3-A49D-4766-8D65-F5DFD8AB96F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CC161-5282-4FBB-90F7-4663659533E1}">
      <dsp:nvSpPr>
        <dsp:cNvPr id="0" name=""/>
        <dsp:cNvSpPr/>
      </dsp:nvSpPr>
      <dsp:spPr>
        <a:xfrm>
          <a:off x="0" y="12427"/>
          <a:ext cx="6672580" cy="542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1" kern="1200" dirty="0">
              <a:solidFill>
                <a:schemeClr val="bg1"/>
              </a:solidFill>
            </a:rPr>
            <a:t>8-Week Sleep Hygiene Programme</a:t>
          </a:r>
          <a:endParaRPr lang="en-US" sz="1800" kern="1200" dirty="0">
            <a:solidFill>
              <a:schemeClr val="bg1"/>
            </a:solidFill>
          </a:endParaRPr>
        </a:p>
      </dsp:txBody>
      <dsp:txXfrm>
        <a:off x="26501" y="38928"/>
        <a:ext cx="6619578" cy="489878"/>
      </dsp:txXfrm>
    </dsp:sp>
    <dsp:sp modelId="{1D9B4328-B9B5-444C-A00D-3B488A06972E}">
      <dsp:nvSpPr>
        <dsp:cNvPr id="0" name=""/>
        <dsp:cNvSpPr/>
      </dsp:nvSpPr>
      <dsp:spPr>
        <a:xfrm>
          <a:off x="0" y="555307"/>
          <a:ext cx="6672580" cy="5882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85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gu-IN" sz="1800" b="1" kern="1200" dirty="0">
              <a:solidFill>
                <a:schemeClr val="tx1"/>
              </a:solidFill>
            </a:rPr>
            <a:t>Week 1 – Sleep Awareness Workshop</a:t>
          </a:r>
          <a:r>
            <a:rPr lang="en-GB" sz="1800" b="1" kern="1200" dirty="0">
              <a:solidFill>
                <a:schemeClr val="tx1"/>
              </a:solidFill>
            </a:rPr>
            <a:t>: </a:t>
          </a:r>
          <a:r>
            <a:rPr lang="gu-IN" sz="1800" kern="1200" dirty="0">
              <a:solidFill>
                <a:schemeClr val="tx1"/>
              </a:solidFill>
            </a:rPr>
            <a:t>Introduce teenagers to the importance of healthy sleep and recommended sleep guidelines.</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2 – Screen-Free Before Bed Challenge</a:t>
          </a:r>
          <a:r>
            <a:rPr lang="en-GB" sz="1800" b="1" kern="1200" dirty="0">
              <a:solidFill>
                <a:schemeClr val="tx1"/>
              </a:solidFill>
            </a:rPr>
            <a:t>: </a:t>
          </a:r>
          <a:r>
            <a:rPr lang="gu-IN" sz="1800" kern="1200" dirty="0">
              <a:solidFill>
                <a:schemeClr val="tx1"/>
              </a:solidFill>
            </a:rPr>
            <a:t>Encourage participants to avoid electronic devices at least one hour before bedtime.</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3 – Build a Healthy Bedtime Routine</a:t>
          </a:r>
          <a:r>
            <a:rPr lang="en-GB" sz="1800" b="1" kern="1200" dirty="0">
              <a:solidFill>
                <a:schemeClr val="tx1"/>
              </a:solidFill>
            </a:rPr>
            <a:t>: </a:t>
          </a:r>
          <a:r>
            <a:rPr lang="gu-IN" sz="1800" kern="1200" dirty="0">
              <a:solidFill>
                <a:schemeClr val="tx1"/>
              </a:solidFill>
            </a:rPr>
            <a:t>Help teenagers develop a consistent sleep schedule and relaxing bedtime habits.</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4 – Relaxation and Mindfulness</a:t>
          </a:r>
          <a:r>
            <a:rPr lang="en-GB" sz="1800" b="1" kern="1200" dirty="0">
              <a:solidFill>
                <a:schemeClr val="tx1"/>
              </a:solidFill>
            </a:rPr>
            <a:t>: </a:t>
          </a:r>
          <a:r>
            <a:rPr lang="gu-IN" sz="1800" kern="1200" dirty="0">
              <a:solidFill>
                <a:schemeClr val="tx1"/>
              </a:solidFill>
            </a:rPr>
            <a:t>Teach breathing exercises, meditation, and relaxation techniques to improve sleep quality.</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5 – Nutrition for Better Sleep</a:t>
          </a:r>
          <a:r>
            <a:rPr lang="en-GB" sz="1800" b="1" kern="1200" dirty="0">
              <a:solidFill>
                <a:schemeClr val="tx1"/>
              </a:solidFill>
            </a:rPr>
            <a:t>: </a:t>
          </a:r>
          <a:r>
            <a:rPr lang="gu-IN" sz="1800" kern="1200" dirty="0">
              <a:solidFill>
                <a:schemeClr val="tx1"/>
              </a:solidFill>
            </a:rPr>
            <a:t>Educate participants about foods, drinks, and caffeine that influence sleep.</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6 – Exercise for Better Sleep</a:t>
          </a:r>
          <a:r>
            <a:rPr lang="en-GB" sz="1800" b="1" kern="1200" dirty="0">
              <a:solidFill>
                <a:schemeClr val="tx1"/>
              </a:solidFill>
            </a:rPr>
            <a:t>: </a:t>
          </a:r>
          <a:r>
            <a:rPr lang="gu-IN" sz="1800" kern="1200" dirty="0">
              <a:solidFill>
                <a:schemeClr val="tx1"/>
              </a:solidFill>
            </a:rPr>
            <a:t>Promote regular physical activity to improve sleep quality and overall wellbeing.</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7 – Family Sleep Challenge</a:t>
          </a:r>
          <a:r>
            <a:rPr lang="en-GB" sz="1800" b="1" kern="1200" dirty="0">
              <a:solidFill>
                <a:schemeClr val="tx1"/>
              </a:solidFill>
            </a:rPr>
            <a:t>: </a:t>
          </a:r>
          <a:r>
            <a:rPr lang="gu-IN" sz="1800" kern="1200" dirty="0">
              <a:solidFill>
                <a:schemeClr val="tx1"/>
              </a:solidFill>
            </a:rPr>
            <a:t>Encourage families to support healthy bedtime routines and reduce evening screen time together.</a:t>
          </a:r>
          <a:endParaRPr lang="en-US" sz="1800" kern="1200" dirty="0">
            <a:solidFill>
              <a:schemeClr val="tx1"/>
            </a:solidFill>
          </a:endParaRPr>
        </a:p>
        <a:p>
          <a:pPr marL="171450" lvl="1" indent="-171450" algn="just" defTabSz="800100">
            <a:lnSpc>
              <a:spcPct val="90000"/>
            </a:lnSpc>
            <a:spcBef>
              <a:spcPct val="0"/>
            </a:spcBef>
            <a:spcAft>
              <a:spcPct val="20000"/>
            </a:spcAft>
            <a:buChar char="•"/>
          </a:pPr>
          <a:r>
            <a:rPr lang="gu-IN" sz="1800" b="1" kern="1200" dirty="0">
              <a:solidFill>
                <a:schemeClr val="tx1"/>
              </a:solidFill>
            </a:rPr>
            <a:t>Week 8 – Review and Celebration</a:t>
          </a:r>
          <a:r>
            <a:rPr lang="en-GB" sz="1800" b="1" kern="1200" dirty="0">
              <a:solidFill>
                <a:schemeClr val="tx1"/>
              </a:solidFill>
            </a:rPr>
            <a:t>: </a:t>
          </a:r>
          <a:r>
            <a:rPr lang="gu-IN" sz="1800" kern="1200" dirty="0">
              <a:solidFill>
                <a:schemeClr val="tx1"/>
              </a:solidFill>
            </a:rPr>
            <a:t>Evaluate progress, celebrate achievements, and encourage participants to maintain healthy sleep habits.</a:t>
          </a:r>
          <a:endParaRPr lang="en-US" sz="1800" kern="1200" dirty="0">
            <a:solidFill>
              <a:schemeClr val="tx1"/>
            </a:solidFill>
          </a:endParaRPr>
        </a:p>
      </dsp:txBody>
      <dsp:txXfrm>
        <a:off x="0" y="555307"/>
        <a:ext cx="6672580" cy="5882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64A83-86A2-4253-AF74-C11FCD1E1F34}">
      <dsp:nvSpPr>
        <dsp:cNvPr id="0" name=""/>
        <dsp:cNvSpPr/>
      </dsp:nvSpPr>
      <dsp:spPr>
        <a:xfrm>
          <a:off x="0" y="0"/>
          <a:ext cx="9368490" cy="131673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dirty="0"/>
            <a:t>To encourage teenagers aged 13–18 years to achieve the recommended 8–10 hours of sleep each night by developing healthy bedtime routines throughout the 8-week campaign.</a:t>
          </a:r>
          <a:endParaRPr lang="en-US" sz="1800" kern="1200" dirty="0"/>
        </a:p>
      </dsp:txBody>
      <dsp:txXfrm>
        <a:off x="38566" y="38566"/>
        <a:ext cx="7947628" cy="1239604"/>
      </dsp:txXfrm>
    </dsp:sp>
    <dsp:sp modelId="{44393FB7-940D-439F-B757-64CDBF8A4079}">
      <dsp:nvSpPr>
        <dsp:cNvPr id="0" name=""/>
        <dsp:cNvSpPr/>
      </dsp:nvSpPr>
      <dsp:spPr>
        <a:xfrm>
          <a:off x="826631" y="1536191"/>
          <a:ext cx="9368490" cy="1316736"/>
        </a:xfrm>
        <a:prstGeom prst="roundRect">
          <a:avLst>
            <a:gd name="adj" fmla="val 10000"/>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To educate teenagers about the importance of good sleep hygiene and increase their awareness of healthy sleep habits, including reducing screen time before bedtime and maintaining a consistent sleep schedule.</a:t>
          </a:r>
          <a:endParaRPr lang="en-US" sz="1800" kern="1200"/>
        </a:p>
      </dsp:txBody>
      <dsp:txXfrm>
        <a:off x="865197" y="1574757"/>
        <a:ext cx="7608848" cy="1239604"/>
      </dsp:txXfrm>
    </dsp:sp>
    <dsp:sp modelId="{B8A9D663-84D7-462F-87A9-F7644B6A6676}">
      <dsp:nvSpPr>
        <dsp:cNvPr id="0" name=""/>
        <dsp:cNvSpPr/>
      </dsp:nvSpPr>
      <dsp:spPr>
        <a:xfrm>
          <a:off x="1653262" y="3072383"/>
          <a:ext cx="9368490" cy="1316736"/>
        </a:xfrm>
        <a:prstGeom prst="roundRect">
          <a:avLst>
            <a:gd name="adj" fmla="val 10000"/>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To improve the physical health, mental wellbeing, and academic performance of teenagers by promoting positive sleep behaviours that can be maintained beyond the duration of the campaign.</a:t>
          </a:r>
          <a:endParaRPr lang="en-US" sz="1800" kern="1200"/>
        </a:p>
      </dsp:txBody>
      <dsp:txXfrm>
        <a:off x="1691828" y="3110949"/>
        <a:ext cx="7608848" cy="1239604"/>
      </dsp:txXfrm>
    </dsp:sp>
    <dsp:sp modelId="{7A254CAE-03F5-4C3C-B1EC-6CD5B5DADB56}">
      <dsp:nvSpPr>
        <dsp:cNvPr id="0" name=""/>
        <dsp:cNvSpPr/>
      </dsp:nvSpPr>
      <dsp:spPr>
        <a:xfrm>
          <a:off x="8512611" y="998524"/>
          <a:ext cx="855878" cy="85587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8705184" y="998524"/>
        <a:ext cx="470732" cy="644048"/>
      </dsp:txXfrm>
    </dsp:sp>
    <dsp:sp modelId="{EA09A15A-A4FE-4E7D-9E2C-56BBF5C550E0}">
      <dsp:nvSpPr>
        <dsp:cNvPr id="0" name=""/>
        <dsp:cNvSpPr/>
      </dsp:nvSpPr>
      <dsp:spPr>
        <a:xfrm>
          <a:off x="9339243" y="2525938"/>
          <a:ext cx="855878" cy="855878"/>
        </a:xfrm>
        <a:prstGeom prst="downArrow">
          <a:avLst>
            <a:gd name="adj1" fmla="val 55000"/>
            <a:gd name="adj2" fmla="val 45000"/>
          </a:avLst>
        </a:prstGeom>
        <a:solidFill>
          <a:schemeClr val="accent2">
            <a:tint val="40000"/>
            <a:alpha val="90000"/>
            <a:hueOff val="-10945986"/>
            <a:satOff val="31321"/>
            <a:lumOff val="-2084"/>
            <a:alphaOff val="0"/>
          </a:schemeClr>
        </a:solidFill>
        <a:ln w="12700" cap="flat" cmpd="sng" algn="ctr">
          <a:solidFill>
            <a:schemeClr val="accent2">
              <a:tint val="40000"/>
              <a:alpha val="90000"/>
              <a:hueOff val="-10945986"/>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9531816" y="2525938"/>
        <a:ext cx="470732" cy="6440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67ECEE24-A2A2-4AC7-A095-1CE50BC4B121}" type="datetimeFigureOut">
              <a:rPr lang="gu-IN" smtClean="0"/>
              <a:t>06-07-26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24788790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ECEE24-A2A2-4AC7-A095-1CE50BC4B121}" type="datetimeFigureOut">
              <a:rPr lang="gu-IN" smtClean="0"/>
              <a:t>06-07-26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1721451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7ECEE24-A2A2-4AC7-A095-1CE50BC4B121}" type="datetimeFigureOut">
              <a:rPr lang="gu-IN" smtClean="0"/>
              <a:t>06-07-26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314850715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67ECEE24-A2A2-4AC7-A095-1CE50BC4B121}" type="datetimeFigureOut">
              <a:rPr lang="gu-IN" smtClean="0"/>
              <a:t>06-07-26</a:t>
            </a:fld>
            <a:endParaRPr lang="gu-IN"/>
          </a:p>
        </p:txBody>
      </p:sp>
      <p:sp>
        <p:nvSpPr>
          <p:cNvPr id="9" name="Footer Placeholder 8"/>
          <p:cNvSpPr>
            <a:spLocks noGrp="1"/>
          </p:cNvSpPr>
          <p:nvPr>
            <p:ph type="ftr" sz="quarter" idx="11"/>
          </p:nvPr>
        </p:nvSpPr>
        <p:spPr/>
        <p:txBody>
          <a:bodyPr/>
          <a:lstStyle/>
          <a:p>
            <a:endParaRPr lang="gu-IN"/>
          </a:p>
        </p:txBody>
      </p:sp>
      <p:sp>
        <p:nvSpPr>
          <p:cNvPr id="10" name="Slide Number Placeholder 9"/>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390789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7ECEE24-A2A2-4AC7-A095-1CE50BC4B121}" type="datetimeFigureOut">
              <a:rPr lang="gu-IN" smtClean="0"/>
              <a:t>06-07-26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02F49EA4-C387-4DF5-A2DF-6AF66B5B5374}" type="slidenum">
              <a:rPr lang="gu-IN" smtClean="0"/>
              <a:t>‹#›</a:t>
            </a:fld>
            <a:endParaRPr lang="gu-IN"/>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86180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CEE24-A2A2-4AC7-A095-1CE50BC4B121}" type="datetimeFigureOut">
              <a:rPr lang="gu-IN" smtClean="0"/>
              <a:t>06-07-26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306878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ECEE24-A2A2-4AC7-A095-1CE50BC4B121}" type="datetimeFigureOut">
              <a:rPr lang="gu-IN" smtClean="0"/>
              <a:t>06-07-26</a:t>
            </a:fld>
            <a:endParaRPr lang="gu-IN"/>
          </a:p>
        </p:txBody>
      </p:sp>
      <p:sp>
        <p:nvSpPr>
          <p:cNvPr id="3" name="Footer Placeholder 2"/>
          <p:cNvSpPr>
            <a:spLocks noGrp="1"/>
          </p:cNvSpPr>
          <p:nvPr>
            <p:ph type="ftr" sz="quarter" idx="11"/>
          </p:nvPr>
        </p:nvSpPr>
        <p:spPr/>
        <p:txBody>
          <a:bodyPr/>
          <a:lstStyle/>
          <a:p>
            <a:endParaRPr lang="gu-IN"/>
          </a:p>
        </p:txBody>
      </p:sp>
      <p:sp>
        <p:nvSpPr>
          <p:cNvPr id="4" name="Slide Number Placeholder 3"/>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1650986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67ECEE24-A2A2-4AC7-A095-1CE50BC4B121}" type="datetimeFigureOut">
              <a:rPr lang="gu-IN" smtClean="0"/>
              <a:t>06-07-26</a:t>
            </a:fld>
            <a:endParaRPr lang="gu-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gu-IN"/>
          </a:p>
        </p:txBody>
      </p:sp>
      <p:sp>
        <p:nvSpPr>
          <p:cNvPr id="11" name="Slide Number Placeholder 10"/>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4029564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7ECEE24-A2A2-4AC7-A095-1CE50BC4B121}" type="datetimeFigureOut">
              <a:rPr lang="gu-IN" smtClean="0"/>
              <a:t>06-07-26</a:t>
            </a:fld>
            <a:endParaRPr lang="gu-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gu-IN"/>
          </a:p>
        </p:txBody>
      </p:sp>
      <p:sp>
        <p:nvSpPr>
          <p:cNvPr id="10" name="Slide Number Placeholder 9"/>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91377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ECEE24-A2A2-4AC7-A095-1CE50BC4B121}" type="datetimeFigureOut">
              <a:rPr lang="gu-IN" smtClean="0"/>
              <a:t>06-07-26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29823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ECEE24-A2A2-4AC7-A095-1CE50BC4B121}" type="datetimeFigureOut">
              <a:rPr lang="gu-IN" smtClean="0"/>
              <a:t>06-07-26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02F49EA4-C387-4DF5-A2DF-6AF66B5B5374}" type="slidenum">
              <a:rPr lang="gu-IN" smtClean="0"/>
              <a:t>‹#›</a:t>
            </a:fld>
            <a:endParaRPr lang="gu-IN"/>
          </a:p>
        </p:txBody>
      </p:sp>
    </p:spTree>
    <p:extLst>
      <p:ext uri="{BB962C8B-B14F-4D97-AF65-F5344CB8AC3E}">
        <p14:creationId xmlns:p14="http://schemas.microsoft.com/office/powerpoint/2010/main" val="207584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7ECEE24-A2A2-4AC7-A095-1CE50BC4B121}" type="datetimeFigureOut">
              <a:rPr lang="gu-IN" smtClean="0"/>
              <a:t>06-07-26</a:t>
            </a:fld>
            <a:endParaRPr lang="gu-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gu-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2F49EA4-C387-4DF5-A2DF-6AF66B5B5374}" type="slidenum">
              <a:rPr lang="gu-IN" smtClean="0"/>
              <a:t>‹#›</a:t>
            </a:fld>
            <a:endParaRPr lang="gu-IN"/>
          </a:p>
        </p:txBody>
      </p:sp>
    </p:spTree>
    <p:extLst>
      <p:ext uri="{BB962C8B-B14F-4D97-AF65-F5344CB8AC3E}">
        <p14:creationId xmlns:p14="http://schemas.microsoft.com/office/powerpoint/2010/main" val="41370780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frontiersin.org/journals/neuroscience/articles/10.3389/fnins.2022.883848/full" TargetMode="External"/><Relationship Id="rId3" Type="http://schemas.openxmlformats.org/officeDocument/2006/relationships/hyperlink" Target="https://onlinelibrary.wiley.com/doi/abs/10.1111/jsr.13436" TargetMode="External"/><Relationship Id="rId7" Type="http://schemas.openxmlformats.org/officeDocument/2006/relationships/hyperlink" Target="https://pmc.ncbi.nlm.nih.gov/articles/PMC7202393/" TargetMode="External"/><Relationship Id="rId12" Type="http://schemas.openxmlformats.org/officeDocument/2006/relationships/hyperlink" Target="https://www.mdpi.com/2076-3425/13/4/569" TargetMode="External"/><Relationship Id="rId2" Type="http://schemas.openxmlformats.org/officeDocument/2006/relationships/hyperlink" Target="https://www.tandfonline.com/doi/abs/10.2147/NDT.S229206" TargetMode="External"/><Relationship Id="rId1" Type="http://schemas.openxmlformats.org/officeDocument/2006/relationships/slideLayout" Target="../slideLayouts/slideLayout2.xml"/><Relationship Id="rId6" Type="http://schemas.openxmlformats.org/officeDocument/2006/relationships/hyperlink" Target="https://www.cureus.com/articles/358461-the-role-of-sleep-and-the-effects-of-sleep-loss-on-cognitive-affective-and-behavioral-processes.pdf" TargetMode="External"/><Relationship Id="rId11" Type="http://schemas.openxmlformats.org/officeDocument/2006/relationships/hyperlink" Target="https://www.sciencedirect.com/science/article/pii/S1526054221000300" TargetMode="External"/><Relationship Id="rId5" Type="http://schemas.openxmlformats.org/officeDocument/2006/relationships/hyperlink" Target="https://www.cell.com/trends/cognitive-sciences/abstract/S1364-6613(19)30260-8" TargetMode="External"/><Relationship Id="rId10" Type="http://schemas.openxmlformats.org/officeDocument/2006/relationships/hyperlink" Target="https://apcz.umk.pl/JEHS/article/view/67840" TargetMode="External"/><Relationship Id="rId4" Type="http://schemas.openxmlformats.org/officeDocument/2006/relationships/hyperlink" Target="https://link.springer.com/article/10.1186/s44263-025-00160-y" TargetMode="External"/><Relationship Id="rId9" Type="http://schemas.openxmlformats.org/officeDocument/2006/relationships/hyperlink" Target="https://www.mdpi.com/1660-4601/19/3/1868"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rainestudy.org.au/wp-content/uploads/2026/04/SLEEP.-A-Core-Pillar-of-Health-and-Wellbeing-Oct-2023.pdf" TargetMode="External"/><Relationship Id="rId3" Type="http://schemas.openxmlformats.org/officeDocument/2006/relationships/hyperlink" Target="https://link.springer.com/article/10.1186/s12954-022-00603-x" TargetMode="External"/><Relationship Id="rId7" Type="http://schemas.openxmlformats.org/officeDocument/2006/relationships/hyperlink" Target="https://www.sciencedirect.com/science/chapter/edited-volume/pii/B9780443139543000450" TargetMode="External"/><Relationship Id="rId2" Type="http://schemas.openxmlformats.org/officeDocument/2006/relationships/hyperlink" Target="https://scholar.xjtlu.edu.cn/files/64800426/theory-of-planned-behaviour.pdf" TargetMode="External"/><Relationship Id="rId1" Type="http://schemas.openxmlformats.org/officeDocument/2006/relationships/slideLayout" Target="../slideLayouts/slideLayout2.xml"/><Relationship Id="rId6" Type="http://schemas.openxmlformats.org/officeDocument/2006/relationships/hyperlink" Target="https://www.mdpi.com/2227-9067/10/8/1365" TargetMode="External"/><Relationship Id="rId5" Type="http://schemas.openxmlformats.org/officeDocument/2006/relationships/hyperlink" Target="https://academic.oup.com/eurpub/article-abstract/33/6/1008/7242470" TargetMode="External"/><Relationship Id="rId10" Type="http://schemas.openxmlformats.org/officeDocument/2006/relationships/hyperlink" Target="https://link.springer.com/article/10.1186/s41606-025-00151-w" TargetMode="External"/><Relationship Id="rId4" Type="http://schemas.openxmlformats.org/officeDocument/2006/relationships/hyperlink" Target="https://academic.oup.com/eurpub/article-pdf/doi/10.1093/eurpub/ckae144.1732/60116515/ckae144.1732.pdf" TargetMode="External"/><Relationship Id="rId9" Type="http://schemas.openxmlformats.org/officeDocument/2006/relationships/hyperlink" Target="https://www.frontiersin.org/journals/public-health/articles/10.3389/fpubh.2023.1149367/full"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ruj.uj.edu.pl/handle/item/373236" TargetMode="External"/><Relationship Id="rId3" Type="http://schemas.openxmlformats.org/officeDocument/2006/relationships/hyperlink" Target="https://onlinelibrary.wiley.com/doi/abs/10.1111/jsr.13630" TargetMode="External"/><Relationship Id="rId7" Type="http://schemas.openxmlformats.org/officeDocument/2006/relationships/hyperlink" Target="https://www.thelancet.com/journals/lanpub/article/PIIS2468-2667(23)00182-2/fulltext" TargetMode="External"/><Relationship Id="rId12" Type="http://schemas.openxmlformats.org/officeDocument/2006/relationships/hyperlink" Target="https://thesleepcharity.org.uk/get-involved/campaigning/" TargetMode="External"/><Relationship Id="rId2" Type="http://schemas.openxmlformats.org/officeDocument/2006/relationships/hyperlink" Target="https://search.ebscohost.com/login.aspx?direct=true&amp;profile=ehost&amp;scope=site&amp;authtype=crawler&amp;jrnl=20576021&amp;AN=183446477&amp;h=iOX66%2BF30hFcUURmtqSw%2F80EKxLPGYccw8PSJoKiWq8HgcjQBe4XGJnDc0qCPBjNz05tEc5JW%2FvrICJcrFZtQg%3D%3D&amp;crl=c" TargetMode="External"/><Relationship Id="rId1" Type="http://schemas.openxmlformats.org/officeDocument/2006/relationships/slideLayout" Target="../slideLayouts/slideLayout2.xml"/><Relationship Id="rId6" Type="http://schemas.openxmlformats.org/officeDocument/2006/relationships/hyperlink" Target="https://adc.bmj.com/content/109/11/875.abstract" TargetMode="External"/><Relationship Id="rId11" Type="http://schemas.openxmlformats.org/officeDocument/2006/relationships/hyperlink" Target="https://jcsm.aasm.org/doi/pdf/10.5664/jcsm.11394" TargetMode="External"/><Relationship Id="rId5" Type="http://schemas.openxmlformats.org/officeDocument/2006/relationships/hyperlink" Target="https://www.elgaronline.com/edcollchap/book/9781800379893/book-part-9781800379893-39.xml" TargetMode="External"/><Relationship Id="rId10" Type="http://schemas.openxmlformats.org/officeDocument/2006/relationships/hyperlink" Target="https://www.dbth.nhs.uk/sleep-hygiene/" TargetMode="External"/><Relationship Id="rId4" Type="http://schemas.openxmlformats.org/officeDocument/2006/relationships/hyperlink" Target="https://www.tandfonline.com/doi/abs/10.1080/15424065.2023.2174237" TargetMode="External"/><Relationship Id="rId9" Type="http://schemas.openxmlformats.org/officeDocument/2006/relationships/hyperlink" Target="https://link.springer.com/article/10.1186/s40345-022-0025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758293" y="1592825"/>
            <a:ext cx="8301789" cy="2172930"/>
          </a:xfrm>
        </p:spPr>
        <p:txBody>
          <a:bodyPr>
            <a:noAutofit/>
          </a:bodyPr>
          <a:lstStyle/>
          <a:p>
            <a:r>
              <a:rPr lang="en-GB" sz="1800" b="1" dirty="0">
                <a:solidFill>
                  <a:schemeClr val="tx1"/>
                </a:solidFill>
                <a:cs typeface="Arial" panose="020B0604020202020204" pitchFamily="34" charset="0"/>
              </a:rPr>
              <a:t>M.Sc. Public Health and Social Care In Practice</a:t>
            </a:r>
          </a:p>
          <a:p>
            <a:r>
              <a:rPr lang="en-GB" sz="1800" b="1" dirty="0">
                <a:solidFill>
                  <a:schemeClr val="tx1"/>
                </a:solidFill>
                <a:cs typeface="Arial" panose="020B0604020202020204" pitchFamily="34" charset="0"/>
              </a:rPr>
              <a:t>Module Code:  LCHS7000</a:t>
            </a:r>
          </a:p>
          <a:p>
            <a:r>
              <a:rPr lang="en-GB" sz="1800" b="1" dirty="0">
                <a:solidFill>
                  <a:schemeClr val="tx1"/>
                </a:solidFill>
                <a:cs typeface="Arial" panose="020B0604020202020204" pitchFamily="34" charset="0"/>
              </a:rPr>
              <a:t>Module: Social Epidemiology and Public Health Development</a:t>
            </a:r>
          </a:p>
          <a:p>
            <a:r>
              <a:rPr lang="en-GB" sz="1800" b="1" dirty="0">
                <a:solidFill>
                  <a:schemeClr val="tx1"/>
                </a:solidFill>
                <a:cs typeface="Arial" panose="020B0604020202020204" pitchFamily="34" charset="0"/>
              </a:rPr>
              <a:t>Title: </a:t>
            </a:r>
            <a:r>
              <a:rPr lang="gu-IN" sz="1800" b="1" dirty="0">
                <a:solidFill>
                  <a:schemeClr val="tx1"/>
                </a:solidFill>
              </a:rPr>
              <a:t>Improving Sleep Hygiene Among Teenagers (13–18 years) in the UK</a:t>
            </a:r>
            <a:endParaRPr lang="en-GB" sz="1800" b="1" dirty="0">
              <a:solidFill>
                <a:schemeClr val="tx1"/>
              </a:solidFill>
            </a:endParaRPr>
          </a:p>
          <a:p>
            <a:r>
              <a:rPr lang="en-GB" sz="1800" b="1" dirty="0">
                <a:solidFill>
                  <a:schemeClr val="tx1"/>
                </a:solidFill>
              </a:rPr>
              <a:t>Lecturer: </a:t>
            </a:r>
            <a:r>
              <a:rPr lang="en-GB" sz="1800" b="1" dirty="0" err="1">
                <a:solidFill>
                  <a:schemeClr val="tx1"/>
                </a:solidFill>
              </a:rPr>
              <a:t>Itse</a:t>
            </a:r>
            <a:r>
              <a:rPr lang="en-GB" sz="1800" b="1" dirty="0">
                <a:solidFill>
                  <a:schemeClr val="tx1"/>
                </a:solidFill>
              </a:rPr>
              <a:t> Olaoye</a:t>
            </a:r>
            <a:endParaRPr lang="en-US" sz="1800" b="1" dirty="0">
              <a:solidFill>
                <a:schemeClr val="tx1"/>
              </a:solidFill>
            </a:endParaRPr>
          </a:p>
          <a:p>
            <a:endParaRPr lang="en-GB" sz="1800" b="1" dirty="0">
              <a:solidFill>
                <a:schemeClr val="tx1"/>
              </a:solidFill>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8103" y="223133"/>
            <a:ext cx="4581831" cy="111405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B464676C-F8D5-3A5D-9CEF-666F792CA065}"/>
              </a:ext>
            </a:extLst>
          </p:cNvPr>
          <p:cNvGraphicFramePr>
            <a:graphicFrameLocks noGrp="1"/>
          </p:cNvGraphicFramePr>
          <p:nvPr>
            <p:extLst>
              <p:ext uri="{D42A27DB-BD31-4B8C-83A1-F6EECF244321}">
                <p14:modId xmlns:p14="http://schemas.microsoft.com/office/powerpoint/2010/main" val="2718138486"/>
              </p:ext>
            </p:extLst>
          </p:nvPr>
        </p:nvGraphicFramePr>
        <p:xfrm>
          <a:off x="1317524" y="4168877"/>
          <a:ext cx="9517623" cy="2457084"/>
        </p:xfrm>
        <a:graphic>
          <a:graphicData uri="http://schemas.openxmlformats.org/drawingml/2006/table">
            <a:tbl>
              <a:tblPr firstRow="1" bandRow="1">
                <a:tableStyleId>{21E4AEA4-8DFA-4A89-87EB-49C32662AFE0}</a:tableStyleId>
              </a:tblPr>
              <a:tblGrid>
                <a:gridCol w="3172541">
                  <a:extLst>
                    <a:ext uri="{9D8B030D-6E8A-4147-A177-3AD203B41FA5}">
                      <a16:colId xmlns:a16="http://schemas.microsoft.com/office/drawing/2014/main" val="3102040479"/>
                    </a:ext>
                  </a:extLst>
                </a:gridCol>
                <a:gridCol w="3172541">
                  <a:extLst>
                    <a:ext uri="{9D8B030D-6E8A-4147-A177-3AD203B41FA5}">
                      <a16:colId xmlns:a16="http://schemas.microsoft.com/office/drawing/2014/main" val="3029503701"/>
                    </a:ext>
                  </a:extLst>
                </a:gridCol>
                <a:gridCol w="3172541">
                  <a:extLst>
                    <a:ext uri="{9D8B030D-6E8A-4147-A177-3AD203B41FA5}">
                      <a16:colId xmlns:a16="http://schemas.microsoft.com/office/drawing/2014/main" val="3268910589"/>
                    </a:ext>
                  </a:extLst>
                </a:gridCol>
              </a:tblGrid>
              <a:tr h="454251">
                <a:tc>
                  <a:txBody>
                    <a:bodyPr/>
                    <a:lstStyle/>
                    <a:p>
                      <a:pPr algn="ctr"/>
                      <a:r>
                        <a:rPr lang="en-GB" dirty="0"/>
                        <a:t>Name</a:t>
                      </a:r>
                      <a:endParaRPr lang="gu-IN" dirty="0"/>
                    </a:p>
                  </a:txBody>
                  <a:tcPr/>
                </a:tc>
                <a:tc>
                  <a:txBody>
                    <a:bodyPr/>
                    <a:lstStyle/>
                    <a:p>
                      <a:pPr algn="ctr"/>
                      <a:r>
                        <a:rPr lang="en-GB" dirty="0"/>
                        <a:t>Student ID</a:t>
                      </a:r>
                      <a:endParaRPr lang="gu-IN" dirty="0"/>
                    </a:p>
                  </a:txBody>
                  <a:tcPr/>
                </a:tc>
                <a:tc>
                  <a:txBody>
                    <a:bodyPr/>
                    <a:lstStyle/>
                    <a:p>
                      <a:pPr algn="ctr"/>
                      <a:r>
                        <a:rPr lang="en-GB" dirty="0"/>
                        <a:t>Task Presented </a:t>
                      </a:r>
                      <a:endParaRPr lang="gu-IN" dirty="0"/>
                    </a:p>
                  </a:txBody>
                  <a:tcPr/>
                </a:tc>
                <a:extLst>
                  <a:ext uri="{0D108BD9-81ED-4DB2-BD59-A6C34878D82A}">
                    <a16:rowId xmlns:a16="http://schemas.microsoft.com/office/drawing/2014/main" val="2192248850"/>
                  </a:ext>
                </a:extLst>
              </a:tr>
              <a:tr h="454251">
                <a:tc>
                  <a:txBody>
                    <a:bodyPr/>
                    <a:lstStyle/>
                    <a:p>
                      <a:pPr algn="ctr"/>
                      <a:r>
                        <a:rPr lang="en-US" dirty="0" err="1"/>
                        <a:t>Palavben</a:t>
                      </a:r>
                      <a:r>
                        <a:rPr lang="en-US" dirty="0"/>
                        <a:t> </a:t>
                      </a:r>
                      <a:r>
                        <a:rPr lang="en-US" dirty="0" err="1"/>
                        <a:t>mahendrabhai</a:t>
                      </a:r>
                      <a:r>
                        <a:rPr lang="en-US" dirty="0"/>
                        <a:t> </a:t>
                      </a:r>
                      <a:r>
                        <a:rPr lang="en-US" dirty="0" err="1"/>
                        <a:t>shirst</a:t>
                      </a:r>
                      <a:r>
                        <a:rPr lang="en-US" dirty="0"/>
                        <a:t> </a:t>
                      </a:r>
                      <a:endParaRPr lang="gu-IN" dirty="0"/>
                    </a:p>
                  </a:txBody>
                  <a:tcPr/>
                </a:tc>
                <a:tc>
                  <a:txBody>
                    <a:bodyPr/>
                    <a:lstStyle/>
                    <a:p>
                      <a:pPr algn="ctr"/>
                      <a:r>
                        <a:rPr lang="en-US" dirty="0"/>
                        <a:t>2534450</a:t>
                      </a:r>
                      <a:endParaRPr lang="gu-IN" dirty="0"/>
                    </a:p>
                  </a:txBody>
                  <a:tcPr/>
                </a:tc>
                <a:tc>
                  <a:txBody>
                    <a:bodyPr/>
                    <a:lstStyle/>
                    <a:p>
                      <a:pPr algn="ctr"/>
                      <a:r>
                        <a:rPr lang="en-US" dirty="0"/>
                        <a:t>Task 1</a:t>
                      </a:r>
                      <a:endParaRPr lang="gu-IN" dirty="0"/>
                    </a:p>
                  </a:txBody>
                  <a:tcPr/>
                </a:tc>
                <a:extLst>
                  <a:ext uri="{0D108BD9-81ED-4DB2-BD59-A6C34878D82A}">
                    <a16:rowId xmlns:a16="http://schemas.microsoft.com/office/drawing/2014/main" val="1566030742"/>
                  </a:ext>
                </a:extLst>
              </a:tr>
              <a:tr h="454251">
                <a:tc>
                  <a:txBody>
                    <a:bodyPr/>
                    <a:lstStyle/>
                    <a:p>
                      <a:pPr algn="ctr"/>
                      <a:r>
                        <a:rPr lang="en-US" dirty="0" err="1"/>
                        <a:t>Payalben</a:t>
                      </a:r>
                      <a:r>
                        <a:rPr lang="en-US" dirty="0"/>
                        <a:t> Kaushikbhai joshi </a:t>
                      </a:r>
                      <a:endParaRPr lang="gu-IN" dirty="0"/>
                    </a:p>
                  </a:txBody>
                  <a:tcPr/>
                </a:tc>
                <a:tc>
                  <a:txBody>
                    <a:bodyPr/>
                    <a:lstStyle/>
                    <a:p>
                      <a:pPr algn="ctr"/>
                      <a:r>
                        <a:rPr lang="en-US" dirty="0"/>
                        <a:t>2530075</a:t>
                      </a:r>
                      <a:endParaRPr lang="gu-IN" dirty="0"/>
                    </a:p>
                  </a:txBody>
                  <a:tcPr/>
                </a:tc>
                <a:tc>
                  <a:txBody>
                    <a:bodyPr/>
                    <a:lstStyle/>
                    <a:p>
                      <a:pPr algn="ctr"/>
                      <a:r>
                        <a:rPr lang="en-US" dirty="0"/>
                        <a:t>Task 2</a:t>
                      </a:r>
                      <a:endParaRPr lang="gu-IN" dirty="0"/>
                    </a:p>
                  </a:txBody>
                  <a:tcPr/>
                </a:tc>
                <a:extLst>
                  <a:ext uri="{0D108BD9-81ED-4DB2-BD59-A6C34878D82A}">
                    <a16:rowId xmlns:a16="http://schemas.microsoft.com/office/drawing/2014/main" val="2072143656"/>
                  </a:ext>
                </a:extLst>
              </a:tr>
              <a:tr h="454251">
                <a:tc>
                  <a:txBody>
                    <a:bodyPr/>
                    <a:lstStyle/>
                    <a:p>
                      <a:pPr algn="ctr"/>
                      <a:r>
                        <a:rPr lang="en-US" dirty="0"/>
                        <a:t>Simran </a:t>
                      </a:r>
                      <a:r>
                        <a:rPr lang="en-US" dirty="0" err="1"/>
                        <a:t>Vedkumar</a:t>
                      </a:r>
                      <a:r>
                        <a:rPr lang="en-US" dirty="0"/>
                        <a:t> Yadav </a:t>
                      </a:r>
                      <a:endParaRPr lang="gu-IN" dirty="0"/>
                    </a:p>
                  </a:txBody>
                  <a:tcPr/>
                </a:tc>
                <a:tc>
                  <a:txBody>
                    <a:bodyPr/>
                    <a:lstStyle/>
                    <a:p>
                      <a:pPr algn="ctr"/>
                      <a:r>
                        <a:rPr lang="en-US" dirty="0"/>
                        <a:t>2534012</a:t>
                      </a:r>
                      <a:endParaRPr lang="gu-IN" dirty="0"/>
                    </a:p>
                  </a:txBody>
                  <a:tcPr/>
                </a:tc>
                <a:tc>
                  <a:txBody>
                    <a:bodyPr/>
                    <a:lstStyle/>
                    <a:p>
                      <a:pPr algn="ctr"/>
                      <a:r>
                        <a:rPr lang="en-US" dirty="0"/>
                        <a:t>Task 3</a:t>
                      </a:r>
                      <a:endParaRPr lang="gu-IN" dirty="0"/>
                    </a:p>
                  </a:txBody>
                  <a:tcPr/>
                </a:tc>
                <a:extLst>
                  <a:ext uri="{0D108BD9-81ED-4DB2-BD59-A6C34878D82A}">
                    <a16:rowId xmlns:a16="http://schemas.microsoft.com/office/drawing/2014/main" val="3283139355"/>
                  </a:ext>
                </a:extLst>
              </a:tr>
              <a:tr h="454251">
                <a:tc>
                  <a:txBody>
                    <a:bodyPr/>
                    <a:lstStyle/>
                    <a:p>
                      <a:pPr algn="ctr"/>
                      <a:endParaRPr lang="gu-IN"/>
                    </a:p>
                  </a:txBody>
                  <a:tcPr/>
                </a:tc>
                <a:tc>
                  <a:txBody>
                    <a:bodyPr/>
                    <a:lstStyle/>
                    <a:p>
                      <a:pPr algn="ctr"/>
                      <a:endParaRPr lang="gu-IN"/>
                    </a:p>
                  </a:txBody>
                  <a:tcPr/>
                </a:tc>
                <a:tc>
                  <a:txBody>
                    <a:bodyPr/>
                    <a:lstStyle/>
                    <a:p>
                      <a:pPr algn="ctr"/>
                      <a:endParaRPr lang="gu-IN" dirty="0"/>
                    </a:p>
                  </a:txBody>
                  <a:tcPr/>
                </a:tc>
                <a:extLst>
                  <a:ext uri="{0D108BD9-81ED-4DB2-BD59-A6C34878D82A}">
                    <a16:rowId xmlns:a16="http://schemas.microsoft.com/office/drawing/2014/main" val="3310992207"/>
                  </a:ext>
                </a:extLst>
              </a:tr>
            </a:tbl>
          </a:graphicData>
        </a:graphic>
      </p:graphicFrame>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eenage Sleep Hygiene | Harvard Medical School">
            <a:extLst>
              <a:ext uri="{FF2B5EF4-FFF2-40B4-BE49-F238E27FC236}">
                <a16:creationId xmlns:a16="http://schemas.microsoft.com/office/drawing/2014/main" id="{B6CF4C89-5784-4680-FF95-4A841EA2399D}"/>
              </a:ext>
            </a:extLst>
          </p:cNvPr>
          <p:cNvPicPr>
            <a:picLocks noChangeAspect="1"/>
          </p:cNvPicPr>
          <p:nvPr/>
        </p:nvPicPr>
        <p:blipFill>
          <a:blip r:embed="rId2">
            <a:alphaModFix amt="40000"/>
          </a:blip>
          <a:srcRect l="742" r="39318"/>
          <a:stretch>
            <a:fillRect/>
          </a:stretch>
        </p:blipFill>
        <p:spPr>
          <a:xfrm>
            <a:off x="20" y="10"/>
            <a:ext cx="6089884" cy="6857990"/>
          </a:xfrm>
          <a:prstGeom prst="rect">
            <a:avLst/>
          </a:prstGeom>
        </p:spPr>
      </p:pic>
      <p:pic>
        <p:nvPicPr>
          <p:cNvPr id="5" name="Picture 4" descr="6 Ways to Help Your Teen Get Enough Sleep | Revere Health">
            <a:extLst>
              <a:ext uri="{FF2B5EF4-FFF2-40B4-BE49-F238E27FC236}">
                <a16:creationId xmlns:a16="http://schemas.microsoft.com/office/drawing/2014/main" id="{41B86226-F5FA-4BB8-D263-83AB7C458698}"/>
              </a:ext>
            </a:extLst>
          </p:cNvPr>
          <p:cNvPicPr>
            <a:picLocks noChangeAspect="1"/>
          </p:cNvPicPr>
          <p:nvPr/>
        </p:nvPicPr>
        <p:blipFill>
          <a:blip r:embed="rId3">
            <a:alphaModFix amt="40000"/>
          </a:blip>
          <a:srcRect l="14516" r="26157"/>
          <a:stretch>
            <a:fillRect/>
          </a:stretch>
        </p:blipFill>
        <p:spPr>
          <a:xfrm>
            <a:off x="6089904" y="-7629"/>
            <a:ext cx="6102096" cy="6865629"/>
          </a:xfrm>
          <a:prstGeom prst="rect">
            <a:avLst/>
          </a:prstGeom>
        </p:spPr>
      </p:pic>
      <p:sp>
        <p:nvSpPr>
          <p:cNvPr id="2" name="Title 1">
            <a:extLst>
              <a:ext uri="{FF2B5EF4-FFF2-40B4-BE49-F238E27FC236}">
                <a16:creationId xmlns:a16="http://schemas.microsoft.com/office/drawing/2014/main" id="{D8F7AB2D-1800-3D17-BAB0-335AA903F597}"/>
              </a:ext>
            </a:extLst>
          </p:cNvPr>
          <p:cNvSpPr>
            <a:spLocks noGrp="1"/>
          </p:cNvSpPr>
          <p:nvPr>
            <p:ph type="title"/>
          </p:nvPr>
        </p:nvSpPr>
        <p:spPr>
          <a:xfrm>
            <a:off x="1600200" y="2386744"/>
            <a:ext cx="8991600" cy="1645920"/>
          </a:xfrm>
          <a:noFill/>
          <a:ln w="38100" cap="sq">
            <a:solidFill>
              <a:schemeClr val="tx1"/>
            </a:solidFill>
            <a:miter lim="800000"/>
          </a:ln>
        </p:spPr>
        <p:txBody>
          <a:bodyPr vert="horz" lIns="274320" tIns="182880" rIns="274320" bIns="182880" rtlCol="0" anchor="ctr" anchorCtr="1">
            <a:normAutofit/>
          </a:bodyPr>
          <a:lstStyle/>
          <a:p>
            <a:r>
              <a:rPr lang="en-US" sz="3800" dirty="0">
                <a:solidFill>
                  <a:schemeClr val="tx1"/>
                </a:solidFill>
              </a:rPr>
              <a:t>Recharge tonight, Thrive tomorrow</a:t>
            </a:r>
          </a:p>
        </p:txBody>
      </p:sp>
    </p:spTree>
    <p:extLst>
      <p:ext uri="{BB962C8B-B14F-4D97-AF65-F5344CB8AC3E}">
        <p14:creationId xmlns:p14="http://schemas.microsoft.com/office/powerpoint/2010/main" val="29667455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1D9C8-2E98-E667-5238-49020E04E7EC}"/>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gu-IN" dirty="0"/>
              <a:t>Campaign Activities</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5745B7-9042-4F08-1621-4442C1865F8E}"/>
              </a:ext>
            </a:extLst>
          </p:cNvPr>
          <p:cNvGraphicFramePr>
            <a:graphicFrameLocks noGrp="1"/>
          </p:cNvGraphicFramePr>
          <p:nvPr>
            <p:ph idx="1"/>
            <p:extLst>
              <p:ext uri="{D42A27DB-BD31-4B8C-83A1-F6EECF244321}">
                <p14:modId xmlns:p14="http://schemas.microsoft.com/office/powerpoint/2010/main" val="1701797784"/>
              </p:ext>
            </p:extLst>
          </p:nvPr>
        </p:nvGraphicFramePr>
        <p:xfrm>
          <a:off x="5136349" y="203661"/>
          <a:ext cx="6672580" cy="64506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7691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6FEE0-FFFA-1395-5BD7-ED8C62B5695E}"/>
              </a:ext>
            </a:extLst>
          </p:cNvPr>
          <p:cNvSpPr>
            <a:spLocks noGrp="1"/>
          </p:cNvSpPr>
          <p:nvPr>
            <p:ph type="title"/>
          </p:nvPr>
        </p:nvSpPr>
        <p:spPr>
          <a:xfrm>
            <a:off x="5920033" y="0"/>
            <a:ext cx="5467295" cy="962057"/>
          </a:xfrm>
        </p:spPr>
        <p:txBody>
          <a:bodyPr>
            <a:normAutofit fontScale="90000"/>
          </a:bodyPr>
          <a:lstStyle/>
          <a:p>
            <a:pPr algn="l"/>
            <a:r>
              <a:rPr lang="en-US" sz="1200" dirty="0">
                <a:solidFill>
                  <a:srgbClr val="0070C0"/>
                </a:solidFill>
              </a:rPr>
              <a:t>Task : 1 </a:t>
            </a:r>
            <a:r>
              <a:rPr lang="en-US" sz="1200" dirty="0" err="1">
                <a:solidFill>
                  <a:srgbClr val="0070C0"/>
                </a:solidFill>
              </a:rPr>
              <a:t>palavben</a:t>
            </a:r>
            <a:r>
              <a:rPr lang="en-US" sz="2400" dirty="0"/>
              <a:t> </a:t>
            </a:r>
            <a:br>
              <a:rPr lang="en-US" sz="2400" dirty="0"/>
            </a:br>
            <a:br>
              <a:rPr lang="en-US" sz="2400" dirty="0"/>
            </a:br>
            <a:r>
              <a:rPr lang="en-US" sz="2400" dirty="0"/>
              <a:t>             </a:t>
            </a:r>
            <a:r>
              <a:rPr lang="gu-IN" sz="2400" dirty="0"/>
              <a:t>Introduction</a:t>
            </a:r>
          </a:p>
        </p:txBody>
      </p:sp>
      <p:pic>
        <p:nvPicPr>
          <p:cNvPr id="4" name="Picture 3" descr="Better sleep: Why it's important for your health and tips to sleep soundly  | Cultivating Health | UC Davis Health">
            <a:extLst>
              <a:ext uri="{FF2B5EF4-FFF2-40B4-BE49-F238E27FC236}">
                <a16:creationId xmlns:a16="http://schemas.microsoft.com/office/drawing/2014/main" id="{FA467F6B-9FAF-C0C0-07ED-F17DDE68F3DA}"/>
              </a:ext>
            </a:extLst>
          </p:cNvPr>
          <p:cNvPicPr>
            <a:picLocks noChangeAspect="1"/>
          </p:cNvPicPr>
          <p:nvPr/>
        </p:nvPicPr>
        <p:blipFill>
          <a:blip r:embed="rId2"/>
          <a:srcRect l="27225" r="6431" b="-2"/>
          <a:stretch>
            <a:fillRect/>
          </a:stretch>
        </p:blipFill>
        <p:spPr>
          <a:xfrm>
            <a:off x="20" y="18864"/>
            <a:ext cx="5291309" cy="6857990"/>
          </a:xfrm>
          <a:prstGeom prst="rect">
            <a:avLst/>
          </a:prstGeom>
        </p:spPr>
      </p:pic>
      <p:sp>
        <p:nvSpPr>
          <p:cNvPr id="3" name="Content Placeholder 2">
            <a:extLst>
              <a:ext uri="{FF2B5EF4-FFF2-40B4-BE49-F238E27FC236}">
                <a16:creationId xmlns:a16="http://schemas.microsoft.com/office/drawing/2014/main" id="{BCD972F3-C3EE-1FED-7D5D-A49179C5ABCB}"/>
              </a:ext>
            </a:extLst>
          </p:cNvPr>
          <p:cNvSpPr>
            <a:spLocks noGrp="1"/>
          </p:cNvSpPr>
          <p:nvPr>
            <p:ph idx="1"/>
          </p:nvPr>
        </p:nvSpPr>
        <p:spPr>
          <a:xfrm>
            <a:off x="5291329" y="1144402"/>
            <a:ext cx="6604184" cy="5539031"/>
          </a:xfrm>
        </p:spPr>
        <p:txBody>
          <a:bodyPr>
            <a:noAutofit/>
          </a:bodyPr>
          <a:lstStyle/>
          <a:p>
            <a:pPr algn="just">
              <a:lnSpc>
                <a:spcPct val="90000"/>
              </a:lnSpc>
            </a:pPr>
            <a:r>
              <a:rPr lang="gu-IN" sz="2000" dirty="0">
                <a:solidFill>
                  <a:schemeClr val="tx1"/>
                </a:solidFill>
              </a:rPr>
              <a:t>Sleep is an essential part of a teenager's physical growth, brain development, emotional wellbeing, and academic success, making it one of the most important foundations of a healthy lifestyle</a:t>
            </a:r>
            <a:r>
              <a:rPr lang="en-GB" sz="2000" dirty="0">
                <a:solidFill>
                  <a:schemeClr val="tx1"/>
                </a:solidFill>
              </a:rPr>
              <a:t> (</a:t>
            </a:r>
            <a:r>
              <a:rPr lang="gu-IN" sz="2000" dirty="0">
                <a:solidFill>
                  <a:schemeClr val="tx1"/>
                </a:solidFill>
              </a:rPr>
              <a:t>Galván</a:t>
            </a:r>
            <a:r>
              <a:rPr lang="en-GB" sz="2000" dirty="0">
                <a:solidFill>
                  <a:schemeClr val="tx1"/>
                </a:solidFill>
              </a:rPr>
              <a:t>, 2020)</a:t>
            </a:r>
            <a:r>
              <a:rPr lang="gu-IN" sz="2000" dirty="0">
                <a:solidFill>
                  <a:schemeClr val="tx1"/>
                </a:solidFill>
              </a:rPr>
              <a:t>. </a:t>
            </a:r>
            <a:endParaRPr lang="en-GB" sz="2000" dirty="0">
              <a:solidFill>
                <a:schemeClr val="tx1"/>
              </a:solidFill>
            </a:endParaRPr>
          </a:p>
          <a:p>
            <a:pPr algn="just">
              <a:lnSpc>
                <a:spcPct val="90000"/>
              </a:lnSpc>
            </a:pPr>
            <a:r>
              <a:rPr lang="gu-IN" sz="2000" dirty="0">
                <a:solidFill>
                  <a:schemeClr val="tx1"/>
                </a:solidFill>
              </a:rPr>
              <a:t>Many teenagers in the UK do not achieve the recommended amount of sleep because of increased screen time, social media use, academic pressures, and irregular bedtime routines</a:t>
            </a:r>
            <a:r>
              <a:rPr lang="en-GB" sz="2000" dirty="0">
                <a:solidFill>
                  <a:schemeClr val="tx1"/>
                </a:solidFill>
              </a:rPr>
              <a:t> (</a:t>
            </a:r>
            <a:r>
              <a:rPr lang="gu-IN" sz="2000" dirty="0">
                <a:solidFill>
                  <a:schemeClr val="tx1"/>
                </a:solidFill>
              </a:rPr>
              <a:t>Illingworth</a:t>
            </a:r>
            <a:r>
              <a:rPr lang="en-GB" sz="2000" dirty="0">
                <a:solidFill>
                  <a:schemeClr val="tx1"/>
                </a:solidFill>
              </a:rPr>
              <a:t>, 2020)</a:t>
            </a:r>
            <a:r>
              <a:rPr lang="gu-IN" sz="2000" dirty="0">
                <a:solidFill>
                  <a:schemeClr val="tx1"/>
                </a:solidFill>
              </a:rPr>
              <a:t>. </a:t>
            </a:r>
            <a:endParaRPr lang="en-GB" sz="2000" dirty="0">
              <a:solidFill>
                <a:schemeClr val="tx1"/>
              </a:solidFill>
            </a:endParaRPr>
          </a:p>
          <a:p>
            <a:pPr algn="just">
              <a:lnSpc>
                <a:spcPct val="90000"/>
              </a:lnSpc>
            </a:pPr>
            <a:r>
              <a:rPr lang="gu-IN" sz="2000" dirty="0">
                <a:solidFill>
                  <a:schemeClr val="tx1"/>
                </a:solidFill>
              </a:rPr>
              <a:t>Poor sleep hygiene can lead to tiredness, reduced concentration, mood changes, lower school performance, and an increased risk of developing both physical and mental health problems</a:t>
            </a:r>
            <a:r>
              <a:rPr lang="en-GB" sz="2000" dirty="0">
                <a:solidFill>
                  <a:schemeClr val="tx1"/>
                </a:solidFill>
              </a:rPr>
              <a:t> (</a:t>
            </a:r>
            <a:r>
              <a:rPr lang="gu-IN" sz="2000" dirty="0">
                <a:solidFill>
                  <a:schemeClr val="tx1"/>
                </a:solidFill>
              </a:rPr>
              <a:t>Galván</a:t>
            </a:r>
            <a:r>
              <a:rPr lang="en-GB" sz="2000" dirty="0">
                <a:solidFill>
                  <a:schemeClr val="tx1"/>
                </a:solidFill>
              </a:rPr>
              <a:t>, 2020)</a:t>
            </a:r>
            <a:r>
              <a:rPr lang="gu-IN" sz="2000" dirty="0">
                <a:solidFill>
                  <a:schemeClr val="tx1"/>
                </a:solidFill>
              </a:rPr>
              <a:t>. </a:t>
            </a:r>
            <a:endParaRPr lang="en-GB" sz="2000" dirty="0">
              <a:solidFill>
                <a:schemeClr val="tx1"/>
              </a:solidFill>
            </a:endParaRPr>
          </a:p>
          <a:p>
            <a:pPr algn="just">
              <a:lnSpc>
                <a:spcPct val="90000"/>
              </a:lnSpc>
            </a:pPr>
            <a:r>
              <a:rPr lang="gu-IN" sz="2000" dirty="0">
                <a:solidFill>
                  <a:schemeClr val="tx1"/>
                </a:solidFill>
              </a:rPr>
              <a:t>This health promotion campaign aims to educate teenagers about healthy sleep habits and encourage positive behaviour changes that improve sleep quality, overall wellbeing, and long-term health.</a:t>
            </a:r>
          </a:p>
        </p:txBody>
      </p:sp>
    </p:spTree>
    <p:extLst>
      <p:ext uri="{BB962C8B-B14F-4D97-AF65-F5344CB8AC3E}">
        <p14:creationId xmlns:p14="http://schemas.microsoft.com/office/powerpoint/2010/main" val="157826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A5299-F268-A175-BF9B-7010059288C2}"/>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gu-IN" sz="2100">
                <a:solidFill>
                  <a:srgbClr val="FFFFFF"/>
                </a:solidFill>
              </a:rPr>
              <a:t>Definitions</a:t>
            </a:r>
          </a:p>
        </p:txBody>
      </p:sp>
      <p:sp>
        <p:nvSpPr>
          <p:cNvPr id="3" name="Content Placeholder 2">
            <a:extLst>
              <a:ext uri="{FF2B5EF4-FFF2-40B4-BE49-F238E27FC236}">
                <a16:creationId xmlns:a16="http://schemas.microsoft.com/office/drawing/2014/main" id="{55BB5CB6-0F08-8465-1EF2-02492C40C403}"/>
              </a:ext>
            </a:extLst>
          </p:cNvPr>
          <p:cNvSpPr>
            <a:spLocks noGrp="1"/>
          </p:cNvSpPr>
          <p:nvPr>
            <p:ph idx="1"/>
          </p:nvPr>
        </p:nvSpPr>
        <p:spPr>
          <a:xfrm>
            <a:off x="5386648" y="714895"/>
            <a:ext cx="6434050" cy="5552901"/>
          </a:xfrm>
        </p:spPr>
        <p:txBody>
          <a:bodyPr anchor="ctr">
            <a:normAutofit/>
          </a:bodyPr>
          <a:lstStyle/>
          <a:p>
            <a:pPr marL="0" indent="0" algn="just">
              <a:buNone/>
            </a:pPr>
            <a:r>
              <a:rPr lang="gu-IN" sz="2000" b="1" dirty="0">
                <a:solidFill>
                  <a:schemeClr val="tx1"/>
                </a:solidFill>
              </a:rPr>
              <a:t>Sleep Hygiene</a:t>
            </a:r>
            <a:r>
              <a:rPr lang="en-GB" sz="2000" b="1" dirty="0">
                <a:solidFill>
                  <a:schemeClr val="tx1"/>
                </a:solidFill>
              </a:rPr>
              <a:t>: </a:t>
            </a:r>
            <a:r>
              <a:rPr lang="gu-IN" sz="2000" dirty="0">
                <a:solidFill>
                  <a:schemeClr val="tx1"/>
                </a:solidFill>
              </a:rPr>
              <a:t>Sleep hygiene refers to healthy habits and environmental practices that promote good-quality, regular, and sufficient sleep, such as maintaining a consistent bedtime, limiting screen use before bed, and creating a calm sleeping environment</a:t>
            </a:r>
            <a:r>
              <a:rPr lang="en-GB" sz="2000" dirty="0">
                <a:solidFill>
                  <a:schemeClr val="tx1"/>
                </a:solidFill>
              </a:rPr>
              <a:t> (</a:t>
            </a:r>
            <a:r>
              <a:rPr lang="gu-IN" sz="2000" dirty="0">
                <a:solidFill>
                  <a:schemeClr val="tx1"/>
                </a:solidFill>
              </a:rPr>
              <a:t>Briguglio</a:t>
            </a:r>
            <a:r>
              <a:rPr lang="en-GB" sz="2000" dirty="0">
                <a:solidFill>
                  <a:schemeClr val="tx1"/>
                </a:solidFill>
              </a:rPr>
              <a:t> et al, 2020)</a:t>
            </a:r>
            <a:r>
              <a:rPr lang="gu-IN" sz="2000" dirty="0">
                <a:solidFill>
                  <a:schemeClr val="tx1"/>
                </a:solidFill>
              </a:rPr>
              <a:t>.</a:t>
            </a:r>
          </a:p>
          <a:p>
            <a:pPr marL="0" indent="0" algn="just">
              <a:buNone/>
            </a:pPr>
            <a:r>
              <a:rPr lang="gu-IN" sz="2000" b="1" dirty="0">
                <a:solidFill>
                  <a:schemeClr val="tx1"/>
                </a:solidFill>
              </a:rPr>
              <a:t>Sleep Deprivation</a:t>
            </a:r>
            <a:r>
              <a:rPr lang="en-GB" sz="2000" b="1" dirty="0">
                <a:solidFill>
                  <a:schemeClr val="tx1"/>
                </a:solidFill>
              </a:rPr>
              <a:t>: </a:t>
            </a:r>
            <a:r>
              <a:rPr lang="gu-IN" sz="2000" dirty="0">
                <a:solidFill>
                  <a:schemeClr val="tx1"/>
                </a:solidFill>
              </a:rPr>
              <a:t>Sleep deprivation is the condition of not getting enough sleep to meet the body's needs. In teenagers, it commonly occurs due to late-night screen use, social activities, academic workload, or irregular sleep routines, affecting both physical and mental health</a:t>
            </a:r>
            <a:r>
              <a:rPr lang="en-GB" sz="2000" dirty="0">
                <a:solidFill>
                  <a:schemeClr val="tx1"/>
                </a:solidFill>
              </a:rPr>
              <a:t> (</a:t>
            </a:r>
            <a:r>
              <a:rPr lang="gu-IN" sz="2000" dirty="0">
                <a:solidFill>
                  <a:schemeClr val="tx1"/>
                </a:solidFill>
              </a:rPr>
              <a:t>Seton</a:t>
            </a:r>
            <a:r>
              <a:rPr lang="en-GB" sz="2000" dirty="0">
                <a:solidFill>
                  <a:schemeClr val="tx1"/>
                </a:solidFill>
              </a:rPr>
              <a:t> and </a:t>
            </a:r>
            <a:r>
              <a:rPr lang="gu-IN" sz="2000" dirty="0">
                <a:solidFill>
                  <a:schemeClr val="tx1"/>
                </a:solidFill>
              </a:rPr>
              <a:t>Fitzgerald</a:t>
            </a:r>
            <a:r>
              <a:rPr lang="en-GB" sz="2000" dirty="0">
                <a:solidFill>
                  <a:schemeClr val="tx1"/>
                </a:solidFill>
              </a:rPr>
              <a:t>, 2021)</a:t>
            </a:r>
            <a:r>
              <a:rPr lang="gu-IN" sz="2000" dirty="0">
                <a:solidFill>
                  <a:schemeClr val="tx1"/>
                </a:solidFill>
              </a:rPr>
              <a:t>.</a:t>
            </a:r>
          </a:p>
          <a:p>
            <a:pPr marL="0" indent="0" algn="just">
              <a:buNone/>
            </a:pPr>
            <a:endParaRPr lang="gu-IN" sz="2000" dirty="0">
              <a:solidFill>
                <a:schemeClr val="tx1"/>
              </a:solidFill>
            </a:endParaRPr>
          </a:p>
        </p:txBody>
      </p:sp>
    </p:spTree>
    <p:extLst>
      <p:ext uri="{BB962C8B-B14F-4D97-AF65-F5344CB8AC3E}">
        <p14:creationId xmlns:p14="http://schemas.microsoft.com/office/powerpoint/2010/main" val="2257750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233C0-A74E-84FF-BC24-1CD6C67190FF}"/>
              </a:ext>
            </a:extLst>
          </p:cNvPr>
          <p:cNvSpPr>
            <a:spLocks noGrp="1"/>
          </p:cNvSpPr>
          <p:nvPr>
            <p:ph type="title"/>
          </p:nvPr>
        </p:nvSpPr>
        <p:spPr>
          <a:xfrm>
            <a:off x="5320146" y="413511"/>
            <a:ext cx="5734673" cy="800148"/>
          </a:xfrm>
        </p:spPr>
        <p:txBody>
          <a:bodyPr>
            <a:normAutofit/>
          </a:bodyPr>
          <a:lstStyle/>
          <a:p>
            <a:r>
              <a:rPr lang="gu-IN" sz="2400"/>
              <a:t>Rationale</a:t>
            </a:r>
          </a:p>
        </p:txBody>
      </p:sp>
      <p:pic>
        <p:nvPicPr>
          <p:cNvPr id="4" name="Picture 3" descr="Rationale Stock Illustrations – 233 Rationale Stock Illustrations, Vectors &amp; Clipart - Dreamstime">
            <a:extLst>
              <a:ext uri="{FF2B5EF4-FFF2-40B4-BE49-F238E27FC236}">
                <a16:creationId xmlns:a16="http://schemas.microsoft.com/office/drawing/2014/main" id="{3ED806E4-F51B-DB3E-5131-63BB6379334C}"/>
              </a:ext>
            </a:extLst>
          </p:cNvPr>
          <p:cNvPicPr>
            <a:picLocks noChangeAspect="1"/>
          </p:cNvPicPr>
          <p:nvPr/>
        </p:nvPicPr>
        <p:blipFill>
          <a:blip r:embed="rId2"/>
          <a:srcRect l="18546" r="15332" b="-2"/>
          <a:stretch>
            <a:fillRect/>
          </a:stretch>
        </p:blipFill>
        <p:spPr>
          <a:xfrm>
            <a:off x="20" y="10"/>
            <a:ext cx="4671733" cy="6857990"/>
          </a:xfrm>
          <a:prstGeom prst="rect">
            <a:avLst/>
          </a:prstGeom>
        </p:spPr>
      </p:pic>
      <p:sp>
        <p:nvSpPr>
          <p:cNvPr id="3" name="Content Placeholder 2">
            <a:extLst>
              <a:ext uri="{FF2B5EF4-FFF2-40B4-BE49-F238E27FC236}">
                <a16:creationId xmlns:a16="http://schemas.microsoft.com/office/drawing/2014/main" id="{4548E8E4-9BC7-A14D-E75F-D0AA8E3A654D}"/>
              </a:ext>
            </a:extLst>
          </p:cNvPr>
          <p:cNvSpPr>
            <a:spLocks noGrp="1"/>
          </p:cNvSpPr>
          <p:nvPr>
            <p:ph idx="1"/>
          </p:nvPr>
        </p:nvSpPr>
        <p:spPr>
          <a:xfrm>
            <a:off x="5320146" y="1801373"/>
            <a:ext cx="6616930" cy="4250291"/>
          </a:xfrm>
        </p:spPr>
        <p:txBody>
          <a:bodyPr>
            <a:noAutofit/>
          </a:bodyPr>
          <a:lstStyle/>
          <a:p>
            <a:pPr algn="just">
              <a:lnSpc>
                <a:spcPct val="90000"/>
              </a:lnSpc>
            </a:pPr>
            <a:r>
              <a:rPr lang="gu-IN" dirty="0">
                <a:solidFill>
                  <a:schemeClr val="tx1"/>
                </a:solidFill>
              </a:rPr>
              <a:t>Many teenagers in the UK do not achieve the recommended 8–10 hours of sleep, mainly due to increased screen time, academic pressure, and irregular bedtime routines</a:t>
            </a:r>
            <a:r>
              <a:rPr lang="en-GB" dirty="0">
                <a:solidFill>
                  <a:schemeClr val="tx1"/>
                </a:solidFill>
              </a:rPr>
              <a:t> (</a:t>
            </a:r>
            <a:r>
              <a:rPr lang="gu-IN" dirty="0">
                <a:solidFill>
                  <a:schemeClr val="tx1"/>
                </a:solidFill>
              </a:rPr>
              <a:t>Gale</a:t>
            </a:r>
            <a:r>
              <a:rPr lang="en-GB" dirty="0">
                <a:solidFill>
                  <a:schemeClr val="tx1"/>
                </a:solidFill>
              </a:rPr>
              <a:t> et al, 2025)</a:t>
            </a:r>
            <a:r>
              <a:rPr lang="gu-IN" dirty="0">
                <a:solidFill>
                  <a:schemeClr val="tx1"/>
                </a:solidFill>
              </a:rPr>
              <a:t>. </a:t>
            </a:r>
            <a:endParaRPr lang="en-GB" dirty="0">
              <a:solidFill>
                <a:schemeClr val="tx1"/>
              </a:solidFill>
            </a:endParaRPr>
          </a:p>
          <a:p>
            <a:pPr algn="just">
              <a:lnSpc>
                <a:spcPct val="90000"/>
              </a:lnSpc>
            </a:pPr>
            <a:r>
              <a:rPr lang="gu-IN" dirty="0">
                <a:solidFill>
                  <a:schemeClr val="tx1"/>
                </a:solidFill>
              </a:rPr>
              <a:t>Poor sleep hygiene affects teenagers' concentration, mood, physical health, and academic performance, making sleep promotion an important public health priority</a:t>
            </a:r>
            <a:r>
              <a:rPr lang="en-GB" dirty="0">
                <a:solidFill>
                  <a:schemeClr val="tx1"/>
                </a:solidFill>
              </a:rPr>
              <a:t> (Romaniuk et al, 2026)</a:t>
            </a:r>
            <a:r>
              <a:rPr lang="gu-IN" dirty="0">
                <a:solidFill>
                  <a:schemeClr val="tx1"/>
                </a:solidFill>
              </a:rPr>
              <a:t>. </a:t>
            </a:r>
            <a:endParaRPr lang="en-GB" dirty="0">
              <a:solidFill>
                <a:schemeClr val="tx1"/>
              </a:solidFill>
            </a:endParaRPr>
          </a:p>
          <a:p>
            <a:pPr algn="just">
              <a:lnSpc>
                <a:spcPct val="90000"/>
              </a:lnSpc>
            </a:pPr>
            <a:r>
              <a:rPr lang="gu-IN" dirty="0">
                <a:solidFill>
                  <a:schemeClr val="tx1"/>
                </a:solidFill>
              </a:rPr>
              <a:t>Encouraging healthy sleep habits during adolescence can improve overall </a:t>
            </a:r>
            <a:r>
              <a:rPr lang="en-GB" dirty="0">
                <a:solidFill>
                  <a:schemeClr val="tx1"/>
                </a:solidFill>
              </a:rPr>
              <a:t>well-being</a:t>
            </a:r>
            <a:r>
              <a:rPr lang="gu-IN" dirty="0">
                <a:solidFill>
                  <a:schemeClr val="tx1"/>
                </a:solidFill>
              </a:rPr>
              <a:t> and help prevent long-term physical and mental health problems</a:t>
            </a:r>
            <a:r>
              <a:rPr lang="en-GB" dirty="0">
                <a:solidFill>
                  <a:schemeClr val="tx1"/>
                </a:solidFill>
              </a:rPr>
              <a:t> (</a:t>
            </a:r>
            <a:r>
              <a:rPr lang="gu-IN" dirty="0">
                <a:solidFill>
                  <a:schemeClr val="tx1"/>
                </a:solidFill>
              </a:rPr>
              <a:t>Gale</a:t>
            </a:r>
            <a:r>
              <a:rPr lang="en-GB" dirty="0">
                <a:solidFill>
                  <a:schemeClr val="tx1"/>
                </a:solidFill>
              </a:rPr>
              <a:t> et al, 2025; </a:t>
            </a:r>
            <a:r>
              <a:rPr lang="gu-IN" dirty="0">
                <a:solidFill>
                  <a:schemeClr val="tx1"/>
                </a:solidFill>
              </a:rPr>
              <a:t>Qiu</a:t>
            </a:r>
            <a:r>
              <a:rPr lang="en-GB" dirty="0">
                <a:solidFill>
                  <a:schemeClr val="tx1"/>
                </a:solidFill>
              </a:rPr>
              <a:t> and </a:t>
            </a:r>
            <a:r>
              <a:rPr lang="gu-IN" dirty="0">
                <a:solidFill>
                  <a:schemeClr val="tx1"/>
                </a:solidFill>
              </a:rPr>
              <a:t>Morales-Muñoz</a:t>
            </a:r>
            <a:r>
              <a:rPr lang="en-GB" dirty="0">
                <a:solidFill>
                  <a:schemeClr val="tx1"/>
                </a:solidFill>
              </a:rPr>
              <a:t>, 2022)</a:t>
            </a:r>
            <a:r>
              <a:rPr lang="gu-IN" dirty="0">
                <a:solidFill>
                  <a:schemeClr val="tx1"/>
                </a:solidFill>
              </a:rPr>
              <a:t>. </a:t>
            </a:r>
            <a:endParaRPr lang="en-GB" dirty="0">
              <a:solidFill>
                <a:schemeClr val="tx1"/>
              </a:solidFill>
            </a:endParaRPr>
          </a:p>
          <a:p>
            <a:pPr algn="just">
              <a:lnSpc>
                <a:spcPct val="90000"/>
              </a:lnSpc>
            </a:pPr>
            <a:r>
              <a:rPr lang="gu-IN" dirty="0">
                <a:solidFill>
                  <a:schemeClr val="tx1"/>
                </a:solidFill>
              </a:rPr>
              <a:t>This campaign aims to educate, motivate, and support teenagers in developing healthy sleep routines through practical activities and behaviour change strategies.</a:t>
            </a:r>
          </a:p>
        </p:txBody>
      </p:sp>
    </p:spTree>
    <p:extLst>
      <p:ext uri="{BB962C8B-B14F-4D97-AF65-F5344CB8AC3E}">
        <p14:creationId xmlns:p14="http://schemas.microsoft.com/office/powerpoint/2010/main" val="3179727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F5E6A-F58C-674D-7082-2E84C2534294}"/>
              </a:ext>
            </a:extLst>
          </p:cNvPr>
          <p:cNvSpPr>
            <a:spLocks noGrp="1"/>
          </p:cNvSpPr>
          <p:nvPr>
            <p:ph type="title"/>
          </p:nvPr>
        </p:nvSpPr>
        <p:spPr>
          <a:xfrm>
            <a:off x="1396538" y="399427"/>
            <a:ext cx="8963337" cy="1188720"/>
          </a:xfrm>
        </p:spPr>
        <p:txBody>
          <a:bodyPr/>
          <a:lstStyle/>
          <a:p>
            <a:r>
              <a:rPr lang="gu-IN" dirty="0"/>
              <a:t>UK National Guidelines and Statistics</a:t>
            </a:r>
          </a:p>
        </p:txBody>
      </p:sp>
      <p:sp>
        <p:nvSpPr>
          <p:cNvPr id="3" name="Content Placeholder 2">
            <a:extLst>
              <a:ext uri="{FF2B5EF4-FFF2-40B4-BE49-F238E27FC236}">
                <a16:creationId xmlns:a16="http://schemas.microsoft.com/office/drawing/2014/main" id="{94A74819-F1E0-2A61-E151-DF30972F610A}"/>
              </a:ext>
            </a:extLst>
          </p:cNvPr>
          <p:cNvSpPr>
            <a:spLocks noGrp="1"/>
          </p:cNvSpPr>
          <p:nvPr>
            <p:ph idx="1"/>
          </p:nvPr>
        </p:nvSpPr>
        <p:spPr>
          <a:xfrm>
            <a:off x="3710801" y="2176184"/>
            <a:ext cx="7729728" cy="3101983"/>
          </a:xfrm>
        </p:spPr>
        <p:txBody>
          <a:bodyPr>
            <a:normAutofit fontScale="92500" lnSpcReduction="20000"/>
          </a:bodyPr>
          <a:lstStyle/>
          <a:p>
            <a:pPr algn="just"/>
            <a:r>
              <a:rPr lang="gu-IN" sz="2400" dirty="0">
                <a:solidFill>
                  <a:schemeClr val="tx1"/>
                </a:solidFill>
              </a:rPr>
              <a:t>The National Health Service recommends 8–10 hours of sleep per night for teenagers aged 13–18 years</a:t>
            </a:r>
            <a:r>
              <a:rPr lang="en-GB" sz="2400" dirty="0">
                <a:solidFill>
                  <a:schemeClr val="tx1"/>
                </a:solidFill>
              </a:rPr>
              <a:t> (</a:t>
            </a:r>
            <a:r>
              <a:rPr lang="gu-IN" sz="2400" dirty="0">
                <a:solidFill>
                  <a:schemeClr val="tx1"/>
                </a:solidFill>
              </a:rPr>
              <a:t>Collings</a:t>
            </a:r>
            <a:r>
              <a:rPr lang="en-GB" sz="2400" dirty="0">
                <a:solidFill>
                  <a:schemeClr val="tx1"/>
                </a:solidFill>
              </a:rPr>
              <a:t>, 2022)</a:t>
            </a:r>
            <a:r>
              <a:rPr lang="gu-IN" sz="2400" dirty="0">
                <a:solidFill>
                  <a:schemeClr val="tx1"/>
                </a:solidFill>
              </a:rPr>
              <a:t>. </a:t>
            </a:r>
            <a:endParaRPr lang="en-GB" sz="2400" dirty="0">
              <a:solidFill>
                <a:schemeClr val="tx1"/>
              </a:solidFill>
            </a:endParaRPr>
          </a:p>
          <a:p>
            <a:pPr algn="just"/>
            <a:r>
              <a:rPr lang="gu-IN" sz="2400" dirty="0">
                <a:solidFill>
                  <a:schemeClr val="tx1"/>
                </a:solidFill>
              </a:rPr>
              <a:t>Approximately 7</a:t>
            </a:r>
            <a:r>
              <a:rPr lang="en-GB" sz="2400" dirty="0">
                <a:solidFill>
                  <a:schemeClr val="tx1"/>
                </a:solidFill>
              </a:rPr>
              <a:t>2.7 </a:t>
            </a:r>
            <a:r>
              <a:rPr lang="gu-IN" sz="2400" dirty="0">
                <a:solidFill>
                  <a:schemeClr val="tx1"/>
                </a:solidFill>
              </a:rPr>
              <a:t>% of UK teenagers sleep less than the recommended 8 hours on school nights</a:t>
            </a:r>
            <a:r>
              <a:rPr lang="en-GB" sz="2400" dirty="0">
                <a:solidFill>
                  <a:schemeClr val="tx1"/>
                </a:solidFill>
              </a:rPr>
              <a:t> (</a:t>
            </a:r>
            <a:r>
              <a:rPr lang="gu-IN" sz="2400" dirty="0">
                <a:solidFill>
                  <a:schemeClr val="tx1"/>
                </a:solidFill>
              </a:rPr>
              <a:t>Uccella</a:t>
            </a:r>
            <a:r>
              <a:rPr lang="en-GB" sz="2400" dirty="0">
                <a:solidFill>
                  <a:schemeClr val="tx1"/>
                </a:solidFill>
              </a:rPr>
              <a:t> et al, 2023)</a:t>
            </a:r>
            <a:r>
              <a:rPr lang="gu-IN" sz="2400" dirty="0">
                <a:solidFill>
                  <a:schemeClr val="tx1"/>
                </a:solidFill>
              </a:rPr>
              <a:t>. </a:t>
            </a:r>
            <a:endParaRPr lang="en-GB" sz="2400" dirty="0">
              <a:solidFill>
                <a:schemeClr val="tx1"/>
              </a:solidFill>
            </a:endParaRPr>
          </a:p>
          <a:p>
            <a:pPr algn="just"/>
            <a:r>
              <a:rPr lang="gu-IN" sz="2400" dirty="0">
                <a:solidFill>
                  <a:schemeClr val="tx1"/>
                </a:solidFill>
              </a:rPr>
              <a:t>Teenagers sleeping fewer than 8 hours are more likely to experience poorer mental wellbeing, reduced concentration, and lower academic performance</a:t>
            </a:r>
            <a:r>
              <a:rPr lang="en-GB" sz="2400" dirty="0">
                <a:solidFill>
                  <a:schemeClr val="tx1"/>
                </a:solidFill>
              </a:rPr>
              <a:t> (</a:t>
            </a:r>
            <a:r>
              <a:rPr lang="gu-IN" sz="2400" dirty="0">
                <a:solidFill>
                  <a:schemeClr val="tx1"/>
                </a:solidFill>
              </a:rPr>
              <a:t>Uccella</a:t>
            </a:r>
            <a:r>
              <a:rPr lang="en-GB" sz="2400" dirty="0">
                <a:solidFill>
                  <a:schemeClr val="tx1"/>
                </a:solidFill>
              </a:rPr>
              <a:t> et al, 2023)</a:t>
            </a:r>
            <a:r>
              <a:rPr lang="gu-IN" sz="2400" dirty="0">
                <a:solidFill>
                  <a:schemeClr val="tx1"/>
                </a:solidFill>
              </a:rPr>
              <a:t>.</a:t>
            </a:r>
          </a:p>
        </p:txBody>
      </p:sp>
      <p:pic>
        <p:nvPicPr>
          <p:cNvPr id="4" name="Picture 3" descr="Connect the Dots: Teens who struggle to sleep suffer in school">
            <a:extLst>
              <a:ext uri="{FF2B5EF4-FFF2-40B4-BE49-F238E27FC236}">
                <a16:creationId xmlns:a16="http://schemas.microsoft.com/office/drawing/2014/main" id="{5E2AC8D0-C0B6-DDB9-9CBD-6047A0156531}"/>
              </a:ext>
            </a:extLst>
          </p:cNvPr>
          <p:cNvPicPr>
            <a:picLocks noChangeAspect="1"/>
          </p:cNvPicPr>
          <p:nvPr/>
        </p:nvPicPr>
        <p:blipFill>
          <a:blip r:embed="rId2"/>
          <a:stretch>
            <a:fillRect/>
          </a:stretch>
        </p:blipFill>
        <p:spPr>
          <a:xfrm>
            <a:off x="378402" y="1933332"/>
            <a:ext cx="2942195" cy="3943350"/>
          </a:xfrm>
          <a:prstGeom prst="rect">
            <a:avLst/>
          </a:prstGeom>
        </p:spPr>
      </p:pic>
    </p:spTree>
    <p:extLst>
      <p:ext uri="{BB962C8B-B14F-4D97-AF65-F5344CB8AC3E}">
        <p14:creationId xmlns:p14="http://schemas.microsoft.com/office/powerpoint/2010/main" val="993016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0325E-A2B8-5A71-BE9B-E263311EAA2F}"/>
              </a:ext>
            </a:extLst>
          </p:cNvPr>
          <p:cNvSpPr>
            <a:spLocks noGrp="1"/>
          </p:cNvSpPr>
          <p:nvPr>
            <p:ph type="title"/>
          </p:nvPr>
        </p:nvSpPr>
        <p:spPr>
          <a:xfrm>
            <a:off x="2114758" y="365968"/>
            <a:ext cx="8675162" cy="880733"/>
          </a:xfrm>
        </p:spPr>
        <p:txBody>
          <a:bodyPr>
            <a:normAutofit fontScale="90000"/>
          </a:bodyPr>
          <a:lstStyle/>
          <a:p>
            <a:r>
              <a:rPr lang="gu-IN" dirty="0"/>
              <a:t>Consequences of Sleep Deprivation</a:t>
            </a:r>
          </a:p>
        </p:txBody>
      </p:sp>
      <p:sp>
        <p:nvSpPr>
          <p:cNvPr id="3" name="Content Placeholder 2">
            <a:extLst>
              <a:ext uri="{FF2B5EF4-FFF2-40B4-BE49-F238E27FC236}">
                <a16:creationId xmlns:a16="http://schemas.microsoft.com/office/drawing/2014/main" id="{255CEB97-A048-0890-A77F-790921255E52}"/>
              </a:ext>
            </a:extLst>
          </p:cNvPr>
          <p:cNvSpPr>
            <a:spLocks noGrp="1"/>
          </p:cNvSpPr>
          <p:nvPr>
            <p:ph idx="1"/>
          </p:nvPr>
        </p:nvSpPr>
        <p:spPr>
          <a:xfrm>
            <a:off x="642852" y="1612669"/>
            <a:ext cx="5059679" cy="5070763"/>
          </a:xfrm>
        </p:spPr>
        <p:txBody>
          <a:bodyPr>
            <a:normAutofit/>
          </a:bodyPr>
          <a:lstStyle/>
          <a:p>
            <a:pPr marL="0" indent="0">
              <a:buNone/>
            </a:pPr>
            <a:r>
              <a:rPr lang="gu-IN" b="1" dirty="0">
                <a:solidFill>
                  <a:schemeClr val="tx1"/>
                </a:solidFill>
              </a:rPr>
              <a:t>Short-Term Consequences</a:t>
            </a:r>
          </a:p>
          <a:p>
            <a:r>
              <a:rPr lang="gu-IN" dirty="0">
                <a:solidFill>
                  <a:schemeClr val="tx1"/>
                </a:solidFill>
              </a:rPr>
              <a:t>Fatigue </a:t>
            </a:r>
          </a:p>
          <a:p>
            <a:r>
              <a:rPr lang="gu-IN" dirty="0">
                <a:solidFill>
                  <a:schemeClr val="tx1"/>
                </a:solidFill>
              </a:rPr>
              <a:t>Poor concentration </a:t>
            </a:r>
          </a:p>
          <a:p>
            <a:r>
              <a:rPr lang="gu-IN" dirty="0">
                <a:solidFill>
                  <a:schemeClr val="tx1"/>
                </a:solidFill>
              </a:rPr>
              <a:t>Memory problems </a:t>
            </a:r>
          </a:p>
          <a:p>
            <a:r>
              <a:rPr lang="gu-IN" dirty="0">
                <a:solidFill>
                  <a:schemeClr val="tx1"/>
                </a:solidFill>
              </a:rPr>
              <a:t>Mood swings </a:t>
            </a:r>
          </a:p>
          <a:p>
            <a:r>
              <a:rPr lang="gu-IN" dirty="0">
                <a:solidFill>
                  <a:schemeClr val="tx1"/>
                </a:solidFill>
              </a:rPr>
              <a:t>Irritability </a:t>
            </a:r>
          </a:p>
          <a:p>
            <a:r>
              <a:rPr lang="gu-IN" dirty="0">
                <a:solidFill>
                  <a:schemeClr val="tx1"/>
                </a:solidFill>
              </a:rPr>
              <a:t>Increased stress </a:t>
            </a:r>
          </a:p>
          <a:p>
            <a:r>
              <a:rPr lang="gu-IN" dirty="0">
                <a:solidFill>
                  <a:schemeClr val="tx1"/>
                </a:solidFill>
              </a:rPr>
              <a:t>Poor academic performance </a:t>
            </a:r>
          </a:p>
          <a:p>
            <a:r>
              <a:rPr lang="gu-IN" dirty="0">
                <a:solidFill>
                  <a:schemeClr val="tx1"/>
                </a:solidFill>
              </a:rPr>
              <a:t>Reduced reaction time </a:t>
            </a:r>
          </a:p>
          <a:p>
            <a:r>
              <a:rPr lang="gu-IN" dirty="0">
                <a:solidFill>
                  <a:schemeClr val="tx1"/>
                </a:solidFill>
              </a:rPr>
              <a:t>Lack of motivation </a:t>
            </a:r>
          </a:p>
          <a:p>
            <a:r>
              <a:rPr lang="gu-IN" dirty="0">
                <a:solidFill>
                  <a:schemeClr val="tx1"/>
                </a:solidFill>
              </a:rPr>
              <a:t>Daytime sleepiness</a:t>
            </a:r>
            <a:endParaRPr lang="en-GB" dirty="0">
              <a:solidFill>
                <a:schemeClr val="tx1"/>
              </a:solidFill>
            </a:endParaRPr>
          </a:p>
          <a:p>
            <a:pPr marL="0" indent="0" algn="r">
              <a:buNone/>
            </a:pPr>
            <a:r>
              <a:rPr lang="en-GB" dirty="0">
                <a:solidFill>
                  <a:schemeClr val="tx1"/>
                </a:solidFill>
              </a:rPr>
              <a:t>(</a:t>
            </a:r>
            <a:r>
              <a:rPr lang="gu-IN" dirty="0">
                <a:solidFill>
                  <a:schemeClr val="tx1"/>
                </a:solidFill>
              </a:rPr>
              <a:t>Kim</a:t>
            </a:r>
            <a:r>
              <a:rPr lang="en-GB" dirty="0">
                <a:solidFill>
                  <a:schemeClr val="tx1"/>
                </a:solidFill>
              </a:rPr>
              <a:t> et al., 2022; </a:t>
            </a:r>
            <a:r>
              <a:rPr lang="gu-IN" dirty="0">
                <a:solidFill>
                  <a:schemeClr val="tx1"/>
                </a:solidFill>
              </a:rPr>
              <a:t>Hyndych</a:t>
            </a:r>
            <a:r>
              <a:rPr lang="en-GB" dirty="0">
                <a:solidFill>
                  <a:schemeClr val="tx1"/>
                </a:solidFill>
              </a:rPr>
              <a:t> et al., 2025)</a:t>
            </a:r>
            <a:endParaRPr lang="gu-IN" dirty="0">
              <a:solidFill>
                <a:schemeClr val="tx1"/>
              </a:solidFill>
            </a:endParaRPr>
          </a:p>
          <a:p>
            <a:pPr marL="0" indent="0">
              <a:buNone/>
            </a:pPr>
            <a:endParaRPr lang="gu-IN" dirty="0">
              <a:solidFill>
                <a:schemeClr val="tx1"/>
              </a:solidFill>
            </a:endParaRPr>
          </a:p>
        </p:txBody>
      </p:sp>
      <p:pic>
        <p:nvPicPr>
          <p:cNvPr id="4" name="Picture 3" descr="What Is Sleep Deprivation? - Sleep Care Online">
            <a:extLst>
              <a:ext uri="{FF2B5EF4-FFF2-40B4-BE49-F238E27FC236}">
                <a16:creationId xmlns:a16="http://schemas.microsoft.com/office/drawing/2014/main" id="{EA851F64-25CB-3AE2-7D6F-F12B8A3D1F8D}"/>
              </a:ext>
            </a:extLst>
          </p:cNvPr>
          <p:cNvPicPr>
            <a:picLocks noChangeAspect="1"/>
          </p:cNvPicPr>
          <p:nvPr/>
        </p:nvPicPr>
        <p:blipFill>
          <a:blip r:embed="rId2"/>
          <a:stretch>
            <a:fillRect/>
          </a:stretch>
        </p:blipFill>
        <p:spPr>
          <a:xfrm>
            <a:off x="6096000" y="1778924"/>
            <a:ext cx="5059680" cy="4272741"/>
          </a:xfrm>
          <a:prstGeom prst="rect">
            <a:avLst/>
          </a:prstGeom>
        </p:spPr>
      </p:pic>
    </p:spTree>
    <p:extLst>
      <p:ext uri="{BB962C8B-B14F-4D97-AF65-F5344CB8AC3E}">
        <p14:creationId xmlns:p14="http://schemas.microsoft.com/office/powerpoint/2010/main" val="4288922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descr="Sleep Deprivation: 10 Long-Term Effects | Blog | Sleep Health">
            <a:extLst>
              <a:ext uri="{FF2B5EF4-FFF2-40B4-BE49-F238E27FC236}">
                <a16:creationId xmlns:a16="http://schemas.microsoft.com/office/drawing/2014/main" id="{B6EAD60C-39F8-B41A-63B5-AC638A6B01FF}"/>
              </a:ext>
            </a:extLst>
          </p:cNvPr>
          <p:cNvPicPr>
            <a:picLocks noChangeAspect="1"/>
          </p:cNvPicPr>
          <p:nvPr/>
        </p:nvPicPr>
        <p:blipFill>
          <a:blip r:embed="rId2"/>
          <a:srcRect t="12960" r="1" b="1"/>
          <a:stretch>
            <a:fillRect/>
          </a:stretch>
        </p:blipFill>
        <p:spPr>
          <a:xfrm>
            <a:off x="20" y="10"/>
            <a:ext cx="6086621" cy="6857990"/>
          </a:xfrm>
          <a:prstGeom prst="rect">
            <a:avLst/>
          </a:prstGeom>
        </p:spPr>
      </p:pic>
      <p:sp>
        <p:nvSpPr>
          <p:cNvPr id="3" name="Content Placeholder 2">
            <a:extLst>
              <a:ext uri="{FF2B5EF4-FFF2-40B4-BE49-F238E27FC236}">
                <a16:creationId xmlns:a16="http://schemas.microsoft.com/office/drawing/2014/main" id="{04206AF5-63C9-1F7D-3C93-4EA8BFBD079C}"/>
              </a:ext>
            </a:extLst>
          </p:cNvPr>
          <p:cNvSpPr>
            <a:spLocks noGrp="1"/>
          </p:cNvSpPr>
          <p:nvPr>
            <p:ph idx="1"/>
          </p:nvPr>
        </p:nvSpPr>
        <p:spPr>
          <a:xfrm>
            <a:off x="6900672" y="847898"/>
            <a:ext cx="4486656" cy="5447057"/>
          </a:xfrm>
        </p:spPr>
        <p:txBody>
          <a:bodyPr>
            <a:normAutofit/>
          </a:bodyPr>
          <a:lstStyle/>
          <a:p>
            <a:pPr marL="0" indent="0">
              <a:lnSpc>
                <a:spcPct val="90000"/>
              </a:lnSpc>
              <a:buNone/>
            </a:pPr>
            <a:r>
              <a:rPr lang="gu-IN" sz="2000" b="1" dirty="0">
                <a:solidFill>
                  <a:schemeClr val="tx1"/>
                </a:solidFill>
              </a:rPr>
              <a:t>Long-Term Consequences</a:t>
            </a:r>
          </a:p>
          <a:p>
            <a:pPr>
              <a:lnSpc>
                <a:spcPct val="90000"/>
              </a:lnSpc>
            </a:pPr>
            <a:r>
              <a:rPr lang="gu-IN" sz="2000" dirty="0">
                <a:solidFill>
                  <a:schemeClr val="tx1"/>
                </a:solidFill>
              </a:rPr>
              <a:t>Anxiety </a:t>
            </a:r>
          </a:p>
          <a:p>
            <a:pPr>
              <a:lnSpc>
                <a:spcPct val="90000"/>
              </a:lnSpc>
            </a:pPr>
            <a:r>
              <a:rPr lang="gu-IN" sz="2000" dirty="0">
                <a:solidFill>
                  <a:schemeClr val="tx1"/>
                </a:solidFill>
              </a:rPr>
              <a:t>Depression </a:t>
            </a:r>
          </a:p>
          <a:p>
            <a:pPr>
              <a:lnSpc>
                <a:spcPct val="90000"/>
              </a:lnSpc>
            </a:pPr>
            <a:r>
              <a:rPr lang="gu-IN" sz="2000" dirty="0">
                <a:solidFill>
                  <a:schemeClr val="tx1"/>
                </a:solidFill>
              </a:rPr>
              <a:t>Obesity </a:t>
            </a:r>
          </a:p>
          <a:p>
            <a:pPr>
              <a:lnSpc>
                <a:spcPct val="90000"/>
              </a:lnSpc>
            </a:pPr>
            <a:r>
              <a:rPr lang="gu-IN" sz="2000" dirty="0">
                <a:solidFill>
                  <a:schemeClr val="tx1"/>
                </a:solidFill>
              </a:rPr>
              <a:t>Type 2 diabetes </a:t>
            </a:r>
          </a:p>
          <a:p>
            <a:pPr>
              <a:lnSpc>
                <a:spcPct val="90000"/>
              </a:lnSpc>
            </a:pPr>
            <a:r>
              <a:rPr lang="gu-IN" sz="2000" dirty="0">
                <a:solidFill>
                  <a:schemeClr val="tx1"/>
                </a:solidFill>
              </a:rPr>
              <a:t>High blood pressure </a:t>
            </a:r>
          </a:p>
          <a:p>
            <a:pPr>
              <a:lnSpc>
                <a:spcPct val="90000"/>
              </a:lnSpc>
            </a:pPr>
            <a:r>
              <a:rPr lang="gu-IN" sz="2000" dirty="0">
                <a:solidFill>
                  <a:schemeClr val="tx1"/>
                </a:solidFill>
              </a:rPr>
              <a:t>Heart disease </a:t>
            </a:r>
          </a:p>
          <a:p>
            <a:pPr>
              <a:lnSpc>
                <a:spcPct val="90000"/>
              </a:lnSpc>
            </a:pPr>
            <a:r>
              <a:rPr lang="gu-IN" sz="2000" dirty="0">
                <a:solidFill>
                  <a:schemeClr val="tx1"/>
                </a:solidFill>
              </a:rPr>
              <a:t>Weakened immune system </a:t>
            </a:r>
          </a:p>
          <a:p>
            <a:pPr>
              <a:lnSpc>
                <a:spcPct val="90000"/>
              </a:lnSpc>
            </a:pPr>
            <a:r>
              <a:rPr lang="gu-IN" sz="2000" dirty="0">
                <a:solidFill>
                  <a:schemeClr val="tx1"/>
                </a:solidFill>
              </a:rPr>
              <a:t>Reduced educational achievement </a:t>
            </a:r>
          </a:p>
          <a:p>
            <a:pPr>
              <a:lnSpc>
                <a:spcPct val="90000"/>
              </a:lnSpc>
            </a:pPr>
            <a:r>
              <a:rPr lang="gu-IN" sz="2000" dirty="0">
                <a:solidFill>
                  <a:schemeClr val="tx1"/>
                </a:solidFill>
              </a:rPr>
              <a:t>Increased accident risk </a:t>
            </a:r>
          </a:p>
          <a:p>
            <a:pPr>
              <a:lnSpc>
                <a:spcPct val="90000"/>
              </a:lnSpc>
            </a:pPr>
            <a:r>
              <a:rPr lang="gu-IN" sz="2000" dirty="0">
                <a:solidFill>
                  <a:schemeClr val="tx1"/>
                </a:solidFill>
              </a:rPr>
              <a:t>Poor overall quality of life</a:t>
            </a:r>
            <a:endParaRPr lang="en-GB" sz="2000" dirty="0">
              <a:solidFill>
                <a:schemeClr val="tx1"/>
              </a:solidFill>
            </a:endParaRPr>
          </a:p>
          <a:p>
            <a:pPr marL="0" indent="0">
              <a:lnSpc>
                <a:spcPct val="90000"/>
              </a:lnSpc>
              <a:buNone/>
            </a:pPr>
            <a:r>
              <a:rPr lang="en-GB" sz="2000" dirty="0">
                <a:solidFill>
                  <a:schemeClr val="tx1"/>
                </a:solidFill>
              </a:rPr>
              <a:t>(</a:t>
            </a:r>
            <a:r>
              <a:rPr lang="gu-IN" sz="2000" dirty="0">
                <a:solidFill>
                  <a:schemeClr val="tx1"/>
                </a:solidFill>
              </a:rPr>
              <a:t>Kim</a:t>
            </a:r>
            <a:r>
              <a:rPr lang="en-GB" sz="2000" dirty="0">
                <a:solidFill>
                  <a:schemeClr val="tx1"/>
                </a:solidFill>
              </a:rPr>
              <a:t> et al, 2022; </a:t>
            </a:r>
            <a:r>
              <a:rPr lang="gu-IN" sz="2000" dirty="0">
                <a:solidFill>
                  <a:schemeClr val="tx1"/>
                </a:solidFill>
              </a:rPr>
              <a:t>Hyndych</a:t>
            </a:r>
            <a:r>
              <a:rPr lang="en-GB" sz="2000" dirty="0">
                <a:solidFill>
                  <a:schemeClr val="tx1"/>
                </a:solidFill>
              </a:rPr>
              <a:t> et al, 2025)</a:t>
            </a:r>
            <a:endParaRPr lang="gu-IN" sz="2000" dirty="0">
              <a:solidFill>
                <a:schemeClr val="tx1"/>
              </a:solidFill>
            </a:endParaRPr>
          </a:p>
        </p:txBody>
      </p:sp>
    </p:spTree>
    <p:extLst>
      <p:ext uri="{BB962C8B-B14F-4D97-AF65-F5344CB8AC3E}">
        <p14:creationId xmlns:p14="http://schemas.microsoft.com/office/powerpoint/2010/main" val="2509205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0C262-5096-A66A-F03B-602E0849C0AA}"/>
              </a:ext>
            </a:extLst>
          </p:cNvPr>
          <p:cNvSpPr>
            <a:spLocks noGrp="1"/>
          </p:cNvSpPr>
          <p:nvPr>
            <p:ph type="title"/>
          </p:nvPr>
        </p:nvSpPr>
        <p:spPr>
          <a:xfrm>
            <a:off x="2231136" y="440575"/>
            <a:ext cx="7729728" cy="906087"/>
          </a:xfrm>
        </p:spPr>
        <p:txBody>
          <a:bodyPr>
            <a:normAutofit/>
          </a:bodyPr>
          <a:lstStyle/>
          <a:p>
            <a:r>
              <a:rPr lang="gu-IN" dirty="0"/>
              <a:t>Aims</a:t>
            </a:r>
          </a:p>
        </p:txBody>
      </p:sp>
      <p:graphicFrame>
        <p:nvGraphicFramePr>
          <p:cNvPr id="7" name="Content Placeholder 4">
            <a:extLst>
              <a:ext uri="{FF2B5EF4-FFF2-40B4-BE49-F238E27FC236}">
                <a16:creationId xmlns:a16="http://schemas.microsoft.com/office/drawing/2014/main" id="{8616E421-EE21-03EB-EA34-65085A221F67}"/>
              </a:ext>
            </a:extLst>
          </p:cNvPr>
          <p:cNvGraphicFramePr>
            <a:graphicFrameLocks noGrp="1"/>
          </p:cNvGraphicFramePr>
          <p:nvPr>
            <p:ph idx="1"/>
            <p:extLst>
              <p:ext uri="{D42A27DB-BD31-4B8C-83A1-F6EECF244321}">
                <p14:modId xmlns:p14="http://schemas.microsoft.com/office/powerpoint/2010/main" val="1409177766"/>
              </p:ext>
            </p:extLst>
          </p:nvPr>
        </p:nvGraphicFramePr>
        <p:xfrm>
          <a:off x="416559" y="2028305"/>
          <a:ext cx="11021753"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1623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How to Create a Marketing Campaign That Makes You Stand Out - Foundr">
            <a:extLst>
              <a:ext uri="{FF2B5EF4-FFF2-40B4-BE49-F238E27FC236}">
                <a16:creationId xmlns:a16="http://schemas.microsoft.com/office/drawing/2014/main" id="{49404277-A2C8-66FF-8438-DDF03FF536E3}"/>
              </a:ext>
            </a:extLst>
          </p:cNvPr>
          <p:cNvPicPr>
            <a:picLocks noGrp="1" noChangeAspect="1"/>
          </p:cNvPicPr>
          <p:nvPr>
            <p:ph idx="1"/>
          </p:nvPr>
        </p:nvPicPr>
        <p:blipFill>
          <a:blip r:embed="rId2"/>
          <a:srcRect b="3846"/>
          <a:stretch>
            <a:fillRect/>
          </a:stretch>
        </p:blipFill>
        <p:spPr>
          <a:xfrm>
            <a:off x="20" y="9437"/>
            <a:ext cx="12191980" cy="6857990"/>
          </a:xfrm>
          <a:prstGeom prst="rect">
            <a:avLst/>
          </a:prstGeom>
        </p:spPr>
      </p:pic>
      <p:sp>
        <p:nvSpPr>
          <p:cNvPr id="2" name="Title 1">
            <a:extLst>
              <a:ext uri="{FF2B5EF4-FFF2-40B4-BE49-F238E27FC236}">
                <a16:creationId xmlns:a16="http://schemas.microsoft.com/office/drawing/2014/main" id="{A86C8F49-B61A-ED6F-67DA-8D0731C4D2A7}"/>
              </a:ext>
            </a:extLst>
          </p:cNvPr>
          <p:cNvSpPr>
            <a:spLocks noGrp="1"/>
          </p:cNvSpPr>
          <p:nvPr>
            <p:ph type="title"/>
          </p:nvPr>
        </p:nvSpPr>
        <p:spPr>
          <a:xfrm>
            <a:off x="1600200" y="2386744"/>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fontScale="90000"/>
          </a:bodyPr>
          <a:lstStyle/>
          <a:p>
            <a:pPr algn="l"/>
            <a:r>
              <a:rPr lang="en-US" sz="1600" dirty="0">
                <a:solidFill>
                  <a:schemeClr val="tx1"/>
                </a:solidFill>
              </a:rPr>
              <a:t>TASK 2:payalben  </a:t>
            </a:r>
            <a:br>
              <a:rPr lang="en-US" sz="1600" dirty="0">
                <a:solidFill>
                  <a:schemeClr val="tx1"/>
                </a:solidFill>
              </a:rPr>
            </a:br>
            <a:br>
              <a:rPr lang="en-US" sz="1600" dirty="0">
                <a:solidFill>
                  <a:schemeClr val="tx1"/>
                </a:solidFill>
              </a:rPr>
            </a:br>
            <a:br>
              <a:rPr lang="en-US" sz="1600" dirty="0">
                <a:solidFill>
                  <a:schemeClr val="tx1"/>
                </a:solidFill>
              </a:rPr>
            </a:br>
            <a:br>
              <a:rPr lang="en-US" sz="1600" dirty="0">
                <a:solidFill>
                  <a:schemeClr val="tx1"/>
                </a:solidFill>
              </a:rPr>
            </a:br>
            <a:r>
              <a:rPr lang="en-US" sz="1600" dirty="0">
                <a:solidFill>
                  <a:schemeClr val="tx1"/>
                </a:solidFill>
              </a:rPr>
              <a:t>                                                   </a:t>
            </a:r>
            <a:r>
              <a:rPr lang="en-US" sz="3800" dirty="0">
                <a:solidFill>
                  <a:schemeClr val="tx1"/>
                </a:solidFill>
              </a:rPr>
              <a:t>CAMPAIGN</a:t>
            </a:r>
          </a:p>
        </p:txBody>
      </p:sp>
    </p:spTree>
    <p:extLst>
      <p:ext uri="{BB962C8B-B14F-4D97-AF65-F5344CB8AC3E}">
        <p14:creationId xmlns:p14="http://schemas.microsoft.com/office/powerpoint/2010/main" val="199879763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7364C-566A-41AF-09BF-DF885D2A090D}"/>
              </a:ext>
            </a:extLst>
          </p:cNvPr>
          <p:cNvSpPr>
            <a:spLocks noGrp="1"/>
          </p:cNvSpPr>
          <p:nvPr>
            <p:ph type="title"/>
          </p:nvPr>
        </p:nvSpPr>
        <p:spPr>
          <a:xfrm>
            <a:off x="739357" y="146957"/>
            <a:ext cx="6902413" cy="637811"/>
          </a:xfrm>
        </p:spPr>
        <p:txBody>
          <a:bodyPr>
            <a:normAutofit fontScale="90000"/>
          </a:bodyPr>
          <a:lstStyle/>
          <a:p>
            <a:r>
              <a:rPr lang="gu-IN" sz="2400"/>
              <a:t>Types of Evaluation</a:t>
            </a:r>
          </a:p>
        </p:txBody>
      </p:sp>
      <p:sp>
        <p:nvSpPr>
          <p:cNvPr id="5" name="Content Placeholder 4">
            <a:extLst>
              <a:ext uri="{FF2B5EF4-FFF2-40B4-BE49-F238E27FC236}">
                <a16:creationId xmlns:a16="http://schemas.microsoft.com/office/drawing/2014/main" id="{9F6A5107-FA9E-37DA-1F6B-C22A284D25C3}"/>
              </a:ext>
            </a:extLst>
          </p:cNvPr>
          <p:cNvSpPr>
            <a:spLocks noGrp="1"/>
          </p:cNvSpPr>
          <p:nvPr>
            <p:ph idx="1"/>
          </p:nvPr>
        </p:nvSpPr>
        <p:spPr>
          <a:xfrm>
            <a:off x="212271" y="1028700"/>
            <a:ext cx="8556172" cy="5682343"/>
          </a:xfrm>
        </p:spPr>
        <p:txBody>
          <a:bodyPr>
            <a:noAutofit/>
          </a:bodyPr>
          <a:lstStyle/>
          <a:p>
            <a:pPr marL="0" indent="0" algn="just">
              <a:lnSpc>
                <a:spcPct val="90000"/>
              </a:lnSpc>
              <a:buNone/>
            </a:pPr>
            <a:r>
              <a:rPr lang="en-GB" sz="2000" b="1" dirty="0">
                <a:solidFill>
                  <a:schemeClr val="tx1"/>
                </a:solidFill>
              </a:rPr>
              <a:t>1. </a:t>
            </a:r>
            <a:r>
              <a:rPr lang="gu-IN" sz="2000" b="1" dirty="0">
                <a:solidFill>
                  <a:schemeClr val="tx1"/>
                </a:solidFill>
              </a:rPr>
              <a:t>Formative Evaluation</a:t>
            </a:r>
            <a:r>
              <a:rPr lang="en-GB" sz="2000" b="1" dirty="0">
                <a:solidFill>
                  <a:schemeClr val="tx1"/>
                </a:solidFill>
              </a:rPr>
              <a:t>: </a:t>
            </a:r>
          </a:p>
          <a:p>
            <a:pPr algn="just">
              <a:lnSpc>
                <a:spcPct val="90000"/>
              </a:lnSpc>
            </a:pPr>
            <a:r>
              <a:rPr lang="gu-IN" sz="2000" dirty="0"/>
              <a:t>Conducted before the campaign begins. </a:t>
            </a:r>
            <a:endParaRPr lang="en-GB" sz="2000" dirty="0"/>
          </a:p>
          <a:p>
            <a:pPr algn="just">
              <a:lnSpc>
                <a:spcPct val="90000"/>
              </a:lnSpc>
            </a:pPr>
            <a:r>
              <a:rPr lang="gu-IN" sz="2000" dirty="0"/>
              <a:t>Uses questionnaires and surveys to assess teenagers' sleep habits. </a:t>
            </a:r>
            <a:endParaRPr lang="en-GB" sz="2000" dirty="0"/>
          </a:p>
          <a:p>
            <a:pPr algn="just">
              <a:lnSpc>
                <a:spcPct val="90000"/>
              </a:lnSpc>
            </a:pPr>
            <a:r>
              <a:rPr lang="gu-IN" sz="2000" dirty="0"/>
              <a:t>Helps plan activities based on participants' needs (Maddumba, 2024)</a:t>
            </a:r>
            <a:r>
              <a:rPr lang="gu-IN" sz="2000" dirty="0">
                <a:solidFill>
                  <a:schemeClr val="tx1"/>
                </a:solidFill>
              </a:rPr>
              <a:t>.</a:t>
            </a:r>
          </a:p>
          <a:p>
            <a:pPr marL="0" indent="0" algn="just">
              <a:lnSpc>
                <a:spcPct val="90000"/>
              </a:lnSpc>
              <a:buNone/>
            </a:pPr>
            <a:r>
              <a:rPr lang="gu-IN" sz="2000" b="1" dirty="0">
                <a:solidFill>
                  <a:schemeClr val="tx1"/>
                </a:solidFill>
              </a:rPr>
              <a:t>2. Process Evaluation</a:t>
            </a:r>
            <a:r>
              <a:rPr lang="en-GB" sz="2000" b="1" dirty="0">
                <a:solidFill>
                  <a:schemeClr val="tx1"/>
                </a:solidFill>
              </a:rPr>
              <a:t>: </a:t>
            </a:r>
          </a:p>
          <a:p>
            <a:pPr algn="just">
              <a:lnSpc>
                <a:spcPct val="90000"/>
              </a:lnSpc>
            </a:pPr>
            <a:r>
              <a:rPr lang="gu-IN" sz="2000" dirty="0"/>
              <a:t>Conducted throughout the eight-week campaign. </a:t>
            </a:r>
            <a:endParaRPr lang="en-GB" sz="2000" dirty="0"/>
          </a:p>
          <a:p>
            <a:pPr algn="just">
              <a:lnSpc>
                <a:spcPct val="90000"/>
              </a:lnSpc>
            </a:pPr>
            <a:r>
              <a:rPr lang="gu-IN" sz="2000" dirty="0"/>
              <a:t>Monitors attendance, participation, and sleep diary completion. </a:t>
            </a:r>
            <a:endParaRPr lang="en-GB" sz="2000" dirty="0"/>
          </a:p>
          <a:p>
            <a:pPr algn="just">
              <a:lnSpc>
                <a:spcPct val="90000"/>
              </a:lnSpc>
            </a:pPr>
            <a:r>
              <a:rPr lang="gu-IN" sz="2000" dirty="0"/>
              <a:t>Collects participant feedback to improve campaign delivery </a:t>
            </a:r>
            <a:r>
              <a:rPr lang="en-GB" sz="2000" dirty="0">
                <a:solidFill>
                  <a:schemeClr val="tx1"/>
                </a:solidFill>
              </a:rPr>
              <a:t>(</a:t>
            </a:r>
            <a:r>
              <a:rPr lang="gu-IN" sz="2000" dirty="0">
                <a:solidFill>
                  <a:schemeClr val="tx1"/>
                </a:solidFill>
              </a:rPr>
              <a:t>Buhmann</a:t>
            </a:r>
            <a:r>
              <a:rPr lang="en-GB" sz="2000" dirty="0">
                <a:solidFill>
                  <a:schemeClr val="tx1"/>
                </a:solidFill>
              </a:rPr>
              <a:t> and </a:t>
            </a:r>
            <a:r>
              <a:rPr lang="gu-IN" sz="2000" dirty="0">
                <a:solidFill>
                  <a:schemeClr val="tx1"/>
                </a:solidFill>
              </a:rPr>
              <a:t>Volk</a:t>
            </a:r>
            <a:r>
              <a:rPr lang="en-GB" sz="2000" dirty="0">
                <a:solidFill>
                  <a:schemeClr val="tx1"/>
                </a:solidFill>
              </a:rPr>
              <a:t>, 2022)</a:t>
            </a:r>
            <a:r>
              <a:rPr lang="gu-IN" sz="2000" dirty="0">
                <a:solidFill>
                  <a:schemeClr val="tx1"/>
                </a:solidFill>
              </a:rPr>
              <a:t>.</a:t>
            </a:r>
          </a:p>
          <a:p>
            <a:pPr marL="0" indent="0" algn="just">
              <a:lnSpc>
                <a:spcPct val="90000"/>
              </a:lnSpc>
              <a:buNone/>
            </a:pPr>
            <a:r>
              <a:rPr lang="gu-IN" sz="2000" b="1" dirty="0">
                <a:solidFill>
                  <a:schemeClr val="tx1"/>
                </a:solidFill>
              </a:rPr>
              <a:t>3. Summative Evaluation</a:t>
            </a:r>
            <a:r>
              <a:rPr lang="en-GB" sz="2000" b="1" dirty="0">
                <a:solidFill>
                  <a:schemeClr val="tx1"/>
                </a:solidFill>
              </a:rPr>
              <a:t>: </a:t>
            </a:r>
          </a:p>
          <a:p>
            <a:pPr algn="just">
              <a:lnSpc>
                <a:spcPct val="90000"/>
              </a:lnSpc>
            </a:pPr>
            <a:r>
              <a:rPr lang="gu-IN" sz="2000" dirty="0"/>
              <a:t>Conducted at the end of the campaign.</a:t>
            </a:r>
            <a:endParaRPr lang="en-GB" sz="2000" dirty="0"/>
          </a:p>
          <a:p>
            <a:pPr algn="just">
              <a:lnSpc>
                <a:spcPct val="90000"/>
              </a:lnSpc>
            </a:pPr>
            <a:r>
              <a:rPr lang="gu-IN" sz="2000" dirty="0"/>
              <a:t>Compares questionnaires, sleep diaries, and participant feedback.</a:t>
            </a:r>
            <a:endParaRPr lang="en-GB" sz="2000" dirty="0"/>
          </a:p>
          <a:p>
            <a:pPr algn="just">
              <a:lnSpc>
                <a:spcPct val="90000"/>
              </a:lnSpc>
            </a:pPr>
            <a:r>
              <a:rPr lang="gu-IN" sz="2000" dirty="0"/>
              <a:t>Assesses whether the campaign objectives have been achieved (Maddumba, 2024).</a:t>
            </a:r>
            <a:endParaRPr lang="gu-IN" sz="2000" dirty="0">
              <a:solidFill>
                <a:schemeClr val="tx1"/>
              </a:solidFill>
            </a:endParaRPr>
          </a:p>
        </p:txBody>
      </p:sp>
      <p:pic>
        <p:nvPicPr>
          <p:cNvPr id="8" name="Picture 7" descr="What is Evaluation Research? + [Methods &amp; Examples]">
            <a:extLst>
              <a:ext uri="{FF2B5EF4-FFF2-40B4-BE49-F238E27FC236}">
                <a16:creationId xmlns:a16="http://schemas.microsoft.com/office/drawing/2014/main" id="{4A03A606-EAC1-ADDE-2729-3EF5C8F68579}"/>
              </a:ext>
            </a:extLst>
          </p:cNvPr>
          <p:cNvPicPr>
            <a:picLocks noChangeAspect="1"/>
          </p:cNvPicPr>
          <p:nvPr/>
        </p:nvPicPr>
        <p:blipFill>
          <a:blip r:embed="rId2"/>
          <a:srcRect l="27993" r="36523" b="-1"/>
          <a:stretch>
            <a:fillRect/>
          </a:stretch>
        </p:blipFill>
        <p:spPr>
          <a:xfrm>
            <a:off x="9013371" y="10"/>
            <a:ext cx="3178628" cy="6857990"/>
          </a:xfrm>
          <a:prstGeom prst="rect">
            <a:avLst/>
          </a:prstGeom>
        </p:spPr>
      </p:pic>
    </p:spTree>
    <p:extLst>
      <p:ext uri="{BB962C8B-B14F-4D97-AF65-F5344CB8AC3E}">
        <p14:creationId xmlns:p14="http://schemas.microsoft.com/office/powerpoint/2010/main" val="2428568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22676-AACD-974B-B89B-E9D59A8DAE76}"/>
              </a:ext>
            </a:extLst>
          </p:cNvPr>
          <p:cNvSpPr>
            <a:spLocks noGrp="1"/>
          </p:cNvSpPr>
          <p:nvPr>
            <p:ph type="title"/>
          </p:nvPr>
        </p:nvSpPr>
        <p:spPr>
          <a:xfrm>
            <a:off x="829781" y="2708804"/>
            <a:ext cx="3698803" cy="1440394"/>
          </a:xfrm>
          <a:noFill/>
          <a:ln>
            <a:solidFill>
              <a:schemeClr val="tx1"/>
            </a:solidFill>
          </a:ln>
        </p:spPr>
        <p:txBody>
          <a:bodyPr>
            <a:normAutofit/>
          </a:bodyPr>
          <a:lstStyle/>
          <a:p>
            <a:r>
              <a:rPr lang="gu-IN" sz="3200" b="1">
                <a:solidFill>
                  <a:schemeClr val="tx1"/>
                </a:solidFill>
              </a:rPr>
              <a:t>Campaign Overview</a:t>
            </a:r>
            <a:endParaRPr lang="gu-IN" sz="3200">
              <a:solidFill>
                <a:schemeClr val="tx1"/>
              </a:solidFill>
            </a:endParaRP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C66704-DBA5-B07F-BE9B-BE74333D8FB4}"/>
              </a:ext>
            </a:extLst>
          </p:cNvPr>
          <p:cNvSpPr>
            <a:spLocks noGrp="1"/>
          </p:cNvSpPr>
          <p:nvPr>
            <p:ph idx="1"/>
          </p:nvPr>
        </p:nvSpPr>
        <p:spPr>
          <a:xfrm>
            <a:off x="6049182" y="802638"/>
            <a:ext cx="5408696" cy="5252722"/>
          </a:xfrm>
        </p:spPr>
        <p:txBody>
          <a:bodyPr anchor="ctr">
            <a:normAutofit/>
          </a:bodyPr>
          <a:lstStyle/>
          <a:p>
            <a:pPr marL="0" indent="0" algn="ctr">
              <a:buNone/>
            </a:pPr>
            <a:r>
              <a:rPr lang="en-GB" sz="2000" b="1" dirty="0">
                <a:solidFill>
                  <a:srgbClr val="FF0000"/>
                </a:solidFill>
              </a:rPr>
              <a:t>SLOGAN: </a:t>
            </a:r>
            <a:r>
              <a:rPr lang="gu-IN" sz="2000" b="1" dirty="0">
                <a:solidFill>
                  <a:srgbClr val="FF0000"/>
                </a:solidFill>
              </a:rPr>
              <a:t>"Recharge Tonight. Thrive Tomorrow.“</a:t>
            </a:r>
            <a:endParaRPr lang="en-GB" sz="2000" b="1" dirty="0">
              <a:solidFill>
                <a:srgbClr val="FF0000"/>
              </a:solidFill>
            </a:endParaRPr>
          </a:p>
          <a:p>
            <a:pPr marL="0" indent="0" algn="ctr">
              <a:buNone/>
            </a:pPr>
            <a:endParaRPr lang="gu-IN" sz="2000" b="1" dirty="0">
              <a:solidFill>
                <a:srgbClr val="FF0000"/>
              </a:solidFill>
            </a:endParaRPr>
          </a:p>
          <a:p>
            <a:pPr algn="just"/>
            <a:r>
              <a:rPr lang="gu-IN" sz="2000" b="1" dirty="0">
                <a:solidFill>
                  <a:schemeClr val="bg1"/>
                </a:solidFill>
              </a:rPr>
              <a:t>Focus of the Campaign</a:t>
            </a:r>
            <a:r>
              <a:rPr lang="en-GB" sz="2000" b="1" dirty="0">
                <a:solidFill>
                  <a:schemeClr val="bg1"/>
                </a:solidFill>
              </a:rPr>
              <a:t>: </a:t>
            </a:r>
            <a:r>
              <a:rPr lang="gu-IN" sz="2000" dirty="0">
                <a:solidFill>
                  <a:schemeClr val="bg1"/>
                </a:solidFill>
              </a:rPr>
              <a:t>To promote healthy sleep hygiene habits and reduce sleep deprivation among teenagers by encouraging positive lifestyle changes and consistent bedtime routines.</a:t>
            </a:r>
          </a:p>
          <a:p>
            <a:pPr algn="just"/>
            <a:r>
              <a:rPr lang="gu-IN" sz="2000" b="1" dirty="0">
                <a:solidFill>
                  <a:schemeClr val="bg1"/>
                </a:solidFill>
              </a:rPr>
              <a:t>Target Group</a:t>
            </a:r>
            <a:r>
              <a:rPr lang="en-GB" sz="2000" b="1" dirty="0">
                <a:solidFill>
                  <a:schemeClr val="bg1"/>
                </a:solidFill>
              </a:rPr>
              <a:t>: </a:t>
            </a:r>
            <a:r>
              <a:rPr lang="gu-IN" sz="2000" dirty="0">
                <a:solidFill>
                  <a:schemeClr val="bg1"/>
                </a:solidFill>
              </a:rPr>
              <a:t>Teenagers aged 13–18 years living in the United Kingdom.</a:t>
            </a:r>
          </a:p>
          <a:p>
            <a:pPr algn="just"/>
            <a:r>
              <a:rPr lang="gu-IN" sz="2000" b="1" dirty="0">
                <a:solidFill>
                  <a:schemeClr val="bg1"/>
                </a:solidFill>
              </a:rPr>
              <a:t>Campaign Duration</a:t>
            </a:r>
            <a:r>
              <a:rPr lang="en-GB" sz="2000" b="1" dirty="0">
                <a:solidFill>
                  <a:schemeClr val="bg1"/>
                </a:solidFill>
              </a:rPr>
              <a:t>: </a:t>
            </a:r>
            <a:r>
              <a:rPr lang="gu-IN" sz="2000" dirty="0">
                <a:solidFill>
                  <a:schemeClr val="bg1"/>
                </a:solidFill>
              </a:rPr>
              <a:t>8 Weeks</a:t>
            </a:r>
          </a:p>
        </p:txBody>
      </p:sp>
    </p:spTree>
    <p:extLst>
      <p:ext uri="{BB962C8B-B14F-4D97-AF65-F5344CB8AC3E}">
        <p14:creationId xmlns:p14="http://schemas.microsoft.com/office/powerpoint/2010/main" val="152889721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1674952-D30B-2530-B77B-F6940687A4C3}"/>
              </a:ext>
            </a:extLst>
          </p:cNvPr>
          <p:cNvPicPr>
            <a:picLocks noChangeAspect="1"/>
          </p:cNvPicPr>
          <p:nvPr/>
        </p:nvPicPr>
        <p:blipFill>
          <a:blip r:embed="rId2">
            <a:extLst>
              <a:ext uri="{28A0092B-C50C-407E-A947-70E740481C1C}">
                <a14:useLocalDpi xmlns:a14="http://schemas.microsoft.com/office/drawing/2010/main" val="0"/>
              </a:ext>
            </a:extLst>
          </a:blip>
          <a:srcRect t="12064" b="4776"/>
          <a:stretch>
            <a:fillRect/>
          </a:stretch>
        </p:blipFill>
        <p:spPr>
          <a:xfrm>
            <a:off x="178904" y="983974"/>
            <a:ext cx="11817626" cy="5715000"/>
          </a:xfrm>
          <a:prstGeom prst="rect">
            <a:avLst/>
          </a:prstGeom>
        </p:spPr>
      </p:pic>
      <p:sp>
        <p:nvSpPr>
          <p:cNvPr id="2" name="TextBox 1">
            <a:extLst>
              <a:ext uri="{FF2B5EF4-FFF2-40B4-BE49-F238E27FC236}">
                <a16:creationId xmlns:a16="http://schemas.microsoft.com/office/drawing/2014/main" id="{19427D07-F10B-2EF3-8FB3-3502ADDDB6BC}"/>
              </a:ext>
            </a:extLst>
          </p:cNvPr>
          <p:cNvSpPr txBox="1"/>
          <p:nvPr/>
        </p:nvSpPr>
        <p:spPr>
          <a:xfrm>
            <a:off x="725556" y="347870"/>
            <a:ext cx="10952921" cy="461665"/>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pPr algn="ctr"/>
            <a:r>
              <a:rPr lang="gu-IN" sz="2400">
                <a:solidFill>
                  <a:srgbClr val="FFFF00"/>
                </a:solidFill>
                <a:latin typeface="+mj-lt"/>
              </a:rPr>
              <a:t>Sleep Better</a:t>
            </a:r>
            <a:r>
              <a:rPr lang="en-GB" sz="2400">
                <a:solidFill>
                  <a:srgbClr val="FFFF00"/>
                </a:solidFill>
                <a:latin typeface="+mj-lt"/>
              </a:rPr>
              <a:t>,</a:t>
            </a:r>
            <a:r>
              <a:rPr lang="gu-IN" sz="2400">
                <a:solidFill>
                  <a:srgbClr val="FFFF00"/>
                </a:solidFill>
                <a:latin typeface="+mj-lt"/>
              </a:rPr>
              <a:t> Feel Better</a:t>
            </a:r>
            <a:r>
              <a:rPr lang="en-GB" sz="2400">
                <a:solidFill>
                  <a:srgbClr val="FFFF00"/>
                </a:solidFill>
                <a:latin typeface="+mj-lt"/>
              </a:rPr>
              <a:t>,</a:t>
            </a:r>
            <a:r>
              <a:rPr lang="gu-IN" sz="2400">
                <a:solidFill>
                  <a:srgbClr val="FFFF00"/>
                </a:solidFill>
                <a:latin typeface="+mj-lt"/>
              </a:rPr>
              <a:t> Achieve More</a:t>
            </a:r>
            <a:endParaRPr lang="gu-IN" sz="2400" dirty="0">
              <a:latin typeface="+mj-lt"/>
            </a:endParaRPr>
          </a:p>
        </p:txBody>
      </p:sp>
    </p:spTree>
    <p:extLst>
      <p:ext uri="{BB962C8B-B14F-4D97-AF65-F5344CB8AC3E}">
        <p14:creationId xmlns:p14="http://schemas.microsoft.com/office/powerpoint/2010/main" val="3823932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5E9B5-8423-B554-49E7-C48962F223C1}"/>
              </a:ext>
            </a:extLst>
          </p:cNvPr>
          <p:cNvSpPr>
            <a:spLocks noGrp="1"/>
          </p:cNvSpPr>
          <p:nvPr>
            <p:ph type="title"/>
          </p:nvPr>
        </p:nvSpPr>
        <p:spPr>
          <a:xfrm>
            <a:off x="2231136" y="523613"/>
            <a:ext cx="7729728" cy="1188720"/>
          </a:xfrm>
        </p:spPr>
        <p:txBody>
          <a:bodyPr/>
          <a:lstStyle/>
          <a:p>
            <a:r>
              <a:rPr lang="gu-IN" dirty="0"/>
              <a:t>Activities Promoted in the Campaign</a:t>
            </a:r>
          </a:p>
        </p:txBody>
      </p:sp>
      <p:sp>
        <p:nvSpPr>
          <p:cNvPr id="3" name="Content Placeholder 2">
            <a:extLst>
              <a:ext uri="{FF2B5EF4-FFF2-40B4-BE49-F238E27FC236}">
                <a16:creationId xmlns:a16="http://schemas.microsoft.com/office/drawing/2014/main" id="{9661A863-EB24-607D-75F8-5C391DD71FC9}"/>
              </a:ext>
            </a:extLst>
          </p:cNvPr>
          <p:cNvSpPr>
            <a:spLocks noGrp="1"/>
          </p:cNvSpPr>
          <p:nvPr>
            <p:ph idx="1"/>
          </p:nvPr>
        </p:nvSpPr>
        <p:spPr>
          <a:xfrm>
            <a:off x="498765" y="1911927"/>
            <a:ext cx="11155680" cy="4422459"/>
          </a:xfrm>
        </p:spPr>
        <p:txBody>
          <a:bodyPr>
            <a:noAutofit/>
          </a:bodyPr>
          <a:lstStyle/>
          <a:p>
            <a:pPr algn="just"/>
            <a:r>
              <a:rPr lang="gu-IN" b="1" dirty="0">
                <a:solidFill>
                  <a:schemeClr val="tx1"/>
                </a:solidFill>
              </a:rPr>
              <a:t>Sleep Awareness Workshop</a:t>
            </a:r>
            <a:r>
              <a:rPr lang="en-GB" b="1" dirty="0">
                <a:solidFill>
                  <a:schemeClr val="tx1"/>
                </a:solidFill>
              </a:rPr>
              <a:t>: </a:t>
            </a:r>
            <a:r>
              <a:rPr lang="gu-IN" dirty="0">
                <a:solidFill>
                  <a:schemeClr val="tx1"/>
                </a:solidFill>
              </a:rPr>
              <a:t>Educates teenagers about the importance of sleep and the recommended sleep guidelines.</a:t>
            </a:r>
          </a:p>
          <a:p>
            <a:pPr algn="just"/>
            <a:r>
              <a:rPr lang="gu-IN" b="1" dirty="0">
                <a:solidFill>
                  <a:schemeClr val="tx1"/>
                </a:solidFill>
              </a:rPr>
              <a:t>Digital Detox Challenge</a:t>
            </a:r>
            <a:r>
              <a:rPr lang="en-GB" b="1" dirty="0">
                <a:solidFill>
                  <a:schemeClr val="tx1"/>
                </a:solidFill>
              </a:rPr>
              <a:t>: </a:t>
            </a:r>
            <a:r>
              <a:rPr lang="gu-IN" dirty="0">
                <a:solidFill>
                  <a:schemeClr val="tx1"/>
                </a:solidFill>
              </a:rPr>
              <a:t>Encourages participants to switch off electronic devices at least one hour before bedtime.</a:t>
            </a:r>
          </a:p>
          <a:p>
            <a:pPr algn="just"/>
            <a:r>
              <a:rPr lang="gu-IN" b="1" dirty="0">
                <a:solidFill>
                  <a:schemeClr val="tx1"/>
                </a:solidFill>
              </a:rPr>
              <a:t>Mindfulness Sessions</a:t>
            </a:r>
            <a:r>
              <a:rPr lang="en-GB" b="1" dirty="0">
                <a:solidFill>
                  <a:schemeClr val="tx1"/>
                </a:solidFill>
              </a:rPr>
              <a:t>: </a:t>
            </a:r>
            <a:r>
              <a:rPr lang="en-GB" dirty="0">
                <a:solidFill>
                  <a:schemeClr val="tx1"/>
                </a:solidFill>
              </a:rPr>
              <a:t>Teach</a:t>
            </a:r>
            <a:r>
              <a:rPr lang="gu-IN" dirty="0">
                <a:solidFill>
                  <a:schemeClr val="tx1"/>
                </a:solidFill>
              </a:rPr>
              <a:t> relaxation techniques to reduce stress and improve sleep quality.</a:t>
            </a:r>
          </a:p>
          <a:p>
            <a:pPr algn="just"/>
            <a:r>
              <a:rPr lang="gu-IN" b="1" dirty="0">
                <a:solidFill>
                  <a:schemeClr val="tx1"/>
                </a:solidFill>
              </a:rPr>
              <a:t>Physical Activity Sessions</a:t>
            </a:r>
            <a:r>
              <a:rPr lang="en-GB" b="1" dirty="0">
                <a:solidFill>
                  <a:schemeClr val="tx1"/>
                </a:solidFill>
              </a:rPr>
              <a:t>: </a:t>
            </a:r>
            <a:r>
              <a:rPr lang="en-GB" dirty="0">
                <a:solidFill>
                  <a:schemeClr val="tx1"/>
                </a:solidFill>
              </a:rPr>
              <a:t>Promote</a:t>
            </a:r>
            <a:r>
              <a:rPr lang="gu-IN" dirty="0">
                <a:solidFill>
                  <a:schemeClr val="tx1"/>
                </a:solidFill>
              </a:rPr>
              <a:t> regular exercise to support healthy sleep patterns and overall wellbeing.</a:t>
            </a:r>
          </a:p>
          <a:p>
            <a:pPr algn="just"/>
            <a:r>
              <a:rPr lang="gu-IN" b="1" dirty="0">
                <a:solidFill>
                  <a:schemeClr val="tx1"/>
                </a:solidFill>
              </a:rPr>
              <a:t>Healthy Nutrition Workshop</a:t>
            </a:r>
            <a:r>
              <a:rPr lang="en-GB" b="1" dirty="0">
                <a:solidFill>
                  <a:schemeClr val="tx1"/>
                </a:solidFill>
              </a:rPr>
              <a:t>: </a:t>
            </a:r>
            <a:r>
              <a:rPr lang="gu-IN" dirty="0">
                <a:solidFill>
                  <a:schemeClr val="tx1"/>
                </a:solidFill>
              </a:rPr>
              <a:t>Explains how healthy eating habits contribute to better sleep quality.</a:t>
            </a:r>
          </a:p>
          <a:p>
            <a:pPr algn="just"/>
            <a:r>
              <a:rPr lang="gu-IN" b="1" dirty="0">
                <a:solidFill>
                  <a:schemeClr val="tx1"/>
                </a:solidFill>
              </a:rPr>
              <a:t>Family Sleep Challenge</a:t>
            </a:r>
            <a:r>
              <a:rPr lang="en-GB" b="1" dirty="0">
                <a:solidFill>
                  <a:schemeClr val="tx1"/>
                </a:solidFill>
              </a:rPr>
              <a:t>: </a:t>
            </a:r>
            <a:r>
              <a:rPr lang="gu-IN" dirty="0">
                <a:solidFill>
                  <a:schemeClr val="tx1"/>
                </a:solidFill>
              </a:rPr>
              <a:t>Encourages families to support healthy bedtime routines together.</a:t>
            </a:r>
          </a:p>
          <a:p>
            <a:pPr algn="just"/>
            <a:r>
              <a:rPr lang="gu-IN" b="1" dirty="0">
                <a:solidFill>
                  <a:schemeClr val="tx1"/>
                </a:solidFill>
              </a:rPr>
              <a:t>Sleep Diary</a:t>
            </a:r>
            <a:r>
              <a:rPr lang="en-GB" b="1" dirty="0">
                <a:solidFill>
                  <a:schemeClr val="tx1"/>
                </a:solidFill>
              </a:rPr>
              <a:t>: </a:t>
            </a:r>
            <a:r>
              <a:rPr lang="gu-IN" dirty="0">
                <a:solidFill>
                  <a:schemeClr val="tx1"/>
                </a:solidFill>
              </a:rPr>
              <a:t>Participants record their sleep patterns to monitor improvements throughout the programme.</a:t>
            </a:r>
          </a:p>
          <a:p>
            <a:pPr algn="just"/>
            <a:r>
              <a:rPr lang="gu-IN" b="1" dirty="0">
                <a:solidFill>
                  <a:schemeClr val="tx1"/>
                </a:solidFill>
              </a:rPr>
              <a:t>Celebration and Certificate Day</a:t>
            </a:r>
            <a:r>
              <a:rPr lang="en-GB" b="1" dirty="0">
                <a:solidFill>
                  <a:schemeClr val="tx1"/>
                </a:solidFill>
              </a:rPr>
              <a:t>: </a:t>
            </a:r>
            <a:r>
              <a:rPr lang="gu-IN" dirty="0">
                <a:solidFill>
                  <a:schemeClr val="tx1"/>
                </a:solidFill>
              </a:rPr>
              <a:t>Recognises participants' achievements and motivates them to continue practising healthy sleep habits.</a:t>
            </a:r>
          </a:p>
        </p:txBody>
      </p:sp>
    </p:spTree>
    <p:extLst>
      <p:ext uri="{BB962C8B-B14F-4D97-AF65-F5344CB8AC3E}">
        <p14:creationId xmlns:p14="http://schemas.microsoft.com/office/powerpoint/2010/main" val="1811202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5984-5C16-DDE3-0DE0-85460952CE70}"/>
              </a:ext>
            </a:extLst>
          </p:cNvPr>
          <p:cNvSpPr>
            <a:spLocks noGrp="1"/>
          </p:cNvSpPr>
          <p:nvPr>
            <p:ph type="title"/>
          </p:nvPr>
        </p:nvSpPr>
        <p:spPr>
          <a:xfrm>
            <a:off x="2231136" y="257695"/>
            <a:ext cx="7729728" cy="813072"/>
          </a:xfrm>
        </p:spPr>
        <p:txBody>
          <a:bodyPr/>
          <a:lstStyle/>
          <a:p>
            <a:r>
              <a:rPr lang="gu-IN" dirty="0"/>
              <a:t>Benefits of Participating</a:t>
            </a:r>
          </a:p>
        </p:txBody>
      </p:sp>
      <p:sp>
        <p:nvSpPr>
          <p:cNvPr id="3" name="Content Placeholder 2">
            <a:extLst>
              <a:ext uri="{FF2B5EF4-FFF2-40B4-BE49-F238E27FC236}">
                <a16:creationId xmlns:a16="http://schemas.microsoft.com/office/drawing/2014/main" id="{9E391187-5850-CD7B-E844-4DB5E5FBD89B}"/>
              </a:ext>
            </a:extLst>
          </p:cNvPr>
          <p:cNvSpPr>
            <a:spLocks noGrp="1"/>
          </p:cNvSpPr>
          <p:nvPr>
            <p:ph idx="1"/>
          </p:nvPr>
        </p:nvSpPr>
        <p:spPr>
          <a:xfrm>
            <a:off x="914400" y="1729048"/>
            <a:ext cx="9046464" cy="4871258"/>
          </a:xfrm>
        </p:spPr>
        <p:txBody>
          <a:bodyPr>
            <a:normAutofit/>
          </a:bodyPr>
          <a:lstStyle/>
          <a:p>
            <a:pPr marL="0" indent="0" algn="just">
              <a:buNone/>
            </a:pPr>
            <a:r>
              <a:rPr lang="gu-IN" sz="2000" b="1" dirty="0">
                <a:solidFill>
                  <a:schemeClr val="tx1"/>
                </a:solidFill>
              </a:rPr>
              <a:t>Participants will benefit by:</a:t>
            </a:r>
          </a:p>
          <a:p>
            <a:pPr algn="just"/>
            <a:r>
              <a:rPr lang="gu-IN" sz="2000" dirty="0">
                <a:solidFill>
                  <a:schemeClr val="tx1"/>
                </a:solidFill>
              </a:rPr>
              <a:t>Improving sleep quality and duration. </a:t>
            </a:r>
          </a:p>
          <a:p>
            <a:pPr algn="just"/>
            <a:r>
              <a:rPr lang="gu-IN" sz="2000" dirty="0">
                <a:solidFill>
                  <a:schemeClr val="tx1"/>
                </a:solidFill>
              </a:rPr>
              <a:t>Increasing energy levels throughout the day. </a:t>
            </a:r>
          </a:p>
          <a:p>
            <a:pPr algn="just"/>
            <a:r>
              <a:rPr lang="gu-IN" sz="2000" dirty="0">
                <a:solidFill>
                  <a:schemeClr val="tx1"/>
                </a:solidFill>
              </a:rPr>
              <a:t>Improving concentration and memory at school. </a:t>
            </a:r>
          </a:p>
          <a:p>
            <a:pPr algn="just"/>
            <a:r>
              <a:rPr lang="gu-IN" sz="2000" dirty="0">
                <a:solidFill>
                  <a:schemeClr val="tx1"/>
                </a:solidFill>
              </a:rPr>
              <a:t>Reducing stress, anxiety, and mood swings. </a:t>
            </a:r>
          </a:p>
          <a:p>
            <a:pPr algn="just"/>
            <a:r>
              <a:rPr lang="gu-IN" sz="2000" dirty="0">
                <a:solidFill>
                  <a:schemeClr val="tx1"/>
                </a:solidFill>
              </a:rPr>
              <a:t>Developing healthier bedtime routines. </a:t>
            </a:r>
          </a:p>
          <a:p>
            <a:pPr algn="just"/>
            <a:r>
              <a:rPr lang="gu-IN" sz="2000" dirty="0">
                <a:solidFill>
                  <a:schemeClr val="tx1"/>
                </a:solidFill>
              </a:rPr>
              <a:t>Improving physical health and immune function. </a:t>
            </a:r>
          </a:p>
          <a:p>
            <a:pPr algn="just"/>
            <a:r>
              <a:rPr lang="gu-IN" sz="2000" dirty="0">
                <a:solidFill>
                  <a:schemeClr val="tx1"/>
                </a:solidFill>
              </a:rPr>
              <a:t>Reducing excessive screen time before bed. </a:t>
            </a:r>
          </a:p>
          <a:p>
            <a:pPr algn="just"/>
            <a:r>
              <a:rPr lang="gu-IN" sz="2000" dirty="0">
                <a:solidFill>
                  <a:schemeClr val="tx1"/>
                </a:solidFill>
              </a:rPr>
              <a:t>Building lifelong healthy sleep habits. </a:t>
            </a:r>
          </a:p>
          <a:p>
            <a:pPr algn="just"/>
            <a:r>
              <a:rPr lang="gu-IN" sz="2000" dirty="0">
                <a:solidFill>
                  <a:schemeClr val="tx1"/>
                </a:solidFill>
              </a:rPr>
              <a:t>Improving confidence and overall wellbeing.</a:t>
            </a:r>
            <a:endParaRPr lang="en-GB" sz="2000" dirty="0">
              <a:solidFill>
                <a:schemeClr val="tx1"/>
              </a:solidFill>
            </a:endParaRPr>
          </a:p>
          <a:p>
            <a:pPr marL="0" indent="0" algn="r">
              <a:buNone/>
            </a:pPr>
            <a:r>
              <a:rPr lang="en-GB" sz="2000" dirty="0">
                <a:solidFill>
                  <a:schemeClr val="tx1"/>
                </a:solidFill>
              </a:rPr>
              <a:t>(</a:t>
            </a:r>
            <a:r>
              <a:rPr lang="gu-IN" sz="2000" dirty="0">
                <a:solidFill>
                  <a:schemeClr val="tx1"/>
                </a:solidFill>
              </a:rPr>
              <a:t>Robbins</a:t>
            </a:r>
            <a:r>
              <a:rPr lang="en-GB" sz="2000" dirty="0">
                <a:solidFill>
                  <a:schemeClr val="tx1"/>
                </a:solidFill>
              </a:rPr>
              <a:t> et al., 2025; </a:t>
            </a:r>
            <a:r>
              <a:rPr lang="gu-IN" sz="2000" dirty="0">
                <a:solidFill>
                  <a:schemeClr val="tx1"/>
                </a:solidFill>
              </a:rPr>
              <a:t>Lim</a:t>
            </a:r>
            <a:r>
              <a:rPr lang="en-GB" sz="2000" dirty="0">
                <a:solidFill>
                  <a:schemeClr val="tx1"/>
                </a:solidFill>
              </a:rPr>
              <a:t> et al., 2023)</a:t>
            </a:r>
            <a:endParaRPr lang="gu-IN" sz="2000" dirty="0">
              <a:solidFill>
                <a:schemeClr val="tx1"/>
              </a:solidFill>
            </a:endParaRPr>
          </a:p>
        </p:txBody>
      </p:sp>
      <p:pic>
        <p:nvPicPr>
          <p:cNvPr id="4" name="Picture 3" descr="Benefits Images | Free Photos, PNG Stickers, Wallpapers &amp; Backgrounds - rawpixel">
            <a:extLst>
              <a:ext uri="{FF2B5EF4-FFF2-40B4-BE49-F238E27FC236}">
                <a16:creationId xmlns:a16="http://schemas.microsoft.com/office/drawing/2014/main" id="{E49A6803-75DA-B71E-6D54-5D2365A31BDA}"/>
              </a:ext>
            </a:extLst>
          </p:cNvPr>
          <p:cNvPicPr>
            <a:picLocks noChangeAspect="1"/>
          </p:cNvPicPr>
          <p:nvPr/>
        </p:nvPicPr>
        <p:blipFill>
          <a:blip r:embed="rId2"/>
          <a:stretch>
            <a:fillRect/>
          </a:stretch>
        </p:blipFill>
        <p:spPr>
          <a:xfrm>
            <a:off x="7647710" y="2450722"/>
            <a:ext cx="3261792" cy="3476625"/>
          </a:xfrm>
          <a:prstGeom prst="rect">
            <a:avLst/>
          </a:prstGeom>
        </p:spPr>
      </p:pic>
    </p:spTree>
    <p:extLst>
      <p:ext uri="{BB962C8B-B14F-4D97-AF65-F5344CB8AC3E}">
        <p14:creationId xmlns:p14="http://schemas.microsoft.com/office/powerpoint/2010/main" val="3710244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715B-D08A-3F54-42E6-3B60D7028D21}"/>
              </a:ext>
            </a:extLst>
          </p:cNvPr>
          <p:cNvSpPr>
            <a:spLocks noGrp="1"/>
          </p:cNvSpPr>
          <p:nvPr>
            <p:ph type="title"/>
          </p:nvPr>
        </p:nvSpPr>
        <p:spPr>
          <a:xfrm>
            <a:off x="2231136" y="162747"/>
            <a:ext cx="7729728" cy="714479"/>
          </a:xfrm>
        </p:spPr>
        <p:txBody>
          <a:bodyPr>
            <a:normAutofit fontScale="90000"/>
          </a:bodyPr>
          <a:lstStyle/>
          <a:p>
            <a:r>
              <a:rPr lang="gu-IN" dirty="0"/>
              <a:t>DreamSync UK</a:t>
            </a:r>
          </a:p>
        </p:txBody>
      </p:sp>
      <p:sp>
        <p:nvSpPr>
          <p:cNvPr id="3" name="Content Placeholder 2">
            <a:extLst>
              <a:ext uri="{FF2B5EF4-FFF2-40B4-BE49-F238E27FC236}">
                <a16:creationId xmlns:a16="http://schemas.microsoft.com/office/drawing/2014/main" id="{49F172D5-AF84-746F-7983-6B32E9BB5D3E}"/>
              </a:ext>
            </a:extLst>
          </p:cNvPr>
          <p:cNvSpPr>
            <a:spLocks noGrp="1"/>
          </p:cNvSpPr>
          <p:nvPr>
            <p:ph idx="1"/>
          </p:nvPr>
        </p:nvSpPr>
        <p:spPr>
          <a:xfrm>
            <a:off x="298705" y="1117973"/>
            <a:ext cx="11721499" cy="5740027"/>
          </a:xfrm>
        </p:spPr>
        <p:txBody>
          <a:bodyPr>
            <a:noAutofit/>
          </a:bodyPr>
          <a:lstStyle/>
          <a:p>
            <a:pPr marL="0" indent="0" algn="just">
              <a:buNone/>
            </a:pPr>
            <a:r>
              <a:rPr lang="gu-IN" dirty="0">
                <a:solidFill>
                  <a:schemeClr val="tx1"/>
                </a:solidFill>
              </a:rPr>
              <a:t>DreamSync UK is a mobile application designed specifically for teenagers to help them develop healthy sleep habits through personalised reminders, sleep tracking, educational content, and motivational challenges. The app supports the campaign by encouraging users to build consistent bedtime routines and monitor their progress throughout the eight-week programme.</a:t>
            </a:r>
            <a:endParaRPr lang="en-GB" dirty="0">
              <a:solidFill>
                <a:schemeClr val="tx1"/>
              </a:solidFill>
            </a:endParaRPr>
          </a:p>
          <a:p>
            <a:pPr algn="just"/>
            <a:r>
              <a:rPr lang="gu-IN" b="1" dirty="0">
                <a:solidFill>
                  <a:schemeClr val="tx1"/>
                </a:solidFill>
              </a:rPr>
              <a:t>Key Features of the DreamSync UK App</a:t>
            </a:r>
          </a:p>
          <a:p>
            <a:pPr algn="just"/>
            <a:r>
              <a:rPr lang="gu-IN" dirty="0">
                <a:solidFill>
                  <a:schemeClr val="tx1"/>
                </a:solidFill>
              </a:rPr>
              <a:t>Daily Sleep Tracker </a:t>
            </a:r>
          </a:p>
          <a:p>
            <a:pPr algn="just"/>
            <a:r>
              <a:rPr lang="gu-IN" dirty="0">
                <a:solidFill>
                  <a:schemeClr val="tx1"/>
                </a:solidFill>
              </a:rPr>
              <a:t>Bedtime Reminder </a:t>
            </a:r>
          </a:p>
          <a:p>
            <a:pPr algn="just"/>
            <a:r>
              <a:rPr lang="gu-IN" dirty="0">
                <a:solidFill>
                  <a:schemeClr val="tx1"/>
                </a:solidFill>
              </a:rPr>
              <a:t>Screen-Off Timer </a:t>
            </a:r>
          </a:p>
          <a:p>
            <a:pPr algn="just"/>
            <a:r>
              <a:rPr lang="gu-IN" dirty="0">
                <a:solidFill>
                  <a:schemeClr val="tx1"/>
                </a:solidFill>
              </a:rPr>
              <a:t>Relaxation Music and Guided Meditation </a:t>
            </a:r>
          </a:p>
          <a:p>
            <a:pPr algn="just"/>
            <a:r>
              <a:rPr lang="gu-IN" dirty="0">
                <a:solidFill>
                  <a:schemeClr val="tx1"/>
                </a:solidFill>
              </a:rPr>
              <a:t>Sleep Hygiene Tips and Advice </a:t>
            </a:r>
          </a:p>
          <a:p>
            <a:pPr algn="just"/>
            <a:r>
              <a:rPr lang="gu-IN" dirty="0">
                <a:solidFill>
                  <a:schemeClr val="tx1"/>
                </a:solidFill>
              </a:rPr>
              <a:t>Mood and Energy Tracker </a:t>
            </a:r>
          </a:p>
          <a:p>
            <a:pPr algn="just"/>
            <a:r>
              <a:rPr lang="gu-IN" dirty="0">
                <a:solidFill>
                  <a:schemeClr val="tx1"/>
                </a:solidFill>
              </a:rPr>
              <a:t>Weekly Sleep Challenges </a:t>
            </a:r>
          </a:p>
          <a:p>
            <a:pPr algn="just"/>
            <a:r>
              <a:rPr lang="gu-IN" dirty="0">
                <a:solidFill>
                  <a:schemeClr val="tx1"/>
                </a:solidFill>
              </a:rPr>
              <a:t>Achievement Badges and Rewards </a:t>
            </a:r>
          </a:p>
          <a:p>
            <a:pPr algn="just"/>
            <a:r>
              <a:rPr lang="gu-IN" dirty="0">
                <a:solidFill>
                  <a:schemeClr val="tx1"/>
                </a:solidFill>
              </a:rPr>
              <a:t>Parent Progress Dashboard </a:t>
            </a:r>
          </a:p>
          <a:p>
            <a:pPr algn="just"/>
            <a:r>
              <a:rPr lang="gu-IN" dirty="0">
                <a:solidFill>
                  <a:schemeClr val="tx1"/>
                </a:solidFill>
              </a:rPr>
              <a:t>Emergency Wellbeing Support Links</a:t>
            </a:r>
          </a:p>
          <a:p>
            <a:pPr marL="0" indent="0" algn="just">
              <a:buNone/>
            </a:pPr>
            <a:endParaRPr lang="en-GB" dirty="0">
              <a:solidFill>
                <a:schemeClr val="tx1"/>
              </a:solidFill>
            </a:endParaRPr>
          </a:p>
          <a:p>
            <a:pPr algn="just"/>
            <a:endParaRPr lang="gu-IN" dirty="0">
              <a:solidFill>
                <a:schemeClr val="tx1"/>
              </a:solidFill>
            </a:endParaRPr>
          </a:p>
        </p:txBody>
      </p:sp>
      <p:pic>
        <p:nvPicPr>
          <p:cNvPr id="5" name="Picture 4" descr="Sleep app - Free ui icons">
            <a:extLst>
              <a:ext uri="{FF2B5EF4-FFF2-40B4-BE49-F238E27FC236}">
                <a16:creationId xmlns:a16="http://schemas.microsoft.com/office/drawing/2014/main" id="{3B7D64EF-BCBA-6024-CE01-A9C44C5F47E0}"/>
              </a:ext>
            </a:extLst>
          </p:cNvPr>
          <p:cNvPicPr>
            <a:picLocks noChangeAspect="1"/>
          </p:cNvPicPr>
          <p:nvPr/>
        </p:nvPicPr>
        <p:blipFill>
          <a:blip r:embed="rId2"/>
          <a:stretch>
            <a:fillRect/>
          </a:stretch>
        </p:blipFill>
        <p:spPr>
          <a:xfrm>
            <a:off x="8508353" y="2240280"/>
            <a:ext cx="1452511" cy="1188720"/>
          </a:xfrm>
          <a:prstGeom prst="rect">
            <a:avLst/>
          </a:prstGeom>
        </p:spPr>
      </p:pic>
      <p:pic>
        <p:nvPicPr>
          <p:cNvPr id="6" name="Picture 5" descr="DreamSync – Smart Sleep &amp; Meditation Mobile App by UIX Maruf Hossen on Dribbble">
            <a:extLst>
              <a:ext uri="{FF2B5EF4-FFF2-40B4-BE49-F238E27FC236}">
                <a16:creationId xmlns:a16="http://schemas.microsoft.com/office/drawing/2014/main" id="{45B789B8-FDC2-B6AC-238F-778A53A0DA8C}"/>
              </a:ext>
            </a:extLst>
          </p:cNvPr>
          <p:cNvPicPr>
            <a:picLocks noChangeAspect="1"/>
          </p:cNvPicPr>
          <p:nvPr/>
        </p:nvPicPr>
        <p:blipFill>
          <a:blip r:embed="rId3"/>
          <a:stretch>
            <a:fillRect/>
          </a:stretch>
        </p:blipFill>
        <p:spPr>
          <a:xfrm>
            <a:off x="5835535" y="3892177"/>
            <a:ext cx="6057759" cy="2608376"/>
          </a:xfrm>
          <a:prstGeom prst="rect">
            <a:avLst/>
          </a:prstGeom>
        </p:spPr>
      </p:pic>
    </p:spTree>
    <p:extLst>
      <p:ext uri="{BB962C8B-B14F-4D97-AF65-F5344CB8AC3E}">
        <p14:creationId xmlns:p14="http://schemas.microsoft.com/office/powerpoint/2010/main" val="1864053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3A005-24BE-0B85-738A-A7F4A5E88DF0}"/>
              </a:ext>
            </a:extLst>
          </p:cNvPr>
          <p:cNvSpPr>
            <a:spLocks noGrp="1"/>
          </p:cNvSpPr>
          <p:nvPr>
            <p:ph type="title"/>
          </p:nvPr>
        </p:nvSpPr>
        <p:spPr>
          <a:xfrm>
            <a:off x="2231135" y="224444"/>
            <a:ext cx="7729728" cy="806334"/>
          </a:xfrm>
        </p:spPr>
        <p:txBody>
          <a:bodyPr/>
          <a:lstStyle/>
          <a:p>
            <a:r>
              <a:rPr lang="gu-IN" dirty="0"/>
              <a:t>Benefits of DreamSync UK</a:t>
            </a:r>
          </a:p>
        </p:txBody>
      </p:sp>
      <p:sp>
        <p:nvSpPr>
          <p:cNvPr id="4" name="Content Placeholder 2">
            <a:extLst>
              <a:ext uri="{FF2B5EF4-FFF2-40B4-BE49-F238E27FC236}">
                <a16:creationId xmlns:a16="http://schemas.microsoft.com/office/drawing/2014/main" id="{F557E518-9B86-F83F-39E9-B6C9E202FB4D}"/>
              </a:ext>
            </a:extLst>
          </p:cNvPr>
          <p:cNvSpPr>
            <a:spLocks noGrp="1"/>
          </p:cNvSpPr>
          <p:nvPr>
            <p:ph idx="1"/>
          </p:nvPr>
        </p:nvSpPr>
        <p:spPr>
          <a:xfrm>
            <a:off x="482138" y="1707018"/>
            <a:ext cx="11139055" cy="4926538"/>
          </a:xfrm>
        </p:spPr>
        <p:txBody>
          <a:bodyPr>
            <a:noAutofit/>
          </a:bodyPr>
          <a:lstStyle/>
          <a:p>
            <a:pPr algn="just"/>
            <a:r>
              <a:rPr lang="gu-IN" dirty="0"/>
              <a:t>Helps teenagers build healthy sleep habits by providing daily reminders and tracking their sleep patterns</a:t>
            </a:r>
            <a:r>
              <a:rPr lang="en-GB" dirty="0"/>
              <a:t> (</a:t>
            </a:r>
            <a:r>
              <a:rPr lang="gu-IN" dirty="0"/>
              <a:t>Becker</a:t>
            </a:r>
            <a:r>
              <a:rPr lang="en-GB" dirty="0"/>
              <a:t> et al, 2023)</a:t>
            </a:r>
            <a:r>
              <a:rPr lang="gu-IN" dirty="0"/>
              <a:t>. </a:t>
            </a:r>
            <a:endParaRPr lang="en-GB" dirty="0"/>
          </a:p>
          <a:p>
            <a:pPr algn="just"/>
            <a:r>
              <a:rPr lang="gu-IN" dirty="0"/>
              <a:t>Encourages reduced screen time before bed through digital detox reminders and bedtime alerts</a:t>
            </a:r>
            <a:r>
              <a:rPr lang="en-GB" dirty="0"/>
              <a:t> (</a:t>
            </a:r>
            <a:r>
              <a:rPr lang="gu-IN" dirty="0"/>
              <a:t>Morton</a:t>
            </a:r>
            <a:r>
              <a:rPr lang="en-GB" dirty="0"/>
              <a:t> et al, 2022)</a:t>
            </a:r>
            <a:r>
              <a:rPr lang="gu-IN" dirty="0"/>
              <a:t>. </a:t>
            </a:r>
            <a:endParaRPr lang="en-GB" dirty="0"/>
          </a:p>
          <a:p>
            <a:pPr algn="just"/>
            <a:r>
              <a:rPr lang="gu-IN" dirty="0"/>
              <a:t>Improves mental wellbeing by offering relaxation exercises, mindfulness sessions, and sleep tips</a:t>
            </a:r>
            <a:r>
              <a:rPr lang="en-GB" dirty="0"/>
              <a:t> (</a:t>
            </a:r>
            <a:r>
              <a:rPr lang="gu-IN" dirty="0"/>
              <a:t>Arnardottir</a:t>
            </a:r>
            <a:r>
              <a:rPr lang="en-GB" dirty="0"/>
              <a:t> et al, 2022)</a:t>
            </a:r>
            <a:r>
              <a:rPr lang="gu-IN" dirty="0"/>
              <a:t>. </a:t>
            </a:r>
            <a:endParaRPr lang="en-GB" dirty="0"/>
          </a:p>
          <a:p>
            <a:pPr algn="just"/>
            <a:r>
              <a:rPr lang="gu-IN" dirty="0"/>
              <a:t>Increases motivation through weekly challenges, rewards, and achievement badges</a:t>
            </a:r>
            <a:r>
              <a:rPr lang="en-GB" dirty="0"/>
              <a:t> (</a:t>
            </a:r>
            <a:r>
              <a:rPr lang="gu-IN" dirty="0"/>
              <a:t>Arnardottir</a:t>
            </a:r>
            <a:r>
              <a:rPr lang="en-GB" dirty="0"/>
              <a:t> et al, 2022)</a:t>
            </a:r>
            <a:r>
              <a:rPr lang="gu-IN" dirty="0"/>
              <a:t>. </a:t>
            </a:r>
            <a:endParaRPr lang="en-GB" dirty="0"/>
          </a:p>
          <a:p>
            <a:pPr algn="just"/>
            <a:r>
              <a:rPr lang="gu-IN" dirty="0"/>
              <a:t>Allows users to monitor their sleep progress and identify areas for improvement</a:t>
            </a:r>
            <a:r>
              <a:rPr lang="en-GB" dirty="0"/>
              <a:t> (</a:t>
            </a:r>
            <a:r>
              <a:rPr lang="gu-IN" dirty="0"/>
              <a:t>Morton</a:t>
            </a:r>
            <a:r>
              <a:rPr lang="en-GB" dirty="0"/>
              <a:t> et al, 2022)</a:t>
            </a:r>
            <a:r>
              <a:rPr lang="gu-IN" dirty="0"/>
              <a:t>. </a:t>
            </a:r>
            <a:endParaRPr lang="en-GB" dirty="0"/>
          </a:p>
          <a:p>
            <a:pPr algn="just"/>
            <a:r>
              <a:rPr lang="gu-IN" dirty="0"/>
              <a:t>Supports parents by providing updates on their teenager's sleep routine and progress</a:t>
            </a:r>
            <a:r>
              <a:rPr lang="en-GB" dirty="0"/>
              <a:t> (</a:t>
            </a:r>
            <a:r>
              <a:rPr lang="gu-IN" dirty="0"/>
              <a:t>Becker</a:t>
            </a:r>
            <a:r>
              <a:rPr lang="en-GB" dirty="0"/>
              <a:t> et al, 2023)</a:t>
            </a:r>
            <a:r>
              <a:rPr lang="gu-IN" dirty="0"/>
              <a:t>. </a:t>
            </a:r>
            <a:endParaRPr lang="en-GB" dirty="0"/>
          </a:p>
          <a:p>
            <a:pPr algn="just"/>
            <a:r>
              <a:rPr lang="gu-IN" dirty="0"/>
              <a:t>Provides trusted sleep hygiene advice and wellbeing resources to encourage long-term healthy behaviours</a:t>
            </a:r>
            <a:r>
              <a:rPr lang="en-GB" dirty="0"/>
              <a:t> (</a:t>
            </a:r>
            <a:r>
              <a:rPr lang="gu-IN" dirty="0"/>
              <a:t>Morton</a:t>
            </a:r>
            <a:r>
              <a:rPr lang="en-GB" dirty="0"/>
              <a:t> et al, 2022)</a:t>
            </a:r>
            <a:r>
              <a:rPr lang="gu-IN" dirty="0"/>
              <a:t>.</a:t>
            </a:r>
          </a:p>
        </p:txBody>
      </p:sp>
    </p:spTree>
    <p:extLst>
      <p:ext uri="{BB962C8B-B14F-4D97-AF65-F5344CB8AC3E}">
        <p14:creationId xmlns:p14="http://schemas.microsoft.com/office/powerpoint/2010/main" val="2054860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9ABA3-EBB3-B38A-EA1B-CAA19CDFB023}"/>
              </a:ext>
            </a:extLst>
          </p:cNvPr>
          <p:cNvSpPr>
            <a:spLocks noGrp="1"/>
          </p:cNvSpPr>
          <p:nvPr>
            <p:ph type="title"/>
          </p:nvPr>
        </p:nvSpPr>
        <p:spPr>
          <a:xfrm>
            <a:off x="2344890" y="386005"/>
            <a:ext cx="7729728" cy="725073"/>
          </a:xfrm>
        </p:spPr>
        <p:txBody>
          <a:bodyPr>
            <a:normAutofit fontScale="90000"/>
          </a:bodyPr>
          <a:lstStyle/>
          <a:p>
            <a:r>
              <a:rPr lang="gu-IN" dirty="0"/>
              <a:t>National Partners</a:t>
            </a:r>
          </a:p>
        </p:txBody>
      </p:sp>
      <p:graphicFrame>
        <p:nvGraphicFramePr>
          <p:cNvPr id="4" name="Content Placeholder 3">
            <a:extLst>
              <a:ext uri="{FF2B5EF4-FFF2-40B4-BE49-F238E27FC236}">
                <a16:creationId xmlns:a16="http://schemas.microsoft.com/office/drawing/2014/main" id="{1B3DB5D8-A40F-D979-947D-A34D72CAE044}"/>
              </a:ext>
            </a:extLst>
          </p:cNvPr>
          <p:cNvGraphicFramePr>
            <a:graphicFrameLocks noGrp="1"/>
          </p:cNvGraphicFramePr>
          <p:nvPr>
            <p:ph idx="1"/>
            <p:extLst>
              <p:ext uri="{D42A27DB-BD31-4B8C-83A1-F6EECF244321}">
                <p14:modId xmlns:p14="http://schemas.microsoft.com/office/powerpoint/2010/main" val="4037804050"/>
              </p:ext>
            </p:extLst>
          </p:nvPr>
        </p:nvGraphicFramePr>
        <p:xfrm>
          <a:off x="838200" y="1690688"/>
          <a:ext cx="10515600" cy="4506070"/>
        </p:xfrm>
        <a:graphic>
          <a:graphicData uri="http://schemas.openxmlformats.org/drawingml/2006/table">
            <a:tbl>
              <a:tblPr>
                <a:tableStyleId>{8A107856-5554-42FB-B03E-39F5DBC370BA}</a:tableStyleId>
              </a:tblPr>
              <a:tblGrid>
                <a:gridCol w="3505200">
                  <a:extLst>
                    <a:ext uri="{9D8B030D-6E8A-4147-A177-3AD203B41FA5}">
                      <a16:colId xmlns:a16="http://schemas.microsoft.com/office/drawing/2014/main" val="501072482"/>
                    </a:ext>
                  </a:extLst>
                </a:gridCol>
                <a:gridCol w="3505200">
                  <a:extLst>
                    <a:ext uri="{9D8B030D-6E8A-4147-A177-3AD203B41FA5}">
                      <a16:colId xmlns:a16="http://schemas.microsoft.com/office/drawing/2014/main" val="2098753335"/>
                    </a:ext>
                  </a:extLst>
                </a:gridCol>
                <a:gridCol w="3505200">
                  <a:extLst>
                    <a:ext uri="{9D8B030D-6E8A-4147-A177-3AD203B41FA5}">
                      <a16:colId xmlns:a16="http://schemas.microsoft.com/office/drawing/2014/main" val="4035120059"/>
                    </a:ext>
                  </a:extLst>
                </a:gridCol>
              </a:tblGrid>
              <a:tr h="397820">
                <a:tc>
                  <a:txBody>
                    <a:bodyPr/>
                    <a:lstStyle/>
                    <a:p>
                      <a:pPr algn="ctr">
                        <a:buNone/>
                      </a:pPr>
                      <a:r>
                        <a:rPr lang="gu-IN" sz="2400" b="1">
                          <a:solidFill>
                            <a:schemeClr val="tx1"/>
                          </a:solidFill>
                        </a:rPr>
                        <a:t>Organisation</a:t>
                      </a:r>
                      <a:endParaRPr lang="gu-IN" sz="2400">
                        <a:solidFill>
                          <a:schemeClr val="tx1"/>
                        </a:solidFill>
                      </a:endParaRPr>
                    </a:p>
                  </a:txBody>
                  <a:tcPr anchor="ctr"/>
                </a:tc>
                <a:tc>
                  <a:txBody>
                    <a:bodyPr/>
                    <a:lstStyle/>
                    <a:p>
                      <a:pPr algn="ctr">
                        <a:buNone/>
                      </a:pPr>
                      <a:r>
                        <a:rPr lang="gu-IN" sz="2400" b="1" dirty="0">
                          <a:solidFill>
                            <a:schemeClr val="tx1"/>
                          </a:solidFill>
                        </a:rPr>
                        <a:t>Aim</a:t>
                      </a:r>
                      <a:endParaRPr lang="gu-IN" sz="2400" dirty="0">
                        <a:solidFill>
                          <a:schemeClr val="tx1"/>
                        </a:solidFill>
                      </a:endParaRPr>
                    </a:p>
                  </a:txBody>
                  <a:tcPr anchor="ctr"/>
                </a:tc>
                <a:tc>
                  <a:txBody>
                    <a:bodyPr/>
                    <a:lstStyle/>
                    <a:p>
                      <a:pPr algn="ctr">
                        <a:buNone/>
                      </a:pPr>
                      <a:r>
                        <a:rPr lang="gu-IN" sz="2400" b="1" dirty="0">
                          <a:solidFill>
                            <a:schemeClr val="tx1"/>
                          </a:solidFill>
                        </a:rPr>
                        <a:t>Logo</a:t>
                      </a:r>
                      <a:endParaRPr lang="gu-IN" sz="2400" dirty="0">
                        <a:solidFill>
                          <a:schemeClr val="tx1"/>
                        </a:solidFill>
                      </a:endParaRPr>
                    </a:p>
                  </a:txBody>
                  <a:tcPr anchor="ctr"/>
                </a:tc>
                <a:extLst>
                  <a:ext uri="{0D108BD9-81ED-4DB2-BD59-A6C34878D82A}">
                    <a16:rowId xmlns:a16="http://schemas.microsoft.com/office/drawing/2014/main" val="3956660788"/>
                  </a:ext>
                </a:extLst>
              </a:tr>
              <a:tr h="1292915">
                <a:tc>
                  <a:txBody>
                    <a:bodyPr/>
                    <a:lstStyle/>
                    <a:p>
                      <a:pPr algn="just">
                        <a:buNone/>
                      </a:pPr>
                      <a:r>
                        <a:rPr lang="gu-IN" dirty="0">
                          <a:solidFill>
                            <a:schemeClr val="tx1"/>
                          </a:solidFill>
                        </a:rPr>
                        <a:t>National Health Service</a:t>
                      </a:r>
                      <a:r>
                        <a:rPr lang="en-GB" dirty="0">
                          <a:solidFill>
                            <a:schemeClr val="tx1"/>
                          </a:solidFill>
                        </a:rPr>
                        <a:t> (2026)</a:t>
                      </a:r>
                      <a:endParaRPr lang="gu-IN" dirty="0">
                        <a:solidFill>
                          <a:schemeClr val="tx1"/>
                        </a:solidFill>
                      </a:endParaRPr>
                    </a:p>
                  </a:txBody>
                  <a:tcPr anchor="ctr"/>
                </a:tc>
                <a:tc>
                  <a:txBody>
                    <a:bodyPr/>
                    <a:lstStyle/>
                    <a:p>
                      <a:pPr algn="just">
                        <a:buNone/>
                      </a:pPr>
                      <a:r>
                        <a:rPr lang="gu-IN" dirty="0">
                          <a:solidFill>
                            <a:schemeClr val="tx1"/>
                          </a:solidFill>
                        </a:rPr>
                        <a:t>Promote public health, provide trusted health advice, and improve the wellbeing of people across the UK.</a:t>
                      </a:r>
                    </a:p>
                  </a:txBody>
                  <a:tcPr anchor="ctr"/>
                </a:tc>
                <a:tc>
                  <a:txBody>
                    <a:bodyPr/>
                    <a:lstStyle/>
                    <a:p>
                      <a:pPr algn="just">
                        <a:buNone/>
                      </a:pPr>
                      <a:endParaRPr lang="gu-IN" dirty="0">
                        <a:solidFill>
                          <a:schemeClr val="tx1"/>
                        </a:solidFill>
                      </a:endParaRPr>
                    </a:p>
                  </a:txBody>
                  <a:tcPr anchor="ctr"/>
                </a:tc>
                <a:extLst>
                  <a:ext uri="{0D108BD9-81ED-4DB2-BD59-A6C34878D82A}">
                    <a16:rowId xmlns:a16="http://schemas.microsoft.com/office/drawing/2014/main" val="1805278656"/>
                  </a:ext>
                </a:extLst>
              </a:tr>
              <a:tr h="1292915">
                <a:tc>
                  <a:txBody>
                    <a:bodyPr/>
                    <a:lstStyle/>
                    <a:p>
                      <a:pPr algn="just">
                        <a:buNone/>
                      </a:pPr>
                      <a:r>
                        <a:rPr lang="gu-IN" dirty="0">
                          <a:solidFill>
                            <a:schemeClr val="tx1"/>
                          </a:solidFill>
                        </a:rPr>
                        <a:t>The Sleep Charity</a:t>
                      </a:r>
                      <a:r>
                        <a:rPr lang="en-GB" dirty="0">
                          <a:solidFill>
                            <a:schemeClr val="tx1"/>
                          </a:solidFill>
                        </a:rPr>
                        <a:t> (2026)</a:t>
                      </a:r>
                      <a:endParaRPr lang="gu-IN" dirty="0">
                        <a:solidFill>
                          <a:schemeClr val="tx1"/>
                        </a:solidFill>
                      </a:endParaRPr>
                    </a:p>
                  </a:txBody>
                  <a:tcPr anchor="ctr"/>
                </a:tc>
                <a:tc>
                  <a:txBody>
                    <a:bodyPr/>
                    <a:lstStyle/>
                    <a:p>
                      <a:pPr algn="just">
                        <a:buNone/>
                      </a:pPr>
                      <a:r>
                        <a:rPr lang="gu-IN">
                          <a:solidFill>
                            <a:schemeClr val="tx1"/>
                          </a:solidFill>
                        </a:rPr>
                        <a:t>Improve sleep awareness through education, training, and practical support for children, teenagers, families, and professionals.</a:t>
                      </a:r>
                    </a:p>
                  </a:txBody>
                  <a:tcPr anchor="ctr"/>
                </a:tc>
                <a:tc>
                  <a:txBody>
                    <a:bodyPr/>
                    <a:lstStyle/>
                    <a:p>
                      <a:pPr algn="just">
                        <a:buNone/>
                      </a:pPr>
                      <a:endParaRPr lang="gu-IN" dirty="0">
                        <a:solidFill>
                          <a:schemeClr val="tx1"/>
                        </a:solidFill>
                      </a:endParaRPr>
                    </a:p>
                  </a:txBody>
                  <a:tcPr anchor="ctr"/>
                </a:tc>
                <a:extLst>
                  <a:ext uri="{0D108BD9-81ED-4DB2-BD59-A6C34878D82A}">
                    <a16:rowId xmlns:a16="http://schemas.microsoft.com/office/drawing/2014/main" val="2916821023"/>
                  </a:ext>
                </a:extLst>
              </a:tr>
              <a:tr h="1292915">
                <a:tc>
                  <a:txBody>
                    <a:bodyPr/>
                    <a:lstStyle/>
                    <a:p>
                      <a:pPr algn="just">
                        <a:buNone/>
                      </a:pPr>
                      <a:r>
                        <a:rPr lang="gu-IN" dirty="0">
                          <a:solidFill>
                            <a:schemeClr val="tx1"/>
                          </a:solidFill>
                        </a:rPr>
                        <a:t>YoungMinds</a:t>
                      </a:r>
                      <a:r>
                        <a:rPr lang="en-GB" dirty="0">
                          <a:solidFill>
                            <a:schemeClr val="tx1"/>
                          </a:solidFill>
                        </a:rPr>
                        <a:t> (</a:t>
                      </a:r>
                      <a:r>
                        <a:rPr lang="gu-IN" sz="1800" b="0" kern="1200" dirty="0">
                          <a:solidFill>
                            <a:schemeClr val="tx1"/>
                          </a:solidFill>
                          <a:effectLst/>
                        </a:rPr>
                        <a:t>Al-Yassin, 2025</a:t>
                      </a:r>
                      <a:r>
                        <a:rPr lang="en-GB" sz="1800" b="0" kern="1200" dirty="0">
                          <a:solidFill>
                            <a:schemeClr val="tx1"/>
                          </a:solidFill>
                          <a:effectLst/>
                        </a:rPr>
                        <a:t>)</a:t>
                      </a:r>
                      <a:endParaRPr lang="gu-IN" dirty="0">
                        <a:solidFill>
                          <a:schemeClr val="tx1"/>
                        </a:solidFill>
                      </a:endParaRPr>
                    </a:p>
                  </a:txBody>
                  <a:tcPr anchor="ctr"/>
                </a:tc>
                <a:tc>
                  <a:txBody>
                    <a:bodyPr/>
                    <a:lstStyle/>
                    <a:p>
                      <a:pPr algn="just">
                        <a:buNone/>
                      </a:pPr>
                      <a:r>
                        <a:rPr lang="gu-IN">
                          <a:solidFill>
                            <a:schemeClr val="tx1"/>
                          </a:solidFill>
                        </a:rPr>
                        <a:t>Support young people's mental health by providing advice, education, and early intervention services.</a:t>
                      </a:r>
                    </a:p>
                  </a:txBody>
                  <a:tcPr anchor="ctr"/>
                </a:tc>
                <a:tc>
                  <a:txBody>
                    <a:bodyPr/>
                    <a:lstStyle/>
                    <a:p>
                      <a:pPr algn="just">
                        <a:buNone/>
                      </a:pPr>
                      <a:endParaRPr lang="gu-IN" dirty="0">
                        <a:solidFill>
                          <a:schemeClr val="tx1"/>
                        </a:solidFill>
                      </a:endParaRPr>
                    </a:p>
                  </a:txBody>
                  <a:tcPr anchor="ctr"/>
                </a:tc>
                <a:extLst>
                  <a:ext uri="{0D108BD9-81ED-4DB2-BD59-A6C34878D82A}">
                    <a16:rowId xmlns:a16="http://schemas.microsoft.com/office/drawing/2014/main" val="2304249905"/>
                  </a:ext>
                </a:extLst>
              </a:tr>
            </a:tbl>
          </a:graphicData>
        </a:graphic>
      </p:graphicFrame>
      <p:pic>
        <p:nvPicPr>
          <p:cNvPr id="5" name="Picture 4" descr="Information &amp; Support - The Sleep Charity">
            <a:extLst>
              <a:ext uri="{FF2B5EF4-FFF2-40B4-BE49-F238E27FC236}">
                <a16:creationId xmlns:a16="http://schemas.microsoft.com/office/drawing/2014/main" id="{3DE17CF9-3028-7338-BA21-CE50B52ECA3B}"/>
              </a:ext>
            </a:extLst>
          </p:cNvPr>
          <p:cNvPicPr>
            <a:picLocks noChangeAspect="1"/>
          </p:cNvPicPr>
          <p:nvPr/>
        </p:nvPicPr>
        <p:blipFill>
          <a:blip r:embed="rId2"/>
          <a:stretch>
            <a:fillRect/>
          </a:stretch>
        </p:blipFill>
        <p:spPr>
          <a:xfrm>
            <a:off x="8241956" y="3555012"/>
            <a:ext cx="2764094" cy="1183243"/>
          </a:xfrm>
          <a:prstGeom prst="rect">
            <a:avLst/>
          </a:prstGeom>
        </p:spPr>
      </p:pic>
      <p:pic>
        <p:nvPicPr>
          <p:cNvPr id="6" name="Picture 5" descr="Branding – People's History of the NHS">
            <a:extLst>
              <a:ext uri="{FF2B5EF4-FFF2-40B4-BE49-F238E27FC236}">
                <a16:creationId xmlns:a16="http://schemas.microsoft.com/office/drawing/2014/main" id="{13AF4C1F-6B0D-AE0C-8A5E-75E9C925AD72}"/>
              </a:ext>
            </a:extLst>
          </p:cNvPr>
          <p:cNvPicPr>
            <a:picLocks noChangeAspect="1"/>
          </p:cNvPicPr>
          <p:nvPr/>
        </p:nvPicPr>
        <p:blipFill>
          <a:blip r:embed="rId3"/>
          <a:stretch>
            <a:fillRect/>
          </a:stretch>
        </p:blipFill>
        <p:spPr>
          <a:xfrm>
            <a:off x="8241955" y="2268879"/>
            <a:ext cx="2764095" cy="1034109"/>
          </a:xfrm>
          <a:prstGeom prst="rect">
            <a:avLst/>
          </a:prstGeom>
        </p:spPr>
      </p:pic>
      <p:pic>
        <p:nvPicPr>
          <p:cNvPr id="7" name="Picture 6" descr="young-minds-logo - Mind Neath Port Talbot">
            <a:extLst>
              <a:ext uri="{FF2B5EF4-FFF2-40B4-BE49-F238E27FC236}">
                <a16:creationId xmlns:a16="http://schemas.microsoft.com/office/drawing/2014/main" id="{AC32D3A0-8085-61DD-9886-77216702AAAB}"/>
              </a:ext>
            </a:extLst>
          </p:cNvPr>
          <p:cNvPicPr>
            <a:picLocks noChangeAspect="1"/>
          </p:cNvPicPr>
          <p:nvPr/>
        </p:nvPicPr>
        <p:blipFill>
          <a:blip r:embed="rId4"/>
          <a:stretch>
            <a:fillRect/>
          </a:stretch>
        </p:blipFill>
        <p:spPr>
          <a:xfrm>
            <a:off x="8241955" y="5167312"/>
            <a:ext cx="2764094" cy="905777"/>
          </a:xfrm>
          <a:prstGeom prst="rect">
            <a:avLst/>
          </a:prstGeom>
        </p:spPr>
      </p:pic>
    </p:spTree>
    <p:extLst>
      <p:ext uri="{BB962C8B-B14F-4D97-AF65-F5344CB8AC3E}">
        <p14:creationId xmlns:p14="http://schemas.microsoft.com/office/powerpoint/2010/main" val="3988224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5EF4E-7D4E-11E5-8BBF-C2D6512094A1}"/>
              </a:ext>
            </a:extLst>
          </p:cNvPr>
          <p:cNvSpPr>
            <a:spLocks noGrp="1"/>
          </p:cNvSpPr>
          <p:nvPr>
            <p:ph type="title"/>
          </p:nvPr>
        </p:nvSpPr>
        <p:spPr>
          <a:xfrm>
            <a:off x="2231136" y="964692"/>
            <a:ext cx="7729728" cy="880733"/>
          </a:xfrm>
        </p:spPr>
        <p:txBody>
          <a:bodyPr/>
          <a:lstStyle/>
          <a:p>
            <a:r>
              <a:rPr lang="gu-IN" dirty="0"/>
              <a:t>Local Partners</a:t>
            </a:r>
          </a:p>
        </p:txBody>
      </p:sp>
      <p:graphicFrame>
        <p:nvGraphicFramePr>
          <p:cNvPr id="4" name="Content Placeholder 3">
            <a:extLst>
              <a:ext uri="{FF2B5EF4-FFF2-40B4-BE49-F238E27FC236}">
                <a16:creationId xmlns:a16="http://schemas.microsoft.com/office/drawing/2014/main" id="{F90B6A3B-02EB-9874-7DF0-F99E5829DFD9}"/>
              </a:ext>
            </a:extLst>
          </p:cNvPr>
          <p:cNvGraphicFramePr>
            <a:graphicFrameLocks noGrp="1"/>
          </p:cNvGraphicFramePr>
          <p:nvPr>
            <p:ph idx="1"/>
            <p:extLst>
              <p:ext uri="{D42A27DB-BD31-4B8C-83A1-F6EECF244321}">
                <p14:modId xmlns:p14="http://schemas.microsoft.com/office/powerpoint/2010/main" val="1290817436"/>
              </p:ext>
            </p:extLst>
          </p:nvPr>
        </p:nvGraphicFramePr>
        <p:xfrm>
          <a:off x="838200" y="2492534"/>
          <a:ext cx="10515600" cy="3858390"/>
        </p:xfrm>
        <a:graphic>
          <a:graphicData uri="http://schemas.openxmlformats.org/drawingml/2006/table">
            <a:tbl>
              <a:tblPr>
                <a:tableStyleId>{5940675A-B579-460E-94D1-54222C63F5DA}</a:tableStyleId>
              </a:tblPr>
              <a:tblGrid>
                <a:gridCol w="3505200">
                  <a:extLst>
                    <a:ext uri="{9D8B030D-6E8A-4147-A177-3AD203B41FA5}">
                      <a16:colId xmlns:a16="http://schemas.microsoft.com/office/drawing/2014/main" val="1143795663"/>
                    </a:ext>
                  </a:extLst>
                </a:gridCol>
                <a:gridCol w="3505200">
                  <a:extLst>
                    <a:ext uri="{9D8B030D-6E8A-4147-A177-3AD203B41FA5}">
                      <a16:colId xmlns:a16="http://schemas.microsoft.com/office/drawing/2014/main" val="3486315086"/>
                    </a:ext>
                  </a:extLst>
                </a:gridCol>
                <a:gridCol w="3505200">
                  <a:extLst>
                    <a:ext uri="{9D8B030D-6E8A-4147-A177-3AD203B41FA5}">
                      <a16:colId xmlns:a16="http://schemas.microsoft.com/office/drawing/2014/main" val="1753733055"/>
                    </a:ext>
                  </a:extLst>
                </a:gridCol>
              </a:tblGrid>
              <a:tr h="483246">
                <a:tc>
                  <a:txBody>
                    <a:bodyPr/>
                    <a:lstStyle/>
                    <a:p>
                      <a:pPr algn="ctr">
                        <a:buNone/>
                      </a:pPr>
                      <a:r>
                        <a:rPr lang="gu-IN" sz="2400" b="1" dirty="0"/>
                        <a:t>Organisation</a:t>
                      </a:r>
                      <a:endParaRPr lang="gu-IN" sz="2400" dirty="0"/>
                    </a:p>
                  </a:txBody>
                  <a:tcPr anchor="ctr"/>
                </a:tc>
                <a:tc>
                  <a:txBody>
                    <a:bodyPr/>
                    <a:lstStyle/>
                    <a:p>
                      <a:pPr algn="ctr">
                        <a:buNone/>
                      </a:pPr>
                      <a:r>
                        <a:rPr lang="gu-IN" sz="2400" b="1" dirty="0"/>
                        <a:t>Aim</a:t>
                      </a:r>
                      <a:endParaRPr lang="gu-IN" sz="2400" dirty="0"/>
                    </a:p>
                  </a:txBody>
                  <a:tcPr anchor="ctr"/>
                </a:tc>
                <a:tc>
                  <a:txBody>
                    <a:bodyPr/>
                    <a:lstStyle/>
                    <a:p>
                      <a:pPr algn="ctr">
                        <a:buNone/>
                      </a:pPr>
                      <a:r>
                        <a:rPr lang="gu-IN" sz="2400" b="1" dirty="0"/>
                        <a:t>Logo</a:t>
                      </a:r>
                      <a:endParaRPr lang="gu-IN" sz="2400" dirty="0"/>
                    </a:p>
                  </a:txBody>
                  <a:tcPr anchor="ctr"/>
                </a:tc>
                <a:extLst>
                  <a:ext uri="{0D108BD9-81ED-4DB2-BD59-A6C34878D82A}">
                    <a16:rowId xmlns:a16="http://schemas.microsoft.com/office/drawing/2014/main" val="1899312032"/>
                  </a:ext>
                </a:extLst>
              </a:tr>
              <a:tr h="1687572">
                <a:tc>
                  <a:txBody>
                    <a:bodyPr/>
                    <a:lstStyle/>
                    <a:p>
                      <a:pPr algn="just">
                        <a:buNone/>
                      </a:pPr>
                      <a:r>
                        <a:rPr lang="gu-IN" dirty="0"/>
                        <a:t>Local Secondary Schools</a:t>
                      </a:r>
                    </a:p>
                  </a:txBody>
                  <a:tcPr anchor="ctr"/>
                </a:tc>
                <a:tc>
                  <a:txBody>
                    <a:bodyPr/>
                    <a:lstStyle/>
                    <a:p>
                      <a:pPr algn="just">
                        <a:buNone/>
                      </a:pPr>
                      <a:r>
                        <a:rPr lang="gu-IN" dirty="0"/>
                        <a:t>Support the delivery of sleep education sessions, recruit participants, and encourage healthy sleep habits among students</a:t>
                      </a:r>
                      <a:r>
                        <a:rPr lang="en-GB" dirty="0"/>
                        <a:t> (</a:t>
                      </a:r>
                      <a:r>
                        <a:rPr lang="gu-IN" sz="1800" b="0" kern="1200" dirty="0">
                          <a:solidFill>
                            <a:schemeClr val="tx1"/>
                          </a:solidFill>
                          <a:effectLst/>
                        </a:rPr>
                        <a:t>Jarvis</a:t>
                      </a:r>
                      <a:r>
                        <a:rPr lang="en-GB" sz="1800" b="0" kern="1200" dirty="0">
                          <a:solidFill>
                            <a:schemeClr val="tx1"/>
                          </a:solidFill>
                          <a:effectLst/>
                        </a:rPr>
                        <a:t> et al, 2024)</a:t>
                      </a:r>
                      <a:r>
                        <a:rPr lang="gu-IN" dirty="0"/>
                        <a:t>.</a:t>
                      </a:r>
                    </a:p>
                  </a:txBody>
                  <a:tcPr anchor="ctr"/>
                </a:tc>
                <a:tc>
                  <a:txBody>
                    <a:bodyPr/>
                    <a:lstStyle/>
                    <a:p>
                      <a:pPr algn="just">
                        <a:buNone/>
                      </a:pPr>
                      <a:endParaRPr lang="gu-IN" dirty="0"/>
                    </a:p>
                  </a:txBody>
                  <a:tcPr anchor="ctr"/>
                </a:tc>
                <a:extLst>
                  <a:ext uri="{0D108BD9-81ED-4DB2-BD59-A6C34878D82A}">
                    <a16:rowId xmlns:a16="http://schemas.microsoft.com/office/drawing/2014/main" val="1172825851"/>
                  </a:ext>
                </a:extLst>
              </a:tr>
              <a:tr h="1687572">
                <a:tc>
                  <a:txBody>
                    <a:bodyPr/>
                    <a:lstStyle/>
                    <a:p>
                      <a:pPr algn="just">
                        <a:buNone/>
                      </a:pPr>
                      <a:r>
                        <a:rPr lang="gu-IN"/>
                        <a:t>Local GP Practices</a:t>
                      </a:r>
                    </a:p>
                  </a:txBody>
                  <a:tcPr anchor="ctr"/>
                </a:tc>
                <a:tc>
                  <a:txBody>
                    <a:bodyPr/>
                    <a:lstStyle/>
                    <a:p>
                      <a:pPr algn="just">
                        <a:buNone/>
                      </a:pPr>
                      <a:r>
                        <a:rPr lang="gu-IN" dirty="0"/>
                        <a:t>Provide health education, identify teenagers experiencing sleep difficulties, and refer them to appropriate support services</a:t>
                      </a:r>
                      <a:r>
                        <a:rPr lang="en-GB" dirty="0"/>
                        <a:t> (</a:t>
                      </a:r>
                      <a:r>
                        <a:rPr lang="gu-IN" sz="1800" b="0" kern="1200" dirty="0">
                          <a:solidFill>
                            <a:schemeClr val="tx1"/>
                          </a:solidFill>
                          <a:effectLst/>
                        </a:rPr>
                        <a:t>Jarvis</a:t>
                      </a:r>
                      <a:r>
                        <a:rPr lang="en-GB" sz="1800" b="0" kern="1200" dirty="0">
                          <a:solidFill>
                            <a:schemeClr val="tx1"/>
                          </a:solidFill>
                          <a:effectLst/>
                        </a:rPr>
                        <a:t> et al, 2024)</a:t>
                      </a:r>
                      <a:r>
                        <a:rPr lang="gu-IN" dirty="0"/>
                        <a:t>.</a:t>
                      </a:r>
                    </a:p>
                  </a:txBody>
                  <a:tcPr anchor="ctr"/>
                </a:tc>
                <a:tc>
                  <a:txBody>
                    <a:bodyPr/>
                    <a:lstStyle/>
                    <a:p>
                      <a:pPr algn="just">
                        <a:buNone/>
                      </a:pPr>
                      <a:endParaRPr lang="gu-IN" dirty="0"/>
                    </a:p>
                  </a:txBody>
                  <a:tcPr anchor="ctr"/>
                </a:tc>
                <a:extLst>
                  <a:ext uri="{0D108BD9-81ED-4DB2-BD59-A6C34878D82A}">
                    <a16:rowId xmlns:a16="http://schemas.microsoft.com/office/drawing/2014/main" val="3099216609"/>
                  </a:ext>
                </a:extLst>
              </a:tr>
            </a:tbl>
          </a:graphicData>
        </a:graphic>
      </p:graphicFrame>
      <p:pic>
        <p:nvPicPr>
          <p:cNvPr id="5" name="Picture 4" descr="School Logo Design | Cleverbox | UK">
            <a:extLst>
              <a:ext uri="{FF2B5EF4-FFF2-40B4-BE49-F238E27FC236}">
                <a16:creationId xmlns:a16="http://schemas.microsoft.com/office/drawing/2014/main" id="{837677A8-3D77-D081-BAA0-4E87015E280C}"/>
              </a:ext>
            </a:extLst>
          </p:cNvPr>
          <p:cNvPicPr>
            <a:picLocks noChangeAspect="1"/>
          </p:cNvPicPr>
          <p:nvPr/>
        </p:nvPicPr>
        <p:blipFill>
          <a:blip r:embed="rId2"/>
          <a:stretch>
            <a:fillRect/>
          </a:stretch>
        </p:blipFill>
        <p:spPr>
          <a:xfrm>
            <a:off x="7931494" y="3080566"/>
            <a:ext cx="3113387" cy="1409854"/>
          </a:xfrm>
          <a:prstGeom prst="rect">
            <a:avLst/>
          </a:prstGeom>
        </p:spPr>
      </p:pic>
      <p:pic>
        <p:nvPicPr>
          <p:cNvPr id="6" name="Picture 5" descr="Wargrave Surgery – Charvil Parish Council">
            <a:extLst>
              <a:ext uri="{FF2B5EF4-FFF2-40B4-BE49-F238E27FC236}">
                <a16:creationId xmlns:a16="http://schemas.microsoft.com/office/drawing/2014/main" id="{699017FF-8DC3-9F24-E576-C14973E1F2EB}"/>
              </a:ext>
            </a:extLst>
          </p:cNvPr>
          <p:cNvPicPr>
            <a:picLocks noChangeAspect="1"/>
          </p:cNvPicPr>
          <p:nvPr/>
        </p:nvPicPr>
        <p:blipFill>
          <a:blip r:embed="rId3"/>
          <a:stretch>
            <a:fillRect/>
          </a:stretch>
        </p:blipFill>
        <p:spPr>
          <a:xfrm>
            <a:off x="7931494" y="4838757"/>
            <a:ext cx="3214817" cy="1409854"/>
          </a:xfrm>
          <a:prstGeom prst="rect">
            <a:avLst/>
          </a:prstGeom>
        </p:spPr>
      </p:pic>
    </p:spTree>
    <p:extLst>
      <p:ext uri="{BB962C8B-B14F-4D97-AF65-F5344CB8AC3E}">
        <p14:creationId xmlns:p14="http://schemas.microsoft.com/office/powerpoint/2010/main" val="3933193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D2D3E-300A-ECBB-2A13-9EA882605917}"/>
              </a:ext>
            </a:extLst>
          </p:cNvPr>
          <p:cNvSpPr>
            <a:spLocks noGrp="1"/>
          </p:cNvSpPr>
          <p:nvPr>
            <p:ph type="title"/>
          </p:nvPr>
        </p:nvSpPr>
        <p:spPr>
          <a:xfrm>
            <a:off x="2231136" y="669303"/>
            <a:ext cx="7729728" cy="1484109"/>
          </a:xfrm>
        </p:spPr>
        <p:txBody>
          <a:bodyPr>
            <a:normAutofit fontScale="90000"/>
          </a:bodyPr>
          <a:lstStyle/>
          <a:p>
            <a:pPr algn="l"/>
            <a:r>
              <a:rPr lang="gu-IN" sz="1600" dirty="0">
                <a:solidFill>
                  <a:srgbClr val="0070C0"/>
                </a:solidFill>
              </a:rPr>
              <a:t>TASK 3 –</a:t>
            </a:r>
            <a:r>
              <a:rPr lang="en-US" sz="1600" dirty="0">
                <a:solidFill>
                  <a:srgbClr val="0070C0"/>
                </a:solidFill>
              </a:rPr>
              <a:t>Simran Yadav </a:t>
            </a:r>
            <a:br>
              <a:rPr lang="en-US" dirty="0">
                <a:solidFill>
                  <a:srgbClr val="0070C0"/>
                </a:solidFill>
              </a:rPr>
            </a:br>
            <a:br>
              <a:rPr lang="en-US" dirty="0">
                <a:solidFill>
                  <a:srgbClr val="0070C0"/>
                </a:solidFill>
              </a:rPr>
            </a:br>
            <a:br>
              <a:rPr lang="en-US" dirty="0"/>
            </a:br>
            <a:r>
              <a:rPr lang="en-US" dirty="0"/>
              <a:t>           </a:t>
            </a:r>
            <a:r>
              <a:rPr lang="gu-IN" dirty="0"/>
              <a:t> Benefits and Challenges</a:t>
            </a:r>
          </a:p>
        </p:txBody>
      </p:sp>
      <p:sp>
        <p:nvSpPr>
          <p:cNvPr id="3" name="Content Placeholder 2">
            <a:extLst>
              <a:ext uri="{FF2B5EF4-FFF2-40B4-BE49-F238E27FC236}">
                <a16:creationId xmlns:a16="http://schemas.microsoft.com/office/drawing/2014/main" id="{34E55F31-DC37-28D8-3F8F-0099A5006343}"/>
              </a:ext>
            </a:extLst>
          </p:cNvPr>
          <p:cNvSpPr>
            <a:spLocks noGrp="1"/>
          </p:cNvSpPr>
          <p:nvPr>
            <p:ph idx="1"/>
          </p:nvPr>
        </p:nvSpPr>
        <p:spPr/>
        <p:txBody>
          <a:bodyPr/>
          <a:lstStyle/>
          <a:p>
            <a:endParaRPr lang="gu-IN"/>
          </a:p>
        </p:txBody>
      </p:sp>
      <p:pic>
        <p:nvPicPr>
          <p:cNvPr id="4" name="Picture 3" descr="A Comprehensive Guide to Benefits and Challenges of CRM">
            <a:extLst>
              <a:ext uri="{FF2B5EF4-FFF2-40B4-BE49-F238E27FC236}">
                <a16:creationId xmlns:a16="http://schemas.microsoft.com/office/drawing/2014/main" id="{CB735E37-15E1-F973-181A-A5CB3F1460A8}"/>
              </a:ext>
            </a:extLst>
          </p:cNvPr>
          <p:cNvPicPr>
            <a:picLocks noChangeAspect="1"/>
          </p:cNvPicPr>
          <p:nvPr/>
        </p:nvPicPr>
        <p:blipFill>
          <a:blip r:embed="rId2"/>
          <a:stretch>
            <a:fillRect/>
          </a:stretch>
        </p:blipFill>
        <p:spPr>
          <a:xfrm>
            <a:off x="781396" y="2509923"/>
            <a:ext cx="10856422" cy="3907501"/>
          </a:xfrm>
          <a:prstGeom prst="rect">
            <a:avLst/>
          </a:prstGeom>
        </p:spPr>
      </p:pic>
    </p:spTree>
    <p:extLst>
      <p:ext uri="{BB962C8B-B14F-4D97-AF65-F5344CB8AC3E}">
        <p14:creationId xmlns:p14="http://schemas.microsoft.com/office/powerpoint/2010/main" val="1292003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C48F840C-4BE4-6AE3-183A-D72CEE1DFFA6}"/>
              </a:ext>
            </a:extLst>
          </p:cNvPr>
          <p:cNvSpPr>
            <a:spLocks noGrp="1"/>
          </p:cNvSpPr>
          <p:nvPr>
            <p:ph type="body" idx="1"/>
          </p:nvPr>
        </p:nvSpPr>
        <p:spPr>
          <a:xfrm>
            <a:off x="82296" y="1367850"/>
            <a:ext cx="4270248" cy="506730"/>
          </a:xfrm>
        </p:spPr>
        <p:txBody>
          <a:bodyPr/>
          <a:lstStyle/>
          <a:p>
            <a:r>
              <a:rPr lang="gu-IN" b="1" dirty="0">
                <a:solidFill>
                  <a:schemeClr val="tx1"/>
                </a:solidFill>
              </a:rPr>
              <a:t>Physiological Benefits</a:t>
            </a:r>
          </a:p>
        </p:txBody>
      </p:sp>
      <p:sp>
        <p:nvSpPr>
          <p:cNvPr id="7" name="Content Placeholder 6">
            <a:extLst>
              <a:ext uri="{FF2B5EF4-FFF2-40B4-BE49-F238E27FC236}">
                <a16:creationId xmlns:a16="http://schemas.microsoft.com/office/drawing/2014/main" id="{3C7ED2ED-9CE8-E99C-6BF6-86710EC59AD6}"/>
              </a:ext>
            </a:extLst>
          </p:cNvPr>
          <p:cNvSpPr>
            <a:spLocks noGrp="1"/>
          </p:cNvSpPr>
          <p:nvPr>
            <p:ph sz="half" idx="2"/>
          </p:nvPr>
        </p:nvSpPr>
        <p:spPr>
          <a:xfrm>
            <a:off x="234696" y="2130612"/>
            <a:ext cx="3971544" cy="4294572"/>
          </a:xfrm>
        </p:spPr>
        <p:txBody>
          <a:bodyPr>
            <a:noAutofit/>
          </a:bodyPr>
          <a:lstStyle/>
          <a:p>
            <a:r>
              <a:rPr lang="gu-IN" dirty="0"/>
              <a:t>Supports healthy growth </a:t>
            </a:r>
            <a:endParaRPr lang="en-GB" dirty="0"/>
          </a:p>
          <a:p>
            <a:r>
              <a:rPr lang="gu-IN" dirty="0"/>
              <a:t>Strengthens the immune system</a:t>
            </a:r>
            <a:endParaRPr lang="en-GB" dirty="0"/>
          </a:p>
          <a:p>
            <a:r>
              <a:rPr lang="gu-IN" dirty="0"/>
              <a:t>Increases daily energy </a:t>
            </a:r>
            <a:endParaRPr lang="en-GB" dirty="0"/>
          </a:p>
          <a:p>
            <a:r>
              <a:rPr lang="gu-IN" dirty="0"/>
              <a:t>Improves heart health </a:t>
            </a:r>
            <a:endParaRPr lang="en-GB" dirty="0"/>
          </a:p>
          <a:p>
            <a:r>
              <a:rPr lang="gu-IN" dirty="0"/>
              <a:t>Regulates hormones </a:t>
            </a:r>
            <a:endParaRPr lang="en-GB" dirty="0"/>
          </a:p>
          <a:p>
            <a:r>
              <a:rPr lang="gu-IN" dirty="0"/>
              <a:t>Maintains </a:t>
            </a:r>
            <a:r>
              <a:rPr lang="en-GB" dirty="0"/>
              <a:t>a </a:t>
            </a:r>
            <a:r>
              <a:rPr lang="gu-IN" dirty="0"/>
              <a:t>healthy body weight </a:t>
            </a:r>
            <a:endParaRPr lang="en-GB" dirty="0"/>
          </a:p>
          <a:p>
            <a:r>
              <a:rPr lang="gu-IN" dirty="0"/>
              <a:t>Reduces daytime fatigue </a:t>
            </a:r>
            <a:endParaRPr lang="en-GB" dirty="0"/>
          </a:p>
          <a:p>
            <a:r>
              <a:rPr lang="gu-IN" dirty="0"/>
              <a:t>Improves physical performance </a:t>
            </a:r>
            <a:endParaRPr lang="en-GB" dirty="0"/>
          </a:p>
          <a:p>
            <a:r>
              <a:rPr lang="gu-IN" dirty="0"/>
              <a:t>Lowers risk of chronic diseases</a:t>
            </a:r>
            <a:endParaRPr lang="en-GB" dirty="0"/>
          </a:p>
          <a:p>
            <a:pPr marL="0" indent="0">
              <a:buNone/>
            </a:pPr>
            <a:r>
              <a:rPr lang="gu-IN" dirty="0"/>
              <a:t>(McNamara et al</a:t>
            </a:r>
            <a:r>
              <a:rPr lang="en-GB" dirty="0"/>
              <a:t>.</a:t>
            </a:r>
            <a:r>
              <a:rPr lang="gu-IN" dirty="0"/>
              <a:t>, 2023</a:t>
            </a:r>
            <a:r>
              <a:rPr lang="en-GB" dirty="0"/>
              <a:t>; </a:t>
            </a:r>
            <a:r>
              <a:rPr lang="gu-IN" dirty="0"/>
              <a:t>Roy et al</a:t>
            </a:r>
            <a:r>
              <a:rPr lang="en-GB" dirty="0"/>
              <a:t>.</a:t>
            </a:r>
            <a:r>
              <a:rPr lang="gu-IN" dirty="0"/>
              <a:t>, 2026)</a:t>
            </a:r>
          </a:p>
        </p:txBody>
      </p:sp>
      <p:sp>
        <p:nvSpPr>
          <p:cNvPr id="8" name="Content Placeholder 7">
            <a:extLst>
              <a:ext uri="{FF2B5EF4-FFF2-40B4-BE49-F238E27FC236}">
                <a16:creationId xmlns:a16="http://schemas.microsoft.com/office/drawing/2014/main" id="{B373559A-F654-35F1-530F-8D936F51BEF6}"/>
              </a:ext>
            </a:extLst>
          </p:cNvPr>
          <p:cNvSpPr>
            <a:spLocks noGrp="1"/>
          </p:cNvSpPr>
          <p:nvPr>
            <p:ph sz="quarter" idx="4"/>
          </p:nvPr>
        </p:nvSpPr>
        <p:spPr>
          <a:xfrm>
            <a:off x="7850124" y="1874580"/>
            <a:ext cx="4253484" cy="4294572"/>
          </a:xfrm>
        </p:spPr>
        <p:txBody>
          <a:bodyPr>
            <a:noAutofit/>
          </a:bodyPr>
          <a:lstStyle/>
          <a:p>
            <a:r>
              <a:rPr lang="gu-IN" dirty="0"/>
              <a:t>Improves mood </a:t>
            </a:r>
            <a:endParaRPr lang="en-GB" dirty="0"/>
          </a:p>
          <a:p>
            <a:r>
              <a:rPr lang="gu-IN" dirty="0"/>
              <a:t>Reduces stress and anxiety </a:t>
            </a:r>
            <a:endParaRPr lang="en-GB" dirty="0"/>
          </a:p>
          <a:p>
            <a:r>
              <a:rPr lang="gu-IN" dirty="0"/>
              <a:t>Enhances concentration </a:t>
            </a:r>
            <a:endParaRPr lang="en-GB" dirty="0"/>
          </a:p>
          <a:p>
            <a:r>
              <a:rPr lang="gu-IN" dirty="0"/>
              <a:t>Improves memory and learning </a:t>
            </a:r>
            <a:endParaRPr lang="en-GB" dirty="0"/>
          </a:p>
          <a:p>
            <a:r>
              <a:rPr lang="gu-IN" dirty="0"/>
              <a:t>Supports academic performance </a:t>
            </a:r>
            <a:endParaRPr lang="en-GB" dirty="0"/>
          </a:p>
          <a:p>
            <a:r>
              <a:rPr lang="gu-IN" dirty="0"/>
              <a:t>Improves decision-making </a:t>
            </a:r>
            <a:endParaRPr lang="en-GB" dirty="0"/>
          </a:p>
          <a:p>
            <a:r>
              <a:rPr lang="gu-IN" dirty="0"/>
              <a:t>Increases self-confidence </a:t>
            </a:r>
            <a:endParaRPr lang="en-GB" dirty="0"/>
          </a:p>
          <a:p>
            <a:r>
              <a:rPr lang="gu-IN" dirty="0"/>
              <a:t>Boosts motivation </a:t>
            </a:r>
            <a:endParaRPr lang="en-GB" dirty="0"/>
          </a:p>
          <a:p>
            <a:r>
              <a:rPr lang="gu-IN" dirty="0"/>
              <a:t>Promotes mental wellbeing</a:t>
            </a:r>
            <a:endParaRPr lang="en-GB" dirty="0"/>
          </a:p>
          <a:p>
            <a:pPr marL="0" indent="0">
              <a:buNone/>
            </a:pPr>
            <a:r>
              <a:rPr lang="gu-IN" dirty="0"/>
              <a:t>(Opoku et al</a:t>
            </a:r>
            <a:r>
              <a:rPr lang="en-GB" dirty="0"/>
              <a:t>.</a:t>
            </a:r>
            <a:r>
              <a:rPr lang="gu-IN" dirty="0"/>
              <a:t>, 2023</a:t>
            </a:r>
            <a:r>
              <a:rPr lang="en-GB" dirty="0"/>
              <a:t>; </a:t>
            </a:r>
            <a:r>
              <a:rPr lang="gu-IN" dirty="0"/>
              <a:t>Hahn et al, 2023</a:t>
            </a:r>
            <a:r>
              <a:rPr lang="en-GB" dirty="0"/>
              <a:t>)</a:t>
            </a:r>
            <a:endParaRPr lang="gu-IN" dirty="0"/>
          </a:p>
        </p:txBody>
      </p:sp>
      <p:sp>
        <p:nvSpPr>
          <p:cNvPr id="9" name="Text Placeholder 8">
            <a:extLst>
              <a:ext uri="{FF2B5EF4-FFF2-40B4-BE49-F238E27FC236}">
                <a16:creationId xmlns:a16="http://schemas.microsoft.com/office/drawing/2014/main" id="{501D2D9C-C870-DD5B-5312-05655AA5B8EB}"/>
              </a:ext>
            </a:extLst>
          </p:cNvPr>
          <p:cNvSpPr>
            <a:spLocks noGrp="1"/>
          </p:cNvSpPr>
          <p:nvPr>
            <p:ph type="body" sz="quarter" idx="13"/>
          </p:nvPr>
        </p:nvSpPr>
        <p:spPr>
          <a:xfrm>
            <a:off x="7695438" y="1195829"/>
            <a:ext cx="4270248" cy="506730"/>
          </a:xfrm>
        </p:spPr>
        <p:txBody>
          <a:bodyPr/>
          <a:lstStyle/>
          <a:p>
            <a:r>
              <a:rPr lang="gu-IN" b="1" dirty="0">
                <a:solidFill>
                  <a:schemeClr val="tx1"/>
                </a:solidFill>
              </a:rPr>
              <a:t>Psychological Benefits</a:t>
            </a:r>
          </a:p>
        </p:txBody>
      </p:sp>
      <p:sp>
        <p:nvSpPr>
          <p:cNvPr id="2" name="Title 1">
            <a:extLst>
              <a:ext uri="{FF2B5EF4-FFF2-40B4-BE49-F238E27FC236}">
                <a16:creationId xmlns:a16="http://schemas.microsoft.com/office/drawing/2014/main" id="{B705572C-567F-20B8-3A13-45E7A55F6814}"/>
              </a:ext>
            </a:extLst>
          </p:cNvPr>
          <p:cNvSpPr>
            <a:spLocks noGrp="1"/>
          </p:cNvSpPr>
          <p:nvPr>
            <p:ph type="title"/>
          </p:nvPr>
        </p:nvSpPr>
        <p:spPr>
          <a:xfrm>
            <a:off x="2473452" y="260605"/>
            <a:ext cx="7729728" cy="704087"/>
          </a:xfrm>
        </p:spPr>
        <p:txBody>
          <a:bodyPr>
            <a:normAutofit fontScale="90000"/>
          </a:bodyPr>
          <a:lstStyle/>
          <a:p>
            <a:r>
              <a:rPr lang="gu-IN" dirty="0"/>
              <a:t>Benefits of the Campaign</a:t>
            </a:r>
          </a:p>
        </p:txBody>
      </p:sp>
      <p:pic>
        <p:nvPicPr>
          <p:cNvPr id="10" name="Picture 9" descr="Try these 13 tips to help you sleep better">
            <a:extLst>
              <a:ext uri="{FF2B5EF4-FFF2-40B4-BE49-F238E27FC236}">
                <a16:creationId xmlns:a16="http://schemas.microsoft.com/office/drawing/2014/main" id="{4666616E-3365-F30A-9A7D-D5E0DD53B101}"/>
              </a:ext>
            </a:extLst>
          </p:cNvPr>
          <p:cNvPicPr>
            <a:picLocks noChangeAspect="1"/>
          </p:cNvPicPr>
          <p:nvPr/>
        </p:nvPicPr>
        <p:blipFill>
          <a:blip r:embed="rId2"/>
          <a:stretch>
            <a:fillRect/>
          </a:stretch>
        </p:blipFill>
        <p:spPr>
          <a:xfrm>
            <a:off x="4352544" y="1646110"/>
            <a:ext cx="3351276" cy="4523042"/>
          </a:xfrm>
          <a:prstGeom prst="rect">
            <a:avLst/>
          </a:prstGeom>
        </p:spPr>
      </p:pic>
    </p:spTree>
    <p:extLst>
      <p:ext uri="{BB962C8B-B14F-4D97-AF65-F5344CB8AC3E}">
        <p14:creationId xmlns:p14="http://schemas.microsoft.com/office/powerpoint/2010/main" val="2590677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AF16AF6E-2CB4-F6A4-3DE0-F721F3C141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259918-1F1A-0BA5-9476-0C58782B1BB4}"/>
              </a:ext>
            </a:extLst>
          </p:cNvPr>
          <p:cNvSpPr>
            <a:spLocks noGrp="1"/>
          </p:cNvSpPr>
          <p:nvPr>
            <p:ph type="title"/>
          </p:nvPr>
        </p:nvSpPr>
        <p:spPr>
          <a:xfrm>
            <a:off x="5445496" y="344793"/>
            <a:ext cx="5925310" cy="813448"/>
          </a:xfrm>
        </p:spPr>
        <p:txBody>
          <a:bodyPr>
            <a:normAutofit fontScale="90000"/>
          </a:bodyPr>
          <a:lstStyle/>
          <a:p>
            <a:r>
              <a:rPr lang="gu-IN" sz="2400" dirty="0"/>
              <a:t>Benefits of the Campaign</a:t>
            </a:r>
          </a:p>
        </p:txBody>
      </p:sp>
      <p:pic>
        <p:nvPicPr>
          <p:cNvPr id="5" name="Picture 4" descr="The Top 8 Benefits of Social Media for Business">
            <a:extLst>
              <a:ext uri="{FF2B5EF4-FFF2-40B4-BE49-F238E27FC236}">
                <a16:creationId xmlns:a16="http://schemas.microsoft.com/office/drawing/2014/main" id="{9529B264-BB80-FD9D-548F-83FA794C566D}"/>
              </a:ext>
            </a:extLst>
          </p:cNvPr>
          <p:cNvPicPr>
            <a:picLocks noChangeAspect="1"/>
          </p:cNvPicPr>
          <p:nvPr/>
        </p:nvPicPr>
        <p:blipFill>
          <a:blip r:embed="rId2"/>
          <a:srcRect l="40610" r="23737"/>
          <a:stretch>
            <a:fillRect/>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FA003067-F5E3-585C-BF83-374125838780}"/>
              </a:ext>
            </a:extLst>
          </p:cNvPr>
          <p:cNvSpPr>
            <a:spLocks noGrp="1"/>
          </p:cNvSpPr>
          <p:nvPr>
            <p:ph idx="1"/>
          </p:nvPr>
        </p:nvSpPr>
        <p:spPr>
          <a:xfrm>
            <a:off x="5445496" y="1502295"/>
            <a:ext cx="5925310" cy="5010912"/>
          </a:xfrm>
        </p:spPr>
        <p:txBody>
          <a:bodyPr>
            <a:normAutofit/>
          </a:bodyPr>
          <a:lstStyle/>
          <a:p>
            <a:pPr marL="0" indent="0" algn="just">
              <a:buNone/>
            </a:pPr>
            <a:r>
              <a:rPr lang="gu-IN" sz="2000" b="1" dirty="0"/>
              <a:t>Sociological Benefits</a:t>
            </a:r>
          </a:p>
          <a:p>
            <a:pPr algn="just"/>
            <a:r>
              <a:rPr lang="gu-IN" sz="2000" dirty="0"/>
              <a:t>Improves family and peer relationships</a:t>
            </a:r>
            <a:endParaRPr lang="en-GB" sz="2000" dirty="0"/>
          </a:p>
          <a:p>
            <a:pPr algn="just"/>
            <a:r>
              <a:rPr lang="gu-IN" sz="2000" dirty="0"/>
              <a:t>Enhances communication skills </a:t>
            </a:r>
            <a:endParaRPr lang="en-GB" sz="2000" dirty="0"/>
          </a:p>
          <a:p>
            <a:pPr algn="just"/>
            <a:r>
              <a:rPr lang="gu-IN" sz="2000" dirty="0"/>
              <a:t>Encourages school participation </a:t>
            </a:r>
            <a:endParaRPr lang="en-GB" sz="2000" dirty="0"/>
          </a:p>
          <a:p>
            <a:pPr algn="just"/>
            <a:r>
              <a:rPr lang="gu-IN" sz="2000" dirty="0"/>
              <a:t>Increases sports and social involvement </a:t>
            </a:r>
            <a:endParaRPr lang="en-GB" sz="2000" dirty="0"/>
          </a:p>
          <a:p>
            <a:pPr algn="just"/>
            <a:r>
              <a:rPr lang="gu-IN" sz="2000" dirty="0"/>
              <a:t>Builds confidence in social settings </a:t>
            </a:r>
            <a:endParaRPr lang="en-GB" sz="2000" dirty="0"/>
          </a:p>
          <a:p>
            <a:pPr algn="just"/>
            <a:r>
              <a:rPr lang="gu-IN" sz="2000" dirty="0"/>
              <a:t>Promotes healthy lifestyle habits </a:t>
            </a:r>
            <a:endParaRPr lang="en-GB" sz="2000" dirty="0"/>
          </a:p>
          <a:p>
            <a:pPr algn="just"/>
            <a:r>
              <a:rPr lang="gu-IN" sz="2000" dirty="0"/>
              <a:t>Supports active living </a:t>
            </a:r>
            <a:endParaRPr lang="en-GB" sz="2000" dirty="0"/>
          </a:p>
          <a:p>
            <a:pPr algn="just"/>
            <a:r>
              <a:rPr lang="gu-IN" sz="2000" dirty="0"/>
              <a:t>Increases productivity </a:t>
            </a:r>
            <a:endParaRPr lang="en-GB" sz="2000" dirty="0"/>
          </a:p>
          <a:p>
            <a:pPr algn="just"/>
            <a:r>
              <a:rPr lang="gu-IN" sz="2000" dirty="0"/>
              <a:t>Strengthens community wellbeing</a:t>
            </a:r>
            <a:endParaRPr lang="en-GB" sz="2000" dirty="0"/>
          </a:p>
          <a:p>
            <a:pPr marL="0" indent="0" algn="just">
              <a:buNone/>
            </a:pPr>
            <a:r>
              <a:rPr lang="en-GB" sz="2000" dirty="0"/>
              <a:t>(</a:t>
            </a:r>
            <a:r>
              <a:rPr lang="gu-IN" sz="2000" dirty="0"/>
              <a:t>Ternay</a:t>
            </a:r>
            <a:r>
              <a:rPr lang="en-GB" sz="2000" dirty="0"/>
              <a:t> et al., 2022; </a:t>
            </a:r>
            <a:r>
              <a:rPr lang="gu-IN" sz="2000" dirty="0"/>
              <a:t>Jawed</a:t>
            </a:r>
            <a:r>
              <a:rPr lang="en-GB" sz="2000" dirty="0"/>
              <a:t> et al., 2023)</a:t>
            </a:r>
            <a:r>
              <a:rPr lang="gu-IN" sz="2000" dirty="0"/>
              <a:t>. </a:t>
            </a:r>
          </a:p>
        </p:txBody>
      </p:sp>
    </p:spTree>
    <p:extLst>
      <p:ext uri="{BB962C8B-B14F-4D97-AF65-F5344CB8AC3E}">
        <p14:creationId xmlns:p14="http://schemas.microsoft.com/office/powerpoint/2010/main" val="2941931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731B-AFAD-35CA-2295-516715B18C26}"/>
              </a:ext>
            </a:extLst>
          </p:cNvPr>
          <p:cNvSpPr>
            <a:spLocks noGrp="1"/>
          </p:cNvSpPr>
          <p:nvPr>
            <p:ph type="title"/>
          </p:nvPr>
        </p:nvSpPr>
        <p:spPr>
          <a:xfrm>
            <a:off x="2064882" y="656705"/>
            <a:ext cx="7729728" cy="947235"/>
          </a:xfrm>
        </p:spPr>
        <p:txBody>
          <a:bodyPr/>
          <a:lstStyle/>
          <a:p>
            <a:r>
              <a:rPr lang="gu-IN" dirty="0"/>
              <a:t>Health Belief Model (HBM)</a:t>
            </a:r>
          </a:p>
        </p:txBody>
      </p:sp>
      <p:sp>
        <p:nvSpPr>
          <p:cNvPr id="3" name="Content Placeholder 2">
            <a:extLst>
              <a:ext uri="{FF2B5EF4-FFF2-40B4-BE49-F238E27FC236}">
                <a16:creationId xmlns:a16="http://schemas.microsoft.com/office/drawing/2014/main" id="{11BCF187-4014-F1CC-273F-07D86F7D0CE8}"/>
              </a:ext>
            </a:extLst>
          </p:cNvPr>
          <p:cNvSpPr>
            <a:spLocks noGrp="1"/>
          </p:cNvSpPr>
          <p:nvPr>
            <p:ph idx="1"/>
          </p:nvPr>
        </p:nvSpPr>
        <p:spPr>
          <a:xfrm>
            <a:off x="615142" y="2128058"/>
            <a:ext cx="10906298" cy="4073237"/>
          </a:xfrm>
        </p:spPr>
        <p:txBody>
          <a:bodyPr>
            <a:normAutofit lnSpcReduction="10000"/>
          </a:bodyPr>
          <a:lstStyle/>
          <a:p>
            <a:pPr marL="0" indent="0" algn="just">
              <a:buNone/>
            </a:pPr>
            <a:r>
              <a:rPr lang="gu-IN" sz="2000" dirty="0">
                <a:solidFill>
                  <a:schemeClr val="tx1"/>
                </a:solidFill>
              </a:rPr>
              <a:t>The Health Belief Model (HBM) explains that people are more likely to change their behaviour when they understand the health risks of their current habits and recognise the benefits of making positive changes</a:t>
            </a:r>
            <a:r>
              <a:rPr lang="en-GB" sz="2000" dirty="0">
                <a:solidFill>
                  <a:schemeClr val="tx1"/>
                </a:solidFill>
              </a:rPr>
              <a:t> (</a:t>
            </a:r>
            <a:r>
              <a:rPr lang="gu-IN" sz="2000" dirty="0">
                <a:solidFill>
                  <a:schemeClr val="tx1"/>
                </a:solidFill>
              </a:rPr>
              <a:t>Devi</a:t>
            </a:r>
            <a:r>
              <a:rPr lang="en-GB" sz="2000" dirty="0">
                <a:solidFill>
                  <a:schemeClr val="tx1"/>
                </a:solidFill>
              </a:rPr>
              <a:t> et al, 2022)</a:t>
            </a:r>
            <a:r>
              <a:rPr lang="gu-IN" sz="2000" dirty="0">
                <a:solidFill>
                  <a:schemeClr val="tx1"/>
                </a:solidFill>
              </a:rPr>
              <a:t>.</a:t>
            </a:r>
          </a:p>
          <a:p>
            <a:pPr marL="0" indent="0" algn="just">
              <a:buNone/>
            </a:pPr>
            <a:r>
              <a:rPr lang="gu-IN" sz="2000" dirty="0">
                <a:solidFill>
                  <a:schemeClr val="tx1"/>
                </a:solidFill>
              </a:rPr>
              <a:t>The campaign educates teenagers about the risks of sleep deprivation and the benefits of healthy sleep hygiene to encourage positive behaviour change</a:t>
            </a:r>
            <a:r>
              <a:rPr lang="en-GB" sz="2000" dirty="0">
                <a:solidFill>
                  <a:schemeClr val="tx1"/>
                </a:solidFill>
              </a:rPr>
              <a:t> (</a:t>
            </a:r>
            <a:r>
              <a:rPr lang="gu-IN" sz="2000" dirty="0">
                <a:solidFill>
                  <a:schemeClr val="tx1"/>
                </a:solidFill>
              </a:rPr>
              <a:t>Dikici</a:t>
            </a:r>
            <a:r>
              <a:rPr lang="en-GB" sz="2000" dirty="0">
                <a:solidFill>
                  <a:schemeClr val="tx1"/>
                </a:solidFill>
              </a:rPr>
              <a:t> and </a:t>
            </a:r>
            <a:r>
              <a:rPr lang="gu-IN" sz="2000" dirty="0">
                <a:solidFill>
                  <a:schemeClr val="tx1"/>
                </a:solidFill>
              </a:rPr>
              <a:t>Kadioğlu</a:t>
            </a:r>
            <a:r>
              <a:rPr lang="en-GB" sz="2000" dirty="0">
                <a:solidFill>
                  <a:schemeClr val="tx1"/>
                </a:solidFill>
              </a:rPr>
              <a:t>, 2024)</a:t>
            </a:r>
            <a:r>
              <a:rPr lang="gu-IN" sz="2000" dirty="0">
                <a:solidFill>
                  <a:schemeClr val="tx1"/>
                </a:solidFill>
              </a:rPr>
              <a:t>.</a:t>
            </a:r>
          </a:p>
          <a:p>
            <a:pPr marL="0" indent="0" algn="just">
              <a:buNone/>
            </a:pPr>
            <a:r>
              <a:rPr lang="gu-IN" sz="2000" b="1" dirty="0">
                <a:solidFill>
                  <a:schemeClr val="tx1"/>
                </a:solidFill>
              </a:rPr>
              <a:t>Campaign Solutions</a:t>
            </a:r>
          </a:p>
          <a:p>
            <a:pPr algn="just"/>
            <a:r>
              <a:rPr lang="gu-IN" sz="2000" dirty="0">
                <a:solidFill>
                  <a:schemeClr val="tx1"/>
                </a:solidFill>
              </a:rPr>
              <a:t>Provide interactive workshops explaining the health risks of poor sleep</a:t>
            </a:r>
            <a:r>
              <a:rPr lang="en-GB" sz="2000" dirty="0">
                <a:solidFill>
                  <a:schemeClr val="tx1"/>
                </a:solidFill>
              </a:rPr>
              <a:t> (</a:t>
            </a:r>
            <a:r>
              <a:rPr lang="gu-IN" sz="2000" dirty="0">
                <a:solidFill>
                  <a:schemeClr val="tx1"/>
                </a:solidFill>
              </a:rPr>
              <a:t>Devi</a:t>
            </a:r>
            <a:r>
              <a:rPr lang="en-GB" sz="2000" dirty="0">
                <a:solidFill>
                  <a:schemeClr val="tx1"/>
                </a:solidFill>
              </a:rPr>
              <a:t> et al, 2022)</a:t>
            </a:r>
            <a:r>
              <a:rPr lang="gu-IN" sz="2000" dirty="0">
                <a:solidFill>
                  <a:schemeClr val="tx1"/>
                </a:solidFill>
              </a:rPr>
              <a:t>. </a:t>
            </a:r>
          </a:p>
          <a:p>
            <a:pPr algn="just"/>
            <a:r>
              <a:rPr lang="gu-IN" sz="2000" dirty="0">
                <a:solidFill>
                  <a:schemeClr val="tx1"/>
                </a:solidFill>
              </a:rPr>
              <a:t>Share real-life examples and success stories to motivate behaviour change</a:t>
            </a:r>
            <a:r>
              <a:rPr lang="en-GB" sz="2000" dirty="0">
                <a:solidFill>
                  <a:schemeClr val="tx1"/>
                </a:solidFill>
              </a:rPr>
              <a:t> (</a:t>
            </a:r>
            <a:r>
              <a:rPr lang="gu-IN" sz="2000" dirty="0">
                <a:solidFill>
                  <a:schemeClr val="tx1"/>
                </a:solidFill>
              </a:rPr>
              <a:t>Devi</a:t>
            </a:r>
            <a:r>
              <a:rPr lang="en-GB" sz="2000" dirty="0">
                <a:solidFill>
                  <a:schemeClr val="tx1"/>
                </a:solidFill>
              </a:rPr>
              <a:t> et al, 2022)</a:t>
            </a:r>
            <a:r>
              <a:rPr lang="gu-IN" sz="2000" dirty="0">
                <a:solidFill>
                  <a:schemeClr val="tx1"/>
                </a:solidFill>
              </a:rPr>
              <a:t>. </a:t>
            </a:r>
          </a:p>
          <a:p>
            <a:pPr algn="just"/>
            <a:r>
              <a:rPr lang="gu-IN" sz="2000" dirty="0">
                <a:solidFill>
                  <a:schemeClr val="tx1"/>
                </a:solidFill>
              </a:rPr>
              <a:t>Encourage teenagers to set achievable bedtime goals using sleep diaries and reminders</a:t>
            </a:r>
            <a:r>
              <a:rPr lang="en-GB" sz="2000" dirty="0">
                <a:solidFill>
                  <a:schemeClr val="tx1"/>
                </a:solidFill>
              </a:rPr>
              <a:t> (</a:t>
            </a:r>
            <a:r>
              <a:rPr lang="gu-IN" sz="2000" dirty="0">
                <a:solidFill>
                  <a:schemeClr val="tx1"/>
                </a:solidFill>
              </a:rPr>
              <a:t>Dikici</a:t>
            </a:r>
            <a:r>
              <a:rPr lang="en-GB" sz="2000" dirty="0">
                <a:solidFill>
                  <a:schemeClr val="tx1"/>
                </a:solidFill>
              </a:rPr>
              <a:t> and </a:t>
            </a:r>
            <a:r>
              <a:rPr lang="gu-IN" sz="2000" dirty="0">
                <a:solidFill>
                  <a:schemeClr val="tx1"/>
                </a:solidFill>
              </a:rPr>
              <a:t>Kadioğlu</a:t>
            </a:r>
            <a:r>
              <a:rPr lang="en-GB" sz="2000" dirty="0">
                <a:solidFill>
                  <a:schemeClr val="tx1"/>
                </a:solidFill>
              </a:rPr>
              <a:t>, 2024)</a:t>
            </a:r>
            <a:r>
              <a:rPr lang="gu-IN" sz="2000" dirty="0">
                <a:solidFill>
                  <a:schemeClr val="tx1"/>
                </a:solidFill>
              </a:rPr>
              <a:t>.</a:t>
            </a:r>
          </a:p>
          <a:p>
            <a:pPr algn="just"/>
            <a:endParaRPr lang="gu-IN" sz="2000" dirty="0">
              <a:solidFill>
                <a:schemeClr val="tx1"/>
              </a:solidFill>
            </a:endParaRPr>
          </a:p>
        </p:txBody>
      </p:sp>
      <p:pic>
        <p:nvPicPr>
          <p:cNvPr id="4" name="Picture 3">
            <a:extLst>
              <a:ext uri="{FF2B5EF4-FFF2-40B4-BE49-F238E27FC236}">
                <a16:creationId xmlns:a16="http://schemas.microsoft.com/office/drawing/2014/main" id="{3EB995B1-DDAA-1BC4-C02D-4702A7C3C04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43349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1D6B0-C2D2-7D6C-840A-CF22F584A1AD}"/>
              </a:ext>
            </a:extLst>
          </p:cNvPr>
          <p:cNvSpPr>
            <a:spLocks noGrp="1"/>
          </p:cNvSpPr>
          <p:nvPr>
            <p:ph type="title"/>
          </p:nvPr>
        </p:nvSpPr>
        <p:spPr>
          <a:xfrm>
            <a:off x="1432560" y="283048"/>
            <a:ext cx="9326880" cy="1188720"/>
          </a:xfrm>
        </p:spPr>
        <p:txBody>
          <a:bodyPr/>
          <a:lstStyle/>
          <a:p>
            <a:r>
              <a:rPr lang="gu-IN" dirty="0"/>
              <a:t>Theory of Planned Behaviour (TPB)</a:t>
            </a:r>
          </a:p>
        </p:txBody>
      </p:sp>
      <p:sp>
        <p:nvSpPr>
          <p:cNvPr id="3" name="Content Placeholder 2">
            <a:extLst>
              <a:ext uri="{FF2B5EF4-FFF2-40B4-BE49-F238E27FC236}">
                <a16:creationId xmlns:a16="http://schemas.microsoft.com/office/drawing/2014/main" id="{6E031D74-A271-3727-8374-EECD91FDF4AD}"/>
              </a:ext>
            </a:extLst>
          </p:cNvPr>
          <p:cNvSpPr>
            <a:spLocks noGrp="1"/>
          </p:cNvSpPr>
          <p:nvPr>
            <p:ph idx="1"/>
          </p:nvPr>
        </p:nvSpPr>
        <p:spPr>
          <a:xfrm>
            <a:off x="781396" y="2039528"/>
            <a:ext cx="10357658" cy="4219956"/>
          </a:xfrm>
        </p:spPr>
        <p:txBody>
          <a:bodyPr>
            <a:normAutofit lnSpcReduction="10000"/>
          </a:bodyPr>
          <a:lstStyle/>
          <a:p>
            <a:pPr marL="0" indent="0" algn="just">
              <a:buNone/>
            </a:pPr>
            <a:r>
              <a:rPr lang="gu-IN" sz="2000" dirty="0">
                <a:solidFill>
                  <a:schemeClr val="tx1"/>
                </a:solidFill>
              </a:rPr>
              <a:t>The Theory of Planned Behaviour (TPB</a:t>
            </a:r>
            <a:r>
              <a:rPr lang="gu-IN" sz="2000" b="1" dirty="0">
                <a:solidFill>
                  <a:schemeClr val="tx1"/>
                </a:solidFill>
              </a:rPr>
              <a:t>)</a:t>
            </a:r>
            <a:r>
              <a:rPr lang="gu-IN" sz="2000" dirty="0">
                <a:solidFill>
                  <a:schemeClr val="tx1"/>
                </a:solidFill>
              </a:rPr>
              <a:t> states that a person's behaviour is influenced by their attitudes, the support they receive from others, and their confidence in making a change</a:t>
            </a:r>
            <a:r>
              <a:rPr lang="en-GB" sz="2000" dirty="0">
                <a:solidFill>
                  <a:schemeClr val="tx1"/>
                </a:solidFill>
              </a:rPr>
              <a:t> (</a:t>
            </a:r>
            <a:r>
              <a:rPr lang="gu-IN" sz="2000" dirty="0">
                <a:solidFill>
                  <a:schemeClr val="tx1"/>
                </a:solidFill>
              </a:rPr>
              <a:t>Chen</a:t>
            </a:r>
            <a:r>
              <a:rPr lang="en-GB" sz="2000" dirty="0">
                <a:solidFill>
                  <a:schemeClr val="tx1"/>
                </a:solidFill>
              </a:rPr>
              <a:t> and </a:t>
            </a:r>
            <a:r>
              <a:rPr lang="gu-IN" sz="2000" dirty="0">
                <a:solidFill>
                  <a:schemeClr val="tx1"/>
                </a:solidFill>
              </a:rPr>
              <a:t>Slade</a:t>
            </a:r>
            <a:r>
              <a:rPr lang="en-GB" sz="2000" dirty="0">
                <a:solidFill>
                  <a:schemeClr val="tx1"/>
                </a:solidFill>
              </a:rPr>
              <a:t>, 2025)</a:t>
            </a:r>
            <a:r>
              <a:rPr lang="gu-IN" sz="2000" dirty="0">
                <a:solidFill>
                  <a:schemeClr val="tx1"/>
                </a:solidFill>
              </a:rPr>
              <a:t>.</a:t>
            </a:r>
          </a:p>
          <a:p>
            <a:pPr marL="0" indent="0" algn="just">
              <a:buNone/>
            </a:pPr>
            <a:r>
              <a:rPr lang="gu-IN" sz="2000" dirty="0">
                <a:solidFill>
                  <a:schemeClr val="tx1"/>
                </a:solidFill>
              </a:rPr>
              <a:t>The campaign encourages positive attitudes towards healthy sleep while involving families, schools, and friends to support behaviour change</a:t>
            </a:r>
            <a:r>
              <a:rPr lang="en-GB" sz="2000" dirty="0">
                <a:solidFill>
                  <a:schemeClr val="tx1"/>
                </a:solidFill>
              </a:rPr>
              <a:t> (</a:t>
            </a:r>
            <a:r>
              <a:rPr lang="gu-IN" sz="2000" dirty="0">
                <a:solidFill>
                  <a:schemeClr val="tx1"/>
                </a:solidFill>
              </a:rPr>
              <a:t>Taherpour</a:t>
            </a:r>
            <a:r>
              <a:rPr lang="en-GB" sz="2000" dirty="0">
                <a:solidFill>
                  <a:schemeClr val="tx1"/>
                </a:solidFill>
              </a:rPr>
              <a:t> et al, 2022)</a:t>
            </a:r>
            <a:r>
              <a:rPr lang="gu-IN" sz="2000" dirty="0">
                <a:solidFill>
                  <a:schemeClr val="tx1"/>
                </a:solidFill>
              </a:rPr>
              <a:t>.</a:t>
            </a:r>
          </a:p>
          <a:p>
            <a:pPr marL="0" indent="0" algn="just">
              <a:buNone/>
            </a:pPr>
            <a:r>
              <a:rPr lang="en-GB" sz="2000" b="1" dirty="0">
                <a:solidFill>
                  <a:schemeClr val="tx1"/>
                </a:solidFill>
              </a:rPr>
              <a:t> </a:t>
            </a:r>
            <a:r>
              <a:rPr lang="gu-IN" sz="2000" b="1" dirty="0">
                <a:solidFill>
                  <a:schemeClr val="tx1"/>
                </a:solidFill>
              </a:rPr>
              <a:t>Campaign Solutions</a:t>
            </a:r>
          </a:p>
          <a:p>
            <a:pPr algn="just"/>
            <a:r>
              <a:rPr lang="gu-IN" sz="2000" dirty="0">
                <a:solidFill>
                  <a:schemeClr val="tx1"/>
                </a:solidFill>
              </a:rPr>
              <a:t>Promote positive messages about the importance of sleep through school activities</a:t>
            </a:r>
            <a:r>
              <a:rPr lang="en-GB" sz="2000" dirty="0">
                <a:solidFill>
                  <a:schemeClr val="tx1"/>
                </a:solidFill>
              </a:rPr>
              <a:t> (</a:t>
            </a:r>
            <a:r>
              <a:rPr lang="gu-IN" sz="2000" dirty="0">
                <a:solidFill>
                  <a:schemeClr val="tx1"/>
                </a:solidFill>
              </a:rPr>
              <a:t>Knowlden</a:t>
            </a:r>
            <a:r>
              <a:rPr lang="en-GB" sz="2000" dirty="0">
                <a:solidFill>
                  <a:schemeClr val="tx1"/>
                </a:solidFill>
              </a:rPr>
              <a:t> and </a:t>
            </a:r>
            <a:r>
              <a:rPr lang="gu-IN" sz="2000" dirty="0">
                <a:solidFill>
                  <a:schemeClr val="tx1"/>
                </a:solidFill>
              </a:rPr>
              <a:t>Flora</a:t>
            </a:r>
            <a:r>
              <a:rPr lang="en-GB" sz="2000" dirty="0">
                <a:solidFill>
                  <a:schemeClr val="tx1"/>
                </a:solidFill>
              </a:rPr>
              <a:t>, 2026)</a:t>
            </a:r>
            <a:r>
              <a:rPr lang="gu-IN" sz="2000" dirty="0">
                <a:solidFill>
                  <a:schemeClr val="tx1"/>
                </a:solidFill>
              </a:rPr>
              <a:t>. </a:t>
            </a:r>
          </a:p>
          <a:p>
            <a:pPr algn="just"/>
            <a:r>
              <a:rPr lang="gu-IN" sz="2000" dirty="0">
                <a:solidFill>
                  <a:schemeClr val="tx1"/>
                </a:solidFill>
              </a:rPr>
              <a:t>Encourage family members to support healthy bedtime routines at home</a:t>
            </a:r>
            <a:r>
              <a:rPr lang="en-GB" sz="2000" dirty="0">
                <a:solidFill>
                  <a:schemeClr val="tx1"/>
                </a:solidFill>
              </a:rPr>
              <a:t> (</a:t>
            </a:r>
            <a:r>
              <a:rPr lang="gu-IN" sz="2000" dirty="0">
                <a:solidFill>
                  <a:schemeClr val="tx1"/>
                </a:solidFill>
              </a:rPr>
              <a:t>Taherpour</a:t>
            </a:r>
            <a:r>
              <a:rPr lang="en-GB" sz="2000" dirty="0">
                <a:solidFill>
                  <a:schemeClr val="tx1"/>
                </a:solidFill>
              </a:rPr>
              <a:t> et al, 2022)</a:t>
            </a:r>
            <a:r>
              <a:rPr lang="gu-IN" sz="2000" dirty="0">
                <a:solidFill>
                  <a:schemeClr val="tx1"/>
                </a:solidFill>
              </a:rPr>
              <a:t>. </a:t>
            </a:r>
          </a:p>
          <a:p>
            <a:pPr algn="just"/>
            <a:r>
              <a:rPr lang="gu-IN" sz="2000" dirty="0">
                <a:solidFill>
                  <a:schemeClr val="tx1"/>
                </a:solidFill>
              </a:rPr>
              <a:t>Build teenagers' confidence by setting simple weekly sleep goals and rewarding achievements</a:t>
            </a:r>
            <a:r>
              <a:rPr lang="en-GB" sz="2000" dirty="0">
                <a:solidFill>
                  <a:schemeClr val="tx1"/>
                </a:solidFill>
              </a:rPr>
              <a:t> (</a:t>
            </a:r>
            <a:r>
              <a:rPr lang="gu-IN" sz="2000" dirty="0">
                <a:solidFill>
                  <a:schemeClr val="tx1"/>
                </a:solidFill>
              </a:rPr>
              <a:t>Knowlden</a:t>
            </a:r>
            <a:r>
              <a:rPr lang="en-GB" sz="2000" dirty="0">
                <a:solidFill>
                  <a:schemeClr val="tx1"/>
                </a:solidFill>
              </a:rPr>
              <a:t> and </a:t>
            </a:r>
            <a:r>
              <a:rPr lang="gu-IN" sz="2000" dirty="0">
                <a:solidFill>
                  <a:schemeClr val="tx1"/>
                </a:solidFill>
              </a:rPr>
              <a:t>Flora</a:t>
            </a:r>
            <a:r>
              <a:rPr lang="en-GB" sz="2000" dirty="0">
                <a:solidFill>
                  <a:schemeClr val="tx1"/>
                </a:solidFill>
              </a:rPr>
              <a:t>, 2026)</a:t>
            </a:r>
            <a:r>
              <a:rPr lang="gu-IN" sz="2000" dirty="0">
                <a:solidFill>
                  <a:schemeClr val="tx1"/>
                </a:solidFill>
              </a:rPr>
              <a:t>.</a:t>
            </a:r>
          </a:p>
          <a:p>
            <a:pPr algn="just"/>
            <a:endParaRPr lang="gu-IN" sz="2000" dirty="0">
              <a:solidFill>
                <a:schemeClr val="tx1"/>
              </a:solidFill>
            </a:endParaRPr>
          </a:p>
        </p:txBody>
      </p:sp>
      <p:pic>
        <p:nvPicPr>
          <p:cNvPr id="4" name="Picture 3">
            <a:extLst>
              <a:ext uri="{FF2B5EF4-FFF2-40B4-BE49-F238E27FC236}">
                <a16:creationId xmlns:a16="http://schemas.microsoft.com/office/drawing/2014/main" id="{F423AB3E-3C98-E4A7-C53D-80ED9E2374FC}"/>
              </a:ext>
            </a:extLst>
          </p:cNvPr>
          <p:cNvPicPr>
            <a:picLocks noChangeAspect="1"/>
          </p:cNvPicPr>
          <p:nvPr/>
        </p:nvPicPr>
        <p:blipFill>
          <a:blip r:embed="rId2"/>
          <a:stretch>
            <a:fillRect/>
          </a:stretch>
        </p:blipFill>
        <p:spPr>
          <a:xfrm>
            <a:off x="0" y="-1"/>
            <a:ext cx="12192000" cy="6858001"/>
          </a:xfrm>
          <a:prstGeom prst="rect">
            <a:avLst/>
          </a:prstGeom>
        </p:spPr>
      </p:pic>
    </p:spTree>
    <p:extLst>
      <p:ext uri="{BB962C8B-B14F-4D97-AF65-F5344CB8AC3E}">
        <p14:creationId xmlns:p14="http://schemas.microsoft.com/office/powerpoint/2010/main" val="4062507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0B643-B81A-7C03-34DB-957DD15FBF2E}"/>
              </a:ext>
            </a:extLst>
          </p:cNvPr>
          <p:cNvSpPr>
            <a:spLocks noGrp="1"/>
          </p:cNvSpPr>
          <p:nvPr>
            <p:ph type="title"/>
          </p:nvPr>
        </p:nvSpPr>
        <p:spPr>
          <a:xfrm>
            <a:off x="1163782" y="249798"/>
            <a:ext cx="9509760" cy="731104"/>
          </a:xfrm>
        </p:spPr>
        <p:txBody>
          <a:bodyPr>
            <a:normAutofit fontScale="90000"/>
          </a:bodyPr>
          <a:lstStyle/>
          <a:p>
            <a:r>
              <a:rPr lang="gu-IN" dirty="0"/>
              <a:t>Campaign Solutions to Common Challenges</a:t>
            </a:r>
          </a:p>
        </p:txBody>
      </p:sp>
      <p:graphicFrame>
        <p:nvGraphicFramePr>
          <p:cNvPr id="6" name="Content Placeholder 5">
            <a:extLst>
              <a:ext uri="{FF2B5EF4-FFF2-40B4-BE49-F238E27FC236}">
                <a16:creationId xmlns:a16="http://schemas.microsoft.com/office/drawing/2014/main" id="{00329242-9EA1-38BA-73BE-6D74D1264919}"/>
              </a:ext>
            </a:extLst>
          </p:cNvPr>
          <p:cNvGraphicFramePr>
            <a:graphicFrameLocks noGrp="1"/>
          </p:cNvGraphicFramePr>
          <p:nvPr>
            <p:ph idx="1"/>
            <p:extLst>
              <p:ext uri="{D42A27DB-BD31-4B8C-83A1-F6EECF244321}">
                <p14:modId xmlns:p14="http://schemas.microsoft.com/office/powerpoint/2010/main" val="3668271841"/>
              </p:ext>
            </p:extLst>
          </p:nvPr>
        </p:nvGraphicFramePr>
        <p:xfrm>
          <a:off x="892233" y="1408139"/>
          <a:ext cx="10407534" cy="5083682"/>
        </p:xfrm>
        <a:graphic>
          <a:graphicData uri="http://schemas.openxmlformats.org/drawingml/2006/table">
            <a:tbl>
              <a:tblPr>
                <a:tableStyleId>{775DCB02-9BB8-47FD-8907-85C794F793BA}</a:tableStyleId>
              </a:tblPr>
              <a:tblGrid>
                <a:gridCol w="5203767">
                  <a:extLst>
                    <a:ext uri="{9D8B030D-6E8A-4147-A177-3AD203B41FA5}">
                      <a16:colId xmlns:a16="http://schemas.microsoft.com/office/drawing/2014/main" val="3522846953"/>
                    </a:ext>
                  </a:extLst>
                </a:gridCol>
                <a:gridCol w="5203767">
                  <a:extLst>
                    <a:ext uri="{9D8B030D-6E8A-4147-A177-3AD203B41FA5}">
                      <a16:colId xmlns:a16="http://schemas.microsoft.com/office/drawing/2014/main" val="509874264"/>
                    </a:ext>
                  </a:extLst>
                </a:gridCol>
              </a:tblGrid>
              <a:tr h="449535">
                <a:tc>
                  <a:txBody>
                    <a:bodyPr/>
                    <a:lstStyle/>
                    <a:p>
                      <a:pPr algn="ctr">
                        <a:buNone/>
                      </a:pPr>
                      <a:r>
                        <a:rPr lang="gu-IN" sz="2400" b="1"/>
                        <a:t>Barriers</a:t>
                      </a:r>
                      <a:endParaRPr lang="gu-IN" sz="2400"/>
                    </a:p>
                  </a:txBody>
                  <a:tcPr marL="60361" marR="60361" marT="41050" marB="41050" anchor="ctr"/>
                </a:tc>
                <a:tc>
                  <a:txBody>
                    <a:bodyPr/>
                    <a:lstStyle/>
                    <a:p>
                      <a:pPr algn="ctr">
                        <a:buNone/>
                      </a:pPr>
                      <a:r>
                        <a:rPr lang="gu-IN" sz="2400" b="1" dirty="0"/>
                        <a:t>Solutions</a:t>
                      </a:r>
                      <a:endParaRPr lang="gu-IN" sz="2400" dirty="0"/>
                    </a:p>
                  </a:txBody>
                  <a:tcPr marL="60361" marR="60361" marT="41050" marB="41050" anchor="ctr"/>
                </a:tc>
                <a:extLst>
                  <a:ext uri="{0D108BD9-81ED-4DB2-BD59-A6C34878D82A}">
                    <a16:rowId xmlns:a16="http://schemas.microsoft.com/office/drawing/2014/main" val="1305228158"/>
                  </a:ext>
                </a:extLst>
              </a:tr>
              <a:tr h="662021">
                <a:tc>
                  <a:txBody>
                    <a:bodyPr/>
                    <a:lstStyle/>
                    <a:p>
                      <a:pPr algn="just">
                        <a:buNone/>
                      </a:pPr>
                      <a:r>
                        <a:rPr lang="gu-IN" sz="1800" dirty="0"/>
                        <a:t>Excessive screen time before bedtime</a:t>
                      </a:r>
                    </a:p>
                  </a:txBody>
                  <a:tcPr marL="60361" marR="60361" marT="41050" marB="41050" anchor="ctr"/>
                </a:tc>
                <a:tc>
                  <a:txBody>
                    <a:bodyPr/>
                    <a:lstStyle/>
                    <a:p>
                      <a:pPr algn="just">
                        <a:buNone/>
                      </a:pPr>
                      <a:r>
                        <a:rPr lang="gu-IN" sz="1800"/>
                        <a:t>Introduce a one-hour digital detox challenge before sleep.</a:t>
                      </a:r>
                    </a:p>
                  </a:txBody>
                  <a:tcPr marL="60361" marR="60361" marT="41050" marB="41050" anchor="ctr"/>
                </a:tc>
                <a:extLst>
                  <a:ext uri="{0D108BD9-81ED-4DB2-BD59-A6C34878D82A}">
                    <a16:rowId xmlns:a16="http://schemas.microsoft.com/office/drawing/2014/main" val="1592843452"/>
                  </a:ext>
                </a:extLst>
              </a:tr>
              <a:tr h="662021">
                <a:tc>
                  <a:txBody>
                    <a:bodyPr/>
                    <a:lstStyle/>
                    <a:p>
                      <a:pPr algn="just">
                        <a:buNone/>
                      </a:pPr>
                      <a:r>
                        <a:rPr lang="gu-IN" sz="1800"/>
                        <a:t>Irregular sleep schedules</a:t>
                      </a:r>
                    </a:p>
                  </a:txBody>
                  <a:tcPr marL="60361" marR="60361" marT="41050" marB="41050" anchor="ctr"/>
                </a:tc>
                <a:tc>
                  <a:txBody>
                    <a:bodyPr/>
                    <a:lstStyle/>
                    <a:p>
                      <a:pPr algn="just">
                        <a:buNone/>
                      </a:pPr>
                      <a:r>
                        <a:rPr lang="gu-IN" sz="1800"/>
                        <a:t>Encourage consistent bedtime and wake-up routines every day.</a:t>
                      </a:r>
                    </a:p>
                  </a:txBody>
                  <a:tcPr marL="60361" marR="60361" marT="41050" marB="41050" anchor="ctr"/>
                </a:tc>
                <a:extLst>
                  <a:ext uri="{0D108BD9-81ED-4DB2-BD59-A6C34878D82A}">
                    <a16:rowId xmlns:a16="http://schemas.microsoft.com/office/drawing/2014/main" val="942854518"/>
                  </a:ext>
                </a:extLst>
              </a:tr>
              <a:tr h="662021">
                <a:tc>
                  <a:txBody>
                    <a:bodyPr/>
                    <a:lstStyle/>
                    <a:p>
                      <a:pPr algn="just">
                        <a:buNone/>
                      </a:pPr>
                      <a:r>
                        <a:rPr lang="gu-IN" sz="1800"/>
                        <a:t>Academic pressure and homework</a:t>
                      </a:r>
                    </a:p>
                  </a:txBody>
                  <a:tcPr marL="60361" marR="60361" marT="41050" marB="41050" anchor="ctr"/>
                </a:tc>
                <a:tc>
                  <a:txBody>
                    <a:bodyPr/>
                    <a:lstStyle/>
                    <a:p>
                      <a:pPr algn="just">
                        <a:buNone/>
                      </a:pPr>
                      <a:r>
                        <a:rPr lang="gu-IN" sz="1800"/>
                        <a:t>Teach time management skills to reduce late-night studying.</a:t>
                      </a:r>
                    </a:p>
                  </a:txBody>
                  <a:tcPr marL="60361" marR="60361" marT="41050" marB="41050" anchor="ctr"/>
                </a:tc>
                <a:extLst>
                  <a:ext uri="{0D108BD9-81ED-4DB2-BD59-A6C34878D82A}">
                    <a16:rowId xmlns:a16="http://schemas.microsoft.com/office/drawing/2014/main" val="3065765970"/>
                  </a:ext>
                </a:extLst>
              </a:tr>
              <a:tr h="662021">
                <a:tc>
                  <a:txBody>
                    <a:bodyPr/>
                    <a:lstStyle/>
                    <a:p>
                      <a:pPr algn="just">
                        <a:buNone/>
                      </a:pPr>
                      <a:r>
                        <a:rPr lang="gu-IN" sz="1800"/>
                        <a:t>Stress and anxiety</a:t>
                      </a:r>
                    </a:p>
                  </a:txBody>
                  <a:tcPr marL="60361" marR="60361" marT="41050" marB="41050" anchor="ctr"/>
                </a:tc>
                <a:tc>
                  <a:txBody>
                    <a:bodyPr/>
                    <a:lstStyle/>
                    <a:p>
                      <a:pPr algn="just">
                        <a:buNone/>
                      </a:pPr>
                      <a:r>
                        <a:rPr lang="gu-IN" sz="1800"/>
                        <a:t>Provide mindfulness, breathing exercises, and relaxation sessions.</a:t>
                      </a:r>
                    </a:p>
                  </a:txBody>
                  <a:tcPr marL="60361" marR="60361" marT="41050" marB="41050" anchor="ctr"/>
                </a:tc>
                <a:extLst>
                  <a:ext uri="{0D108BD9-81ED-4DB2-BD59-A6C34878D82A}">
                    <a16:rowId xmlns:a16="http://schemas.microsoft.com/office/drawing/2014/main" val="3181182873"/>
                  </a:ext>
                </a:extLst>
              </a:tr>
              <a:tr h="662021">
                <a:tc>
                  <a:txBody>
                    <a:bodyPr/>
                    <a:lstStyle/>
                    <a:p>
                      <a:pPr algn="just">
                        <a:buNone/>
                      </a:pPr>
                      <a:r>
                        <a:rPr lang="gu-IN" sz="1800"/>
                        <a:t>Lack of knowledge about sleep hygiene</a:t>
                      </a:r>
                    </a:p>
                  </a:txBody>
                  <a:tcPr marL="60361" marR="60361" marT="41050" marB="41050" anchor="ctr"/>
                </a:tc>
                <a:tc>
                  <a:txBody>
                    <a:bodyPr/>
                    <a:lstStyle/>
                    <a:p>
                      <a:pPr algn="just">
                        <a:buNone/>
                      </a:pPr>
                      <a:r>
                        <a:rPr lang="gu-IN" sz="1800"/>
                        <a:t>Deliver educational workshops and distribute sleep hygiene leaflets.</a:t>
                      </a:r>
                    </a:p>
                  </a:txBody>
                  <a:tcPr marL="60361" marR="60361" marT="41050" marB="41050" anchor="ctr"/>
                </a:tc>
                <a:extLst>
                  <a:ext uri="{0D108BD9-81ED-4DB2-BD59-A6C34878D82A}">
                    <a16:rowId xmlns:a16="http://schemas.microsoft.com/office/drawing/2014/main" val="546486766"/>
                  </a:ext>
                </a:extLst>
              </a:tr>
              <a:tr h="662021">
                <a:tc>
                  <a:txBody>
                    <a:bodyPr/>
                    <a:lstStyle/>
                    <a:p>
                      <a:pPr algn="just">
                        <a:buNone/>
                      </a:pPr>
                      <a:r>
                        <a:rPr lang="gu-IN" sz="1800"/>
                        <a:t>Limited family support</a:t>
                      </a:r>
                    </a:p>
                  </a:txBody>
                  <a:tcPr marL="60361" marR="60361" marT="41050" marB="41050" anchor="ctr"/>
                </a:tc>
                <a:tc>
                  <a:txBody>
                    <a:bodyPr/>
                    <a:lstStyle/>
                    <a:p>
                      <a:pPr algn="just">
                        <a:buNone/>
                      </a:pPr>
                      <a:r>
                        <a:rPr lang="gu-IN" sz="1800"/>
                        <a:t>Involve parents through the Family Sleep Challenge and information sessions.</a:t>
                      </a:r>
                    </a:p>
                  </a:txBody>
                  <a:tcPr marL="60361" marR="60361" marT="41050" marB="41050" anchor="ctr"/>
                </a:tc>
                <a:extLst>
                  <a:ext uri="{0D108BD9-81ED-4DB2-BD59-A6C34878D82A}">
                    <a16:rowId xmlns:a16="http://schemas.microsoft.com/office/drawing/2014/main" val="2024912630"/>
                  </a:ext>
                </a:extLst>
              </a:tr>
              <a:tr h="662021">
                <a:tc>
                  <a:txBody>
                    <a:bodyPr/>
                    <a:lstStyle/>
                    <a:p>
                      <a:pPr algn="just">
                        <a:buNone/>
                      </a:pPr>
                      <a:r>
                        <a:rPr lang="gu-IN" sz="1800"/>
                        <a:t>Low motivation</a:t>
                      </a:r>
                    </a:p>
                  </a:txBody>
                  <a:tcPr marL="60361" marR="60361" marT="41050" marB="41050" anchor="ctr"/>
                </a:tc>
                <a:tc>
                  <a:txBody>
                    <a:bodyPr/>
                    <a:lstStyle/>
                    <a:p>
                      <a:pPr algn="just">
                        <a:buNone/>
                      </a:pPr>
                      <a:r>
                        <a:rPr lang="gu-IN" sz="1800" dirty="0"/>
                        <a:t>Use the DreamSync UK app to provide reminders, rewards, and progress tracking.</a:t>
                      </a:r>
                    </a:p>
                  </a:txBody>
                  <a:tcPr marL="60361" marR="60361" marT="41050" marB="41050" anchor="ctr"/>
                </a:tc>
                <a:extLst>
                  <a:ext uri="{0D108BD9-81ED-4DB2-BD59-A6C34878D82A}">
                    <a16:rowId xmlns:a16="http://schemas.microsoft.com/office/drawing/2014/main" val="1301544758"/>
                  </a:ext>
                </a:extLst>
              </a:tr>
            </a:tbl>
          </a:graphicData>
        </a:graphic>
      </p:graphicFrame>
    </p:spTree>
    <p:extLst>
      <p:ext uri="{BB962C8B-B14F-4D97-AF65-F5344CB8AC3E}">
        <p14:creationId xmlns:p14="http://schemas.microsoft.com/office/powerpoint/2010/main" val="3656198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33AF9-EBB0-30C9-47C6-12EFF6A43788}"/>
              </a:ext>
            </a:extLst>
          </p:cNvPr>
          <p:cNvSpPr>
            <a:spLocks noGrp="1"/>
          </p:cNvSpPr>
          <p:nvPr>
            <p:ph type="title"/>
          </p:nvPr>
        </p:nvSpPr>
        <p:spPr>
          <a:xfrm>
            <a:off x="2231136" y="727482"/>
            <a:ext cx="7729728" cy="780981"/>
          </a:xfrm>
        </p:spPr>
        <p:txBody>
          <a:bodyPr/>
          <a:lstStyle/>
          <a:p>
            <a:r>
              <a:rPr lang="gu-IN" dirty="0"/>
              <a:t>Conclusion</a:t>
            </a:r>
          </a:p>
        </p:txBody>
      </p:sp>
      <p:sp>
        <p:nvSpPr>
          <p:cNvPr id="3" name="Content Placeholder 2">
            <a:extLst>
              <a:ext uri="{FF2B5EF4-FFF2-40B4-BE49-F238E27FC236}">
                <a16:creationId xmlns:a16="http://schemas.microsoft.com/office/drawing/2014/main" id="{3C338922-B242-9629-D82C-20BDE3BF9014}"/>
              </a:ext>
            </a:extLst>
          </p:cNvPr>
          <p:cNvSpPr>
            <a:spLocks noGrp="1"/>
          </p:cNvSpPr>
          <p:nvPr>
            <p:ph idx="1"/>
          </p:nvPr>
        </p:nvSpPr>
        <p:spPr>
          <a:xfrm>
            <a:off x="881149" y="2028306"/>
            <a:ext cx="10091651" cy="4102212"/>
          </a:xfrm>
        </p:spPr>
        <p:txBody>
          <a:bodyPr>
            <a:normAutofit/>
          </a:bodyPr>
          <a:lstStyle/>
          <a:p>
            <a:pPr algn="just"/>
            <a:r>
              <a:rPr lang="gu-IN" sz="2000" dirty="0">
                <a:solidFill>
                  <a:schemeClr val="tx1"/>
                </a:solidFill>
              </a:rPr>
              <a:t>The "Recharge to Thrive" campaign empowers UK teenagers aged 13–18 years to develop healthy sleep hygiene habits through education, practical activities, family involvement, and digital support, helping them achieve better physical, mental, and emotional wellbeing. </a:t>
            </a:r>
            <a:endParaRPr lang="en-GB" sz="2000" dirty="0">
              <a:solidFill>
                <a:schemeClr val="tx1"/>
              </a:solidFill>
            </a:endParaRPr>
          </a:p>
          <a:p>
            <a:pPr algn="just"/>
            <a:r>
              <a:rPr lang="gu-IN" sz="2000" dirty="0">
                <a:solidFill>
                  <a:schemeClr val="tx1"/>
                </a:solidFill>
              </a:rPr>
              <a:t>By encouraging consistent sleep routines, reducing bedtime screen use, and promoting healthy lifestyle choices, the campaign aims to improve academic performance, increase daily energy, strengthen relationships, and reduce the long-term health risks associated with sleep deprivation. </a:t>
            </a:r>
            <a:endParaRPr lang="en-GB" sz="2000" dirty="0">
              <a:solidFill>
                <a:schemeClr val="tx1"/>
              </a:solidFill>
            </a:endParaRPr>
          </a:p>
          <a:p>
            <a:pPr algn="just"/>
            <a:r>
              <a:rPr lang="gu-IN" sz="2000" dirty="0">
                <a:solidFill>
                  <a:schemeClr val="tx1"/>
                </a:solidFill>
              </a:rPr>
              <a:t>Through collaboration with healthcare professionals, schools, families, and community organisations, this health promotion campaign supports teenagers in making sustainable behaviour changes that will benefit their health, wellbeing, and future quality of life.</a:t>
            </a:r>
          </a:p>
        </p:txBody>
      </p:sp>
      <p:pic>
        <p:nvPicPr>
          <p:cNvPr id="4" name="Picture 3">
            <a:extLst>
              <a:ext uri="{FF2B5EF4-FFF2-40B4-BE49-F238E27FC236}">
                <a16:creationId xmlns:a16="http://schemas.microsoft.com/office/drawing/2014/main" id="{47ADEC0E-5FC8-AF68-1ADE-106A0C16971F}"/>
              </a:ext>
            </a:extLst>
          </p:cNvPr>
          <p:cNvPicPr>
            <a:picLocks noChangeAspect="1"/>
          </p:cNvPicPr>
          <p:nvPr/>
        </p:nvPicPr>
        <p:blipFill>
          <a:blip r:embed="rId2"/>
          <a:stretch>
            <a:fillRect/>
          </a:stretch>
        </p:blipFill>
        <p:spPr>
          <a:xfrm>
            <a:off x="1" y="0"/>
            <a:ext cx="12191999" cy="6857999"/>
          </a:xfrm>
          <a:prstGeom prst="rect">
            <a:avLst/>
          </a:prstGeom>
        </p:spPr>
      </p:pic>
    </p:spTree>
    <p:extLst>
      <p:ext uri="{BB962C8B-B14F-4D97-AF65-F5344CB8AC3E}">
        <p14:creationId xmlns:p14="http://schemas.microsoft.com/office/powerpoint/2010/main" val="788246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BF9CA-98F6-4650-EC3B-35AB2CE1F9C3}"/>
              </a:ext>
            </a:extLst>
          </p:cNvPr>
          <p:cNvSpPr>
            <a:spLocks noGrp="1"/>
          </p:cNvSpPr>
          <p:nvPr>
            <p:ph type="title"/>
          </p:nvPr>
        </p:nvSpPr>
        <p:spPr>
          <a:xfrm>
            <a:off x="838200" y="365125"/>
            <a:ext cx="10515600" cy="597401"/>
          </a:xfrm>
        </p:spPr>
        <p:txBody>
          <a:bodyPr>
            <a:normAutofit fontScale="90000"/>
          </a:bodyPr>
          <a:lstStyle/>
          <a:p>
            <a:r>
              <a:rPr lang="en-GB" dirty="0"/>
              <a:t>REFERENCE</a:t>
            </a:r>
            <a:endParaRPr lang="gu-IN" dirty="0"/>
          </a:p>
        </p:txBody>
      </p:sp>
      <p:sp>
        <p:nvSpPr>
          <p:cNvPr id="3" name="Content Placeholder 2">
            <a:extLst>
              <a:ext uri="{FF2B5EF4-FFF2-40B4-BE49-F238E27FC236}">
                <a16:creationId xmlns:a16="http://schemas.microsoft.com/office/drawing/2014/main" id="{F267AA8F-AE8F-BCE4-A93D-46EC4FBFEAFB}"/>
              </a:ext>
            </a:extLst>
          </p:cNvPr>
          <p:cNvSpPr>
            <a:spLocks noGrp="1"/>
          </p:cNvSpPr>
          <p:nvPr>
            <p:ph idx="1"/>
          </p:nvPr>
        </p:nvSpPr>
        <p:spPr>
          <a:xfrm>
            <a:off x="224589" y="1278438"/>
            <a:ext cx="11742821" cy="5214437"/>
          </a:xfrm>
        </p:spPr>
        <p:txBody>
          <a:bodyPr>
            <a:normAutofit fontScale="92500" lnSpcReduction="10000"/>
          </a:bodyPr>
          <a:lstStyle/>
          <a:p>
            <a:pPr algn="just"/>
            <a:r>
              <a:rPr lang="gu-IN" sz="1200" dirty="0"/>
              <a:t>Briguglio, M., Vitale, J.A., Galentino, R., Banfi, G., Zanaboni Dina, C., Bona, A., Panzica, G., Porta, M., Dell’Osso, B. and Glick, I.D., </a:t>
            </a:r>
            <a:r>
              <a:rPr lang="en-GB" sz="1200" dirty="0"/>
              <a:t>(</a:t>
            </a:r>
            <a:r>
              <a:rPr lang="gu-IN" sz="1200" dirty="0"/>
              <a:t>2020</a:t>
            </a:r>
            <a:r>
              <a:rPr lang="en-GB" sz="1200" dirty="0"/>
              <a:t>)</a:t>
            </a:r>
            <a:r>
              <a:rPr lang="gu-IN" sz="1200" dirty="0"/>
              <a:t>. Healthy eating, physical activity, and sleep hygiene (HEPAS) as the winning triad for sustaining physical and mental health in patients at risk for or with neuropsychiatric disorders: considerations for clinical practice. </a:t>
            </a:r>
            <a:r>
              <a:rPr lang="gu-IN" sz="1200" i="1" dirty="0"/>
              <a:t>Neuropsychiatric disease and treatment</a:t>
            </a:r>
            <a:r>
              <a:rPr lang="gu-IN" sz="1200" dirty="0"/>
              <a:t>, pp.55-70.</a:t>
            </a:r>
            <a:r>
              <a:rPr lang="en-GB" sz="1200" dirty="0"/>
              <a:t> </a:t>
            </a:r>
            <a:r>
              <a:rPr lang="en-GB" sz="1200" dirty="0">
                <a:hlinkClick r:id="rId2"/>
              </a:rPr>
              <a:t>https://www.tandfonline.com/doi/abs/10.2147/NDT.S229206</a:t>
            </a:r>
            <a:endParaRPr lang="en-GB" sz="1200" dirty="0"/>
          </a:p>
          <a:p>
            <a:pPr algn="just"/>
            <a:r>
              <a:rPr lang="gu-IN" sz="1200" dirty="0"/>
              <a:t>Collings, P.J., </a:t>
            </a:r>
            <a:r>
              <a:rPr lang="en-GB" sz="1200" dirty="0"/>
              <a:t>(</a:t>
            </a:r>
            <a:r>
              <a:rPr lang="gu-IN" sz="1200" dirty="0"/>
              <a:t>2022</a:t>
            </a:r>
            <a:r>
              <a:rPr lang="en-GB" sz="1200" dirty="0"/>
              <a:t>)</a:t>
            </a:r>
            <a:r>
              <a:rPr lang="gu-IN" sz="1200" dirty="0"/>
              <a:t>. Independent associations of sleep timing, duration and quality with adiposity and weight status in a national sample of adolescents: The UK Millennium Cohort Study. </a:t>
            </a:r>
            <a:r>
              <a:rPr lang="gu-IN" sz="1200" i="1" dirty="0"/>
              <a:t>Journal of Sleep Research</a:t>
            </a:r>
            <a:r>
              <a:rPr lang="gu-IN" sz="1200" dirty="0"/>
              <a:t>, </a:t>
            </a:r>
            <a:r>
              <a:rPr lang="gu-IN" sz="1200" i="1" dirty="0"/>
              <a:t>31</a:t>
            </a:r>
            <a:r>
              <a:rPr lang="gu-IN" sz="1200" dirty="0"/>
              <a:t>(1), p.e13436.</a:t>
            </a:r>
            <a:r>
              <a:rPr lang="en-GB" sz="1200" dirty="0"/>
              <a:t> </a:t>
            </a:r>
            <a:r>
              <a:rPr lang="en-GB" sz="1200" dirty="0">
                <a:hlinkClick r:id="rId3"/>
              </a:rPr>
              <a:t>https://onlinelibrary.wiley.com/doi/abs/10.1111/jsr.13436</a:t>
            </a:r>
            <a:endParaRPr lang="en-GB" sz="1200" dirty="0"/>
          </a:p>
          <a:p>
            <a:pPr algn="just"/>
            <a:r>
              <a:rPr lang="gu-IN" sz="1200" dirty="0"/>
              <a:t>Gale, E.L., Williams, A.J. and Cecil, J.E., </a:t>
            </a:r>
            <a:r>
              <a:rPr lang="en-GB" sz="1200" dirty="0"/>
              <a:t>(</a:t>
            </a:r>
            <a:r>
              <a:rPr lang="gu-IN" sz="1200" dirty="0"/>
              <a:t>2025</a:t>
            </a:r>
            <a:r>
              <a:rPr lang="en-GB" sz="1200" dirty="0"/>
              <a:t>)</a:t>
            </a:r>
            <a:r>
              <a:rPr lang="gu-IN" sz="1200" dirty="0"/>
              <a:t>. Pre-sleep screen time and screen time addiction as shared determinants of poor sleep and obesity in adolescents aged 11–14 years in Scotland. </a:t>
            </a:r>
            <a:r>
              <a:rPr lang="gu-IN" sz="1200" i="1" dirty="0"/>
              <a:t>BMC Global and Public Health</a:t>
            </a:r>
            <a:r>
              <a:rPr lang="gu-IN" sz="1200" dirty="0"/>
              <a:t>, </a:t>
            </a:r>
            <a:r>
              <a:rPr lang="gu-IN" sz="1200" i="1" dirty="0"/>
              <a:t>3</a:t>
            </a:r>
            <a:r>
              <a:rPr lang="gu-IN" sz="1200" dirty="0"/>
              <a:t>(1), p.42.</a:t>
            </a:r>
            <a:r>
              <a:rPr lang="en-GB" sz="1200" dirty="0"/>
              <a:t> </a:t>
            </a:r>
            <a:r>
              <a:rPr lang="en-GB" sz="1200" dirty="0">
                <a:hlinkClick r:id="rId4"/>
              </a:rPr>
              <a:t>https://link.springer.com/article/10.1186/s44263-025-00160-y</a:t>
            </a:r>
            <a:endParaRPr lang="en-GB" sz="1200" dirty="0"/>
          </a:p>
          <a:p>
            <a:pPr algn="just"/>
            <a:r>
              <a:rPr lang="gu-IN" sz="1200" dirty="0"/>
              <a:t>Galván, A., </a:t>
            </a:r>
            <a:r>
              <a:rPr lang="en-GB" sz="1200" dirty="0"/>
              <a:t>(</a:t>
            </a:r>
            <a:r>
              <a:rPr lang="gu-IN" sz="1200" dirty="0"/>
              <a:t>2020</a:t>
            </a:r>
            <a:r>
              <a:rPr lang="en-GB" sz="1200" dirty="0"/>
              <a:t>)</a:t>
            </a:r>
            <a:r>
              <a:rPr lang="gu-IN" sz="1200" dirty="0"/>
              <a:t>. The need for sleep in the adolescent brain. </a:t>
            </a:r>
            <a:r>
              <a:rPr lang="gu-IN" sz="1200" i="1" dirty="0"/>
              <a:t>Trends in cognitive sciences</a:t>
            </a:r>
            <a:r>
              <a:rPr lang="gu-IN" sz="1200" dirty="0"/>
              <a:t>, </a:t>
            </a:r>
            <a:r>
              <a:rPr lang="gu-IN" sz="1200" i="1" dirty="0"/>
              <a:t>24</a:t>
            </a:r>
            <a:r>
              <a:rPr lang="gu-IN" sz="1200" dirty="0"/>
              <a:t>(1), pp.79-89.</a:t>
            </a:r>
            <a:r>
              <a:rPr lang="en-GB" sz="1200" dirty="0"/>
              <a:t> </a:t>
            </a:r>
            <a:r>
              <a:rPr lang="en-GB" sz="1200" dirty="0">
                <a:hlinkClick r:id="rId5"/>
              </a:rPr>
              <a:t>https://www.cell.com/trends/cognitive-sciences/abstract/S1364-6613(19)30260-8</a:t>
            </a:r>
            <a:endParaRPr lang="en-GB" sz="1200" dirty="0"/>
          </a:p>
          <a:p>
            <a:pPr algn="just"/>
            <a:r>
              <a:rPr lang="gu-IN" sz="1200" dirty="0"/>
              <a:t>Hyndych, A., El-Abassi, R. and Mader Jr, E.C., </a:t>
            </a:r>
            <a:r>
              <a:rPr lang="en-GB" sz="1200" dirty="0"/>
              <a:t>(</a:t>
            </a:r>
            <a:r>
              <a:rPr lang="gu-IN" sz="1200" dirty="0"/>
              <a:t>2025</a:t>
            </a:r>
            <a:r>
              <a:rPr lang="en-GB" sz="1200" dirty="0"/>
              <a:t>)</a:t>
            </a:r>
            <a:r>
              <a:rPr lang="gu-IN" sz="1200" dirty="0"/>
              <a:t>. The role of sleep and the effects of sleep loss on cognitive, affective, and behavioral processes. </a:t>
            </a:r>
            <a:r>
              <a:rPr lang="gu-IN" sz="1200" i="1" dirty="0"/>
              <a:t>Cureus</a:t>
            </a:r>
            <a:r>
              <a:rPr lang="gu-IN" sz="1200" dirty="0"/>
              <a:t>, </a:t>
            </a:r>
            <a:r>
              <a:rPr lang="gu-IN" sz="1200" i="1" dirty="0"/>
              <a:t>17</a:t>
            </a:r>
            <a:r>
              <a:rPr lang="gu-IN" sz="1200" dirty="0"/>
              <a:t>(5).</a:t>
            </a:r>
            <a:r>
              <a:rPr lang="en-GB" sz="1200" dirty="0"/>
              <a:t> </a:t>
            </a:r>
            <a:r>
              <a:rPr lang="en-GB" sz="1200" dirty="0">
                <a:hlinkClick r:id="rId6"/>
              </a:rPr>
              <a:t>https://www.cureus.com/articles/358461-the-role-of-sleep-and-the-effects-of-sleep-loss-on-cognitive-affective-and-behavioral-processes.pdf</a:t>
            </a:r>
            <a:endParaRPr lang="en-GB" sz="1200" dirty="0"/>
          </a:p>
          <a:p>
            <a:pPr algn="just"/>
            <a:r>
              <a:rPr lang="gu-IN" sz="1200" dirty="0"/>
              <a:t>Illingworth, G., </a:t>
            </a:r>
            <a:r>
              <a:rPr lang="en-GB" sz="1200" dirty="0"/>
              <a:t>(</a:t>
            </a:r>
            <a:r>
              <a:rPr lang="gu-IN" sz="1200" dirty="0"/>
              <a:t>2020</a:t>
            </a:r>
            <a:r>
              <a:rPr lang="en-GB" sz="1200" dirty="0"/>
              <a:t>)</a:t>
            </a:r>
            <a:r>
              <a:rPr lang="gu-IN" sz="1200" dirty="0"/>
              <a:t>. The challenges of adolescent sleep. </a:t>
            </a:r>
            <a:r>
              <a:rPr lang="gu-IN" sz="1200" i="1" dirty="0"/>
              <a:t>Interface focus</a:t>
            </a:r>
            <a:r>
              <a:rPr lang="gu-IN" sz="1200" dirty="0"/>
              <a:t>, </a:t>
            </a:r>
            <a:r>
              <a:rPr lang="gu-IN" sz="1200" i="1" dirty="0"/>
              <a:t>10</a:t>
            </a:r>
            <a:r>
              <a:rPr lang="gu-IN" sz="1200" dirty="0"/>
              <a:t>(3), p.20190080.</a:t>
            </a:r>
            <a:r>
              <a:rPr lang="en-GB" sz="1200" dirty="0"/>
              <a:t> </a:t>
            </a:r>
            <a:r>
              <a:rPr lang="en-GB" sz="1200" dirty="0">
                <a:hlinkClick r:id="rId7"/>
              </a:rPr>
              <a:t>https://pmc.ncbi.nlm.nih.gov/articles/PMC7202393/</a:t>
            </a:r>
            <a:endParaRPr lang="en-GB" sz="1200" dirty="0"/>
          </a:p>
          <a:p>
            <a:pPr algn="just"/>
            <a:r>
              <a:rPr lang="gu-IN" sz="1200" dirty="0"/>
              <a:t>Kim, T., Kim, S., Kang, J., Kwon, M. and Lee, S.H., </a:t>
            </a:r>
            <a:r>
              <a:rPr lang="en-GB" sz="1200" dirty="0"/>
              <a:t>(</a:t>
            </a:r>
            <a:r>
              <a:rPr lang="gu-IN" sz="1200" dirty="0"/>
              <a:t>2022</a:t>
            </a:r>
            <a:r>
              <a:rPr lang="en-GB" sz="1200" dirty="0"/>
              <a:t>)</a:t>
            </a:r>
            <a:r>
              <a:rPr lang="gu-IN" sz="1200" dirty="0"/>
              <a:t>. The common effects of sleep deprivation on human long-term memory and cognitive control processes. </a:t>
            </a:r>
            <a:r>
              <a:rPr lang="gu-IN" sz="1200" i="1" dirty="0"/>
              <a:t>Frontiers in Neuroscience</a:t>
            </a:r>
            <a:r>
              <a:rPr lang="gu-IN" sz="1200" dirty="0"/>
              <a:t>, </a:t>
            </a:r>
            <a:r>
              <a:rPr lang="gu-IN" sz="1200" i="1" dirty="0"/>
              <a:t>16</a:t>
            </a:r>
            <a:r>
              <a:rPr lang="gu-IN" sz="1200" dirty="0"/>
              <a:t>, p.883848.</a:t>
            </a:r>
            <a:r>
              <a:rPr lang="en-GB" sz="1200" dirty="0"/>
              <a:t> </a:t>
            </a:r>
            <a:r>
              <a:rPr lang="en-GB" sz="1200" dirty="0">
                <a:hlinkClick r:id="rId8"/>
              </a:rPr>
              <a:t>https://www.frontiersin.org/journals/neuroscience/articles/10.3389/fnins.2022.883848/full</a:t>
            </a:r>
            <a:endParaRPr lang="en-GB" sz="1200" dirty="0"/>
          </a:p>
          <a:p>
            <a:pPr algn="just"/>
            <a:r>
              <a:rPr lang="gu-IN" sz="1200" dirty="0"/>
              <a:t>Qiu, J. and Morales-Muñoz, I., </a:t>
            </a:r>
            <a:r>
              <a:rPr lang="en-GB" sz="1200" dirty="0"/>
              <a:t>(</a:t>
            </a:r>
            <a:r>
              <a:rPr lang="gu-IN" sz="1200" dirty="0"/>
              <a:t>2022</a:t>
            </a:r>
            <a:r>
              <a:rPr lang="en-GB" sz="1200" dirty="0"/>
              <a:t>)</a:t>
            </a:r>
            <a:r>
              <a:rPr lang="gu-IN" sz="1200" dirty="0"/>
              <a:t>. Associations between sleep and mental health in adolescents: results from the UK millennium cohort study. </a:t>
            </a:r>
            <a:r>
              <a:rPr lang="gu-IN" sz="1200" i="1" dirty="0"/>
              <a:t>International Journal of Environmental Research and Public Health</a:t>
            </a:r>
            <a:r>
              <a:rPr lang="gu-IN" sz="1200" dirty="0"/>
              <a:t>, </a:t>
            </a:r>
            <a:r>
              <a:rPr lang="gu-IN" sz="1200" i="1" dirty="0"/>
              <a:t>19</a:t>
            </a:r>
            <a:r>
              <a:rPr lang="gu-IN" sz="1200" dirty="0"/>
              <a:t>(3), p.1868.</a:t>
            </a:r>
            <a:r>
              <a:rPr lang="en-GB" sz="1200" dirty="0"/>
              <a:t> </a:t>
            </a:r>
            <a:r>
              <a:rPr lang="en-GB" sz="1200" dirty="0">
                <a:hlinkClick r:id="rId9"/>
              </a:rPr>
              <a:t>https://www.mdpi.com/1660-4601/19/3/1868</a:t>
            </a:r>
            <a:endParaRPr lang="en-GB" sz="1200" dirty="0"/>
          </a:p>
          <a:p>
            <a:pPr algn="just"/>
            <a:r>
              <a:rPr lang="gu-IN" sz="1200" dirty="0"/>
              <a:t>Romaniuk, P., Karol, M., Koseska, K., Borowicz, J., Górecki, B., Kloch, K., Lohin, M.K., Strawińska, A. and Bednarczyk, M., </a:t>
            </a:r>
            <a:r>
              <a:rPr lang="en-GB" sz="1200" dirty="0"/>
              <a:t>(</a:t>
            </a:r>
            <a:r>
              <a:rPr lang="gu-IN" sz="1200" dirty="0"/>
              <a:t>2026</a:t>
            </a:r>
            <a:r>
              <a:rPr lang="en-GB" sz="1200" dirty="0"/>
              <a:t>)</a:t>
            </a:r>
            <a:r>
              <a:rPr lang="gu-IN" sz="1200" dirty="0"/>
              <a:t>. The Impact of Sleep Hygiene on Cognitive Functioning, Mental Health, and Physical Performance in Young Adults: A Narrative Review of the Literature: A Narrative Review of the Literature. </a:t>
            </a:r>
            <a:r>
              <a:rPr lang="gu-IN" sz="1200" i="1" dirty="0"/>
              <a:t>Journal of Education, Health and Sport</a:t>
            </a:r>
            <a:r>
              <a:rPr lang="gu-IN" sz="1200" dirty="0"/>
              <a:t>, </a:t>
            </a:r>
            <a:r>
              <a:rPr lang="gu-IN" sz="1200" i="1" dirty="0"/>
              <a:t>87</a:t>
            </a:r>
            <a:r>
              <a:rPr lang="gu-IN" sz="1200" dirty="0"/>
              <a:t>, pp.67840-67840.</a:t>
            </a:r>
            <a:r>
              <a:rPr lang="en-GB" sz="1200" dirty="0"/>
              <a:t> </a:t>
            </a:r>
            <a:r>
              <a:rPr lang="en-GB" sz="1200" dirty="0">
                <a:hlinkClick r:id="rId10"/>
              </a:rPr>
              <a:t>https://apcz.umk.pl/JEHS/article/view/67840</a:t>
            </a:r>
            <a:endParaRPr lang="en-GB" sz="1200" dirty="0"/>
          </a:p>
          <a:p>
            <a:pPr algn="just"/>
            <a:r>
              <a:rPr lang="gu-IN" sz="1200" dirty="0"/>
              <a:t>Seton, C. and Fitzgerald, D.A., </a:t>
            </a:r>
            <a:r>
              <a:rPr lang="en-GB" sz="1200" dirty="0"/>
              <a:t>(</a:t>
            </a:r>
            <a:r>
              <a:rPr lang="gu-IN" sz="1200" dirty="0"/>
              <a:t>2021</a:t>
            </a:r>
            <a:r>
              <a:rPr lang="en-GB" sz="1200" dirty="0"/>
              <a:t>)</a:t>
            </a:r>
            <a:r>
              <a:rPr lang="gu-IN" sz="1200" dirty="0"/>
              <a:t>. Chronic sleep deprivation in teenagers: Practical ways to help. </a:t>
            </a:r>
            <a:r>
              <a:rPr lang="gu-IN" sz="1200" i="1" dirty="0"/>
              <a:t>Paediatric respiratory reviews</a:t>
            </a:r>
            <a:r>
              <a:rPr lang="gu-IN" sz="1200" dirty="0"/>
              <a:t>, </a:t>
            </a:r>
            <a:r>
              <a:rPr lang="gu-IN" sz="1200" i="1" dirty="0"/>
              <a:t>40</a:t>
            </a:r>
            <a:r>
              <a:rPr lang="gu-IN" sz="1200" dirty="0"/>
              <a:t>, pp.73-79.</a:t>
            </a:r>
            <a:r>
              <a:rPr lang="en-GB" sz="1200" dirty="0"/>
              <a:t> </a:t>
            </a:r>
            <a:r>
              <a:rPr lang="en-GB" sz="1200" dirty="0">
                <a:hlinkClick r:id="rId11"/>
              </a:rPr>
              <a:t>https://www.sciencedirect.com/science/article/pii/S1526054221000300</a:t>
            </a:r>
            <a:endParaRPr lang="en-GB" sz="1200" dirty="0"/>
          </a:p>
          <a:p>
            <a:pPr algn="just"/>
            <a:r>
              <a:rPr lang="gu-IN" sz="1200" dirty="0"/>
              <a:t>Uccella, S., Cordani, R., Salfi, F., Gorgoni, M., Scarpelli, S., Gemignani, A., Geoffroy, P.A., De Gennaro, L., Palagini, L., Ferrara, M. and Nobili, L., </a:t>
            </a:r>
            <a:r>
              <a:rPr lang="en-GB" sz="1200" dirty="0"/>
              <a:t>(</a:t>
            </a:r>
            <a:r>
              <a:rPr lang="gu-IN" sz="1200" dirty="0"/>
              <a:t>2023</a:t>
            </a:r>
            <a:r>
              <a:rPr lang="en-GB" sz="1200" dirty="0"/>
              <a:t>)</a:t>
            </a:r>
            <a:r>
              <a:rPr lang="gu-IN" sz="1200" dirty="0"/>
              <a:t>. Sleep deprivation and insomnia in adolescence: implications for mental health. </a:t>
            </a:r>
            <a:r>
              <a:rPr lang="gu-IN" sz="1200" i="1" dirty="0"/>
              <a:t>Brain sciences</a:t>
            </a:r>
            <a:r>
              <a:rPr lang="gu-IN" sz="1200" dirty="0"/>
              <a:t>, </a:t>
            </a:r>
            <a:r>
              <a:rPr lang="gu-IN" sz="1200" i="1" dirty="0"/>
              <a:t>13</a:t>
            </a:r>
            <a:r>
              <a:rPr lang="gu-IN" sz="1200" dirty="0"/>
              <a:t>(4), p.569.</a:t>
            </a:r>
            <a:r>
              <a:rPr lang="en-GB" sz="1200" dirty="0"/>
              <a:t> </a:t>
            </a:r>
            <a:r>
              <a:rPr lang="en-GB" sz="1200" dirty="0">
                <a:hlinkClick r:id="rId12"/>
              </a:rPr>
              <a:t>https://www.mdpi.com/2076-3425/13/4/569</a:t>
            </a:r>
            <a:endParaRPr lang="en-GB" sz="1200" dirty="0"/>
          </a:p>
          <a:p>
            <a:pPr algn="just"/>
            <a:endParaRPr lang="en-GB" sz="1200" dirty="0"/>
          </a:p>
          <a:p>
            <a:pPr algn="just"/>
            <a:endParaRPr lang="en-GB" sz="1200" dirty="0"/>
          </a:p>
          <a:p>
            <a:pPr algn="just"/>
            <a:endParaRPr lang="gu-IN" sz="1200" dirty="0"/>
          </a:p>
        </p:txBody>
      </p:sp>
    </p:spTree>
    <p:extLst>
      <p:ext uri="{BB962C8B-B14F-4D97-AF65-F5344CB8AC3E}">
        <p14:creationId xmlns:p14="http://schemas.microsoft.com/office/powerpoint/2010/main" val="3329694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02848-96C7-59D5-D433-FB94B09E2921}"/>
              </a:ext>
            </a:extLst>
          </p:cNvPr>
          <p:cNvSpPr>
            <a:spLocks noGrp="1"/>
          </p:cNvSpPr>
          <p:nvPr>
            <p:ph type="title"/>
          </p:nvPr>
        </p:nvSpPr>
        <p:spPr>
          <a:xfrm>
            <a:off x="2231136" y="353618"/>
            <a:ext cx="7729728" cy="764355"/>
          </a:xfrm>
        </p:spPr>
        <p:txBody>
          <a:bodyPr/>
          <a:lstStyle/>
          <a:p>
            <a:r>
              <a:rPr lang="en-GB" dirty="0"/>
              <a:t>references</a:t>
            </a:r>
            <a:endParaRPr lang="gu-IN" dirty="0"/>
          </a:p>
        </p:txBody>
      </p:sp>
      <p:sp>
        <p:nvSpPr>
          <p:cNvPr id="3" name="Content Placeholder 2">
            <a:extLst>
              <a:ext uri="{FF2B5EF4-FFF2-40B4-BE49-F238E27FC236}">
                <a16:creationId xmlns:a16="http://schemas.microsoft.com/office/drawing/2014/main" id="{333AFCB1-5AA8-00FA-8185-3350823EF465}"/>
              </a:ext>
            </a:extLst>
          </p:cNvPr>
          <p:cNvSpPr>
            <a:spLocks noGrp="1"/>
          </p:cNvSpPr>
          <p:nvPr>
            <p:ph idx="1"/>
          </p:nvPr>
        </p:nvSpPr>
        <p:spPr>
          <a:xfrm>
            <a:off x="199505" y="1363287"/>
            <a:ext cx="11704320" cy="5141095"/>
          </a:xfrm>
        </p:spPr>
        <p:txBody>
          <a:bodyPr>
            <a:normAutofit fontScale="92500" lnSpcReduction="10000"/>
          </a:bodyPr>
          <a:lstStyle/>
          <a:p>
            <a:pPr algn="just"/>
            <a:r>
              <a:rPr lang="gu-IN" sz="1400" dirty="0"/>
              <a:t>Chen, X. and Slade, E., </a:t>
            </a:r>
            <a:r>
              <a:rPr lang="en-GB" sz="1400" dirty="0"/>
              <a:t>(</a:t>
            </a:r>
            <a:r>
              <a:rPr lang="gu-IN" sz="1400" dirty="0"/>
              <a:t>2025</a:t>
            </a:r>
            <a:r>
              <a:rPr lang="en-GB" sz="1400" dirty="0"/>
              <a:t>)</a:t>
            </a:r>
            <a:r>
              <a:rPr lang="gu-IN" sz="1400" dirty="0"/>
              <a:t>. Theory of planned behaviour: a review.</a:t>
            </a:r>
            <a:r>
              <a:rPr lang="en-GB" sz="1400" dirty="0"/>
              <a:t> </a:t>
            </a:r>
            <a:r>
              <a:rPr lang="en-GB" sz="1400" dirty="0">
                <a:hlinkClick r:id="rId2"/>
              </a:rPr>
              <a:t>https://scholar.xjtlu.edu.cn/files/64800426/theory-of-planned-behaviour.pdf</a:t>
            </a:r>
            <a:endParaRPr lang="en-GB" sz="1400" dirty="0"/>
          </a:p>
          <a:p>
            <a:pPr algn="just"/>
            <a:r>
              <a:rPr lang="gu-IN" sz="1400" dirty="0"/>
              <a:t>De Ternay, J., Leblanc, P., Michel, P., Benyamina, A., Naassila, M. and Rolland, B., </a:t>
            </a:r>
            <a:r>
              <a:rPr lang="en-GB" sz="1400" dirty="0"/>
              <a:t>(</a:t>
            </a:r>
            <a:r>
              <a:rPr lang="gu-IN" sz="1400" dirty="0"/>
              <a:t>2022</a:t>
            </a:r>
            <a:r>
              <a:rPr lang="en-GB" sz="1400" dirty="0"/>
              <a:t>)</a:t>
            </a:r>
            <a:r>
              <a:rPr lang="gu-IN" sz="1400" dirty="0"/>
              <a:t>. One-month alcohol abstinence national campaigns: a scoping review of the harm reduction benefits. </a:t>
            </a:r>
            <a:r>
              <a:rPr lang="gu-IN" sz="1400" i="1" dirty="0"/>
              <a:t>Harm reduction journal</a:t>
            </a:r>
            <a:r>
              <a:rPr lang="gu-IN" sz="1400" dirty="0"/>
              <a:t>, </a:t>
            </a:r>
            <a:r>
              <a:rPr lang="gu-IN" sz="1400" i="1" dirty="0"/>
              <a:t>19</a:t>
            </a:r>
            <a:r>
              <a:rPr lang="gu-IN" sz="1400" dirty="0"/>
              <a:t>(1), p.24.</a:t>
            </a:r>
            <a:r>
              <a:rPr lang="en-GB" sz="1400" dirty="0"/>
              <a:t> </a:t>
            </a:r>
            <a:r>
              <a:rPr lang="en-GB" sz="1400" dirty="0">
                <a:hlinkClick r:id="rId3"/>
              </a:rPr>
              <a:t>https://link.springer.com/article/10.1186/s12954-022-00603-x</a:t>
            </a:r>
            <a:endParaRPr lang="en-GB" sz="1400" dirty="0"/>
          </a:p>
          <a:p>
            <a:pPr algn="just"/>
            <a:r>
              <a:rPr lang="gu-IN" sz="1400" dirty="0"/>
              <a:t>Devi, B., Devi, R., Pradhan, S. and Lepcha, N., </a:t>
            </a:r>
            <a:r>
              <a:rPr lang="en-GB" sz="1400" dirty="0"/>
              <a:t>(</a:t>
            </a:r>
            <a:r>
              <a:rPr lang="gu-IN" sz="1400" dirty="0"/>
              <a:t>2022</a:t>
            </a:r>
            <a:r>
              <a:rPr lang="en-GB" sz="1400" dirty="0"/>
              <a:t>)</a:t>
            </a:r>
            <a:r>
              <a:rPr lang="gu-IN" sz="1400" dirty="0"/>
              <a:t>. Theory at a glance: health belief models in predicting health behaviors. </a:t>
            </a:r>
            <a:r>
              <a:rPr lang="gu-IN" sz="1400" i="1" dirty="0"/>
              <a:t>Journal of Bio Innovation</a:t>
            </a:r>
            <a:r>
              <a:rPr lang="gu-IN" sz="1400" dirty="0"/>
              <a:t>, </a:t>
            </a:r>
            <a:r>
              <a:rPr lang="gu-IN" sz="1400" i="1" dirty="0"/>
              <a:t>11</a:t>
            </a:r>
            <a:r>
              <a:rPr lang="gu-IN" sz="1400" dirty="0"/>
              <a:t>(2), pp.410-21.</a:t>
            </a:r>
            <a:r>
              <a:rPr lang="en-GB" sz="1400" dirty="0"/>
              <a:t>  </a:t>
            </a:r>
          </a:p>
          <a:p>
            <a:pPr algn="just"/>
            <a:r>
              <a:rPr lang="gu-IN" sz="1400" dirty="0"/>
              <a:t>Dikici, H. and Kadioğlu, H., </a:t>
            </a:r>
            <a:r>
              <a:rPr lang="en-GB" sz="1400" dirty="0"/>
              <a:t>(</a:t>
            </a:r>
            <a:r>
              <a:rPr lang="gu-IN" sz="1400" dirty="0"/>
              <a:t>2024</a:t>
            </a:r>
            <a:r>
              <a:rPr lang="en-GB" sz="1400" dirty="0"/>
              <a:t>)</a:t>
            </a:r>
            <a:r>
              <a:rPr lang="gu-IN" sz="1400" dirty="0"/>
              <a:t>. Development and preliminary psychometric properties of the Scale of Health Belief Model for Sleep. </a:t>
            </a:r>
            <a:r>
              <a:rPr lang="gu-IN" sz="1400" i="1" dirty="0"/>
              <a:t>European Journal of Public Health</a:t>
            </a:r>
            <a:r>
              <a:rPr lang="gu-IN" sz="1400" dirty="0"/>
              <a:t>, </a:t>
            </a:r>
            <a:r>
              <a:rPr lang="gu-IN" sz="1400" i="1" dirty="0"/>
              <a:t>34</a:t>
            </a:r>
            <a:r>
              <a:rPr lang="gu-IN" sz="1400" dirty="0"/>
              <a:t>(Supplement_3), pp.ckae144-1732.</a:t>
            </a:r>
            <a:r>
              <a:rPr lang="en-GB" sz="1400" dirty="0"/>
              <a:t> </a:t>
            </a:r>
            <a:r>
              <a:rPr lang="en-GB" sz="1400" dirty="0">
                <a:hlinkClick r:id="rId4"/>
              </a:rPr>
              <a:t>https://academic.oup.com/eurpub/article-pdf/doi/10.1093/eurpub/ckae144.1732/60116515/ckae144.1732.pdf</a:t>
            </a:r>
            <a:endParaRPr lang="en-GB" sz="1400" dirty="0"/>
          </a:p>
          <a:p>
            <a:pPr algn="just"/>
            <a:r>
              <a:rPr lang="gu-IN" sz="1400" dirty="0"/>
              <a:t>Hahn, J.S., Chua, K.C., Jones, R. and Henderson, C., </a:t>
            </a:r>
            <a:r>
              <a:rPr lang="en-GB" sz="1400" dirty="0"/>
              <a:t>(</a:t>
            </a:r>
            <a:r>
              <a:rPr lang="gu-IN" sz="1400" dirty="0"/>
              <a:t>2023</a:t>
            </a:r>
            <a:r>
              <a:rPr lang="en-GB" sz="1400" dirty="0"/>
              <a:t>)</a:t>
            </a:r>
            <a:r>
              <a:rPr lang="gu-IN" sz="1400" dirty="0"/>
              <a:t>. The Every Mind Matters campaign: changes in mental health literacy and its associations with campaign awareness. </a:t>
            </a:r>
            <a:r>
              <a:rPr lang="gu-IN" sz="1400" i="1" dirty="0"/>
              <a:t>European journal of public health</a:t>
            </a:r>
            <a:r>
              <a:rPr lang="gu-IN" sz="1400" dirty="0"/>
              <a:t>, </a:t>
            </a:r>
            <a:r>
              <a:rPr lang="gu-IN" sz="1400" i="1" dirty="0"/>
              <a:t>33</a:t>
            </a:r>
            <a:r>
              <a:rPr lang="gu-IN" sz="1400" dirty="0"/>
              <a:t>(6), pp.1008-1013.</a:t>
            </a:r>
            <a:r>
              <a:rPr lang="en-GB" sz="1400" dirty="0"/>
              <a:t> </a:t>
            </a:r>
            <a:r>
              <a:rPr lang="en-GB" sz="1400" dirty="0">
                <a:hlinkClick r:id="rId5"/>
              </a:rPr>
              <a:t>https://academic.oup.com/eurpub/article-abstract/33/6/1008/7242470</a:t>
            </a:r>
            <a:endParaRPr lang="en-GB" sz="1400" dirty="0"/>
          </a:p>
          <a:p>
            <a:pPr algn="just"/>
            <a:r>
              <a:rPr lang="gu-IN" sz="1400" dirty="0"/>
              <a:t>Jawed, A., Ehrhardt, C. and Rye, M., </a:t>
            </a:r>
            <a:r>
              <a:rPr lang="en-GB" sz="1400" dirty="0"/>
              <a:t>(</a:t>
            </a:r>
            <a:r>
              <a:rPr lang="gu-IN" sz="1400" dirty="0"/>
              <a:t>2023</a:t>
            </a:r>
            <a:r>
              <a:rPr lang="en-GB" sz="1400" dirty="0"/>
              <a:t>)</a:t>
            </a:r>
            <a:r>
              <a:rPr lang="gu-IN" sz="1400" dirty="0"/>
              <a:t>. Handle with care: a narrative review of infant safe sleep practices across clinical guidelines and social media to reduce SIDS. </a:t>
            </a:r>
            <a:r>
              <a:rPr lang="gu-IN" sz="1400" i="1" dirty="0"/>
              <a:t>Children</a:t>
            </a:r>
            <a:r>
              <a:rPr lang="gu-IN" sz="1400" dirty="0"/>
              <a:t>, </a:t>
            </a:r>
            <a:r>
              <a:rPr lang="gu-IN" sz="1400" i="1" dirty="0"/>
              <a:t>10</a:t>
            </a:r>
            <a:r>
              <a:rPr lang="gu-IN" sz="1400" dirty="0"/>
              <a:t>(8), p.1365.</a:t>
            </a:r>
            <a:r>
              <a:rPr lang="en-GB" sz="1400" dirty="0"/>
              <a:t> </a:t>
            </a:r>
            <a:r>
              <a:rPr lang="en-GB" sz="1400" dirty="0">
                <a:hlinkClick r:id="rId6"/>
              </a:rPr>
              <a:t>https://www.mdpi.com/2227-9067/10/8/1365</a:t>
            </a:r>
            <a:endParaRPr lang="en-GB" sz="1400" dirty="0"/>
          </a:p>
          <a:p>
            <a:pPr algn="just"/>
            <a:r>
              <a:rPr lang="gu-IN" sz="1400" dirty="0"/>
              <a:t>Knowlden, A. and Flora, S., </a:t>
            </a:r>
            <a:r>
              <a:rPr lang="en-GB" sz="1400" dirty="0"/>
              <a:t>(</a:t>
            </a:r>
            <a:r>
              <a:rPr lang="gu-IN" sz="1400" dirty="0"/>
              <a:t>2026</a:t>
            </a:r>
            <a:r>
              <a:rPr lang="en-GB" sz="1400" dirty="0"/>
              <a:t>)</a:t>
            </a:r>
            <a:r>
              <a:rPr lang="gu-IN" sz="1400" dirty="0"/>
              <a:t>. Behavior change models and theories. In </a:t>
            </a:r>
            <a:r>
              <a:rPr lang="gu-IN" sz="1400" i="1" dirty="0"/>
              <a:t>Sleep and Health</a:t>
            </a:r>
            <a:r>
              <a:rPr lang="gu-IN" sz="1400" dirty="0"/>
              <a:t> (pp. 217-234). Academic Press. </a:t>
            </a:r>
            <a:r>
              <a:rPr lang="sv-SE" sz="1400" dirty="0">
                <a:hlinkClick r:id="rId7"/>
              </a:rPr>
              <a:t>https://www.sciencedirect.com/science/chapter/edited-volume/pii/B9780443139543000450</a:t>
            </a:r>
            <a:endParaRPr lang="en-GB" sz="1400" dirty="0"/>
          </a:p>
          <a:p>
            <a:pPr algn="just"/>
            <a:r>
              <a:rPr lang="gu-IN" sz="1400" dirty="0"/>
              <a:t>McNamara, S., Nichols, T., Dash, S., de Courten, M. and Calder, R., </a:t>
            </a:r>
            <a:r>
              <a:rPr lang="en-GB" sz="1400" dirty="0"/>
              <a:t>(</a:t>
            </a:r>
            <a:r>
              <a:rPr lang="gu-IN" sz="1400" dirty="0"/>
              <a:t>2023</a:t>
            </a:r>
            <a:r>
              <a:rPr lang="en-GB" sz="1400" dirty="0"/>
              <a:t>)</a:t>
            </a:r>
            <a:r>
              <a:rPr lang="gu-IN" sz="1400" dirty="0"/>
              <a:t>. Sleep: a core pillar of health and wellbeing. </a:t>
            </a:r>
            <a:r>
              <a:rPr lang="gu-IN" sz="1400" i="1" dirty="0"/>
              <a:t>Improving population sleep health to reduce preventable illness and injury</a:t>
            </a:r>
            <a:r>
              <a:rPr lang="gu-IN" sz="1400" dirty="0"/>
              <a:t>.</a:t>
            </a:r>
            <a:r>
              <a:rPr lang="en-GB" sz="1400" dirty="0"/>
              <a:t> </a:t>
            </a:r>
            <a:r>
              <a:rPr lang="en-GB" sz="1400" dirty="0">
                <a:hlinkClick r:id="rId8"/>
              </a:rPr>
              <a:t>https://rainestudy.org.au/wp-content/uploads/2026/04/SLEEP.-A-Core-Pillar-of-Health-and-Wellbeing-Oct-2023.pdf</a:t>
            </a:r>
            <a:endParaRPr lang="en-GB" sz="1400" dirty="0"/>
          </a:p>
          <a:p>
            <a:pPr algn="just"/>
            <a:r>
              <a:rPr lang="gu-IN" sz="1400" dirty="0"/>
              <a:t>Opoku, M.A., Kang, S.W. and Choi, S.B., </a:t>
            </a:r>
            <a:r>
              <a:rPr lang="en-GB" sz="1400" dirty="0"/>
              <a:t>(</a:t>
            </a:r>
            <a:r>
              <a:rPr lang="gu-IN" sz="1400" dirty="0"/>
              <a:t>2023</a:t>
            </a:r>
            <a:r>
              <a:rPr lang="en-GB" sz="1400" dirty="0"/>
              <a:t>)</a:t>
            </a:r>
            <a:r>
              <a:rPr lang="gu-IN" sz="1400" dirty="0"/>
              <a:t>. The influence of sleep on job satisfaction: examining a serial mediation model of psychological capital and burnout. </a:t>
            </a:r>
            <a:r>
              <a:rPr lang="gu-IN" sz="1400" i="1" dirty="0"/>
              <a:t>Frontiers in Public Health</a:t>
            </a:r>
            <a:r>
              <a:rPr lang="gu-IN" sz="1400" dirty="0"/>
              <a:t>, </a:t>
            </a:r>
            <a:r>
              <a:rPr lang="gu-IN" sz="1400" i="1" dirty="0"/>
              <a:t>11</a:t>
            </a:r>
            <a:r>
              <a:rPr lang="gu-IN" sz="1400" dirty="0"/>
              <a:t>, p.1149367.</a:t>
            </a:r>
            <a:r>
              <a:rPr lang="en-GB" sz="1400" dirty="0"/>
              <a:t> </a:t>
            </a:r>
            <a:r>
              <a:rPr lang="en-GB" sz="1400" dirty="0">
                <a:hlinkClick r:id="rId9"/>
              </a:rPr>
              <a:t>https://www.frontiersin.org/journals/public-health/articles/10.3389/fpubh.2023.1149367/full</a:t>
            </a:r>
            <a:endParaRPr lang="en-GB" sz="1400" dirty="0"/>
          </a:p>
          <a:p>
            <a:pPr algn="just"/>
            <a:r>
              <a:rPr lang="gu-IN" sz="1400" dirty="0"/>
              <a:t>Roy, A., Maiti, D.K. and Banik, B.K., </a:t>
            </a:r>
            <a:r>
              <a:rPr lang="en-GB" sz="1400" dirty="0"/>
              <a:t>(</a:t>
            </a:r>
            <a:r>
              <a:rPr lang="gu-IN" sz="1400" dirty="0"/>
              <a:t>2026</a:t>
            </a:r>
            <a:r>
              <a:rPr lang="en-GB" sz="1400" dirty="0"/>
              <a:t>)</a:t>
            </a:r>
            <a:r>
              <a:rPr lang="gu-IN" sz="1400" dirty="0"/>
              <a:t>. Sleep hygiene: foundations, implications, and strategies for enhancing sleep health. </a:t>
            </a:r>
            <a:r>
              <a:rPr lang="gu-IN" sz="1400" i="1" dirty="0"/>
              <a:t>Sleep Science and Practice</a:t>
            </a:r>
            <a:r>
              <a:rPr lang="gu-IN" sz="1400" dirty="0"/>
              <a:t>, </a:t>
            </a:r>
            <a:r>
              <a:rPr lang="gu-IN" sz="1400" i="1" dirty="0"/>
              <a:t>10</a:t>
            </a:r>
            <a:r>
              <a:rPr lang="gu-IN" sz="1400" dirty="0"/>
              <a:t>(1), p.8.</a:t>
            </a:r>
            <a:r>
              <a:rPr lang="en-GB" sz="1400" dirty="0"/>
              <a:t> </a:t>
            </a:r>
            <a:r>
              <a:rPr lang="en-GB" sz="1400" dirty="0">
                <a:hlinkClick r:id="rId10"/>
              </a:rPr>
              <a:t>https://link.springer.com/article/10.1186/s41606-025-00151-w</a:t>
            </a:r>
            <a:endParaRPr lang="en-GB" sz="1400" dirty="0"/>
          </a:p>
        </p:txBody>
      </p:sp>
    </p:spTree>
    <p:extLst>
      <p:ext uri="{BB962C8B-B14F-4D97-AF65-F5344CB8AC3E}">
        <p14:creationId xmlns:p14="http://schemas.microsoft.com/office/powerpoint/2010/main" val="3591412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61285-C476-A9EA-FC32-B6074B8157C2}"/>
              </a:ext>
            </a:extLst>
          </p:cNvPr>
          <p:cNvSpPr>
            <a:spLocks noGrp="1"/>
          </p:cNvSpPr>
          <p:nvPr>
            <p:ph type="title"/>
          </p:nvPr>
        </p:nvSpPr>
        <p:spPr>
          <a:xfrm>
            <a:off x="2231136" y="482554"/>
            <a:ext cx="7729728" cy="830857"/>
          </a:xfrm>
        </p:spPr>
        <p:txBody>
          <a:bodyPr/>
          <a:lstStyle/>
          <a:p>
            <a:r>
              <a:rPr lang="en-GB" dirty="0"/>
              <a:t>References</a:t>
            </a:r>
            <a:endParaRPr lang="gu-IN" dirty="0"/>
          </a:p>
        </p:txBody>
      </p:sp>
      <p:sp>
        <p:nvSpPr>
          <p:cNvPr id="3" name="Content Placeholder 2">
            <a:extLst>
              <a:ext uri="{FF2B5EF4-FFF2-40B4-BE49-F238E27FC236}">
                <a16:creationId xmlns:a16="http://schemas.microsoft.com/office/drawing/2014/main" id="{8E1DC54C-A84E-9459-83A3-A53EC8FBF4A8}"/>
              </a:ext>
            </a:extLst>
          </p:cNvPr>
          <p:cNvSpPr>
            <a:spLocks noGrp="1"/>
          </p:cNvSpPr>
          <p:nvPr>
            <p:ph idx="1"/>
          </p:nvPr>
        </p:nvSpPr>
        <p:spPr>
          <a:xfrm>
            <a:off x="266007" y="1562793"/>
            <a:ext cx="11720945" cy="4954385"/>
          </a:xfrm>
        </p:spPr>
        <p:txBody>
          <a:bodyPr>
            <a:normAutofit/>
          </a:bodyPr>
          <a:lstStyle/>
          <a:p>
            <a:pPr algn="just"/>
            <a:r>
              <a:rPr lang="gu-IN" sz="1050" dirty="0"/>
              <a:t>Al-Yassin, A., </a:t>
            </a:r>
            <a:r>
              <a:rPr lang="en-GB" sz="1050" dirty="0"/>
              <a:t>(</a:t>
            </a:r>
            <a:r>
              <a:rPr lang="gu-IN" sz="1050" dirty="0"/>
              <a:t>2025</a:t>
            </a:r>
            <a:r>
              <a:rPr lang="en-GB" sz="1050" dirty="0"/>
              <a:t>)</a:t>
            </a:r>
            <a:r>
              <a:rPr lang="gu-IN" sz="1050" dirty="0"/>
              <a:t>. Children and young people’s mental health: helping CYP to thrive. </a:t>
            </a:r>
            <a:r>
              <a:rPr lang="gu-IN" sz="1050" i="1" dirty="0"/>
              <a:t>Journal of General Practice Nursing (GPN)</a:t>
            </a:r>
            <a:r>
              <a:rPr lang="gu-IN" sz="1050" dirty="0"/>
              <a:t>, </a:t>
            </a:r>
            <a:r>
              <a:rPr lang="gu-IN" sz="1050" i="1" dirty="0"/>
              <a:t>11</a:t>
            </a:r>
            <a:r>
              <a:rPr lang="gu-IN" sz="1050" dirty="0"/>
              <a:t>(1). </a:t>
            </a:r>
            <a:r>
              <a:rPr lang="sv-SE" sz="1050" dirty="0">
                <a:hlinkClick r:id="rId2"/>
              </a:rPr>
              <a:t>https://search.ebscohost.com/login.aspx?direct=true&amp;profile=ehost&amp;scope=site&amp;authtype=crawler&amp;jrnl=20576021&amp;AN=183446477&amp;h=iOX66%2BF30hFcUURmtqSw%2F80EKxLPGYccw8PSJoKiWq8HgcjQBe4XGJnDc0qCPBjNz05tEc5JW%2FvrICJcrFZtQg%3D%3D&amp;crl=c</a:t>
            </a:r>
            <a:endParaRPr lang="en-GB" sz="1050" dirty="0"/>
          </a:p>
          <a:p>
            <a:pPr algn="just"/>
            <a:r>
              <a:rPr lang="gu-IN" sz="1050" dirty="0"/>
              <a:t>Arnardottir, E.S., Islind, A.S., Óskarsdottir, M., Ólafsdottir, K.A., August, E., Jonasdottir, L., Hrubos‐Strøm, H., Saavedra, J.M., Grote, L., Hedner, J. and Höskuldsson, S., </a:t>
            </a:r>
            <a:r>
              <a:rPr lang="en-GB" sz="1050" dirty="0"/>
              <a:t>(</a:t>
            </a:r>
            <a:r>
              <a:rPr lang="gu-IN" sz="1050" dirty="0"/>
              <a:t>2022</a:t>
            </a:r>
            <a:r>
              <a:rPr lang="en-GB" sz="1050" dirty="0"/>
              <a:t>)</a:t>
            </a:r>
            <a:r>
              <a:rPr lang="gu-IN" sz="1050" dirty="0"/>
              <a:t>. The Sleep Revolution project: the concept and objectives. </a:t>
            </a:r>
            <a:r>
              <a:rPr lang="gu-IN" sz="1050" i="1" dirty="0"/>
              <a:t>Journal of sleep research</a:t>
            </a:r>
            <a:r>
              <a:rPr lang="gu-IN" sz="1050" dirty="0"/>
              <a:t>, </a:t>
            </a:r>
            <a:r>
              <a:rPr lang="gu-IN" sz="1050" i="1" dirty="0"/>
              <a:t>31</a:t>
            </a:r>
            <a:r>
              <a:rPr lang="gu-IN" sz="1050" dirty="0"/>
              <a:t>(4), p.e13630.</a:t>
            </a:r>
            <a:r>
              <a:rPr lang="en-GB" sz="1050" dirty="0"/>
              <a:t> </a:t>
            </a:r>
            <a:r>
              <a:rPr lang="en-GB" sz="1050" dirty="0">
                <a:hlinkClick r:id="rId3"/>
              </a:rPr>
              <a:t>https://onlinelibrary.wiley.com/doi/abs/10.1111/jsr.13630</a:t>
            </a:r>
            <a:endParaRPr lang="en-GB" sz="1050" dirty="0"/>
          </a:p>
          <a:p>
            <a:pPr algn="just"/>
            <a:r>
              <a:rPr lang="gu-IN" sz="1050" dirty="0"/>
              <a:t>Becker, D.A., </a:t>
            </a:r>
            <a:r>
              <a:rPr lang="en-GB" sz="1050" dirty="0"/>
              <a:t>(</a:t>
            </a:r>
            <a:r>
              <a:rPr lang="gu-IN" sz="1050" dirty="0"/>
              <a:t>2023</a:t>
            </a:r>
            <a:r>
              <a:rPr lang="en-GB" sz="1050" dirty="0"/>
              <a:t>)</a:t>
            </a:r>
            <a:r>
              <a:rPr lang="gu-IN" sz="1050" dirty="0"/>
              <a:t>. A sampling of sleep apps and their benefits. </a:t>
            </a:r>
            <a:r>
              <a:rPr lang="gu-IN" sz="1050" i="1" dirty="0"/>
              <a:t>Journal of Electronic Resources in Medical Libraries</a:t>
            </a:r>
            <a:r>
              <a:rPr lang="gu-IN" sz="1050" dirty="0"/>
              <a:t>, </a:t>
            </a:r>
            <a:r>
              <a:rPr lang="gu-IN" sz="1050" i="1" dirty="0"/>
              <a:t>20</a:t>
            </a:r>
            <a:r>
              <a:rPr lang="gu-IN" sz="1050" dirty="0"/>
              <a:t>(1), pp.15-21.</a:t>
            </a:r>
            <a:r>
              <a:rPr lang="en-GB" sz="1050" dirty="0"/>
              <a:t> </a:t>
            </a:r>
            <a:r>
              <a:rPr lang="en-GB" sz="1050" dirty="0">
                <a:hlinkClick r:id="rId4"/>
              </a:rPr>
              <a:t>https://www.tandfonline.com/doi/abs/10.1080/15424065.2023.2174237</a:t>
            </a:r>
            <a:endParaRPr lang="en-GB" sz="1050" dirty="0"/>
          </a:p>
          <a:p>
            <a:pPr algn="just"/>
            <a:r>
              <a:rPr lang="gu-IN" sz="1050" dirty="0"/>
              <a:t>Buhmann, A. and Volk, S.C., </a:t>
            </a:r>
            <a:r>
              <a:rPr lang="en-GB" sz="1050" dirty="0"/>
              <a:t>(</a:t>
            </a:r>
            <a:r>
              <a:rPr lang="gu-IN" sz="1050" dirty="0"/>
              <a:t>2022</a:t>
            </a:r>
            <a:r>
              <a:rPr lang="en-GB" sz="1050" dirty="0"/>
              <a:t>)</a:t>
            </a:r>
            <a:r>
              <a:rPr lang="gu-IN" sz="1050" dirty="0"/>
              <a:t>. Measurement and evaluation: Framework, methods, and critique. </a:t>
            </a:r>
            <a:r>
              <a:rPr lang="gu-IN" sz="1050" i="1" dirty="0"/>
              <a:t>Research handbook on strategic communication</a:t>
            </a:r>
            <a:r>
              <a:rPr lang="gu-IN" sz="1050" dirty="0"/>
              <a:t>, pp.475-489.</a:t>
            </a:r>
            <a:r>
              <a:rPr lang="en-GB" sz="1050" dirty="0"/>
              <a:t> </a:t>
            </a:r>
            <a:r>
              <a:rPr lang="en-GB" sz="1050" dirty="0">
                <a:hlinkClick r:id="rId5"/>
              </a:rPr>
              <a:t>https://www.elgaronline.com/edcollchap/book/9781800379893/book-part-9781800379893-39.xml</a:t>
            </a:r>
            <a:endParaRPr lang="en-GB" sz="1050" dirty="0"/>
          </a:p>
          <a:p>
            <a:pPr algn="just"/>
            <a:r>
              <a:rPr lang="gu-IN" sz="1050" dirty="0"/>
              <a:t>Jarvis, K., Cartledge, A., Martin, S., Lawson, C., Palmer, M., Beevers, V. and Elphick, H.E., </a:t>
            </a:r>
            <a:r>
              <a:rPr lang="en-GB" sz="1050" dirty="0"/>
              <a:t>(</a:t>
            </a:r>
            <a:r>
              <a:rPr lang="gu-IN" sz="1050" dirty="0"/>
              <a:t>2024</a:t>
            </a:r>
            <a:r>
              <a:rPr lang="en-GB" sz="1050" dirty="0"/>
              <a:t>)</a:t>
            </a:r>
            <a:r>
              <a:rPr lang="gu-IN" sz="1050" dirty="0"/>
              <a:t>. Review of implementation models for children’s sleep support services in the UK. </a:t>
            </a:r>
            <a:r>
              <a:rPr lang="gu-IN" sz="1050" i="1" dirty="0"/>
              <a:t>Archives of disease in childhood</a:t>
            </a:r>
            <a:r>
              <a:rPr lang="gu-IN" sz="1050" dirty="0"/>
              <a:t>, </a:t>
            </a:r>
            <a:r>
              <a:rPr lang="gu-IN" sz="1050" i="1" dirty="0"/>
              <a:t>109</a:t>
            </a:r>
            <a:r>
              <a:rPr lang="gu-IN" sz="1050" dirty="0"/>
              <a:t>(11), pp.875-881.</a:t>
            </a:r>
            <a:r>
              <a:rPr lang="en-GB" sz="1050" dirty="0"/>
              <a:t> </a:t>
            </a:r>
            <a:r>
              <a:rPr lang="en-GB" sz="1050" dirty="0">
                <a:hlinkClick r:id="rId6"/>
              </a:rPr>
              <a:t>https://adc.bmj.com/content/109/11/875.abstract</a:t>
            </a:r>
            <a:endParaRPr lang="en-GB" sz="1050" dirty="0"/>
          </a:p>
          <a:p>
            <a:pPr algn="just"/>
            <a:r>
              <a:rPr lang="gu-IN" sz="1050" dirty="0"/>
              <a:t>Lim, D.C., Najafi, A., Afifi, L., Bassetti, C.L., Buysse, D.J., Han, F., Högl, B., Melaku, Y.A., Morin, C.M., Pack, A.I. and Poyares, D., </a:t>
            </a:r>
            <a:r>
              <a:rPr lang="en-GB" sz="1050" dirty="0"/>
              <a:t>(</a:t>
            </a:r>
            <a:r>
              <a:rPr lang="gu-IN" sz="1050" dirty="0"/>
              <a:t>2023</a:t>
            </a:r>
            <a:r>
              <a:rPr lang="en-GB" sz="1050" dirty="0"/>
              <a:t>)</a:t>
            </a:r>
            <a:r>
              <a:rPr lang="gu-IN" sz="1050" dirty="0"/>
              <a:t>. The need to promote sleep health in public health agendas across the globe. </a:t>
            </a:r>
            <a:r>
              <a:rPr lang="gu-IN" sz="1050" i="1" dirty="0"/>
              <a:t>The Lancet Public Health</a:t>
            </a:r>
            <a:r>
              <a:rPr lang="gu-IN" sz="1050" dirty="0"/>
              <a:t>, </a:t>
            </a:r>
            <a:r>
              <a:rPr lang="gu-IN" sz="1050" i="1" dirty="0"/>
              <a:t>8</a:t>
            </a:r>
            <a:r>
              <a:rPr lang="gu-IN" sz="1050" dirty="0"/>
              <a:t>(10), pp.e820-e826.</a:t>
            </a:r>
            <a:r>
              <a:rPr lang="en-GB" sz="1050" dirty="0"/>
              <a:t> </a:t>
            </a:r>
            <a:r>
              <a:rPr lang="en-GB" sz="1050" dirty="0">
                <a:hlinkClick r:id="rId7"/>
              </a:rPr>
              <a:t>https://www.thelancet.com/journals/lanpub/article/PIIS2468-2667(23)00182-2/fulltext</a:t>
            </a:r>
            <a:endParaRPr lang="en-GB" sz="1050" dirty="0"/>
          </a:p>
          <a:p>
            <a:pPr algn="just"/>
            <a:r>
              <a:rPr lang="gu-IN" sz="1050" dirty="0"/>
              <a:t>Maddumba, D., </a:t>
            </a:r>
            <a:r>
              <a:rPr lang="en-GB" sz="1050" dirty="0"/>
              <a:t>(</a:t>
            </a:r>
            <a:r>
              <a:rPr lang="gu-IN" sz="1050" dirty="0"/>
              <a:t>2024</a:t>
            </a:r>
            <a:r>
              <a:rPr lang="en-GB" sz="1050" dirty="0"/>
              <a:t>)</a:t>
            </a:r>
            <a:r>
              <a:rPr lang="gu-IN" sz="1050" dirty="0"/>
              <a:t>. Evaluation of health promotion in the digital age: a systematic review of evaluation mechanisms for health promotion campaigns utilizing social media platforms.</a:t>
            </a:r>
            <a:r>
              <a:rPr lang="en-GB" sz="1050" dirty="0"/>
              <a:t> </a:t>
            </a:r>
            <a:r>
              <a:rPr lang="en-GB" sz="1050" dirty="0">
                <a:hlinkClick r:id="rId8"/>
              </a:rPr>
              <a:t>https://ruj.uj.edu.pl/handle/item/373236</a:t>
            </a:r>
            <a:endParaRPr lang="en-GB" sz="1050" dirty="0"/>
          </a:p>
          <a:p>
            <a:pPr algn="just"/>
            <a:r>
              <a:rPr lang="gu-IN" sz="1050" dirty="0"/>
              <a:t>Morton, E., Nicholas, J., Yang, L., Lapadat, L., Barnes, S.J., Provencher, M.D., Depp, C., Chan, M., Kulur, R. and Michalak, E.E., </a:t>
            </a:r>
            <a:r>
              <a:rPr lang="en-GB" sz="1050" dirty="0"/>
              <a:t>(</a:t>
            </a:r>
            <a:r>
              <a:rPr lang="gu-IN" sz="1050" dirty="0"/>
              <a:t>2022</a:t>
            </a:r>
            <a:r>
              <a:rPr lang="en-GB" sz="1050" dirty="0"/>
              <a:t>)</a:t>
            </a:r>
            <a:r>
              <a:rPr lang="gu-IN" sz="1050" dirty="0"/>
              <a:t>. Evaluating the quality, safety, and functionality of commonly used smartphone apps for bipolar disorder mood and sleep self-management. </a:t>
            </a:r>
            <a:r>
              <a:rPr lang="gu-IN" sz="1050" i="1" dirty="0"/>
              <a:t>International Journal of Bipolar Disorders</a:t>
            </a:r>
            <a:r>
              <a:rPr lang="gu-IN" sz="1050" dirty="0"/>
              <a:t>, </a:t>
            </a:r>
            <a:r>
              <a:rPr lang="gu-IN" sz="1050" i="1" dirty="0"/>
              <a:t>10</a:t>
            </a:r>
            <a:r>
              <a:rPr lang="gu-IN" sz="1050" dirty="0"/>
              <a:t>(1), p.10.</a:t>
            </a:r>
            <a:r>
              <a:rPr lang="en-GB" sz="1050" dirty="0"/>
              <a:t> </a:t>
            </a:r>
            <a:r>
              <a:rPr lang="en-GB" sz="1050" dirty="0">
                <a:hlinkClick r:id="rId9"/>
              </a:rPr>
              <a:t>https://link.springer.com/article/10.1186/s40345-022-00256-6</a:t>
            </a:r>
            <a:endParaRPr lang="en-GB" sz="1050" dirty="0"/>
          </a:p>
          <a:p>
            <a:pPr algn="just"/>
            <a:r>
              <a:rPr lang="en-GB" sz="1050" dirty="0"/>
              <a:t>NHS (2026), </a:t>
            </a:r>
            <a:r>
              <a:rPr lang="en-GB" sz="1050" dirty="0">
                <a:hlinkClick r:id="rId10"/>
              </a:rPr>
              <a:t>https://www.dbth.nhs.uk/sleep-hygiene/</a:t>
            </a:r>
            <a:endParaRPr lang="en-GB" sz="1050" dirty="0"/>
          </a:p>
          <a:p>
            <a:pPr algn="just"/>
            <a:r>
              <a:rPr lang="gu-IN" sz="1050" dirty="0"/>
              <a:t>Robbins, R., Morkous, S.S., Honaker, S., Darby, C.V., DelRosso, L.M. and AASM OSA Public Awareness Workgroup, </a:t>
            </a:r>
            <a:r>
              <a:rPr lang="en-GB" sz="1050" dirty="0"/>
              <a:t>(</a:t>
            </a:r>
            <a:r>
              <a:rPr lang="gu-IN" sz="1050" dirty="0"/>
              <a:t>2025</a:t>
            </a:r>
            <a:r>
              <a:rPr lang="en-GB" sz="1050"/>
              <a:t>)</a:t>
            </a:r>
            <a:r>
              <a:rPr lang="gu-IN" sz="1050"/>
              <a:t>. </a:t>
            </a:r>
            <a:r>
              <a:rPr lang="gu-IN" sz="1050" dirty="0"/>
              <a:t>Evaluating the impact of different message strategies about OSA employed in the American Academy of Sleep Medicine Count on Sleep campaign. </a:t>
            </a:r>
            <a:r>
              <a:rPr lang="gu-IN" sz="1050" i="1" dirty="0"/>
              <a:t>Journal of Clinical Sleep Medicine</a:t>
            </a:r>
            <a:r>
              <a:rPr lang="gu-IN" sz="1050" dirty="0"/>
              <a:t>, </a:t>
            </a:r>
            <a:r>
              <a:rPr lang="gu-IN" sz="1050" i="1" dirty="0"/>
              <a:t>21</a:t>
            </a:r>
            <a:r>
              <a:rPr lang="gu-IN" sz="1050" dirty="0"/>
              <a:t>(2), pp.417-419.</a:t>
            </a:r>
            <a:r>
              <a:rPr lang="en-GB" sz="1050" dirty="0"/>
              <a:t> </a:t>
            </a:r>
            <a:r>
              <a:rPr lang="en-GB" sz="1050" dirty="0">
                <a:hlinkClick r:id="rId11"/>
              </a:rPr>
              <a:t>https://jcsm.aasm.org/doi/pdf/10.5664/jcsm.11394</a:t>
            </a:r>
            <a:endParaRPr lang="en-GB" sz="1050" dirty="0"/>
          </a:p>
          <a:p>
            <a:pPr algn="just"/>
            <a:r>
              <a:rPr lang="gu-IN" sz="1050" dirty="0"/>
              <a:t>The Sleep Charity</a:t>
            </a:r>
            <a:r>
              <a:rPr lang="en-GB" sz="1050" dirty="0"/>
              <a:t> (2026), </a:t>
            </a:r>
            <a:r>
              <a:rPr lang="en-GB" sz="1050" dirty="0">
                <a:hlinkClick r:id="rId12"/>
              </a:rPr>
              <a:t>https://thesleepcharity.org.uk/get-involved/campaigning/</a:t>
            </a:r>
            <a:endParaRPr lang="en-GB" sz="1050" dirty="0"/>
          </a:p>
          <a:p>
            <a:pPr algn="just"/>
            <a:endParaRPr lang="gu-IN" sz="1050" dirty="0"/>
          </a:p>
          <a:p>
            <a:pPr algn="just"/>
            <a:endParaRPr lang="en-GB" sz="1050" dirty="0"/>
          </a:p>
          <a:p>
            <a:pPr algn="just"/>
            <a:endParaRPr lang="en-GB" sz="1050" dirty="0"/>
          </a:p>
          <a:p>
            <a:pPr algn="just"/>
            <a:endParaRPr lang="gu-IN" sz="1050" dirty="0"/>
          </a:p>
        </p:txBody>
      </p:sp>
    </p:spTree>
    <p:extLst>
      <p:ext uri="{BB962C8B-B14F-4D97-AF65-F5344CB8AC3E}">
        <p14:creationId xmlns:p14="http://schemas.microsoft.com/office/powerpoint/2010/main" val="157645093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Custom 2">
      <a:majorFont>
        <a:latin typeface="Arial Black"/>
        <a:ea typeface=""/>
        <a:cs typeface="Arial black"/>
      </a:majorFont>
      <a:minorFont>
        <a:latin typeface="Arial"/>
        <a:ea typeface=""/>
        <a:cs typeface="Arial "/>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425</TotalTime>
  <Words>4386</Words>
  <Application>Microsoft Office PowerPoint</Application>
  <PresentationFormat>Widescreen</PresentationFormat>
  <Paragraphs>264</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Arial Black</vt:lpstr>
      <vt:lpstr>Parcel</vt:lpstr>
      <vt:lpstr>PowerPoint Presentation</vt:lpstr>
      <vt:lpstr>Recharge tonight, Thrive tomorrow</vt:lpstr>
      <vt:lpstr>Campaign Activities</vt:lpstr>
      <vt:lpstr>Task : 1 palavben                Introduction</vt:lpstr>
      <vt:lpstr>Definitions</vt:lpstr>
      <vt:lpstr>Rationale</vt:lpstr>
      <vt:lpstr>UK National Guidelines and Statistics</vt:lpstr>
      <vt:lpstr>Consequences of Sleep Deprivation</vt:lpstr>
      <vt:lpstr>PowerPoint Presentation</vt:lpstr>
      <vt:lpstr>Aims</vt:lpstr>
      <vt:lpstr>TASK 2:payalben                                                         CAMPAIGN</vt:lpstr>
      <vt:lpstr>Types of Evaluation</vt:lpstr>
      <vt:lpstr>Campaign Overview</vt:lpstr>
      <vt:lpstr>PowerPoint Presentation</vt:lpstr>
      <vt:lpstr>Activities Promoted in the Campaign</vt:lpstr>
      <vt:lpstr>Benefits of Participating</vt:lpstr>
      <vt:lpstr>DreamSync UK</vt:lpstr>
      <vt:lpstr>Benefits of DreamSync UK</vt:lpstr>
      <vt:lpstr>National Partners</vt:lpstr>
      <vt:lpstr>Local Partners</vt:lpstr>
      <vt:lpstr>TASK 3 –Simran Yadav                Benefits and Challenges</vt:lpstr>
      <vt:lpstr>Benefits of the Campaign</vt:lpstr>
      <vt:lpstr>Benefits of the Campaign</vt:lpstr>
      <vt:lpstr>Health Belief Model (HBM)</vt:lpstr>
      <vt:lpstr>Theory of Planned Behaviour (TPB)</vt:lpstr>
      <vt:lpstr>Campaign Solutions to Common Challenges</vt:lpstr>
      <vt:lpstr>Conclusion</vt:lpstr>
      <vt:lpstr>REFERENCE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KARAN YADAV</dc:creator>
  <cp:lastModifiedBy>payal joshi</cp:lastModifiedBy>
  <cp:revision>2</cp:revision>
  <dcterms:created xsi:type="dcterms:W3CDTF">2026-06-30T09:54:50Z</dcterms:created>
  <dcterms:modified xsi:type="dcterms:W3CDTF">2026-07-06T08:25:59Z</dcterms:modified>
</cp:coreProperties>
</file>