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6" r:id="rId5"/>
    <p:sldId id="277" r:id="rId6"/>
    <p:sldId id="27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>
        <p:scale>
          <a:sx n="55" d="100"/>
          <a:sy n="55" d="100"/>
        </p:scale>
        <p:origin x="952" y="1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01FA-2AE8-406A-B1CF-709FFACC4126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3192-9FCA-4FFB-9547-FF0EE331E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53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01FA-2AE8-406A-B1CF-709FFACC4126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3192-9FCA-4FFB-9547-FF0EE331E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441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01FA-2AE8-406A-B1CF-709FFACC4126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3192-9FCA-4FFB-9547-FF0EE331E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197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01FA-2AE8-406A-B1CF-709FFACC4126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3192-9FCA-4FFB-9547-FF0EE331E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136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01FA-2AE8-406A-B1CF-709FFACC4126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3192-9FCA-4FFB-9547-FF0EE331E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280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01FA-2AE8-406A-B1CF-709FFACC4126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3192-9FCA-4FFB-9547-FF0EE331E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883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01FA-2AE8-406A-B1CF-709FFACC4126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3192-9FCA-4FFB-9547-FF0EE331E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638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01FA-2AE8-406A-B1CF-709FFACC4126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3192-9FCA-4FFB-9547-FF0EE331E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12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01FA-2AE8-406A-B1CF-709FFACC4126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3192-9FCA-4FFB-9547-FF0EE331E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64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01FA-2AE8-406A-B1CF-709FFACC4126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3192-9FCA-4FFB-9547-FF0EE331E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763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D01FA-2AE8-406A-B1CF-709FFACC4126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3192-9FCA-4FFB-9547-FF0EE331E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887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8D01FA-2AE8-406A-B1CF-709FFACC4126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93192-9FCA-4FFB-9547-FF0EE331E1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621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Assignments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99135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Overview of assignment one</a:t>
            </a:r>
          </a:p>
          <a:p>
            <a:r>
              <a:rPr lang="en-GB" dirty="0" smtClean="0"/>
              <a:t>Constraints for assignment one</a:t>
            </a:r>
          </a:p>
          <a:p>
            <a:r>
              <a:rPr lang="en-GB" dirty="0" smtClean="0"/>
              <a:t>Document Structure</a:t>
            </a:r>
          </a:p>
          <a:p>
            <a:r>
              <a:rPr lang="en-GB" dirty="0" smtClean="0"/>
              <a:t>Important Dates</a:t>
            </a:r>
          </a:p>
          <a:p>
            <a:r>
              <a:rPr lang="en-GB" dirty="0" smtClean="0"/>
              <a:t>Method of submission</a:t>
            </a:r>
          </a:p>
          <a:p>
            <a:r>
              <a:rPr lang="en-GB" dirty="0" smtClean="0"/>
              <a:t>Points to be aware of</a:t>
            </a:r>
          </a:p>
          <a:p>
            <a:r>
              <a:rPr lang="en-GB" dirty="0" smtClean="0"/>
              <a:t>Assignment Two overview</a:t>
            </a:r>
          </a:p>
          <a:p>
            <a:r>
              <a:rPr lang="en-GB" dirty="0" smtClean="0"/>
              <a:t>Constraints for assignment two</a:t>
            </a:r>
          </a:p>
          <a:p>
            <a:r>
              <a:rPr lang="en-GB" dirty="0" smtClean="0"/>
              <a:t>Document structure</a:t>
            </a:r>
          </a:p>
          <a:p>
            <a:r>
              <a:rPr lang="en-GB" dirty="0" smtClean="0"/>
              <a:t>Important Dates</a:t>
            </a:r>
          </a:p>
          <a:p>
            <a:r>
              <a:rPr lang="en-GB" dirty="0" smtClean="0"/>
              <a:t>Method of submission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94911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notes – BMNS4006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20 credit module</a:t>
            </a:r>
          </a:p>
          <a:p>
            <a:endParaRPr lang="en-GB" dirty="0"/>
          </a:p>
          <a:p>
            <a:r>
              <a:rPr lang="en-GB" dirty="0" smtClean="0"/>
              <a:t>Spans the length of the year (both semesters)</a:t>
            </a:r>
          </a:p>
          <a:p>
            <a:endParaRPr lang="en-GB" dirty="0"/>
          </a:p>
          <a:p>
            <a:r>
              <a:rPr lang="en-GB" dirty="0" smtClean="0"/>
              <a:t>2 assignments – formally assessed</a:t>
            </a:r>
          </a:p>
          <a:p>
            <a:endParaRPr lang="en-GB" dirty="0"/>
          </a:p>
          <a:p>
            <a:r>
              <a:rPr lang="en-GB" dirty="0" smtClean="0"/>
              <a:t>Each assignment is equally weighted for your final grade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4072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understand and evaluate how </a:t>
            </a:r>
            <a:r>
              <a:rPr lang="en-GB" dirty="0" smtClean="0"/>
              <a:t>evidence-based </a:t>
            </a:r>
            <a:r>
              <a:rPr lang="en-GB" dirty="0"/>
              <a:t>practice informs nursing and related fields of health research, health promotion and behaviour change  to improve health for a range of people across the lifespan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4581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Understand the knowledge, skills and critical thinking needed in order to make evidence-based decisions </a:t>
            </a:r>
            <a:endParaRPr lang="en-GB" dirty="0" smtClean="0"/>
          </a:p>
          <a:p>
            <a:pPr lvl="0"/>
            <a:endParaRPr lang="en-GB" dirty="0"/>
          </a:p>
          <a:p>
            <a:pPr lvl="0"/>
            <a:r>
              <a:rPr lang="en-GB" dirty="0"/>
              <a:t>Demonstrate understanding of evidence-based research processes and how this informs nurse practice </a:t>
            </a:r>
            <a:endParaRPr lang="en-GB" dirty="0" smtClean="0"/>
          </a:p>
          <a:p>
            <a:pPr lvl="0"/>
            <a:endParaRPr lang="en-GB" dirty="0"/>
          </a:p>
          <a:p>
            <a:pPr lvl="0"/>
            <a:r>
              <a:rPr lang="en-GB" dirty="0"/>
              <a:t>Describe and analyse the research methods, ethics and governance involved in epidemiological research in health and how this informs global patterns of health and wellbeing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79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Competencies</a:t>
            </a:r>
            <a:endParaRPr lang="en-GB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7855215"/>
              </p:ext>
            </p:extLst>
          </p:nvPr>
        </p:nvGraphicFramePr>
        <p:xfrm>
          <a:off x="1076445" y="1458410"/>
          <a:ext cx="9745883" cy="460672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089684">
                  <a:extLst>
                    <a:ext uri="{9D8B030D-6E8A-4147-A177-3AD203B41FA5}">
                      <a16:colId xmlns:a16="http://schemas.microsoft.com/office/drawing/2014/main" val="2455357678"/>
                    </a:ext>
                  </a:extLst>
                </a:gridCol>
                <a:gridCol w="2656199">
                  <a:extLst>
                    <a:ext uri="{9D8B030D-6E8A-4147-A177-3AD203B41FA5}">
                      <a16:colId xmlns:a16="http://schemas.microsoft.com/office/drawing/2014/main" val="3744720111"/>
                    </a:ext>
                  </a:extLst>
                </a:gridCol>
              </a:tblGrid>
              <a:tr h="115168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600">
                          <a:effectLst/>
                        </a:rPr>
                        <a:t>Platform </a:t>
                      </a:r>
                      <a:endParaRPr lang="en-GB" sz="3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600">
                          <a:effectLst/>
                        </a:rPr>
                        <a:t>Outcome </a:t>
                      </a:r>
                      <a:endParaRPr lang="en-GB" sz="3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97356637"/>
                  </a:ext>
                </a:extLst>
              </a:tr>
              <a:tr h="115168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600">
                          <a:effectLst/>
                        </a:rPr>
                        <a:t>Being an accountable professional</a:t>
                      </a:r>
                      <a:endParaRPr lang="en-GB" sz="3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600">
                          <a:effectLst/>
                        </a:rPr>
                        <a:t>1.7, 1.8, </a:t>
                      </a:r>
                      <a:endParaRPr lang="en-GB" sz="3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35238447"/>
                  </a:ext>
                </a:extLst>
              </a:tr>
              <a:tr h="115168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600">
                          <a:effectLst/>
                        </a:rPr>
                        <a:t>Promoting health and preventing ill health </a:t>
                      </a:r>
                      <a:endParaRPr lang="en-GB" sz="3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600">
                          <a:effectLst/>
                        </a:rPr>
                        <a:t>2.2, 2.11</a:t>
                      </a:r>
                      <a:endParaRPr lang="en-GB" sz="3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22485421"/>
                  </a:ext>
                </a:extLst>
              </a:tr>
              <a:tr h="115168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600">
                          <a:effectLst/>
                        </a:rPr>
                        <a:t>Coordinating care</a:t>
                      </a:r>
                      <a:endParaRPr lang="en-GB" sz="3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600" dirty="0">
                          <a:effectLst/>
                        </a:rPr>
                        <a:t>7.2</a:t>
                      </a:r>
                      <a:endParaRPr lang="en-GB" sz="3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8958246"/>
                  </a:ext>
                </a:extLst>
              </a:tr>
            </a:tbl>
          </a:graphicData>
        </a:graphic>
      </p:graphicFrame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NMC Standards and Proficiencies met by this module are:</a:t>
            </a:r>
            <a:endParaRPr kumimoji="0" lang="en-GB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127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written piece of work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TASK –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Identification of a case study that focusses upon the process and 	practices followed by nursing staff in the event of a health 	epidemic.</a:t>
            </a:r>
          </a:p>
        </p:txBody>
      </p:sp>
    </p:spTree>
    <p:extLst>
      <p:ext uri="{BB962C8B-B14F-4D97-AF65-F5344CB8AC3E}">
        <p14:creationId xmlns:p14="http://schemas.microsoft.com/office/powerpoint/2010/main" val="35925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Formatting of your document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Written Style:</a:t>
            </a:r>
          </a:p>
          <a:p>
            <a:pPr lvl="1"/>
            <a:r>
              <a:rPr lang="en-GB" dirty="0" smtClean="0"/>
              <a:t>Report format</a:t>
            </a:r>
          </a:p>
          <a:p>
            <a:pPr lvl="1"/>
            <a:r>
              <a:rPr lang="en-GB" dirty="0" smtClean="0"/>
              <a:t>Should be in third person</a:t>
            </a:r>
          </a:p>
          <a:p>
            <a:pPr lvl="1"/>
            <a:r>
              <a:rPr lang="en-GB" dirty="0" smtClean="0"/>
              <a:t>Should not refer to yourself (unless done so through “the author”)</a:t>
            </a:r>
          </a:p>
          <a:p>
            <a:pPr lvl="1"/>
            <a:r>
              <a:rPr lang="en-GB" dirty="0" smtClean="0"/>
              <a:t>Clear sentence structures</a:t>
            </a:r>
          </a:p>
          <a:p>
            <a:pPr lvl="1"/>
            <a:r>
              <a:rPr lang="en-GB" dirty="0" smtClean="0"/>
              <a:t>Attention to correct grammar is important</a:t>
            </a:r>
          </a:p>
          <a:p>
            <a:pPr lvl="1"/>
            <a:endParaRPr lang="en-GB" dirty="0"/>
          </a:p>
          <a:p>
            <a:r>
              <a:rPr lang="en-GB" dirty="0" smtClean="0"/>
              <a:t>External resources:</a:t>
            </a:r>
          </a:p>
          <a:p>
            <a:pPr lvl="1"/>
            <a:r>
              <a:rPr lang="en-GB" dirty="0" smtClean="0"/>
              <a:t>Reference all of the material used that does not originate from your own work.</a:t>
            </a:r>
          </a:p>
        </p:txBody>
      </p:sp>
    </p:spTree>
    <p:extLst>
      <p:ext uri="{BB962C8B-B14F-4D97-AF65-F5344CB8AC3E}">
        <p14:creationId xmlns:p14="http://schemas.microsoft.com/office/powerpoint/2010/main" val="299341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of the works of others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Referencing:</a:t>
            </a:r>
          </a:p>
          <a:p>
            <a:pPr lvl="1"/>
            <a:r>
              <a:rPr lang="en-GB" dirty="0" smtClean="0"/>
              <a:t>Important for verification</a:t>
            </a:r>
          </a:p>
          <a:p>
            <a:pPr lvl="1"/>
            <a:r>
              <a:rPr lang="en-GB" dirty="0" smtClean="0"/>
              <a:t>Style – Harvard</a:t>
            </a:r>
          </a:p>
          <a:p>
            <a:pPr lvl="1"/>
            <a:r>
              <a:rPr lang="en-GB" dirty="0" smtClean="0"/>
              <a:t>Correct citations to be used for sources</a:t>
            </a:r>
          </a:p>
          <a:p>
            <a:pPr lvl="1"/>
            <a:r>
              <a:rPr lang="en-GB" dirty="0" smtClean="0"/>
              <a:t>Single reference list at the end of your document</a:t>
            </a:r>
          </a:p>
          <a:p>
            <a:pPr lvl="1"/>
            <a:r>
              <a:rPr lang="en-GB" dirty="0" smtClean="0"/>
              <a:t>You may, but are not required to include a bibliography</a:t>
            </a:r>
          </a:p>
          <a:p>
            <a:pPr lvl="1"/>
            <a:r>
              <a:rPr lang="en-GB" dirty="0" smtClean="0"/>
              <a:t>You should ensure your references are current and relevant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68769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Report Format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Title</a:t>
            </a:r>
          </a:p>
          <a:p>
            <a:r>
              <a:rPr lang="en-GB" dirty="0" smtClean="0"/>
              <a:t>Overview of topic area</a:t>
            </a:r>
          </a:p>
          <a:p>
            <a:r>
              <a:rPr lang="en-GB" dirty="0" smtClean="0"/>
              <a:t>Focus of your document</a:t>
            </a:r>
          </a:p>
          <a:p>
            <a:r>
              <a:rPr lang="en-GB" dirty="0" smtClean="0"/>
              <a:t>Section for each of the points you are going to make</a:t>
            </a:r>
          </a:p>
          <a:p>
            <a:r>
              <a:rPr lang="en-GB" dirty="0" smtClean="0"/>
              <a:t>Discussion of results</a:t>
            </a:r>
          </a:p>
          <a:p>
            <a:r>
              <a:rPr lang="en-GB" dirty="0" smtClean="0"/>
              <a:t>Conclusion</a:t>
            </a:r>
          </a:p>
          <a:p>
            <a:r>
              <a:rPr lang="en-GB" dirty="0" smtClean="0"/>
              <a:t>Recommendations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8178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One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Word Limit:</a:t>
            </a:r>
          </a:p>
          <a:p>
            <a:pPr lvl="1"/>
            <a:r>
              <a:rPr lang="en-GB" dirty="0" smtClean="0"/>
              <a:t>2000 words</a:t>
            </a:r>
          </a:p>
          <a:p>
            <a:pPr lvl="1"/>
            <a:r>
              <a:rPr lang="en-GB" dirty="0" smtClean="0"/>
              <a:t>+-10%</a:t>
            </a:r>
          </a:p>
          <a:p>
            <a:pPr lvl="1"/>
            <a:endParaRPr lang="en-GB" dirty="0"/>
          </a:p>
          <a:p>
            <a:r>
              <a:rPr lang="en-GB" dirty="0" smtClean="0"/>
              <a:t>Supporting information</a:t>
            </a:r>
          </a:p>
          <a:p>
            <a:pPr lvl="1"/>
            <a:r>
              <a:rPr lang="en-GB" dirty="0" smtClean="0"/>
              <a:t>Your references do not count toward the word count</a:t>
            </a:r>
          </a:p>
          <a:p>
            <a:pPr lvl="1"/>
            <a:r>
              <a:rPr lang="en-GB" dirty="0" smtClean="0"/>
              <a:t>Your titles do not count toward your word count</a:t>
            </a:r>
          </a:p>
          <a:p>
            <a:pPr lvl="1"/>
            <a:r>
              <a:rPr lang="en-GB" dirty="0" smtClean="0"/>
              <a:t>Font size should be 10-12 </a:t>
            </a:r>
            <a:r>
              <a:rPr lang="en-GB" dirty="0" err="1" smtClean="0"/>
              <a:t>pt</a:t>
            </a:r>
            <a:r>
              <a:rPr lang="en-GB" dirty="0" smtClean="0"/>
              <a:t> with a sensible font family </a:t>
            </a:r>
          </a:p>
          <a:p>
            <a:pPr lvl="1"/>
            <a:r>
              <a:rPr lang="en-GB" dirty="0" smtClean="0"/>
              <a:t>(</a:t>
            </a:r>
            <a:r>
              <a:rPr lang="en-GB" b="1" dirty="0" smtClean="0">
                <a:solidFill>
                  <a:srgbClr val="FF0000"/>
                </a:solidFill>
              </a:rPr>
              <a:t>NO Comic Sans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Relevant current sources of research only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3487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Submission point for Assignment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Assignment One</a:t>
            </a:r>
          </a:p>
          <a:p>
            <a:pPr lvl="1"/>
            <a:r>
              <a:rPr lang="en-GB" dirty="0" smtClean="0"/>
              <a:t>27</a:t>
            </a:r>
            <a:r>
              <a:rPr lang="en-GB" baseline="30000" dirty="0" smtClean="0"/>
              <a:t>th</a:t>
            </a:r>
            <a:r>
              <a:rPr lang="en-GB" dirty="0" smtClean="0"/>
              <a:t> March 2020 23:55PM</a:t>
            </a:r>
          </a:p>
          <a:p>
            <a:pPr lvl="1"/>
            <a:r>
              <a:rPr lang="en-GB" dirty="0" smtClean="0"/>
              <a:t>Between 1 minute and one week late - (capped at 40%)</a:t>
            </a:r>
          </a:p>
          <a:p>
            <a:pPr lvl="1"/>
            <a:r>
              <a:rPr lang="en-GB" dirty="0" smtClean="0"/>
              <a:t>Over one week late – 0</a:t>
            </a:r>
          </a:p>
          <a:p>
            <a:pPr lvl="1"/>
            <a:r>
              <a:rPr lang="en-GB" dirty="0" smtClean="0"/>
              <a:t>Extenuating circumstances – extra allowances where applicable</a:t>
            </a:r>
          </a:p>
          <a:p>
            <a:pPr lvl="1"/>
            <a:r>
              <a:rPr lang="en-GB" dirty="0" smtClean="0"/>
              <a:t>If in doubt see Karen Hudson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154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 of submission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Written Assignments:</a:t>
            </a:r>
          </a:p>
          <a:p>
            <a:pPr lvl="1"/>
            <a:r>
              <a:rPr lang="en-GB" dirty="0" smtClean="0"/>
              <a:t>Not to be sent by email</a:t>
            </a:r>
          </a:p>
          <a:p>
            <a:pPr lvl="1"/>
            <a:r>
              <a:rPr lang="en-GB" dirty="0" smtClean="0"/>
              <a:t>Should be submitted through </a:t>
            </a:r>
            <a:r>
              <a:rPr lang="en-GB" dirty="0" err="1" smtClean="0"/>
              <a:t>turnitin</a:t>
            </a:r>
            <a:r>
              <a:rPr lang="en-GB" dirty="0" smtClean="0"/>
              <a:t> on </a:t>
            </a:r>
            <a:r>
              <a:rPr lang="en-GB" dirty="0" err="1" smtClean="0"/>
              <a:t>moodle</a:t>
            </a:r>
            <a:endParaRPr lang="en-GB" dirty="0" smtClean="0"/>
          </a:p>
          <a:p>
            <a:pPr lvl="1"/>
            <a:r>
              <a:rPr lang="en-GB" dirty="0" smtClean="0"/>
              <a:t>You will receive a receipt of having submitted your work</a:t>
            </a:r>
          </a:p>
          <a:p>
            <a:pPr lvl="1"/>
            <a:r>
              <a:rPr lang="en-GB" dirty="0" smtClean="0"/>
              <a:t>You should retain this receipt as proof of submission</a:t>
            </a:r>
          </a:p>
          <a:p>
            <a:pPr lvl="1"/>
            <a:r>
              <a:rPr lang="en-GB" dirty="0" smtClean="0"/>
              <a:t>You work will be marked using this method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For this assignment you should be aiming to submit a word processed document that uses a standard format. Typically this will be Microsoft word but other formats are accepted by </a:t>
            </a:r>
            <a:r>
              <a:rPr lang="en-GB" dirty="0" err="1" smtClean="0"/>
              <a:t>turnitin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219480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Notes on Assignment 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You should use only relevant research</a:t>
            </a:r>
          </a:p>
          <a:p>
            <a:endParaRPr lang="en-GB" dirty="0" smtClean="0"/>
          </a:p>
          <a:p>
            <a:r>
              <a:rPr lang="en-GB" dirty="0" smtClean="0"/>
              <a:t>You should use only credible research</a:t>
            </a:r>
          </a:p>
          <a:p>
            <a:endParaRPr lang="en-GB" dirty="0" smtClean="0"/>
          </a:p>
          <a:p>
            <a:r>
              <a:rPr lang="en-GB" dirty="0" smtClean="0"/>
              <a:t>You should use current research</a:t>
            </a:r>
          </a:p>
          <a:p>
            <a:endParaRPr lang="en-GB" dirty="0" smtClean="0"/>
          </a:p>
          <a:p>
            <a:r>
              <a:rPr lang="en-GB" dirty="0" smtClean="0"/>
              <a:t>If you are using someone else’s work then you should reference it</a:t>
            </a:r>
          </a:p>
          <a:p>
            <a:endParaRPr lang="en-GB" dirty="0" smtClean="0"/>
          </a:p>
          <a:p>
            <a:r>
              <a:rPr lang="en-GB" dirty="0" smtClean="0"/>
              <a:t>Avoid copying at all costs !!</a:t>
            </a:r>
          </a:p>
          <a:p>
            <a:endParaRPr lang="en-GB" dirty="0" smtClean="0"/>
          </a:p>
          <a:p>
            <a:r>
              <a:rPr lang="en-GB" dirty="0" smtClean="0"/>
              <a:t>We do check references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8572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Two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Format of Assignment</a:t>
            </a:r>
          </a:p>
          <a:p>
            <a:pPr lvl="1"/>
            <a:r>
              <a:rPr lang="en-GB" dirty="0" smtClean="0"/>
              <a:t>Presentation </a:t>
            </a:r>
          </a:p>
          <a:p>
            <a:pPr lvl="1"/>
            <a:r>
              <a:rPr lang="en-GB" dirty="0" smtClean="0"/>
              <a:t>Supporting paper</a:t>
            </a:r>
          </a:p>
          <a:p>
            <a:pPr lvl="1"/>
            <a:endParaRPr lang="en-GB" dirty="0"/>
          </a:p>
          <a:p>
            <a:pPr marL="0" indent="0">
              <a:buNone/>
            </a:pPr>
            <a:r>
              <a:rPr lang="en-GB" dirty="0" smtClean="0"/>
              <a:t>TASK –</a:t>
            </a:r>
          </a:p>
          <a:p>
            <a:pPr marL="0" indent="0">
              <a:buNone/>
            </a:pPr>
            <a:r>
              <a:rPr lang="en-GB" dirty="0"/>
              <a:t>	You are required to produce a presentation relating to the </a:t>
            </a:r>
            <a:r>
              <a:rPr lang="en-GB" dirty="0" smtClean="0"/>
              <a:t>	practices </a:t>
            </a:r>
            <a:r>
              <a:rPr lang="en-GB" dirty="0"/>
              <a:t>in your current position. You should aim to clearly </a:t>
            </a:r>
            <a:r>
              <a:rPr lang="en-GB" dirty="0" smtClean="0"/>
              <a:t>	outline </a:t>
            </a:r>
            <a:r>
              <a:rPr lang="en-GB" dirty="0"/>
              <a:t>the general handling of </a:t>
            </a:r>
            <a:r>
              <a:rPr lang="en-GB" dirty="0" smtClean="0"/>
              <a:t>patients.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036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Formatting of your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Written Style:</a:t>
            </a:r>
          </a:p>
          <a:p>
            <a:pPr lvl="1"/>
            <a:r>
              <a:rPr lang="en-GB" dirty="0" smtClean="0"/>
              <a:t>Should be in the form of a presentation and supporting document</a:t>
            </a:r>
          </a:p>
          <a:p>
            <a:pPr lvl="1"/>
            <a:r>
              <a:rPr lang="en-GB" dirty="0" smtClean="0"/>
              <a:t>May use “Chalk and Talk”</a:t>
            </a:r>
          </a:p>
          <a:p>
            <a:pPr lvl="1"/>
            <a:r>
              <a:rPr lang="en-GB" dirty="0" smtClean="0"/>
              <a:t>May use digital means of delivery</a:t>
            </a:r>
          </a:p>
          <a:p>
            <a:r>
              <a:rPr lang="en-GB" dirty="0" smtClean="0"/>
              <a:t>External resources:</a:t>
            </a:r>
          </a:p>
          <a:p>
            <a:pPr lvl="1"/>
            <a:r>
              <a:rPr lang="en-GB" dirty="0" smtClean="0"/>
              <a:t>Reference all of the material used that does not originate from your own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47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Format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Title</a:t>
            </a:r>
          </a:p>
          <a:p>
            <a:r>
              <a:rPr lang="en-GB" dirty="0" smtClean="0"/>
              <a:t>Contents</a:t>
            </a:r>
          </a:p>
          <a:p>
            <a:r>
              <a:rPr lang="en-GB" dirty="0" smtClean="0"/>
              <a:t>Introduction to topic</a:t>
            </a:r>
          </a:p>
          <a:p>
            <a:r>
              <a:rPr lang="en-GB" dirty="0" smtClean="0"/>
              <a:t>Outline of processes procedures and practices</a:t>
            </a:r>
          </a:p>
          <a:p>
            <a:r>
              <a:rPr lang="en-GB" dirty="0" smtClean="0"/>
              <a:t>Outline of history of one or more of these</a:t>
            </a:r>
          </a:p>
          <a:p>
            <a:r>
              <a:rPr lang="en-GB" dirty="0" smtClean="0"/>
              <a:t>Evidence to support the changes that resulted from history</a:t>
            </a:r>
          </a:p>
          <a:p>
            <a:r>
              <a:rPr lang="en-GB" dirty="0" smtClean="0"/>
              <a:t>Conclusions on evidence based practice</a:t>
            </a:r>
          </a:p>
          <a:p>
            <a:r>
              <a:rPr lang="en-GB" dirty="0" smtClean="0"/>
              <a:t>Further recommendations for future developments</a:t>
            </a:r>
          </a:p>
        </p:txBody>
      </p:sp>
    </p:spTree>
    <p:extLst>
      <p:ext uri="{BB962C8B-B14F-4D97-AF65-F5344CB8AC3E}">
        <p14:creationId xmlns:p14="http://schemas.microsoft.com/office/powerpoint/2010/main" val="4203501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Two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Word Limit:</a:t>
            </a:r>
          </a:p>
          <a:p>
            <a:pPr lvl="1"/>
            <a:r>
              <a:rPr lang="en-GB" dirty="0" smtClean="0"/>
              <a:t>1500 Nominal (presentation)</a:t>
            </a:r>
          </a:p>
          <a:p>
            <a:pPr lvl="1"/>
            <a:r>
              <a:rPr lang="en-GB" dirty="0" smtClean="0"/>
              <a:t>1000 word supporting paper</a:t>
            </a:r>
          </a:p>
          <a:p>
            <a:pPr lvl="1"/>
            <a:r>
              <a:rPr lang="en-GB" dirty="0" smtClean="0"/>
              <a:t>+-10%</a:t>
            </a:r>
          </a:p>
          <a:p>
            <a:pPr lvl="1"/>
            <a:endParaRPr lang="en-GB" dirty="0"/>
          </a:p>
          <a:p>
            <a:r>
              <a:rPr lang="en-GB" dirty="0" smtClean="0"/>
              <a:t>Supporting information</a:t>
            </a:r>
          </a:p>
          <a:p>
            <a:pPr lvl="1"/>
            <a:r>
              <a:rPr lang="en-GB" dirty="0" smtClean="0"/>
              <a:t>Your references do not count toward the word count</a:t>
            </a:r>
          </a:p>
          <a:p>
            <a:pPr lvl="1"/>
            <a:r>
              <a:rPr lang="en-GB" dirty="0" smtClean="0"/>
              <a:t>Your titles do not count toward your word count</a:t>
            </a:r>
          </a:p>
          <a:p>
            <a:pPr lvl="1"/>
            <a:r>
              <a:rPr lang="en-GB" dirty="0" smtClean="0"/>
              <a:t>(</a:t>
            </a:r>
            <a:r>
              <a:rPr lang="en-GB" b="1" dirty="0" smtClean="0">
                <a:solidFill>
                  <a:srgbClr val="FF0000"/>
                </a:solidFill>
              </a:rPr>
              <a:t>NO Comic Sans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Relevant current sources of research only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678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Submission point for Assignment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Assignment Two</a:t>
            </a:r>
          </a:p>
          <a:p>
            <a:pPr lvl="1"/>
            <a:r>
              <a:rPr lang="en-GB" dirty="0" smtClean="0"/>
              <a:t>27</a:t>
            </a:r>
            <a:r>
              <a:rPr lang="en-GB" baseline="30000" dirty="0" smtClean="0"/>
              <a:t>th</a:t>
            </a:r>
            <a:r>
              <a:rPr lang="en-GB" dirty="0" smtClean="0"/>
              <a:t> April 2020 23:55PM – Written Component</a:t>
            </a:r>
          </a:p>
          <a:p>
            <a:pPr lvl="1"/>
            <a:r>
              <a:rPr lang="en-GB" dirty="0" smtClean="0"/>
              <a:t>Following week asked to deliver</a:t>
            </a:r>
          </a:p>
          <a:p>
            <a:pPr lvl="1"/>
            <a:r>
              <a:rPr lang="en-GB" dirty="0" smtClean="0"/>
              <a:t>Between 1 minute and one week late - (capped at 40%)</a:t>
            </a:r>
          </a:p>
          <a:p>
            <a:pPr lvl="1"/>
            <a:r>
              <a:rPr lang="en-GB" dirty="0" smtClean="0"/>
              <a:t>Over one week late – 0</a:t>
            </a:r>
          </a:p>
          <a:p>
            <a:pPr lvl="1"/>
            <a:r>
              <a:rPr lang="en-GB" dirty="0" smtClean="0"/>
              <a:t>Extenuating circumstances – extra allowances where applicable</a:t>
            </a:r>
          </a:p>
          <a:p>
            <a:pPr lvl="1"/>
            <a:r>
              <a:rPr lang="en-GB" dirty="0" smtClean="0"/>
              <a:t>If in doubt see Karen Hudson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737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 of submission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Written Assignments:</a:t>
            </a:r>
          </a:p>
          <a:p>
            <a:pPr lvl="1"/>
            <a:r>
              <a:rPr lang="en-GB" dirty="0" smtClean="0"/>
              <a:t>Not to be sent by email</a:t>
            </a:r>
          </a:p>
          <a:p>
            <a:pPr lvl="1"/>
            <a:r>
              <a:rPr lang="en-GB" dirty="0" smtClean="0"/>
              <a:t>Should be submitted through </a:t>
            </a:r>
            <a:r>
              <a:rPr lang="en-GB" dirty="0" err="1" smtClean="0"/>
              <a:t>turnitin</a:t>
            </a:r>
            <a:r>
              <a:rPr lang="en-GB" dirty="0" smtClean="0"/>
              <a:t> on </a:t>
            </a:r>
            <a:r>
              <a:rPr lang="en-GB" dirty="0" err="1" smtClean="0"/>
              <a:t>moodle</a:t>
            </a:r>
            <a:endParaRPr lang="en-GB" dirty="0" smtClean="0"/>
          </a:p>
          <a:p>
            <a:pPr lvl="1"/>
            <a:r>
              <a:rPr lang="en-GB" dirty="0" smtClean="0"/>
              <a:t>You will receive a receipt of having submitted your work</a:t>
            </a:r>
          </a:p>
          <a:p>
            <a:pPr lvl="1"/>
            <a:r>
              <a:rPr lang="en-GB" dirty="0" smtClean="0"/>
              <a:t>You should retain this receipt as proof of submission</a:t>
            </a:r>
          </a:p>
          <a:p>
            <a:pPr lvl="1"/>
            <a:r>
              <a:rPr lang="en-GB" dirty="0" smtClean="0"/>
              <a:t>You work will be marked using this method</a:t>
            </a:r>
          </a:p>
          <a:p>
            <a:pPr lvl="1"/>
            <a:r>
              <a:rPr lang="en-GB" dirty="0" smtClean="0"/>
              <a:t>You will have to deliver the presentation and will be marked upon your accuracy and detail in addition to your presentation skills.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For this assignment you should be aiming to submit a presentation document that uses a standard format. Typically this will be Microsoft </a:t>
            </a:r>
            <a:r>
              <a:rPr lang="en-GB" dirty="0" err="1" smtClean="0"/>
              <a:t>powerpoint</a:t>
            </a:r>
            <a:r>
              <a:rPr lang="en-GB" dirty="0" smtClean="0"/>
              <a:t> but other formats are accepted by </a:t>
            </a:r>
            <a:r>
              <a:rPr lang="en-GB" dirty="0" err="1" smtClean="0"/>
              <a:t>turnitin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872222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Notes on Assignment Two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Current Research</a:t>
            </a:r>
          </a:p>
          <a:p>
            <a:r>
              <a:rPr lang="en-GB" dirty="0" smtClean="0"/>
              <a:t>Reference works that are not your own</a:t>
            </a:r>
          </a:p>
          <a:p>
            <a:r>
              <a:rPr lang="en-GB" dirty="0" smtClean="0"/>
              <a:t>Don’t over use visual elements</a:t>
            </a:r>
          </a:p>
          <a:p>
            <a:r>
              <a:rPr lang="en-GB" dirty="0" smtClean="0"/>
              <a:t>Keep consistent in your styles</a:t>
            </a:r>
          </a:p>
          <a:p>
            <a:r>
              <a:rPr lang="en-GB" dirty="0" smtClean="0"/>
              <a:t>Relevant information</a:t>
            </a:r>
          </a:p>
          <a:p>
            <a:r>
              <a:rPr lang="en-GB" dirty="0" smtClean="0"/>
              <a:t>Stick to time (7 minutes)</a:t>
            </a:r>
          </a:p>
          <a:p>
            <a:r>
              <a:rPr lang="en-GB" dirty="0" smtClean="0"/>
              <a:t>Supporting paper outlining your work</a:t>
            </a:r>
          </a:p>
          <a:p>
            <a:r>
              <a:rPr lang="en-GB" dirty="0" smtClean="0"/>
              <a:t>Practice and prepare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17490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316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Three different practices or processes you currently undertake or adhere to as part of your role</a:t>
            </a:r>
          </a:p>
          <a:p>
            <a:endParaRPr lang="en-GB" dirty="0"/>
          </a:p>
          <a:p>
            <a:r>
              <a:rPr lang="en-GB" dirty="0" smtClean="0"/>
              <a:t>Formally define each of the stages and steps for these</a:t>
            </a:r>
          </a:p>
          <a:p>
            <a:endParaRPr lang="en-GB" dirty="0"/>
          </a:p>
          <a:p>
            <a:r>
              <a:rPr lang="en-GB" dirty="0" smtClean="0"/>
              <a:t>What is your evidence to suggest that these are the best means of achieving these processes ?</a:t>
            </a:r>
          </a:p>
          <a:p>
            <a:endParaRPr lang="en-GB" dirty="0"/>
          </a:p>
          <a:p>
            <a:r>
              <a:rPr lang="en-GB" dirty="0" smtClean="0"/>
              <a:t>Given the influence, how would you change or adjust these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48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Two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are the manager of a health board within rural wales. Your health board currently exhibits a deficit of £50 million. As a result of this deficit, you are tasked with addressing the effectiveness of your healthcare provision with the aim of increasing its efficiency.</a:t>
            </a:r>
          </a:p>
          <a:p>
            <a:endParaRPr lang="en-GB" dirty="0"/>
          </a:p>
          <a:p>
            <a:r>
              <a:rPr lang="en-GB" dirty="0" smtClean="0"/>
              <a:t>Outline your process for identifying the effectiveness of your health provision.</a:t>
            </a:r>
          </a:p>
          <a:p>
            <a:pPr lvl="1"/>
            <a:r>
              <a:rPr lang="en-GB" dirty="0" smtClean="0"/>
              <a:t>In doing so you should consider all aspects of this provision</a:t>
            </a:r>
          </a:p>
          <a:p>
            <a:pPr lvl="1"/>
            <a:r>
              <a:rPr lang="en-GB" dirty="0" smtClean="0"/>
              <a:t>Remember the notes from your first lecture on effectiveness and the combination of different evidence sources.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9364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1039</Words>
  <Application>Microsoft Office PowerPoint</Application>
  <PresentationFormat>Widescreen</PresentationFormat>
  <Paragraphs>185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Calibri Light</vt:lpstr>
      <vt:lpstr>Times New Roman</vt:lpstr>
      <vt:lpstr>Office Theme</vt:lpstr>
      <vt:lpstr>Assignments</vt:lpstr>
      <vt:lpstr>Contents</vt:lpstr>
      <vt:lpstr>Module notes – BMNS4006</vt:lpstr>
      <vt:lpstr>Module Aim</vt:lpstr>
      <vt:lpstr>Learning Outcomes</vt:lpstr>
      <vt:lpstr>Competencies</vt:lpstr>
      <vt:lpstr>Assignment One</vt:lpstr>
      <vt:lpstr>Formatting of your document</vt:lpstr>
      <vt:lpstr>Use of the works of others</vt:lpstr>
      <vt:lpstr>Report Format</vt:lpstr>
      <vt:lpstr>Assignment One Constraints</vt:lpstr>
      <vt:lpstr>Submission point for Assignment </vt:lpstr>
      <vt:lpstr>Method of submission</vt:lpstr>
      <vt:lpstr>Important Notes on Assignment One</vt:lpstr>
      <vt:lpstr>Assignment Two</vt:lpstr>
      <vt:lpstr>Formatting of your work</vt:lpstr>
      <vt:lpstr>Presentation Format</vt:lpstr>
      <vt:lpstr>Assignment Two Constraints</vt:lpstr>
      <vt:lpstr>Submission point for Assignment </vt:lpstr>
      <vt:lpstr>Method of submission</vt:lpstr>
      <vt:lpstr>Important Notes on Assignment Two</vt:lpstr>
      <vt:lpstr>Questions ?</vt:lpstr>
      <vt:lpstr>Task One</vt:lpstr>
      <vt:lpstr>Task Two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Assignments</dc:title>
  <dc:creator>Jaymie Phillips</dc:creator>
  <cp:lastModifiedBy>Jaymie Phillips</cp:lastModifiedBy>
  <cp:revision>53</cp:revision>
  <dcterms:created xsi:type="dcterms:W3CDTF">2019-10-24T11:03:34Z</dcterms:created>
  <dcterms:modified xsi:type="dcterms:W3CDTF">2019-10-24T12:20:17Z</dcterms:modified>
</cp:coreProperties>
</file>