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7BAE32-CF46-4892-A684-EF1B24479B8D}" v="9" dt="2026-04-22T20:05:21.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182" autoAdjust="0"/>
  </p:normalViewPr>
  <p:slideViewPr>
    <p:cSldViewPr snapToGrid="0" snapToObjects="1">
      <p:cViewPr>
        <p:scale>
          <a:sx n="75" d="100"/>
          <a:sy n="75" d="100"/>
        </p:scale>
        <p:origin x="708" y="-369"/>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vin Tavares" userId="ba3094734a390700" providerId="LiveId" clId="{38B24506-CECD-4796-9BCB-169D12E5ED19}"/>
    <pc:docChg chg="modSld">
      <pc:chgData name="Kelvin Tavares" userId="ba3094734a390700" providerId="LiveId" clId="{38B24506-CECD-4796-9BCB-169D12E5ED19}" dt="2026-04-22T20:05:11.345" v="7" actId="20577"/>
      <pc:docMkLst>
        <pc:docMk/>
      </pc:docMkLst>
      <pc:sldChg chg="modNotesTx">
        <pc:chgData name="Kelvin Tavares" userId="ba3094734a390700" providerId="LiveId" clId="{38B24506-CECD-4796-9BCB-169D12E5ED19}" dt="2026-04-22T20:03:39.918" v="0" actId="20577"/>
        <pc:sldMkLst>
          <pc:docMk/>
          <pc:sldMk cId="0" sldId="256"/>
        </pc:sldMkLst>
      </pc:sldChg>
      <pc:sldChg chg="modNotesTx">
        <pc:chgData name="Kelvin Tavares" userId="ba3094734a390700" providerId="LiveId" clId="{38B24506-CECD-4796-9BCB-169D12E5ED19}" dt="2026-04-22T20:04:09.102" v="1" actId="20577"/>
        <pc:sldMkLst>
          <pc:docMk/>
          <pc:sldMk cId="0" sldId="257"/>
        </pc:sldMkLst>
      </pc:sldChg>
      <pc:sldChg chg="modNotesTx">
        <pc:chgData name="Kelvin Tavares" userId="ba3094734a390700" providerId="LiveId" clId="{38B24506-CECD-4796-9BCB-169D12E5ED19}" dt="2026-04-22T20:04:16.463" v="2" actId="20577"/>
        <pc:sldMkLst>
          <pc:docMk/>
          <pc:sldMk cId="0" sldId="258"/>
        </pc:sldMkLst>
      </pc:sldChg>
      <pc:sldChg chg="modNotesTx">
        <pc:chgData name="Kelvin Tavares" userId="ba3094734a390700" providerId="LiveId" clId="{38B24506-CECD-4796-9BCB-169D12E5ED19}" dt="2026-04-22T20:04:27.775" v="3" actId="20577"/>
        <pc:sldMkLst>
          <pc:docMk/>
          <pc:sldMk cId="0" sldId="259"/>
        </pc:sldMkLst>
      </pc:sldChg>
      <pc:sldChg chg="modNotesTx">
        <pc:chgData name="Kelvin Tavares" userId="ba3094734a390700" providerId="LiveId" clId="{38B24506-CECD-4796-9BCB-169D12E5ED19}" dt="2026-04-22T20:04:34.346" v="4" actId="20577"/>
        <pc:sldMkLst>
          <pc:docMk/>
          <pc:sldMk cId="0" sldId="260"/>
        </pc:sldMkLst>
      </pc:sldChg>
      <pc:sldChg chg="modNotesTx">
        <pc:chgData name="Kelvin Tavares" userId="ba3094734a390700" providerId="LiveId" clId="{38B24506-CECD-4796-9BCB-169D12E5ED19}" dt="2026-04-22T20:04:49.011" v="5" actId="20577"/>
        <pc:sldMkLst>
          <pc:docMk/>
          <pc:sldMk cId="0" sldId="261"/>
        </pc:sldMkLst>
      </pc:sldChg>
      <pc:sldChg chg="modNotesTx">
        <pc:chgData name="Kelvin Tavares" userId="ba3094734a390700" providerId="LiveId" clId="{38B24506-CECD-4796-9BCB-169D12E5ED19}" dt="2026-04-22T20:04:59.007" v="6" actId="20577"/>
        <pc:sldMkLst>
          <pc:docMk/>
          <pc:sldMk cId="0" sldId="262"/>
        </pc:sldMkLst>
      </pc:sldChg>
      <pc:sldChg chg="modNotesTx">
        <pc:chgData name="Kelvin Tavares" userId="ba3094734a390700" providerId="LiveId" clId="{38B24506-CECD-4796-9BCB-169D12E5ED19}" dt="2026-04-22T20:05:11.345" v="7" actId="20577"/>
        <pc:sldMkLst>
          <pc:docMk/>
          <pc:sldMk cId="0" sldId="263"/>
        </pc:sldMkLst>
      </pc:sldChg>
    </pc:docChg>
  </pc:docChgLst>
  <pc:docChgLst>
    <pc:chgData name="Kelvin Tavares" userId="ba3094734a390700" providerId="LiveId" clId="{B3B3103E-1F41-49BC-B87A-82794F89A752}"/>
    <pc:docChg chg="modSld">
      <pc:chgData name="Kelvin Tavares" userId="ba3094734a390700" providerId="LiveId" clId="{B3B3103E-1F41-49BC-B87A-82794F89A752}" dt="2026-04-23T08:56:24.753" v="10" actId="20577"/>
      <pc:docMkLst>
        <pc:docMk/>
      </pc:docMkLst>
      <pc:sldChg chg="modSp mod">
        <pc:chgData name="Kelvin Tavares" userId="ba3094734a390700" providerId="LiveId" clId="{B3B3103E-1F41-49BC-B87A-82794F89A752}" dt="2026-04-23T07:07:51.822" v="0" actId="1076"/>
        <pc:sldMkLst>
          <pc:docMk/>
          <pc:sldMk cId="0" sldId="256"/>
        </pc:sldMkLst>
        <pc:spChg chg="mod">
          <ac:chgData name="Kelvin Tavares" userId="ba3094734a390700" providerId="LiveId" clId="{B3B3103E-1F41-49BC-B87A-82794F89A752}" dt="2026-04-23T07:07:51.822" v="0" actId="1076"/>
          <ac:spMkLst>
            <pc:docMk/>
            <pc:sldMk cId="0" sldId="256"/>
            <ac:spMk id="2" creationId="{00000000-0000-0000-0000-000000000000}"/>
          </ac:spMkLst>
        </pc:spChg>
      </pc:sldChg>
      <pc:sldChg chg="modSp mod modNotesTx">
        <pc:chgData name="Kelvin Tavares" userId="ba3094734a390700" providerId="LiveId" clId="{B3B3103E-1F41-49BC-B87A-82794F89A752}" dt="2026-04-23T08:43:28.272" v="3" actId="20577"/>
        <pc:sldMkLst>
          <pc:docMk/>
          <pc:sldMk cId="0" sldId="259"/>
        </pc:sldMkLst>
        <pc:spChg chg="mod">
          <ac:chgData name="Kelvin Tavares" userId="ba3094734a390700" providerId="LiveId" clId="{B3B3103E-1F41-49BC-B87A-82794F89A752}" dt="2026-04-23T08:35:14.728" v="1" actId="20577"/>
          <ac:spMkLst>
            <pc:docMk/>
            <pc:sldMk cId="0" sldId="259"/>
            <ac:spMk id="4" creationId="{00000000-0000-0000-0000-000000000000}"/>
          </ac:spMkLst>
        </pc:spChg>
      </pc:sldChg>
      <pc:sldChg chg="modSp mod">
        <pc:chgData name="Kelvin Tavares" userId="ba3094734a390700" providerId="LiveId" clId="{B3B3103E-1F41-49BC-B87A-82794F89A752}" dt="2026-04-23T08:35:19.380" v="2" actId="20577"/>
        <pc:sldMkLst>
          <pc:docMk/>
          <pc:sldMk cId="0" sldId="260"/>
        </pc:sldMkLst>
        <pc:spChg chg="mod">
          <ac:chgData name="Kelvin Tavares" userId="ba3094734a390700" providerId="LiveId" clId="{B3B3103E-1F41-49BC-B87A-82794F89A752}" dt="2026-04-23T08:35:19.380" v="2" actId="20577"/>
          <ac:spMkLst>
            <pc:docMk/>
            <pc:sldMk cId="0" sldId="260"/>
            <ac:spMk id="4" creationId="{00000000-0000-0000-0000-000000000000}"/>
          </ac:spMkLst>
        </pc:spChg>
      </pc:sldChg>
      <pc:sldChg chg="modSp mod">
        <pc:chgData name="Kelvin Tavares" userId="ba3094734a390700" providerId="LiveId" clId="{B3B3103E-1F41-49BC-B87A-82794F89A752}" dt="2026-04-23T08:56:24.753" v="10" actId="20577"/>
        <pc:sldMkLst>
          <pc:docMk/>
          <pc:sldMk cId="0" sldId="261"/>
        </pc:sldMkLst>
        <pc:spChg chg="mod">
          <ac:chgData name="Kelvin Tavares" userId="ba3094734a390700" providerId="LiveId" clId="{B3B3103E-1F41-49BC-B87A-82794F89A752}" dt="2026-04-23T08:56:21.178" v="9" actId="20577"/>
          <ac:spMkLst>
            <pc:docMk/>
            <pc:sldMk cId="0" sldId="261"/>
            <ac:spMk id="14" creationId="{00000000-0000-0000-0000-000000000000}"/>
          </ac:spMkLst>
        </pc:spChg>
        <pc:spChg chg="mod">
          <ac:chgData name="Kelvin Tavares" userId="ba3094734a390700" providerId="LiveId" clId="{B3B3103E-1F41-49BC-B87A-82794F89A752}" dt="2026-04-23T08:56:24.753" v="10" actId="20577"/>
          <ac:spMkLst>
            <pc:docMk/>
            <pc:sldMk cId="0" sldId="261"/>
            <ac:spMk id="24" creationId="{00000000-0000-0000-0000-000000000000}"/>
          </ac:spMkLst>
        </pc:spChg>
      </pc:sldChg>
      <pc:sldChg chg="modSp mod">
        <pc:chgData name="Kelvin Tavares" userId="ba3094734a390700" providerId="LiveId" clId="{B3B3103E-1F41-49BC-B87A-82794F89A752}" dt="2026-04-23T08:56:06.270" v="8" actId="20577"/>
        <pc:sldMkLst>
          <pc:docMk/>
          <pc:sldMk cId="0" sldId="262"/>
        </pc:sldMkLst>
        <pc:spChg chg="mod">
          <ac:chgData name="Kelvin Tavares" userId="ba3094734a390700" providerId="LiveId" clId="{B3B3103E-1F41-49BC-B87A-82794F89A752}" dt="2026-04-23T08:56:06.270" v="8" actId="20577"/>
          <ac:spMkLst>
            <pc:docMk/>
            <pc:sldMk cId="0" sldId="262"/>
            <ac:spMk id="4" creationId="{00000000-0000-0000-0000-000000000000}"/>
          </ac:spMkLst>
        </pc:spChg>
      </pc:sldChg>
      <pc:sldChg chg="modSp mod">
        <pc:chgData name="Kelvin Tavares" userId="ba3094734a390700" providerId="LiveId" clId="{B3B3103E-1F41-49BC-B87A-82794F89A752}" dt="2026-04-23T08:55:56.565" v="7" actId="20577"/>
        <pc:sldMkLst>
          <pc:docMk/>
          <pc:sldMk cId="0" sldId="263"/>
        </pc:sldMkLst>
        <pc:spChg chg="mod">
          <ac:chgData name="Kelvin Tavares" userId="ba3094734a390700" providerId="LiveId" clId="{B3B3103E-1F41-49BC-B87A-82794F89A752}" dt="2026-04-23T08:55:56.565" v="7" actId="20577"/>
          <ac:spMkLst>
            <pc:docMk/>
            <pc:sldMk cId="0" sldId="263"/>
            <ac:spMk id="4" creationId="{00000000-0000-0000-0000-000000000000}"/>
          </ac:spMkLst>
        </pc:spChg>
      </pc:sldChg>
      <pc:sldChg chg="modSp mod modNotesTx">
        <pc:chgData name="Kelvin Tavares" userId="ba3094734a390700" providerId="LiveId" clId="{B3B3103E-1F41-49BC-B87A-82794F89A752}" dt="2026-04-23T08:55:52.511" v="6" actId="20577"/>
        <pc:sldMkLst>
          <pc:docMk/>
          <pc:sldMk cId="0" sldId="264"/>
        </pc:sldMkLst>
        <pc:spChg chg="mod">
          <ac:chgData name="Kelvin Tavares" userId="ba3094734a390700" providerId="LiveId" clId="{B3B3103E-1F41-49BC-B87A-82794F89A752}" dt="2026-04-23T08:55:52.511" v="6" actId="20577"/>
          <ac:spMkLst>
            <pc:docMk/>
            <pc:sldMk cId="0" sldId="264"/>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7441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Hello, good morning or afternoon. I am Kelvin Barreto Tavares, student number 2321297, and I am now studying BSc Applied Computing at UWTSD London. Today, I am turning in my Portfolio 2 for ACCB6000 Advanced Cybersecurity. For this test, I pretended to be a security consultant for SOAC Inc., a made-up company with offices in Swansea and London that are linked by a site-to-site VPN. In the next ten minutes, I will explain how I set up the network, how I collected information, the six vulnerabilities I found, the exploits I used, and the security measures I took to make the network stronger. </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Before we talk about the security assessment, I'll give you a quick overview of the network environment. SOAC Inc. runs its business out of two places. S-DC1, the Domain Controller, is at the Swansea site. It runs Windows Server 2022 at 192.168.1.1 and handles DNS, DHCP, and the Active Directory domain Swansea: acca. The IP address of ClientS1 is 192.168.1.10, and it runs Windows 10. At the London site, there is a Debian 12 server at 192.168.2.1 that works as a DHCP relay and a Debian desktop at 192.168.2.10 called ClientL1. There is a permanent VPN between the two sites. L-CD is at 20.0.0.2 and S-DC1 is at 20.0.0.1. The Swansea domain acca has all the computers in it. I set up Kali Linux at 192.168.1.50 as my attack platform on the Swansea network.</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 used Kali Linux as my testing platform for the security test. I added the Kali-19 virtual machine to VirtualBox and set its eth1 interface to have a static IP address of 192.168.1.50. This connected it to the Swansea network. I set up three network adapters: NAT for getting online, </a:t>
            </a:r>
            <a:r>
              <a:rPr lang="en-GB" dirty="0" err="1">
                <a:effectLst/>
              </a:rPr>
              <a:t>IntSwa</a:t>
            </a:r>
            <a:r>
              <a:rPr lang="en-GB" dirty="0">
                <a:effectLst/>
              </a:rPr>
              <a:t> for connecting to the Swansea segment, and External for connecting to the VPN tunnel. After I set everything up, I pinged all four hosts from Kali to make sure the network was working. There was no packet loss in any of the pings, which meant that Kali could connect to both the Swansea and London network segments through the VPN without any problems. This connection allowed me to do a full evaluation.</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effectLst/>
              </a:rPr>
              <a:t>After Kali was connected to the network, I used Nmap to do active reconnaissance. I ran Nmap with the -</a:t>
            </a:r>
            <a:r>
              <a:rPr lang="en-GB" dirty="0" err="1">
                <a:effectLst/>
              </a:rPr>
              <a:t>sV</a:t>
            </a:r>
            <a:r>
              <a:rPr lang="en-GB" dirty="0">
                <a:effectLst/>
              </a:rPr>
              <a:t>, -</a:t>
            </a:r>
            <a:r>
              <a:rPr lang="en-GB" dirty="0" err="1">
                <a:effectLst/>
              </a:rPr>
              <a:t>Pn</a:t>
            </a:r>
            <a:r>
              <a:rPr lang="en-GB" dirty="0">
                <a:effectLst/>
              </a:rPr>
              <a:t>, and --disable-</a:t>
            </a:r>
            <a:r>
              <a:rPr lang="en-GB" dirty="0" err="1">
                <a:effectLst/>
              </a:rPr>
              <a:t>arp</a:t>
            </a:r>
            <a:r>
              <a:rPr lang="en-GB" dirty="0">
                <a:effectLst/>
              </a:rPr>
              <a:t>-ping options on all four hosts to find open ports, running services, and software versions. S-DC1 showed that there were 21 open ports. These included FTP on port 21, IIS 10 on ports 80 and 443, Kerberos on port 88, LDAP on ports 389 and 3268 for Active Directory, and SMB on port 445. ClientS1 had the usual Windows SMB footprint, with ports 135, 139, and 445. For FTP, L-CD was using </a:t>
            </a:r>
            <a:r>
              <a:rPr lang="en-GB" dirty="0" err="1">
                <a:effectLst/>
              </a:rPr>
              <a:t>vsftpd</a:t>
            </a:r>
            <a:r>
              <a:rPr lang="en-GB" dirty="0">
                <a:effectLst/>
              </a:rPr>
              <a:t> 3.0.5, OpenSSH 10.0p2, and Apache on the London side. ClientL1 had Apache 2.4.62 and OpenSSH 9.2. The large number of services that were open on both sites made for a big attack surface for testing. </a:t>
            </a:r>
          </a:p>
          <a:p>
            <a:br>
              <a:rPr lang="en-GB" dirty="0">
                <a:effectLst/>
              </a:rPr>
            </a:br>
            <a:endParaRPr lang="en-GB" dirty="0">
              <a:effectLst/>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 used two different ways to run vulnerability scans. First, I ran Nmap with the --script vuln flag on each host. Next, I set up Nessus Professional on Kali and ran a Basic Network Scan with credentials on all four hosts. Credentialed scanning let Nessus log into the machines and look for missing patches on their own, which gave a more complete picture. I put the results in groups based on the NIST Cybersecurity Framework severity model. I found a total of six vulnerabilities: two High, two Medium, and two Low. MS08-067 on S-DC1 was the most important because it was a remote code execution flaw that had been known since 2008. Two machines running FTP in plaintext also got a High rating. The SMB exposure and the Apache test page were both rated as Medium. SSH with password authentication and HTTP without HTTPS were rated Low, but they still needed to be looked into.</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I used the Metasploit Framework to try to exploit for Task 3. I first tried to attack MS08-067 and </a:t>
            </a:r>
            <a:r>
              <a:rPr lang="en-GB" dirty="0" err="1">
                <a:effectLst/>
              </a:rPr>
              <a:t>EternalBlue</a:t>
            </a:r>
            <a:r>
              <a:rPr lang="en-GB" dirty="0">
                <a:effectLst/>
              </a:rPr>
              <a:t> on S-DC1, but neither worked. This result shows that S-DC1, which runs Windows Server 2022, has the right patches installed, making these serious security holes impossible to exploit. But I was able to carry out two other attacks successfully. The first used the SMB login scanner module on port 445 against S-DC1, where logging in as an Administrator worked. This shows that an attacker with domain credentials could get to the Domain Controller directly without having to do anything else. The second attack used the SSH login scanner on port 22 against L-CD, which opened a live command shell with the </a:t>
            </a:r>
            <a:r>
              <a:rPr lang="en-GB" dirty="0" err="1">
                <a:effectLst/>
              </a:rPr>
              <a:t>Londonlogin</a:t>
            </a:r>
            <a:r>
              <a:rPr lang="en-GB" dirty="0">
                <a:effectLst/>
              </a:rPr>
              <a:t> credentials and gave direct remote access to the London server.</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After getting a shell on L-CD, I did some post-exploitation work to find out how bad the breach was. I ran </a:t>
            </a:r>
            <a:r>
              <a:rPr lang="en-GB" dirty="0" err="1">
                <a:effectLst/>
              </a:rPr>
              <a:t>whoami</a:t>
            </a:r>
            <a:r>
              <a:rPr lang="en-GB" dirty="0">
                <a:effectLst/>
              </a:rPr>
              <a:t> and id to make sure I was logged in as </a:t>
            </a:r>
            <a:r>
              <a:rPr lang="en-GB" dirty="0" err="1">
                <a:effectLst/>
              </a:rPr>
              <a:t>londonlogin</a:t>
            </a:r>
            <a:r>
              <a:rPr lang="en-GB" dirty="0">
                <a:effectLst/>
              </a:rPr>
              <a:t>, and I used hostname to make sure I was on the right machine. When I ran "</a:t>
            </a:r>
            <a:r>
              <a:rPr lang="en-GB" dirty="0" err="1">
                <a:effectLst/>
              </a:rPr>
              <a:t>ip</a:t>
            </a:r>
            <a:r>
              <a:rPr lang="en-GB" dirty="0">
                <a:effectLst/>
              </a:rPr>
              <a:t> a," I saw that L-CD has two network interfaces: one connects to the London LAN and the other connects to the VPN tunnel that goes to Swansea. This setup makes L-CD a possible pivot point. From this point of view, an attacker could get to ClientL1 on the London segment and maybe get back into the Swansea network through the VPN. Because the </a:t>
            </a:r>
            <a:r>
              <a:rPr lang="en-GB" dirty="0" err="1">
                <a:effectLst/>
              </a:rPr>
              <a:t>Londonlogin</a:t>
            </a:r>
            <a:r>
              <a:rPr lang="en-GB" dirty="0">
                <a:effectLst/>
              </a:rPr>
              <a:t> account is a member of the domain, hackers could use credential harvesting methods to get higher-privilege domain credentials. The most important thing to know is that hacking into one server can give you access to both sites.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For Task 4, I put in place six security measures to fix the problems that were found. I first turned off FTP on L-CD using </a:t>
            </a:r>
            <a:r>
              <a:rPr lang="en-GB" dirty="0" err="1">
                <a:effectLst/>
              </a:rPr>
              <a:t>systemctl</a:t>
            </a:r>
            <a:r>
              <a:rPr lang="en-GB" dirty="0">
                <a:effectLst/>
              </a:rPr>
              <a:t>. This made sure that the service was not running and would not start up again after a reboot. Second, I used PowerShell to take away the IIS FTP Server feature from S-DC1. Third, I used </a:t>
            </a:r>
            <a:r>
              <a:rPr lang="en-GB" dirty="0" err="1">
                <a:effectLst/>
              </a:rPr>
              <a:t>netsh</a:t>
            </a:r>
            <a:r>
              <a:rPr lang="en-GB" dirty="0">
                <a:effectLst/>
              </a:rPr>
              <a:t> to turn the Windows Defender Firewall back on for all profiles on S-DC1. This stops unwanted SMB connections from untrusted sources. Fourth, I got rid of the Apache test directory from L-CD because web servers should only show public content. Fifth, I turned off SSH password authentication on L-CD by editing </a:t>
            </a:r>
            <a:r>
              <a:rPr lang="en-GB" dirty="0" err="1">
                <a:effectLst/>
              </a:rPr>
              <a:t>sshd_config</a:t>
            </a:r>
            <a:r>
              <a:rPr lang="en-GB" dirty="0">
                <a:effectLst/>
              </a:rPr>
              <a:t> and restarting the service. This directly fixed the problem that was used in Task 3. Sixth, I set up Wireshark on Kali to watch live traffic on the eth1 interface. If you don't keep an eye on things like this, attacks like SMB brute-force could go undetected.</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effectLst/>
              </a:rPr>
              <a:t>To sum up, I did a full red- and blue-team security check on the SWANSEA.ACCA network. I found six weaknesses, showed how to use Metasploit to exploit two of them, and put in place six security measures to stop them from happening again. The most important thing we found was that the Domain Controller could be accessed through SMB with just the Administrator password. In the real world, an attacker could take full control of the domain by stealing credentials through phishing or network capture. For the demonstration, I'm ready to show any three vulnerabilities the examiner chooses, do either the SMB or SSH exploitation live, and show any two of the security measures that have been put in place.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548767" y="-227874"/>
            <a:ext cx="12188952" cy="685800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09728" cy="685800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6309360"/>
            <a:ext cx="12188952" cy="5486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9326880" y="274320"/>
            <a:ext cx="2743200" cy="45720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72600" y="292608"/>
            <a:ext cx="2651760" cy="411480"/>
          </a:xfrm>
          <a:prstGeom prst="rect">
            <a:avLst/>
          </a:prstGeom>
          <a:noFill/>
        </p:spPr>
        <p:txBody>
          <a:bodyPr wrap="square">
            <a:spAutoFit/>
          </a:bodyPr>
          <a:lstStyle/>
          <a:p>
            <a:pPr algn="ctr"/>
            <a:r>
              <a:rPr sz="900" b="1" i="0">
                <a:solidFill>
                  <a:srgbClr val="FF6B00"/>
                </a:solidFill>
                <a:latin typeface="Calibri"/>
              </a:rPr>
              <a:t>ACCB6000 — Advanced Cyber Security</a:t>
            </a:r>
          </a:p>
        </p:txBody>
      </p:sp>
      <p:sp>
        <p:nvSpPr>
          <p:cNvPr id="7" name="TextBox 6"/>
          <p:cNvSpPr txBox="1"/>
          <p:nvPr/>
        </p:nvSpPr>
        <p:spPr>
          <a:xfrm>
            <a:off x="548640" y="1371600"/>
            <a:ext cx="9144000" cy="822960"/>
          </a:xfrm>
          <a:prstGeom prst="rect">
            <a:avLst/>
          </a:prstGeom>
          <a:noFill/>
        </p:spPr>
        <p:txBody>
          <a:bodyPr wrap="square">
            <a:spAutoFit/>
          </a:bodyPr>
          <a:lstStyle/>
          <a:p>
            <a:pPr algn="l"/>
            <a:r>
              <a:rPr sz="3600" b="1" i="0">
                <a:solidFill>
                  <a:srgbClr val="FFFFFF"/>
                </a:solidFill>
                <a:latin typeface="Calibri"/>
              </a:rPr>
              <a:t>Advanced Cyber Security</a:t>
            </a:r>
          </a:p>
        </p:txBody>
      </p:sp>
      <p:sp>
        <p:nvSpPr>
          <p:cNvPr id="8" name="TextBox 7"/>
          <p:cNvSpPr txBox="1"/>
          <p:nvPr/>
        </p:nvSpPr>
        <p:spPr>
          <a:xfrm>
            <a:off x="548640" y="2194560"/>
            <a:ext cx="3657600" cy="502920"/>
          </a:xfrm>
          <a:prstGeom prst="rect">
            <a:avLst/>
          </a:prstGeom>
          <a:noFill/>
        </p:spPr>
        <p:txBody>
          <a:bodyPr wrap="square">
            <a:spAutoFit/>
          </a:bodyPr>
          <a:lstStyle/>
          <a:p>
            <a:pPr algn="l"/>
            <a:r>
              <a:rPr sz="2200" b="1" i="0">
                <a:solidFill>
                  <a:srgbClr val="FF6B00"/>
                </a:solidFill>
                <a:latin typeface="Calibri"/>
              </a:rPr>
              <a:t>ACCB6000</a:t>
            </a:r>
          </a:p>
        </p:txBody>
      </p:sp>
      <p:sp>
        <p:nvSpPr>
          <p:cNvPr id="9" name="Rectangle 8"/>
          <p:cNvSpPr/>
          <p:nvPr/>
        </p:nvSpPr>
        <p:spPr>
          <a:xfrm>
            <a:off x="548640" y="2788920"/>
            <a:ext cx="4114800" cy="36576"/>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548640" y="2926080"/>
            <a:ext cx="8229600" cy="457200"/>
          </a:xfrm>
          <a:prstGeom prst="rect">
            <a:avLst/>
          </a:prstGeom>
          <a:noFill/>
        </p:spPr>
        <p:txBody>
          <a:bodyPr wrap="square">
            <a:spAutoFit/>
          </a:bodyPr>
          <a:lstStyle/>
          <a:p>
            <a:pPr algn="l"/>
            <a:r>
              <a:rPr sz="1400" b="0" i="0">
                <a:solidFill>
                  <a:srgbClr val="8B949E"/>
                </a:solidFill>
                <a:latin typeface="Calibri"/>
              </a:rPr>
              <a:t>Analysing, Ethically Hacking and Securing an Enterprise Network</a:t>
            </a:r>
          </a:p>
        </p:txBody>
      </p:sp>
      <p:sp>
        <p:nvSpPr>
          <p:cNvPr id="11" name="Rectangle 10"/>
          <p:cNvSpPr/>
          <p:nvPr/>
        </p:nvSpPr>
        <p:spPr>
          <a:xfrm>
            <a:off x="548640" y="3749039"/>
            <a:ext cx="2743200" cy="10058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58368" y="3794760"/>
            <a:ext cx="2560320" cy="274320"/>
          </a:xfrm>
          <a:prstGeom prst="rect">
            <a:avLst/>
          </a:prstGeom>
          <a:noFill/>
        </p:spPr>
        <p:txBody>
          <a:bodyPr wrap="square">
            <a:spAutoFit/>
          </a:bodyPr>
          <a:lstStyle/>
          <a:p>
            <a:pPr algn="l"/>
            <a:r>
              <a:rPr sz="800" b="1" i="0">
                <a:solidFill>
                  <a:srgbClr val="FF6B00"/>
                </a:solidFill>
                <a:latin typeface="Calibri"/>
              </a:rPr>
              <a:t>Programme</a:t>
            </a:r>
          </a:p>
        </p:txBody>
      </p:sp>
      <p:sp>
        <p:nvSpPr>
          <p:cNvPr id="13" name="TextBox 12"/>
          <p:cNvSpPr txBox="1"/>
          <p:nvPr/>
        </p:nvSpPr>
        <p:spPr>
          <a:xfrm>
            <a:off x="658368" y="4069080"/>
            <a:ext cx="2560320" cy="548640"/>
          </a:xfrm>
          <a:prstGeom prst="rect">
            <a:avLst/>
          </a:prstGeom>
          <a:noFill/>
        </p:spPr>
        <p:txBody>
          <a:bodyPr wrap="square">
            <a:spAutoFit/>
          </a:bodyPr>
          <a:lstStyle/>
          <a:p>
            <a:pPr algn="l"/>
            <a:r>
              <a:rPr sz="1100" b="1" i="0">
                <a:solidFill>
                  <a:srgbClr val="FFFFFF"/>
                </a:solidFill>
                <a:latin typeface="Calibri"/>
              </a:rPr>
              <a:t>BSc Applied Computing</a:t>
            </a:r>
          </a:p>
        </p:txBody>
      </p:sp>
      <p:sp>
        <p:nvSpPr>
          <p:cNvPr id="14" name="Rectangle 13"/>
          <p:cNvSpPr/>
          <p:nvPr/>
        </p:nvSpPr>
        <p:spPr>
          <a:xfrm>
            <a:off x="3456432" y="3749039"/>
            <a:ext cx="2743200" cy="10058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566160" y="3794760"/>
            <a:ext cx="2560320" cy="274320"/>
          </a:xfrm>
          <a:prstGeom prst="rect">
            <a:avLst/>
          </a:prstGeom>
          <a:noFill/>
        </p:spPr>
        <p:txBody>
          <a:bodyPr wrap="square">
            <a:spAutoFit/>
          </a:bodyPr>
          <a:lstStyle/>
          <a:p>
            <a:pPr algn="l"/>
            <a:r>
              <a:rPr sz="800" b="1" i="0">
                <a:solidFill>
                  <a:srgbClr val="FF6B00"/>
                </a:solidFill>
                <a:latin typeface="Calibri"/>
              </a:rPr>
              <a:t>Student</a:t>
            </a:r>
          </a:p>
        </p:txBody>
      </p:sp>
      <p:sp>
        <p:nvSpPr>
          <p:cNvPr id="16" name="TextBox 15"/>
          <p:cNvSpPr txBox="1"/>
          <p:nvPr/>
        </p:nvSpPr>
        <p:spPr>
          <a:xfrm>
            <a:off x="3566160" y="4069080"/>
            <a:ext cx="2560320" cy="548640"/>
          </a:xfrm>
          <a:prstGeom prst="rect">
            <a:avLst/>
          </a:prstGeom>
          <a:noFill/>
        </p:spPr>
        <p:txBody>
          <a:bodyPr wrap="square">
            <a:spAutoFit/>
          </a:bodyPr>
          <a:lstStyle/>
          <a:p>
            <a:pPr algn="l"/>
            <a:r>
              <a:rPr sz="1100" b="1" i="0">
                <a:solidFill>
                  <a:srgbClr val="FFFFFF"/>
                </a:solidFill>
                <a:latin typeface="Calibri"/>
              </a:rPr>
              <a:t>Kelvin Barreto Tavares</a:t>
            </a:r>
          </a:p>
        </p:txBody>
      </p:sp>
      <p:sp>
        <p:nvSpPr>
          <p:cNvPr id="17" name="Rectangle 16"/>
          <p:cNvSpPr/>
          <p:nvPr/>
        </p:nvSpPr>
        <p:spPr>
          <a:xfrm>
            <a:off x="6364224" y="3749039"/>
            <a:ext cx="2743200" cy="10058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6473952" y="3794760"/>
            <a:ext cx="2560320" cy="274320"/>
          </a:xfrm>
          <a:prstGeom prst="rect">
            <a:avLst/>
          </a:prstGeom>
          <a:noFill/>
        </p:spPr>
        <p:txBody>
          <a:bodyPr wrap="square">
            <a:spAutoFit/>
          </a:bodyPr>
          <a:lstStyle/>
          <a:p>
            <a:pPr algn="l"/>
            <a:r>
              <a:rPr sz="800" b="1" i="0">
                <a:solidFill>
                  <a:srgbClr val="FF6B00"/>
                </a:solidFill>
                <a:latin typeface="Calibri"/>
              </a:rPr>
              <a:t>Student ID</a:t>
            </a:r>
          </a:p>
        </p:txBody>
      </p:sp>
      <p:sp>
        <p:nvSpPr>
          <p:cNvPr id="19" name="TextBox 18"/>
          <p:cNvSpPr txBox="1"/>
          <p:nvPr/>
        </p:nvSpPr>
        <p:spPr>
          <a:xfrm>
            <a:off x="6473952" y="4069080"/>
            <a:ext cx="2560320" cy="548640"/>
          </a:xfrm>
          <a:prstGeom prst="rect">
            <a:avLst/>
          </a:prstGeom>
          <a:noFill/>
        </p:spPr>
        <p:txBody>
          <a:bodyPr wrap="square">
            <a:spAutoFit/>
          </a:bodyPr>
          <a:lstStyle/>
          <a:p>
            <a:pPr algn="l"/>
            <a:r>
              <a:rPr sz="1100" b="1" i="0">
                <a:solidFill>
                  <a:srgbClr val="FFFFFF"/>
                </a:solidFill>
                <a:latin typeface="Calibri"/>
              </a:rPr>
              <a:t>2321297</a:t>
            </a:r>
          </a:p>
        </p:txBody>
      </p:sp>
      <p:sp>
        <p:nvSpPr>
          <p:cNvPr id="20" name="Rectangle 19"/>
          <p:cNvSpPr/>
          <p:nvPr/>
        </p:nvSpPr>
        <p:spPr>
          <a:xfrm>
            <a:off x="9272016" y="3749039"/>
            <a:ext cx="2743200" cy="10058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381744" y="3794760"/>
            <a:ext cx="2560320" cy="274320"/>
          </a:xfrm>
          <a:prstGeom prst="rect">
            <a:avLst/>
          </a:prstGeom>
          <a:noFill/>
        </p:spPr>
        <p:txBody>
          <a:bodyPr wrap="square">
            <a:spAutoFit/>
          </a:bodyPr>
          <a:lstStyle/>
          <a:p>
            <a:pPr algn="l"/>
            <a:r>
              <a:rPr sz="800" b="1" i="0">
                <a:solidFill>
                  <a:srgbClr val="FF6B00"/>
                </a:solidFill>
                <a:latin typeface="Calibri"/>
              </a:rPr>
              <a:t>Lecturer</a:t>
            </a:r>
          </a:p>
        </p:txBody>
      </p:sp>
      <p:sp>
        <p:nvSpPr>
          <p:cNvPr id="22" name="TextBox 21"/>
          <p:cNvSpPr txBox="1"/>
          <p:nvPr/>
        </p:nvSpPr>
        <p:spPr>
          <a:xfrm>
            <a:off x="9381744" y="4069080"/>
            <a:ext cx="2560320" cy="548640"/>
          </a:xfrm>
          <a:prstGeom prst="rect">
            <a:avLst/>
          </a:prstGeom>
          <a:noFill/>
        </p:spPr>
        <p:txBody>
          <a:bodyPr wrap="square">
            <a:spAutoFit/>
          </a:bodyPr>
          <a:lstStyle/>
          <a:p>
            <a:pPr algn="l"/>
            <a:r>
              <a:rPr sz="1100" b="1" i="0">
                <a:solidFill>
                  <a:srgbClr val="FFFFFF"/>
                </a:solidFill>
                <a:latin typeface="Calibri"/>
              </a:rPr>
              <a:t>Dr. Mohamed Ghanem</a:t>
            </a:r>
          </a:p>
        </p:txBody>
      </p:sp>
      <p:sp>
        <p:nvSpPr>
          <p:cNvPr id="23" name="TextBox 22"/>
          <p:cNvSpPr txBox="1"/>
          <p:nvPr/>
        </p:nvSpPr>
        <p:spPr>
          <a:xfrm>
            <a:off x="548640" y="4937760"/>
            <a:ext cx="8229600" cy="320040"/>
          </a:xfrm>
          <a:prstGeom prst="rect">
            <a:avLst/>
          </a:prstGeom>
          <a:noFill/>
        </p:spPr>
        <p:txBody>
          <a:bodyPr wrap="square">
            <a:spAutoFit/>
          </a:bodyPr>
          <a:lstStyle/>
          <a:p>
            <a:pPr algn="l"/>
            <a:r>
              <a:rPr sz="1000" b="0" i="1">
                <a:solidFill>
                  <a:srgbClr val="8B949E"/>
                </a:solidFill>
                <a:latin typeface="Calibri"/>
              </a:rPr>
              <a:t>University of Wales Trinity Saint David — London Campus</a:t>
            </a:r>
          </a:p>
        </p:txBody>
      </p:sp>
      <p:sp>
        <p:nvSpPr>
          <p:cNvPr id="24" name="TextBox 23"/>
          <p:cNvSpPr txBox="1"/>
          <p:nvPr/>
        </p:nvSpPr>
        <p:spPr>
          <a:xfrm>
            <a:off x="548640" y="5257800"/>
            <a:ext cx="4572000" cy="274320"/>
          </a:xfrm>
          <a:prstGeom prst="rect">
            <a:avLst/>
          </a:prstGeom>
          <a:noFill/>
        </p:spPr>
        <p:txBody>
          <a:bodyPr wrap="square">
            <a:spAutoFit/>
          </a:bodyPr>
          <a:lstStyle/>
          <a:p>
            <a:pPr algn="l"/>
            <a:r>
              <a:rPr sz="900" b="0" i="0">
                <a:solidFill>
                  <a:srgbClr val="8B949E"/>
                </a:solidFill>
                <a:latin typeface="Calibri"/>
              </a:rPr>
              <a:t>19th April 2026  |  Submission Date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502920"/>
          </a:xfrm>
          <a:prstGeom prst="rect">
            <a:avLst/>
          </a:prstGeom>
          <a:noFill/>
        </p:spPr>
        <p:txBody>
          <a:bodyPr wrap="square">
            <a:spAutoFit/>
          </a:bodyPr>
          <a:lstStyle/>
          <a:p>
            <a:pPr algn="l"/>
            <a:r>
              <a:rPr sz="2300" b="1" i="0">
                <a:solidFill>
                  <a:srgbClr val="FFFFFF"/>
                </a:solidFill>
                <a:latin typeface="Calibri"/>
              </a:rPr>
              <a:t>Slide 0: SWANSEA.ACCA Network Topology</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SOAC Inc. — Two-site Active Directory Domain via Site-to-Site VPN</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82880" y="1097280"/>
            <a:ext cx="5029200" cy="5029200"/>
          </a:xfrm>
          <a:prstGeom prst="rect">
            <a:avLst/>
          </a:prstGeom>
          <a:solidFill>
            <a:srgbClr val="222222"/>
          </a:solidFill>
          <a:ln w="6350">
            <a:solidFill>
              <a:srgbClr val="1E1E1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20040" y="1143000"/>
            <a:ext cx="4754880" cy="320040"/>
          </a:xfrm>
          <a:prstGeom prst="rect">
            <a:avLst/>
          </a:prstGeom>
          <a:noFill/>
        </p:spPr>
        <p:txBody>
          <a:bodyPr wrap="square">
            <a:spAutoFit/>
          </a:bodyPr>
          <a:lstStyle/>
          <a:p>
            <a:pPr algn="l"/>
            <a:r>
              <a:rPr sz="1100" b="1" i="0">
                <a:solidFill>
                  <a:srgbClr val="FF6B00"/>
                </a:solidFill>
                <a:latin typeface="Calibri"/>
              </a:rPr>
              <a:t>SWANSEA SITE  (192.168.1.0/24)</a:t>
            </a:r>
          </a:p>
        </p:txBody>
      </p:sp>
      <p:sp>
        <p:nvSpPr>
          <p:cNvPr id="9" name="Rectangle 8"/>
          <p:cNvSpPr/>
          <p:nvPr/>
        </p:nvSpPr>
        <p:spPr>
          <a:xfrm>
            <a:off x="320040" y="1554480"/>
            <a:ext cx="4754880" cy="1143000"/>
          </a:xfrm>
          <a:prstGeom prst="rect">
            <a:avLst/>
          </a:prstGeom>
          <a:solidFill>
            <a:srgbClr val="1E1E1E"/>
          </a:solidFill>
          <a:ln w="6350">
            <a:solidFill>
              <a:srgbClr val="FF6B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7200" y="1627632"/>
            <a:ext cx="1828800" cy="320040"/>
          </a:xfrm>
          <a:prstGeom prst="rect">
            <a:avLst/>
          </a:prstGeom>
          <a:noFill/>
        </p:spPr>
        <p:txBody>
          <a:bodyPr wrap="square">
            <a:spAutoFit/>
          </a:bodyPr>
          <a:lstStyle/>
          <a:p>
            <a:pPr algn="l"/>
            <a:r>
              <a:rPr sz="1300" b="1" i="0">
                <a:solidFill>
                  <a:srgbClr val="FF6B00"/>
                </a:solidFill>
                <a:latin typeface="Calibri"/>
              </a:rPr>
              <a:t>S-DC1</a:t>
            </a:r>
          </a:p>
        </p:txBody>
      </p:sp>
      <p:sp>
        <p:nvSpPr>
          <p:cNvPr id="11" name="TextBox 10"/>
          <p:cNvSpPr txBox="1"/>
          <p:nvPr/>
        </p:nvSpPr>
        <p:spPr>
          <a:xfrm>
            <a:off x="457200" y="1947672"/>
            <a:ext cx="2286000" cy="256032"/>
          </a:xfrm>
          <a:prstGeom prst="rect">
            <a:avLst/>
          </a:prstGeom>
          <a:noFill/>
        </p:spPr>
        <p:txBody>
          <a:bodyPr wrap="square">
            <a:spAutoFit/>
          </a:bodyPr>
          <a:lstStyle/>
          <a:p>
            <a:pPr algn="l"/>
            <a:r>
              <a:rPr sz="1000" b="0" i="0">
                <a:solidFill>
                  <a:srgbClr val="8B949E"/>
                </a:solidFill>
                <a:latin typeface="Consolas"/>
              </a:rPr>
              <a:t>192.168.1.1</a:t>
            </a:r>
          </a:p>
        </p:txBody>
      </p:sp>
      <p:sp>
        <p:nvSpPr>
          <p:cNvPr id="12" name="TextBox 11"/>
          <p:cNvSpPr txBox="1"/>
          <p:nvPr/>
        </p:nvSpPr>
        <p:spPr>
          <a:xfrm>
            <a:off x="2560320" y="1691639"/>
            <a:ext cx="2286000" cy="640080"/>
          </a:xfrm>
          <a:prstGeom prst="rect">
            <a:avLst/>
          </a:prstGeom>
          <a:noFill/>
        </p:spPr>
        <p:txBody>
          <a:bodyPr wrap="square">
            <a:spAutoFit/>
          </a:bodyPr>
          <a:lstStyle/>
          <a:p>
            <a:pPr algn="l"/>
            <a:r>
              <a:rPr sz="900" b="0" i="0">
                <a:solidFill>
                  <a:srgbClr val="FFFFFF"/>
                </a:solidFill>
                <a:latin typeface="Calibri"/>
              </a:rPr>
              <a:t>Windows Server 2022
Domain Controller / DNS / DHCP</a:t>
            </a:r>
          </a:p>
        </p:txBody>
      </p:sp>
      <p:sp>
        <p:nvSpPr>
          <p:cNvPr id="13" name="Rectangle 12"/>
          <p:cNvSpPr/>
          <p:nvPr/>
        </p:nvSpPr>
        <p:spPr>
          <a:xfrm>
            <a:off x="320040" y="2880360"/>
            <a:ext cx="4754880" cy="114300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7200" y="2953512"/>
            <a:ext cx="1828800" cy="320040"/>
          </a:xfrm>
          <a:prstGeom prst="rect">
            <a:avLst/>
          </a:prstGeom>
          <a:noFill/>
        </p:spPr>
        <p:txBody>
          <a:bodyPr wrap="square">
            <a:spAutoFit/>
          </a:bodyPr>
          <a:lstStyle/>
          <a:p>
            <a:pPr algn="l"/>
            <a:r>
              <a:rPr sz="1300" b="1" i="0">
                <a:solidFill>
                  <a:srgbClr val="FF6B00"/>
                </a:solidFill>
                <a:latin typeface="Calibri"/>
              </a:rPr>
              <a:t>ClientS1</a:t>
            </a:r>
          </a:p>
        </p:txBody>
      </p:sp>
      <p:sp>
        <p:nvSpPr>
          <p:cNvPr id="15" name="TextBox 14"/>
          <p:cNvSpPr txBox="1"/>
          <p:nvPr/>
        </p:nvSpPr>
        <p:spPr>
          <a:xfrm>
            <a:off x="457200" y="3273552"/>
            <a:ext cx="2286000" cy="256032"/>
          </a:xfrm>
          <a:prstGeom prst="rect">
            <a:avLst/>
          </a:prstGeom>
          <a:noFill/>
        </p:spPr>
        <p:txBody>
          <a:bodyPr wrap="square">
            <a:spAutoFit/>
          </a:bodyPr>
          <a:lstStyle/>
          <a:p>
            <a:pPr algn="l"/>
            <a:r>
              <a:rPr sz="1000" b="0" i="0">
                <a:solidFill>
                  <a:srgbClr val="8B949E"/>
                </a:solidFill>
                <a:latin typeface="Consolas"/>
              </a:rPr>
              <a:t>192.168.1.10</a:t>
            </a:r>
          </a:p>
        </p:txBody>
      </p:sp>
      <p:sp>
        <p:nvSpPr>
          <p:cNvPr id="16" name="TextBox 15"/>
          <p:cNvSpPr txBox="1"/>
          <p:nvPr/>
        </p:nvSpPr>
        <p:spPr>
          <a:xfrm>
            <a:off x="2560320" y="3017520"/>
            <a:ext cx="2286000" cy="640080"/>
          </a:xfrm>
          <a:prstGeom prst="rect">
            <a:avLst/>
          </a:prstGeom>
          <a:noFill/>
        </p:spPr>
        <p:txBody>
          <a:bodyPr wrap="square">
            <a:spAutoFit/>
          </a:bodyPr>
          <a:lstStyle/>
          <a:p>
            <a:pPr algn="l"/>
            <a:r>
              <a:rPr sz="900" b="0" i="0">
                <a:solidFill>
                  <a:srgbClr val="FFFFFF"/>
                </a:solidFill>
                <a:latin typeface="Calibri"/>
              </a:rPr>
              <a:t>Windows 10
Domain Member Workstation</a:t>
            </a:r>
          </a:p>
        </p:txBody>
      </p:sp>
      <p:sp>
        <p:nvSpPr>
          <p:cNvPr id="17" name="Rectangle 16"/>
          <p:cNvSpPr/>
          <p:nvPr/>
        </p:nvSpPr>
        <p:spPr>
          <a:xfrm>
            <a:off x="320040" y="4206240"/>
            <a:ext cx="4754880" cy="1143000"/>
          </a:xfrm>
          <a:prstGeom prst="rect">
            <a:avLst/>
          </a:prstGeom>
          <a:solidFill>
            <a:srgbClr val="2D0A0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7200" y="4279392"/>
            <a:ext cx="1828800" cy="320040"/>
          </a:xfrm>
          <a:prstGeom prst="rect">
            <a:avLst/>
          </a:prstGeom>
          <a:noFill/>
        </p:spPr>
        <p:txBody>
          <a:bodyPr wrap="square">
            <a:spAutoFit/>
          </a:bodyPr>
          <a:lstStyle/>
          <a:p>
            <a:pPr algn="l"/>
            <a:r>
              <a:rPr sz="1300" b="1" i="0">
                <a:solidFill>
                  <a:srgbClr val="DA3633"/>
                </a:solidFill>
                <a:latin typeface="Calibri"/>
              </a:rPr>
              <a:t>Kali-19</a:t>
            </a:r>
          </a:p>
        </p:txBody>
      </p:sp>
      <p:sp>
        <p:nvSpPr>
          <p:cNvPr id="19" name="TextBox 18"/>
          <p:cNvSpPr txBox="1"/>
          <p:nvPr/>
        </p:nvSpPr>
        <p:spPr>
          <a:xfrm>
            <a:off x="457200" y="4599431"/>
            <a:ext cx="2286000" cy="256032"/>
          </a:xfrm>
          <a:prstGeom prst="rect">
            <a:avLst/>
          </a:prstGeom>
          <a:noFill/>
        </p:spPr>
        <p:txBody>
          <a:bodyPr wrap="square">
            <a:spAutoFit/>
          </a:bodyPr>
          <a:lstStyle/>
          <a:p>
            <a:pPr algn="l"/>
            <a:r>
              <a:rPr sz="1000" b="0" i="0">
                <a:solidFill>
                  <a:srgbClr val="8B949E"/>
                </a:solidFill>
                <a:latin typeface="Consolas"/>
              </a:rPr>
              <a:t>192.168.1.50</a:t>
            </a:r>
          </a:p>
        </p:txBody>
      </p:sp>
      <p:sp>
        <p:nvSpPr>
          <p:cNvPr id="20" name="TextBox 19"/>
          <p:cNvSpPr txBox="1"/>
          <p:nvPr/>
        </p:nvSpPr>
        <p:spPr>
          <a:xfrm>
            <a:off x="2560320" y="4343400"/>
            <a:ext cx="2286000" cy="640080"/>
          </a:xfrm>
          <a:prstGeom prst="rect">
            <a:avLst/>
          </a:prstGeom>
          <a:noFill/>
        </p:spPr>
        <p:txBody>
          <a:bodyPr wrap="square">
            <a:spAutoFit/>
          </a:bodyPr>
          <a:lstStyle/>
          <a:p>
            <a:pPr algn="l"/>
            <a:r>
              <a:rPr sz="900" b="0" i="0">
                <a:solidFill>
                  <a:srgbClr val="FFFFFF"/>
                </a:solidFill>
                <a:latin typeface="Calibri"/>
              </a:rPr>
              <a:t>Kali Linux
Security Assessment Platform</a:t>
            </a:r>
          </a:p>
        </p:txBody>
      </p:sp>
      <p:sp>
        <p:nvSpPr>
          <p:cNvPr id="21" name="Rectangle 20"/>
          <p:cNvSpPr/>
          <p:nvPr/>
        </p:nvSpPr>
        <p:spPr>
          <a:xfrm>
            <a:off x="5212080" y="3108960"/>
            <a:ext cx="1764792" cy="73152"/>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257800" y="3200400"/>
            <a:ext cx="1691640" cy="548640"/>
          </a:xfrm>
          <a:prstGeom prst="rect">
            <a:avLst/>
          </a:prstGeom>
          <a:noFill/>
        </p:spPr>
        <p:txBody>
          <a:bodyPr wrap="square">
            <a:spAutoFit/>
          </a:bodyPr>
          <a:lstStyle/>
          <a:p>
            <a:pPr algn="ctr"/>
            <a:r>
              <a:rPr sz="800" b="0" i="0">
                <a:solidFill>
                  <a:srgbClr val="FF6B00"/>
                </a:solidFill>
                <a:latin typeface="Calibri"/>
              </a:rPr>
              <a:t>Site-to-Site VPN
20.0.0.1  ←→  20.0.0.2</a:t>
            </a:r>
          </a:p>
        </p:txBody>
      </p:sp>
      <p:sp>
        <p:nvSpPr>
          <p:cNvPr id="23" name="Rectangle 22"/>
          <p:cNvSpPr/>
          <p:nvPr/>
        </p:nvSpPr>
        <p:spPr>
          <a:xfrm>
            <a:off x="6976872" y="1097280"/>
            <a:ext cx="5029200" cy="5029200"/>
          </a:xfrm>
          <a:prstGeom prst="rect">
            <a:avLst/>
          </a:prstGeom>
          <a:solidFill>
            <a:srgbClr val="222222"/>
          </a:solidFill>
          <a:ln w="6350">
            <a:solidFill>
              <a:srgbClr val="1E1E1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7114032" y="1143000"/>
            <a:ext cx="4754880" cy="320040"/>
          </a:xfrm>
          <a:prstGeom prst="rect">
            <a:avLst/>
          </a:prstGeom>
          <a:noFill/>
        </p:spPr>
        <p:txBody>
          <a:bodyPr wrap="square">
            <a:spAutoFit/>
          </a:bodyPr>
          <a:lstStyle/>
          <a:p>
            <a:pPr algn="l"/>
            <a:r>
              <a:rPr sz="1100" b="1" i="0">
                <a:solidFill>
                  <a:srgbClr val="FF6B00"/>
                </a:solidFill>
                <a:latin typeface="Calibri"/>
              </a:rPr>
              <a:t>LONDON SITE  (192.168.2.0/24)</a:t>
            </a:r>
          </a:p>
        </p:txBody>
      </p:sp>
      <p:sp>
        <p:nvSpPr>
          <p:cNvPr id="25" name="Rectangle 24"/>
          <p:cNvSpPr/>
          <p:nvPr/>
        </p:nvSpPr>
        <p:spPr>
          <a:xfrm>
            <a:off x="7114032" y="1554480"/>
            <a:ext cx="4754880" cy="114300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7251192" y="1627632"/>
            <a:ext cx="1828800" cy="320040"/>
          </a:xfrm>
          <a:prstGeom prst="rect">
            <a:avLst/>
          </a:prstGeom>
          <a:noFill/>
        </p:spPr>
        <p:txBody>
          <a:bodyPr wrap="square">
            <a:spAutoFit/>
          </a:bodyPr>
          <a:lstStyle/>
          <a:p>
            <a:pPr algn="l"/>
            <a:r>
              <a:rPr sz="1300" b="1" i="0">
                <a:solidFill>
                  <a:srgbClr val="FF6B00"/>
                </a:solidFill>
                <a:latin typeface="Calibri"/>
              </a:rPr>
              <a:t>L-CD</a:t>
            </a:r>
          </a:p>
        </p:txBody>
      </p:sp>
      <p:sp>
        <p:nvSpPr>
          <p:cNvPr id="27" name="TextBox 26"/>
          <p:cNvSpPr txBox="1"/>
          <p:nvPr/>
        </p:nvSpPr>
        <p:spPr>
          <a:xfrm>
            <a:off x="7251192" y="1947672"/>
            <a:ext cx="2286000" cy="256032"/>
          </a:xfrm>
          <a:prstGeom prst="rect">
            <a:avLst/>
          </a:prstGeom>
          <a:noFill/>
        </p:spPr>
        <p:txBody>
          <a:bodyPr wrap="square">
            <a:spAutoFit/>
          </a:bodyPr>
          <a:lstStyle/>
          <a:p>
            <a:pPr algn="l"/>
            <a:r>
              <a:rPr sz="1000" b="0" i="0">
                <a:solidFill>
                  <a:srgbClr val="8B949E"/>
                </a:solidFill>
                <a:latin typeface="Consolas"/>
              </a:rPr>
              <a:t>192.168.2.1</a:t>
            </a:r>
          </a:p>
        </p:txBody>
      </p:sp>
      <p:sp>
        <p:nvSpPr>
          <p:cNvPr id="28" name="TextBox 27"/>
          <p:cNvSpPr txBox="1"/>
          <p:nvPr/>
        </p:nvSpPr>
        <p:spPr>
          <a:xfrm>
            <a:off x="9235440" y="1691639"/>
            <a:ext cx="2286000" cy="640080"/>
          </a:xfrm>
          <a:prstGeom prst="rect">
            <a:avLst/>
          </a:prstGeom>
          <a:noFill/>
        </p:spPr>
        <p:txBody>
          <a:bodyPr wrap="square">
            <a:spAutoFit/>
          </a:bodyPr>
          <a:lstStyle/>
          <a:p>
            <a:pPr algn="l"/>
            <a:r>
              <a:rPr sz="900" b="0" i="0">
                <a:solidFill>
                  <a:srgbClr val="FFFFFF"/>
                </a:solidFill>
                <a:latin typeface="Calibri"/>
              </a:rPr>
              <a:t>Debian 12 (CLI)
Domain Member / DHCP Relay</a:t>
            </a:r>
          </a:p>
        </p:txBody>
      </p:sp>
      <p:sp>
        <p:nvSpPr>
          <p:cNvPr id="29" name="Rectangle 28"/>
          <p:cNvSpPr/>
          <p:nvPr/>
        </p:nvSpPr>
        <p:spPr>
          <a:xfrm>
            <a:off x="7114032" y="2880360"/>
            <a:ext cx="4754880" cy="114300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251192" y="2953512"/>
            <a:ext cx="1828800" cy="320040"/>
          </a:xfrm>
          <a:prstGeom prst="rect">
            <a:avLst/>
          </a:prstGeom>
          <a:noFill/>
        </p:spPr>
        <p:txBody>
          <a:bodyPr wrap="square">
            <a:spAutoFit/>
          </a:bodyPr>
          <a:lstStyle/>
          <a:p>
            <a:pPr algn="l"/>
            <a:r>
              <a:rPr sz="1300" b="1" i="0">
                <a:solidFill>
                  <a:srgbClr val="FF6B00"/>
                </a:solidFill>
                <a:latin typeface="Calibri"/>
              </a:rPr>
              <a:t>ClientL1</a:t>
            </a:r>
          </a:p>
        </p:txBody>
      </p:sp>
      <p:sp>
        <p:nvSpPr>
          <p:cNvPr id="31" name="TextBox 30"/>
          <p:cNvSpPr txBox="1"/>
          <p:nvPr/>
        </p:nvSpPr>
        <p:spPr>
          <a:xfrm>
            <a:off x="7251192" y="3273552"/>
            <a:ext cx="2286000" cy="256032"/>
          </a:xfrm>
          <a:prstGeom prst="rect">
            <a:avLst/>
          </a:prstGeom>
          <a:noFill/>
        </p:spPr>
        <p:txBody>
          <a:bodyPr wrap="square">
            <a:spAutoFit/>
          </a:bodyPr>
          <a:lstStyle/>
          <a:p>
            <a:pPr algn="l"/>
            <a:r>
              <a:rPr sz="1000" b="0" i="0">
                <a:solidFill>
                  <a:srgbClr val="8B949E"/>
                </a:solidFill>
                <a:latin typeface="Consolas"/>
              </a:rPr>
              <a:t>192.168.2.10</a:t>
            </a:r>
          </a:p>
        </p:txBody>
      </p:sp>
      <p:sp>
        <p:nvSpPr>
          <p:cNvPr id="32" name="TextBox 31"/>
          <p:cNvSpPr txBox="1"/>
          <p:nvPr/>
        </p:nvSpPr>
        <p:spPr>
          <a:xfrm>
            <a:off x="9235440" y="3017520"/>
            <a:ext cx="2286000" cy="640080"/>
          </a:xfrm>
          <a:prstGeom prst="rect">
            <a:avLst/>
          </a:prstGeom>
          <a:noFill/>
        </p:spPr>
        <p:txBody>
          <a:bodyPr wrap="square">
            <a:spAutoFit/>
          </a:bodyPr>
          <a:lstStyle/>
          <a:p>
            <a:pPr algn="l"/>
            <a:r>
              <a:rPr sz="900" b="0" i="0">
                <a:solidFill>
                  <a:srgbClr val="FFFFFF"/>
                </a:solidFill>
                <a:latin typeface="Calibri"/>
              </a:rPr>
              <a:t>Debian 12 (GUI)
Domain Member Workstation</a:t>
            </a:r>
          </a:p>
        </p:txBody>
      </p:sp>
      <p:sp>
        <p:nvSpPr>
          <p:cNvPr id="33" name="Rectangle 32"/>
          <p:cNvSpPr/>
          <p:nvPr/>
        </p:nvSpPr>
        <p:spPr>
          <a:xfrm>
            <a:off x="3474720" y="5943600"/>
            <a:ext cx="5239512" cy="41148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3520440" y="5961888"/>
            <a:ext cx="5120640" cy="347472"/>
          </a:xfrm>
          <a:prstGeom prst="rect">
            <a:avLst/>
          </a:prstGeom>
          <a:noFill/>
        </p:spPr>
        <p:txBody>
          <a:bodyPr wrap="square">
            <a:spAutoFit/>
          </a:bodyPr>
          <a:lstStyle/>
          <a:p>
            <a:pPr algn="ctr"/>
            <a:r>
              <a:rPr sz="900" b="0" i="0">
                <a:solidFill>
                  <a:srgbClr val="FF6B00"/>
                </a:solidFill>
                <a:latin typeface="Calibri"/>
              </a:rPr>
              <a:t>Active Directory Domain: swansea.acca  |  Domain Admin: Administrator / NotebooK@123</a:t>
            </a:r>
          </a:p>
        </p:txBody>
      </p:sp>
      <p:sp>
        <p:nvSpPr>
          <p:cNvPr id="35" name="Rectangle 34"/>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37" name="TextBox 36"/>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2 / 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502920"/>
          </a:xfrm>
          <a:prstGeom prst="rect">
            <a:avLst/>
          </a:prstGeom>
          <a:noFill/>
        </p:spPr>
        <p:txBody>
          <a:bodyPr wrap="square">
            <a:spAutoFit/>
          </a:bodyPr>
          <a:lstStyle/>
          <a:p>
            <a:pPr algn="l"/>
            <a:r>
              <a:rPr sz="2300" b="1" i="0">
                <a:solidFill>
                  <a:srgbClr val="FFFFFF"/>
                </a:solidFill>
                <a:latin typeface="Calibri"/>
              </a:rPr>
              <a:t>Slide 1: Security OS Setup and Network Connectivity</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2.1 — Kali Linux 192.168.1.50 deployed on SWANSEA.ACCA Swansea Network</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097280"/>
            <a:ext cx="3840480" cy="1234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56032" y="1161288"/>
            <a:ext cx="3657600" cy="274320"/>
          </a:xfrm>
          <a:prstGeom prst="rect">
            <a:avLst/>
          </a:prstGeom>
          <a:noFill/>
        </p:spPr>
        <p:txBody>
          <a:bodyPr wrap="square">
            <a:spAutoFit/>
          </a:bodyPr>
          <a:lstStyle/>
          <a:p>
            <a:pPr algn="l"/>
            <a:r>
              <a:rPr sz="1100" b="1" i="0">
                <a:solidFill>
                  <a:srgbClr val="FF6B00"/>
                </a:solidFill>
                <a:latin typeface="Calibri"/>
              </a:rPr>
              <a:t>Kali Linux Configuration</a:t>
            </a:r>
          </a:p>
        </p:txBody>
      </p:sp>
      <p:sp>
        <p:nvSpPr>
          <p:cNvPr id="9" name="TextBox 8"/>
          <p:cNvSpPr txBox="1"/>
          <p:nvPr/>
        </p:nvSpPr>
        <p:spPr>
          <a:xfrm>
            <a:off x="256032" y="1444752"/>
            <a:ext cx="3657600" cy="777240"/>
          </a:xfrm>
          <a:prstGeom prst="rect">
            <a:avLst/>
          </a:prstGeom>
          <a:noFill/>
        </p:spPr>
        <p:txBody>
          <a:bodyPr wrap="square">
            <a:spAutoFit/>
          </a:bodyPr>
          <a:lstStyle/>
          <a:p>
            <a:pPr algn="l"/>
            <a:r>
              <a:rPr sz="1000" b="0" i="0">
                <a:solidFill>
                  <a:srgbClr val="FFFFFF"/>
                </a:solidFill>
                <a:latin typeface="Calibri"/>
              </a:rPr>
              <a:t>IP Address:   192.168.1.50/24  (eth1 — IntSwa)
Network:       Swansea Internal (IntSwa)
Adapters:      NAT + IntSwa + External (VPN)</a:t>
            </a:r>
          </a:p>
        </p:txBody>
      </p:sp>
      <p:sp>
        <p:nvSpPr>
          <p:cNvPr id="10" name="Rectangle 9"/>
          <p:cNvSpPr/>
          <p:nvPr/>
        </p:nvSpPr>
        <p:spPr>
          <a:xfrm>
            <a:off x="4114800" y="1097280"/>
            <a:ext cx="4206240" cy="1234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251960" y="1161288"/>
            <a:ext cx="4023360" cy="274320"/>
          </a:xfrm>
          <a:prstGeom prst="rect">
            <a:avLst/>
          </a:prstGeom>
          <a:noFill/>
        </p:spPr>
        <p:txBody>
          <a:bodyPr wrap="square">
            <a:spAutoFit/>
          </a:bodyPr>
          <a:lstStyle/>
          <a:p>
            <a:pPr algn="l"/>
            <a:r>
              <a:rPr sz="1100" b="1" i="0">
                <a:solidFill>
                  <a:srgbClr val="FF6B00"/>
                </a:solidFill>
                <a:latin typeface="Calibri"/>
              </a:rPr>
              <a:t>Connectivity Tests — All Passed</a:t>
            </a:r>
          </a:p>
        </p:txBody>
      </p:sp>
      <p:sp>
        <p:nvSpPr>
          <p:cNvPr id="12" name="Rectangle 11"/>
          <p:cNvSpPr/>
          <p:nvPr/>
        </p:nvSpPr>
        <p:spPr>
          <a:xfrm>
            <a:off x="4251960" y="1499616"/>
            <a:ext cx="91440" cy="91440"/>
          </a:xfrm>
          <a:prstGeom prst="rect">
            <a:avLst/>
          </a:prstGeom>
          <a:solidFill>
            <a:srgbClr val="23863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07408" y="1463040"/>
            <a:ext cx="3840480" cy="201168"/>
          </a:xfrm>
          <a:prstGeom prst="rect">
            <a:avLst/>
          </a:prstGeom>
          <a:noFill/>
        </p:spPr>
        <p:txBody>
          <a:bodyPr wrap="square">
            <a:spAutoFit/>
          </a:bodyPr>
          <a:lstStyle/>
          <a:p>
            <a:pPr algn="l"/>
            <a:r>
              <a:rPr sz="950" b="0" i="0">
                <a:solidFill>
                  <a:srgbClr val="FFFFFF"/>
                </a:solidFill>
                <a:latin typeface="Calibri"/>
              </a:rPr>
              <a:t>192.168.1.1  —  S-DC1 (Domain Controller)  [0% loss]</a:t>
            </a:r>
          </a:p>
        </p:txBody>
      </p:sp>
      <p:sp>
        <p:nvSpPr>
          <p:cNvPr id="14" name="Rectangle 13"/>
          <p:cNvSpPr/>
          <p:nvPr/>
        </p:nvSpPr>
        <p:spPr>
          <a:xfrm>
            <a:off x="4251960" y="1709928"/>
            <a:ext cx="91440" cy="91440"/>
          </a:xfrm>
          <a:prstGeom prst="rect">
            <a:avLst/>
          </a:prstGeom>
          <a:solidFill>
            <a:srgbClr val="23863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407408" y="1673352"/>
            <a:ext cx="3840480" cy="201168"/>
          </a:xfrm>
          <a:prstGeom prst="rect">
            <a:avLst/>
          </a:prstGeom>
          <a:noFill/>
        </p:spPr>
        <p:txBody>
          <a:bodyPr wrap="square">
            <a:spAutoFit/>
          </a:bodyPr>
          <a:lstStyle/>
          <a:p>
            <a:pPr algn="l"/>
            <a:r>
              <a:rPr sz="950" b="0" i="0">
                <a:solidFill>
                  <a:srgbClr val="FFFFFF"/>
                </a:solidFill>
                <a:latin typeface="Calibri"/>
              </a:rPr>
              <a:t>192.168.1.10  —  ClientS1 (Windows 10)  [0% loss]</a:t>
            </a:r>
          </a:p>
        </p:txBody>
      </p:sp>
      <p:sp>
        <p:nvSpPr>
          <p:cNvPr id="16" name="Rectangle 15"/>
          <p:cNvSpPr/>
          <p:nvPr/>
        </p:nvSpPr>
        <p:spPr>
          <a:xfrm>
            <a:off x="4251960" y="1920240"/>
            <a:ext cx="91440" cy="91440"/>
          </a:xfrm>
          <a:prstGeom prst="rect">
            <a:avLst/>
          </a:prstGeom>
          <a:solidFill>
            <a:srgbClr val="23863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4407408" y="1883664"/>
            <a:ext cx="3840480" cy="201168"/>
          </a:xfrm>
          <a:prstGeom prst="rect">
            <a:avLst/>
          </a:prstGeom>
          <a:noFill/>
        </p:spPr>
        <p:txBody>
          <a:bodyPr wrap="square">
            <a:spAutoFit/>
          </a:bodyPr>
          <a:lstStyle/>
          <a:p>
            <a:pPr algn="l"/>
            <a:r>
              <a:rPr sz="950" b="0" i="0">
                <a:solidFill>
                  <a:srgbClr val="FFFFFF"/>
                </a:solidFill>
                <a:latin typeface="Calibri"/>
              </a:rPr>
              <a:t>192.168.2.1  —  L-CD (Debian Server)  [0% loss]</a:t>
            </a:r>
          </a:p>
        </p:txBody>
      </p:sp>
      <p:sp>
        <p:nvSpPr>
          <p:cNvPr id="18" name="Rectangle 17"/>
          <p:cNvSpPr/>
          <p:nvPr/>
        </p:nvSpPr>
        <p:spPr>
          <a:xfrm>
            <a:off x="4251960" y="2130552"/>
            <a:ext cx="91440" cy="91440"/>
          </a:xfrm>
          <a:prstGeom prst="rect">
            <a:avLst/>
          </a:prstGeom>
          <a:solidFill>
            <a:srgbClr val="23863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407408" y="2093976"/>
            <a:ext cx="3840480" cy="201168"/>
          </a:xfrm>
          <a:prstGeom prst="rect">
            <a:avLst/>
          </a:prstGeom>
          <a:noFill/>
        </p:spPr>
        <p:txBody>
          <a:bodyPr wrap="square">
            <a:spAutoFit/>
          </a:bodyPr>
          <a:lstStyle/>
          <a:p>
            <a:pPr algn="l"/>
            <a:r>
              <a:rPr sz="950" b="0" i="0">
                <a:solidFill>
                  <a:srgbClr val="FFFFFF"/>
                </a:solidFill>
                <a:latin typeface="Calibri"/>
              </a:rPr>
              <a:t>192.168.2.10  —  ClientL1 (Debian Client)  [0% loss]</a:t>
            </a:r>
          </a:p>
        </p:txBody>
      </p:sp>
      <p:pic>
        <p:nvPicPr>
          <p:cNvPr id="20" name="Picture 19" descr="image13.png"/>
          <p:cNvPicPr>
            <a:picLocks noChangeAspect="1"/>
          </p:cNvPicPr>
          <p:nvPr/>
        </p:nvPicPr>
        <p:blipFill>
          <a:blip r:embed="rId3"/>
          <a:stretch>
            <a:fillRect/>
          </a:stretch>
        </p:blipFill>
        <p:spPr>
          <a:xfrm>
            <a:off x="137159" y="2423160"/>
            <a:ext cx="3884371" cy="1618488"/>
          </a:xfrm>
          <a:prstGeom prst="rect">
            <a:avLst/>
          </a:prstGeom>
        </p:spPr>
      </p:pic>
      <p:sp>
        <p:nvSpPr>
          <p:cNvPr id="21" name="TextBox 20"/>
          <p:cNvSpPr txBox="1"/>
          <p:nvPr/>
        </p:nvSpPr>
        <p:spPr>
          <a:xfrm>
            <a:off x="137160" y="4041648"/>
            <a:ext cx="3840480" cy="201168"/>
          </a:xfrm>
          <a:prstGeom prst="rect">
            <a:avLst/>
          </a:prstGeom>
          <a:noFill/>
        </p:spPr>
        <p:txBody>
          <a:bodyPr wrap="square">
            <a:spAutoFit/>
          </a:bodyPr>
          <a:lstStyle/>
          <a:p>
            <a:pPr algn="ctr"/>
            <a:r>
              <a:rPr sz="800" b="0" i="1">
                <a:solidFill>
                  <a:srgbClr val="8B949E"/>
                </a:solidFill>
                <a:latin typeface="Calibri"/>
              </a:rPr>
              <a:t>Figure 11: Kali-19 ip a — 192.168.1.50 Confirmed</a:t>
            </a:r>
          </a:p>
        </p:txBody>
      </p:sp>
      <p:pic>
        <p:nvPicPr>
          <p:cNvPr id="22" name="Picture 21" descr="image14.png"/>
          <p:cNvPicPr>
            <a:picLocks noChangeAspect="1"/>
          </p:cNvPicPr>
          <p:nvPr/>
        </p:nvPicPr>
        <p:blipFill>
          <a:blip r:embed="rId4"/>
          <a:stretch>
            <a:fillRect/>
          </a:stretch>
        </p:blipFill>
        <p:spPr>
          <a:xfrm>
            <a:off x="4114800" y="2423160"/>
            <a:ext cx="3840480" cy="777240"/>
          </a:xfrm>
          <a:prstGeom prst="rect">
            <a:avLst/>
          </a:prstGeom>
        </p:spPr>
      </p:pic>
      <p:sp>
        <p:nvSpPr>
          <p:cNvPr id="23" name="TextBox 22"/>
          <p:cNvSpPr txBox="1"/>
          <p:nvPr/>
        </p:nvSpPr>
        <p:spPr>
          <a:xfrm>
            <a:off x="4114800" y="3218688"/>
            <a:ext cx="3840480" cy="201168"/>
          </a:xfrm>
          <a:prstGeom prst="rect">
            <a:avLst/>
          </a:prstGeom>
          <a:noFill/>
        </p:spPr>
        <p:txBody>
          <a:bodyPr wrap="square">
            <a:spAutoFit/>
          </a:bodyPr>
          <a:lstStyle/>
          <a:p>
            <a:pPr algn="ctr"/>
            <a:r>
              <a:rPr sz="800" b="0" i="1">
                <a:solidFill>
                  <a:srgbClr val="8B949E"/>
                </a:solidFill>
                <a:latin typeface="Calibri"/>
              </a:rPr>
              <a:t>Figure 12: Ping to S-DC1 (192.168.1.1)</a:t>
            </a:r>
          </a:p>
        </p:txBody>
      </p:sp>
      <p:pic>
        <p:nvPicPr>
          <p:cNvPr id="24" name="Picture 23" descr="image16.png"/>
          <p:cNvPicPr>
            <a:picLocks noChangeAspect="1"/>
          </p:cNvPicPr>
          <p:nvPr/>
        </p:nvPicPr>
        <p:blipFill>
          <a:blip r:embed="rId5"/>
          <a:stretch>
            <a:fillRect/>
          </a:stretch>
        </p:blipFill>
        <p:spPr>
          <a:xfrm>
            <a:off x="4114800" y="3383280"/>
            <a:ext cx="3840480" cy="777240"/>
          </a:xfrm>
          <a:prstGeom prst="rect">
            <a:avLst/>
          </a:prstGeom>
        </p:spPr>
      </p:pic>
      <p:sp>
        <p:nvSpPr>
          <p:cNvPr id="25" name="TextBox 24"/>
          <p:cNvSpPr txBox="1"/>
          <p:nvPr/>
        </p:nvSpPr>
        <p:spPr>
          <a:xfrm>
            <a:off x="4114800" y="4178808"/>
            <a:ext cx="3840480" cy="201168"/>
          </a:xfrm>
          <a:prstGeom prst="rect">
            <a:avLst/>
          </a:prstGeom>
          <a:noFill/>
        </p:spPr>
        <p:txBody>
          <a:bodyPr wrap="square">
            <a:spAutoFit/>
          </a:bodyPr>
          <a:lstStyle/>
          <a:p>
            <a:pPr algn="ctr"/>
            <a:r>
              <a:rPr sz="800" b="0" i="1">
                <a:solidFill>
                  <a:srgbClr val="8B949E"/>
                </a:solidFill>
                <a:latin typeface="Calibri"/>
              </a:rPr>
              <a:t>Figure 14: Ping to L-CD (192.168.2.1)</a:t>
            </a:r>
          </a:p>
        </p:txBody>
      </p:sp>
      <p:pic>
        <p:nvPicPr>
          <p:cNvPr id="26" name="Picture 25" descr="image15.png"/>
          <p:cNvPicPr>
            <a:picLocks noChangeAspect="1"/>
          </p:cNvPicPr>
          <p:nvPr/>
        </p:nvPicPr>
        <p:blipFill>
          <a:blip r:embed="rId6"/>
          <a:stretch>
            <a:fillRect/>
          </a:stretch>
        </p:blipFill>
        <p:spPr>
          <a:xfrm>
            <a:off x="8092440" y="2423160"/>
            <a:ext cx="3959352" cy="777240"/>
          </a:xfrm>
          <a:prstGeom prst="rect">
            <a:avLst/>
          </a:prstGeom>
        </p:spPr>
      </p:pic>
      <p:sp>
        <p:nvSpPr>
          <p:cNvPr id="27" name="TextBox 26"/>
          <p:cNvSpPr txBox="1"/>
          <p:nvPr/>
        </p:nvSpPr>
        <p:spPr>
          <a:xfrm>
            <a:off x="8092440" y="3218688"/>
            <a:ext cx="3959352" cy="201168"/>
          </a:xfrm>
          <a:prstGeom prst="rect">
            <a:avLst/>
          </a:prstGeom>
          <a:noFill/>
        </p:spPr>
        <p:txBody>
          <a:bodyPr wrap="square">
            <a:spAutoFit/>
          </a:bodyPr>
          <a:lstStyle/>
          <a:p>
            <a:pPr algn="ctr"/>
            <a:r>
              <a:rPr sz="800" b="0" i="1">
                <a:solidFill>
                  <a:srgbClr val="8B949E"/>
                </a:solidFill>
                <a:latin typeface="Calibri"/>
              </a:rPr>
              <a:t>Figure 13: Ping to ClientS1 (192.168.1.10)</a:t>
            </a:r>
          </a:p>
        </p:txBody>
      </p:sp>
      <p:pic>
        <p:nvPicPr>
          <p:cNvPr id="28" name="Picture 27" descr="image17.png"/>
          <p:cNvPicPr>
            <a:picLocks noChangeAspect="1"/>
          </p:cNvPicPr>
          <p:nvPr/>
        </p:nvPicPr>
        <p:blipFill>
          <a:blip r:embed="rId7"/>
          <a:stretch>
            <a:fillRect/>
          </a:stretch>
        </p:blipFill>
        <p:spPr>
          <a:xfrm>
            <a:off x="8092440" y="3383280"/>
            <a:ext cx="3959352" cy="777240"/>
          </a:xfrm>
          <a:prstGeom prst="rect">
            <a:avLst/>
          </a:prstGeom>
        </p:spPr>
      </p:pic>
      <p:sp>
        <p:nvSpPr>
          <p:cNvPr id="29" name="TextBox 28"/>
          <p:cNvSpPr txBox="1"/>
          <p:nvPr/>
        </p:nvSpPr>
        <p:spPr>
          <a:xfrm>
            <a:off x="8092440" y="4178808"/>
            <a:ext cx="3959352" cy="201168"/>
          </a:xfrm>
          <a:prstGeom prst="rect">
            <a:avLst/>
          </a:prstGeom>
          <a:noFill/>
        </p:spPr>
        <p:txBody>
          <a:bodyPr wrap="square">
            <a:spAutoFit/>
          </a:bodyPr>
          <a:lstStyle/>
          <a:p>
            <a:pPr algn="ctr"/>
            <a:r>
              <a:rPr sz="800" b="0" i="1">
                <a:solidFill>
                  <a:srgbClr val="8B949E"/>
                </a:solidFill>
                <a:latin typeface="Calibri"/>
              </a:rPr>
              <a:t>Figure 15: Ping to ClientL1 (192.168.2.10)</a:t>
            </a:r>
          </a:p>
        </p:txBody>
      </p:sp>
      <p:sp>
        <p:nvSpPr>
          <p:cNvPr id="30" name="Rectangle 29"/>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32" name="TextBox 31"/>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3 / 9</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446276"/>
          </a:xfrm>
          <a:prstGeom prst="rect">
            <a:avLst/>
          </a:prstGeom>
          <a:noFill/>
        </p:spPr>
        <p:txBody>
          <a:bodyPr wrap="square">
            <a:spAutoFit/>
          </a:bodyPr>
          <a:lstStyle/>
          <a:p>
            <a:pPr algn="l"/>
            <a:r>
              <a:rPr sz="2300" b="1" i="0" dirty="0">
                <a:solidFill>
                  <a:srgbClr val="FFFFFF"/>
                </a:solidFill>
                <a:latin typeface="Calibri"/>
              </a:rPr>
              <a:t>Slide 2: Information Gathered  SWANSEA.ACCA Network</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2.2 — nmap -sV -Pn --disable-arp-ping — All 4 hosts scanned</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097280"/>
            <a:ext cx="2834640" cy="53492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137160" y="1097280"/>
            <a:ext cx="2834640" cy="36576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82880" y="1115568"/>
            <a:ext cx="2743200" cy="320040"/>
          </a:xfrm>
          <a:prstGeom prst="rect">
            <a:avLst/>
          </a:prstGeom>
          <a:noFill/>
        </p:spPr>
        <p:txBody>
          <a:bodyPr wrap="square">
            <a:spAutoFit/>
          </a:bodyPr>
          <a:lstStyle/>
          <a:p>
            <a:pPr algn="ctr"/>
            <a:r>
              <a:rPr sz="1000" b="1" i="0">
                <a:solidFill>
                  <a:srgbClr val="FF6B00"/>
                </a:solidFill>
                <a:latin typeface="Consolas"/>
              </a:rPr>
              <a:t>192.168.1.1</a:t>
            </a:r>
          </a:p>
        </p:txBody>
      </p:sp>
      <p:sp>
        <p:nvSpPr>
          <p:cNvPr id="10" name="TextBox 9"/>
          <p:cNvSpPr txBox="1"/>
          <p:nvPr/>
        </p:nvSpPr>
        <p:spPr>
          <a:xfrm>
            <a:off x="182880" y="1490472"/>
            <a:ext cx="2743200" cy="274320"/>
          </a:xfrm>
          <a:prstGeom prst="rect">
            <a:avLst/>
          </a:prstGeom>
          <a:noFill/>
        </p:spPr>
        <p:txBody>
          <a:bodyPr wrap="square">
            <a:spAutoFit/>
          </a:bodyPr>
          <a:lstStyle/>
          <a:p>
            <a:pPr algn="ctr"/>
            <a:r>
              <a:rPr sz="1200" b="1" i="0">
                <a:solidFill>
                  <a:srgbClr val="FFFFFF"/>
                </a:solidFill>
                <a:latin typeface="Calibri"/>
              </a:rPr>
              <a:t>S-DC1</a:t>
            </a:r>
          </a:p>
        </p:txBody>
      </p:sp>
      <p:sp>
        <p:nvSpPr>
          <p:cNvPr id="11" name="TextBox 10"/>
          <p:cNvSpPr txBox="1"/>
          <p:nvPr/>
        </p:nvSpPr>
        <p:spPr>
          <a:xfrm>
            <a:off x="182880" y="1764792"/>
            <a:ext cx="2743200" cy="228600"/>
          </a:xfrm>
          <a:prstGeom prst="rect">
            <a:avLst/>
          </a:prstGeom>
          <a:noFill/>
        </p:spPr>
        <p:txBody>
          <a:bodyPr wrap="square">
            <a:spAutoFit/>
          </a:bodyPr>
          <a:lstStyle/>
          <a:p>
            <a:pPr algn="ctr"/>
            <a:r>
              <a:rPr sz="900" b="0" i="1">
                <a:solidFill>
                  <a:srgbClr val="8B949E"/>
                </a:solidFill>
                <a:latin typeface="Calibri"/>
              </a:rPr>
              <a:t>Windows Server 2022</a:t>
            </a:r>
          </a:p>
        </p:txBody>
      </p:sp>
      <p:sp>
        <p:nvSpPr>
          <p:cNvPr id="12" name="Rectangle 11"/>
          <p:cNvSpPr/>
          <p:nvPr/>
        </p:nvSpPr>
        <p:spPr>
          <a:xfrm>
            <a:off x="228600" y="2029968"/>
            <a:ext cx="265176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228600" y="2075688"/>
            <a:ext cx="2651760" cy="228600"/>
          </a:xfrm>
          <a:prstGeom prst="rect">
            <a:avLst/>
          </a:prstGeom>
          <a:noFill/>
        </p:spPr>
        <p:txBody>
          <a:bodyPr wrap="square">
            <a:spAutoFit/>
          </a:bodyPr>
          <a:lstStyle/>
          <a:p>
            <a:pPr algn="l"/>
            <a:r>
              <a:rPr sz="900" b="1" i="0">
                <a:solidFill>
                  <a:srgbClr val="FF6B00"/>
                </a:solidFill>
                <a:latin typeface="Calibri"/>
              </a:rPr>
              <a:t>Open Ports / Services</a:t>
            </a:r>
          </a:p>
        </p:txBody>
      </p:sp>
      <p:sp>
        <p:nvSpPr>
          <p:cNvPr id="14" name="TextBox 13"/>
          <p:cNvSpPr txBox="1"/>
          <p:nvPr/>
        </p:nvSpPr>
        <p:spPr>
          <a:xfrm>
            <a:off x="228600" y="2359152"/>
            <a:ext cx="2651760" cy="230832"/>
          </a:xfrm>
          <a:prstGeom prst="rect">
            <a:avLst/>
          </a:prstGeom>
          <a:noFill/>
        </p:spPr>
        <p:txBody>
          <a:bodyPr wrap="square">
            <a:spAutoFit/>
          </a:bodyPr>
          <a:lstStyle/>
          <a:p>
            <a:pPr algn="l"/>
            <a:r>
              <a:rPr sz="900" b="0" i="0" dirty="0">
                <a:solidFill>
                  <a:srgbClr val="FFFFFF"/>
                </a:solidFill>
                <a:latin typeface="Calibri"/>
              </a:rPr>
              <a:t>  21/</a:t>
            </a:r>
            <a:r>
              <a:rPr sz="900" b="0" i="0" dirty="0" err="1">
                <a:solidFill>
                  <a:srgbClr val="FFFFFF"/>
                </a:solidFill>
                <a:latin typeface="Calibri"/>
              </a:rPr>
              <a:t>tcp</a:t>
            </a:r>
            <a:r>
              <a:rPr sz="900" b="0" i="0" dirty="0">
                <a:solidFill>
                  <a:srgbClr val="FFFFFF"/>
                </a:solidFill>
                <a:latin typeface="Calibri"/>
              </a:rPr>
              <a:t>  FTP (Microsoft </a:t>
            </a:r>
            <a:r>
              <a:rPr sz="900" b="0" i="0" dirty="0" err="1">
                <a:solidFill>
                  <a:srgbClr val="FFFFFF"/>
                </a:solidFill>
                <a:latin typeface="Calibri"/>
              </a:rPr>
              <a:t>ftpd</a:t>
            </a:r>
            <a:r>
              <a:rPr sz="900" b="0" i="0" dirty="0">
                <a:solidFill>
                  <a:srgbClr val="FFFFFF"/>
                </a:solidFill>
                <a:latin typeface="Calibri"/>
              </a:rPr>
              <a:t>)</a:t>
            </a:r>
          </a:p>
        </p:txBody>
      </p:sp>
      <p:sp>
        <p:nvSpPr>
          <p:cNvPr id="15" name="TextBox 14"/>
          <p:cNvSpPr txBox="1"/>
          <p:nvPr/>
        </p:nvSpPr>
        <p:spPr>
          <a:xfrm>
            <a:off x="228600" y="2761488"/>
            <a:ext cx="2651760" cy="230832"/>
          </a:xfrm>
          <a:prstGeom prst="rect">
            <a:avLst/>
          </a:prstGeom>
          <a:noFill/>
        </p:spPr>
        <p:txBody>
          <a:bodyPr wrap="square">
            <a:spAutoFit/>
          </a:bodyPr>
          <a:lstStyle/>
          <a:p>
            <a:pPr algn="l"/>
            <a:r>
              <a:rPr sz="900" b="0" i="0" dirty="0">
                <a:solidFill>
                  <a:srgbClr val="FFFFFF"/>
                </a:solidFill>
                <a:latin typeface="Calibri"/>
              </a:rPr>
              <a:t>  80/443  IIS 10.0 HTTP/HTTPS</a:t>
            </a:r>
          </a:p>
        </p:txBody>
      </p:sp>
      <p:sp>
        <p:nvSpPr>
          <p:cNvPr id="16" name="TextBox 15"/>
          <p:cNvSpPr txBox="1"/>
          <p:nvPr/>
        </p:nvSpPr>
        <p:spPr>
          <a:xfrm>
            <a:off x="228600" y="3163824"/>
            <a:ext cx="2651760" cy="230832"/>
          </a:xfrm>
          <a:prstGeom prst="rect">
            <a:avLst/>
          </a:prstGeom>
          <a:noFill/>
        </p:spPr>
        <p:txBody>
          <a:bodyPr wrap="square">
            <a:spAutoFit/>
          </a:bodyPr>
          <a:lstStyle/>
          <a:p>
            <a:pPr algn="l"/>
            <a:r>
              <a:rPr sz="900" b="0" i="0" dirty="0">
                <a:solidFill>
                  <a:srgbClr val="FFFFFF"/>
                </a:solidFill>
                <a:latin typeface="Calibri"/>
              </a:rPr>
              <a:t>  88  Kerberos</a:t>
            </a:r>
          </a:p>
        </p:txBody>
      </p:sp>
      <p:sp>
        <p:nvSpPr>
          <p:cNvPr id="17" name="TextBox 16"/>
          <p:cNvSpPr txBox="1"/>
          <p:nvPr/>
        </p:nvSpPr>
        <p:spPr>
          <a:xfrm>
            <a:off x="228600" y="3566160"/>
            <a:ext cx="2651760" cy="230832"/>
          </a:xfrm>
          <a:prstGeom prst="rect">
            <a:avLst/>
          </a:prstGeom>
          <a:noFill/>
        </p:spPr>
        <p:txBody>
          <a:bodyPr wrap="square">
            <a:spAutoFit/>
          </a:bodyPr>
          <a:lstStyle/>
          <a:p>
            <a:pPr algn="l"/>
            <a:r>
              <a:rPr sz="900" b="0" i="0" dirty="0">
                <a:solidFill>
                  <a:srgbClr val="FFFFFF"/>
                </a:solidFill>
                <a:latin typeface="Calibri"/>
              </a:rPr>
              <a:t>  135/139/445  SMB/RPC</a:t>
            </a:r>
          </a:p>
        </p:txBody>
      </p:sp>
      <p:sp>
        <p:nvSpPr>
          <p:cNvPr id="18" name="TextBox 17"/>
          <p:cNvSpPr txBox="1"/>
          <p:nvPr/>
        </p:nvSpPr>
        <p:spPr>
          <a:xfrm>
            <a:off x="228600" y="3968496"/>
            <a:ext cx="2651760" cy="230832"/>
          </a:xfrm>
          <a:prstGeom prst="rect">
            <a:avLst/>
          </a:prstGeom>
          <a:noFill/>
        </p:spPr>
        <p:txBody>
          <a:bodyPr wrap="square">
            <a:spAutoFit/>
          </a:bodyPr>
          <a:lstStyle/>
          <a:p>
            <a:pPr algn="l"/>
            <a:r>
              <a:rPr sz="900" b="0" i="0" dirty="0">
                <a:solidFill>
                  <a:srgbClr val="FFFFFF"/>
                </a:solidFill>
                <a:latin typeface="Calibri"/>
              </a:rPr>
              <a:t>  389/3268  LDAP (Active Directory)</a:t>
            </a:r>
          </a:p>
        </p:txBody>
      </p:sp>
      <p:sp>
        <p:nvSpPr>
          <p:cNvPr id="19" name="Rectangle 18"/>
          <p:cNvSpPr/>
          <p:nvPr/>
        </p:nvSpPr>
        <p:spPr>
          <a:xfrm>
            <a:off x="3154679" y="1097280"/>
            <a:ext cx="2834640" cy="53492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3154679" y="1097280"/>
            <a:ext cx="2834640" cy="36576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3200399" y="1115568"/>
            <a:ext cx="2743200" cy="320040"/>
          </a:xfrm>
          <a:prstGeom prst="rect">
            <a:avLst/>
          </a:prstGeom>
          <a:noFill/>
        </p:spPr>
        <p:txBody>
          <a:bodyPr wrap="square">
            <a:spAutoFit/>
          </a:bodyPr>
          <a:lstStyle/>
          <a:p>
            <a:pPr algn="ctr"/>
            <a:r>
              <a:rPr sz="1000" b="1" i="0">
                <a:solidFill>
                  <a:srgbClr val="FF6B00"/>
                </a:solidFill>
                <a:latin typeface="Consolas"/>
              </a:rPr>
              <a:t>192.168.1.10</a:t>
            </a:r>
          </a:p>
        </p:txBody>
      </p:sp>
      <p:sp>
        <p:nvSpPr>
          <p:cNvPr id="22" name="TextBox 21"/>
          <p:cNvSpPr txBox="1"/>
          <p:nvPr/>
        </p:nvSpPr>
        <p:spPr>
          <a:xfrm>
            <a:off x="3200399" y="1490472"/>
            <a:ext cx="2743200" cy="274320"/>
          </a:xfrm>
          <a:prstGeom prst="rect">
            <a:avLst/>
          </a:prstGeom>
          <a:noFill/>
        </p:spPr>
        <p:txBody>
          <a:bodyPr wrap="square">
            <a:spAutoFit/>
          </a:bodyPr>
          <a:lstStyle/>
          <a:p>
            <a:pPr algn="ctr"/>
            <a:r>
              <a:rPr sz="1200" b="1" i="0">
                <a:solidFill>
                  <a:srgbClr val="FFFFFF"/>
                </a:solidFill>
                <a:latin typeface="Calibri"/>
              </a:rPr>
              <a:t>ClientS1</a:t>
            </a:r>
          </a:p>
        </p:txBody>
      </p:sp>
      <p:sp>
        <p:nvSpPr>
          <p:cNvPr id="23" name="TextBox 22"/>
          <p:cNvSpPr txBox="1"/>
          <p:nvPr/>
        </p:nvSpPr>
        <p:spPr>
          <a:xfrm>
            <a:off x="3200399" y="1764792"/>
            <a:ext cx="2743200" cy="228600"/>
          </a:xfrm>
          <a:prstGeom prst="rect">
            <a:avLst/>
          </a:prstGeom>
          <a:noFill/>
        </p:spPr>
        <p:txBody>
          <a:bodyPr wrap="square">
            <a:spAutoFit/>
          </a:bodyPr>
          <a:lstStyle/>
          <a:p>
            <a:pPr algn="ctr"/>
            <a:r>
              <a:rPr sz="900" b="0" i="1">
                <a:solidFill>
                  <a:srgbClr val="8B949E"/>
                </a:solidFill>
                <a:latin typeface="Calibri"/>
              </a:rPr>
              <a:t>Windows 10</a:t>
            </a:r>
          </a:p>
        </p:txBody>
      </p:sp>
      <p:sp>
        <p:nvSpPr>
          <p:cNvPr id="24" name="Rectangle 23"/>
          <p:cNvSpPr/>
          <p:nvPr/>
        </p:nvSpPr>
        <p:spPr>
          <a:xfrm>
            <a:off x="3246120" y="2029968"/>
            <a:ext cx="265176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3246120" y="2075688"/>
            <a:ext cx="2651760" cy="228600"/>
          </a:xfrm>
          <a:prstGeom prst="rect">
            <a:avLst/>
          </a:prstGeom>
          <a:noFill/>
        </p:spPr>
        <p:txBody>
          <a:bodyPr wrap="square">
            <a:spAutoFit/>
          </a:bodyPr>
          <a:lstStyle/>
          <a:p>
            <a:pPr algn="l"/>
            <a:r>
              <a:rPr sz="900" b="1" i="0">
                <a:solidFill>
                  <a:srgbClr val="FF6B00"/>
                </a:solidFill>
                <a:latin typeface="Calibri"/>
              </a:rPr>
              <a:t>Open Ports / Services</a:t>
            </a:r>
          </a:p>
        </p:txBody>
      </p:sp>
      <p:sp>
        <p:nvSpPr>
          <p:cNvPr id="26" name="TextBox 25"/>
          <p:cNvSpPr txBox="1"/>
          <p:nvPr/>
        </p:nvSpPr>
        <p:spPr>
          <a:xfrm>
            <a:off x="3246120" y="2359152"/>
            <a:ext cx="2651760" cy="230832"/>
          </a:xfrm>
          <a:prstGeom prst="rect">
            <a:avLst/>
          </a:prstGeom>
          <a:noFill/>
        </p:spPr>
        <p:txBody>
          <a:bodyPr wrap="square">
            <a:spAutoFit/>
          </a:bodyPr>
          <a:lstStyle/>
          <a:p>
            <a:pPr algn="l"/>
            <a:r>
              <a:rPr sz="900" b="0" i="0" dirty="0">
                <a:solidFill>
                  <a:srgbClr val="FFFFFF"/>
                </a:solidFill>
                <a:latin typeface="Calibri"/>
              </a:rPr>
              <a:t>  135  MSRPC</a:t>
            </a:r>
          </a:p>
        </p:txBody>
      </p:sp>
      <p:sp>
        <p:nvSpPr>
          <p:cNvPr id="27" name="TextBox 26"/>
          <p:cNvSpPr txBox="1"/>
          <p:nvPr/>
        </p:nvSpPr>
        <p:spPr>
          <a:xfrm>
            <a:off x="3246120" y="2761488"/>
            <a:ext cx="2651760" cy="230832"/>
          </a:xfrm>
          <a:prstGeom prst="rect">
            <a:avLst/>
          </a:prstGeom>
          <a:noFill/>
        </p:spPr>
        <p:txBody>
          <a:bodyPr wrap="square">
            <a:spAutoFit/>
          </a:bodyPr>
          <a:lstStyle/>
          <a:p>
            <a:pPr algn="l"/>
            <a:r>
              <a:rPr sz="900" b="0" i="0" dirty="0">
                <a:solidFill>
                  <a:srgbClr val="FFFFFF"/>
                </a:solidFill>
                <a:latin typeface="Calibri"/>
              </a:rPr>
              <a:t>  139  NetBIOS</a:t>
            </a:r>
          </a:p>
        </p:txBody>
      </p:sp>
      <p:sp>
        <p:nvSpPr>
          <p:cNvPr id="28" name="TextBox 27"/>
          <p:cNvSpPr txBox="1"/>
          <p:nvPr/>
        </p:nvSpPr>
        <p:spPr>
          <a:xfrm>
            <a:off x="3246120" y="3163824"/>
            <a:ext cx="2651760" cy="230832"/>
          </a:xfrm>
          <a:prstGeom prst="rect">
            <a:avLst/>
          </a:prstGeom>
          <a:noFill/>
        </p:spPr>
        <p:txBody>
          <a:bodyPr wrap="square">
            <a:spAutoFit/>
          </a:bodyPr>
          <a:lstStyle/>
          <a:p>
            <a:pPr algn="l"/>
            <a:r>
              <a:rPr sz="900" b="0" i="0" dirty="0">
                <a:solidFill>
                  <a:srgbClr val="FFFFFF"/>
                </a:solidFill>
                <a:latin typeface="Calibri"/>
              </a:rPr>
              <a:t>  445  SMB</a:t>
            </a:r>
          </a:p>
        </p:txBody>
      </p:sp>
      <p:sp>
        <p:nvSpPr>
          <p:cNvPr id="29" name="TextBox 28"/>
          <p:cNvSpPr txBox="1"/>
          <p:nvPr/>
        </p:nvSpPr>
        <p:spPr>
          <a:xfrm>
            <a:off x="3246120" y="3566160"/>
            <a:ext cx="2651760" cy="230832"/>
          </a:xfrm>
          <a:prstGeom prst="rect">
            <a:avLst/>
          </a:prstGeom>
          <a:noFill/>
        </p:spPr>
        <p:txBody>
          <a:bodyPr wrap="square">
            <a:spAutoFit/>
          </a:bodyPr>
          <a:lstStyle/>
          <a:p>
            <a:pPr algn="l"/>
            <a:r>
              <a:rPr sz="900" b="0" i="0" dirty="0">
                <a:solidFill>
                  <a:srgbClr val="FFFFFF"/>
                </a:solidFill>
                <a:latin typeface="Calibri"/>
              </a:rPr>
              <a:t>  5357  HTTPAPI</a:t>
            </a:r>
          </a:p>
        </p:txBody>
      </p:sp>
      <p:sp>
        <p:nvSpPr>
          <p:cNvPr id="30" name="Rectangle 29"/>
          <p:cNvSpPr/>
          <p:nvPr/>
        </p:nvSpPr>
        <p:spPr>
          <a:xfrm>
            <a:off x="6172200" y="1097280"/>
            <a:ext cx="2834640" cy="53492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6172200" y="1097280"/>
            <a:ext cx="2834640" cy="36576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217920" y="1115568"/>
            <a:ext cx="2743200" cy="320040"/>
          </a:xfrm>
          <a:prstGeom prst="rect">
            <a:avLst/>
          </a:prstGeom>
          <a:noFill/>
        </p:spPr>
        <p:txBody>
          <a:bodyPr wrap="square">
            <a:spAutoFit/>
          </a:bodyPr>
          <a:lstStyle/>
          <a:p>
            <a:pPr algn="ctr"/>
            <a:r>
              <a:rPr sz="1000" b="1" i="0">
                <a:solidFill>
                  <a:srgbClr val="FF6B00"/>
                </a:solidFill>
                <a:latin typeface="Consolas"/>
              </a:rPr>
              <a:t>192.168.2.1</a:t>
            </a:r>
          </a:p>
        </p:txBody>
      </p:sp>
      <p:sp>
        <p:nvSpPr>
          <p:cNvPr id="33" name="TextBox 32"/>
          <p:cNvSpPr txBox="1"/>
          <p:nvPr/>
        </p:nvSpPr>
        <p:spPr>
          <a:xfrm>
            <a:off x="6217920" y="1490472"/>
            <a:ext cx="2743200" cy="274320"/>
          </a:xfrm>
          <a:prstGeom prst="rect">
            <a:avLst/>
          </a:prstGeom>
          <a:noFill/>
        </p:spPr>
        <p:txBody>
          <a:bodyPr wrap="square">
            <a:spAutoFit/>
          </a:bodyPr>
          <a:lstStyle/>
          <a:p>
            <a:pPr algn="ctr"/>
            <a:r>
              <a:rPr sz="1200" b="1" i="0">
                <a:solidFill>
                  <a:srgbClr val="FFFFFF"/>
                </a:solidFill>
                <a:latin typeface="Calibri"/>
              </a:rPr>
              <a:t>L-CD</a:t>
            </a:r>
          </a:p>
        </p:txBody>
      </p:sp>
      <p:sp>
        <p:nvSpPr>
          <p:cNvPr id="34" name="TextBox 33"/>
          <p:cNvSpPr txBox="1"/>
          <p:nvPr/>
        </p:nvSpPr>
        <p:spPr>
          <a:xfrm>
            <a:off x="6217920" y="1764792"/>
            <a:ext cx="2743200" cy="228600"/>
          </a:xfrm>
          <a:prstGeom prst="rect">
            <a:avLst/>
          </a:prstGeom>
          <a:noFill/>
        </p:spPr>
        <p:txBody>
          <a:bodyPr wrap="square">
            <a:spAutoFit/>
          </a:bodyPr>
          <a:lstStyle/>
          <a:p>
            <a:pPr algn="ctr"/>
            <a:r>
              <a:rPr sz="900" b="0" i="1">
                <a:solidFill>
                  <a:srgbClr val="8B949E"/>
                </a:solidFill>
                <a:latin typeface="Calibri"/>
              </a:rPr>
              <a:t>Debian 12 (CLI)</a:t>
            </a:r>
          </a:p>
        </p:txBody>
      </p:sp>
      <p:sp>
        <p:nvSpPr>
          <p:cNvPr id="35" name="Rectangle 34"/>
          <p:cNvSpPr/>
          <p:nvPr/>
        </p:nvSpPr>
        <p:spPr>
          <a:xfrm>
            <a:off x="6263640" y="2029968"/>
            <a:ext cx="265176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263640" y="2075688"/>
            <a:ext cx="2651760" cy="228600"/>
          </a:xfrm>
          <a:prstGeom prst="rect">
            <a:avLst/>
          </a:prstGeom>
          <a:noFill/>
        </p:spPr>
        <p:txBody>
          <a:bodyPr wrap="square">
            <a:spAutoFit/>
          </a:bodyPr>
          <a:lstStyle/>
          <a:p>
            <a:pPr algn="l"/>
            <a:r>
              <a:rPr sz="900" b="1" i="0">
                <a:solidFill>
                  <a:srgbClr val="FF6B00"/>
                </a:solidFill>
                <a:latin typeface="Calibri"/>
              </a:rPr>
              <a:t>Open Ports / Services</a:t>
            </a:r>
          </a:p>
        </p:txBody>
      </p:sp>
      <p:sp>
        <p:nvSpPr>
          <p:cNvPr id="37" name="TextBox 36"/>
          <p:cNvSpPr txBox="1"/>
          <p:nvPr/>
        </p:nvSpPr>
        <p:spPr>
          <a:xfrm>
            <a:off x="6263640" y="2359152"/>
            <a:ext cx="2651760" cy="230832"/>
          </a:xfrm>
          <a:prstGeom prst="rect">
            <a:avLst/>
          </a:prstGeom>
          <a:noFill/>
        </p:spPr>
        <p:txBody>
          <a:bodyPr wrap="square">
            <a:spAutoFit/>
          </a:bodyPr>
          <a:lstStyle/>
          <a:p>
            <a:pPr algn="l"/>
            <a:r>
              <a:rPr sz="900" b="0" i="0" dirty="0">
                <a:solidFill>
                  <a:srgbClr val="FFFFFF"/>
                </a:solidFill>
                <a:latin typeface="Calibri"/>
              </a:rPr>
              <a:t>  21  FTP </a:t>
            </a:r>
            <a:r>
              <a:rPr sz="900" b="0" i="0" dirty="0" err="1">
                <a:solidFill>
                  <a:srgbClr val="FFFFFF"/>
                </a:solidFill>
                <a:latin typeface="Calibri"/>
              </a:rPr>
              <a:t>vsftpd</a:t>
            </a:r>
            <a:r>
              <a:rPr sz="900" b="0" i="0" dirty="0">
                <a:solidFill>
                  <a:srgbClr val="FFFFFF"/>
                </a:solidFill>
                <a:latin typeface="Calibri"/>
              </a:rPr>
              <a:t> 3.0.5</a:t>
            </a:r>
          </a:p>
        </p:txBody>
      </p:sp>
      <p:sp>
        <p:nvSpPr>
          <p:cNvPr id="38" name="TextBox 37"/>
          <p:cNvSpPr txBox="1"/>
          <p:nvPr/>
        </p:nvSpPr>
        <p:spPr>
          <a:xfrm>
            <a:off x="6263640" y="2761488"/>
            <a:ext cx="2651760" cy="230832"/>
          </a:xfrm>
          <a:prstGeom prst="rect">
            <a:avLst/>
          </a:prstGeom>
          <a:noFill/>
        </p:spPr>
        <p:txBody>
          <a:bodyPr wrap="square">
            <a:spAutoFit/>
          </a:bodyPr>
          <a:lstStyle/>
          <a:p>
            <a:pPr algn="l"/>
            <a:r>
              <a:rPr sz="900" b="0" i="0" dirty="0">
                <a:solidFill>
                  <a:srgbClr val="FFFFFF"/>
                </a:solidFill>
                <a:latin typeface="Calibri"/>
              </a:rPr>
              <a:t>  22  OpenSSH 10.0p2</a:t>
            </a:r>
          </a:p>
        </p:txBody>
      </p:sp>
      <p:sp>
        <p:nvSpPr>
          <p:cNvPr id="39" name="TextBox 38"/>
          <p:cNvSpPr txBox="1"/>
          <p:nvPr/>
        </p:nvSpPr>
        <p:spPr>
          <a:xfrm>
            <a:off x="6263640" y="3163824"/>
            <a:ext cx="2651760" cy="230832"/>
          </a:xfrm>
          <a:prstGeom prst="rect">
            <a:avLst/>
          </a:prstGeom>
          <a:noFill/>
        </p:spPr>
        <p:txBody>
          <a:bodyPr wrap="square">
            <a:spAutoFit/>
          </a:bodyPr>
          <a:lstStyle/>
          <a:p>
            <a:pPr algn="l"/>
            <a:r>
              <a:rPr sz="900" b="0" i="0" dirty="0">
                <a:solidFill>
                  <a:srgbClr val="FFFFFF"/>
                </a:solidFill>
                <a:latin typeface="Calibri"/>
              </a:rPr>
              <a:t>  80  Apache httpd</a:t>
            </a:r>
          </a:p>
        </p:txBody>
      </p:sp>
      <p:sp>
        <p:nvSpPr>
          <p:cNvPr id="40" name="Rectangle 39"/>
          <p:cNvSpPr/>
          <p:nvPr/>
        </p:nvSpPr>
        <p:spPr>
          <a:xfrm>
            <a:off x="9189719" y="1097280"/>
            <a:ext cx="2834640" cy="53492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9189719" y="1097280"/>
            <a:ext cx="2834640" cy="36576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9235440" y="1115568"/>
            <a:ext cx="2743200" cy="320040"/>
          </a:xfrm>
          <a:prstGeom prst="rect">
            <a:avLst/>
          </a:prstGeom>
          <a:noFill/>
        </p:spPr>
        <p:txBody>
          <a:bodyPr wrap="square">
            <a:spAutoFit/>
          </a:bodyPr>
          <a:lstStyle/>
          <a:p>
            <a:pPr algn="ctr"/>
            <a:r>
              <a:rPr sz="1000" b="1" i="0">
                <a:solidFill>
                  <a:srgbClr val="FF6B00"/>
                </a:solidFill>
                <a:latin typeface="Consolas"/>
              </a:rPr>
              <a:t>192.168.2.10</a:t>
            </a:r>
          </a:p>
        </p:txBody>
      </p:sp>
      <p:sp>
        <p:nvSpPr>
          <p:cNvPr id="43" name="TextBox 42"/>
          <p:cNvSpPr txBox="1"/>
          <p:nvPr/>
        </p:nvSpPr>
        <p:spPr>
          <a:xfrm>
            <a:off x="9235440" y="1490472"/>
            <a:ext cx="2743200" cy="274320"/>
          </a:xfrm>
          <a:prstGeom prst="rect">
            <a:avLst/>
          </a:prstGeom>
          <a:noFill/>
        </p:spPr>
        <p:txBody>
          <a:bodyPr wrap="square">
            <a:spAutoFit/>
          </a:bodyPr>
          <a:lstStyle/>
          <a:p>
            <a:pPr algn="ctr"/>
            <a:r>
              <a:rPr sz="1200" b="1" i="0">
                <a:solidFill>
                  <a:srgbClr val="FFFFFF"/>
                </a:solidFill>
                <a:latin typeface="Calibri"/>
              </a:rPr>
              <a:t>ClientL1</a:t>
            </a:r>
          </a:p>
        </p:txBody>
      </p:sp>
      <p:sp>
        <p:nvSpPr>
          <p:cNvPr id="44" name="TextBox 43"/>
          <p:cNvSpPr txBox="1"/>
          <p:nvPr/>
        </p:nvSpPr>
        <p:spPr>
          <a:xfrm>
            <a:off x="9235440" y="1764792"/>
            <a:ext cx="2743200" cy="228600"/>
          </a:xfrm>
          <a:prstGeom prst="rect">
            <a:avLst/>
          </a:prstGeom>
          <a:noFill/>
        </p:spPr>
        <p:txBody>
          <a:bodyPr wrap="square">
            <a:spAutoFit/>
          </a:bodyPr>
          <a:lstStyle/>
          <a:p>
            <a:pPr algn="ctr"/>
            <a:r>
              <a:rPr sz="900" b="0" i="1">
                <a:solidFill>
                  <a:srgbClr val="8B949E"/>
                </a:solidFill>
                <a:latin typeface="Calibri"/>
              </a:rPr>
              <a:t>Debian 12 (GUI)</a:t>
            </a:r>
          </a:p>
        </p:txBody>
      </p:sp>
      <p:sp>
        <p:nvSpPr>
          <p:cNvPr id="45" name="Rectangle 44"/>
          <p:cNvSpPr/>
          <p:nvPr/>
        </p:nvSpPr>
        <p:spPr>
          <a:xfrm>
            <a:off x="9281159" y="2029968"/>
            <a:ext cx="265176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9281159" y="2075688"/>
            <a:ext cx="2651760" cy="228600"/>
          </a:xfrm>
          <a:prstGeom prst="rect">
            <a:avLst/>
          </a:prstGeom>
          <a:noFill/>
        </p:spPr>
        <p:txBody>
          <a:bodyPr wrap="square">
            <a:spAutoFit/>
          </a:bodyPr>
          <a:lstStyle/>
          <a:p>
            <a:pPr algn="l"/>
            <a:r>
              <a:rPr sz="900" b="1" i="0">
                <a:solidFill>
                  <a:srgbClr val="FF6B00"/>
                </a:solidFill>
                <a:latin typeface="Calibri"/>
              </a:rPr>
              <a:t>Open Ports / Services</a:t>
            </a:r>
          </a:p>
        </p:txBody>
      </p:sp>
      <p:sp>
        <p:nvSpPr>
          <p:cNvPr id="47" name="TextBox 46"/>
          <p:cNvSpPr txBox="1"/>
          <p:nvPr/>
        </p:nvSpPr>
        <p:spPr>
          <a:xfrm>
            <a:off x="9281159" y="2359152"/>
            <a:ext cx="2651760" cy="230832"/>
          </a:xfrm>
          <a:prstGeom prst="rect">
            <a:avLst/>
          </a:prstGeom>
          <a:noFill/>
        </p:spPr>
        <p:txBody>
          <a:bodyPr wrap="square">
            <a:spAutoFit/>
          </a:bodyPr>
          <a:lstStyle/>
          <a:p>
            <a:pPr algn="l"/>
            <a:r>
              <a:rPr sz="900" b="0" i="0" dirty="0">
                <a:solidFill>
                  <a:srgbClr val="FFFFFF"/>
                </a:solidFill>
                <a:latin typeface="Calibri"/>
              </a:rPr>
              <a:t>  22  OpenSSH 9.2p1</a:t>
            </a:r>
          </a:p>
        </p:txBody>
      </p:sp>
      <p:sp>
        <p:nvSpPr>
          <p:cNvPr id="48" name="TextBox 47"/>
          <p:cNvSpPr txBox="1"/>
          <p:nvPr/>
        </p:nvSpPr>
        <p:spPr>
          <a:xfrm>
            <a:off x="9281159" y="2761488"/>
            <a:ext cx="2651760" cy="230832"/>
          </a:xfrm>
          <a:prstGeom prst="rect">
            <a:avLst/>
          </a:prstGeom>
          <a:noFill/>
        </p:spPr>
        <p:txBody>
          <a:bodyPr wrap="square">
            <a:spAutoFit/>
          </a:bodyPr>
          <a:lstStyle/>
          <a:p>
            <a:pPr algn="l"/>
            <a:r>
              <a:rPr sz="900" b="0" i="0" dirty="0">
                <a:solidFill>
                  <a:srgbClr val="FFFFFF"/>
                </a:solidFill>
                <a:latin typeface="Calibri"/>
              </a:rPr>
              <a:t>  80  Apache 2.4.62</a:t>
            </a:r>
          </a:p>
        </p:txBody>
      </p:sp>
      <p:sp>
        <p:nvSpPr>
          <p:cNvPr id="49" name="Rectangle 48"/>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51" name="TextBox 50"/>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4 / 9</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446276"/>
          </a:xfrm>
          <a:prstGeom prst="rect">
            <a:avLst/>
          </a:prstGeom>
          <a:noFill/>
        </p:spPr>
        <p:txBody>
          <a:bodyPr wrap="square">
            <a:spAutoFit/>
          </a:bodyPr>
          <a:lstStyle/>
          <a:p>
            <a:pPr algn="l"/>
            <a:r>
              <a:rPr sz="2300" b="1" i="0" dirty="0">
                <a:solidFill>
                  <a:srgbClr val="FFFFFF"/>
                </a:solidFill>
                <a:latin typeface="Calibri"/>
              </a:rPr>
              <a:t>Slide 3: Vulnerability Assessment  6 Vulnerabilities Identified</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2.2 — Nmap --script vuln + Nessus Professional Credentialed Scan</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143000"/>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137160" y="1143000"/>
            <a:ext cx="64008" cy="2377440"/>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46888" y="1216152"/>
            <a:ext cx="457200" cy="292608"/>
          </a:xfrm>
          <a:prstGeom prst="rect">
            <a:avLst/>
          </a:prstGeom>
          <a:noFill/>
        </p:spPr>
        <p:txBody>
          <a:bodyPr wrap="square">
            <a:spAutoFit/>
          </a:bodyPr>
          <a:lstStyle/>
          <a:p>
            <a:pPr algn="l"/>
            <a:r>
              <a:rPr sz="1400" b="1" i="0">
                <a:solidFill>
                  <a:srgbClr val="DA3633"/>
                </a:solidFill>
                <a:latin typeface="Consolas"/>
              </a:rPr>
              <a:t>01</a:t>
            </a:r>
          </a:p>
        </p:txBody>
      </p:sp>
      <p:sp>
        <p:nvSpPr>
          <p:cNvPr id="10" name="Rectangle 9"/>
          <p:cNvSpPr/>
          <p:nvPr/>
        </p:nvSpPr>
        <p:spPr>
          <a:xfrm>
            <a:off x="2880360" y="1234440"/>
            <a:ext cx="1005840" cy="256032"/>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880360" y="1234440"/>
            <a:ext cx="1005840" cy="256032"/>
          </a:xfrm>
          <a:prstGeom prst="rect">
            <a:avLst/>
          </a:prstGeom>
          <a:noFill/>
        </p:spPr>
        <p:txBody>
          <a:bodyPr wrap="square">
            <a:spAutoFit/>
          </a:bodyPr>
          <a:lstStyle/>
          <a:p>
            <a:pPr algn="ctr"/>
            <a:r>
              <a:rPr sz="850" b="1" i="0">
                <a:solidFill>
                  <a:srgbClr val="FFFFFF"/>
                </a:solidFill>
                <a:latin typeface="Calibri"/>
              </a:rPr>
              <a:t>HIGH</a:t>
            </a:r>
          </a:p>
        </p:txBody>
      </p:sp>
      <p:sp>
        <p:nvSpPr>
          <p:cNvPr id="12" name="TextBox 11"/>
          <p:cNvSpPr txBox="1"/>
          <p:nvPr/>
        </p:nvSpPr>
        <p:spPr>
          <a:xfrm>
            <a:off x="246888" y="1545336"/>
            <a:ext cx="2606040" cy="384048"/>
          </a:xfrm>
          <a:prstGeom prst="rect">
            <a:avLst/>
          </a:prstGeom>
          <a:noFill/>
        </p:spPr>
        <p:txBody>
          <a:bodyPr wrap="square">
            <a:spAutoFit/>
          </a:bodyPr>
          <a:lstStyle/>
          <a:p>
            <a:pPr algn="l"/>
            <a:r>
              <a:rPr sz="1000" b="1" i="0">
                <a:solidFill>
                  <a:srgbClr val="FFFFFF"/>
                </a:solidFill>
                <a:latin typeface="Calibri"/>
              </a:rPr>
              <a:t>MS08-067 Remote Code Execution</a:t>
            </a:r>
          </a:p>
        </p:txBody>
      </p:sp>
      <p:sp>
        <p:nvSpPr>
          <p:cNvPr id="13" name="TextBox 12"/>
          <p:cNvSpPr txBox="1"/>
          <p:nvPr/>
        </p:nvSpPr>
        <p:spPr>
          <a:xfrm>
            <a:off x="246888" y="1956816"/>
            <a:ext cx="3657600" cy="228600"/>
          </a:xfrm>
          <a:prstGeom prst="rect">
            <a:avLst/>
          </a:prstGeom>
          <a:noFill/>
        </p:spPr>
        <p:txBody>
          <a:bodyPr wrap="square">
            <a:spAutoFit/>
          </a:bodyPr>
          <a:lstStyle/>
          <a:p>
            <a:pPr algn="l"/>
            <a:r>
              <a:rPr sz="850" b="0" i="1">
                <a:solidFill>
                  <a:srgbClr val="FF6B00"/>
                </a:solidFill>
                <a:latin typeface="Calibri"/>
              </a:rPr>
              <a:t>CVE-2008-4250  |  S-DC1 (192.168.1.1)</a:t>
            </a:r>
          </a:p>
        </p:txBody>
      </p:sp>
      <p:sp>
        <p:nvSpPr>
          <p:cNvPr id="14" name="Rectangle 13"/>
          <p:cNvSpPr/>
          <p:nvPr/>
        </p:nvSpPr>
        <p:spPr>
          <a:xfrm>
            <a:off x="228600" y="221284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246888" y="2258568"/>
            <a:ext cx="3657600" cy="640080"/>
          </a:xfrm>
          <a:prstGeom prst="rect">
            <a:avLst/>
          </a:prstGeom>
          <a:noFill/>
        </p:spPr>
        <p:txBody>
          <a:bodyPr wrap="square">
            <a:spAutoFit/>
          </a:bodyPr>
          <a:lstStyle/>
          <a:p>
            <a:pPr algn="l"/>
            <a:r>
              <a:rPr sz="900" b="0" i="0">
                <a:solidFill>
                  <a:srgbClr val="8B949E"/>
                </a:solidFill>
                <a:latin typeface="Calibri"/>
              </a:rPr>
              <a:t>RCE via crafted RPC request. Unauthenticated attacker gains full system control.</a:t>
            </a:r>
          </a:p>
        </p:txBody>
      </p:sp>
      <p:sp>
        <p:nvSpPr>
          <p:cNvPr id="16" name="Rectangle 15"/>
          <p:cNvSpPr/>
          <p:nvPr/>
        </p:nvSpPr>
        <p:spPr>
          <a:xfrm>
            <a:off x="4206240" y="1143000"/>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4206240" y="1143000"/>
            <a:ext cx="64008" cy="2377440"/>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315968" y="1216152"/>
            <a:ext cx="457200" cy="292608"/>
          </a:xfrm>
          <a:prstGeom prst="rect">
            <a:avLst/>
          </a:prstGeom>
          <a:noFill/>
        </p:spPr>
        <p:txBody>
          <a:bodyPr wrap="square">
            <a:spAutoFit/>
          </a:bodyPr>
          <a:lstStyle/>
          <a:p>
            <a:pPr algn="l"/>
            <a:r>
              <a:rPr sz="1400" b="1" i="0">
                <a:solidFill>
                  <a:srgbClr val="DA3633"/>
                </a:solidFill>
                <a:latin typeface="Consolas"/>
              </a:rPr>
              <a:t>02</a:t>
            </a:r>
          </a:p>
        </p:txBody>
      </p:sp>
      <p:sp>
        <p:nvSpPr>
          <p:cNvPr id="19" name="Rectangle 18"/>
          <p:cNvSpPr/>
          <p:nvPr/>
        </p:nvSpPr>
        <p:spPr>
          <a:xfrm>
            <a:off x="6949440" y="1234440"/>
            <a:ext cx="1005840" cy="256032"/>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949440" y="1234440"/>
            <a:ext cx="1005840" cy="256032"/>
          </a:xfrm>
          <a:prstGeom prst="rect">
            <a:avLst/>
          </a:prstGeom>
          <a:noFill/>
        </p:spPr>
        <p:txBody>
          <a:bodyPr wrap="square">
            <a:spAutoFit/>
          </a:bodyPr>
          <a:lstStyle/>
          <a:p>
            <a:pPr algn="ctr"/>
            <a:r>
              <a:rPr sz="850" b="1" i="0">
                <a:solidFill>
                  <a:srgbClr val="FFFFFF"/>
                </a:solidFill>
                <a:latin typeface="Calibri"/>
              </a:rPr>
              <a:t>HIGH</a:t>
            </a:r>
          </a:p>
        </p:txBody>
      </p:sp>
      <p:sp>
        <p:nvSpPr>
          <p:cNvPr id="21" name="TextBox 20"/>
          <p:cNvSpPr txBox="1"/>
          <p:nvPr/>
        </p:nvSpPr>
        <p:spPr>
          <a:xfrm>
            <a:off x="4315968" y="1545336"/>
            <a:ext cx="2606040" cy="384048"/>
          </a:xfrm>
          <a:prstGeom prst="rect">
            <a:avLst/>
          </a:prstGeom>
          <a:noFill/>
        </p:spPr>
        <p:txBody>
          <a:bodyPr wrap="square">
            <a:spAutoFit/>
          </a:bodyPr>
          <a:lstStyle/>
          <a:p>
            <a:pPr algn="l"/>
            <a:r>
              <a:rPr sz="1000" b="1" i="0">
                <a:solidFill>
                  <a:srgbClr val="FFFFFF"/>
                </a:solidFill>
                <a:latin typeface="Calibri"/>
              </a:rPr>
              <a:t>FTP Service Exposed (Unencrypted)</a:t>
            </a:r>
          </a:p>
        </p:txBody>
      </p:sp>
      <p:sp>
        <p:nvSpPr>
          <p:cNvPr id="22" name="TextBox 21"/>
          <p:cNvSpPr txBox="1"/>
          <p:nvPr/>
        </p:nvSpPr>
        <p:spPr>
          <a:xfrm>
            <a:off x="4315968" y="1956816"/>
            <a:ext cx="3657600" cy="228600"/>
          </a:xfrm>
          <a:prstGeom prst="rect">
            <a:avLst/>
          </a:prstGeom>
          <a:noFill/>
        </p:spPr>
        <p:txBody>
          <a:bodyPr wrap="square">
            <a:spAutoFit/>
          </a:bodyPr>
          <a:lstStyle/>
          <a:p>
            <a:pPr algn="l"/>
            <a:r>
              <a:rPr sz="850" b="0" i="1">
                <a:solidFill>
                  <a:srgbClr val="FF6B00"/>
                </a:solidFill>
                <a:latin typeface="Calibri"/>
              </a:rPr>
              <a:t>CWE-319  |  S-DC1, L-CD</a:t>
            </a:r>
          </a:p>
        </p:txBody>
      </p:sp>
      <p:sp>
        <p:nvSpPr>
          <p:cNvPr id="23" name="Rectangle 22"/>
          <p:cNvSpPr/>
          <p:nvPr/>
        </p:nvSpPr>
        <p:spPr>
          <a:xfrm>
            <a:off x="4297679" y="221284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315968" y="2258568"/>
            <a:ext cx="3657600" cy="640080"/>
          </a:xfrm>
          <a:prstGeom prst="rect">
            <a:avLst/>
          </a:prstGeom>
          <a:noFill/>
        </p:spPr>
        <p:txBody>
          <a:bodyPr wrap="square">
            <a:spAutoFit/>
          </a:bodyPr>
          <a:lstStyle/>
          <a:p>
            <a:pPr algn="l"/>
            <a:r>
              <a:rPr sz="900" b="0" i="0">
                <a:solidFill>
                  <a:srgbClr val="8B949E"/>
                </a:solidFill>
                <a:latin typeface="Calibri"/>
              </a:rPr>
              <a:t>Credentials sent in plaintext. vsftpd 3.0.5 and Microsoft ftpd both affected.</a:t>
            </a:r>
          </a:p>
        </p:txBody>
      </p:sp>
      <p:sp>
        <p:nvSpPr>
          <p:cNvPr id="25" name="Rectangle 24"/>
          <p:cNvSpPr/>
          <p:nvPr/>
        </p:nvSpPr>
        <p:spPr>
          <a:xfrm>
            <a:off x="8275320" y="1143000"/>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275320" y="1143000"/>
            <a:ext cx="64008" cy="2377440"/>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385048" y="1216152"/>
            <a:ext cx="457200" cy="292608"/>
          </a:xfrm>
          <a:prstGeom prst="rect">
            <a:avLst/>
          </a:prstGeom>
          <a:noFill/>
        </p:spPr>
        <p:txBody>
          <a:bodyPr wrap="square">
            <a:spAutoFit/>
          </a:bodyPr>
          <a:lstStyle/>
          <a:p>
            <a:pPr algn="l"/>
            <a:r>
              <a:rPr sz="1400" b="1" i="0">
                <a:solidFill>
                  <a:srgbClr val="D29922"/>
                </a:solidFill>
                <a:latin typeface="Consolas"/>
              </a:rPr>
              <a:t>03</a:t>
            </a:r>
          </a:p>
        </p:txBody>
      </p:sp>
      <p:sp>
        <p:nvSpPr>
          <p:cNvPr id="28" name="Rectangle 27"/>
          <p:cNvSpPr/>
          <p:nvPr/>
        </p:nvSpPr>
        <p:spPr>
          <a:xfrm>
            <a:off x="11018520" y="1234440"/>
            <a:ext cx="1005840" cy="256032"/>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1018520" y="1234440"/>
            <a:ext cx="1005840" cy="256032"/>
          </a:xfrm>
          <a:prstGeom prst="rect">
            <a:avLst/>
          </a:prstGeom>
          <a:noFill/>
        </p:spPr>
        <p:txBody>
          <a:bodyPr wrap="square">
            <a:spAutoFit/>
          </a:bodyPr>
          <a:lstStyle/>
          <a:p>
            <a:pPr algn="ctr"/>
            <a:r>
              <a:rPr sz="850" b="1" i="0">
                <a:solidFill>
                  <a:srgbClr val="FFFFFF"/>
                </a:solidFill>
                <a:latin typeface="Calibri"/>
              </a:rPr>
              <a:t>MEDIUM</a:t>
            </a:r>
          </a:p>
        </p:txBody>
      </p:sp>
      <p:sp>
        <p:nvSpPr>
          <p:cNvPr id="30" name="TextBox 29"/>
          <p:cNvSpPr txBox="1"/>
          <p:nvPr/>
        </p:nvSpPr>
        <p:spPr>
          <a:xfrm>
            <a:off x="8385048" y="1545336"/>
            <a:ext cx="2606040" cy="384048"/>
          </a:xfrm>
          <a:prstGeom prst="rect">
            <a:avLst/>
          </a:prstGeom>
          <a:noFill/>
        </p:spPr>
        <p:txBody>
          <a:bodyPr wrap="square">
            <a:spAutoFit/>
          </a:bodyPr>
          <a:lstStyle/>
          <a:p>
            <a:pPr algn="l"/>
            <a:r>
              <a:rPr sz="1000" b="1" i="0">
                <a:solidFill>
                  <a:srgbClr val="FFFFFF"/>
                </a:solidFill>
                <a:latin typeface="Calibri"/>
              </a:rPr>
              <a:t>SMB Port 445 Exposed</a:t>
            </a:r>
          </a:p>
        </p:txBody>
      </p:sp>
      <p:sp>
        <p:nvSpPr>
          <p:cNvPr id="31" name="TextBox 30"/>
          <p:cNvSpPr txBox="1"/>
          <p:nvPr/>
        </p:nvSpPr>
        <p:spPr>
          <a:xfrm>
            <a:off x="8385048" y="1956816"/>
            <a:ext cx="3657600" cy="228600"/>
          </a:xfrm>
          <a:prstGeom prst="rect">
            <a:avLst/>
          </a:prstGeom>
          <a:noFill/>
        </p:spPr>
        <p:txBody>
          <a:bodyPr wrap="square">
            <a:spAutoFit/>
          </a:bodyPr>
          <a:lstStyle/>
          <a:p>
            <a:pPr algn="l"/>
            <a:r>
              <a:rPr sz="850" b="0" i="1">
                <a:solidFill>
                  <a:srgbClr val="FF6B00"/>
                </a:solidFill>
                <a:latin typeface="Calibri"/>
              </a:rPr>
              <a:t>CVE-2017-0144  |  S-DC1, ClientS1</a:t>
            </a:r>
          </a:p>
        </p:txBody>
      </p:sp>
      <p:sp>
        <p:nvSpPr>
          <p:cNvPr id="32" name="Rectangle 31"/>
          <p:cNvSpPr/>
          <p:nvPr/>
        </p:nvSpPr>
        <p:spPr>
          <a:xfrm>
            <a:off x="8366760" y="221284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8385048" y="2258568"/>
            <a:ext cx="3657600" cy="640080"/>
          </a:xfrm>
          <a:prstGeom prst="rect">
            <a:avLst/>
          </a:prstGeom>
          <a:noFill/>
        </p:spPr>
        <p:txBody>
          <a:bodyPr wrap="square">
            <a:spAutoFit/>
          </a:bodyPr>
          <a:lstStyle/>
          <a:p>
            <a:pPr algn="l"/>
            <a:r>
              <a:rPr sz="900" b="0" i="0">
                <a:solidFill>
                  <a:srgbClr val="8B949E"/>
                </a:solidFill>
                <a:latin typeface="Calibri"/>
              </a:rPr>
              <a:t>Lateral movement risk. EternalBlue attack vector if unpatched.</a:t>
            </a:r>
          </a:p>
        </p:txBody>
      </p:sp>
      <p:sp>
        <p:nvSpPr>
          <p:cNvPr id="34" name="Rectangle 33"/>
          <p:cNvSpPr/>
          <p:nvPr/>
        </p:nvSpPr>
        <p:spPr>
          <a:xfrm>
            <a:off x="137160" y="3749039"/>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137160" y="3749039"/>
            <a:ext cx="64008" cy="2377440"/>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246888" y="3822191"/>
            <a:ext cx="457200" cy="292608"/>
          </a:xfrm>
          <a:prstGeom prst="rect">
            <a:avLst/>
          </a:prstGeom>
          <a:noFill/>
        </p:spPr>
        <p:txBody>
          <a:bodyPr wrap="square">
            <a:spAutoFit/>
          </a:bodyPr>
          <a:lstStyle/>
          <a:p>
            <a:pPr algn="l"/>
            <a:r>
              <a:rPr sz="1400" b="1" i="0">
                <a:solidFill>
                  <a:srgbClr val="D29922"/>
                </a:solidFill>
                <a:latin typeface="Consolas"/>
              </a:rPr>
              <a:t>04</a:t>
            </a:r>
          </a:p>
        </p:txBody>
      </p:sp>
      <p:sp>
        <p:nvSpPr>
          <p:cNvPr id="37" name="Rectangle 36"/>
          <p:cNvSpPr/>
          <p:nvPr/>
        </p:nvSpPr>
        <p:spPr>
          <a:xfrm>
            <a:off x="2880360" y="3840479"/>
            <a:ext cx="1005840" cy="256032"/>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2880360" y="3840479"/>
            <a:ext cx="1005840" cy="256032"/>
          </a:xfrm>
          <a:prstGeom prst="rect">
            <a:avLst/>
          </a:prstGeom>
          <a:noFill/>
        </p:spPr>
        <p:txBody>
          <a:bodyPr wrap="square">
            <a:spAutoFit/>
          </a:bodyPr>
          <a:lstStyle/>
          <a:p>
            <a:pPr algn="ctr"/>
            <a:r>
              <a:rPr sz="850" b="1" i="0">
                <a:solidFill>
                  <a:srgbClr val="FFFFFF"/>
                </a:solidFill>
                <a:latin typeface="Calibri"/>
              </a:rPr>
              <a:t>MEDIUM</a:t>
            </a:r>
          </a:p>
        </p:txBody>
      </p:sp>
      <p:sp>
        <p:nvSpPr>
          <p:cNvPr id="39" name="TextBox 38"/>
          <p:cNvSpPr txBox="1"/>
          <p:nvPr/>
        </p:nvSpPr>
        <p:spPr>
          <a:xfrm>
            <a:off x="246888" y="4151376"/>
            <a:ext cx="2606040" cy="384048"/>
          </a:xfrm>
          <a:prstGeom prst="rect">
            <a:avLst/>
          </a:prstGeom>
          <a:noFill/>
        </p:spPr>
        <p:txBody>
          <a:bodyPr wrap="square">
            <a:spAutoFit/>
          </a:bodyPr>
          <a:lstStyle/>
          <a:p>
            <a:pPr algn="l"/>
            <a:r>
              <a:rPr sz="1000" b="1" i="0">
                <a:solidFill>
                  <a:srgbClr val="FFFFFF"/>
                </a:solidFill>
                <a:latin typeface="Calibri"/>
              </a:rPr>
              <a:t>Apache Test Page Exposed (/test/)</a:t>
            </a:r>
          </a:p>
        </p:txBody>
      </p:sp>
      <p:sp>
        <p:nvSpPr>
          <p:cNvPr id="40" name="TextBox 39"/>
          <p:cNvSpPr txBox="1"/>
          <p:nvPr/>
        </p:nvSpPr>
        <p:spPr>
          <a:xfrm>
            <a:off x="246888" y="4562855"/>
            <a:ext cx="3657600" cy="228600"/>
          </a:xfrm>
          <a:prstGeom prst="rect">
            <a:avLst/>
          </a:prstGeom>
          <a:noFill/>
        </p:spPr>
        <p:txBody>
          <a:bodyPr wrap="square">
            <a:spAutoFit/>
          </a:bodyPr>
          <a:lstStyle/>
          <a:p>
            <a:pPr algn="l"/>
            <a:r>
              <a:rPr sz="850" b="0" i="1">
                <a:solidFill>
                  <a:srgbClr val="FF6B00"/>
                </a:solidFill>
                <a:latin typeface="Calibri"/>
              </a:rPr>
              <a:t>CWE-200  |  L-CD (192.168.2.1)</a:t>
            </a:r>
          </a:p>
        </p:txBody>
      </p:sp>
      <p:sp>
        <p:nvSpPr>
          <p:cNvPr id="41" name="Rectangle 40"/>
          <p:cNvSpPr/>
          <p:nvPr/>
        </p:nvSpPr>
        <p:spPr>
          <a:xfrm>
            <a:off x="228600" y="481888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246888" y="4864607"/>
            <a:ext cx="3657600" cy="640080"/>
          </a:xfrm>
          <a:prstGeom prst="rect">
            <a:avLst/>
          </a:prstGeom>
          <a:noFill/>
        </p:spPr>
        <p:txBody>
          <a:bodyPr wrap="square">
            <a:spAutoFit/>
          </a:bodyPr>
          <a:lstStyle/>
          <a:p>
            <a:pPr algn="l"/>
            <a:r>
              <a:rPr sz="900" b="0" i="0">
                <a:solidFill>
                  <a:srgbClr val="8B949E"/>
                </a:solidFill>
                <a:latin typeface="Calibri"/>
              </a:rPr>
              <a:t>Information disclosure. Server config details exposed to attackers.</a:t>
            </a:r>
          </a:p>
        </p:txBody>
      </p:sp>
      <p:sp>
        <p:nvSpPr>
          <p:cNvPr id="43" name="Rectangle 42"/>
          <p:cNvSpPr/>
          <p:nvPr/>
        </p:nvSpPr>
        <p:spPr>
          <a:xfrm>
            <a:off x="4206240" y="3749039"/>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4206240" y="3749039"/>
            <a:ext cx="64008" cy="2377440"/>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4315968" y="3822191"/>
            <a:ext cx="457200" cy="292608"/>
          </a:xfrm>
          <a:prstGeom prst="rect">
            <a:avLst/>
          </a:prstGeom>
          <a:noFill/>
        </p:spPr>
        <p:txBody>
          <a:bodyPr wrap="square">
            <a:spAutoFit/>
          </a:bodyPr>
          <a:lstStyle/>
          <a:p>
            <a:pPr algn="l"/>
            <a:r>
              <a:rPr sz="1400" b="1" i="0">
                <a:solidFill>
                  <a:srgbClr val="0078D4"/>
                </a:solidFill>
                <a:latin typeface="Consolas"/>
              </a:rPr>
              <a:t>05</a:t>
            </a:r>
          </a:p>
        </p:txBody>
      </p:sp>
      <p:sp>
        <p:nvSpPr>
          <p:cNvPr id="46" name="Rectangle 45"/>
          <p:cNvSpPr/>
          <p:nvPr/>
        </p:nvSpPr>
        <p:spPr>
          <a:xfrm>
            <a:off x="6949440" y="3840479"/>
            <a:ext cx="1005840" cy="256032"/>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TextBox 46"/>
          <p:cNvSpPr txBox="1"/>
          <p:nvPr/>
        </p:nvSpPr>
        <p:spPr>
          <a:xfrm>
            <a:off x="6949440" y="3840479"/>
            <a:ext cx="1005840" cy="256032"/>
          </a:xfrm>
          <a:prstGeom prst="rect">
            <a:avLst/>
          </a:prstGeom>
          <a:noFill/>
        </p:spPr>
        <p:txBody>
          <a:bodyPr wrap="square">
            <a:spAutoFit/>
          </a:bodyPr>
          <a:lstStyle/>
          <a:p>
            <a:pPr algn="ctr"/>
            <a:r>
              <a:rPr sz="850" b="1" i="0">
                <a:solidFill>
                  <a:srgbClr val="FFFFFF"/>
                </a:solidFill>
                <a:latin typeface="Calibri"/>
              </a:rPr>
              <a:t>LOW</a:t>
            </a:r>
          </a:p>
        </p:txBody>
      </p:sp>
      <p:sp>
        <p:nvSpPr>
          <p:cNvPr id="48" name="TextBox 47"/>
          <p:cNvSpPr txBox="1"/>
          <p:nvPr/>
        </p:nvSpPr>
        <p:spPr>
          <a:xfrm>
            <a:off x="4315968" y="4151376"/>
            <a:ext cx="2606040" cy="384048"/>
          </a:xfrm>
          <a:prstGeom prst="rect">
            <a:avLst/>
          </a:prstGeom>
          <a:noFill/>
        </p:spPr>
        <p:txBody>
          <a:bodyPr wrap="square">
            <a:spAutoFit/>
          </a:bodyPr>
          <a:lstStyle/>
          <a:p>
            <a:pPr algn="l"/>
            <a:r>
              <a:rPr sz="1000" b="1" i="0">
                <a:solidFill>
                  <a:srgbClr val="FFFFFF"/>
                </a:solidFill>
                <a:latin typeface="Calibri"/>
              </a:rPr>
              <a:t>SSH Password Auth Enabled</a:t>
            </a:r>
          </a:p>
        </p:txBody>
      </p:sp>
      <p:sp>
        <p:nvSpPr>
          <p:cNvPr id="49" name="TextBox 48"/>
          <p:cNvSpPr txBox="1"/>
          <p:nvPr/>
        </p:nvSpPr>
        <p:spPr>
          <a:xfrm>
            <a:off x="4315968" y="4562855"/>
            <a:ext cx="3657600" cy="228600"/>
          </a:xfrm>
          <a:prstGeom prst="rect">
            <a:avLst/>
          </a:prstGeom>
          <a:noFill/>
        </p:spPr>
        <p:txBody>
          <a:bodyPr wrap="square">
            <a:spAutoFit/>
          </a:bodyPr>
          <a:lstStyle/>
          <a:p>
            <a:pPr algn="l"/>
            <a:r>
              <a:rPr sz="850" b="0" i="1">
                <a:solidFill>
                  <a:srgbClr val="FF6B00"/>
                </a:solidFill>
                <a:latin typeface="Calibri"/>
              </a:rPr>
              <a:t>CWE-307  |  L-CD, ClientL1</a:t>
            </a:r>
          </a:p>
        </p:txBody>
      </p:sp>
      <p:sp>
        <p:nvSpPr>
          <p:cNvPr id="50" name="Rectangle 49"/>
          <p:cNvSpPr/>
          <p:nvPr/>
        </p:nvSpPr>
        <p:spPr>
          <a:xfrm>
            <a:off x="4297679" y="481888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TextBox 50"/>
          <p:cNvSpPr txBox="1"/>
          <p:nvPr/>
        </p:nvSpPr>
        <p:spPr>
          <a:xfrm>
            <a:off x="4315968" y="4864607"/>
            <a:ext cx="3657600" cy="640080"/>
          </a:xfrm>
          <a:prstGeom prst="rect">
            <a:avLst/>
          </a:prstGeom>
          <a:noFill/>
        </p:spPr>
        <p:txBody>
          <a:bodyPr wrap="square">
            <a:spAutoFit/>
          </a:bodyPr>
          <a:lstStyle/>
          <a:p>
            <a:pPr algn="l"/>
            <a:r>
              <a:rPr sz="900" b="0" i="0">
                <a:solidFill>
                  <a:srgbClr val="8B949E"/>
                </a:solidFill>
                <a:latin typeface="Calibri"/>
              </a:rPr>
              <a:t>Brute-force risk. OpenSSH 10.0p2 and 9.2p1 both accept password logins.</a:t>
            </a:r>
          </a:p>
        </p:txBody>
      </p:sp>
      <p:sp>
        <p:nvSpPr>
          <p:cNvPr id="52" name="Rectangle 51"/>
          <p:cNvSpPr/>
          <p:nvPr/>
        </p:nvSpPr>
        <p:spPr>
          <a:xfrm>
            <a:off x="8275320" y="3749039"/>
            <a:ext cx="3886200" cy="237744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Rectangle 52"/>
          <p:cNvSpPr/>
          <p:nvPr/>
        </p:nvSpPr>
        <p:spPr>
          <a:xfrm>
            <a:off x="8275320" y="3749039"/>
            <a:ext cx="64008" cy="2377440"/>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8385048" y="3822191"/>
            <a:ext cx="457200" cy="292608"/>
          </a:xfrm>
          <a:prstGeom prst="rect">
            <a:avLst/>
          </a:prstGeom>
          <a:noFill/>
        </p:spPr>
        <p:txBody>
          <a:bodyPr wrap="square">
            <a:spAutoFit/>
          </a:bodyPr>
          <a:lstStyle/>
          <a:p>
            <a:pPr algn="l"/>
            <a:r>
              <a:rPr sz="1400" b="1" i="0">
                <a:solidFill>
                  <a:srgbClr val="0078D4"/>
                </a:solidFill>
                <a:latin typeface="Consolas"/>
              </a:rPr>
              <a:t>06</a:t>
            </a:r>
          </a:p>
        </p:txBody>
      </p:sp>
      <p:sp>
        <p:nvSpPr>
          <p:cNvPr id="55" name="Rectangle 54"/>
          <p:cNvSpPr/>
          <p:nvPr/>
        </p:nvSpPr>
        <p:spPr>
          <a:xfrm>
            <a:off x="11018520" y="3840479"/>
            <a:ext cx="1005840" cy="256032"/>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p:cNvSpPr txBox="1"/>
          <p:nvPr/>
        </p:nvSpPr>
        <p:spPr>
          <a:xfrm>
            <a:off x="11018520" y="3840479"/>
            <a:ext cx="1005840" cy="256032"/>
          </a:xfrm>
          <a:prstGeom prst="rect">
            <a:avLst/>
          </a:prstGeom>
          <a:noFill/>
        </p:spPr>
        <p:txBody>
          <a:bodyPr wrap="square">
            <a:spAutoFit/>
          </a:bodyPr>
          <a:lstStyle/>
          <a:p>
            <a:pPr algn="ctr"/>
            <a:r>
              <a:rPr sz="850" b="1" i="0">
                <a:solidFill>
                  <a:srgbClr val="FFFFFF"/>
                </a:solidFill>
                <a:latin typeface="Calibri"/>
              </a:rPr>
              <a:t>LOW</a:t>
            </a:r>
          </a:p>
        </p:txBody>
      </p:sp>
      <p:sp>
        <p:nvSpPr>
          <p:cNvPr id="57" name="TextBox 56"/>
          <p:cNvSpPr txBox="1"/>
          <p:nvPr/>
        </p:nvSpPr>
        <p:spPr>
          <a:xfrm>
            <a:off x="8385048" y="4151376"/>
            <a:ext cx="2606040" cy="384048"/>
          </a:xfrm>
          <a:prstGeom prst="rect">
            <a:avLst/>
          </a:prstGeom>
          <a:noFill/>
        </p:spPr>
        <p:txBody>
          <a:bodyPr wrap="square">
            <a:spAutoFit/>
          </a:bodyPr>
          <a:lstStyle/>
          <a:p>
            <a:pPr algn="l"/>
            <a:r>
              <a:rPr sz="1000" b="1" i="0">
                <a:solidFill>
                  <a:srgbClr val="FFFFFF"/>
                </a:solidFill>
                <a:latin typeface="Calibri"/>
              </a:rPr>
              <a:t>HTTP Without HTTPS</a:t>
            </a:r>
          </a:p>
        </p:txBody>
      </p:sp>
      <p:sp>
        <p:nvSpPr>
          <p:cNvPr id="58" name="TextBox 57"/>
          <p:cNvSpPr txBox="1"/>
          <p:nvPr/>
        </p:nvSpPr>
        <p:spPr>
          <a:xfrm>
            <a:off x="8385048" y="4562855"/>
            <a:ext cx="3657600" cy="228600"/>
          </a:xfrm>
          <a:prstGeom prst="rect">
            <a:avLst/>
          </a:prstGeom>
          <a:noFill/>
        </p:spPr>
        <p:txBody>
          <a:bodyPr wrap="square">
            <a:spAutoFit/>
          </a:bodyPr>
          <a:lstStyle/>
          <a:p>
            <a:pPr algn="l"/>
            <a:r>
              <a:rPr sz="850" b="0" i="1">
                <a:solidFill>
                  <a:srgbClr val="FF6B00"/>
                </a:solidFill>
                <a:latin typeface="Calibri"/>
              </a:rPr>
              <a:t>CWE-319  |  L-CD, ClientL1</a:t>
            </a:r>
          </a:p>
        </p:txBody>
      </p:sp>
      <p:sp>
        <p:nvSpPr>
          <p:cNvPr id="59" name="Rectangle 58"/>
          <p:cNvSpPr/>
          <p:nvPr/>
        </p:nvSpPr>
        <p:spPr>
          <a:xfrm>
            <a:off x="8366760" y="4818888"/>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8385048" y="4864607"/>
            <a:ext cx="3657600" cy="640080"/>
          </a:xfrm>
          <a:prstGeom prst="rect">
            <a:avLst/>
          </a:prstGeom>
          <a:noFill/>
        </p:spPr>
        <p:txBody>
          <a:bodyPr wrap="square">
            <a:spAutoFit/>
          </a:bodyPr>
          <a:lstStyle/>
          <a:p>
            <a:pPr algn="l"/>
            <a:r>
              <a:rPr sz="900" b="0" i="0">
                <a:solidFill>
                  <a:srgbClr val="8B949E"/>
                </a:solidFill>
                <a:latin typeface="Calibri"/>
              </a:rPr>
              <a:t>Man-in-the-middle risk. Apache serving unencrypted traffic on port 80.</a:t>
            </a:r>
          </a:p>
        </p:txBody>
      </p:sp>
      <p:sp>
        <p:nvSpPr>
          <p:cNvPr id="61" name="Rectangle 60"/>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63" name="TextBox 62"/>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5 / 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502920"/>
          </a:xfrm>
          <a:prstGeom prst="rect">
            <a:avLst/>
          </a:prstGeom>
          <a:noFill/>
        </p:spPr>
        <p:txBody>
          <a:bodyPr wrap="square">
            <a:spAutoFit/>
          </a:bodyPr>
          <a:lstStyle/>
          <a:p>
            <a:pPr algn="l"/>
            <a:r>
              <a:rPr sz="2300" b="1" i="0">
                <a:solidFill>
                  <a:srgbClr val="FFFFFF"/>
                </a:solidFill>
                <a:latin typeface="Calibri"/>
              </a:rPr>
              <a:t>Slide 4: Exploitation Highlights</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3 — Metasploit Framework on Kali Linux (192.168.1.50) — Key Results Only</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097280"/>
            <a:ext cx="5806440" cy="21031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137160" y="1097280"/>
            <a:ext cx="64008" cy="2103120"/>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74320" y="1161288"/>
            <a:ext cx="5577840" cy="320040"/>
          </a:xfrm>
          <a:prstGeom prst="rect">
            <a:avLst/>
          </a:prstGeom>
          <a:noFill/>
        </p:spPr>
        <p:txBody>
          <a:bodyPr wrap="square">
            <a:spAutoFit/>
          </a:bodyPr>
          <a:lstStyle/>
          <a:p>
            <a:pPr algn="l"/>
            <a:r>
              <a:rPr sz="1200" b="1" i="0">
                <a:solidFill>
                  <a:srgbClr val="D29922"/>
                </a:solidFill>
                <a:latin typeface="Calibri"/>
              </a:rPr>
              <a:t>ATTACK 1 — SMB Credential Access on S-DC1</a:t>
            </a:r>
          </a:p>
        </p:txBody>
      </p:sp>
      <p:sp>
        <p:nvSpPr>
          <p:cNvPr id="10" name="TextBox 9"/>
          <p:cNvSpPr txBox="1"/>
          <p:nvPr/>
        </p:nvSpPr>
        <p:spPr>
          <a:xfrm>
            <a:off x="274320" y="1508760"/>
            <a:ext cx="5577840" cy="256032"/>
          </a:xfrm>
          <a:prstGeom prst="rect">
            <a:avLst/>
          </a:prstGeom>
          <a:noFill/>
        </p:spPr>
        <p:txBody>
          <a:bodyPr wrap="square">
            <a:spAutoFit/>
          </a:bodyPr>
          <a:lstStyle/>
          <a:p>
            <a:pPr algn="l"/>
            <a:r>
              <a:rPr sz="950" b="0" i="0">
                <a:solidFill>
                  <a:srgbClr val="FF6B00"/>
                </a:solidFill>
                <a:latin typeface="Calibri"/>
              </a:rPr>
              <a:t>Target: S-DC1 (192.168.1.1)  |  Port 445  |  auxiliary/scanner/smb/smb_login</a:t>
            </a:r>
          </a:p>
        </p:txBody>
      </p:sp>
      <p:sp>
        <p:nvSpPr>
          <p:cNvPr id="11" name="TextBox 10"/>
          <p:cNvSpPr txBox="1"/>
          <p:nvPr/>
        </p:nvSpPr>
        <p:spPr>
          <a:xfrm>
            <a:off x="274320" y="1792224"/>
            <a:ext cx="5577840" cy="256032"/>
          </a:xfrm>
          <a:prstGeom prst="rect">
            <a:avLst/>
          </a:prstGeom>
          <a:noFill/>
        </p:spPr>
        <p:txBody>
          <a:bodyPr wrap="square">
            <a:spAutoFit/>
          </a:bodyPr>
          <a:lstStyle/>
          <a:p>
            <a:pPr algn="l"/>
            <a:r>
              <a:rPr sz="1000" b="1" i="0">
                <a:solidFill>
                  <a:srgbClr val="238636"/>
                </a:solidFill>
                <a:latin typeface="Calibri"/>
              </a:rPr>
              <a:t>[+] RESULT: Successful authentication as Administrator</a:t>
            </a:r>
          </a:p>
        </p:txBody>
      </p:sp>
      <p:sp>
        <p:nvSpPr>
          <p:cNvPr id="12" name="TextBox 11"/>
          <p:cNvSpPr txBox="1"/>
          <p:nvPr/>
        </p:nvSpPr>
        <p:spPr>
          <a:xfrm>
            <a:off x="274320" y="2075688"/>
            <a:ext cx="5577840" cy="411480"/>
          </a:xfrm>
          <a:prstGeom prst="rect">
            <a:avLst/>
          </a:prstGeom>
          <a:noFill/>
        </p:spPr>
        <p:txBody>
          <a:bodyPr wrap="square">
            <a:spAutoFit/>
          </a:bodyPr>
          <a:lstStyle/>
          <a:p>
            <a:pPr algn="l"/>
            <a:r>
              <a:rPr sz="950" b="0" i="0">
                <a:solidFill>
                  <a:srgbClr val="FFFFFF"/>
                </a:solidFill>
                <a:latin typeface="Calibri"/>
              </a:rPr>
              <a:t>Impact: Full Domain Controller access via SMB. No further exploitation required once valid credentials are known.</a:t>
            </a:r>
          </a:p>
        </p:txBody>
      </p:sp>
      <p:pic>
        <p:nvPicPr>
          <p:cNvPr id="13" name="Picture 12" descr="image33.png"/>
          <p:cNvPicPr>
            <a:picLocks noChangeAspect="1"/>
          </p:cNvPicPr>
          <p:nvPr/>
        </p:nvPicPr>
        <p:blipFill>
          <a:blip r:embed="rId3"/>
          <a:stretch>
            <a:fillRect/>
          </a:stretch>
        </p:blipFill>
        <p:spPr>
          <a:xfrm>
            <a:off x="137160" y="3291840"/>
            <a:ext cx="5806440" cy="1371600"/>
          </a:xfrm>
          <a:prstGeom prst="rect">
            <a:avLst/>
          </a:prstGeom>
        </p:spPr>
      </p:pic>
      <p:sp>
        <p:nvSpPr>
          <p:cNvPr id="14" name="TextBox 13"/>
          <p:cNvSpPr txBox="1"/>
          <p:nvPr/>
        </p:nvSpPr>
        <p:spPr>
          <a:xfrm>
            <a:off x="137160" y="4681728"/>
            <a:ext cx="5806440" cy="215444"/>
          </a:xfrm>
          <a:prstGeom prst="rect">
            <a:avLst/>
          </a:prstGeom>
          <a:noFill/>
        </p:spPr>
        <p:txBody>
          <a:bodyPr wrap="square">
            <a:spAutoFit/>
          </a:bodyPr>
          <a:lstStyle/>
          <a:p>
            <a:pPr algn="ctr"/>
            <a:r>
              <a:rPr sz="800" b="0" i="1" dirty="0">
                <a:solidFill>
                  <a:srgbClr val="8B949E"/>
                </a:solidFill>
                <a:latin typeface="Calibri"/>
              </a:rPr>
              <a:t>Figure 27: SMB Login  Successful Authentication to S-DC1 as Administrator</a:t>
            </a:r>
          </a:p>
        </p:txBody>
      </p:sp>
      <p:sp>
        <p:nvSpPr>
          <p:cNvPr id="15" name="Rectangle 14"/>
          <p:cNvSpPr/>
          <p:nvPr/>
        </p:nvSpPr>
        <p:spPr>
          <a:xfrm>
            <a:off x="6080760" y="1097280"/>
            <a:ext cx="5971032" cy="21031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6080760" y="1097280"/>
            <a:ext cx="64008" cy="2103120"/>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217920" y="1161288"/>
            <a:ext cx="5760720" cy="320040"/>
          </a:xfrm>
          <a:prstGeom prst="rect">
            <a:avLst/>
          </a:prstGeom>
          <a:noFill/>
        </p:spPr>
        <p:txBody>
          <a:bodyPr wrap="square">
            <a:spAutoFit/>
          </a:bodyPr>
          <a:lstStyle/>
          <a:p>
            <a:pPr algn="l"/>
            <a:r>
              <a:rPr sz="1200" b="1" i="0">
                <a:solidFill>
                  <a:srgbClr val="DA3633"/>
                </a:solidFill>
                <a:latin typeface="Calibri"/>
              </a:rPr>
              <a:t>ATTACK 2 — SSH Shell Session on L-CD</a:t>
            </a:r>
          </a:p>
        </p:txBody>
      </p:sp>
      <p:sp>
        <p:nvSpPr>
          <p:cNvPr id="18" name="TextBox 17"/>
          <p:cNvSpPr txBox="1"/>
          <p:nvPr/>
        </p:nvSpPr>
        <p:spPr>
          <a:xfrm>
            <a:off x="6217920" y="1508760"/>
            <a:ext cx="5760720" cy="256032"/>
          </a:xfrm>
          <a:prstGeom prst="rect">
            <a:avLst/>
          </a:prstGeom>
          <a:noFill/>
        </p:spPr>
        <p:txBody>
          <a:bodyPr wrap="square">
            <a:spAutoFit/>
          </a:bodyPr>
          <a:lstStyle/>
          <a:p>
            <a:pPr algn="l"/>
            <a:r>
              <a:rPr sz="950" b="0" i="0">
                <a:solidFill>
                  <a:srgbClr val="FF6B00"/>
                </a:solidFill>
                <a:latin typeface="Calibri"/>
              </a:rPr>
              <a:t>Target: L-CD (192.168.2.1)  |  Port 22  |  auxiliary/scanner/ssh/ssh_login</a:t>
            </a:r>
          </a:p>
        </p:txBody>
      </p:sp>
      <p:sp>
        <p:nvSpPr>
          <p:cNvPr id="19" name="TextBox 18"/>
          <p:cNvSpPr txBox="1"/>
          <p:nvPr/>
        </p:nvSpPr>
        <p:spPr>
          <a:xfrm>
            <a:off x="6217920" y="1792224"/>
            <a:ext cx="5760720" cy="256032"/>
          </a:xfrm>
          <a:prstGeom prst="rect">
            <a:avLst/>
          </a:prstGeom>
          <a:noFill/>
        </p:spPr>
        <p:txBody>
          <a:bodyPr wrap="square">
            <a:spAutoFit/>
          </a:bodyPr>
          <a:lstStyle/>
          <a:p>
            <a:pPr algn="l"/>
            <a:r>
              <a:rPr sz="1000" b="1" i="0">
                <a:solidFill>
                  <a:srgbClr val="238636"/>
                </a:solidFill>
                <a:latin typeface="Calibri"/>
              </a:rPr>
              <a:t>[+] RESULT: Command Shell Session Opened on L-CD</a:t>
            </a:r>
          </a:p>
        </p:txBody>
      </p:sp>
      <p:sp>
        <p:nvSpPr>
          <p:cNvPr id="20" name="TextBox 19"/>
          <p:cNvSpPr txBox="1"/>
          <p:nvPr/>
        </p:nvSpPr>
        <p:spPr>
          <a:xfrm>
            <a:off x="6217920" y="2075688"/>
            <a:ext cx="5760720" cy="411480"/>
          </a:xfrm>
          <a:prstGeom prst="rect">
            <a:avLst/>
          </a:prstGeom>
          <a:noFill/>
        </p:spPr>
        <p:txBody>
          <a:bodyPr wrap="square">
            <a:spAutoFit/>
          </a:bodyPr>
          <a:lstStyle/>
          <a:p>
            <a:pPr algn="l"/>
            <a:r>
              <a:rPr sz="950" b="0" i="0">
                <a:solidFill>
                  <a:srgbClr val="FFFFFF"/>
                </a:solidFill>
                <a:latin typeface="Calibri"/>
              </a:rPr>
              <a:t>Impact: Live remote shell as londonlogin user. Full access to London server gained.</a:t>
            </a:r>
          </a:p>
        </p:txBody>
      </p:sp>
      <p:pic>
        <p:nvPicPr>
          <p:cNvPr id="21" name="Picture 20" descr="image34.png"/>
          <p:cNvPicPr>
            <a:picLocks noChangeAspect="1"/>
          </p:cNvPicPr>
          <p:nvPr/>
        </p:nvPicPr>
        <p:blipFill>
          <a:blip r:embed="rId4"/>
          <a:stretch>
            <a:fillRect/>
          </a:stretch>
        </p:blipFill>
        <p:spPr>
          <a:xfrm>
            <a:off x="6080760" y="3291840"/>
            <a:ext cx="5971032" cy="640080"/>
          </a:xfrm>
          <a:prstGeom prst="rect">
            <a:avLst/>
          </a:prstGeom>
        </p:spPr>
      </p:pic>
      <p:sp>
        <p:nvSpPr>
          <p:cNvPr id="22" name="TextBox 21"/>
          <p:cNvSpPr txBox="1"/>
          <p:nvPr/>
        </p:nvSpPr>
        <p:spPr>
          <a:xfrm>
            <a:off x="6080760" y="3950208"/>
            <a:ext cx="5971032" cy="201168"/>
          </a:xfrm>
          <a:prstGeom prst="rect">
            <a:avLst/>
          </a:prstGeom>
          <a:noFill/>
        </p:spPr>
        <p:txBody>
          <a:bodyPr wrap="square">
            <a:spAutoFit/>
          </a:bodyPr>
          <a:lstStyle/>
          <a:p>
            <a:pPr algn="ctr"/>
            <a:r>
              <a:rPr sz="800" b="0" i="1">
                <a:solidFill>
                  <a:srgbClr val="8B949E"/>
                </a:solidFill>
                <a:latin typeface="Calibri"/>
              </a:rPr>
              <a:t>Figure 28: SSH Login — Shell Opened on L-CD</a:t>
            </a:r>
          </a:p>
        </p:txBody>
      </p:sp>
      <p:pic>
        <p:nvPicPr>
          <p:cNvPr id="23" name="Picture 22" descr="image31.png"/>
          <p:cNvPicPr>
            <a:picLocks noChangeAspect="1"/>
          </p:cNvPicPr>
          <p:nvPr/>
        </p:nvPicPr>
        <p:blipFill>
          <a:blip r:embed="rId5"/>
          <a:stretch>
            <a:fillRect/>
          </a:stretch>
        </p:blipFill>
        <p:spPr>
          <a:xfrm>
            <a:off x="6080760" y="4114800"/>
            <a:ext cx="5971032" cy="822960"/>
          </a:xfrm>
          <a:prstGeom prst="rect">
            <a:avLst/>
          </a:prstGeom>
        </p:spPr>
      </p:pic>
      <p:sp>
        <p:nvSpPr>
          <p:cNvPr id="24" name="TextBox 23"/>
          <p:cNvSpPr txBox="1"/>
          <p:nvPr/>
        </p:nvSpPr>
        <p:spPr>
          <a:xfrm>
            <a:off x="6080760" y="4956048"/>
            <a:ext cx="5971032" cy="215444"/>
          </a:xfrm>
          <a:prstGeom prst="rect">
            <a:avLst/>
          </a:prstGeom>
          <a:noFill/>
        </p:spPr>
        <p:txBody>
          <a:bodyPr wrap="square">
            <a:spAutoFit/>
          </a:bodyPr>
          <a:lstStyle/>
          <a:p>
            <a:pPr algn="ctr"/>
            <a:r>
              <a:rPr sz="800" b="0" i="1" dirty="0">
                <a:solidFill>
                  <a:srgbClr val="8B949E"/>
                </a:solidFill>
                <a:latin typeface="Calibri"/>
              </a:rPr>
              <a:t>Figure 25: Metasploit MS08-067 Module  Patch Confirmed on S-DC1</a:t>
            </a:r>
          </a:p>
        </p:txBody>
      </p:sp>
      <p:sp>
        <p:nvSpPr>
          <p:cNvPr id="25" name="Rectangle 24"/>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27" name="TextBox 26"/>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6 / 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446276"/>
          </a:xfrm>
          <a:prstGeom prst="rect">
            <a:avLst/>
          </a:prstGeom>
          <a:noFill/>
        </p:spPr>
        <p:txBody>
          <a:bodyPr wrap="square">
            <a:spAutoFit/>
          </a:bodyPr>
          <a:lstStyle/>
          <a:p>
            <a:pPr algn="l"/>
            <a:r>
              <a:rPr sz="2300" b="1" i="0" dirty="0">
                <a:solidFill>
                  <a:srgbClr val="FFFFFF"/>
                </a:solidFill>
                <a:latin typeface="Calibri"/>
              </a:rPr>
              <a:t>Slide 4b: Post-Exploitation Analysis  L-CD (192.168.2.1)</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3 — System Enumeration Following Successful SSH Compromise</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097280"/>
            <a:ext cx="6858000" cy="516636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74320" y="1161288"/>
            <a:ext cx="6583680" cy="292608"/>
          </a:xfrm>
          <a:prstGeom prst="rect">
            <a:avLst/>
          </a:prstGeom>
          <a:noFill/>
        </p:spPr>
        <p:txBody>
          <a:bodyPr wrap="square">
            <a:spAutoFit/>
          </a:bodyPr>
          <a:lstStyle/>
          <a:p>
            <a:pPr algn="l"/>
            <a:r>
              <a:rPr sz="1200" b="1" i="0">
                <a:solidFill>
                  <a:srgbClr val="FF6B00"/>
                </a:solidFill>
                <a:latin typeface="Calibri"/>
              </a:rPr>
              <a:t>Commands Executed on Compromised L-CD</a:t>
            </a:r>
          </a:p>
        </p:txBody>
      </p:sp>
      <p:sp>
        <p:nvSpPr>
          <p:cNvPr id="9" name="Rectangle 8"/>
          <p:cNvSpPr/>
          <p:nvPr/>
        </p:nvSpPr>
        <p:spPr>
          <a:xfrm>
            <a:off x="228600" y="1508760"/>
            <a:ext cx="6629400" cy="713232"/>
          </a:xfrm>
          <a:prstGeom prst="rect">
            <a:avLst/>
          </a:prstGeom>
          <a:solidFill>
            <a:srgbClr val="0F141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47472" y="1572768"/>
            <a:ext cx="1828800" cy="256032"/>
          </a:xfrm>
          <a:prstGeom prst="rect">
            <a:avLst/>
          </a:prstGeom>
          <a:noFill/>
        </p:spPr>
        <p:txBody>
          <a:bodyPr wrap="square">
            <a:spAutoFit/>
          </a:bodyPr>
          <a:lstStyle/>
          <a:p>
            <a:pPr algn="l"/>
            <a:r>
              <a:rPr sz="1000" b="1" i="0">
                <a:solidFill>
                  <a:srgbClr val="FF6B00"/>
                </a:solidFill>
                <a:latin typeface="Consolas"/>
              </a:rPr>
              <a:t>whoami / id</a:t>
            </a:r>
          </a:p>
        </p:txBody>
      </p:sp>
      <p:sp>
        <p:nvSpPr>
          <p:cNvPr id="11" name="TextBox 10"/>
          <p:cNvSpPr txBox="1"/>
          <p:nvPr/>
        </p:nvSpPr>
        <p:spPr>
          <a:xfrm>
            <a:off x="347472" y="1856231"/>
            <a:ext cx="6400800" cy="301752"/>
          </a:xfrm>
          <a:prstGeom prst="rect">
            <a:avLst/>
          </a:prstGeom>
          <a:noFill/>
        </p:spPr>
        <p:txBody>
          <a:bodyPr wrap="square">
            <a:spAutoFit/>
          </a:bodyPr>
          <a:lstStyle/>
          <a:p>
            <a:pPr algn="l"/>
            <a:r>
              <a:rPr sz="950" b="0" i="0">
                <a:solidFill>
                  <a:srgbClr val="FFFFFF"/>
                </a:solidFill>
                <a:latin typeface="Calibri"/>
              </a:rPr>
              <a:t>Confirmed access as londonlogin — standard domain user account</a:t>
            </a:r>
          </a:p>
        </p:txBody>
      </p:sp>
      <p:sp>
        <p:nvSpPr>
          <p:cNvPr id="12" name="Rectangle 11"/>
          <p:cNvSpPr/>
          <p:nvPr/>
        </p:nvSpPr>
        <p:spPr>
          <a:xfrm>
            <a:off x="228600" y="2313432"/>
            <a:ext cx="6629400" cy="713232"/>
          </a:xfrm>
          <a:prstGeom prst="rect">
            <a:avLst/>
          </a:prstGeom>
          <a:solidFill>
            <a:srgbClr val="0F141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347472" y="2377439"/>
            <a:ext cx="1828800" cy="256032"/>
          </a:xfrm>
          <a:prstGeom prst="rect">
            <a:avLst/>
          </a:prstGeom>
          <a:noFill/>
        </p:spPr>
        <p:txBody>
          <a:bodyPr wrap="square">
            <a:spAutoFit/>
          </a:bodyPr>
          <a:lstStyle/>
          <a:p>
            <a:pPr algn="l"/>
            <a:r>
              <a:rPr sz="1000" b="1" i="0">
                <a:solidFill>
                  <a:srgbClr val="FF6B00"/>
                </a:solidFill>
                <a:latin typeface="Consolas"/>
              </a:rPr>
              <a:t>hostname</a:t>
            </a:r>
          </a:p>
        </p:txBody>
      </p:sp>
      <p:sp>
        <p:nvSpPr>
          <p:cNvPr id="14" name="TextBox 13"/>
          <p:cNvSpPr txBox="1"/>
          <p:nvPr/>
        </p:nvSpPr>
        <p:spPr>
          <a:xfrm>
            <a:off x="347472" y="2660903"/>
            <a:ext cx="6400800" cy="301752"/>
          </a:xfrm>
          <a:prstGeom prst="rect">
            <a:avLst/>
          </a:prstGeom>
          <a:noFill/>
        </p:spPr>
        <p:txBody>
          <a:bodyPr wrap="square">
            <a:spAutoFit/>
          </a:bodyPr>
          <a:lstStyle/>
          <a:p>
            <a:pPr algn="l"/>
            <a:r>
              <a:rPr sz="950" b="0" i="0">
                <a:solidFill>
                  <a:srgbClr val="FFFFFF"/>
                </a:solidFill>
                <a:latin typeface="Calibri"/>
              </a:rPr>
              <a:t>Confirmed target machine: L-CD (London Debian server)</a:t>
            </a:r>
          </a:p>
        </p:txBody>
      </p:sp>
      <p:sp>
        <p:nvSpPr>
          <p:cNvPr id="15" name="Rectangle 14"/>
          <p:cNvSpPr/>
          <p:nvPr/>
        </p:nvSpPr>
        <p:spPr>
          <a:xfrm>
            <a:off x="228600" y="3118104"/>
            <a:ext cx="6629400" cy="713232"/>
          </a:xfrm>
          <a:prstGeom prst="rect">
            <a:avLst/>
          </a:prstGeom>
          <a:solidFill>
            <a:srgbClr val="0F141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347472" y="3182112"/>
            <a:ext cx="1828800" cy="256032"/>
          </a:xfrm>
          <a:prstGeom prst="rect">
            <a:avLst/>
          </a:prstGeom>
          <a:noFill/>
        </p:spPr>
        <p:txBody>
          <a:bodyPr wrap="square">
            <a:spAutoFit/>
          </a:bodyPr>
          <a:lstStyle/>
          <a:p>
            <a:pPr algn="l"/>
            <a:r>
              <a:rPr sz="1000" b="1" i="0">
                <a:solidFill>
                  <a:srgbClr val="FF6B00"/>
                </a:solidFill>
                <a:latin typeface="Consolas"/>
              </a:rPr>
              <a:t>ip a</a:t>
            </a:r>
          </a:p>
        </p:txBody>
      </p:sp>
      <p:sp>
        <p:nvSpPr>
          <p:cNvPr id="17" name="TextBox 16"/>
          <p:cNvSpPr txBox="1"/>
          <p:nvPr/>
        </p:nvSpPr>
        <p:spPr>
          <a:xfrm>
            <a:off x="347472" y="3465576"/>
            <a:ext cx="6400800" cy="301752"/>
          </a:xfrm>
          <a:prstGeom prst="rect">
            <a:avLst/>
          </a:prstGeom>
          <a:noFill/>
        </p:spPr>
        <p:txBody>
          <a:bodyPr wrap="square">
            <a:spAutoFit/>
          </a:bodyPr>
          <a:lstStyle/>
          <a:p>
            <a:pPr algn="l"/>
            <a:r>
              <a:rPr sz="950" b="0" i="0">
                <a:solidFill>
                  <a:srgbClr val="FFFFFF"/>
                </a:solidFill>
                <a:latin typeface="Calibri"/>
              </a:rPr>
              <a:t>Revealed two interfaces: London LAN (192.168.2.1) and VPN tunnel (20.0.0.2)</a:t>
            </a:r>
          </a:p>
        </p:txBody>
      </p:sp>
      <p:sp>
        <p:nvSpPr>
          <p:cNvPr id="18" name="Rectangle 17"/>
          <p:cNvSpPr/>
          <p:nvPr/>
        </p:nvSpPr>
        <p:spPr>
          <a:xfrm>
            <a:off x="228600" y="3922776"/>
            <a:ext cx="6629400" cy="713232"/>
          </a:xfrm>
          <a:prstGeom prst="rect">
            <a:avLst/>
          </a:prstGeom>
          <a:solidFill>
            <a:srgbClr val="0F141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347472" y="3986784"/>
            <a:ext cx="1828800" cy="256032"/>
          </a:xfrm>
          <a:prstGeom prst="rect">
            <a:avLst/>
          </a:prstGeom>
          <a:noFill/>
        </p:spPr>
        <p:txBody>
          <a:bodyPr wrap="square">
            <a:spAutoFit/>
          </a:bodyPr>
          <a:lstStyle/>
          <a:p>
            <a:pPr algn="l"/>
            <a:r>
              <a:rPr sz="1000" b="1" i="0">
                <a:solidFill>
                  <a:srgbClr val="FF6B00"/>
                </a:solidFill>
                <a:latin typeface="Consolas"/>
              </a:rPr>
              <a:t>Pivot risk</a:t>
            </a:r>
          </a:p>
        </p:txBody>
      </p:sp>
      <p:sp>
        <p:nvSpPr>
          <p:cNvPr id="20" name="TextBox 19"/>
          <p:cNvSpPr txBox="1"/>
          <p:nvPr/>
        </p:nvSpPr>
        <p:spPr>
          <a:xfrm>
            <a:off x="347472" y="4270248"/>
            <a:ext cx="6400800" cy="301752"/>
          </a:xfrm>
          <a:prstGeom prst="rect">
            <a:avLst/>
          </a:prstGeom>
          <a:noFill/>
        </p:spPr>
        <p:txBody>
          <a:bodyPr wrap="square">
            <a:spAutoFit/>
          </a:bodyPr>
          <a:lstStyle/>
          <a:p>
            <a:pPr algn="l"/>
            <a:r>
              <a:rPr sz="950" b="0" i="0">
                <a:solidFill>
                  <a:srgbClr val="FFFFFF"/>
                </a:solidFill>
                <a:latin typeface="Calibri"/>
              </a:rPr>
              <a:t>L-CD bridges London LAN and VPN — lateral movement path to ClientL1 and Swansea</a:t>
            </a:r>
          </a:p>
        </p:txBody>
      </p:sp>
      <p:sp>
        <p:nvSpPr>
          <p:cNvPr id="21" name="Rectangle 20"/>
          <p:cNvSpPr/>
          <p:nvPr/>
        </p:nvSpPr>
        <p:spPr>
          <a:xfrm>
            <a:off x="228600" y="4727448"/>
            <a:ext cx="6629400" cy="713232"/>
          </a:xfrm>
          <a:prstGeom prst="rect">
            <a:avLst/>
          </a:prstGeom>
          <a:solidFill>
            <a:srgbClr val="0F141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347472" y="4791456"/>
            <a:ext cx="1828800" cy="256032"/>
          </a:xfrm>
          <a:prstGeom prst="rect">
            <a:avLst/>
          </a:prstGeom>
          <a:noFill/>
        </p:spPr>
        <p:txBody>
          <a:bodyPr wrap="square">
            <a:spAutoFit/>
          </a:bodyPr>
          <a:lstStyle/>
          <a:p>
            <a:pPr algn="l"/>
            <a:r>
              <a:rPr sz="1000" b="1" i="0">
                <a:solidFill>
                  <a:srgbClr val="FF6B00"/>
                </a:solidFill>
                <a:latin typeface="Consolas"/>
              </a:rPr>
              <a:t>Domain risk</a:t>
            </a:r>
          </a:p>
        </p:txBody>
      </p:sp>
      <p:sp>
        <p:nvSpPr>
          <p:cNvPr id="23" name="TextBox 22"/>
          <p:cNvSpPr txBox="1"/>
          <p:nvPr/>
        </p:nvSpPr>
        <p:spPr>
          <a:xfrm>
            <a:off x="347472" y="5074920"/>
            <a:ext cx="6400800" cy="301752"/>
          </a:xfrm>
          <a:prstGeom prst="rect">
            <a:avLst/>
          </a:prstGeom>
          <a:noFill/>
        </p:spPr>
        <p:txBody>
          <a:bodyPr wrap="square">
            <a:spAutoFit/>
          </a:bodyPr>
          <a:lstStyle/>
          <a:p>
            <a:pPr algn="l"/>
            <a:r>
              <a:rPr sz="950" b="0" i="0">
                <a:solidFill>
                  <a:srgbClr val="FFFFFF"/>
                </a:solidFill>
                <a:latin typeface="Calibri"/>
              </a:rPr>
              <a:t>londonlogin is a domain member — credential harvesting could escalate to domain admin</a:t>
            </a:r>
          </a:p>
        </p:txBody>
      </p:sp>
      <p:pic>
        <p:nvPicPr>
          <p:cNvPr id="24" name="Picture 23" descr="image35.png"/>
          <p:cNvPicPr>
            <a:picLocks noChangeAspect="1"/>
          </p:cNvPicPr>
          <p:nvPr/>
        </p:nvPicPr>
        <p:blipFill>
          <a:blip r:embed="rId3"/>
          <a:stretch>
            <a:fillRect/>
          </a:stretch>
        </p:blipFill>
        <p:spPr>
          <a:xfrm>
            <a:off x="7178040" y="1097280"/>
            <a:ext cx="4873752" cy="2286000"/>
          </a:xfrm>
          <a:prstGeom prst="rect">
            <a:avLst/>
          </a:prstGeom>
        </p:spPr>
      </p:pic>
      <p:sp>
        <p:nvSpPr>
          <p:cNvPr id="25" name="TextBox 24"/>
          <p:cNvSpPr txBox="1"/>
          <p:nvPr/>
        </p:nvSpPr>
        <p:spPr>
          <a:xfrm>
            <a:off x="7178040" y="3401568"/>
            <a:ext cx="4873752" cy="201168"/>
          </a:xfrm>
          <a:prstGeom prst="rect">
            <a:avLst/>
          </a:prstGeom>
          <a:noFill/>
        </p:spPr>
        <p:txBody>
          <a:bodyPr wrap="square">
            <a:spAutoFit/>
          </a:bodyPr>
          <a:lstStyle/>
          <a:p>
            <a:pPr algn="ctr"/>
            <a:r>
              <a:rPr sz="800" b="0" i="1">
                <a:solidFill>
                  <a:srgbClr val="8B949E"/>
                </a:solidFill>
                <a:latin typeface="Calibri"/>
              </a:rPr>
              <a:t>Figure 29: Post-Exploitation — System Info Gathered from L-CD</a:t>
            </a:r>
          </a:p>
        </p:txBody>
      </p:sp>
      <p:sp>
        <p:nvSpPr>
          <p:cNvPr id="26" name="Rectangle 25"/>
          <p:cNvSpPr/>
          <p:nvPr/>
        </p:nvSpPr>
        <p:spPr>
          <a:xfrm>
            <a:off x="7178040" y="3566160"/>
            <a:ext cx="4873752" cy="26974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7296912" y="3630168"/>
            <a:ext cx="4663440" cy="274320"/>
          </a:xfrm>
          <a:prstGeom prst="rect">
            <a:avLst/>
          </a:prstGeom>
          <a:noFill/>
        </p:spPr>
        <p:txBody>
          <a:bodyPr wrap="square">
            <a:spAutoFit/>
          </a:bodyPr>
          <a:lstStyle/>
          <a:p>
            <a:pPr algn="l"/>
            <a:r>
              <a:rPr sz="1100" b="1" i="0">
                <a:solidFill>
                  <a:srgbClr val="DA3633"/>
                </a:solidFill>
                <a:latin typeface="Calibri"/>
              </a:rPr>
              <a:t>Attack Path from L-CD</a:t>
            </a:r>
          </a:p>
        </p:txBody>
      </p:sp>
      <p:sp>
        <p:nvSpPr>
          <p:cNvPr id="28" name="Rectangle 27"/>
          <p:cNvSpPr/>
          <p:nvPr/>
        </p:nvSpPr>
        <p:spPr>
          <a:xfrm>
            <a:off x="7296912" y="3977639"/>
            <a:ext cx="4663440" cy="438912"/>
          </a:xfrm>
          <a:prstGeom prst="rect">
            <a:avLst/>
          </a:prstGeom>
          <a:solidFill>
            <a:srgbClr val="1A0808"/>
          </a:solidFill>
          <a:ln w="6350">
            <a:solidFill>
              <a:srgbClr val="DA36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7406640" y="4050791"/>
            <a:ext cx="4480560" cy="292608"/>
          </a:xfrm>
          <a:prstGeom prst="rect">
            <a:avLst/>
          </a:prstGeom>
          <a:noFill/>
        </p:spPr>
        <p:txBody>
          <a:bodyPr wrap="square">
            <a:spAutoFit/>
          </a:bodyPr>
          <a:lstStyle/>
          <a:p>
            <a:pPr algn="l"/>
            <a:r>
              <a:rPr sz="900" b="0" i="0">
                <a:solidFill>
                  <a:srgbClr val="FFFFFF"/>
                </a:solidFill>
                <a:latin typeface="Calibri"/>
              </a:rPr>
              <a:t>Kali (192.168.1.50)  →  L-CD via SSH (port 22)</a:t>
            </a:r>
          </a:p>
        </p:txBody>
      </p:sp>
      <p:sp>
        <p:nvSpPr>
          <p:cNvPr id="30" name="Rectangle 29"/>
          <p:cNvSpPr/>
          <p:nvPr/>
        </p:nvSpPr>
        <p:spPr>
          <a:xfrm>
            <a:off x="7296912" y="4507992"/>
            <a:ext cx="4663440" cy="438912"/>
          </a:xfrm>
          <a:prstGeom prst="rect">
            <a:avLst/>
          </a:prstGeom>
          <a:solidFill>
            <a:srgbClr val="1A0808"/>
          </a:solidFill>
          <a:ln w="6350">
            <a:solidFill>
              <a:srgbClr val="DA36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406640" y="4581144"/>
            <a:ext cx="4480560" cy="292608"/>
          </a:xfrm>
          <a:prstGeom prst="rect">
            <a:avLst/>
          </a:prstGeom>
          <a:noFill/>
        </p:spPr>
        <p:txBody>
          <a:bodyPr wrap="square">
            <a:spAutoFit/>
          </a:bodyPr>
          <a:lstStyle/>
          <a:p>
            <a:pPr algn="l"/>
            <a:r>
              <a:rPr sz="900" b="0" i="0">
                <a:solidFill>
                  <a:srgbClr val="FFFFFF"/>
                </a:solidFill>
                <a:latin typeface="Calibri"/>
              </a:rPr>
              <a:t>L-CD  →  ClientL1 (192.168.2.10)  via LAN</a:t>
            </a:r>
          </a:p>
        </p:txBody>
      </p:sp>
      <p:sp>
        <p:nvSpPr>
          <p:cNvPr id="32" name="Rectangle 31"/>
          <p:cNvSpPr/>
          <p:nvPr/>
        </p:nvSpPr>
        <p:spPr>
          <a:xfrm>
            <a:off x="7296912" y="5038344"/>
            <a:ext cx="4663440" cy="438912"/>
          </a:xfrm>
          <a:prstGeom prst="rect">
            <a:avLst/>
          </a:prstGeom>
          <a:solidFill>
            <a:srgbClr val="1A0808"/>
          </a:solidFill>
          <a:ln w="6350">
            <a:solidFill>
              <a:srgbClr val="DA36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7406640" y="5111496"/>
            <a:ext cx="4480560" cy="292608"/>
          </a:xfrm>
          <a:prstGeom prst="rect">
            <a:avLst/>
          </a:prstGeom>
          <a:noFill/>
        </p:spPr>
        <p:txBody>
          <a:bodyPr wrap="square">
            <a:spAutoFit/>
          </a:bodyPr>
          <a:lstStyle/>
          <a:p>
            <a:pPr algn="l"/>
            <a:r>
              <a:rPr sz="900" b="0" i="0">
                <a:solidFill>
                  <a:srgbClr val="FFFFFF"/>
                </a:solidFill>
                <a:latin typeface="Calibri"/>
              </a:rPr>
              <a:t>L-CD  →  Swansea segment via VPN tunnel</a:t>
            </a:r>
          </a:p>
        </p:txBody>
      </p:sp>
      <p:sp>
        <p:nvSpPr>
          <p:cNvPr id="34" name="Rectangle 33"/>
          <p:cNvSpPr/>
          <p:nvPr/>
        </p:nvSpPr>
        <p:spPr>
          <a:xfrm>
            <a:off x="7296912" y="5568696"/>
            <a:ext cx="4663440" cy="438912"/>
          </a:xfrm>
          <a:prstGeom prst="rect">
            <a:avLst/>
          </a:prstGeom>
          <a:solidFill>
            <a:srgbClr val="1A0808"/>
          </a:solidFill>
          <a:ln w="6350">
            <a:solidFill>
              <a:srgbClr val="DA36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7406640" y="5641848"/>
            <a:ext cx="4480560" cy="292608"/>
          </a:xfrm>
          <a:prstGeom prst="rect">
            <a:avLst/>
          </a:prstGeom>
          <a:noFill/>
        </p:spPr>
        <p:txBody>
          <a:bodyPr wrap="square">
            <a:spAutoFit/>
          </a:bodyPr>
          <a:lstStyle/>
          <a:p>
            <a:pPr algn="l"/>
            <a:r>
              <a:rPr sz="900" b="0" i="0">
                <a:solidFill>
                  <a:srgbClr val="FFFFFF"/>
                </a:solidFill>
                <a:latin typeface="Calibri"/>
              </a:rPr>
              <a:t>Domain credentials  →  Full domain compromise</a:t>
            </a:r>
          </a:p>
        </p:txBody>
      </p:sp>
      <p:sp>
        <p:nvSpPr>
          <p:cNvPr id="36" name="Rectangle 35"/>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38" name="TextBox 37"/>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7 / 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446276"/>
          </a:xfrm>
          <a:prstGeom prst="rect">
            <a:avLst/>
          </a:prstGeom>
          <a:noFill/>
        </p:spPr>
        <p:txBody>
          <a:bodyPr wrap="square">
            <a:spAutoFit/>
          </a:bodyPr>
          <a:lstStyle/>
          <a:p>
            <a:pPr algn="l"/>
            <a:r>
              <a:rPr sz="2300" b="1" i="0" dirty="0">
                <a:solidFill>
                  <a:srgbClr val="FFFFFF"/>
                </a:solidFill>
                <a:latin typeface="Calibri"/>
              </a:rPr>
              <a:t>Slide 5: Security Measures Implemented  SWANSEA.ACCA</a:t>
            </a:r>
          </a:p>
        </p:txBody>
      </p:sp>
      <p:sp>
        <p:nvSpPr>
          <p:cNvPr id="5" name="TextBox 4"/>
          <p:cNvSpPr txBox="1"/>
          <p:nvPr/>
        </p:nvSpPr>
        <p:spPr>
          <a:xfrm>
            <a:off x="137160" y="576072"/>
            <a:ext cx="11704320" cy="320040"/>
          </a:xfrm>
          <a:prstGeom prst="rect">
            <a:avLst/>
          </a:prstGeom>
          <a:noFill/>
        </p:spPr>
        <p:txBody>
          <a:bodyPr wrap="square">
            <a:spAutoFit/>
          </a:bodyPr>
          <a:lstStyle/>
          <a:p>
            <a:pPr algn="l"/>
            <a:r>
              <a:rPr sz="1000" b="0" i="0">
                <a:solidFill>
                  <a:srgbClr val="FF6B00"/>
                </a:solidFill>
                <a:latin typeface="Calibri"/>
              </a:rPr>
              <a:t>Task 4 — Preventive Hardening Based on Vulnerability Assessment Findings</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137160" y="114300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137160" y="1143000"/>
            <a:ext cx="64008" cy="2468880"/>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3383279" y="123444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383279" y="1234440"/>
            <a:ext cx="502920" cy="365760"/>
          </a:xfrm>
          <a:prstGeom prst="rect">
            <a:avLst/>
          </a:prstGeom>
          <a:noFill/>
        </p:spPr>
        <p:txBody>
          <a:bodyPr wrap="square">
            <a:spAutoFit/>
          </a:bodyPr>
          <a:lstStyle/>
          <a:p>
            <a:pPr algn="ctr"/>
            <a:r>
              <a:rPr sz="1600" b="1" i="0">
                <a:solidFill>
                  <a:srgbClr val="DA3633"/>
                </a:solidFill>
                <a:latin typeface="Calibri"/>
              </a:rPr>
              <a:t>v</a:t>
            </a:r>
          </a:p>
        </p:txBody>
      </p:sp>
      <p:sp>
        <p:nvSpPr>
          <p:cNvPr id="11" name="TextBox 10"/>
          <p:cNvSpPr txBox="1"/>
          <p:nvPr/>
        </p:nvSpPr>
        <p:spPr>
          <a:xfrm>
            <a:off x="246888" y="1216152"/>
            <a:ext cx="457200" cy="292608"/>
          </a:xfrm>
          <a:prstGeom prst="rect">
            <a:avLst/>
          </a:prstGeom>
          <a:noFill/>
        </p:spPr>
        <p:txBody>
          <a:bodyPr wrap="square">
            <a:spAutoFit/>
          </a:bodyPr>
          <a:lstStyle/>
          <a:p>
            <a:pPr algn="l"/>
            <a:r>
              <a:rPr sz="1300" b="1" i="0">
                <a:solidFill>
                  <a:srgbClr val="DA3633"/>
                </a:solidFill>
                <a:latin typeface="Consolas"/>
              </a:rPr>
              <a:t>01</a:t>
            </a:r>
          </a:p>
        </p:txBody>
      </p:sp>
      <p:sp>
        <p:nvSpPr>
          <p:cNvPr id="12" name="TextBox 11"/>
          <p:cNvSpPr txBox="1"/>
          <p:nvPr/>
        </p:nvSpPr>
        <p:spPr>
          <a:xfrm>
            <a:off x="246888" y="1527048"/>
            <a:ext cx="3108960" cy="384048"/>
          </a:xfrm>
          <a:prstGeom prst="rect">
            <a:avLst/>
          </a:prstGeom>
          <a:noFill/>
        </p:spPr>
        <p:txBody>
          <a:bodyPr wrap="square">
            <a:spAutoFit/>
          </a:bodyPr>
          <a:lstStyle/>
          <a:p>
            <a:pPr algn="l"/>
            <a:r>
              <a:rPr sz="1000" b="1" i="0">
                <a:solidFill>
                  <a:srgbClr val="FFFFFF"/>
                </a:solidFill>
                <a:latin typeface="Calibri"/>
              </a:rPr>
              <a:t>FTP Disabled on L-CD</a:t>
            </a:r>
          </a:p>
        </p:txBody>
      </p:sp>
      <p:sp>
        <p:nvSpPr>
          <p:cNvPr id="13" name="TextBox 12"/>
          <p:cNvSpPr txBox="1"/>
          <p:nvPr/>
        </p:nvSpPr>
        <p:spPr>
          <a:xfrm>
            <a:off x="246888" y="1938528"/>
            <a:ext cx="3657600" cy="274320"/>
          </a:xfrm>
          <a:prstGeom prst="rect">
            <a:avLst/>
          </a:prstGeom>
          <a:noFill/>
        </p:spPr>
        <p:txBody>
          <a:bodyPr wrap="square">
            <a:spAutoFit/>
          </a:bodyPr>
          <a:lstStyle/>
          <a:p>
            <a:pPr algn="l"/>
            <a:r>
              <a:rPr sz="800" b="0" i="1">
                <a:solidFill>
                  <a:srgbClr val="FF6B00"/>
                </a:solidFill>
                <a:latin typeface="Consolas"/>
              </a:rPr>
              <a:t>sudo systemctl disable --now vsftpd</a:t>
            </a:r>
          </a:p>
        </p:txBody>
      </p:sp>
      <p:sp>
        <p:nvSpPr>
          <p:cNvPr id="14" name="Rectangle 13"/>
          <p:cNvSpPr/>
          <p:nvPr/>
        </p:nvSpPr>
        <p:spPr>
          <a:xfrm>
            <a:off x="228600" y="224028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246888" y="2286000"/>
            <a:ext cx="3657600" cy="256032"/>
          </a:xfrm>
          <a:prstGeom prst="rect">
            <a:avLst/>
          </a:prstGeom>
          <a:noFill/>
        </p:spPr>
        <p:txBody>
          <a:bodyPr wrap="square">
            <a:spAutoFit/>
          </a:bodyPr>
          <a:lstStyle/>
          <a:p>
            <a:pPr algn="l"/>
            <a:r>
              <a:rPr sz="850" b="0" i="0">
                <a:solidFill>
                  <a:srgbClr val="8B949E"/>
                </a:solidFill>
                <a:latin typeface="Calibri"/>
              </a:rPr>
              <a:t>Mitigates Vuln 2 — FTP Exposed (HIGH)</a:t>
            </a:r>
          </a:p>
        </p:txBody>
      </p:sp>
      <p:pic>
        <p:nvPicPr>
          <p:cNvPr id="16" name="Picture 15" descr="image36.png"/>
          <p:cNvPicPr>
            <a:picLocks noChangeAspect="1"/>
          </p:cNvPicPr>
          <p:nvPr/>
        </p:nvPicPr>
        <p:blipFill>
          <a:blip r:embed="rId3"/>
          <a:stretch>
            <a:fillRect/>
          </a:stretch>
        </p:blipFill>
        <p:spPr>
          <a:xfrm>
            <a:off x="246888" y="2587752"/>
            <a:ext cx="3657600" cy="914400"/>
          </a:xfrm>
          <a:prstGeom prst="rect">
            <a:avLst/>
          </a:prstGeom>
        </p:spPr>
      </p:pic>
      <p:sp>
        <p:nvSpPr>
          <p:cNvPr id="17" name="Rectangle 16"/>
          <p:cNvSpPr/>
          <p:nvPr/>
        </p:nvSpPr>
        <p:spPr>
          <a:xfrm>
            <a:off x="4206240" y="114300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4206240" y="1143000"/>
            <a:ext cx="64008" cy="2468880"/>
          </a:xfrm>
          <a:prstGeom prst="rect">
            <a:avLst/>
          </a:prstGeom>
          <a:solidFill>
            <a:srgbClr val="DA363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7452359" y="123444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7452359" y="1234440"/>
            <a:ext cx="502920" cy="365760"/>
          </a:xfrm>
          <a:prstGeom prst="rect">
            <a:avLst/>
          </a:prstGeom>
          <a:noFill/>
        </p:spPr>
        <p:txBody>
          <a:bodyPr wrap="square">
            <a:spAutoFit/>
          </a:bodyPr>
          <a:lstStyle/>
          <a:p>
            <a:pPr algn="ctr"/>
            <a:r>
              <a:rPr sz="1600" b="1" i="0">
                <a:solidFill>
                  <a:srgbClr val="DA3633"/>
                </a:solidFill>
                <a:latin typeface="Calibri"/>
              </a:rPr>
              <a:t>v</a:t>
            </a:r>
          </a:p>
        </p:txBody>
      </p:sp>
      <p:sp>
        <p:nvSpPr>
          <p:cNvPr id="21" name="TextBox 20"/>
          <p:cNvSpPr txBox="1"/>
          <p:nvPr/>
        </p:nvSpPr>
        <p:spPr>
          <a:xfrm>
            <a:off x="4315968" y="1216152"/>
            <a:ext cx="457200" cy="292608"/>
          </a:xfrm>
          <a:prstGeom prst="rect">
            <a:avLst/>
          </a:prstGeom>
          <a:noFill/>
        </p:spPr>
        <p:txBody>
          <a:bodyPr wrap="square">
            <a:spAutoFit/>
          </a:bodyPr>
          <a:lstStyle/>
          <a:p>
            <a:pPr algn="l"/>
            <a:r>
              <a:rPr sz="1300" b="1" i="0">
                <a:solidFill>
                  <a:srgbClr val="DA3633"/>
                </a:solidFill>
                <a:latin typeface="Consolas"/>
              </a:rPr>
              <a:t>02</a:t>
            </a:r>
          </a:p>
        </p:txBody>
      </p:sp>
      <p:sp>
        <p:nvSpPr>
          <p:cNvPr id="22" name="TextBox 21"/>
          <p:cNvSpPr txBox="1"/>
          <p:nvPr/>
        </p:nvSpPr>
        <p:spPr>
          <a:xfrm>
            <a:off x="4315968" y="1527048"/>
            <a:ext cx="3108960" cy="384048"/>
          </a:xfrm>
          <a:prstGeom prst="rect">
            <a:avLst/>
          </a:prstGeom>
          <a:noFill/>
        </p:spPr>
        <p:txBody>
          <a:bodyPr wrap="square">
            <a:spAutoFit/>
          </a:bodyPr>
          <a:lstStyle/>
          <a:p>
            <a:pPr algn="l"/>
            <a:r>
              <a:rPr sz="1000" b="1" i="0">
                <a:solidFill>
                  <a:srgbClr val="FFFFFF"/>
                </a:solidFill>
                <a:latin typeface="Calibri"/>
              </a:rPr>
              <a:t>FTP Disabled on S-DC1</a:t>
            </a:r>
          </a:p>
        </p:txBody>
      </p:sp>
      <p:sp>
        <p:nvSpPr>
          <p:cNvPr id="23" name="TextBox 22"/>
          <p:cNvSpPr txBox="1"/>
          <p:nvPr/>
        </p:nvSpPr>
        <p:spPr>
          <a:xfrm>
            <a:off x="4315968" y="1938528"/>
            <a:ext cx="3657600" cy="274320"/>
          </a:xfrm>
          <a:prstGeom prst="rect">
            <a:avLst/>
          </a:prstGeom>
          <a:noFill/>
        </p:spPr>
        <p:txBody>
          <a:bodyPr wrap="square">
            <a:spAutoFit/>
          </a:bodyPr>
          <a:lstStyle/>
          <a:p>
            <a:pPr algn="l"/>
            <a:r>
              <a:rPr sz="800" b="0" i="1">
                <a:solidFill>
                  <a:srgbClr val="FF6B00"/>
                </a:solidFill>
                <a:latin typeface="Consolas"/>
              </a:rPr>
              <a:t>Disable-WindowsOptionalFeature -Online -FeatureName IIS-FTPServer</a:t>
            </a:r>
          </a:p>
        </p:txBody>
      </p:sp>
      <p:sp>
        <p:nvSpPr>
          <p:cNvPr id="24" name="Rectangle 23"/>
          <p:cNvSpPr/>
          <p:nvPr/>
        </p:nvSpPr>
        <p:spPr>
          <a:xfrm>
            <a:off x="4297679" y="224028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315968" y="2286000"/>
            <a:ext cx="3657600" cy="256032"/>
          </a:xfrm>
          <a:prstGeom prst="rect">
            <a:avLst/>
          </a:prstGeom>
          <a:noFill/>
        </p:spPr>
        <p:txBody>
          <a:bodyPr wrap="square">
            <a:spAutoFit/>
          </a:bodyPr>
          <a:lstStyle/>
          <a:p>
            <a:pPr algn="l"/>
            <a:r>
              <a:rPr sz="850" b="0" i="0">
                <a:solidFill>
                  <a:srgbClr val="8B949E"/>
                </a:solidFill>
                <a:latin typeface="Calibri"/>
              </a:rPr>
              <a:t>Mitigates Vuln 2 — FTP Exposed (HIGH)</a:t>
            </a:r>
          </a:p>
        </p:txBody>
      </p:sp>
      <p:pic>
        <p:nvPicPr>
          <p:cNvPr id="26" name="Picture 25" descr="image37.png"/>
          <p:cNvPicPr>
            <a:picLocks noChangeAspect="1"/>
          </p:cNvPicPr>
          <p:nvPr/>
        </p:nvPicPr>
        <p:blipFill>
          <a:blip r:embed="rId4"/>
          <a:stretch>
            <a:fillRect/>
          </a:stretch>
        </p:blipFill>
        <p:spPr>
          <a:xfrm>
            <a:off x="4315968" y="2587752"/>
            <a:ext cx="3657600" cy="914400"/>
          </a:xfrm>
          <a:prstGeom prst="rect">
            <a:avLst/>
          </a:prstGeom>
        </p:spPr>
      </p:pic>
      <p:sp>
        <p:nvSpPr>
          <p:cNvPr id="27" name="Rectangle 26"/>
          <p:cNvSpPr/>
          <p:nvPr/>
        </p:nvSpPr>
        <p:spPr>
          <a:xfrm>
            <a:off x="8275320" y="114300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8275320" y="1143000"/>
            <a:ext cx="64008" cy="2468880"/>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11521440" y="123444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1521440" y="1234440"/>
            <a:ext cx="502920" cy="365760"/>
          </a:xfrm>
          <a:prstGeom prst="rect">
            <a:avLst/>
          </a:prstGeom>
          <a:noFill/>
        </p:spPr>
        <p:txBody>
          <a:bodyPr wrap="square">
            <a:spAutoFit/>
          </a:bodyPr>
          <a:lstStyle/>
          <a:p>
            <a:pPr algn="ctr"/>
            <a:r>
              <a:rPr sz="1600" b="1" i="0">
                <a:solidFill>
                  <a:srgbClr val="D29922"/>
                </a:solidFill>
                <a:latin typeface="Calibri"/>
              </a:rPr>
              <a:t>v</a:t>
            </a:r>
          </a:p>
        </p:txBody>
      </p:sp>
      <p:sp>
        <p:nvSpPr>
          <p:cNvPr id="31" name="TextBox 30"/>
          <p:cNvSpPr txBox="1"/>
          <p:nvPr/>
        </p:nvSpPr>
        <p:spPr>
          <a:xfrm>
            <a:off x="8385048" y="1216152"/>
            <a:ext cx="457200" cy="292608"/>
          </a:xfrm>
          <a:prstGeom prst="rect">
            <a:avLst/>
          </a:prstGeom>
          <a:noFill/>
        </p:spPr>
        <p:txBody>
          <a:bodyPr wrap="square">
            <a:spAutoFit/>
          </a:bodyPr>
          <a:lstStyle/>
          <a:p>
            <a:pPr algn="l"/>
            <a:r>
              <a:rPr sz="1300" b="1" i="0">
                <a:solidFill>
                  <a:srgbClr val="D29922"/>
                </a:solidFill>
                <a:latin typeface="Consolas"/>
              </a:rPr>
              <a:t>03</a:t>
            </a:r>
          </a:p>
        </p:txBody>
      </p:sp>
      <p:sp>
        <p:nvSpPr>
          <p:cNvPr id="32" name="TextBox 31"/>
          <p:cNvSpPr txBox="1"/>
          <p:nvPr/>
        </p:nvSpPr>
        <p:spPr>
          <a:xfrm>
            <a:off x="8385048" y="1527048"/>
            <a:ext cx="3108960" cy="384048"/>
          </a:xfrm>
          <a:prstGeom prst="rect">
            <a:avLst/>
          </a:prstGeom>
          <a:noFill/>
        </p:spPr>
        <p:txBody>
          <a:bodyPr wrap="square">
            <a:spAutoFit/>
          </a:bodyPr>
          <a:lstStyle/>
          <a:p>
            <a:pPr algn="l"/>
            <a:r>
              <a:rPr sz="1000" b="1" i="0">
                <a:solidFill>
                  <a:srgbClr val="FFFFFF"/>
                </a:solidFill>
                <a:latin typeface="Calibri"/>
              </a:rPr>
              <a:t>Windows Firewall Enabled on S-DC1</a:t>
            </a:r>
          </a:p>
        </p:txBody>
      </p:sp>
      <p:sp>
        <p:nvSpPr>
          <p:cNvPr id="33" name="TextBox 32"/>
          <p:cNvSpPr txBox="1"/>
          <p:nvPr/>
        </p:nvSpPr>
        <p:spPr>
          <a:xfrm>
            <a:off x="8385048" y="1938528"/>
            <a:ext cx="3657600" cy="274320"/>
          </a:xfrm>
          <a:prstGeom prst="rect">
            <a:avLst/>
          </a:prstGeom>
          <a:noFill/>
        </p:spPr>
        <p:txBody>
          <a:bodyPr wrap="square">
            <a:spAutoFit/>
          </a:bodyPr>
          <a:lstStyle/>
          <a:p>
            <a:pPr algn="l"/>
            <a:r>
              <a:rPr sz="800" b="0" i="1">
                <a:solidFill>
                  <a:srgbClr val="FF6B00"/>
                </a:solidFill>
                <a:latin typeface="Consolas"/>
              </a:rPr>
              <a:t>netsh advfirewall set allprofiles state on</a:t>
            </a:r>
          </a:p>
        </p:txBody>
      </p:sp>
      <p:sp>
        <p:nvSpPr>
          <p:cNvPr id="34" name="Rectangle 33"/>
          <p:cNvSpPr/>
          <p:nvPr/>
        </p:nvSpPr>
        <p:spPr>
          <a:xfrm>
            <a:off x="8366760" y="224028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385048" y="2286000"/>
            <a:ext cx="3657600" cy="256032"/>
          </a:xfrm>
          <a:prstGeom prst="rect">
            <a:avLst/>
          </a:prstGeom>
          <a:noFill/>
        </p:spPr>
        <p:txBody>
          <a:bodyPr wrap="square">
            <a:spAutoFit/>
          </a:bodyPr>
          <a:lstStyle/>
          <a:p>
            <a:pPr algn="l"/>
            <a:r>
              <a:rPr sz="850" b="0" i="0">
                <a:solidFill>
                  <a:srgbClr val="8B949E"/>
                </a:solidFill>
                <a:latin typeface="Calibri"/>
              </a:rPr>
              <a:t>Mitigates Vuln 3 — SMB Port 445 (MEDIUM)</a:t>
            </a:r>
          </a:p>
        </p:txBody>
      </p:sp>
      <p:pic>
        <p:nvPicPr>
          <p:cNvPr id="36" name="Picture 35" descr="image38.png"/>
          <p:cNvPicPr>
            <a:picLocks noChangeAspect="1"/>
          </p:cNvPicPr>
          <p:nvPr/>
        </p:nvPicPr>
        <p:blipFill>
          <a:blip r:embed="rId5"/>
          <a:stretch>
            <a:fillRect/>
          </a:stretch>
        </p:blipFill>
        <p:spPr>
          <a:xfrm>
            <a:off x="8385048" y="2587752"/>
            <a:ext cx="3657600" cy="914400"/>
          </a:xfrm>
          <a:prstGeom prst="rect">
            <a:avLst/>
          </a:prstGeom>
        </p:spPr>
      </p:pic>
      <p:sp>
        <p:nvSpPr>
          <p:cNvPr id="37" name="Rectangle 36"/>
          <p:cNvSpPr/>
          <p:nvPr/>
        </p:nvSpPr>
        <p:spPr>
          <a:xfrm>
            <a:off x="137160" y="384048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137160" y="3840480"/>
            <a:ext cx="64008" cy="2468880"/>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ectangle 38"/>
          <p:cNvSpPr/>
          <p:nvPr/>
        </p:nvSpPr>
        <p:spPr>
          <a:xfrm>
            <a:off x="3383279" y="393192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3383279" y="3931920"/>
            <a:ext cx="502920" cy="365760"/>
          </a:xfrm>
          <a:prstGeom prst="rect">
            <a:avLst/>
          </a:prstGeom>
          <a:noFill/>
        </p:spPr>
        <p:txBody>
          <a:bodyPr wrap="square">
            <a:spAutoFit/>
          </a:bodyPr>
          <a:lstStyle/>
          <a:p>
            <a:pPr algn="ctr"/>
            <a:r>
              <a:rPr sz="1600" b="1" i="0">
                <a:solidFill>
                  <a:srgbClr val="D29922"/>
                </a:solidFill>
                <a:latin typeface="Calibri"/>
              </a:rPr>
              <a:t>v</a:t>
            </a:r>
          </a:p>
        </p:txBody>
      </p:sp>
      <p:sp>
        <p:nvSpPr>
          <p:cNvPr id="41" name="TextBox 40"/>
          <p:cNvSpPr txBox="1"/>
          <p:nvPr/>
        </p:nvSpPr>
        <p:spPr>
          <a:xfrm>
            <a:off x="246888" y="3913632"/>
            <a:ext cx="457200" cy="292608"/>
          </a:xfrm>
          <a:prstGeom prst="rect">
            <a:avLst/>
          </a:prstGeom>
          <a:noFill/>
        </p:spPr>
        <p:txBody>
          <a:bodyPr wrap="square">
            <a:spAutoFit/>
          </a:bodyPr>
          <a:lstStyle/>
          <a:p>
            <a:pPr algn="l"/>
            <a:r>
              <a:rPr sz="1300" b="1" i="0">
                <a:solidFill>
                  <a:srgbClr val="D29922"/>
                </a:solidFill>
                <a:latin typeface="Consolas"/>
              </a:rPr>
              <a:t>04</a:t>
            </a:r>
          </a:p>
        </p:txBody>
      </p:sp>
      <p:sp>
        <p:nvSpPr>
          <p:cNvPr id="42" name="TextBox 41"/>
          <p:cNvSpPr txBox="1"/>
          <p:nvPr/>
        </p:nvSpPr>
        <p:spPr>
          <a:xfrm>
            <a:off x="246888" y="4224528"/>
            <a:ext cx="3108960" cy="384048"/>
          </a:xfrm>
          <a:prstGeom prst="rect">
            <a:avLst/>
          </a:prstGeom>
          <a:noFill/>
        </p:spPr>
        <p:txBody>
          <a:bodyPr wrap="square">
            <a:spAutoFit/>
          </a:bodyPr>
          <a:lstStyle/>
          <a:p>
            <a:pPr algn="l"/>
            <a:r>
              <a:rPr sz="1000" b="1" i="0">
                <a:solidFill>
                  <a:srgbClr val="FFFFFF"/>
                </a:solidFill>
                <a:latin typeface="Calibri"/>
              </a:rPr>
              <a:t>Apache Test Page Removed on L-CD</a:t>
            </a:r>
          </a:p>
        </p:txBody>
      </p:sp>
      <p:sp>
        <p:nvSpPr>
          <p:cNvPr id="43" name="TextBox 42"/>
          <p:cNvSpPr txBox="1"/>
          <p:nvPr/>
        </p:nvSpPr>
        <p:spPr>
          <a:xfrm>
            <a:off x="246888" y="4636008"/>
            <a:ext cx="3657600" cy="274320"/>
          </a:xfrm>
          <a:prstGeom prst="rect">
            <a:avLst/>
          </a:prstGeom>
          <a:noFill/>
        </p:spPr>
        <p:txBody>
          <a:bodyPr wrap="square">
            <a:spAutoFit/>
          </a:bodyPr>
          <a:lstStyle/>
          <a:p>
            <a:pPr algn="l"/>
            <a:r>
              <a:rPr sz="800" b="0" i="1">
                <a:solidFill>
                  <a:srgbClr val="FF6B00"/>
                </a:solidFill>
                <a:latin typeface="Consolas"/>
              </a:rPr>
              <a:t>sudo rm -rf /var/www/html/test</a:t>
            </a:r>
          </a:p>
        </p:txBody>
      </p:sp>
      <p:sp>
        <p:nvSpPr>
          <p:cNvPr id="44" name="Rectangle 43"/>
          <p:cNvSpPr/>
          <p:nvPr/>
        </p:nvSpPr>
        <p:spPr>
          <a:xfrm>
            <a:off x="228600" y="493776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246888" y="4983480"/>
            <a:ext cx="3657600" cy="256032"/>
          </a:xfrm>
          <a:prstGeom prst="rect">
            <a:avLst/>
          </a:prstGeom>
          <a:noFill/>
        </p:spPr>
        <p:txBody>
          <a:bodyPr wrap="square">
            <a:spAutoFit/>
          </a:bodyPr>
          <a:lstStyle/>
          <a:p>
            <a:pPr algn="l"/>
            <a:r>
              <a:rPr sz="850" b="0" i="0">
                <a:solidFill>
                  <a:srgbClr val="8B949E"/>
                </a:solidFill>
                <a:latin typeface="Calibri"/>
              </a:rPr>
              <a:t>Mitigates Vuln 4 — Test Page Exposed (MEDIUM)</a:t>
            </a:r>
          </a:p>
        </p:txBody>
      </p:sp>
      <p:pic>
        <p:nvPicPr>
          <p:cNvPr id="46" name="Picture 45" descr="image39.png"/>
          <p:cNvPicPr>
            <a:picLocks noChangeAspect="1"/>
          </p:cNvPicPr>
          <p:nvPr/>
        </p:nvPicPr>
        <p:blipFill>
          <a:blip r:embed="rId6"/>
          <a:stretch>
            <a:fillRect/>
          </a:stretch>
        </p:blipFill>
        <p:spPr>
          <a:xfrm>
            <a:off x="246888" y="5285232"/>
            <a:ext cx="3657600" cy="914400"/>
          </a:xfrm>
          <a:prstGeom prst="rect">
            <a:avLst/>
          </a:prstGeom>
        </p:spPr>
      </p:pic>
      <p:sp>
        <p:nvSpPr>
          <p:cNvPr id="47" name="Rectangle 46"/>
          <p:cNvSpPr/>
          <p:nvPr/>
        </p:nvSpPr>
        <p:spPr>
          <a:xfrm>
            <a:off x="4206240" y="384048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Rectangle 47"/>
          <p:cNvSpPr/>
          <p:nvPr/>
        </p:nvSpPr>
        <p:spPr>
          <a:xfrm>
            <a:off x="4206240" y="3840480"/>
            <a:ext cx="64008" cy="2468880"/>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ectangle 48"/>
          <p:cNvSpPr/>
          <p:nvPr/>
        </p:nvSpPr>
        <p:spPr>
          <a:xfrm>
            <a:off x="7452359" y="393192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7452359" y="3931920"/>
            <a:ext cx="502920" cy="365760"/>
          </a:xfrm>
          <a:prstGeom prst="rect">
            <a:avLst/>
          </a:prstGeom>
          <a:noFill/>
        </p:spPr>
        <p:txBody>
          <a:bodyPr wrap="square">
            <a:spAutoFit/>
          </a:bodyPr>
          <a:lstStyle/>
          <a:p>
            <a:pPr algn="ctr"/>
            <a:r>
              <a:rPr sz="1600" b="1" i="0">
                <a:solidFill>
                  <a:srgbClr val="0078D4"/>
                </a:solidFill>
                <a:latin typeface="Calibri"/>
              </a:rPr>
              <a:t>v</a:t>
            </a:r>
          </a:p>
        </p:txBody>
      </p:sp>
      <p:sp>
        <p:nvSpPr>
          <p:cNvPr id="51" name="TextBox 50"/>
          <p:cNvSpPr txBox="1"/>
          <p:nvPr/>
        </p:nvSpPr>
        <p:spPr>
          <a:xfrm>
            <a:off x="4315968" y="3913632"/>
            <a:ext cx="457200" cy="292608"/>
          </a:xfrm>
          <a:prstGeom prst="rect">
            <a:avLst/>
          </a:prstGeom>
          <a:noFill/>
        </p:spPr>
        <p:txBody>
          <a:bodyPr wrap="square">
            <a:spAutoFit/>
          </a:bodyPr>
          <a:lstStyle/>
          <a:p>
            <a:pPr algn="l"/>
            <a:r>
              <a:rPr sz="1300" b="1" i="0">
                <a:solidFill>
                  <a:srgbClr val="0078D4"/>
                </a:solidFill>
                <a:latin typeface="Consolas"/>
              </a:rPr>
              <a:t>05</a:t>
            </a:r>
          </a:p>
        </p:txBody>
      </p:sp>
      <p:sp>
        <p:nvSpPr>
          <p:cNvPr id="52" name="TextBox 51"/>
          <p:cNvSpPr txBox="1"/>
          <p:nvPr/>
        </p:nvSpPr>
        <p:spPr>
          <a:xfrm>
            <a:off x="4315968" y="4224528"/>
            <a:ext cx="3108960" cy="384048"/>
          </a:xfrm>
          <a:prstGeom prst="rect">
            <a:avLst/>
          </a:prstGeom>
          <a:noFill/>
        </p:spPr>
        <p:txBody>
          <a:bodyPr wrap="square">
            <a:spAutoFit/>
          </a:bodyPr>
          <a:lstStyle/>
          <a:p>
            <a:pPr algn="l"/>
            <a:r>
              <a:rPr sz="1000" b="1" i="0">
                <a:solidFill>
                  <a:srgbClr val="FFFFFF"/>
                </a:solidFill>
                <a:latin typeface="Calibri"/>
              </a:rPr>
              <a:t>SSH Password Auth Disabled on L-CD</a:t>
            </a:r>
          </a:p>
        </p:txBody>
      </p:sp>
      <p:sp>
        <p:nvSpPr>
          <p:cNvPr id="53" name="TextBox 52"/>
          <p:cNvSpPr txBox="1"/>
          <p:nvPr/>
        </p:nvSpPr>
        <p:spPr>
          <a:xfrm>
            <a:off x="4315968" y="4636008"/>
            <a:ext cx="3657600" cy="274320"/>
          </a:xfrm>
          <a:prstGeom prst="rect">
            <a:avLst/>
          </a:prstGeom>
          <a:noFill/>
        </p:spPr>
        <p:txBody>
          <a:bodyPr wrap="square">
            <a:spAutoFit/>
          </a:bodyPr>
          <a:lstStyle/>
          <a:p>
            <a:pPr algn="l"/>
            <a:r>
              <a:rPr sz="800" b="0" i="1">
                <a:solidFill>
                  <a:srgbClr val="FF6B00"/>
                </a:solidFill>
                <a:latin typeface="Consolas"/>
              </a:rPr>
              <a:t>PasswordAuthentication no  (sshd_config)</a:t>
            </a:r>
          </a:p>
        </p:txBody>
      </p:sp>
      <p:sp>
        <p:nvSpPr>
          <p:cNvPr id="54" name="Rectangle 53"/>
          <p:cNvSpPr/>
          <p:nvPr/>
        </p:nvSpPr>
        <p:spPr>
          <a:xfrm>
            <a:off x="4297679" y="493776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4315968" y="4983480"/>
            <a:ext cx="3657600" cy="256032"/>
          </a:xfrm>
          <a:prstGeom prst="rect">
            <a:avLst/>
          </a:prstGeom>
          <a:noFill/>
        </p:spPr>
        <p:txBody>
          <a:bodyPr wrap="square">
            <a:spAutoFit/>
          </a:bodyPr>
          <a:lstStyle/>
          <a:p>
            <a:pPr algn="l"/>
            <a:r>
              <a:rPr sz="850" b="0" i="0">
                <a:solidFill>
                  <a:srgbClr val="8B949E"/>
                </a:solidFill>
                <a:latin typeface="Calibri"/>
              </a:rPr>
              <a:t>Mitigates Vuln 5 — SSH Exposed (LOW)</a:t>
            </a:r>
          </a:p>
        </p:txBody>
      </p:sp>
      <p:pic>
        <p:nvPicPr>
          <p:cNvPr id="56" name="Picture 55" descr="image40.png"/>
          <p:cNvPicPr>
            <a:picLocks noChangeAspect="1"/>
          </p:cNvPicPr>
          <p:nvPr/>
        </p:nvPicPr>
        <p:blipFill>
          <a:blip r:embed="rId7"/>
          <a:stretch>
            <a:fillRect/>
          </a:stretch>
        </p:blipFill>
        <p:spPr>
          <a:xfrm>
            <a:off x="4315968" y="5285232"/>
            <a:ext cx="3657600" cy="914400"/>
          </a:xfrm>
          <a:prstGeom prst="rect">
            <a:avLst/>
          </a:prstGeom>
        </p:spPr>
      </p:pic>
      <p:sp>
        <p:nvSpPr>
          <p:cNvPr id="57" name="Rectangle 56"/>
          <p:cNvSpPr/>
          <p:nvPr/>
        </p:nvSpPr>
        <p:spPr>
          <a:xfrm>
            <a:off x="8275320" y="3840480"/>
            <a:ext cx="3886200" cy="24688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Rectangle 57"/>
          <p:cNvSpPr/>
          <p:nvPr/>
        </p:nvSpPr>
        <p:spPr>
          <a:xfrm>
            <a:off x="8275320" y="3840480"/>
            <a:ext cx="64008" cy="246888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Rectangle 58"/>
          <p:cNvSpPr/>
          <p:nvPr/>
        </p:nvSpPr>
        <p:spPr>
          <a:xfrm>
            <a:off x="11521440" y="3931920"/>
            <a:ext cx="502920" cy="365760"/>
          </a:xfrm>
          <a:prstGeom prst="rect">
            <a:avLst/>
          </a:prstGeom>
          <a:solidFill>
            <a:srgbClr val="12121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11521440" y="3931920"/>
            <a:ext cx="502920" cy="365760"/>
          </a:xfrm>
          <a:prstGeom prst="rect">
            <a:avLst/>
          </a:prstGeom>
          <a:noFill/>
        </p:spPr>
        <p:txBody>
          <a:bodyPr wrap="square">
            <a:spAutoFit/>
          </a:bodyPr>
          <a:lstStyle/>
          <a:p>
            <a:pPr algn="ctr"/>
            <a:r>
              <a:rPr sz="1600" b="1" i="0">
                <a:solidFill>
                  <a:srgbClr val="FF6B00"/>
                </a:solidFill>
                <a:latin typeface="Calibri"/>
              </a:rPr>
              <a:t>v</a:t>
            </a:r>
          </a:p>
        </p:txBody>
      </p:sp>
      <p:sp>
        <p:nvSpPr>
          <p:cNvPr id="61" name="TextBox 60"/>
          <p:cNvSpPr txBox="1"/>
          <p:nvPr/>
        </p:nvSpPr>
        <p:spPr>
          <a:xfrm>
            <a:off x="8385048" y="3913632"/>
            <a:ext cx="457200" cy="292608"/>
          </a:xfrm>
          <a:prstGeom prst="rect">
            <a:avLst/>
          </a:prstGeom>
          <a:noFill/>
        </p:spPr>
        <p:txBody>
          <a:bodyPr wrap="square">
            <a:spAutoFit/>
          </a:bodyPr>
          <a:lstStyle/>
          <a:p>
            <a:pPr algn="l"/>
            <a:r>
              <a:rPr sz="1300" b="1" i="0">
                <a:solidFill>
                  <a:srgbClr val="FF6B00"/>
                </a:solidFill>
                <a:latin typeface="Consolas"/>
              </a:rPr>
              <a:t>06</a:t>
            </a:r>
          </a:p>
        </p:txBody>
      </p:sp>
      <p:sp>
        <p:nvSpPr>
          <p:cNvPr id="62" name="TextBox 61"/>
          <p:cNvSpPr txBox="1"/>
          <p:nvPr/>
        </p:nvSpPr>
        <p:spPr>
          <a:xfrm>
            <a:off x="8385048" y="4224528"/>
            <a:ext cx="3108960" cy="384048"/>
          </a:xfrm>
          <a:prstGeom prst="rect">
            <a:avLst/>
          </a:prstGeom>
          <a:noFill/>
        </p:spPr>
        <p:txBody>
          <a:bodyPr wrap="square">
            <a:spAutoFit/>
          </a:bodyPr>
          <a:lstStyle/>
          <a:p>
            <a:pPr algn="l"/>
            <a:r>
              <a:rPr sz="1000" b="1" i="0">
                <a:solidFill>
                  <a:srgbClr val="FFFFFF"/>
                </a:solidFill>
                <a:latin typeface="Calibri"/>
              </a:rPr>
              <a:t>Wireshark Network Monitoring on Kali</a:t>
            </a:r>
          </a:p>
        </p:txBody>
      </p:sp>
      <p:sp>
        <p:nvSpPr>
          <p:cNvPr id="63" name="TextBox 62"/>
          <p:cNvSpPr txBox="1"/>
          <p:nvPr/>
        </p:nvSpPr>
        <p:spPr>
          <a:xfrm>
            <a:off x="8385048" y="4636008"/>
            <a:ext cx="3657600" cy="274320"/>
          </a:xfrm>
          <a:prstGeom prst="rect">
            <a:avLst/>
          </a:prstGeom>
          <a:noFill/>
        </p:spPr>
        <p:txBody>
          <a:bodyPr wrap="square">
            <a:spAutoFit/>
          </a:bodyPr>
          <a:lstStyle/>
          <a:p>
            <a:pPr algn="l"/>
            <a:r>
              <a:rPr sz="800" b="0" i="1">
                <a:solidFill>
                  <a:srgbClr val="FF6B00"/>
                </a:solidFill>
                <a:latin typeface="Consolas"/>
              </a:rPr>
              <a:t>Live packet capture on eth1 interface</a:t>
            </a:r>
          </a:p>
        </p:txBody>
      </p:sp>
      <p:sp>
        <p:nvSpPr>
          <p:cNvPr id="64" name="Rectangle 63"/>
          <p:cNvSpPr/>
          <p:nvPr/>
        </p:nvSpPr>
        <p:spPr>
          <a:xfrm>
            <a:off x="8366760" y="4937760"/>
            <a:ext cx="3657600" cy="18288"/>
          </a:xfrm>
          <a:prstGeom prst="rect">
            <a:avLst/>
          </a:prstGeom>
          <a:solidFill>
            <a:srgbClr val="3036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p:cNvSpPr txBox="1"/>
          <p:nvPr/>
        </p:nvSpPr>
        <p:spPr>
          <a:xfrm>
            <a:off x="8385048" y="4983480"/>
            <a:ext cx="3657600" cy="256032"/>
          </a:xfrm>
          <a:prstGeom prst="rect">
            <a:avLst/>
          </a:prstGeom>
          <a:noFill/>
        </p:spPr>
        <p:txBody>
          <a:bodyPr wrap="square">
            <a:spAutoFit/>
          </a:bodyPr>
          <a:lstStyle/>
          <a:p>
            <a:pPr algn="l"/>
            <a:r>
              <a:rPr sz="850" b="0" i="0">
                <a:solidFill>
                  <a:srgbClr val="8B949E"/>
                </a:solidFill>
                <a:latin typeface="Calibri"/>
              </a:rPr>
              <a:t>Ongoing traffic monitoring and anomaly detection</a:t>
            </a:r>
          </a:p>
        </p:txBody>
      </p:sp>
      <p:pic>
        <p:nvPicPr>
          <p:cNvPr id="66" name="Picture 65" descr="image41.png"/>
          <p:cNvPicPr>
            <a:picLocks noChangeAspect="1"/>
          </p:cNvPicPr>
          <p:nvPr/>
        </p:nvPicPr>
        <p:blipFill>
          <a:blip r:embed="rId8"/>
          <a:stretch>
            <a:fillRect/>
          </a:stretch>
        </p:blipFill>
        <p:spPr>
          <a:xfrm>
            <a:off x="8385048" y="5285232"/>
            <a:ext cx="3657600" cy="914400"/>
          </a:xfrm>
          <a:prstGeom prst="rect">
            <a:avLst/>
          </a:prstGeom>
        </p:spPr>
      </p:pic>
      <p:sp>
        <p:nvSpPr>
          <p:cNvPr id="67" name="Rectangle 66"/>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TextBox 67"/>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69" name="TextBox 68"/>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8 / 9</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21212"/>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1005840"/>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73152" cy="10058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37160" y="73152"/>
            <a:ext cx="9601200" cy="502920"/>
          </a:xfrm>
          <a:prstGeom prst="rect">
            <a:avLst/>
          </a:prstGeom>
          <a:noFill/>
        </p:spPr>
        <p:txBody>
          <a:bodyPr wrap="square">
            <a:spAutoFit/>
          </a:bodyPr>
          <a:lstStyle/>
          <a:p>
            <a:pPr algn="l"/>
            <a:r>
              <a:rPr sz="2300" b="1" i="0">
                <a:solidFill>
                  <a:srgbClr val="FFFFFF"/>
                </a:solidFill>
                <a:latin typeface="Calibri"/>
              </a:rPr>
              <a:t>Summary and Demonstration Readiness</a:t>
            </a:r>
          </a:p>
        </p:txBody>
      </p:sp>
      <p:sp>
        <p:nvSpPr>
          <p:cNvPr id="5" name="TextBox 4"/>
          <p:cNvSpPr txBox="1"/>
          <p:nvPr/>
        </p:nvSpPr>
        <p:spPr>
          <a:xfrm>
            <a:off x="137160" y="576072"/>
            <a:ext cx="11704320" cy="246221"/>
          </a:xfrm>
          <a:prstGeom prst="rect">
            <a:avLst/>
          </a:prstGeom>
          <a:noFill/>
        </p:spPr>
        <p:txBody>
          <a:bodyPr wrap="square">
            <a:spAutoFit/>
          </a:bodyPr>
          <a:lstStyle/>
          <a:p>
            <a:pPr algn="l"/>
            <a:r>
              <a:rPr sz="1000" b="0" i="0" dirty="0">
                <a:solidFill>
                  <a:srgbClr val="FF6B00"/>
                </a:solidFill>
                <a:latin typeface="Calibri"/>
              </a:rPr>
              <a:t>ACCB6000 Portfolio 2  Security Assessment Complete</a:t>
            </a:r>
          </a:p>
        </p:txBody>
      </p:sp>
      <p:sp>
        <p:nvSpPr>
          <p:cNvPr id="6" name="TextBox 5"/>
          <p:cNvSpPr txBox="1"/>
          <p:nvPr/>
        </p:nvSpPr>
        <p:spPr>
          <a:xfrm>
            <a:off x="9601200" y="73152"/>
            <a:ext cx="2468880" cy="274320"/>
          </a:xfrm>
          <a:prstGeom prst="rect">
            <a:avLst/>
          </a:prstGeom>
          <a:noFill/>
        </p:spPr>
        <p:txBody>
          <a:bodyPr wrap="square">
            <a:spAutoFit/>
          </a:bodyPr>
          <a:lstStyle/>
          <a:p>
            <a:pPr algn="r"/>
            <a:r>
              <a:rPr sz="800" b="0" i="0">
                <a:solidFill>
                  <a:srgbClr val="8B949E"/>
                </a:solidFill>
                <a:latin typeface="Calibri"/>
              </a:rPr>
              <a:t>ACCB6000 | SWANSEA.ACCA</a:t>
            </a:r>
          </a:p>
        </p:txBody>
      </p:sp>
      <p:sp>
        <p:nvSpPr>
          <p:cNvPr id="7" name="Rectangle 6"/>
          <p:cNvSpPr/>
          <p:nvPr/>
        </p:nvSpPr>
        <p:spPr>
          <a:xfrm>
            <a:off x="457200" y="1097280"/>
            <a:ext cx="2560320" cy="16459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40080" y="1188720"/>
            <a:ext cx="2194560" cy="822960"/>
          </a:xfrm>
          <a:prstGeom prst="rect">
            <a:avLst/>
          </a:prstGeom>
          <a:noFill/>
        </p:spPr>
        <p:txBody>
          <a:bodyPr wrap="square">
            <a:spAutoFit/>
          </a:bodyPr>
          <a:lstStyle/>
          <a:p>
            <a:pPr algn="ctr"/>
            <a:r>
              <a:rPr sz="4800" b="1" i="0">
                <a:solidFill>
                  <a:srgbClr val="FF6B00"/>
                </a:solidFill>
                <a:latin typeface="Calibri"/>
              </a:rPr>
              <a:t>4</a:t>
            </a:r>
          </a:p>
        </p:txBody>
      </p:sp>
      <p:sp>
        <p:nvSpPr>
          <p:cNvPr id="9" name="TextBox 8"/>
          <p:cNvSpPr txBox="1"/>
          <p:nvPr/>
        </p:nvSpPr>
        <p:spPr>
          <a:xfrm>
            <a:off x="640080" y="1920240"/>
            <a:ext cx="2194560" cy="685800"/>
          </a:xfrm>
          <a:prstGeom prst="rect">
            <a:avLst/>
          </a:prstGeom>
          <a:noFill/>
        </p:spPr>
        <p:txBody>
          <a:bodyPr wrap="square">
            <a:spAutoFit/>
          </a:bodyPr>
          <a:lstStyle/>
          <a:p>
            <a:pPr algn="ctr"/>
            <a:r>
              <a:rPr sz="1000" b="0" i="0">
                <a:solidFill>
                  <a:srgbClr val="FFFFFF"/>
                </a:solidFill>
                <a:latin typeface="Calibri"/>
              </a:rPr>
              <a:t>Hosts
Assessed</a:t>
            </a:r>
          </a:p>
        </p:txBody>
      </p:sp>
      <p:sp>
        <p:nvSpPr>
          <p:cNvPr id="10" name="Rectangle 9"/>
          <p:cNvSpPr/>
          <p:nvPr/>
        </p:nvSpPr>
        <p:spPr>
          <a:xfrm>
            <a:off x="3291840" y="1097280"/>
            <a:ext cx="2560320" cy="16459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474720" y="1188720"/>
            <a:ext cx="2194560" cy="822960"/>
          </a:xfrm>
          <a:prstGeom prst="rect">
            <a:avLst/>
          </a:prstGeom>
          <a:noFill/>
        </p:spPr>
        <p:txBody>
          <a:bodyPr wrap="square">
            <a:spAutoFit/>
          </a:bodyPr>
          <a:lstStyle/>
          <a:p>
            <a:pPr algn="ctr"/>
            <a:r>
              <a:rPr sz="4800" b="1" i="0">
                <a:solidFill>
                  <a:srgbClr val="DA3633"/>
                </a:solidFill>
                <a:latin typeface="Calibri"/>
              </a:rPr>
              <a:t>6</a:t>
            </a:r>
          </a:p>
        </p:txBody>
      </p:sp>
      <p:sp>
        <p:nvSpPr>
          <p:cNvPr id="12" name="TextBox 11"/>
          <p:cNvSpPr txBox="1"/>
          <p:nvPr/>
        </p:nvSpPr>
        <p:spPr>
          <a:xfrm>
            <a:off x="3474720" y="1920240"/>
            <a:ext cx="2194560" cy="685800"/>
          </a:xfrm>
          <a:prstGeom prst="rect">
            <a:avLst/>
          </a:prstGeom>
          <a:noFill/>
        </p:spPr>
        <p:txBody>
          <a:bodyPr wrap="square">
            <a:spAutoFit/>
          </a:bodyPr>
          <a:lstStyle/>
          <a:p>
            <a:pPr algn="ctr"/>
            <a:r>
              <a:rPr sz="1000" b="0" i="0">
                <a:solidFill>
                  <a:srgbClr val="FFFFFF"/>
                </a:solidFill>
                <a:latin typeface="Calibri"/>
              </a:rPr>
              <a:t>Vulnerabilities
Identified</a:t>
            </a:r>
          </a:p>
        </p:txBody>
      </p:sp>
      <p:sp>
        <p:nvSpPr>
          <p:cNvPr id="13" name="Rectangle 12"/>
          <p:cNvSpPr/>
          <p:nvPr/>
        </p:nvSpPr>
        <p:spPr>
          <a:xfrm>
            <a:off x="6126480" y="1097280"/>
            <a:ext cx="2560320" cy="16459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309360" y="1188720"/>
            <a:ext cx="2194560" cy="822960"/>
          </a:xfrm>
          <a:prstGeom prst="rect">
            <a:avLst/>
          </a:prstGeom>
          <a:noFill/>
        </p:spPr>
        <p:txBody>
          <a:bodyPr wrap="square">
            <a:spAutoFit/>
          </a:bodyPr>
          <a:lstStyle/>
          <a:p>
            <a:pPr algn="ctr"/>
            <a:r>
              <a:rPr sz="4800" b="1" i="0">
                <a:solidFill>
                  <a:srgbClr val="D29922"/>
                </a:solidFill>
                <a:latin typeface="Calibri"/>
              </a:rPr>
              <a:t>2</a:t>
            </a:r>
          </a:p>
        </p:txBody>
      </p:sp>
      <p:sp>
        <p:nvSpPr>
          <p:cNvPr id="15" name="TextBox 14"/>
          <p:cNvSpPr txBox="1"/>
          <p:nvPr/>
        </p:nvSpPr>
        <p:spPr>
          <a:xfrm>
            <a:off x="6309360" y="1920240"/>
            <a:ext cx="2194560" cy="685800"/>
          </a:xfrm>
          <a:prstGeom prst="rect">
            <a:avLst/>
          </a:prstGeom>
          <a:noFill/>
        </p:spPr>
        <p:txBody>
          <a:bodyPr wrap="square">
            <a:spAutoFit/>
          </a:bodyPr>
          <a:lstStyle/>
          <a:p>
            <a:pPr algn="ctr"/>
            <a:r>
              <a:rPr sz="1000" b="0" i="0">
                <a:solidFill>
                  <a:srgbClr val="FFFFFF"/>
                </a:solidFill>
                <a:latin typeface="Calibri"/>
              </a:rPr>
              <a:t>Exploitations
Demonstrated</a:t>
            </a:r>
          </a:p>
        </p:txBody>
      </p:sp>
      <p:sp>
        <p:nvSpPr>
          <p:cNvPr id="16" name="Rectangle 15"/>
          <p:cNvSpPr/>
          <p:nvPr/>
        </p:nvSpPr>
        <p:spPr>
          <a:xfrm>
            <a:off x="8961120" y="1097280"/>
            <a:ext cx="2560320" cy="164592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9144000" y="1188720"/>
            <a:ext cx="2194560" cy="822960"/>
          </a:xfrm>
          <a:prstGeom prst="rect">
            <a:avLst/>
          </a:prstGeom>
          <a:noFill/>
        </p:spPr>
        <p:txBody>
          <a:bodyPr wrap="square">
            <a:spAutoFit/>
          </a:bodyPr>
          <a:lstStyle/>
          <a:p>
            <a:pPr algn="ctr"/>
            <a:r>
              <a:rPr sz="4800" b="1" i="0">
                <a:solidFill>
                  <a:srgbClr val="238636"/>
                </a:solidFill>
                <a:latin typeface="Calibri"/>
              </a:rPr>
              <a:t>6</a:t>
            </a:r>
          </a:p>
        </p:txBody>
      </p:sp>
      <p:sp>
        <p:nvSpPr>
          <p:cNvPr id="18" name="TextBox 17"/>
          <p:cNvSpPr txBox="1"/>
          <p:nvPr/>
        </p:nvSpPr>
        <p:spPr>
          <a:xfrm>
            <a:off x="9144000" y="1920240"/>
            <a:ext cx="2194560" cy="685800"/>
          </a:xfrm>
          <a:prstGeom prst="rect">
            <a:avLst/>
          </a:prstGeom>
          <a:noFill/>
        </p:spPr>
        <p:txBody>
          <a:bodyPr wrap="square">
            <a:spAutoFit/>
          </a:bodyPr>
          <a:lstStyle/>
          <a:p>
            <a:pPr algn="ctr"/>
            <a:r>
              <a:rPr sz="1000" b="0" i="0">
                <a:solidFill>
                  <a:srgbClr val="FFFFFF"/>
                </a:solidFill>
                <a:latin typeface="Calibri"/>
              </a:rPr>
              <a:t>Security
Measures</a:t>
            </a:r>
          </a:p>
        </p:txBody>
      </p:sp>
      <p:sp>
        <p:nvSpPr>
          <p:cNvPr id="19" name="Rectangle 18"/>
          <p:cNvSpPr/>
          <p:nvPr/>
        </p:nvSpPr>
        <p:spPr>
          <a:xfrm>
            <a:off x="137160" y="2880360"/>
            <a:ext cx="5669280" cy="33832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274320" y="2944368"/>
            <a:ext cx="5394960" cy="292608"/>
          </a:xfrm>
          <a:prstGeom prst="rect">
            <a:avLst/>
          </a:prstGeom>
          <a:noFill/>
        </p:spPr>
        <p:txBody>
          <a:bodyPr wrap="square">
            <a:spAutoFit/>
          </a:bodyPr>
          <a:lstStyle/>
          <a:p>
            <a:pPr algn="l"/>
            <a:r>
              <a:rPr sz="1200" b="1" i="0">
                <a:solidFill>
                  <a:srgbClr val="FF6B00"/>
                </a:solidFill>
                <a:latin typeface="Calibri"/>
              </a:rPr>
              <a:t>Demonstration Checklist</a:t>
            </a:r>
          </a:p>
        </p:txBody>
      </p:sp>
      <p:sp>
        <p:nvSpPr>
          <p:cNvPr id="21" name="Rectangle 20"/>
          <p:cNvSpPr/>
          <p:nvPr/>
        </p:nvSpPr>
        <p:spPr>
          <a:xfrm>
            <a:off x="256032" y="3355848"/>
            <a:ext cx="109728" cy="109728"/>
          </a:xfrm>
          <a:prstGeom prst="rect">
            <a:avLst/>
          </a:prstGeom>
          <a:solidFill>
            <a:srgbClr val="23863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57200" y="3310128"/>
            <a:ext cx="5212080" cy="438912"/>
          </a:xfrm>
          <a:prstGeom prst="rect">
            <a:avLst/>
          </a:prstGeom>
          <a:noFill/>
        </p:spPr>
        <p:txBody>
          <a:bodyPr wrap="square">
            <a:spAutoFit/>
          </a:bodyPr>
          <a:lstStyle/>
          <a:p>
            <a:pPr algn="l"/>
            <a:r>
              <a:rPr sz="1000" b="0" i="0">
                <a:solidFill>
                  <a:srgbClr val="FFFFFF"/>
                </a:solidFill>
                <a:latin typeface="Calibri"/>
              </a:rPr>
              <a:t>Demonstrate 3 Vulnerabilities (1 High, 1 Medium, 1 Low)</a:t>
            </a:r>
          </a:p>
        </p:txBody>
      </p:sp>
      <p:sp>
        <p:nvSpPr>
          <p:cNvPr id="23" name="Rectangle 22"/>
          <p:cNvSpPr/>
          <p:nvPr/>
        </p:nvSpPr>
        <p:spPr>
          <a:xfrm>
            <a:off x="256032" y="3840480"/>
            <a:ext cx="109728" cy="109728"/>
          </a:xfrm>
          <a:prstGeom prst="rect">
            <a:avLst/>
          </a:prstGeom>
          <a:solidFill>
            <a:srgbClr val="D29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57200" y="3794760"/>
            <a:ext cx="5212080" cy="438912"/>
          </a:xfrm>
          <a:prstGeom prst="rect">
            <a:avLst/>
          </a:prstGeom>
          <a:noFill/>
        </p:spPr>
        <p:txBody>
          <a:bodyPr wrap="square">
            <a:spAutoFit/>
          </a:bodyPr>
          <a:lstStyle/>
          <a:p>
            <a:pPr algn="l"/>
            <a:r>
              <a:rPr sz="1000" b="0" i="0">
                <a:solidFill>
                  <a:srgbClr val="FFFFFF"/>
                </a:solidFill>
                <a:latin typeface="Calibri"/>
              </a:rPr>
              <a:t>Demonstrate 1 Exploitation (SMB on S-DC1 or SSH on L-CD)</a:t>
            </a:r>
          </a:p>
        </p:txBody>
      </p:sp>
      <p:sp>
        <p:nvSpPr>
          <p:cNvPr id="25" name="Rectangle 24"/>
          <p:cNvSpPr/>
          <p:nvPr/>
        </p:nvSpPr>
        <p:spPr>
          <a:xfrm>
            <a:off x="256032" y="4325112"/>
            <a:ext cx="109728" cy="109728"/>
          </a:xfrm>
          <a:prstGeom prst="rect">
            <a:avLst/>
          </a:prstGeom>
          <a:solidFill>
            <a:srgbClr val="0078D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7200" y="4279392"/>
            <a:ext cx="5212080" cy="438912"/>
          </a:xfrm>
          <a:prstGeom prst="rect">
            <a:avLst/>
          </a:prstGeom>
          <a:noFill/>
        </p:spPr>
        <p:txBody>
          <a:bodyPr wrap="square">
            <a:spAutoFit/>
          </a:bodyPr>
          <a:lstStyle/>
          <a:p>
            <a:pPr algn="l"/>
            <a:r>
              <a:rPr sz="1000" b="0" i="0">
                <a:solidFill>
                  <a:srgbClr val="FFFFFF"/>
                </a:solidFill>
                <a:latin typeface="Calibri"/>
              </a:rPr>
              <a:t>Demonstrate 2 Security Measures from the list</a:t>
            </a:r>
          </a:p>
        </p:txBody>
      </p:sp>
      <p:sp>
        <p:nvSpPr>
          <p:cNvPr id="27" name="Rectangle 26"/>
          <p:cNvSpPr/>
          <p:nvPr/>
        </p:nvSpPr>
        <p:spPr>
          <a:xfrm>
            <a:off x="256032" y="4809744"/>
            <a:ext cx="109728" cy="109728"/>
          </a:xfrm>
          <a:prstGeom prst="rect">
            <a:avLst/>
          </a:prstGeom>
          <a:solidFill>
            <a:srgbClr val="8B949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57200" y="4764024"/>
            <a:ext cx="5212080" cy="438912"/>
          </a:xfrm>
          <a:prstGeom prst="rect">
            <a:avLst/>
          </a:prstGeom>
          <a:noFill/>
        </p:spPr>
        <p:txBody>
          <a:bodyPr wrap="square">
            <a:spAutoFit/>
          </a:bodyPr>
          <a:lstStyle/>
          <a:p>
            <a:pPr algn="l"/>
            <a:r>
              <a:rPr sz="1000" b="0" i="0">
                <a:solidFill>
                  <a:srgbClr val="FFFFFF"/>
                </a:solidFill>
                <a:latin typeface="Calibri"/>
              </a:rPr>
              <a:t>Explain Post-Exploitation findings on L-CD</a:t>
            </a:r>
          </a:p>
        </p:txBody>
      </p:sp>
      <p:sp>
        <p:nvSpPr>
          <p:cNvPr id="29" name="Rectangle 28"/>
          <p:cNvSpPr/>
          <p:nvPr/>
        </p:nvSpPr>
        <p:spPr>
          <a:xfrm>
            <a:off x="256032" y="5294376"/>
            <a:ext cx="109728" cy="109728"/>
          </a:xfrm>
          <a:prstGeom prst="rect">
            <a:avLst/>
          </a:prstGeom>
          <a:solidFill>
            <a:srgbClr val="8B949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457200" y="5248656"/>
            <a:ext cx="5212080" cy="438912"/>
          </a:xfrm>
          <a:prstGeom prst="rect">
            <a:avLst/>
          </a:prstGeom>
          <a:noFill/>
        </p:spPr>
        <p:txBody>
          <a:bodyPr wrap="square">
            <a:spAutoFit/>
          </a:bodyPr>
          <a:lstStyle/>
          <a:p>
            <a:pPr algn="l"/>
            <a:r>
              <a:rPr sz="1000" b="0" i="0">
                <a:solidFill>
                  <a:srgbClr val="FFFFFF"/>
                </a:solidFill>
                <a:latin typeface="Calibri"/>
              </a:rPr>
              <a:t>VMs ready — snapshots loaded before mitigations</a:t>
            </a:r>
          </a:p>
        </p:txBody>
      </p:sp>
      <p:sp>
        <p:nvSpPr>
          <p:cNvPr id="31" name="Rectangle 30"/>
          <p:cNvSpPr/>
          <p:nvPr/>
        </p:nvSpPr>
        <p:spPr>
          <a:xfrm>
            <a:off x="5943600" y="2880360"/>
            <a:ext cx="6108192" cy="3383280"/>
          </a:xfrm>
          <a:prstGeom prst="rect">
            <a:avLst/>
          </a:prstGeom>
          <a:solidFill>
            <a:srgbClr val="2A2A2A"/>
          </a:solidFill>
          <a:ln w="6350">
            <a:solidFill>
              <a:srgbClr val="3036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080760" y="2944368"/>
            <a:ext cx="5852160" cy="292608"/>
          </a:xfrm>
          <a:prstGeom prst="rect">
            <a:avLst/>
          </a:prstGeom>
          <a:noFill/>
        </p:spPr>
        <p:txBody>
          <a:bodyPr wrap="square">
            <a:spAutoFit/>
          </a:bodyPr>
          <a:lstStyle/>
          <a:p>
            <a:pPr algn="l"/>
            <a:r>
              <a:rPr sz="1200" b="1" i="0">
                <a:solidFill>
                  <a:srgbClr val="DA3633"/>
                </a:solidFill>
                <a:latin typeface="Calibri"/>
              </a:rPr>
              <a:t>Key Findings</a:t>
            </a:r>
          </a:p>
        </p:txBody>
      </p:sp>
      <p:sp>
        <p:nvSpPr>
          <p:cNvPr id="33" name="Rectangle 32"/>
          <p:cNvSpPr/>
          <p:nvPr/>
        </p:nvSpPr>
        <p:spPr>
          <a:xfrm>
            <a:off x="6062472" y="3337560"/>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6236208" y="3310128"/>
            <a:ext cx="5669280" cy="420624"/>
          </a:xfrm>
          <a:prstGeom prst="rect">
            <a:avLst/>
          </a:prstGeom>
          <a:noFill/>
        </p:spPr>
        <p:txBody>
          <a:bodyPr wrap="square">
            <a:spAutoFit/>
          </a:bodyPr>
          <a:lstStyle/>
          <a:p>
            <a:pPr algn="l"/>
            <a:r>
              <a:rPr sz="950" b="0" i="0">
                <a:solidFill>
                  <a:srgbClr val="FFFFFF"/>
                </a:solidFill>
                <a:latin typeface="Calibri"/>
              </a:rPr>
              <a:t>S-DC1 patched against MS08-067 and EternalBlue</a:t>
            </a:r>
          </a:p>
        </p:txBody>
      </p:sp>
      <p:sp>
        <p:nvSpPr>
          <p:cNvPr id="35" name="Rectangle 34"/>
          <p:cNvSpPr/>
          <p:nvPr/>
        </p:nvSpPr>
        <p:spPr>
          <a:xfrm>
            <a:off x="6062472" y="3813048"/>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236208" y="3785616"/>
            <a:ext cx="5669280" cy="420624"/>
          </a:xfrm>
          <a:prstGeom prst="rect">
            <a:avLst/>
          </a:prstGeom>
          <a:noFill/>
        </p:spPr>
        <p:txBody>
          <a:bodyPr wrap="square">
            <a:spAutoFit/>
          </a:bodyPr>
          <a:lstStyle/>
          <a:p>
            <a:pPr algn="l"/>
            <a:r>
              <a:rPr sz="950" b="0" i="0">
                <a:solidFill>
                  <a:srgbClr val="FFFFFF"/>
                </a:solidFill>
                <a:latin typeface="Calibri"/>
              </a:rPr>
              <a:t>Domain Controller accessible via SMB with Admin credentials</a:t>
            </a:r>
          </a:p>
        </p:txBody>
      </p:sp>
      <p:sp>
        <p:nvSpPr>
          <p:cNvPr id="37" name="Rectangle 36"/>
          <p:cNvSpPr/>
          <p:nvPr/>
        </p:nvSpPr>
        <p:spPr>
          <a:xfrm>
            <a:off x="6062472" y="4288536"/>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6236208" y="4261104"/>
            <a:ext cx="5669280" cy="420624"/>
          </a:xfrm>
          <a:prstGeom prst="rect">
            <a:avLst/>
          </a:prstGeom>
          <a:noFill/>
        </p:spPr>
        <p:txBody>
          <a:bodyPr wrap="square">
            <a:spAutoFit/>
          </a:bodyPr>
          <a:lstStyle/>
          <a:p>
            <a:pPr algn="l"/>
            <a:r>
              <a:rPr sz="950" b="0" i="0">
                <a:solidFill>
                  <a:srgbClr val="FFFFFF"/>
                </a:solidFill>
                <a:latin typeface="Calibri"/>
              </a:rPr>
              <a:t>L-CD compromised via SSH password brute force</a:t>
            </a:r>
          </a:p>
        </p:txBody>
      </p:sp>
      <p:sp>
        <p:nvSpPr>
          <p:cNvPr id="39" name="Rectangle 38"/>
          <p:cNvSpPr/>
          <p:nvPr/>
        </p:nvSpPr>
        <p:spPr>
          <a:xfrm>
            <a:off x="6062472" y="4764024"/>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6236208" y="4736592"/>
            <a:ext cx="5669280" cy="420624"/>
          </a:xfrm>
          <a:prstGeom prst="rect">
            <a:avLst/>
          </a:prstGeom>
          <a:noFill/>
        </p:spPr>
        <p:txBody>
          <a:bodyPr wrap="square">
            <a:spAutoFit/>
          </a:bodyPr>
          <a:lstStyle/>
          <a:p>
            <a:pPr algn="l"/>
            <a:r>
              <a:rPr sz="950" b="0" i="0">
                <a:solidFill>
                  <a:srgbClr val="FFFFFF"/>
                </a:solidFill>
                <a:latin typeface="Calibri"/>
              </a:rPr>
              <a:t>L-CD is a pivot point between London and Swansea</a:t>
            </a:r>
          </a:p>
        </p:txBody>
      </p:sp>
      <p:sp>
        <p:nvSpPr>
          <p:cNvPr id="41" name="Rectangle 40"/>
          <p:cNvSpPr/>
          <p:nvPr/>
        </p:nvSpPr>
        <p:spPr>
          <a:xfrm>
            <a:off x="6062472" y="5239512"/>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6236208" y="5212080"/>
            <a:ext cx="5669280" cy="420624"/>
          </a:xfrm>
          <a:prstGeom prst="rect">
            <a:avLst/>
          </a:prstGeom>
          <a:noFill/>
        </p:spPr>
        <p:txBody>
          <a:bodyPr wrap="square">
            <a:spAutoFit/>
          </a:bodyPr>
          <a:lstStyle/>
          <a:p>
            <a:pPr algn="l"/>
            <a:r>
              <a:rPr sz="950" b="0" i="0">
                <a:solidFill>
                  <a:srgbClr val="FFFFFF"/>
                </a:solidFill>
                <a:latin typeface="Calibri"/>
              </a:rPr>
              <a:t>All 6 security measures successfully implemented</a:t>
            </a:r>
          </a:p>
        </p:txBody>
      </p:sp>
      <p:sp>
        <p:nvSpPr>
          <p:cNvPr id="43" name="Rectangle 42"/>
          <p:cNvSpPr/>
          <p:nvPr/>
        </p:nvSpPr>
        <p:spPr>
          <a:xfrm>
            <a:off x="6062472" y="5715000"/>
            <a:ext cx="91440" cy="91440"/>
          </a:xfrm>
          <a:prstGeom prst="rect">
            <a:avLst/>
          </a:prstGeom>
          <a:solidFill>
            <a:srgbClr val="FF6B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6236208" y="5687568"/>
            <a:ext cx="5669280" cy="420624"/>
          </a:xfrm>
          <a:prstGeom prst="rect">
            <a:avLst/>
          </a:prstGeom>
          <a:noFill/>
        </p:spPr>
        <p:txBody>
          <a:bodyPr wrap="square">
            <a:spAutoFit/>
          </a:bodyPr>
          <a:lstStyle/>
          <a:p>
            <a:pPr algn="l"/>
            <a:r>
              <a:rPr sz="950" b="0" i="0">
                <a:solidFill>
                  <a:srgbClr val="FFFFFF"/>
                </a:solidFill>
                <a:latin typeface="Calibri"/>
              </a:rPr>
              <a:t>Wireshark monitoring deployed for ongoing detection</a:t>
            </a:r>
          </a:p>
        </p:txBody>
      </p:sp>
      <p:sp>
        <p:nvSpPr>
          <p:cNvPr id="45" name="Rectangle 44"/>
          <p:cNvSpPr/>
          <p:nvPr/>
        </p:nvSpPr>
        <p:spPr>
          <a:xfrm>
            <a:off x="0" y="6565392"/>
            <a:ext cx="12188952" cy="292608"/>
          </a:xfrm>
          <a:prstGeom prst="rect">
            <a:avLst/>
          </a:prstGeom>
          <a:solidFill>
            <a:srgbClr val="1E1E1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82880" y="6583680"/>
            <a:ext cx="10515600" cy="246888"/>
          </a:xfrm>
          <a:prstGeom prst="rect">
            <a:avLst/>
          </a:prstGeom>
          <a:noFill/>
        </p:spPr>
        <p:txBody>
          <a:bodyPr wrap="square">
            <a:spAutoFit/>
          </a:bodyPr>
          <a:lstStyle/>
          <a:p>
            <a:pPr algn="ctr"/>
            <a:r>
              <a:rPr sz="750" b="0" i="0">
                <a:solidFill>
                  <a:srgbClr val="8B949E"/>
                </a:solidFill>
                <a:latin typeface="Calibri"/>
              </a:rPr>
              <a:t>SOAC Inc. Security Assessment  |  ACCB6000 Advanced Cybersecurity  |  UWTSD London  |  Kelvin Barreto Tavares</a:t>
            </a:r>
          </a:p>
        </p:txBody>
      </p:sp>
      <p:sp>
        <p:nvSpPr>
          <p:cNvPr id="47" name="TextBox 46"/>
          <p:cNvSpPr txBox="1"/>
          <p:nvPr/>
        </p:nvSpPr>
        <p:spPr>
          <a:xfrm>
            <a:off x="11704320" y="6583680"/>
            <a:ext cx="457200" cy="246888"/>
          </a:xfrm>
          <a:prstGeom prst="rect">
            <a:avLst/>
          </a:prstGeom>
          <a:noFill/>
        </p:spPr>
        <p:txBody>
          <a:bodyPr wrap="square">
            <a:spAutoFit/>
          </a:bodyPr>
          <a:lstStyle/>
          <a:p>
            <a:pPr algn="r"/>
            <a:r>
              <a:rPr sz="750" b="0" i="0">
                <a:solidFill>
                  <a:srgbClr val="8B949E"/>
                </a:solidFill>
                <a:latin typeface="Calibri"/>
              </a:rPr>
              <a:t>9 / 9</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TotalTime>
  <Words>2715</Words>
  <Application>Microsoft Office PowerPoint</Application>
  <PresentationFormat>Custom</PresentationFormat>
  <Paragraphs>234</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Consolas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Kelvin Tavares</dc:creator>
  <cp:keywords/>
  <dc:description>generated using python-pptx</dc:description>
  <cp:lastModifiedBy>Kelvin Tavares</cp:lastModifiedBy>
  <cp:revision>2</cp:revision>
  <dcterms:created xsi:type="dcterms:W3CDTF">2013-01-27T09:14:16Z</dcterms:created>
  <dcterms:modified xsi:type="dcterms:W3CDTF">2026-04-23T08:56:30Z</dcterms:modified>
  <cp:category/>
</cp:coreProperties>
</file>