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43C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032161-9E83-7545-BF66-9F7C9834AC27}" v="49" dt="2026-06-06T15:31:15.6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738"/>
    <p:restoredTop sz="94616"/>
  </p:normalViewPr>
  <p:slideViewPr>
    <p:cSldViewPr snapToGrid="0">
      <p:cViewPr>
        <p:scale>
          <a:sx n="105" d="100"/>
          <a:sy n="105" d="100"/>
        </p:scale>
        <p:origin x="320"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Collier (2511439)" userId="c3f9b317-3dd1-4415-8f38-528b4918e918" providerId="ADAL" clId="{18032161-9E83-7545-BF66-9F7C9834AC27}"/>
    <pc:docChg chg="undo custSel addSld modSld">
      <pc:chgData name="Emily Collier (2511439)" userId="c3f9b317-3dd1-4415-8f38-528b4918e918" providerId="ADAL" clId="{18032161-9E83-7545-BF66-9F7C9834AC27}" dt="2026-06-06T15:36:00.186" v="20977" actId="14100"/>
      <pc:docMkLst>
        <pc:docMk/>
      </pc:docMkLst>
      <pc:sldChg chg="addSp delSp modSp mod">
        <pc:chgData name="Emily Collier (2511439)" userId="c3f9b317-3dd1-4415-8f38-528b4918e918" providerId="ADAL" clId="{18032161-9E83-7545-BF66-9F7C9834AC27}" dt="2026-06-06T15:34:21.920" v="20960" actId="1076"/>
        <pc:sldMkLst>
          <pc:docMk/>
          <pc:sldMk cId="2064190026" sldId="256"/>
        </pc:sldMkLst>
        <pc:spChg chg="add mod">
          <ac:chgData name="Emily Collier (2511439)" userId="c3f9b317-3dd1-4415-8f38-528b4918e918" providerId="ADAL" clId="{18032161-9E83-7545-BF66-9F7C9834AC27}" dt="2026-06-06T15:33:47.086" v="20953" actId="1076"/>
          <ac:spMkLst>
            <pc:docMk/>
            <pc:sldMk cId="2064190026" sldId="256"/>
            <ac:spMk id="2" creationId="{7597C2D9-6FA4-C714-780B-D219847EF30C}"/>
          </ac:spMkLst>
        </pc:spChg>
        <pc:spChg chg="add mod">
          <ac:chgData name="Emily Collier (2511439)" userId="c3f9b317-3dd1-4415-8f38-528b4918e918" providerId="ADAL" clId="{18032161-9E83-7545-BF66-9F7C9834AC27}" dt="2026-06-06T15:34:05.220" v="20956" actId="1076"/>
          <ac:spMkLst>
            <pc:docMk/>
            <pc:sldMk cId="2064190026" sldId="256"/>
            <ac:spMk id="3" creationId="{87F79E04-7AAB-4DBB-D0AA-650917D5FCF9}"/>
          </ac:spMkLst>
        </pc:spChg>
        <pc:spChg chg="mod">
          <ac:chgData name="Emily Collier (2511439)" userId="c3f9b317-3dd1-4415-8f38-528b4918e918" providerId="ADAL" clId="{18032161-9E83-7545-BF66-9F7C9834AC27}" dt="2026-06-06T15:34:21.920" v="20960" actId="1076"/>
          <ac:spMkLst>
            <pc:docMk/>
            <pc:sldMk cId="2064190026" sldId="256"/>
            <ac:spMk id="4" creationId="{383D0360-0A62-C7E3-F858-80A5D584FB27}"/>
          </ac:spMkLst>
        </pc:spChg>
        <pc:spChg chg="add mod">
          <ac:chgData name="Emily Collier (2511439)" userId="c3f9b317-3dd1-4415-8f38-528b4918e918" providerId="ADAL" clId="{18032161-9E83-7545-BF66-9F7C9834AC27}" dt="2026-06-06T15:32:46.653" v="20939" actId="14100"/>
          <ac:spMkLst>
            <pc:docMk/>
            <pc:sldMk cId="2064190026" sldId="256"/>
            <ac:spMk id="5" creationId="{397E1A89-C8FC-8B0E-D2C9-80F8600FBFCF}"/>
          </ac:spMkLst>
        </pc:spChg>
        <pc:spChg chg="mod">
          <ac:chgData name="Emily Collier (2511439)" userId="c3f9b317-3dd1-4415-8f38-528b4918e918" providerId="ADAL" clId="{18032161-9E83-7545-BF66-9F7C9834AC27}" dt="2026-06-06T15:32:36.969" v="20937" actId="1076"/>
          <ac:spMkLst>
            <pc:docMk/>
            <pc:sldMk cId="2064190026" sldId="256"/>
            <ac:spMk id="6" creationId="{EEB42E01-1494-F276-79DA-862E4ED2841F}"/>
          </ac:spMkLst>
        </pc:spChg>
        <pc:spChg chg="mod">
          <ac:chgData name="Emily Collier (2511439)" userId="c3f9b317-3dd1-4415-8f38-528b4918e918" providerId="ADAL" clId="{18032161-9E83-7545-BF66-9F7C9834AC27}" dt="2026-05-27T20:11:00.734" v="2235" actId="1076"/>
          <ac:spMkLst>
            <pc:docMk/>
            <pc:sldMk cId="2064190026" sldId="256"/>
            <ac:spMk id="7" creationId="{8FCDAD12-C2EF-74DC-494D-F24DA1FBA01D}"/>
          </ac:spMkLst>
        </pc:spChg>
        <pc:spChg chg="add mod">
          <ac:chgData name="Emily Collier (2511439)" userId="c3f9b317-3dd1-4415-8f38-528b4918e918" providerId="ADAL" clId="{18032161-9E83-7545-BF66-9F7C9834AC27}" dt="2026-06-06T15:34:08.437" v="20957" actId="1076"/>
          <ac:spMkLst>
            <pc:docMk/>
            <pc:sldMk cId="2064190026" sldId="256"/>
            <ac:spMk id="8" creationId="{EAF1CB1D-AEEC-7D81-6E0A-6416C1C04F67}"/>
          </ac:spMkLst>
        </pc:spChg>
        <pc:spChg chg="add mod">
          <ac:chgData name="Emily Collier (2511439)" userId="c3f9b317-3dd1-4415-8f38-528b4918e918" providerId="ADAL" clId="{18032161-9E83-7545-BF66-9F7C9834AC27}" dt="2026-06-06T15:34:13.970" v="20958" actId="1076"/>
          <ac:spMkLst>
            <pc:docMk/>
            <pc:sldMk cId="2064190026" sldId="256"/>
            <ac:spMk id="9" creationId="{05C6C45D-F7C0-F8B9-F1CE-AE7D00146593}"/>
          </ac:spMkLst>
        </pc:spChg>
        <pc:spChg chg="add mod">
          <ac:chgData name="Emily Collier (2511439)" userId="c3f9b317-3dd1-4415-8f38-528b4918e918" providerId="ADAL" clId="{18032161-9E83-7545-BF66-9F7C9834AC27}" dt="2026-06-06T15:21:41.790" v="20710" actId="1076"/>
          <ac:spMkLst>
            <pc:docMk/>
            <pc:sldMk cId="2064190026" sldId="256"/>
            <ac:spMk id="10" creationId="{54735FAD-7398-F1A1-A5A6-86AD65ED3689}"/>
          </ac:spMkLst>
        </pc:spChg>
      </pc:sldChg>
      <pc:sldChg chg="addSp delSp modSp mod">
        <pc:chgData name="Emily Collier (2511439)" userId="c3f9b317-3dd1-4415-8f38-528b4918e918" providerId="ADAL" clId="{18032161-9E83-7545-BF66-9F7C9834AC27}" dt="2026-06-06T15:32:16.403" v="20933" actId="1076"/>
        <pc:sldMkLst>
          <pc:docMk/>
          <pc:sldMk cId="955060788" sldId="257"/>
        </pc:sldMkLst>
        <pc:spChg chg="add mod">
          <ac:chgData name="Emily Collier (2511439)" userId="c3f9b317-3dd1-4415-8f38-528b4918e918" providerId="ADAL" clId="{18032161-9E83-7545-BF66-9F7C9834AC27}" dt="2026-06-06T15:32:00.906" v="20928" actId="14100"/>
          <ac:spMkLst>
            <pc:docMk/>
            <pc:sldMk cId="955060788" sldId="257"/>
            <ac:spMk id="2" creationId="{C31BB61C-B335-FCD6-D74F-A9B11894FFBF}"/>
          </ac:spMkLst>
        </pc:spChg>
        <pc:spChg chg="add del mod">
          <ac:chgData name="Emily Collier (2511439)" userId="c3f9b317-3dd1-4415-8f38-528b4918e918" providerId="ADAL" clId="{18032161-9E83-7545-BF66-9F7C9834AC27}" dt="2026-06-06T10:13:59.157" v="12318" actId="478"/>
          <ac:spMkLst>
            <pc:docMk/>
            <pc:sldMk cId="955060788" sldId="257"/>
            <ac:spMk id="6" creationId="{33D44A62-0D4D-23EC-054E-49A0F65D721D}"/>
          </ac:spMkLst>
        </pc:spChg>
        <pc:spChg chg="add del mod">
          <ac:chgData name="Emily Collier (2511439)" userId="c3f9b317-3dd1-4415-8f38-528b4918e918" providerId="ADAL" clId="{18032161-9E83-7545-BF66-9F7C9834AC27}" dt="2026-06-06T10:15:45.457" v="12432" actId="478"/>
          <ac:spMkLst>
            <pc:docMk/>
            <pc:sldMk cId="955060788" sldId="257"/>
            <ac:spMk id="7" creationId="{95F22187-9147-501E-8379-414E1CE0B43C}"/>
          </ac:spMkLst>
        </pc:spChg>
        <pc:spChg chg="add del mod">
          <ac:chgData name="Emily Collier (2511439)" userId="c3f9b317-3dd1-4415-8f38-528b4918e918" providerId="ADAL" clId="{18032161-9E83-7545-BF66-9F7C9834AC27}" dt="2026-06-06T10:16:24.704" v="12456" actId="478"/>
          <ac:spMkLst>
            <pc:docMk/>
            <pc:sldMk cId="955060788" sldId="257"/>
            <ac:spMk id="8" creationId="{2798775E-3C82-B289-A45C-ED029AEE0014}"/>
          </ac:spMkLst>
        </pc:spChg>
        <pc:spChg chg="add del mod">
          <ac:chgData name="Emily Collier (2511439)" userId="c3f9b317-3dd1-4415-8f38-528b4918e918" providerId="ADAL" clId="{18032161-9E83-7545-BF66-9F7C9834AC27}" dt="2026-06-06T11:04:53.470" v="14145" actId="478"/>
          <ac:spMkLst>
            <pc:docMk/>
            <pc:sldMk cId="955060788" sldId="257"/>
            <ac:spMk id="9" creationId="{7046960D-058A-98FF-4252-BE83D8CF4B5B}"/>
          </ac:spMkLst>
        </pc:spChg>
        <pc:spChg chg="add del mod">
          <ac:chgData name="Emily Collier (2511439)" userId="c3f9b317-3dd1-4415-8f38-528b4918e918" providerId="ADAL" clId="{18032161-9E83-7545-BF66-9F7C9834AC27}" dt="2026-06-06T11:02:45.396" v="14114"/>
          <ac:spMkLst>
            <pc:docMk/>
            <pc:sldMk cId="955060788" sldId="257"/>
            <ac:spMk id="10" creationId="{FF654BA1-654F-543C-E826-89259A01AA75}"/>
          </ac:spMkLst>
        </pc:spChg>
        <pc:spChg chg="add del mod">
          <ac:chgData name="Emily Collier (2511439)" userId="c3f9b317-3dd1-4415-8f38-528b4918e918" providerId="ADAL" clId="{18032161-9E83-7545-BF66-9F7C9834AC27}" dt="2026-06-06T11:03:44.802" v="14123" actId="478"/>
          <ac:spMkLst>
            <pc:docMk/>
            <pc:sldMk cId="955060788" sldId="257"/>
            <ac:spMk id="11" creationId="{4EF15397-F33D-BD91-BC3D-ACF641A5273D}"/>
          </ac:spMkLst>
        </pc:spChg>
        <pc:spChg chg="add mod">
          <ac:chgData name="Emily Collier (2511439)" userId="c3f9b317-3dd1-4415-8f38-528b4918e918" providerId="ADAL" clId="{18032161-9E83-7545-BF66-9F7C9834AC27}" dt="2026-06-06T15:32:09.219" v="20931" actId="1076"/>
          <ac:spMkLst>
            <pc:docMk/>
            <pc:sldMk cId="955060788" sldId="257"/>
            <ac:spMk id="12" creationId="{B2E59E2A-0B47-D6C0-4492-D2DA07A6B86D}"/>
          </ac:spMkLst>
        </pc:spChg>
        <pc:spChg chg="add del mod">
          <ac:chgData name="Emily Collier (2511439)" userId="c3f9b317-3dd1-4415-8f38-528b4918e918" providerId="ADAL" clId="{18032161-9E83-7545-BF66-9F7C9834AC27}" dt="2026-06-06T15:28:36.404" v="20883" actId="478"/>
          <ac:spMkLst>
            <pc:docMk/>
            <pc:sldMk cId="955060788" sldId="257"/>
            <ac:spMk id="13" creationId="{7F9D3EE2-AC60-068F-1123-323DEA5FC54E}"/>
          </ac:spMkLst>
        </pc:spChg>
        <pc:spChg chg="add mod">
          <ac:chgData name="Emily Collier (2511439)" userId="c3f9b317-3dd1-4415-8f38-528b4918e918" providerId="ADAL" clId="{18032161-9E83-7545-BF66-9F7C9834AC27}" dt="2026-06-06T15:32:16.403" v="20933" actId="1076"/>
          <ac:spMkLst>
            <pc:docMk/>
            <pc:sldMk cId="955060788" sldId="257"/>
            <ac:spMk id="14" creationId="{CDE12A3C-B67C-00B5-A731-B48F60FFA4CF}"/>
          </ac:spMkLst>
        </pc:spChg>
      </pc:sldChg>
      <pc:sldChg chg="addSp delSp modSp mod setBg">
        <pc:chgData name="Emily Collier (2511439)" userId="c3f9b317-3dd1-4415-8f38-528b4918e918" providerId="ADAL" clId="{18032161-9E83-7545-BF66-9F7C9834AC27}" dt="2026-06-06T15:36:00.186" v="20977" actId="14100"/>
        <pc:sldMkLst>
          <pc:docMk/>
          <pc:sldMk cId="1554933800" sldId="258"/>
        </pc:sldMkLst>
        <pc:spChg chg="add mod">
          <ac:chgData name="Emily Collier (2511439)" userId="c3f9b317-3dd1-4415-8f38-528b4918e918" providerId="ADAL" clId="{18032161-9E83-7545-BF66-9F7C9834AC27}" dt="2026-06-06T15:35:54.953" v="20975" actId="1076"/>
          <ac:spMkLst>
            <pc:docMk/>
            <pc:sldMk cId="1554933800" sldId="258"/>
            <ac:spMk id="2" creationId="{C7581CC7-ADFE-CEF7-188C-3205881CE96A}"/>
          </ac:spMkLst>
        </pc:spChg>
        <pc:spChg chg="add mod">
          <ac:chgData name="Emily Collier (2511439)" userId="c3f9b317-3dd1-4415-8f38-528b4918e918" providerId="ADAL" clId="{18032161-9E83-7545-BF66-9F7C9834AC27}" dt="2026-06-06T15:35:57.403" v="20976" actId="14100"/>
          <ac:spMkLst>
            <pc:docMk/>
            <pc:sldMk cId="1554933800" sldId="258"/>
            <ac:spMk id="3" creationId="{EB21C513-99D1-3C56-E0AE-E1AA7D11FE3D}"/>
          </ac:spMkLst>
        </pc:spChg>
        <pc:spChg chg="del mod">
          <ac:chgData name="Emily Collier (2511439)" userId="c3f9b317-3dd1-4415-8f38-528b4918e918" providerId="ADAL" clId="{18032161-9E83-7545-BF66-9F7C9834AC27}" dt="2026-06-06T14:57:44.674" v="19189" actId="478"/>
          <ac:spMkLst>
            <pc:docMk/>
            <pc:sldMk cId="1554933800" sldId="258"/>
            <ac:spMk id="4" creationId="{274CDC9F-00AF-EA3A-2EDB-9CBF60E0189D}"/>
          </ac:spMkLst>
        </pc:spChg>
        <pc:spChg chg="del">
          <ac:chgData name="Emily Collier (2511439)" userId="c3f9b317-3dd1-4415-8f38-528b4918e918" providerId="ADAL" clId="{18032161-9E83-7545-BF66-9F7C9834AC27}" dt="2026-06-06T14:07:16.432" v="17329" actId="478"/>
          <ac:spMkLst>
            <pc:docMk/>
            <pc:sldMk cId="1554933800" sldId="258"/>
            <ac:spMk id="5" creationId="{E1C7B9F7-CC22-75D5-F842-D75798274AC9}"/>
          </ac:spMkLst>
        </pc:spChg>
        <pc:spChg chg="del mod">
          <ac:chgData name="Emily Collier (2511439)" userId="c3f9b317-3dd1-4415-8f38-528b4918e918" providerId="ADAL" clId="{18032161-9E83-7545-BF66-9F7C9834AC27}" dt="2026-06-06T14:07:22.032" v="17331" actId="478"/>
          <ac:spMkLst>
            <pc:docMk/>
            <pc:sldMk cId="1554933800" sldId="258"/>
            <ac:spMk id="6" creationId="{7EF860A5-B100-03D0-3090-6B4DDF0F43C7}"/>
          </ac:spMkLst>
        </pc:spChg>
        <pc:spChg chg="add del mod">
          <ac:chgData name="Emily Collier (2511439)" userId="c3f9b317-3dd1-4415-8f38-528b4918e918" providerId="ADAL" clId="{18032161-9E83-7545-BF66-9F7C9834AC27}" dt="2026-06-06T15:26:21.909" v="20853" actId="478"/>
          <ac:spMkLst>
            <pc:docMk/>
            <pc:sldMk cId="1554933800" sldId="258"/>
            <ac:spMk id="7" creationId="{5EF2012F-2E50-CD3D-DAD5-FBCE80C2FF02}"/>
          </ac:spMkLst>
        </pc:spChg>
        <pc:spChg chg="add mod">
          <ac:chgData name="Emily Collier (2511439)" userId="c3f9b317-3dd1-4415-8f38-528b4918e918" providerId="ADAL" clId="{18032161-9E83-7545-BF66-9F7C9834AC27}" dt="2026-06-06T15:36:00.186" v="20977" actId="14100"/>
          <ac:spMkLst>
            <pc:docMk/>
            <pc:sldMk cId="1554933800" sldId="258"/>
            <ac:spMk id="8" creationId="{F221C0DF-47D4-F551-AA39-5E801764AB3A}"/>
          </ac:spMkLst>
        </pc:spChg>
      </pc:sldChg>
      <pc:sldChg chg="addSp delSp modSp new mod">
        <pc:chgData name="Emily Collier (2511439)" userId="c3f9b317-3dd1-4415-8f38-528b4918e918" providerId="ADAL" clId="{18032161-9E83-7545-BF66-9F7C9834AC27}" dt="2026-06-06T15:19:45.922" v="20632" actId="113"/>
        <pc:sldMkLst>
          <pc:docMk/>
          <pc:sldMk cId="2570597987" sldId="259"/>
        </pc:sldMkLst>
        <pc:spChg chg="mod">
          <ac:chgData name="Emily Collier (2511439)" userId="c3f9b317-3dd1-4415-8f38-528b4918e918" providerId="ADAL" clId="{18032161-9E83-7545-BF66-9F7C9834AC27}" dt="2026-06-06T15:19:45.922" v="20632" actId="113"/>
          <ac:spMkLst>
            <pc:docMk/>
            <pc:sldMk cId="2570597987" sldId="259"/>
            <ac:spMk id="2" creationId="{A539E582-A0BC-C494-4F58-BB92CC690357}"/>
          </ac:spMkLst>
        </pc:spChg>
        <pc:spChg chg="mod">
          <ac:chgData name="Emily Collier (2511439)" userId="c3f9b317-3dd1-4415-8f38-528b4918e918" providerId="ADAL" clId="{18032161-9E83-7545-BF66-9F7C9834AC27}" dt="2026-06-06T10:03:32.242" v="11845" actId="20577"/>
          <ac:spMkLst>
            <pc:docMk/>
            <pc:sldMk cId="2570597987" sldId="259"/>
            <ac:spMk id="3" creationId="{38F8B0C1-E2C6-84FF-B252-8BF7F81B90AF}"/>
          </ac:spMkLst>
        </pc:spChg>
      </pc:sldChg>
      <pc:sldChg chg="modSp new mod">
        <pc:chgData name="Emily Collier (2511439)" userId="c3f9b317-3dd1-4415-8f38-528b4918e918" providerId="ADAL" clId="{18032161-9E83-7545-BF66-9F7C9834AC27}" dt="2026-06-06T13:48:36.406" v="16326" actId="20577"/>
        <pc:sldMkLst>
          <pc:docMk/>
          <pc:sldMk cId="2133038898" sldId="260"/>
        </pc:sldMkLst>
        <pc:spChg chg="mod">
          <ac:chgData name="Emily Collier (2511439)" userId="c3f9b317-3dd1-4415-8f38-528b4918e918" providerId="ADAL" clId="{18032161-9E83-7545-BF66-9F7C9834AC27}" dt="2026-06-06T11:56:17.204" v="14575" actId="113"/>
          <ac:spMkLst>
            <pc:docMk/>
            <pc:sldMk cId="2133038898" sldId="260"/>
            <ac:spMk id="2" creationId="{6DF77A40-973C-CA03-B822-7C506D56A58A}"/>
          </ac:spMkLst>
        </pc:spChg>
        <pc:spChg chg="mod">
          <ac:chgData name="Emily Collier (2511439)" userId="c3f9b317-3dd1-4415-8f38-528b4918e918" providerId="ADAL" clId="{18032161-9E83-7545-BF66-9F7C9834AC27}" dt="2026-06-06T13:48:36.406" v="16326" actId="20577"/>
          <ac:spMkLst>
            <pc:docMk/>
            <pc:sldMk cId="2133038898" sldId="260"/>
            <ac:spMk id="3" creationId="{D43B761A-B692-E8FE-1D11-48697E897E3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F8DCB-88D8-046D-9C09-ED8BA25570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A008C5B-F420-659D-F1ED-25B71E16BA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7F19745-AF8D-4573-29C8-2C499FCA8B12}"/>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5" name="Footer Placeholder 4">
            <a:extLst>
              <a:ext uri="{FF2B5EF4-FFF2-40B4-BE49-F238E27FC236}">
                <a16:creationId xmlns:a16="http://schemas.microsoft.com/office/drawing/2014/main" id="{E776CED5-ACC1-34B3-4934-77382AD5EE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2ADFCB-2595-8D18-9565-89DEC3BA5675}"/>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934708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05ACC-560B-2635-400E-5AFA9BF32C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A13917D-ECC9-C9DF-409A-71DC05A22E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058C28-3DC8-5D0F-217C-D81BA200FFD9}"/>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5" name="Footer Placeholder 4">
            <a:extLst>
              <a:ext uri="{FF2B5EF4-FFF2-40B4-BE49-F238E27FC236}">
                <a16:creationId xmlns:a16="http://schemas.microsoft.com/office/drawing/2014/main" id="{38908D18-D2BA-9C5F-7765-CA8AD1C9EC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0A966F-FE56-3ED6-A860-4958CF56D32C}"/>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3637755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F596A-4506-E127-8CFA-DAA23AC5265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E05F7DE-63A4-8A76-20FC-0738C8A9293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67AFF80-6E6D-BA80-2C45-21D19FA517C3}"/>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5" name="Footer Placeholder 4">
            <a:extLst>
              <a:ext uri="{FF2B5EF4-FFF2-40B4-BE49-F238E27FC236}">
                <a16:creationId xmlns:a16="http://schemas.microsoft.com/office/drawing/2014/main" id="{DC1E025B-8BA8-2F27-B37D-E295428C67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D811A-E4BC-DD98-A74C-E255A3538AC9}"/>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344836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19192-04CF-EAFB-03FE-99E7CA51A0D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9382718-4A87-8A14-7774-B943642556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CCECB1B-924C-6A3E-9D4F-4CBA314ED00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ED91D37-D8ED-64FE-A25E-2BAD99AE0EE4}"/>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6" name="Footer Placeholder 5">
            <a:extLst>
              <a:ext uri="{FF2B5EF4-FFF2-40B4-BE49-F238E27FC236}">
                <a16:creationId xmlns:a16="http://schemas.microsoft.com/office/drawing/2014/main" id="{5C1CB1D9-4492-7A7A-2655-B0563A511F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EFC390-CA26-AF0C-2C41-C0FC7245901F}"/>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3281834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8817F-A624-64AB-426F-8CD6ED22A79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C17BE8C-C949-8365-3235-77E6E8F6C8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A6F3CCF-CF02-BC2C-50A9-FD4A175BDC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EFC402D-655E-48F0-ECDE-8F36980F21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329F602-CCE0-20C6-E5B5-A26F6C3D7FF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5E5F4CD-B3C5-0B61-8C10-BF3A1A8A4B24}"/>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8" name="Footer Placeholder 7">
            <a:extLst>
              <a:ext uri="{FF2B5EF4-FFF2-40B4-BE49-F238E27FC236}">
                <a16:creationId xmlns:a16="http://schemas.microsoft.com/office/drawing/2014/main" id="{6C42B903-A396-A71D-4638-114810A291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0D0A8D-D202-89D2-9381-557370512C35}"/>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1394762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38259-231C-B849-D491-C4F19538973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1DE0595-3F9F-25B9-042E-0DC7D074AA3C}"/>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4" name="Footer Placeholder 3">
            <a:extLst>
              <a:ext uri="{FF2B5EF4-FFF2-40B4-BE49-F238E27FC236}">
                <a16:creationId xmlns:a16="http://schemas.microsoft.com/office/drawing/2014/main" id="{1E7FEA0A-5CD4-A791-3C96-1D4D697438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8C8982-B727-CC62-AF86-86782F66B8BB}"/>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3448083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231C06-43EC-8029-1A40-68FB645ACB90}"/>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3" name="Footer Placeholder 2">
            <a:extLst>
              <a:ext uri="{FF2B5EF4-FFF2-40B4-BE49-F238E27FC236}">
                <a16:creationId xmlns:a16="http://schemas.microsoft.com/office/drawing/2014/main" id="{C8A8D1D3-2ECC-8E89-8769-EE14021228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AAF355-CCBD-CCCF-96BB-232A69460AF6}"/>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347825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A7DE3-2A9A-F3C6-8447-35CFA68DD6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E812708-E562-24B8-8671-178870779B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A3F829E-B4E6-EB29-9C8D-263BA388C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0085F3-685B-F33F-F788-F265AD5DC112}"/>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6" name="Footer Placeholder 5">
            <a:extLst>
              <a:ext uri="{FF2B5EF4-FFF2-40B4-BE49-F238E27FC236}">
                <a16:creationId xmlns:a16="http://schemas.microsoft.com/office/drawing/2014/main" id="{39F94E96-6BD7-4541-416B-7E0323B395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FC83A9-B1BC-59F5-0290-527D1FFE0BA1}"/>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3405503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06609-558C-B02A-2C5F-BCAD947355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D3F5843-206F-0BD2-2F4D-C4BEF65B08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16E45D-0DB2-B1A8-DFDC-F88078E771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CDCB22-C84E-8BE4-6C5A-38E3FBC16AC5}"/>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6" name="Footer Placeholder 5">
            <a:extLst>
              <a:ext uri="{FF2B5EF4-FFF2-40B4-BE49-F238E27FC236}">
                <a16:creationId xmlns:a16="http://schemas.microsoft.com/office/drawing/2014/main" id="{0E3D984B-720B-ACB0-4D5D-5ABDE5C4DC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13F734-3E38-067A-D59F-EA93D457A4D8}"/>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1735745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9F2E0-2AE4-B737-B491-B4C9147CEBD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23ACFF1-6C06-097D-6776-1AEC05C986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CC2B21-9C24-FBF1-872D-24068335E4DE}"/>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5" name="Footer Placeholder 4">
            <a:extLst>
              <a:ext uri="{FF2B5EF4-FFF2-40B4-BE49-F238E27FC236}">
                <a16:creationId xmlns:a16="http://schemas.microsoft.com/office/drawing/2014/main" id="{0E3B1C67-50EB-040A-3D8C-596C7389F1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54E645-E827-BD7E-F85B-B09C89985043}"/>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1006296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2A61C3-C3D3-61AE-BFB4-4AA2817D5C0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F33DA27-4C13-251C-F842-B1BC5BF2332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90FF512-22A0-06A2-85C3-3B0DE29DF4AE}"/>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5" name="Footer Placeholder 4">
            <a:extLst>
              <a:ext uri="{FF2B5EF4-FFF2-40B4-BE49-F238E27FC236}">
                <a16:creationId xmlns:a16="http://schemas.microsoft.com/office/drawing/2014/main" id="{8847263E-946E-AA78-2401-8BEEB46BEE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A6B34E-5D2D-4F20-122A-58E0D5630C89}"/>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1790244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21AAFD-C150-6D06-632D-55E013295B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E5732A7-6971-28D8-6599-797D3BFBCD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C9BDEF-7A2B-CFD4-8DDC-086CB303FD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E14E98E-660F-AA40-B8F1-749FF5E663D6}" type="datetimeFigureOut">
              <a:rPr lang="en-GB" smtClean="0"/>
              <a:t>31/05/2026</a:t>
            </a:fld>
            <a:endParaRPr lang="en-GB"/>
          </a:p>
        </p:txBody>
      </p:sp>
      <p:sp>
        <p:nvSpPr>
          <p:cNvPr id="5" name="Footer Placeholder 4">
            <a:extLst>
              <a:ext uri="{FF2B5EF4-FFF2-40B4-BE49-F238E27FC236}">
                <a16:creationId xmlns:a16="http://schemas.microsoft.com/office/drawing/2014/main" id="{AB81B923-A443-EAA4-3401-50502062EC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CFEA0E3-C90C-D0B2-63D5-422CDFC927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98D50A4-8A76-974E-A0D7-2BE649DF9E4A}" type="slidenum">
              <a:rPr lang="en-GB" smtClean="0"/>
              <a:t>‹#›</a:t>
            </a:fld>
            <a:endParaRPr lang="en-GB"/>
          </a:p>
        </p:txBody>
      </p:sp>
    </p:spTree>
    <p:extLst>
      <p:ext uri="{BB962C8B-B14F-4D97-AF65-F5344CB8AC3E}">
        <p14:creationId xmlns:p14="http://schemas.microsoft.com/office/powerpoint/2010/main" val="2876794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earlychildhoodaustralia.org.au/the-spoke/flow-theory-and-wellbeing/?srsltid=AfmBOoo49Kfo8FEsY8sLSGfSczZY-3n8S4wYenIQ-SwWkDcReXPMaUDy" TargetMode="External"/><Relationship Id="rId3" Type="http://schemas.openxmlformats.org/officeDocument/2006/relationships/hyperlink" Target="https://online-learning-college.com/knowledge-hub/early-years/physical-health-early-years/?srsltid=AfmBOop0BXlGwavOBDN0D1W7BrNCW2WAuyqtKP6VWMXGbrd2Iu6G6Yzw" TargetMode="External"/><Relationship Id="rId7" Type="http://schemas.openxmlformats.org/officeDocument/2006/relationships/hyperlink" Target="https://www.cdc.gov/nutrition/php/about/index.html?CDC_AA_refVal=https%3A%2F%2Fwww.cdc.gov%2Fnutrition%2Findex.html" TargetMode="External"/><Relationship Id="rId2" Type="http://schemas.openxmlformats.org/officeDocument/2006/relationships/hyperlink" Target="https://www.parenta.com/2018/04/01/the-role-of-practitioners-in-supporting-childrens-health-and-wellbeing/" TargetMode="External"/><Relationship Id="rId1" Type="http://schemas.openxmlformats.org/officeDocument/2006/relationships/slideLayout" Target="../slideLayouts/slideLayout2.xml"/><Relationship Id="rId6" Type="http://schemas.openxmlformats.org/officeDocument/2006/relationships/hyperlink" Target="https://www.nhs.uk/every-mind-matters/mental-health-issues/?utm_source=chatgpt.com" TargetMode="External"/><Relationship Id="rId5" Type="http://schemas.openxmlformats.org/officeDocument/2006/relationships/hyperlink" Target="https://iris.who.int/server/api/core/bitstreams/faa83413-d89e-4be9-bb01-b24671aef7ca/content" TargetMode="External"/><Relationship Id="rId10" Type="http://schemas.openxmlformats.org/officeDocument/2006/relationships/hyperlink" Target="https://www.froebel.org.uk/about-us/the-power-of-play/about-friedrich-froebel?utm_source=chatgpt.com" TargetMode="External"/><Relationship Id="rId4" Type="http://schemas.openxmlformats.org/officeDocument/2006/relationships/hyperlink" Target="https://www.who.int/about/governance/constitution" TargetMode="External"/><Relationship Id="rId9" Type="http://schemas.openxmlformats.org/officeDocument/2006/relationships/hyperlink" Target="https://www.verywellmind.com/updating-maslows-hierarchy-of-needs-2795269"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gov.wales/child-poverty-strategy-monitoring-framework-2025?utm_source=chatgpt.com" TargetMode="External"/><Relationship Id="rId2" Type="http://schemas.openxmlformats.org/officeDocument/2006/relationships/hyperlink" Target="https://families.barnardos.org.uk/pre-school/healthy-lifestyles" TargetMode="External"/><Relationship Id="rId1" Type="http://schemas.openxmlformats.org/officeDocument/2006/relationships/slideLayout" Target="../slideLayouts/slideLayout2.xml"/><Relationship Id="rId4" Type="http://schemas.openxmlformats.org/officeDocument/2006/relationships/hyperlink" Target="https://www.gov.wales/sites/default/files/statistics-and-research/2021-11/children-looked-after-local-authorities-april-2020-march-2021-experimental-statistics-39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3D0360-0A62-C7E3-F858-80A5D584FB27}"/>
              </a:ext>
            </a:extLst>
          </p:cNvPr>
          <p:cNvSpPr txBox="1"/>
          <p:nvPr/>
        </p:nvSpPr>
        <p:spPr>
          <a:xfrm>
            <a:off x="292748" y="956347"/>
            <a:ext cx="5553631" cy="2677656"/>
          </a:xfrm>
          <a:prstGeom prst="rect">
            <a:avLst/>
          </a:prstGeom>
          <a:solidFill>
            <a:schemeClr val="accent1">
              <a:alpha val="41410"/>
            </a:schemeClr>
          </a:solidFill>
        </p:spPr>
        <p:txBody>
          <a:bodyPr wrap="square" rtlCol="0">
            <a:spAutoFit/>
          </a:bodyPr>
          <a:lstStyle/>
          <a:p>
            <a:pPr algn="ctr"/>
            <a:r>
              <a:rPr lang="en-GB" sz="1200" b="1" u="sng" dirty="0"/>
              <a:t>Introduction </a:t>
            </a:r>
          </a:p>
          <a:p>
            <a:r>
              <a:rPr lang="en-GB" sz="1200" dirty="0"/>
              <a:t>Within the early years of childhood, health, well-being and lifestyle habits are established and can influence significant events during the individual’s life. Throughout this poster, the concepts of health, well-being and lifestyle will be analysed and the factors that contribute to healthy and positives relationships with each of these concepts. Online Learning College (2025) explains that when families and practitioners prioritise physical health for children, it sets the standards for those children to have a lifetime of well-being and resilience. A practitioner’s role is vital in enabling an individual’s holistic development to thrive whilst maintaining positive health, well-being and lifestyles. The ways in which this is possible will also be discussed within this poster. </a:t>
            </a:r>
            <a:r>
              <a:rPr lang="en-GB" sz="1200" dirty="0" err="1"/>
              <a:t>Parenta</a:t>
            </a:r>
            <a:r>
              <a:rPr lang="en-GB" sz="1200" dirty="0"/>
              <a:t> (2018) discusses the fact that parents leaving their children with practitioner’s places a significant responsibility in the professional’s hands which demands the practitioner to have ample knowledge and understanding about health and well-being. </a:t>
            </a:r>
          </a:p>
        </p:txBody>
      </p:sp>
      <p:sp>
        <p:nvSpPr>
          <p:cNvPr id="6" name="TextBox 5">
            <a:extLst>
              <a:ext uri="{FF2B5EF4-FFF2-40B4-BE49-F238E27FC236}">
                <a16:creationId xmlns:a16="http://schemas.microsoft.com/office/drawing/2014/main" id="{EEB42E01-1494-F276-79DA-862E4ED2841F}"/>
              </a:ext>
            </a:extLst>
          </p:cNvPr>
          <p:cNvSpPr txBox="1"/>
          <p:nvPr/>
        </p:nvSpPr>
        <p:spPr>
          <a:xfrm>
            <a:off x="233878" y="4435927"/>
            <a:ext cx="11958122" cy="2308324"/>
          </a:xfrm>
          <a:prstGeom prst="rect">
            <a:avLst/>
          </a:prstGeom>
          <a:noFill/>
        </p:spPr>
        <p:txBody>
          <a:bodyPr wrap="square" rtlCol="0">
            <a:spAutoFit/>
          </a:bodyPr>
          <a:lstStyle/>
          <a:p>
            <a:r>
              <a:rPr lang="en-GB" sz="1200" dirty="0"/>
              <a:t>NHS (no date) demonstrates the reality of modern life by explaining that we all have mental health, an that life can be full of ups and downs for all of us. This underpins the fact that each individual person processes mental health and that each person has their own emotions which will fluctuate naturally during the course of their lives. Another factor of health is nutritional health, meaning the quality of an individual’s food and how well it can provide the vital nutrients. A benefit of having positive nutritional health is that it can strengthen physical growth, the immune system and help to prevent illnesses. Centres for Disease Control and Prevention (2026) explains that good nutrition is essential across all life stages, from infant and child growth and brain development to healthy and safer pregnancies and healthy aging. </a:t>
            </a:r>
          </a:p>
          <a:p>
            <a:endParaRPr lang="en-GB" sz="1200" dirty="0"/>
          </a:p>
          <a:p>
            <a:r>
              <a:rPr lang="en-GB" sz="1200" dirty="0"/>
              <a:t>Health can be defined in different ways, depending on the way in which it is approached. A negative attitude towards the subject could be described as the absence of physical illness, disease or mental distress, whereas a positive approach can be explained as the achievement and maintenance of physical fitness and mental stability. Although, a holistic approach can be seen as the result of physical, social, intellectual and emotional factors. Another approach which should be taken into consideration whilst discussing health is the different understanding of health and disability. The medical model sees health issues as something within the child’s mind or body that needs to be treated or fixed. On the other hand, the social model views the disability as the result of the barriers in society and the environment that surrounds the child. The key ideas that embody the medical model include the focus on illnesses, diagnosis and treatments, the use of medical intervention and the individual needing to be ‘fixed’. </a:t>
            </a:r>
          </a:p>
        </p:txBody>
      </p:sp>
      <p:sp>
        <p:nvSpPr>
          <p:cNvPr id="7" name="TextBox 6">
            <a:extLst>
              <a:ext uri="{FF2B5EF4-FFF2-40B4-BE49-F238E27FC236}">
                <a16:creationId xmlns:a16="http://schemas.microsoft.com/office/drawing/2014/main" id="{8FCDAD12-C2EF-74DC-494D-F24DA1FBA01D}"/>
              </a:ext>
            </a:extLst>
          </p:cNvPr>
          <p:cNvSpPr txBox="1"/>
          <p:nvPr/>
        </p:nvSpPr>
        <p:spPr>
          <a:xfrm>
            <a:off x="4640056" y="290285"/>
            <a:ext cx="2911887" cy="307777"/>
          </a:xfrm>
          <a:prstGeom prst="rect">
            <a:avLst/>
          </a:prstGeom>
          <a:noFill/>
        </p:spPr>
        <p:txBody>
          <a:bodyPr wrap="none" rtlCol="0">
            <a:spAutoFit/>
          </a:bodyPr>
          <a:lstStyle/>
          <a:p>
            <a:r>
              <a:rPr lang="en-GB" sz="1400" b="1" u="sng" dirty="0"/>
              <a:t>Health, Well-being and Lifestyles </a:t>
            </a:r>
          </a:p>
        </p:txBody>
      </p:sp>
      <p:sp>
        <p:nvSpPr>
          <p:cNvPr id="2" name="TextBox 1">
            <a:extLst>
              <a:ext uri="{FF2B5EF4-FFF2-40B4-BE49-F238E27FC236}">
                <a16:creationId xmlns:a16="http://schemas.microsoft.com/office/drawing/2014/main" id="{7597C2D9-6FA4-C714-780B-D219847EF30C}"/>
              </a:ext>
            </a:extLst>
          </p:cNvPr>
          <p:cNvSpPr txBox="1"/>
          <p:nvPr/>
        </p:nvSpPr>
        <p:spPr>
          <a:xfrm>
            <a:off x="7303008" y="705499"/>
            <a:ext cx="4596384" cy="1938992"/>
          </a:xfrm>
          <a:prstGeom prst="rect">
            <a:avLst/>
          </a:prstGeom>
          <a:noFill/>
        </p:spPr>
        <p:txBody>
          <a:bodyPr wrap="square" rtlCol="0">
            <a:spAutoFit/>
          </a:bodyPr>
          <a:lstStyle/>
          <a:p>
            <a:pPr algn="ctr"/>
            <a:r>
              <a:rPr lang="en-GB" sz="1200" b="1" u="sng" dirty="0"/>
              <a:t>Concepts </a:t>
            </a:r>
          </a:p>
          <a:p>
            <a:r>
              <a:rPr lang="en-GB" sz="1200" dirty="0"/>
              <a:t>The concept of health, well-being and lifestyle is that an individual’s overall health is shaped by their habits and behaviours. Positive life choices, such as eating a balanced diet, physical activity and getting enough sleep can improve quality of life. As stated by WHO (no date), health is a condition in which a person experiences positive physical, mental and social well-being, rather than being free from illness. This shows that the concept of health, well-being and lifestyle are all connected by the choices a person makes on a daily occurrence can affect all aspects of health. </a:t>
            </a:r>
          </a:p>
        </p:txBody>
      </p:sp>
      <p:sp>
        <p:nvSpPr>
          <p:cNvPr id="3" name="Rectangle 2">
            <a:extLst>
              <a:ext uri="{FF2B5EF4-FFF2-40B4-BE49-F238E27FC236}">
                <a16:creationId xmlns:a16="http://schemas.microsoft.com/office/drawing/2014/main" id="{87F79E04-7AAB-4DBB-D0AA-650917D5FCF9}"/>
              </a:ext>
            </a:extLst>
          </p:cNvPr>
          <p:cNvSpPr/>
          <p:nvPr/>
        </p:nvSpPr>
        <p:spPr>
          <a:xfrm>
            <a:off x="7083552" y="648571"/>
            <a:ext cx="4815840" cy="20195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ln w="0"/>
              <a:solidFill>
                <a:schemeClr val="tx1"/>
              </a:solidFill>
              <a:effectLst>
                <a:outerShdw blurRad="38100" dist="19050" dir="2700000" algn="tl" rotWithShape="0">
                  <a:schemeClr val="dk1">
                    <a:alpha val="40000"/>
                  </a:schemeClr>
                </a:outerShdw>
              </a:effectLst>
            </a:endParaRPr>
          </a:p>
        </p:txBody>
      </p:sp>
      <p:sp>
        <p:nvSpPr>
          <p:cNvPr id="5" name="Rectangle 4">
            <a:extLst>
              <a:ext uri="{FF2B5EF4-FFF2-40B4-BE49-F238E27FC236}">
                <a16:creationId xmlns:a16="http://schemas.microsoft.com/office/drawing/2014/main" id="{397E1A89-C8FC-8B0E-D2C9-80F8600FBFCF}"/>
              </a:ext>
            </a:extLst>
          </p:cNvPr>
          <p:cNvSpPr/>
          <p:nvPr/>
        </p:nvSpPr>
        <p:spPr>
          <a:xfrm>
            <a:off x="157678" y="4340352"/>
            <a:ext cx="11938001" cy="2415339"/>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EAF1CB1D-AEEC-7D81-6E0A-6416C1C04F67}"/>
              </a:ext>
            </a:extLst>
          </p:cNvPr>
          <p:cNvSpPr txBox="1"/>
          <p:nvPr/>
        </p:nvSpPr>
        <p:spPr>
          <a:xfrm>
            <a:off x="6480692" y="3020622"/>
            <a:ext cx="5614987" cy="1384995"/>
          </a:xfrm>
          <a:prstGeom prst="rect">
            <a:avLst/>
          </a:prstGeom>
          <a:noFill/>
        </p:spPr>
        <p:txBody>
          <a:bodyPr wrap="square" rtlCol="0">
            <a:spAutoFit/>
          </a:bodyPr>
          <a:lstStyle/>
          <a:p>
            <a:pPr algn="ctr"/>
            <a:r>
              <a:rPr lang="en-GB" sz="1200" b="1" u="sng" dirty="0"/>
              <a:t>Health </a:t>
            </a:r>
          </a:p>
          <a:p>
            <a:r>
              <a:rPr lang="en-GB" sz="1200" dirty="0"/>
              <a:t>Health is a complex subject and is made up of more than just one aspect. It entails the physical health, which is the body’s ability to properly function. World Health Organisation (2020) advises children to spend at least sixty minutes engaging in physical activity however they tell us that doing some activity is better than doing none. The concept of health also involves mental health which is the psychological well-being of an individual. </a:t>
            </a:r>
          </a:p>
        </p:txBody>
      </p:sp>
      <p:sp>
        <p:nvSpPr>
          <p:cNvPr id="9" name="Rectangle 8">
            <a:extLst>
              <a:ext uri="{FF2B5EF4-FFF2-40B4-BE49-F238E27FC236}">
                <a16:creationId xmlns:a16="http://schemas.microsoft.com/office/drawing/2014/main" id="{05C6C45D-F7C0-F8B9-F1CE-AE7D00146593}"/>
              </a:ext>
            </a:extLst>
          </p:cNvPr>
          <p:cNvSpPr/>
          <p:nvPr/>
        </p:nvSpPr>
        <p:spPr>
          <a:xfrm>
            <a:off x="6480692" y="3027008"/>
            <a:ext cx="5614987" cy="1313344"/>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54735FAD-7398-F1A1-A5A6-86AD65ED3689}"/>
              </a:ext>
            </a:extLst>
          </p:cNvPr>
          <p:cNvSpPr txBox="1"/>
          <p:nvPr/>
        </p:nvSpPr>
        <p:spPr>
          <a:xfrm>
            <a:off x="233878" y="-11693"/>
            <a:ext cx="1994649" cy="646331"/>
          </a:xfrm>
          <a:prstGeom prst="rect">
            <a:avLst/>
          </a:prstGeom>
          <a:noFill/>
        </p:spPr>
        <p:txBody>
          <a:bodyPr wrap="none" rtlCol="0">
            <a:spAutoFit/>
          </a:bodyPr>
          <a:lstStyle/>
          <a:p>
            <a:r>
              <a:rPr lang="en-GB" sz="1200" dirty="0"/>
              <a:t>Student Number: 2511439</a:t>
            </a:r>
          </a:p>
          <a:p>
            <a:r>
              <a:rPr lang="en-GB" sz="1200" dirty="0"/>
              <a:t>Module Code: ECEY5009/C</a:t>
            </a:r>
          </a:p>
          <a:p>
            <a:r>
              <a:rPr lang="en-GB" sz="1200" dirty="0"/>
              <a:t>Word Count: 1953</a:t>
            </a:r>
          </a:p>
        </p:txBody>
      </p:sp>
    </p:spTree>
    <p:extLst>
      <p:ext uri="{BB962C8B-B14F-4D97-AF65-F5344CB8AC3E}">
        <p14:creationId xmlns:p14="http://schemas.microsoft.com/office/powerpoint/2010/main" val="2064190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1BB61C-B335-FCD6-D74F-A9B11894FFBF}"/>
              </a:ext>
            </a:extLst>
          </p:cNvPr>
          <p:cNvSpPr txBox="1"/>
          <p:nvPr/>
        </p:nvSpPr>
        <p:spPr>
          <a:xfrm>
            <a:off x="6754367" y="104721"/>
            <a:ext cx="5337049" cy="655564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1200" b="1" u="sng" dirty="0"/>
              <a:t>Well-being</a:t>
            </a:r>
          </a:p>
          <a:p>
            <a:endParaRPr lang="en-GB" sz="1200" dirty="0"/>
          </a:p>
          <a:p>
            <a:endParaRPr lang="en-GB" sz="1200" dirty="0"/>
          </a:p>
          <a:p>
            <a:r>
              <a:rPr lang="en-GB" sz="1200" dirty="0"/>
              <a:t>Well-being is an essential aspect of early childhood and can promote holistic development in those crucial years. Doyle (2020) believes that being safe is the foundation to well-being which can be created by allowing the child to explore and challenge themselves appropriately so that they are able to relax their brains and feel a sense of calm in the environment. Within this concept, there are different factors that contribute to the overall result, such as physical well-being, emotional well-being and social well-being. Physical well-being can be described as having a healthy, balanced diet, getting enough sleep each night and being able to exercise and carry out physical activity. Emotional well-being is known to be the ability to understand, express and manage emotions in a healthy way. And finally social well-being is the capability to communicate ad build positive relationships with peers and adult. Through each positive moment throughout each of these aspects, a child will feel safe, valued and supported which can encourage the build of positive relationships and a growth in confidence and resilience. Well-being is a major part in </a:t>
            </a:r>
            <a:r>
              <a:rPr lang="en-GB" sz="1200" dirty="0" err="1"/>
              <a:t>Malsow’s</a:t>
            </a:r>
            <a:r>
              <a:rPr lang="en-GB" sz="1200" dirty="0"/>
              <a:t> hierarchy of needs and supports the concept that basic needs must be met in order to reach their full potential. Cherry (2026) explores the possibility that individuals who may not have access to basic needs are less motivated by social relationships, self-esteem and self-actualisation. When a child’s needs are not met, it can negatively impact their well-being, behaviour and development. Play can contribute to development across all areas of well-being as children are able to encounter more social settings, learn to regulate their emotions, build upon their creative skills and develop through various problem-solving activities. Dr. Louis and Dr. Powell (2020) share the opinion that play is the most important resource that children have to help them grow, learn and connect with people as well as the world around them and their imagination. Dr. Louis and Dr Powell are of the same mind as Froebel, meaning that the values that Froebel carried throughout his work, which were that children should be respected and he believed that children learn through active, purposeful experiences; these same values are portrayed in the work of Dr. Louis and Dr. Powell. </a:t>
            </a:r>
          </a:p>
          <a:p>
            <a:endParaRPr lang="en-GB" sz="1200" dirty="0"/>
          </a:p>
        </p:txBody>
      </p:sp>
      <p:sp>
        <p:nvSpPr>
          <p:cNvPr id="12" name="Rectangle 11">
            <a:extLst>
              <a:ext uri="{FF2B5EF4-FFF2-40B4-BE49-F238E27FC236}">
                <a16:creationId xmlns:a16="http://schemas.microsoft.com/office/drawing/2014/main" id="{B2E59E2A-0B47-D6C0-4492-D2DA07A6B86D}"/>
              </a:ext>
            </a:extLst>
          </p:cNvPr>
          <p:cNvSpPr/>
          <p:nvPr/>
        </p:nvSpPr>
        <p:spPr>
          <a:xfrm>
            <a:off x="100583" y="3212335"/>
            <a:ext cx="6403849" cy="3475459"/>
          </a:xfrm>
          <a:prstGeom prst="rect">
            <a:avLst/>
          </a:prstGeom>
          <a:solidFill>
            <a:schemeClr val="accent1"/>
          </a:solidFill>
        </p:spPr>
        <p:style>
          <a:lnRef idx="1">
            <a:schemeClr val="dk1"/>
          </a:lnRef>
          <a:fillRef idx="2">
            <a:schemeClr val="dk1"/>
          </a:fillRef>
          <a:effectRef idx="1">
            <a:schemeClr val="dk1"/>
          </a:effectRef>
          <a:fontRef idx="minor">
            <a:schemeClr val="dk1"/>
          </a:fontRef>
        </p:style>
        <p:txBody>
          <a:bodyPr rtlCol="0" anchor="ctr"/>
          <a:lstStyle/>
          <a:p>
            <a:pPr algn="ctr"/>
            <a:r>
              <a:rPr lang="en-GB" sz="1200" b="1" u="sng" dirty="0"/>
              <a:t>Lifestyles</a:t>
            </a:r>
          </a:p>
          <a:p>
            <a:pPr algn="ctr"/>
            <a:endParaRPr lang="en-GB" sz="1200" b="1" u="sng" dirty="0"/>
          </a:p>
          <a:p>
            <a:r>
              <a:rPr lang="en-GB" sz="1200" dirty="0"/>
              <a:t>Lifestyles can have a major effect on children, whether that is positive or negative. Children are unable to make certain decisions for themselves due to lack of understanding, age or being influenced by wants rather than considering what they need. Therefore, responsible adults have an important role of guiding individuals and encourage children to make decisions that support their holistic development and well-being. This means that the parents/ carers, practitioners and any other important adult needs to make decisions for the child, which impacts the child for the rest of their lives. Adults show children how to carry out day to day tasks, how to prepare food, what is acceptable physical activity. These decisions all equate to how the child will move forward in life. Even the environment around the child can shape them, poor-quality living conditions and community impacts the opportunities provided such as healthcare, nurseries and outdoor green spaces, this could lead to children missing out on early learning, social interactions and reduced opportunity for physical activity and play. </a:t>
            </a:r>
            <a:r>
              <a:rPr lang="en-GB" sz="1200" dirty="0">
                <a:solidFill>
                  <a:schemeClr val="tx1"/>
                </a:solidFill>
              </a:rPr>
              <a:t>Schools and early years settings have a vital part to play regarding the promotion of healthy lifestyles. Barnardo’s (2026) implies that a healthy lifestyle should consist of a balanced diet, good hygiene and both physical and mental exercise. Although this may be the case for a lot of individuals, not all children are lucky enough to have a childhood so plain-sailing.</a:t>
            </a:r>
            <a:endParaRPr lang="en-GB" sz="1200" dirty="0"/>
          </a:p>
        </p:txBody>
      </p:sp>
      <p:sp>
        <p:nvSpPr>
          <p:cNvPr id="14" name="Rectangle 13">
            <a:extLst>
              <a:ext uri="{FF2B5EF4-FFF2-40B4-BE49-F238E27FC236}">
                <a16:creationId xmlns:a16="http://schemas.microsoft.com/office/drawing/2014/main" id="{CDE12A3C-B67C-00B5-A731-B48F60FFA4CF}"/>
              </a:ext>
            </a:extLst>
          </p:cNvPr>
          <p:cNvSpPr/>
          <p:nvPr/>
        </p:nvSpPr>
        <p:spPr>
          <a:xfrm>
            <a:off x="527303" y="170206"/>
            <a:ext cx="5166361" cy="282854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dirty="0"/>
              <a:t>There are advantages to this model such as, identifying and diagnosing illnesses early and access to treatment can be made available sooner, although the disadvantages include the child possessing a label, no change is made to the environment, and this model may not cater for the social and emotional needs of the child.  Alternatively, the social model focuses on removing the barriers and helping society adapt to include all individuals and a major emphasis on inclusion and equality. This attitude to promote inclusion can aid when aiming to reduce the stigma around disabilities and helps to encourage equal opportunities for children in all settings and situations. However, this model may not be able to fully address the medical issue and does not change the fact that some conditions still need medical attention.</a:t>
            </a:r>
          </a:p>
        </p:txBody>
      </p:sp>
    </p:spTree>
    <p:extLst>
      <p:ext uri="{BB962C8B-B14F-4D97-AF65-F5344CB8AC3E}">
        <p14:creationId xmlns:p14="http://schemas.microsoft.com/office/powerpoint/2010/main" val="955060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7581CC7-ADFE-CEF7-188C-3205881CE96A}"/>
              </a:ext>
            </a:extLst>
          </p:cNvPr>
          <p:cNvSpPr/>
          <p:nvPr/>
        </p:nvSpPr>
        <p:spPr>
          <a:xfrm>
            <a:off x="7595616" y="170688"/>
            <a:ext cx="4312897" cy="4949952"/>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200" b="1" u="sng" dirty="0"/>
              <a:t>How can practitioners support?</a:t>
            </a:r>
          </a:p>
          <a:p>
            <a:endParaRPr lang="en-GB" sz="1200" dirty="0"/>
          </a:p>
          <a:p>
            <a:r>
              <a:rPr lang="en-GB" sz="1200" dirty="0"/>
              <a:t>The role of the practitioner in a setting is an essential part to young children thriving. In order to support children, professionals can promote healthy eating habits by providing balanced, nutritious snacks and meals or alternatively support parents and guide them if they are unsure where to begin. Following the Eatwell guide provided by the NHS will ensure the children can fully understand with the help of visual aids. Practitioners can encourage physical activity which can improve physical health as well as mental health and well-being. Ensuring that all children feel safe and welcomed can allow for secure attachments and relationships to form and help the children feel at ease and safe within the setting. Resilience is a major factor within well-being so when professionals praise effort not just positive outcomes it encourages the child to continue with their work or play even if they fail on the first attempt. Working alongside parents/ carers can be vital for the child’s growth if the parents/ carers are facing challenges such as poverty, trauma cycles, stress or lack of understanding. As a professional, the most important thing is protecting the child and providing the opportunities and tools the children will need to develop as positively and healthily as possible. </a:t>
            </a:r>
          </a:p>
        </p:txBody>
      </p:sp>
      <p:sp>
        <p:nvSpPr>
          <p:cNvPr id="3" name="Rectangle 2">
            <a:extLst>
              <a:ext uri="{FF2B5EF4-FFF2-40B4-BE49-F238E27FC236}">
                <a16:creationId xmlns:a16="http://schemas.microsoft.com/office/drawing/2014/main" id="{EB21C513-99D1-3C56-E0AE-E1AA7D11FE3D}"/>
              </a:ext>
            </a:extLst>
          </p:cNvPr>
          <p:cNvSpPr/>
          <p:nvPr/>
        </p:nvSpPr>
        <p:spPr>
          <a:xfrm>
            <a:off x="283486" y="3605784"/>
            <a:ext cx="7068290" cy="3200400"/>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200" b="1" u="sng" dirty="0"/>
              <a:t>Conclusion</a:t>
            </a:r>
          </a:p>
          <a:p>
            <a:pPr algn="ctr"/>
            <a:endParaRPr lang="en-GB" sz="1200" b="1" u="sng" dirty="0"/>
          </a:p>
          <a:p>
            <a:r>
              <a:rPr lang="en-GB" sz="1200" dirty="0"/>
              <a:t>In conclusion, the concepts of health, well-being and lifestyle choices play a vital role in the early years of growth and development. There are various factors that contribute to a child’s future such as physical activity, emotional well-being, family circumstances as well as the environment a child is raised in. Research shows the impact that ACE’s have on a child and the ways in which the cycle can continue into younger generations. Early intervention with cases involving ACE’s can majorly support a child, which is where a professional’s role shines through. Promoting healthy ways of living, helping children understand their feelings and showing them how they are able to self-regulate alongside ensuring opportunities for play experiences and working in partnership with parents/carers are all factors that can ensure a child can thrive. By creating a safe, nurturing environment, professionals can allow children to develop the fundamental skills needed for health, resilience and well-being. </a:t>
            </a:r>
          </a:p>
          <a:p>
            <a:pPr algn="ctr"/>
            <a:endParaRPr lang="en-GB" sz="1200" dirty="0"/>
          </a:p>
          <a:p>
            <a:pPr algn="ctr"/>
            <a:r>
              <a:rPr lang="en-GB" sz="1200" dirty="0"/>
              <a:t> </a:t>
            </a:r>
            <a:r>
              <a:rPr lang="en-GB" dirty="0"/>
              <a:t> </a:t>
            </a:r>
          </a:p>
        </p:txBody>
      </p:sp>
      <p:sp>
        <p:nvSpPr>
          <p:cNvPr id="8" name="Rectangle 7">
            <a:extLst>
              <a:ext uri="{FF2B5EF4-FFF2-40B4-BE49-F238E27FC236}">
                <a16:creationId xmlns:a16="http://schemas.microsoft.com/office/drawing/2014/main" id="{F221C0DF-47D4-F551-AA39-5E801764AB3A}"/>
              </a:ext>
            </a:extLst>
          </p:cNvPr>
          <p:cNvSpPr/>
          <p:nvPr/>
        </p:nvSpPr>
        <p:spPr>
          <a:xfrm>
            <a:off x="283487" y="51816"/>
            <a:ext cx="7068289" cy="337718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In a recent study conducted by the Welsh Government, 31.2% of children in Wales are living in relative income poverty after housing costs. This means that close to one third of children in Wales are living with families who are considered to be in poverty after their housing costs have been paid. This could lead to lower quality food for the child, greater risk of illness due to lack of warmth in the house and less access to opportunities and activities. Sherwood (2021) found that 1,747 children were looked after by local authorities during 2020-2021 which was a decrease of 12% from the previous year, however 59% of children were receiving care and support due to abuse or neglect. This means that over half of the children in the care of local authorities as they were not in a safe environment. When a child is a victim of adverse childhood experiences (ACE’s) have a range of disadvantages such as negative emotional and mental health, challenging behaviours and physical health issues. ed issues with them into adulthood and experience mental health problems, difficulty forming attachments and potentially substance misuse and unintentionally creating a similar environment to what the experienced, exposing children to the same ACE’s, which continues the trauma cycle to the next generation of children. </a:t>
            </a:r>
          </a:p>
        </p:txBody>
      </p:sp>
    </p:spTree>
    <p:extLst>
      <p:ext uri="{BB962C8B-B14F-4D97-AF65-F5344CB8AC3E}">
        <p14:creationId xmlns:p14="http://schemas.microsoft.com/office/powerpoint/2010/main" val="1554933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9E582-A0BC-C494-4F58-BB92CC690357}"/>
              </a:ext>
            </a:extLst>
          </p:cNvPr>
          <p:cNvSpPr>
            <a:spLocks noGrp="1"/>
          </p:cNvSpPr>
          <p:nvPr>
            <p:ph type="title"/>
          </p:nvPr>
        </p:nvSpPr>
        <p:spPr>
          <a:xfrm>
            <a:off x="838200" y="365126"/>
            <a:ext cx="10515600" cy="315912"/>
          </a:xfrm>
        </p:spPr>
        <p:txBody>
          <a:bodyPr>
            <a:normAutofit/>
          </a:bodyPr>
          <a:lstStyle/>
          <a:p>
            <a:r>
              <a:rPr lang="en-GB" sz="1200" b="1" u="sng" dirty="0"/>
              <a:t>Reference list </a:t>
            </a:r>
          </a:p>
        </p:txBody>
      </p:sp>
      <p:sp>
        <p:nvSpPr>
          <p:cNvPr id="3" name="Content Placeholder 2">
            <a:extLst>
              <a:ext uri="{FF2B5EF4-FFF2-40B4-BE49-F238E27FC236}">
                <a16:creationId xmlns:a16="http://schemas.microsoft.com/office/drawing/2014/main" id="{38F8B0C1-E2C6-84FF-B252-8BF7F81B90AF}"/>
              </a:ext>
            </a:extLst>
          </p:cNvPr>
          <p:cNvSpPr>
            <a:spLocks noGrp="1"/>
          </p:cNvSpPr>
          <p:nvPr>
            <p:ph idx="1"/>
          </p:nvPr>
        </p:nvSpPr>
        <p:spPr>
          <a:xfrm>
            <a:off x="838200" y="706892"/>
            <a:ext cx="10515600" cy="5998708"/>
          </a:xfrm>
        </p:spPr>
        <p:txBody>
          <a:bodyPr>
            <a:normAutofit/>
          </a:bodyPr>
          <a:lstStyle/>
          <a:p>
            <a:pPr marL="0" indent="0">
              <a:buNone/>
            </a:pPr>
            <a:r>
              <a:rPr lang="en-GB" sz="1200" dirty="0" err="1"/>
              <a:t>Parenta</a:t>
            </a:r>
            <a:r>
              <a:rPr lang="en-GB" sz="1200" dirty="0"/>
              <a:t> (2018) </a:t>
            </a:r>
            <a:r>
              <a:rPr lang="en-GB" sz="1200" i="1" dirty="0"/>
              <a:t>The role of practitioners in supporting children’s health and wellbeing. </a:t>
            </a:r>
            <a:r>
              <a:rPr lang="en-GB" sz="1200" dirty="0"/>
              <a:t>Available at: </a:t>
            </a:r>
            <a:r>
              <a:rPr lang="en-GB" sz="1200" dirty="0">
                <a:hlinkClick r:id="rId2"/>
              </a:rPr>
              <a:t>https://www.parenta.com/2018/04/01/the-role-of-practitioners-in-supporting-childrens-health-and-wellbeing/</a:t>
            </a:r>
            <a:r>
              <a:rPr lang="en-GB" sz="1200" dirty="0"/>
              <a:t> (Accessed on: 27 May 2026). </a:t>
            </a:r>
          </a:p>
          <a:p>
            <a:pPr marL="0" indent="0">
              <a:buNone/>
            </a:pPr>
            <a:endParaRPr lang="en-GB" sz="1200" dirty="0"/>
          </a:p>
          <a:p>
            <a:pPr marL="0" indent="0">
              <a:buNone/>
            </a:pPr>
            <a:r>
              <a:rPr lang="en-GB" sz="1200" dirty="0"/>
              <a:t>Online Learning College (2025) </a:t>
            </a:r>
            <a:r>
              <a:rPr lang="en-GB" sz="1200" i="1" dirty="0"/>
              <a:t>Promoting physical health in early years</a:t>
            </a:r>
            <a:r>
              <a:rPr lang="en-GB" sz="1200" dirty="0"/>
              <a:t>. Available at: </a:t>
            </a:r>
            <a:r>
              <a:rPr lang="en-GB" sz="1200" dirty="0">
                <a:hlinkClick r:id="rId3"/>
              </a:rPr>
              <a:t>https://online-learning-college.com/knowledge-hub/early-years/physical-health-early-years/?srsltid=AfmBOop0BXlGwavOBDN0D1W7BrNCW2WAuyqtKP6VWMXGbrd2Iu6G6Yzw</a:t>
            </a:r>
            <a:r>
              <a:rPr lang="en-GB" sz="1200" dirty="0"/>
              <a:t> (Accessed on: 26 May 2026).</a:t>
            </a:r>
          </a:p>
          <a:p>
            <a:pPr marL="0" indent="0">
              <a:buNone/>
            </a:pPr>
            <a:endParaRPr lang="en-GB" sz="1200" dirty="0"/>
          </a:p>
          <a:p>
            <a:pPr marL="0" indent="0">
              <a:buNone/>
            </a:pPr>
            <a:r>
              <a:rPr lang="en-GB" sz="1200" dirty="0"/>
              <a:t>World Health Organisation (no date) </a:t>
            </a:r>
            <a:r>
              <a:rPr lang="en-GB" sz="1200" i="1" dirty="0"/>
              <a:t>Constitution</a:t>
            </a:r>
            <a:r>
              <a:rPr lang="en-GB" sz="1200" dirty="0"/>
              <a:t>. Available at: </a:t>
            </a:r>
            <a:r>
              <a:rPr lang="en-GB" sz="1200" dirty="0">
                <a:hlinkClick r:id="rId4"/>
              </a:rPr>
              <a:t>https://www.who.int/about/governance/constitution</a:t>
            </a:r>
            <a:r>
              <a:rPr lang="en-GB" sz="1200" dirty="0"/>
              <a:t> (Accessed on 31 May 2026). </a:t>
            </a:r>
          </a:p>
          <a:p>
            <a:pPr marL="0" indent="0">
              <a:buNone/>
            </a:pPr>
            <a:endParaRPr lang="en-GB" sz="1200" dirty="0"/>
          </a:p>
          <a:p>
            <a:pPr marL="0" indent="0">
              <a:buNone/>
            </a:pPr>
            <a:r>
              <a:rPr lang="en-GB" sz="1200" dirty="0"/>
              <a:t>World Health Organisation (2020) WHO Guidelines on Physical Activity and Sedentary Behaviour. Available at: </a:t>
            </a:r>
            <a:r>
              <a:rPr lang="en-GB" sz="1200" dirty="0">
                <a:hlinkClick r:id="rId5"/>
              </a:rPr>
              <a:t>https://iris.who.int/server/api/core/bitstreams/faa83413-d89e-4be9-bb01-b24671aef7ca/content</a:t>
            </a:r>
            <a:r>
              <a:rPr lang="en-GB" sz="1200" dirty="0"/>
              <a:t> (Accessed on 31 May 2026). </a:t>
            </a:r>
          </a:p>
          <a:p>
            <a:pPr marL="0" indent="0">
              <a:buNone/>
            </a:pPr>
            <a:endParaRPr lang="en-GB" sz="1200" dirty="0"/>
          </a:p>
          <a:p>
            <a:pPr marL="0" indent="0">
              <a:buNone/>
            </a:pPr>
            <a:r>
              <a:rPr lang="en-GB" sz="1200" dirty="0"/>
              <a:t>NHS (no date). Better Health Every Mind Matters. Mental Health Issues. Available at: </a:t>
            </a:r>
            <a:r>
              <a:rPr lang="en-GB" sz="1200" dirty="0">
                <a:hlinkClick r:id="rId6"/>
              </a:rPr>
              <a:t>https://www.nhs.uk/every-mind-matters/mental-health-issues/?utm_source=chatgpt.com</a:t>
            </a:r>
            <a:r>
              <a:rPr lang="en-GB" sz="1200" dirty="0"/>
              <a:t> (Accessed on: 31 May 2026). </a:t>
            </a:r>
          </a:p>
          <a:p>
            <a:pPr marL="0" indent="0">
              <a:buNone/>
            </a:pPr>
            <a:r>
              <a:rPr lang="en-GB" sz="1200" dirty="0"/>
              <a:t>Centres for Disease Control and Prevention (2026). About Nutrition. Available at: </a:t>
            </a:r>
            <a:r>
              <a:rPr lang="en-GB" sz="1200" dirty="0">
                <a:hlinkClick r:id="rId7"/>
              </a:rPr>
              <a:t>https://www.cdc.gov/nutrition/php/about/index.html?CDC_AA_refVal=https%3A%2F%2Fwww.cdc.gov%2Fnutrition%2Findex.html</a:t>
            </a:r>
            <a:r>
              <a:rPr lang="en-GB" sz="1200" dirty="0"/>
              <a:t> (Accessed on 31 May 2026). </a:t>
            </a:r>
          </a:p>
          <a:p>
            <a:pPr marL="0" indent="0">
              <a:buNone/>
            </a:pPr>
            <a:r>
              <a:rPr lang="en-GB" sz="1200" dirty="0"/>
              <a:t>Doyle, S. (2020) Always Be You. Early Childhood Australia, Flow Theory and Wellbeing. Available at: </a:t>
            </a:r>
            <a:r>
              <a:rPr lang="en-GB" sz="1200" dirty="0">
                <a:hlinkClick r:id="rId8"/>
              </a:rPr>
              <a:t>https://www.earlychildhoodaustralia.org.au/the-spoke/flow-theory-and-wellbeing/?srsltid=AfmBOoo49Kfo8FEsY8sLSGfSczZY-3n8S4wYenIQ-SwWkDcReXPMaUDy</a:t>
            </a:r>
            <a:r>
              <a:rPr lang="en-GB" sz="1200" dirty="0"/>
              <a:t> (Accessed on: 4 June 2026). </a:t>
            </a:r>
          </a:p>
          <a:p>
            <a:pPr marL="0" indent="0">
              <a:buNone/>
            </a:pPr>
            <a:endParaRPr lang="en-GB" sz="1200" dirty="0"/>
          </a:p>
          <a:p>
            <a:pPr marL="0" indent="0">
              <a:buNone/>
            </a:pPr>
            <a:r>
              <a:rPr lang="en-GB" sz="1200" dirty="0"/>
              <a:t>Cherry, K. (2026) Is Maslow’s Hierarchy of Needs Still Relevant? Very Well Mind. Available at: </a:t>
            </a:r>
            <a:r>
              <a:rPr lang="en-GB" sz="1200" dirty="0">
                <a:hlinkClick r:id="rId9"/>
              </a:rPr>
              <a:t>https://www.verywellmind.com/updating-maslows-hierarchy-of-needs-2795269</a:t>
            </a:r>
            <a:r>
              <a:rPr lang="en-GB" sz="1200" dirty="0"/>
              <a:t> (Accessed on 4 June 2026). </a:t>
            </a:r>
          </a:p>
          <a:p>
            <a:pPr marL="0" indent="0">
              <a:buNone/>
            </a:pPr>
            <a:endParaRPr lang="en-GB" sz="1200" dirty="0"/>
          </a:p>
          <a:p>
            <a:pPr marL="0" indent="0">
              <a:buNone/>
            </a:pPr>
            <a:r>
              <a:rPr lang="en-GB" sz="1200" dirty="0"/>
              <a:t>Dr Louis, S. Dr Powell, S. (2020) About Friedrich Froebel, who invented ‘kindergarten’, Froebel Trust. Available at: </a:t>
            </a:r>
            <a:r>
              <a:rPr lang="en-GB" sz="1200" dirty="0">
                <a:hlinkClick r:id="rId10"/>
              </a:rPr>
              <a:t>https://www.froebel.org.uk/about-us/the-power-of-play/about-friedrich-froebel?utm_source=chatgpt.com</a:t>
            </a:r>
            <a:r>
              <a:rPr lang="en-GB" sz="1200" dirty="0"/>
              <a:t> (Accessed on 6 June 2026). </a:t>
            </a:r>
          </a:p>
        </p:txBody>
      </p:sp>
    </p:spTree>
    <p:extLst>
      <p:ext uri="{BB962C8B-B14F-4D97-AF65-F5344CB8AC3E}">
        <p14:creationId xmlns:p14="http://schemas.microsoft.com/office/powerpoint/2010/main" val="2570597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77A40-973C-CA03-B822-7C506D56A58A}"/>
              </a:ext>
            </a:extLst>
          </p:cNvPr>
          <p:cNvSpPr>
            <a:spLocks noGrp="1"/>
          </p:cNvSpPr>
          <p:nvPr>
            <p:ph type="title"/>
          </p:nvPr>
        </p:nvSpPr>
        <p:spPr>
          <a:xfrm>
            <a:off x="838200" y="365126"/>
            <a:ext cx="10515600" cy="508934"/>
          </a:xfrm>
        </p:spPr>
        <p:txBody>
          <a:bodyPr>
            <a:normAutofit/>
          </a:bodyPr>
          <a:lstStyle/>
          <a:p>
            <a:r>
              <a:rPr lang="en-GB" sz="1200" b="1" u="sng" dirty="0"/>
              <a:t>Reference List</a:t>
            </a:r>
          </a:p>
        </p:txBody>
      </p:sp>
      <p:sp>
        <p:nvSpPr>
          <p:cNvPr id="3" name="Content Placeholder 2">
            <a:extLst>
              <a:ext uri="{FF2B5EF4-FFF2-40B4-BE49-F238E27FC236}">
                <a16:creationId xmlns:a16="http://schemas.microsoft.com/office/drawing/2014/main" id="{D43B761A-B692-E8FE-1D11-48697E897E3D}"/>
              </a:ext>
            </a:extLst>
          </p:cNvPr>
          <p:cNvSpPr>
            <a:spLocks noGrp="1"/>
          </p:cNvSpPr>
          <p:nvPr>
            <p:ph idx="1"/>
          </p:nvPr>
        </p:nvSpPr>
        <p:spPr>
          <a:xfrm>
            <a:off x="838200" y="874060"/>
            <a:ext cx="10515600" cy="5437375"/>
          </a:xfrm>
        </p:spPr>
        <p:txBody>
          <a:bodyPr>
            <a:normAutofit/>
          </a:bodyPr>
          <a:lstStyle/>
          <a:p>
            <a:pPr marL="0" indent="0">
              <a:buNone/>
            </a:pPr>
            <a:r>
              <a:rPr lang="en-GB" sz="1200" dirty="0"/>
              <a:t>Barnardo’s (2026) Healthy Lifestyles for pre-schoolers. Available at: </a:t>
            </a:r>
            <a:r>
              <a:rPr lang="en-GB" sz="1200" dirty="0">
                <a:hlinkClick r:id="rId2"/>
              </a:rPr>
              <a:t>https://families.barnardos.org.uk/pre-school/healthy-lifestyles</a:t>
            </a:r>
            <a:r>
              <a:rPr lang="en-GB" sz="1200" dirty="0"/>
              <a:t> (Accessed on: 6 June 2026).  </a:t>
            </a:r>
          </a:p>
          <a:p>
            <a:pPr marL="0" indent="0">
              <a:buNone/>
            </a:pPr>
            <a:r>
              <a:rPr lang="en-GB" sz="1200" dirty="0"/>
              <a:t>Welsh Government (2025) Child Poverty Strategy monitoring framework: 2025. Available at: </a:t>
            </a:r>
            <a:r>
              <a:rPr lang="en-GB" sz="1200" dirty="0">
                <a:hlinkClick r:id="rId3"/>
              </a:rPr>
              <a:t>https://www.gov.wales/child-poverty-strategy-monitoring-framework-2025?utm_source=chatgpt.com</a:t>
            </a:r>
            <a:r>
              <a:rPr lang="en-GB" sz="1200" dirty="0"/>
              <a:t> (Accessed on: 6 June 2026). </a:t>
            </a:r>
          </a:p>
          <a:p>
            <a:pPr marL="0" indent="0">
              <a:buNone/>
            </a:pPr>
            <a:r>
              <a:rPr lang="en-GB" sz="1200" dirty="0"/>
              <a:t>Sherwood, B. (2021) Statistical First Release, Experimental Statistics: Children looked after by local authorities, 2020-21. Available at: </a:t>
            </a:r>
            <a:r>
              <a:rPr lang="en-GB" sz="1200" dirty="0">
                <a:hlinkClick r:id="rId4"/>
              </a:rPr>
              <a:t>https://www.gov.wales/sites/default/files/statistics-and-research/2021-11/children-looked-after-local-authorities-april-2020-march-2021-experimental-statistics-396.pdf</a:t>
            </a:r>
            <a:r>
              <a:rPr lang="en-GB" sz="1200" dirty="0"/>
              <a:t> (Accessed on 6 June 2026). </a:t>
            </a:r>
          </a:p>
        </p:txBody>
      </p:sp>
    </p:spTree>
    <p:extLst>
      <p:ext uri="{BB962C8B-B14F-4D97-AF65-F5344CB8AC3E}">
        <p14:creationId xmlns:p14="http://schemas.microsoft.com/office/powerpoint/2010/main" val="21330388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10793</TotalTime>
  <Words>2689</Words>
  <Application>Microsoft Macintosh PowerPoint</Application>
  <PresentationFormat>Widescreen</PresentationFormat>
  <Paragraphs>50</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PowerPoint Presentation</vt:lpstr>
      <vt:lpstr>PowerPoint Presentation</vt:lpstr>
      <vt:lpstr>PowerPoint Presentation</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Collier (2511439)</dc:creator>
  <cp:lastModifiedBy>Emily Collier (2511439)</cp:lastModifiedBy>
  <cp:revision>1</cp:revision>
  <dcterms:created xsi:type="dcterms:W3CDTF">2026-05-26T14:05:22Z</dcterms:created>
  <dcterms:modified xsi:type="dcterms:W3CDTF">2026-06-06T15:36:00Z</dcterms:modified>
</cp:coreProperties>
</file>