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937" r:id="rId3"/>
    <p:sldId id="941" r:id="rId4"/>
    <p:sldId id="971" r:id="rId5"/>
    <p:sldId id="974" r:id="rId6"/>
    <p:sldId id="948" r:id="rId7"/>
    <p:sldId id="1004" r:id="rId8"/>
    <p:sldId id="951" r:id="rId9"/>
    <p:sldId id="963" r:id="rId10"/>
    <p:sldId id="955" r:id="rId11"/>
    <p:sldId id="1005" r:id="rId12"/>
    <p:sldId id="942" r:id="rId13"/>
    <p:sldId id="1006" r:id="rId14"/>
    <p:sldId id="992" r:id="rId15"/>
    <p:sldId id="994" r:id="rId16"/>
    <p:sldId id="362" r:id="rId17"/>
    <p:sldId id="979" r:id="rId18"/>
    <p:sldId id="978" r:id="rId19"/>
    <p:sldId id="980" r:id="rId20"/>
    <p:sldId id="977" r:id="rId21"/>
    <p:sldId id="982" r:id="rId22"/>
    <p:sldId id="981" r:id="rId23"/>
    <p:sldId id="944" r:id="rId24"/>
    <p:sldId id="945" r:id="rId25"/>
    <p:sldId id="1000" r:id="rId26"/>
    <p:sldId id="1007" r:id="rId27"/>
    <p:sldId id="987" r:id="rId28"/>
    <p:sldId id="1003" r:id="rId29"/>
    <p:sldId id="1001" r:id="rId30"/>
    <p:sldId id="1002" r:id="rId31"/>
    <p:sldId id="988" r:id="rId32"/>
    <p:sldId id="954" r:id="rId33"/>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6600"/>
    <a:srgbClr val="CC66FF"/>
    <a:srgbClr val="996600"/>
    <a:srgbClr val="008000"/>
    <a:srgbClr val="CC66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65CB79-B530-42BC-AD7D-60BA826F07AD}" v="5" dt="2024-04-16T08:13:09.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74096" autoAdjust="0"/>
  </p:normalViewPr>
  <p:slideViewPr>
    <p:cSldViewPr showGuides="1">
      <p:cViewPr varScale="1">
        <p:scale>
          <a:sx n="75" d="100"/>
          <a:sy n="75" d="100"/>
        </p:scale>
        <p:origin x="1467"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A65CB79-B530-42BC-AD7D-60BA826F07AD}"/>
    <pc:docChg chg="undo custSel addSld modSld sldOrd">
      <pc:chgData name="Ewa Kazimierska" userId="8edb7084-dccb-4d8f-9cfb-38098ea1d667" providerId="ADAL" clId="{5A65CB79-B530-42BC-AD7D-60BA826F07AD}" dt="2024-04-16T08:47:15.245" v="486" actId="729"/>
      <pc:docMkLst>
        <pc:docMk/>
      </pc:docMkLst>
      <pc:sldChg chg="modSp mod">
        <pc:chgData name="Ewa Kazimierska" userId="8edb7084-dccb-4d8f-9cfb-38098ea1d667" providerId="ADAL" clId="{5A65CB79-B530-42BC-AD7D-60BA826F07AD}" dt="2024-04-16T07:44:06.559" v="28" actId="20577"/>
        <pc:sldMkLst>
          <pc:docMk/>
          <pc:sldMk cId="0" sldId="256"/>
        </pc:sldMkLst>
        <pc:spChg chg="mod">
          <ac:chgData name="Ewa Kazimierska" userId="8edb7084-dccb-4d8f-9cfb-38098ea1d667" providerId="ADAL" clId="{5A65CB79-B530-42BC-AD7D-60BA826F07AD}" dt="2024-04-16T07:43:55.113" v="26" actId="20577"/>
          <ac:spMkLst>
            <pc:docMk/>
            <pc:sldMk cId="0" sldId="256"/>
            <ac:spMk id="2" creationId="{7345B756-E6BC-4DCB-AC11-111AA36E0CAE}"/>
          </ac:spMkLst>
        </pc:spChg>
        <pc:spChg chg="mod">
          <ac:chgData name="Ewa Kazimierska" userId="8edb7084-dccb-4d8f-9cfb-38098ea1d667" providerId="ADAL" clId="{5A65CB79-B530-42BC-AD7D-60BA826F07AD}" dt="2024-04-16T07:44:06.559" v="28" actId="20577"/>
          <ac:spMkLst>
            <pc:docMk/>
            <pc:sldMk cId="0" sldId="256"/>
            <ac:spMk id="4" creationId="{DBDD26F4-668C-45B5-80B5-857436213F75}"/>
          </ac:spMkLst>
        </pc:spChg>
      </pc:sldChg>
      <pc:sldChg chg="modSp mod">
        <pc:chgData name="Ewa Kazimierska" userId="8edb7084-dccb-4d8f-9cfb-38098ea1d667" providerId="ADAL" clId="{5A65CB79-B530-42BC-AD7D-60BA826F07AD}" dt="2024-04-16T08:39:49.749" v="477" actId="20577"/>
        <pc:sldMkLst>
          <pc:docMk/>
          <pc:sldMk cId="1408298393" sldId="362"/>
        </pc:sldMkLst>
        <pc:spChg chg="mod">
          <ac:chgData name="Ewa Kazimierska" userId="8edb7084-dccb-4d8f-9cfb-38098ea1d667" providerId="ADAL" clId="{5A65CB79-B530-42BC-AD7D-60BA826F07AD}" dt="2024-04-16T08:39:49.749" v="477" actId="20577"/>
          <ac:spMkLst>
            <pc:docMk/>
            <pc:sldMk cId="1408298393" sldId="362"/>
            <ac:spMk id="6" creationId="{A4703414-CE08-4CB9-AD83-3AC42103FF9A}"/>
          </ac:spMkLst>
        </pc:spChg>
      </pc:sldChg>
      <pc:sldChg chg="modSp add mod">
        <pc:chgData name="Ewa Kazimierska" userId="8edb7084-dccb-4d8f-9cfb-38098ea1d667" providerId="ADAL" clId="{5A65CB79-B530-42BC-AD7D-60BA826F07AD}" dt="2024-04-16T07:44:56.952" v="30" actId="1076"/>
        <pc:sldMkLst>
          <pc:docMk/>
          <pc:sldMk cId="362545178" sldId="937"/>
        </pc:sldMkLst>
        <pc:spChg chg="mod">
          <ac:chgData name="Ewa Kazimierska" userId="8edb7084-dccb-4d8f-9cfb-38098ea1d667" providerId="ADAL" clId="{5A65CB79-B530-42BC-AD7D-60BA826F07AD}" dt="2024-04-16T07:44:56.952" v="30" actId="1076"/>
          <ac:spMkLst>
            <pc:docMk/>
            <pc:sldMk cId="362545178" sldId="937"/>
            <ac:spMk id="3" creationId="{9B1637B1-440A-478B-83AD-5E1C3DE52A93}"/>
          </ac:spMkLst>
        </pc:spChg>
      </pc:sldChg>
      <pc:sldChg chg="add">
        <pc:chgData name="Ewa Kazimierska" userId="8edb7084-dccb-4d8f-9cfb-38098ea1d667" providerId="ADAL" clId="{5A65CB79-B530-42BC-AD7D-60BA826F07AD}" dt="2024-04-16T07:43:24.677" v="0"/>
        <pc:sldMkLst>
          <pc:docMk/>
          <pc:sldMk cId="3150880936" sldId="941"/>
        </pc:sldMkLst>
      </pc:sldChg>
      <pc:sldChg chg="add">
        <pc:chgData name="Ewa Kazimierska" userId="8edb7084-dccb-4d8f-9cfb-38098ea1d667" providerId="ADAL" clId="{5A65CB79-B530-42BC-AD7D-60BA826F07AD}" dt="2024-04-16T07:43:24.677" v="0"/>
        <pc:sldMkLst>
          <pc:docMk/>
          <pc:sldMk cId="3842359183" sldId="942"/>
        </pc:sldMkLst>
      </pc:sldChg>
      <pc:sldChg chg="modSp add mod">
        <pc:chgData name="Ewa Kazimierska" userId="8edb7084-dccb-4d8f-9cfb-38098ea1d667" providerId="ADAL" clId="{5A65CB79-B530-42BC-AD7D-60BA826F07AD}" dt="2024-04-16T08:03:44.156" v="158" actId="1076"/>
        <pc:sldMkLst>
          <pc:docMk/>
          <pc:sldMk cId="1258280860" sldId="948"/>
        </pc:sldMkLst>
        <pc:spChg chg="mod">
          <ac:chgData name="Ewa Kazimierska" userId="8edb7084-dccb-4d8f-9cfb-38098ea1d667" providerId="ADAL" clId="{5A65CB79-B530-42BC-AD7D-60BA826F07AD}" dt="2024-04-16T08:03:44.156" v="158" actId="1076"/>
          <ac:spMkLst>
            <pc:docMk/>
            <pc:sldMk cId="1258280860" sldId="948"/>
            <ac:spMk id="19" creationId="{C7693949-2456-4939-A6C0-B2094793154A}"/>
          </ac:spMkLst>
        </pc:spChg>
        <pc:grpChg chg="mod">
          <ac:chgData name="Ewa Kazimierska" userId="8edb7084-dccb-4d8f-9cfb-38098ea1d667" providerId="ADAL" clId="{5A65CB79-B530-42BC-AD7D-60BA826F07AD}" dt="2024-04-16T08:03:37.857" v="157" actId="1076"/>
          <ac:grpSpMkLst>
            <pc:docMk/>
            <pc:sldMk cId="1258280860" sldId="948"/>
            <ac:grpSpMk id="7" creationId="{4121D5C7-F9D5-4BE5-9FA8-AB5FDA51040A}"/>
          </ac:grpSpMkLst>
        </pc:grpChg>
      </pc:sldChg>
      <pc:sldChg chg="add">
        <pc:chgData name="Ewa Kazimierska" userId="8edb7084-dccb-4d8f-9cfb-38098ea1d667" providerId="ADAL" clId="{5A65CB79-B530-42BC-AD7D-60BA826F07AD}" dt="2024-04-16T07:43:24.677" v="0"/>
        <pc:sldMkLst>
          <pc:docMk/>
          <pc:sldMk cId="3130731055" sldId="951"/>
        </pc:sldMkLst>
      </pc:sldChg>
      <pc:sldChg chg="add mod ord modShow">
        <pc:chgData name="Ewa Kazimierska" userId="8edb7084-dccb-4d8f-9cfb-38098ea1d667" providerId="ADAL" clId="{5A65CB79-B530-42BC-AD7D-60BA826F07AD}" dt="2024-04-16T08:47:15.245" v="486" actId="729"/>
        <pc:sldMkLst>
          <pc:docMk/>
          <pc:sldMk cId="845798238" sldId="954"/>
        </pc:sldMkLst>
      </pc:sldChg>
      <pc:sldChg chg="addSp delSp modSp add mod">
        <pc:chgData name="Ewa Kazimierska" userId="8edb7084-dccb-4d8f-9cfb-38098ea1d667" providerId="ADAL" clId="{5A65CB79-B530-42BC-AD7D-60BA826F07AD}" dt="2024-04-16T08:23:33.922" v="472" actId="115"/>
        <pc:sldMkLst>
          <pc:docMk/>
          <pc:sldMk cId="3950912893" sldId="955"/>
        </pc:sldMkLst>
        <pc:spChg chg="mod">
          <ac:chgData name="Ewa Kazimierska" userId="8edb7084-dccb-4d8f-9cfb-38098ea1d667" providerId="ADAL" clId="{5A65CB79-B530-42BC-AD7D-60BA826F07AD}" dt="2024-04-16T08:13:09.896" v="208" actId="14100"/>
          <ac:spMkLst>
            <pc:docMk/>
            <pc:sldMk cId="3950912893" sldId="955"/>
            <ac:spMk id="2" creationId="{5F9C03C3-3BCF-4633-9F0B-8DB6684AC18C}"/>
          </ac:spMkLst>
        </pc:spChg>
        <pc:spChg chg="add del mod">
          <ac:chgData name="Ewa Kazimierska" userId="8edb7084-dccb-4d8f-9cfb-38098ea1d667" providerId="ADAL" clId="{5A65CB79-B530-42BC-AD7D-60BA826F07AD}" dt="2024-04-16T08:15:06.994" v="242"/>
          <ac:spMkLst>
            <pc:docMk/>
            <pc:sldMk cId="3950912893" sldId="955"/>
            <ac:spMk id="5" creationId="{59F2EAD9-8831-42F1-A41D-3A71CC30A57C}"/>
          </ac:spMkLst>
        </pc:spChg>
        <pc:spChg chg="add mod">
          <ac:chgData name="Ewa Kazimierska" userId="8edb7084-dccb-4d8f-9cfb-38098ea1d667" providerId="ADAL" clId="{5A65CB79-B530-42BC-AD7D-60BA826F07AD}" dt="2024-04-16T08:13:09.896" v="208" actId="14100"/>
          <ac:spMkLst>
            <pc:docMk/>
            <pc:sldMk cId="3950912893" sldId="955"/>
            <ac:spMk id="10" creationId="{CF08B8D4-8303-4E60-ABD3-76542E153D64}"/>
          </ac:spMkLst>
        </pc:spChg>
        <pc:spChg chg="add mod">
          <ac:chgData name="Ewa Kazimierska" userId="8edb7084-dccb-4d8f-9cfb-38098ea1d667" providerId="ADAL" clId="{5A65CB79-B530-42BC-AD7D-60BA826F07AD}" dt="2024-04-16T08:13:09.896" v="208" actId="14100"/>
          <ac:spMkLst>
            <pc:docMk/>
            <pc:sldMk cId="3950912893" sldId="955"/>
            <ac:spMk id="11" creationId="{A8CBAC2A-1970-4606-961B-55C3E0425DAE}"/>
          </ac:spMkLst>
        </pc:spChg>
        <pc:spChg chg="add mod">
          <ac:chgData name="Ewa Kazimierska" userId="8edb7084-dccb-4d8f-9cfb-38098ea1d667" providerId="ADAL" clId="{5A65CB79-B530-42BC-AD7D-60BA826F07AD}" dt="2024-04-16T08:23:33.922" v="472" actId="115"/>
          <ac:spMkLst>
            <pc:docMk/>
            <pc:sldMk cId="3950912893" sldId="955"/>
            <ac:spMk id="27" creationId="{85B9FA16-9F14-436A-BF65-DD789F46FB7E}"/>
          </ac:spMkLst>
        </pc:spChg>
        <pc:spChg chg="mod">
          <ac:chgData name="Ewa Kazimierska" userId="8edb7084-dccb-4d8f-9cfb-38098ea1d667" providerId="ADAL" clId="{5A65CB79-B530-42BC-AD7D-60BA826F07AD}" dt="2024-04-16T08:13:09.896" v="208" actId="14100"/>
          <ac:spMkLst>
            <pc:docMk/>
            <pc:sldMk cId="3950912893" sldId="955"/>
            <ac:spMk id="77" creationId="{889FB487-D688-471C-8787-46B940B85FAA}"/>
          </ac:spMkLst>
        </pc:spChg>
        <pc:spChg chg="mod">
          <ac:chgData name="Ewa Kazimierska" userId="8edb7084-dccb-4d8f-9cfb-38098ea1d667" providerId="ADAL" clId="{5A65CB79-B530-42BC-AD7D-60BA826F07AD}" dt="2024-04-16T08:13:09.896" v="208" actId="14100"/>
          <ac:spMkLst>
            <pc:docMk/>
            <pc:sldMk cId="3950912893" sldId="955"/>
            <ac:spMk id="78" creationId="{DFED7F7A-A9DD-4F76-95C4-6447345E6DE8}"/>
          </ac:spMkLst>
        </pc:spChg>
        <pc:spChg chg="mod">
          <ac:chgData name="Ewa Kazimierska" userId="8edb7084-dccb-4d8f-9cfb-38098ea1d667" providerId="ADAL" clId="{5A65CB79-B530-42BC-AD7D-60BA826F07AD}" dt="2024-04-16T08:13:09.896" v="208" actId="14100"/>
          <ac:spMkLst>
            <pc:docMk/>
            <pc:sldMk cId="3950912893" sldId="955"/>
            <ac:spMk id="79" creationId="{83015FB9-D8A6-47AE-9EF9-340C10ED0C3C}"/>
          </ac:spMkLst>
        </pc:spChg>
        <pc:spChg chg="mod">
          <ac:chgData name="Ewa Kazimierska" userId="8edb7084-dccb-4d8f-9cfb-38098ea1d667" providerId="ADAL" clId="{5A65CB79-B530-42BC-AD7D-60BA826F07AD}" dt="2024-04-16T08:21:33.641" v="462" actId="6549"/>
          <ac:spMkLst>
            <pc:docMk/>
            <pc:sldMk cId="3950912893" sldId="955"/>
            <ac:spMk id="80" creationId="{B59DFE9D-6431-467D-8152-454459BBB4DC}"/>
          </ac:spMkLst>
        </pc:spChg>
        <pc:spChg chg="mod">
          <ac:chgData name="Ewa Kazimierska" userId="8edb7084-dccb-4d8f-9cfb-38098ea1d667" providerId="ADAL" clId="{5A65CB79-B530-42BC-AD7D-60BA826F07AD}" dt="2024-04-16T08:13:09.896" v="208" actId="14100"/>
          <ac:spMkLst>
            <pc:docMk/>
            <pc:sldMk cId="3950912893" sldId="955"/>
            <ac:spMk id="81" creationId="{7DDF65F9-6CBC-4BFC-8979-AD429889B524}"/>
          </ac:spMkLst>
        </pc:spChg>
        <pc:spChg chg="mod">
          <ac:chgData name="Ewa Kazimierska" userId="8edb7084-dccb-4d8f-9cfb-38098ea1d667" providerId="ADAL" clId="{5A65CB79-B530-42BC-AD7D-60BA826F07AD}" dt="2024-04-16T08:06:22.449" v="180" actId="1036"/>
          <ac:spMkLst>
            <pc:docMk/>
            <pc:sldMk cId="3950912893" sldId="955"/>
            <ac:spMk id="86" creationId="{2F3F734B-4671-4F8C-85F9-AF0F2454C9A7}"/>
          </ac:spMkLst>
        </pc:spChg>
        <pc:spChg chg="mod">
          <ac:chgData name="Ewa Kazimierska" userId="8edb7084-dccb-4d8f-9cfb-38098ea1d667" providerId="ADAL" clId="{5A65CB79-B530-42BC-AD7D-60BA826F07AD}" dt="2024-04-16T08:06:51.504" v="202" actId="1076"/>
          <ac:spMkLst>
            <pc:docMk/>
            <pc:sldMk cId="3950912893" sldId="955"/>
            <ac:spMk id="87" creationId="{DAAAECE1-047A-4ADA-96AE-8A814A3FA22B}"/>
          </ac:spMkLst>
        </pc:spChg>
        <pc:spChg chg="mod">
          <ac:chgData name="Ewa Kazimierska" userId="8edb7084-dccb-4d8f-9cfb-38098ea1d667" providerId="ADAL" clId="{5A65CB79-B530-42BC-AD7D-60BA826F07AD}" dt="2024-04-16T08:06:30.540" v="183" actId="1036"/>
          <ac:spMkLst>
            <pc:docMk/>
            <pc:sldMk cId="3950912893" sldId="955"/>
            <ac:spMk id="88" creationId="{B77106F3-AC18-4FC1-8871-19FDF3EC312C}"/>
          </ac:spMkLst>
        </pc:spChg>
        <pc:spChg chg="mod">
          <ac:chgData name="Ewa Kazimierska" userId="8edb7084-dccb-4d8f-9cfb-38098ea1d667" providerId="ADAL" clId="{5A65CB79-B530-42BC-AD7D-60BA826F07AD}" dt="2024-04-16T08:06:22.449" v="180" actId="1036"/>
          <ac:spMkLst>
            <pc:docMk/>
            <pc:sldMk cId="3950912893" sldId="955"/>
            <ac:spMk id="89" creationId="{2C0EC1AB-6AAF-4618-B3E3-093CE6065DAA}"/>
          </ac:spMkLst>
        </pc:spChg>
        <pc:grpChg chg="del mod">
          <ac:chgData name="Ewa Kazimierska" userId="8edb7084-dccb-4d8f-9cfb-38098ea1d667" providerId="ADAL" clId="{5A65CB79-B530-42BC-AD7D-60BA826F07AD}" dt="2024-04-16T08:23:19.895" v="470" actId="478"/>
          <ac:grpSpMkLst>
            <pc:docMk/>
            <pc:sldMk cId="3950912893" sldId="955"/>
            <ac:grpSpMk id="3" creationId="{0BB0BA2D-FBC8-49ED-8957-4BF8F8C9EC31}"/>
          </ac:grpSpMkLst>
        </pc:grpChg>
        <pc:picChg chg="mod">
          <ac:chgData name="Ewa Kazimierska" userId="8edb7084-dccb-4d8f-9cfb-38098ea1d667" providerId="ADAL" clId="{5A65CB79-B530-42BC-AD7D-60BA826F07AD}" dt="2024-04-16T08:13:09.896" v="208" actId="14100"/>
          <ac:picMkLst>
            <pc:docMk/>
            <pc:sldMk cId="3950912893" sldId="955"/>
            <ac:picMk id="4" creationId="{6AE89288-FDEF-4E9B-B84C-41990C68BE5E}"/>
          </ac:picMkLst>
        </pc:picChg>
        <pc:picChg chg="mod">
          <ac:chgData name="Ewa Kazimierska" userId="8edb7084-dccb-4d8f-9cfb-38098ea1d667" providerId="ADAL" clId="{5A65CB79-B530-42BC-AD7D-60BA826F07AD}" dt="2024-04-16T08:06:41.959" v="201" actId="1038"/>
          <ac:picMkLst>
            <pc:docMk/>
            <pc:sldMk cId="3950912893" sldId="955"/>
            <ac:picMk id="82" creationId="{7FBA6989-2FBC-48FD-ADA4-8C63B4212CA4}"/>
          </ac:picMkLst>
        </pc:picChg>
        <pc:picChg chg="mod">
          <ac:chgData name="Ewa Kazimierska" userId="8edb7084-dccb-4d8f-9cfb-38098ea1d667" providerId="ADAL" clId="{5A65CB79-B530-42BC-AD7D-60BA826F07AD}" dt="2024-04-16T08:06:14.325" v="177" actId="1038"/>
          <ac:picMkLst>
            <pc:docMk/>
            <pc:sldMk cId="3950912893" sldId="955"/>
            <ac:picMk id="85" creationId="{ECAB9CB3-D2B7-49DA-937A-87083A26A991}"/>
          </ac:picMkLst>
        </pc:picChg>
      </pc:sldChg>
      <pc:sldChg chg="add">
        <pc:chgData name="Ewa Kazimierska" userId="8edb7084-dccb-4d8f-9cfb-38098ea1d667" providerId="ADAL" clId="{5A65CB79-B530-42BC-AD7D-60BA826F07AD}" dt="2024-04-16T07:43:24.677" v="0"/>
        <pc:sldMkLst>
          <pc:docMk/>
          <pc:sldMk cId="3489505059" sldId="963"/>
        </pc:sldMkLst>
      </pc:sldChg>
      <pc:sldChg chg="add">
        <pc:chgData name="Ewa Kazimierska" userId="8edb7084-dccb-4d8f-9cfb-38098ea1d667" providerId="ADAL" clId="{5A65CB79-B530-42BC-AD7D-60BA826F07AD}" dt="2024-04-16T07:43:24.677" v="0"/>
        <pc:sldMkLst>
          <pc:docMk/>
          <pc:sldMk cId="799540138" sldId="971"/>
        </pc:sldMkLst>
      </pc:sldChg>
      <pc:sldChg chg="addSp modSp add mod">
        <pc:chgData name="Ewa Kazimierska" userId="8edb7084-dccb-4d8f-9cfb-38098ea1d667" providerId="ADAL" clId="{5A65CB79-B530-42BC-AD7D-60BA826F07AD}" dt="2024-04-16T08:01:43.233" v="133" actId="20577"/>
        <pc:sldMkLst>
          <pc:docMk/>
          <pc:sldMk cId="956516392" sldId="974"/>
        </pc:sldMkLst>
        <pc:spChg chg="add mod">
          <ac:chgData name="Ewa Kazimierska" userId="8edb7084-dccb-4d8f-9cfb-38098ea1d667" providerId="ADAL" clId="{5A65CB79-B530-42BC-AD7D-60BA826F07AD}" dt="2024-04-16T08:01:43.233" v="133" actId="20577"/>
          <ac:spMkLst>
            <pc:docMk/>
            <pc:sldMk cId="956516392" sldId="974"/>
            <ac:spMk id="11" creationId="{28D4B7FF-42C5-474B-9D9F-D3132AF5C993}"/>
          </ac:spMkLst>
        </pc:spChg>
      </pc:sldChg>
      <pc:sldChg chg="mod modShow">
        <pc:chgData name="Ewa Kazimierska" userId="8edb7084-dccb-4d8f-9cfb-38098ea1d667" providerId="ADAL" clId="{5A65CB79-B530-42BC-AD7D-60BA826F07AD}" dt="2024-04-16T08:47:15.245" v="486" actId="729"/>
        <pc:sldMkLst>
          <pc:docMk/>
          <pc:sldMk cId="431287535" sldId="987"/>
        </pc:sldMkLst>
      </pc:sldChg>
      <pc:sldChg chg="mod modShow">
        <pc:chgData name="Ewa Kazimierska" userId="8edb7084-dccb-4d8f-9cfb-38098ea1d667" providerId="ADAL" clId="{5A65CB79-B530-42BC-AD7D-60BA826F07AD}" dt="2024-04-16T08:47:15.245" v="486" actId="729"/>
        <pc:sldMkLst>
          <pc:docMk/>
          <pc:sldMk cId="3584555081" sldId="988"/>
        </pc:sldMkLst>
      </pc:sldChg>
      <pc:sldChg chg="modSp mod">
        <pc:chgData name="Ewa Kazimierska" userId="8edb7084-dccb-4d8f-9cfb-38098ea1d667" providerId="ADAL" clId="{5A65CB79-B530-42BC-AD7D-60BA826F07AD}" dt="2024-04-16T08:45:18.412" v="485" actId="20577"/>
        <pc:sldMkLst>
          <pc:docMk/>
          <pc:sldMk cId="1216712217" sldId="1000"/>
        </pc:sldMkLst>
        <pc:spChg chg="mod">
          <ac:chgData name="Ewa Kazimierska" userId="8edb7084-dccb-4d8f-9cfb-38098ea1d667" providerId="ADAL" clId="{5A65CB79-B530-42BC-AD7D-60BA826F07AD}" dt="2024-04-16T08:45:18.412" v="485" actId="20577"/>
          <ac:spMkLst>
            <pc:docMk/>
            <pc:sldMk cId="1216712217" sldId="1000"/>
            <ac:spMk id="10" creationId="{E47011F0-6116-45BE-9418-6DA825D651FB}"/>
          </ac:spMkLst>
        </pc:spChg>
        <pc:graphicFrameChg chg="mod">
          <ac:chgData name="Ewa Kazimierska" userId="8edb7084-dccb-4d8f-9cfb-38098ea1d667" providerId="ADAL" clId="{5A65CB79-B530-42BC-AD7D-60BA826F07AD}" dt="2024-04-16T08:45:09.111" v="481" actId="1036"/>
          <ac:graphicFrameMkLst>
            <pc:docMk/>
            <pc:sldMk cId="1216712217" sldId="1000"/>
            <ac:graphicFrameMk id="13" creationId="{EE518D4E-760A-47BF-A407-4FDC61BDFD03}"/>
          </ac:graphicFrameMkLst>
        </pc:graphicFrameChg>
      </pc:sldChg>
      <pc:sldChg chg="mod modShow">
        <pc:chgData name="Ewa Kazimierska" userId="8edb7084-dccb-4d8f-9cfb-38098ea1d667" providerId="ADAL" clId="{5A65CB79-B530-42BC-AD7D-60BA826F07AD}" dt="2024-04-16T08:47:15.245" v="486" actId="729"/>
        <pc:sldMkLst>
          <pc:docMk/>
          <pc:sldMk cId="217168395" sldId="1001"/>
        </pc:sldMkLst>
      </pc:sldChg>
      <pc:sldChg chg="mod modShow">
        <pc:chgData name="Ewa Kazimierska" userId="8edb7084-dccb-4d8f-9cfb-38098ea1d667" providerId="ADAL" clId="{5A65CB79-B530-42BC-AD7D-60BA826F07AD}" dt="2024-04-16T08:47:15.245" v="486" actId="729"/>
        <pc:sldMkLst>
          <pc:docMk/>
          <pc:sldMk cId="3098924425" sldId="1002"/>
        </pc:sldMkLst>
      </pc:sldChg>
      <pc:sldChg chg="mod modShow">
        <pc:chgData name="Ewa Kazimierska" userId="8edb7084-dccb-4d8f-9cfb-38098ea1d667" providerId="ADAL" clId="{5A65CB79-B530-42BC-AD7D-60BA826F07AD}" dt="2024-04-16T08:47:15.245" v="486" actId="729"/>
        <pc:sldMkLst>
          <pc:docMk/>
          <pc:sldMk cId="979061932" sldId="1003"/>
        </pc:sldMkLst>
      </pc:sldChg>
      <pc:sldChg chg="add">
        <pc:chgData name="Ewa Kazimierska" userId="8edb7084-dccb-4d8f-9cfb-38098ea1d667" providerId="ADAL" clId="{5A65CB79-B530-42BC-AD7D-60BA826F07AD}" dt="2024-04-16T07:43:24.677" v="0"/>
        <pc:sldMkLst>
          <pc:docMk/>
          <pc:sldMk cId="4262534915" sldId="1004"/>
        </pc:sldMkLst>
      </pc:sldChg>
      <pc:sldChg chg="add">
        <pc:chgData name="Ewa Kazimierska" userId="8edb7084-dccb-4d8f-9cfb-38098ea1d667" providerId="ADAL" clId="{5A65CB79-B530-42BC-AD7D-60BA826F07AD}" dt="2024-04-16T07:43:24.677" v="0"/>
        <pc:sldMkLst>
          <pc:docMk/>
          <pc:sldMk cId="300388353" sldId="1005"/>
        </pc:sldMkLst>
      </pc:sldChg>
      <pc:sldChg chg="add">
        <pc:chgData name="Ewa Kazimierska" userId="8edb7084-dccb-4d8f-9cfb-38098ea1d667" providerId="ADAL" clId="{5A65CB79-B530-42BC-AD7D-60BA826F07AD}" dt="2024-04-16T07:43:24.677" v="0"/>
        <pc:sldMkLst>
          <pc:docMk/>
          <pc:sldMk cId="3568597689" sldId="1006"/>
        </pc:sldMkLst>
      </pc:sldChg>
      <pc:sldChg chg="new">
        <pc:chgData name="Ewa Kazimierska" userId="8edb7084-dccb-4d8f-9cfb-38098ea1d667" providerId="ADAL" clId="{5A65CB79-B530-42BC-AD7D-60BA826F07AD}" dt="2024-04-16T08:24:11.909" v="475" actId="680"/>
        <pc:sldMkLst>
          <pc:docMk/>
          <pc:sldMk cId="3844280257" sldId="100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15/04/2024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Nitrogen" TargetMode="External"/><Relationship Id="rId13" Type="http://schemas.openxmlformats.org/officeDocument/2006/relationships/hyperlink" Target="https://en.wikipedia.org/wiki/High_explosive" TargetMode="External"/><Relationship Id="rId3" Type="http://schemas.openxmlformats.org/officeDocument/2006/relationships/hyperlink" Target="https://en.wikipedia.org/wiki/Explosive_materials#Detonation_of_an_explosive_charge" TargetMode="External"/><Relationship Id="rId7" Type="http://schemas.openxmlformats.org/officeDocument/2006/relationships/hyperlink" Target="https://en.wikipedia.org/wiki/Hydrogen" TargetMode="External"/><Relationship Id="rId12" Type="http://schemas.openxmlformats.org/officeDocument/2006/relationships/hyperlink" Target="https://en.wikipedia.org/wiki/Explosive_booster" TargetMode="External"/><Relationship Id="rId17" Type="http://schemas.openxmlformats.org/officeDocument/2006/relationships/hyperlink" Target="https://en.wikipedia.org/wiki/Potential_energy" TargetMode="External"/><Relationship Id="rId2" Type="http://schemas.openxmlformats.org/officeDocument/2006/relationships/slide" Target="../slides/slide3.xml"/><Relationship Id="rId16" Type="http://schemas.openxmlformats.org/officeDocument/2006/relationships/hyperlink" Target="https://en.wikipedia.org/wiki/Octanitrocubane#cite_note-1" TargetMode="External"/><Relationship Id="rId1" Type="http://schemas.openxmlformats.org/officeDocument/2006/relationships/notesMaster" Target="../notesMasters/notesMaster1.xml"/><Relationship Id="rId6" Type="http://schemas.openxmlformats.org/officeDocument/2006/relationships/hyperlink" Target="https://en.wikipedia.org/wiki/Carbon" TargetMode="External"/><Relationship Id="rId11" Type="http://schemas.openxmlformats.org/officeDocument/2006/relationships/hyperlink" Target="https://en.wikipedia.org/wiki/Detonator" TargetMode="External"/><Relationship Id="rId5" Type="http://schemas.openxmlformats.org/officeDocument/2006/relationships/hyperlink" Target="https://en.wikipedia.org/wiki/Lead_styphnate" TargetMode="External"/><Relationship Id="rId15" Type="http://schemas.openxmlformats.org/officeDocument/2006/relationships/hyperlink" Target="https://en.wikipedia.org/wiki/Detonate" TargetMode="External"/><Relationship Id="rId10" Type="http://schemas.openxmlformats.org/officeDocument/2006/relationships/hyperlink" Target="https://en.wikipedia.org/wiki/Explosive" TargetMode="External"/><Relationship Id="rId4" Type="http://schemas.openxmlformats.org/officeDocument/2006/relationships/hyperlink" Target="https://en.wikipedia.org/wiki/Propellant" TargetMode="External"/><Relationship Id="rId9" Type="http://schemas.openxmlformats.org/officeDocument/2006/relationships/hyperlink" Target="https://en.wikipedia.org/wiki/Oxygen" TargetMode="External"/><Relationship Id="rId14" Type="http://schemas.openxmlformats.org/officeDocument/2006/relationships/hyperlink" Target="https://en.wikipedia.org/wiki/Trinitrotoluene"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houghtco.com/a-to-z-chemistry-dictionary-4143188"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thoughtco.com/what-is-a-molecule-definition-examples-608506" TargetMode="External"/><Relationship Id="rId5" Type="http://schemas.openxmlformats.org/officeDocument/2006/relationships/hyperlink" Target="https://www.thoughtco.com/aroma-compounds-4142268" TargetMode="External"/><Relationship Id="rId4" Type="http://schemas.openxmlformats.org/officeDocument/2006/relationships/hyperlink" Target="https://www.thoughtco.com/chemical-law-and-concepts-4133592"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differencebetween.com/difference-between-metals-and-nonmetals/" TargetMode="External"/><Relationship Id="rId7" Type="http://schemas.openxmlformats.org/officeDocument/2006/relationships/hyperlink" Target="https://www.differencebetween.com/difference-between-constitutional-isomers-and-vs-stereoisomers/"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differencebetween.com/difference-between-geometric-isomers-and-vs-structural-isomers/" TargetMode="External"/><Relationship Id="rId5" Type="http://schemas.openxmlformats.org/officeDocument/2006/relationships/hyperlink" Target="https://www.differencebetween.com/difference-between-diamond-and-graphite/" TargetMode="External"/><Relationship Id="rId4" Type="http://schemas.openxmlformats.org/officeDocument/2006/relationships/hyperlink" Target="https://www.differencebetween.com/difference-between-metals-and-vs-metalloid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n.wikipedia.org/wiki/Anhydrous"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en.wikipedia.org/wiki/Wikipedia:Please_clarify" TargetMode="External"/><Relationship Id="rId4" Type="http://schemas.openxmlformats.org/officeDocument/2006/relationships/hyperlink" Target="https://en.wikipedia.org/wiki/Viscosity"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Bonds, energy in bonds. Definition of chemical reaction</a:t>
            </a:r>
          </a:p>
          <a:p>
            <a:r>
              <a:rPr lang="en-GB"/>
              <a:t>We can write basic equation for reaction</a:t>
            </a:r>
          </a:p>
          <a:p>
            <a:r>
              <a:rPr lang="en-GB"/>
              <a:t>We can work out the ideal propoirtions of our ingredients for the reaction to progress efficiently</a:t>
            </a:r>
          </a:p>
          <a:p>
            <a:endParaRPr lang="en-GB"/>
          </a:p>
          <a:p>
            <a:r>
              <a:rPr lang="en-GB"/>
              <a:t>Today: important chemical reactions in which new compounds and new bonds form; making the molecules</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2</a:t>
            </a:fld>
            <a:endParaRPr lang="en-GB"/>
          </a:p>
        </p:txBody>
      </p:sp>
    </p:spTree>
    <p:extLst>
      <p:ext uri="{BB962C8B-B14F-4D97-AF65-F5344CB8AC3E}">
        <p14:creationId xmlns:p14="http://schemas.microsoft.com/office/powerpoint/2010/main" val="3254127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Nitrourea</a:t>
            </a:r>
            <a:r>
              <a:rPr lang="en-GB"/>
              <a:t> –mononitrate, very explosive organic compound</a:t>
            </a:r>
          </a:p>
          <a:p>
            <a:pPr algn="l"/>
            <a:endParaRPr lang="en-GB" b="1" i="0">
              <a:solidFill>
                <a:srgbClr val="202122"/>
              </a:solidFill>
              <a:effectLst/>
              <a:latin typeface="Arial" panose="020B0604020202020204" pitchFamily="34" charset="0"/>
            </a:endParaRPr>
          </a:p>
          <a:p>
            <a:pPr algn="l"/>
            <a:r>
              <a:rPr lang="en-GB" b="1" i="0">
                <a:solidFill>
                  <a:srgbClr val="202122"/>
                </a:solidFill>
                <a:effectLst/>
                <a:latin typeface="Arial" panose="020B0604020202020204" pitchFamily="34" charset="0"/>
              </a:rPr>
              <a:t>Diazodinitrophenol</a:t>
            </a:r>
            <a:r>
              <a:rPr lang="en-GB" b="0" i="0">
                <a:solidFill>
                  <a:srgbClr val="202122"/>
                </a:solidFill>
                <a:effectLst/>
                <a:latin typeface="Arial" panose="020B0604020202020204" pitchFamily="34" charset="0"/>
              </a:rPr>
              <a:t> (</a:t>
            </a:r>
            <a:r>
              <a:rPr lang="en-GB" b="1" i="0">
                <a:solidFill>
                  <a:srgbClr val="202122"/>
                </a:solidFill>
                <a:effectLst/>
                <a:latin typeface="Arial" panose="020B0604020202020204" pitchFamily="34" charset="0"/>
              </a:rPr>
              <a:t>DDNP</a:t>
            </a:r>
            <a:r>
              <a:rPr lang="en-GB" b="0" i="0">
                <a:solidFill>
                  <a:srgbClr val="202122"/>
                </a:solidFill>
                <a:effectLst/>
                <a:latin typeface="Arial" panose="020B0604020202020204" pitchFamily="34" charset="0"/>
              </a:rPr>
              <a:t>) often used as an </a:t>
            </a:r>
            <a:r>
              <a:rPr lang="en-GB" b="0" i="0" u="none" strike="noStrike">
                <a:solidFill>
                  <a:srgbClr val="0645AD"/>
                </a:solidFill>
                <a:effectLst/>
                <a:latin typeface="Arial" panose="020B0604020202020204" pitchFamily="34" charset="0"/>
                <a:hlinkClick r:id="rId3" tooltip="Explosive materials"/>
              </a:rPr>
              <a:t>initiating explosive</a:t>
            </a:r>
            <a:r>
              <a:rPr lang="en-GB" b="0" i="0">
                <a:solidFill>
                  <a:srgbClr val="202122"/>
                </a:solidFill>
                <a:effectLst/>
                <a:latin typeface="Arial" panose="020B0604020202020204" pitchFamily="34" charset="0"/>
              </a:rPr>
              <a:t> in </a:t>
            </a:r>
            <a:r>
              <a:rPr lang="en-GB" b="0" i="0" u="none" strike="noStrike">
                <a:solidFill>
                  <a:srgbClr val="0645AD"/>
                </a:solidFill>
                <a:effectLst/>
                <a:latin typeface="Arial" panose="020B0604020202020204" pitchFamily="34" charset="0"/>
                <a:hlinkClick r:id="rId4" tooltip="Propellant"/>
              </a:rPr>
              <a:t>propellant</a:t>
            </a:r>
            <a:r>
              <a:rPr lang="en-GB" b="0" i="0">
                <a:solidFill>
                  <a:srgbClr val="202122"/>
                </a:solidFill>
                <a:effectLst/>
                <a:latin typeface="Arial" panose="020B0604020202020204" pitchFamily="34" charset="0"/>
              </a:rPr>
              <a:t> primer devices and is a substitute for </a:t>
            </a:r>
            <a:r>
              <a:rPr lang="en-GB" b="0" i="0" u="none" strike="noStrike">
                <a:solidFill>
                  <a:srgbClr val="0645AD"/>
                </a:solidFill>
                <a:effectLst/>
                <a:latin typeface="Arial" panose="020B0604020202020204" pitchFamily="34" charset="0"/>
                <a:hlinkClick r:id="rId5" tooltip="Lead styphnate"/>
              </a:rPr>
              <a:t>lead styphnate</a:t>
            </a:r>
            <a:r>
              <a:rPr lang="en-GB" b="0" i="0">
                <a:solidFill>
                  <a:srgbClr val="202122"/>
                </a:solidFill>
                <a:effectLst/>
                <a:latin typeface="Arial" panose="020B0604020202020204" pitchFamily="34" charset="0"/>
              </a:rPr>
              <a:t> in what are termed "green" or "non-toxic" (lead free) priming explosive compositions. </a:t>
            </a:r>
            <a:endParaRPr lang="en-GB" b="0" i="0" u="none" strike="noStrike" baseline="30000">
              <a:solidFill>
                <a:srgbClr val="0645AD"/>
              </a:solidFill>
              <a:effectLst/>
              <a:latin typeface="Arial" panose="020B0604020202020204" pitchFamily="34" charset="0"/>
            </a:endParaRPr>
          </a:p>
          <a:p>
            <a:pPr algn="l"/>
            <a:endParaRPr lang="en-GB" b="1" i="0">
              <a:solidFill>
                <a:srgbClr val="202122"/>
              </a:solidFill>
              <a:effectLst/>
              <a:latin typeface="Arial" panose="020B0604020202020204" pitchFamily="34" charset="0"/>
            </a:endParaRPr>
          </a:p>
          <a:p>
            <a:pPr algn="l"/>
            <a:r>
              <a:rPr lang="en-GB" b="1" i="0">
                <a:solidFill>
                  <a:srgbClr val="202122"/>
                </a:solidFill>
                <a:effectLst/>
                <a:latin typeface="Arial" panose="020B0604020202020204" pitchFamily="34" charset="0"/>
              </a:rPr>
              <a:t>2,4,6-Trinitrophenylmethylnitramine</a:t>
            </a:r>
            <a:r>
              <a:rPr lang="en-GB" b="0" i="0">
                <a:solidFill>
                  <a:srgbClr val="202122"/>
                </a:solidFill>
                <a:effectLst/>
                <a:latin typeface="Arial" panose="020B0604020202020204" pitchFamily="34" charset="0"/>
              </a:rPr>
              <a:t> commonly referred to as </a:t>
            </a:r>
            <a:r>
              <a:rPr lang="en-GB" b="1" i="0">
                <a:solidFill>
                  <a:srgbClr val="202122"/>
                </a:solidFill>
                <a:effectLst/>
                <a:latin typeface="Arial" panose="020B0604020202020204" pitchFamily="34" charset="0"/>
              </a:rPr>
              <a:t>tetryl</a:t>
            </a:r>
            <a:r>
              <a:rPr lang="en-GB" b="0" i="0">
                <a:solidFill>
                  <a:srgbClr val="202122"/>
                </a:solidFill>
                <a:effectLst/>
                <a:latin typeface="Arial" panose="020B0604020202020204" pitchFamily="34" charset="0"/>
              </a:rPr>
              <a:t> (</a:t>
            </a:r>
            <a:r>
              <a:rPr lang="en-GB" b="0" i="0" u="none" strike="noStrike">
                <a:solidFill>
                  <a:srgbClr val="0645AD"/>
                </a:solidFill>
                <a:effectLst/>
                <a:latin typeface="Arial" panose="020B0604020202020204" pitchFamily="34" charset="0"/>
                <a:hlinkClick r:id="rId6" tooltip="Carbon"/>
              </a:rPr>
              <a:t>C</a:t>
            </a:r>
            <a:r>
              <a:rPr lang="en-GB" b="0" i="0" baseline="-25000">
                <a:solidFill>
                  <a:srgbClr val="202122"/>
                </a:solidFill>
                <a:effectLst/>
                <a:latin typeface="Arial" panose="020B0604020202020204" pitchFamily="34" charset="0"/>
              </a:rPr>
              <a:t>7</a:t>
            </a:r>
            <a:r>
              <a:rPr lang="en-GB" b="0" i="0" u="none" strike="noStrike">
                <a:solidFill>
                  <a:srgbClr val="0645AD"/>
                </a:solidFill>
                <a:effectLst/>
                <a:latin typeface="Arial" panose="020B0604020202020204" pitchFamily="34" charset="0"/>
                <a:hlinkClick r:id="rId7" tooltip="Hydrogen"/>
              </a:rPr>
              <a:t>H</a:t>
            </a:r>
            <a:r>
              <a:rPr lang="en-GB" b="0" i="0" baseline="-25000">
                <a:solidFill>
                  <a:srgbClr val="202122"/>
                </a:solidFill>
                <a:effectLst/>
                <a:latin typeface="Arial" panose="020B0604020202020204" pitchFamily="34" charset="0"/>
              </a:rPr>
              <a:t>5</a:t>
            </a:r>
            <a:r>
              <a:rPr lang="en-GB" b="0" i="0" u="none" strike="noStrike">
                <a:solidFill>
                  <a:srgbClr val="0645AD"/>
                </a:solidFill>
                <a:effectLst/>
                <a:latin typeface="Arial" panose="020B0604020202020204" pitchFamily="34" charset="0"/>
                <a:hlinkClick r:id="rId8" tooltip="Nitrogen"/>
              </a:rPr>
              <a:t>N</a:t>
            </a:r>
            <a:r>
              <a:rPr lang="en-GB" b="0" i="0" baseline="-25000">
                <a:solidFill>
                  <a:srgbClr val="202122"/>
                </a:solidFill>
                <a:effectLst/>
                <a:latin typeface="Arial" panose="020B0604020202020204" pitchFamily="34" charset="0"/>
              </a:rPr>
              <a:t>5</a:t>
            </a:r>
            <a:r>
              <a:rPr lang="en-GB" b="0" i="0" u="none" strike="noStrike">
                <a:solidFill>
                  <a:srgbClr val="0645AD"/>
                </a:solidFill>
                <a:effectLst/>
                <a:latin typeface="Arial" panose="020B0604020202020204" pitchFamily="34" charset="0"/>
                <a:hlinkClick r:id="rId9" tooltip="Oxygen"/>
              </a:rPr>
              <a:t>O</a:t>
            </a:r>
            <a:r>
              <a:rPr lang="en-GB" b="0" i="0" baseline="-25000">
                <a:solidFill>
                  <a:srgbClr val="202122"/>
                </a:solidFill>
                <a:effectLst/>
                <a:latin typeface="Arial" panose="020B0604020202020204" pitchFamily="34" charset="0"/>
              </a:rPr>
              <a:t>8</a:t>
            </a:r>
            <a:r>
              <a:rPr lang="en-GB" b="0" i="0">
                <a:solidFill>
                  <a:srgbClr val="202122"/>
                </a:solidFill>
                <a:effectLst/>
                <a:latin typeface="Arial" panose="020B0604020202020204" pitchFamily="34" charset="0"/>
              </a:rPr>
              <a:t>) is an </a:t>
            </a:r>
            <a:r>
              <a:rPr lang="en-GB" b="0" i="0" u="none" strike="noStrike">
                <a:solidFill>
                  <a:srgbClr val="0645AD"/>
                </a:solidFill>
                <a:effectLst/>
                <a:latin typeface="Arial" panose="020B0604020202020204" pitchFamily="34" charset="0"/>
                <a:hlinkClick r:id="rId10" tooltip="Explosive"/>
              </a:rPr>
              <a:t>explosive</a:t>
            </a:r>
            <a:r>
              <a:rPr lang="en-GB" b="0" i="0">
                <a:solidFill>
                  <a:srgbClr val="202122"/>
                </a:solidFill>
                <a:effectLst/>
                <a:latin typeface="Arial" panose="020B0604020202020204" pitchFamily="34" charset="0"/>
              </a:rPr>
              <a:t> compound used to make </a:t>
            </a:r>
            <a:r>
              <a:rPr lang="en-GB" b="0" i="0" u="none" strike="noStrike">
                <a:solidFill>
                  <a:srgbClr val="0645AD"/>
                </a:solidFill>
                <a:effectLst/>
                <a:latin typeface="Arial" panose="020B0604020202020204" pitchFamily="34" charset="0"/>
                <a:hlinkClick r:id="rId11" tooltip="Detonator"/>
              </a:rPr>
              <a:t>detonators</a:t>
            </a:r>
            <a:r>
              <a:rPr lang="en-GB" b="0" i="0">
                <a:solidFill>
                  <a:srgbClr val="202122"/>
                </a:solidFill>
                <a:effectLst/>
                <a:latin typeface="Arial" panose="020B0604020202020204" pitchFamily="34" charset="0"/>
              </a:rPr>
              <a:t> and </a:t>
            </a:r>
            <a:r>
              <a:rPr lang="en-GB" b="0" i="0" u="none" strike="noStrike">
                <a:solidFill>
                  <a:srgbClr val="0645AD"/>
                </a:solidFill>
                <a:effectLst/>
                <a:latin typeface="Arial" panose="020B0604020202020204" pitchFamily="34" charset="0"/>
                <a:hlinkClick r:id="rId12" tooltip="Explosive booster"/>
              </a:rPr>
              <a:t>explosive booster</a:t>
            </a:r>
            <a:r>
              <a:rPr lang="en-GB" b="0" i="0">
                <a:solidFill>
                  <a:srgbClr val="202122"/>
                </a:solidFill>
                <a:effectLst/>
                <a:latin typeface="Arial" panose="020B0604020202020204" pitchFamily="34" charset="0"/>
              </a:rPr>
              <a:t> charges.</a:t>
            </a:r>
          </a:p>
          <a:p>
            <a:pPr algn="l"/>
            <a:endParaRPr lang="en-GB" b="0" i="0">
              <a:solidFill>
                <a:srgbClr val="202122"/>
              </a:solidFill>
              <a:effectLst/>
              <a:latin typeface="Arial" panose="020B0604020202020204" pitchFamily="34" charset="0"/>
            </a:endParaRPr>
          </a:p>
          <a:p>
            <a:pPr algn="l"/>
            <a:r>
              <a:rPr lang="en-GB" b="1" i="0">
                <a:solidFill>
                  <a:srgbClr val="202122"/>
                </a:solidFill>
                <a:effectLst/>
                <a:latin typeface="Arial" panose="020B0604020202020204" pitchFamily="34" charset="0"/>
              </a:rPr>
              <a:t>Octanitrocubane</a:t>
            </a:r>
            <a:r>
              <a:rPr lang="en-GB" b="0" i="0">
                <a:solidFill>
                  <a:srgbClr val="202122"/>
                </a:solidFill>
                <a:effectLst/>
                <a:latin typeface="Arial" panose="020B0604020202020204" pitchFamily="34" charset="0"/>
              </a:rPr>
              <a:t> is a </a:t>
            </a:r>
            <a:r>
              <a:rPr lang="en-GB" b="0" i="0" u="none" strike="noStrike">
                <a:solidFill>
                  <a:srgbClr val="0645AD"/>
                </a:solidFill>
                <a:effectLst/>
                <a:latin typeface="Arial" panose="020B0604020202020204" pitchFamily="34" charset="0"/>
                <a:hlinkClick r:id="rId13" tooltip="High explosive"/>
              </a:rPr>
              <a:t>high explosive</a:t>
            </a:r>
            <a:r>
              <a:rPr lang="en-GB" b="0" i="0">
                <a:solidFill>
                  <a:srgbClr val="202122"/>
                </a:solidFill>
                <a:effectLst/>
                <a:latin typeface="Arial" panose="020B0604020202020204" pitchFamily="34" charset="0"/>
              </a:rPr>
              <a:t> that, like </a:t>
            </a:r>
            <a:r>
              <a:rPr lang="en-GB" b="0" i="0" u="none" strike="noStrike">
                <a:solidFill>
                  <a:srgbClr val="0645AD"/>
                </a:solidFill>
                <a:effectLst/>
                <a:latin typeface="Arial" panose="020B0604020202020204" pitchFamily="34" charset="0"/>
                <a:hlinkClick r:id="rId14" tooltip="Trinitrotoluene"/>
              </a:rPr>
              <a:t>TNT</a:t>
            </a:r>
            <a:r>
              <a:rPr lang="en-GB" b="0" i="0">
                <a:solidFill>
                  <a:srgbClr val="202122"/>
                </a:solidFill>
                <a:effectLst/>
                <a:latin typeface="Arial" panose="020B0604020202020204" pitchFamily="34" charset="0"/>
              </a:rPr>
              <a:t>, is shock-insensitive (not readily </a:t>
            </a:r>
            <a:r>
              <a:rPr lang="en-GB" b="0" i="0" u="none" strike="noStrike">
                <a:solidFill>
                  <a:srgbClr val="0645AD"/>
                </a:solidFill>
                <a:effectLst/>
                <a:latin typeface="Arial" panose="020B0604020202020204" pitchFamily="34" charset="0"/>
                <a:hlinkClick r:id="rId15" tooltip="Detonate"/>
              </a:rPr>
              <a:t>detonated</a:t>
            </a:r>
            <a:r>
              <a:rPr lang="en-GB" b="0" i="0">
                <a:solidFill>
                  <a:srgbClr val="202122"/>
                </a:solidFill>
                <a:effectLst/>
                <a:latin typeface="Arial" panose="020B0604020202020204" pitchFamily="34" charset="0"/>
              </a:rPr>
              <a:t> by shock).</a:t>
            </a:r>
            <a:r>
              <a:rPr lang="en-GB" b="0" i="0" u="none" strike="noStrike" baseline="30000">
                <a:solidFill>
                  <a:srgbClr val="0645AD"/>
                </a:solidFill>
                <a:effectLst/>
                <a:latin typeface="Arial" panose="020B0604020202020204" pitchFamily="34" charset="0"/>
                <a:hlinkClick r:id="rId16"/>
              </a:rPr>
              <a:t>[1]</a:t>
            </a:r>
            <a:r>
              <a:rPr lang="en-GB" b="0" i="0">
                <a:solidFill>
                  <a:srgbClr val="202122"/>
                </a:solidFill>
                <a:effectLst/>
                <a:latin typeface="Arial" panose="020B0604020202020204" pitchFamily="34" charset="0"/>
              </a:rPr>
              <a:t> highly expansive breakdown into CO</a:t>
            </a:r>
            <a:r>
              <a:rPr lang="en-GB" b="0" i="0" baseline="-25000">
                <a:solidFill>
                  <a:srgbClr val="202122"/>
                </a:solidFill>
                <a:effectLst/>
                <a:latin typeface="Arial" panose="020B0604020202020204" pitchFamily="34" charset="0"/>
              </a:rPr>
              <a:t>2</a:t>
            </a:r>
            <a:r>
              <a:rPr lang="en-GB" b="0" i="0">
                <a:solidFill>
                  <a:srgbClr val="202122"/>
                </a:solidFill>
                <a:effectLst/>
                <a:latin typeface="Arial" panose="020B0604020202020204" pitchFamily="34" charset="0"/>
              </a:rPr>
              <a:t> and N</a:t>
            </a:r>
            <a:r>
              <a:rPr lang="en-GB" b="0" i="0" baseline="-25000">
                <a:solidFill>
                  <a:srgbClr val="202122"/>
                </a:solidFill>
                <a:effectLst/>
                <a:latin typeface="Arial" panose="020B0604020202020204" pitchFamily="34" charset="0"/>
              </a:rPr>
              <a:t>2</a:t>
            </a:r>
            <a:r>
              <a:rPr lang="en-GB" b="0" i="0">
                <a:solidFill>
                  <a:srgbClr val="202122"/>
                </a:solidFill>
                <a:effectLst/>
                <a:latin typeface="Arial" panose="020B0604020202020204" pitchFamily="34" charset="0"/>
              </a:rPr>
              <a:t>, and the presence of strained chemical bonds in the molecule which have stored </a:t>
            </a:r>
            <a:r>
              <a:rPr lang="en-GB" b="0" i="0" u="none" strike="noStrike">
                <a:solidFill>
                  <a:srgbClr val="0645AD"/>
                </a:solidFill>
                <a:effectLst/>
                <a:latin typeface="Arial" panose="020B0604020202020204" pitchFamily="34" charset="0"/>
                <a:hlinkClick r:id="rId17" tooltip="Potential energy"/>
              </a:rPr>
              <a:t>potential energy</a:t>
            </a:r>
            <a:r>
              <a:rPr lang="en-GB" b="0" i="0">
                <a:solidFill>
                  <a:srgbClr val="202122"/>
                </a:solidFill>
                <a:effectLst/>
                <a:latin typeface="Arial" panose="020B0604020202020204" pitchFamily="34" charset="0"/>
              </a:rPr>
              <a:t>. </a:t>
            </a:r>
          </a:p>
          <a:p>
            <a:pPr algn="l"/>
            <a:endParaRPr lang="en-GB" b="0" i="0" dirty="0">
              <a:solidFill>
                <a:srgbClr val="202122"/>
              </a:solidFill>
              <a:effectLst/>
              <a:latin typeface="Arial" panose="020B0604020202020204" pitchFamily="34" charset="0"/>
            </a:endParaRPr>
          </a:p>
          <a:p>
            <a:pPr algn="l"/>
            <a:endParaRPr lang="en-GB" b="0" i="0" dirty="0">
              <a:solidFill>
                <a:srgbClr val="202122"/>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3</a:t>
            </a:fld>
            <a:endParaRPr lang="en-GB"/>
          </a:p>
        </p:txBody>
      </p:sp>
    </p:spTree>
    <p:extLst>
      <p:ext uri="{BB962C8B-B14F-4D97-AF65-F5344CB8AC3E}">
        <p14:creationId xmlns:p14="http://schemas.microsoft.com/office/powerpoint/2010/main" val="13591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to make explosive without the limitation of needing oxygen from the air?</a:t>
            </a:r>
          </a:p>
          <a:p>
            <a:r>
              <a:rPr lang="en-GB"/>
              <a:t>Make the “oxygen” (oxidizing agent) part of the chemical structure</a:t>
            </a:r>
          </a:p>
          <a:p>
            <a:r>
              <a:rPr lang="en-GB"/>
              <a:t>Example: Nitrocellulose ued in gun powder</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4</a:t>
            </a:fld>
            <a:endParaRPr lang="en-GB"/>
          </a:p>
        </p:txBody>
      </p:sp>
    </p:spTree>
    <p:extLst>
      <p:ext uri="{BB962C8B-B14F-4D97-AF65-F5344CB8AC3E}">
        <p14:creationId xmlns:p14="http://schemas.microsoft.com/office/powerpoint/2010/main" val="3330262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4D5156"/>
                </a:solidFill>
                <a:effectLst/>
                <a:latin typeface="arial" panose="020B0604020202020204" pitchFamily="34" charset="0"/>
              </a:rPr>
              <a:t> The </a:t>
            </a:r>
            <a:r>
              <a:rPr lang="en-GB" b="1" i="0">
                <a:solidFill>
                  <a:srgbClr val="5F6368"/>
                </a:solidFill>
                <a:effectLst/>
                <a:latin typeface="arial" panose="020B0604020202020204" pitchFamily="34" charset="0"/>
              </a:rPr>
              <a:t>nitronium ion</a:t>
            </a:r>
            <a:r>
              <a:rPr lang="en-GB" b="0" i="0">
                <a:solidFill>
                  <a:srgbClr val="4D5156"/>
                </a:solidFill>
                <a:effectLst/>
                <a:latin typeface="arial" panose="020B0604020202020204" pitchFamily="34" charset="0"/>
              </a:rPr>
              <a:t> is formed in situ by reaction of nitric acid with sulfuric acid.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4D5156"/>
                </a:solidFill>
                <a:effectLst/>
                <a:latin typeface="arial" panose="020B0604020202020204" pitchFamily="34" charset="0"/>
              </a:rPr>
              <a:t>This is the actual species that attaches to the molecule to form NO2 group in the reaction that is called electrophilic substitution</a:t>
            </a:r>
            <a:endParaRPr lang="en-GB"/>
          </a:p>
          <a:p>
            <a:endParaRPr lang="en-GB"/>
          </a:p>
          <a:p>
            <a:r>
              <a:rPr lang="en-GB" b="1" i="0">
                <a:solidFill>
                  <a:srgbClr val="202124"/>
                </a:solidFill>
                <a:effectLst/>
                <a:latin typeface="arial" panose="020B0604020202020204" pitchFamily="34" charset="0"/>
              </a:rPr>
              <a:t>Acid – a chemical that gives off hydrogen ions in water and forms salts by combining with certain metals</a:t>
            </a:r>
            <a:r>
              <a:rPr lang="en-GB" b="0" i="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5</a:t>
            </a:fld>
            <a:endParaRPr lang="en-GB"/>
          </a:p>
        </p:txBody>
      </p:sp>
    </p:spTree>
    <p:extLst>
      <p:ext uri="{BB962C8B-B14F-4D97-AF65-F5344CB8AC3E}">
        <p14:creationId xmlns:p14="http://schemas.microsoft.com/office/powerpoint/2010/main" val="3888229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Special type of electrophilic substitution is electrophilic aromatic substitution.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 key reaction of aromatic compounds is electrophilic aromatic substitution, where a C-H bond is broken and a new C-E bond (E being an electrophilic atom such as N) is formed.</a:t>
            </a:r>
          </a:p>
          <a:p>
            <a:endParaRPr lang="en-GB"/>
          </a:p>
          <a:p>
            <a:r>
              <a:rPr lang="en-GB"/>
              <a:t>https://www.chemguide.co.uk/mechanisms/elsub/whatis.html#top</a:t>
            </a:r>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6</a:t>
            </a:fld>
            <a:endParaRPr lang="en-GB"/>
          </a:p>
        </p:txBody>
      </p:sp>
    </p:spTree>
    <p:extLst>
      <p:ext uri="{BB962C8B-B14F-4D97-AF65-F5344CB8AC3E}">
        <p14:creationId xmlns:p14="http://schemas.microsoft.com/office/powerpoint/2010/main" val="1784498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82828"/>
                </a:solidFill>
                <a:effectLst/>
                <a:latin typeface="Georgia" panose="02040502050405020303" pitchFamily="18" charset="0"/>
              </a:rPr>
              <a:t>The terms </a:t>
            </a:r>
            <a:r>
              <a:rPr lang="en-GB" b="0" i="1" dirty="0">
                <a:solidFill>
                  <a:srgbClr val="282828"/>
                </a:solidFill>
                <a:effectLst/>
                <a:latin typeface="Georgia" panose="02040502050405020303" pitchFamily="18" charset="0"/>
              </a:rPr>
              <a:t>ortho</a:t>
            </a:r>
            <a:r>
              <a:rPr lang="en-GB" b="0" i="0" dirty="0">
                <a:solidFill>
                  <a:srgbClr val="282828"/>
                </a:solidFill>
                <a:effectLst/>
                <a:latin typeface="Georgia" panose="02040502050405020303" pitchFamily="18" charset="0"/>
              </a:rPr>
              <a:t>, </a:t>
            </a:r>
            <a:r>
              <a:rPr lang="en-GB" b="0" i="1" dirty="0">
                <a:solidFill>
                  <a:srgbClr val="282828"/>
                </a:solidFill>
                <a:effectLst/>
                <a:latin typeface="Georgia" panose="02040502050405020303" pitchFamily="18" charset="0"/>
              </a:rPr>
              <a:t>meta</a:t>
            </a:r>
            <a:r>
              <a:rPr lang="en-GB" b="0" i="0" dirty="0">
                <a:solidFill>
                  <a:srgbClr val="282828"/>
                </a:solidFill>
                <a:effectLst/>
                <a:latin typeface="Georgia" panose="02040502050405020303" pitchFamily="18" charset="0"/>
              </a:rPr>
              <a:t>, and </a:t>
            </a:r>
            <a:r>
              <a:rPr lang="en-GB" b="0" i="1" dirty="0">
                <a:solidFill>
                  <a:srgbClr val="282828"/>
                </a:solidFill>
                <a:effectLst/>
                <a:latin typeface="Georgia" panose="02040502050405020303" pitchFamily="18" charset="0"/>
              </a:rPr>
              <a:t>para</a:t>
            </a:r>
            <a:r>
              <a:rPr lang="en-GB" b="0" i="0" dirty="0">
                <a:solidFill>
                  <a:srgbClr val="282828"/>
                </a:solidFill>
                <a:effectLst/>
                <a:latin typeface="Georgia" panose="02040502050405020303" pitchFamily="18" charset="0"/>
              </a:rPr>
              <a:t> are </a:t>
            </a:r>
            <a:r>
              <a:rPr lang="en-GB" b="0" i="0" u="none" strike="noStrike" dirty="0">
                <a:solidFill>
                  <a:srgbClr val="282828"/>
                </a:solidFill>
                <a:effectLst/>
                <a:latin typeface="Georgia" panose="02040502050405020303" pitchFamily="18" charset="0"/>
                <a:hlinkClick r:id="rId3"/>
              </a:rPr>
              <a:t>prefixes used in organic chemistry</a:t>
            </a:r>
            <a:r>
              <a:rPr lang="en-GB" b="0" i="0" dirty="0">
                <a:solidFill>
                  <a:srgbClr val="282828"/>
                </a:solidFill>
                <a:effectLst/>
                <a:latin typeface="Georgia" panose="02040502050405020303" pitchFamily="18" charset="0"/>
              </a:rPr>
              <a:t> to indicate the position of non-hydrogen substituents on a hydrocarbon ring (benzene derivative). The prefixes derive from Greek words meaning correct/straight, following/after, and similar, respectively. </a:t>
            </a:r>
          </a:p>
          <a:p>
            <a:pPr algn="l" fontAlgn="base"/>
            <a:r>
              <a:rPr lang="en-GB" b="0" i="0" dirty="0">
                <a:solidFill>
                  <a:srgbClr val="282828"/>
                </a:solidFill>
                <a:effectLst/>
                <a:latin typeface="Georgia" panose="02040502050405020303" pitchFamily="18" charset="0"/>
              </a:rPr>
              <a:t>Ortho describes a molecule with </a:t>
            </a:r>
            <a:r>
              <a:rPr lang="en-GB" b="0" i="0" u="none" strike="noStrike" dirty="0">
                <a:solidFill>
                  <a:srgbClr val="282828"/>
                </a:solidFill>
                <a:effectLst/>
                <a:latin typeface="Georgia" panose="02040502050405020303" pitchFamily="18" charset="0"/>
                <a:hlinkClick r:id="rId4"/>
              </a:rPr>
              <a:t>substituents</a:t>
            </a:r>
            <a:r>
              <a:rPr lang="en-GB" b="0" i="0" dirty="0">
                <a:solidFill>
                  <a:srgbClr val="282828"/>
                </a:solidFill>
                <a:effectLst/>
                <a:latin typeface="Georgia" panose="02040502050405020303" pitchFamily="18" charset="0"/>
              </a:rPr>
              <a:t> at the 1 and 2 positions on an </a:t>
            </a:r>
            <a:r>
              <a:rPr lang="en-GB" b="0" i="0" u="none" strike="noStrike" dirty="0">
                <a:solidFill>
                  <a:srgbClr val="282828"/>
                </a:solidFill>
                <a:effectLst/>
                <a:latin typeface="Georgia" panose="02040502050405020303" pitchFamily="18" charset="0"/>
                <a:hlinkClick r:id="rId5"/>
              </a:rPr>
              <a:t>aromatic compound</a:t>
            </a:r>
            <a:r>
              <a:rPr lang="en-GB" b="0" i="0" dirty="0">
                <a:solidFill>
                  <a:srgbClr val="282828"/>
                </a:solidFill>
                <a:effectLst/>
                <a:latin typeface="Georgia" panose="02040502050405020303" pitchFamily="18" charset="0"/>
              </a:rPr>
              <a:t>. In other words, the substituent is adjacent or next to the primary carbon on the ring.</a:t>
            </a:r>
          </a:p>
          <a:p>
            <a:pPr algn="l" fontAlgn="base"/>
            <a:r>
              <a:rPr lang="en-GB" b="0" i="0" dirty="0">
                <a:solidFill>
                  <a:srgbClr val="282828"/>
                </a:solidFill>
                <a:effectLst/>
                <a:latin typeface="Georgia" panose="02040502050405020303" pitchFamily="18" charset="0"/>
              </a:rPr>
              <a:t>The symbol for ortho is o- or 1,2-</a:t>
            </a:r>
          </a:p>
          <a:p>
            <a:pPr algn="l" fontAlgn="base"/>
            <a:r>
              <a:rPr lang="en-GB" b="0" i="0" dirty="0">
                <a:solidFill>
                  <a:srgbClr val="282828"/>
                </a:solidFill>
                <a:effectLst/>
                <a:latin typeface="Georgia" panose="02040502050405020303" pitchFamily="18" charset="0"/>
              </a:rPr>
              <a:t>Meta is used to describe a </a:t>
            </a:r>
            <a:r>
              <a:rPr lang="en-GB" b="0" i="0" u="none" strike="noStrike" dirty="0">
                <a:solidFill>
                  <a:srgbClr val="282828"/>
                </a:solidFill>
                <a:effectLst/>
                <a:latin typeface="Georgia" panose="02040502050405020303" pitchFamily="18" charset="0"/>
                <a:hlinkClick r:id="rId6"/>
              </a:rPr>
              <a:t>molecule</a:t>
            </a:r>
            <a:r>
              <a:rPr lang="en-GB" b="0" i="0" dirty="0">
                <a:solidFill>
                  <a:srgbClr val="282828"/>
                </a:solidFill>
                <a:effectLst/>
                <a:latin typeface="Georgia" panose="02040502050405020303" pitchFamily="18" charset="0"/>
              </a:rPr>
              <a:t> with substituents are at the 1 and 3 positions on an aromatic compound.</a:t>
            </a:r>
            <a:br>
              <a:rPr lang="en-GB" b="0" i="0" dirty="0">
                <a:solidFill>
                  <a:srgbClr val="282828"/>
                </a:solidFill>
                <a:effectLst/>
                <a:latin typeface="Georgia" panose="02040502050405020303" pitchFamily="18" charset="0"/>
              </a:rPr>
            </a:br>
            <a:r>
              <a:rPr lang="en-GB" b="0" i="0" dirty="0">
                <a:solidFill>
                  <a:srgbClr val="282828"/>
                </a:solidFill>
                <a:effectLst/>
                <a:latin typeface="Georgia" panose="02040502050405020303" pitchFamily="18" charset="0"/>
              </a:rPr>
              <a:t>The symbol for meta is m- or 1,3 </a:t>
            </a:r>
          </a:p>
          <a:p>
            <a:pPr algn="l" fontAlgn="base"/>
            <a:r>
              <a:rPr lang="en-GB" b="0" i="0" dirty="0">
                <a:solidFill>
                  <a:srgbClr val="282828"/>
                </a:solidFill>
                <a:effectLst/>
                <a:latin typeface="Georgia" panose="02040502050405020303" pitchFamily="18" charset="0"/>
              </a:rPr>
              <a:t>Para describes a molecule with substituents at the 1 and 4 positions on an </a:t>
            </a:r>
            <a:r>
              <a:rPr lang="en-GB" b="0" i="0" u="none" strike="noStrike" dirty="0">
                <a:solidFill>
                  <a:srgbClr val="282828"/>
                </a:solidFill>
                <a:effectLst/>
                <a:latin typeface="Georgia" panose="02040502050405020303" pitchFamily="18" charset="0"/>
                <a:hlinkClick r:id="rId5"/>
              </a:rPr>
              <a:t>aromatic compound</a:t>
            </a:r>
            <a:r>
              <a:rPr lang="en-GB" b="0" i="0" dirty="0">
                <a:solidFill>
                  <a:srgbClr val="282828"/>
                </a:solidFill>
                <a:effectLst/>
                <a:latin typeface="Georgia" panose="02040502050405020303" pitchFamily="18" charset="0"/>
              </a:rPr>
              <a:t>. In other words, the substituent is directly opposite the primary carbon of the ring.</a:t>
            </a:r>
            <a:br>
              <a:rPr lang="en-GB" b="0" i="0" dirty="0">
                <a:solidFill>
                  <a:srgbClr val="282828"/>
                </a:solidFill>
                <a:effectLst/>
                <a:latin typeface="Georgia" panose="02040502050405020303" pitchFamily="18" charset="0"/>
              </a:rPr>
            </a:br>
            <a:r>
              <a:rPr lang="en-GB" b="0" i="0" dirty="0">
                <a:solidFill>
                  <a:srgbClr val="282828"/>
                </a:solidFill>
                <a:effectLst/>
                <a:latin typeface="Georgia" panose="02040502050405020303" pitchFamily="18" charset="0"/>
              </a:rPr>
              <a:t>The symbol for para is p- or 1,4-</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7</a:t>
            </a:fld>
            <a:endParaRPr lang="en-GB"/>
          </a:p>
        </p:txBody>
      </p:sp>
    </p:spTree>
    <p:extLst>
      <p:ext uri="{BB962C8B-B14F-4D97-AF65-F5344CB8AC3E}">
        <p14:creationId xmlns:p14="http://schemas.microsoft.com/office/powerpoint/2010/main" val="2303440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ahoma" panose="020B0604030504040204" pitchFamily="34" charset="0"/>
              </a:rPr>
              <a:t>Nitration happens when one (or more) of the hydrogen atoms on the benzene ring is replaced by a nitro group, NO</a:t>
            </a:r>
            <a:r>
              <a:rPr lang="en-GB" b="0" i="0" baseline="-25000" dirty="0">
                <a:solidFill>
                  <a:srgbClr val="000000"/>
                </a:solidFill>
                <a:effectLst/>
                <a:latin typeface="Tahoma" panose="020B0604030504040204" pitchFamily="34" charset="0"/>
              </a:rPr>
              <a:t>2</a:t>
            </a:r>
            <a:r>
              <a:rPr lang="en-GB" b="0" i="0" dirty="0">
                <a:solidFill>
                  <a:srgbClr val="000000"/>
                </a:solidFill>
                <a:effectLst/>
                <a:latin typeface="Tahoma" panose="020B0604030504040204" pitchFamily="34" charset="0"/>
              </a:rPr>
              <a:t>. Benzene is treated with a mixture of concentrated nitric acid and concentrated sulfuric acid at a temperature not exceeding 50°C. The mixture is held at this temperature for about half an hour. Yellow oily nitrobenzene is formed.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Nitration is the substitution of H with NO</a:t>
            </a:r>
            <a:r>
              <a:rPr kumimoji="0" lang="en-US" altLang="en-US" sz="900" b="0" i="0" u="none" strike="noStrike" cap="none" normalizeH="0" baseline="-30000" dirty="0">
                <a:ln>
                  <a:noFill/>
                </a:ln>
                <a:solidFill>
                  <a:srgbClr val="212121"/>
                </a:solidFill>
                <a:effectLst/>
                <a:latin typeface="Arial" panose="020B0604020202020204" pitchFamily="34" charset="0"/>
                <a:ea typeface="GTWalsheimPro-Regular"/>
              </a:rPr>
              <a:t>2</a:t>
            </a: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 using nitric acid (HNO</a:t>
            </a:r>
            <a:r>
              <a:rPr kumimoji="0" lang="en-US" altLang="en-US" sz="900" b="0" i="0" u="none" strike="noStrike" cap="none" normalizeH="0" baseline="-30000" dirty="0">
                <a:ln>
                  <a:noFill/>
                </a:ln>
                <a:solidFill>
                  <a:srgbClr val="212121"/>
                </a:solidFill>
                <a:effectLst/>
                <a:latin typeface="Arial" panose="020B0604020202020204" pitchFamily="34" charset="0"/>
                <a:ea typeface="GTWalsheimPro-Regular"/>
              </a:rPr>
              <a:t>3</a:t>
            </a: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 as the source of NO</a:t>
            </a:r>
            <a:r>
              <a:rPr kumimoji="0" lang="en-US" altLang="en-US" sz="900" b="0" i="0" u="none" strike="noStrike" cap="none" normalizeH="0" baseline="-30000" dirty="0">
                <a:ln>
                  <a:noFill/>
                </a:ln>
                <a:solidFill>
                  <a:srgbClr val="212121"/>
                </a:solidFill>
                <a:effectLst/>
                <a:latin typeface="Arial" panose="020B0604020202020204" pitchFamily="34" charset="0"/>
                <a:ea typeface="GTWalsheimPro-Regular"/>
              </a:rPr>
              <a:t>2</a:t>
            </a: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 and </a:t>
            </a:r>
            <a:r>
              <a:rPr kumimoji="0" lang="en-US" altLang="en-US" sz="1200" b="0" i="0" u="none" strike="noStrike" cap="none" normalizeH="0" baseline="0" dirty="0" err="1">
                <a:ln>
                  <a:noFill/>
                </a:ln>
                <a:solidFill>
                  <a:srgbClr val="212121"/>
                </a:solidFill>
                <a:effectLst/>
                <a:latin typeface="Arial" panose="020B0604020202020204" pitchFamily="34" charset="0"/>
                <a:ea typeface="GTWalsheimPro-Regular"/>
              </a:rPr>
              <a:t>sulphuric</a:t>
            </a: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 acid (H</a:t>
            </a:r>
            <a:r>
              <a:rPr kumimoji="0" lang="en-US" altLang="en-US" sz="900" b="0" i="0" u="none" strike="noStrike" cap="none" normalizeH="0" baseline="-30000" dirty="0">
                <a:ln>
                  <a:noFill/>
                </a:ln>
                <a:solidFill>
                  <a:srgbClr val="212121"/>
                </a:solidFill>
                <a:effectLst/>
                <a:latin typeface="Arial" panose="020B0604020202020204" pitchFamily="34" charset="0"/>
                <a:ea typeface="GTWalsheimPro-Regular"/>
              </a:rPr>
              <a:t>2</a:t>
            </a: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SO</a:t>
            </a:r>
            <a:r>
              <a:rPr kumimoji="0" lang="en-US" altLang="en-US" sz="900" b="0" i="0" u="none" strike="noStrike" cap="none" normalizeH="0" baseline="-30000" dirty="0">
                <a:ln>
                  <a:noFill/>
                </a:ln>
                <a:solidFill>
                  <a:srgbClr val="212121"/>
                </a:solidFill>
                <a:effectLst/>
                <a:latin typeface="Arial" panose="020B0604020202020204" pitchFamily="34" charset="0"/>
                <a:ea typeface="GTWalsheimPro-Regular"/>
              </a:rPr>
              <a:t>4</a:t>
            </a:r>
            <a:r>
              <a:rPr kumimoji="0" lang="en-US" altLang="en-US" sz="1200" b="0" i="0" u="none" strike="noStrike" cap="none" normalizeH="0" baseline="0" dirty="0">
                <a:ln>
                  <a:noFill/>
                </a:ln>
                <a:solidFill>
                  <a:srgbClr val="212121"/>
                </a:solidFill>
                <a:effectLst/>
                <a:latin typeface="Arial" panose="020B0604020202020204" pitchFamily="34" charset="0"/>
                <a:ea typeface="GTWalsheimPro-Regular"/>
              </a:rPr>
              <a:t>) as the Lewis acid:</a:t>
            </a:r>
            <a:endParaRPr kumimoji="0" lang="en-US" altLang="en-US" sz="3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r>
              <a:rPr lang="en-GB" dirty="0"/>
              <a:t>https://www.chemguide.co.uk/mechanisms/elsub/nitrationtt.html MECHANISM</a:t>
            </a:r>
          </a:p>
          <a:p>
            <a:r>
              <a:rPr lang="en-GB" dirty="0"/>
              <a:t>https://www.chemguide.co.uk/mechanisms/elsub/nitration.html</a:t>
            </a:r>
          </a:p>
        </p:txBody>
      </p:sp>
      <p:sp>
        <p:nvSpPr>
          <p:cNvPr id="4" name="Slide Number Placeholder 3"/>
          <p:cNvSpPr>
            <a:spLocks noGrp="1"/>
          </p:cNvSpPr>
          <p:nvPr>
            <p:ph type="sldNum" sz="quarter" idx="5"/>
          </p:nvPr>
        </p:nvSpPr>
        <p:spPr/>
        <p:txBody>
          <a:bodyPr/>
          <a:lstStyle/>
          <a:p>
            <a:fld id="{FC7CE375-7B2F-4C3D-B264-0293D0F88092}" type="slidenum">
              <a:rPr lang="en-GB" smtClean="0"/>
              <a:t>8</a:t>
            </a:fld>
            <a:endParaRPr lang="en-GB"/>
          </a:p>
        </p:txBody>
      </p:sp>
    </p:spTree>
    <p:extLst>
      <p:ext uri="{BB962C8B-B14F-4D97-AF65-F5344CB8AC3E}">
        <p14:creationId xmlns:p14="http://schemas.microsoft.com/office/powerpoint/2010/main" val="3384852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9</a:t>
            </a:fld>
            <a:endParaRPr lang="en-GB"/>
          </a:p>
        </p:txBody>
      </p:sp>
    </p:spTree>
    <p:extLst>
      <p:ext uri="{BB962C8B-B14F-4D97-AF65-F5344CB8AC3E}">
        <p14:creationId xmlns:p14="http://schemas.microsoft.com/office/powerpoint/2010/main" val="1207121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Open Sans" panose="020B0606030504020204" pitchFamily="34" charset="0"/>
              </a:rPr>
              <a:t>What is an Allotrope?</a:t>
            </a:r>
          </a:p>
          <a:p>
            <a:pPr algn="just"/>
            <a:r>
              <a:rPr lang="en-GB" b="0" i="0" dirty="0">
                <a:solidFill>
                  <a:srgbClr val="333333"/>
                </a:solidFill>
                <a:effectLst/>
                <a:latin typeface="Open Sans" panose="020B0606030504020204" pitchFamily="34" charset="0"/>
              </a:rPr>
              <a:t>The word allotrope can be defined as an alternate type. In detail, it refers to different types of compounds made out of the same single element but in different chemical formulas and different arrangements. These allotropes exist in the same physical state in the same conditions (room temperature) but show differences in their physical and chemical properties. Different allotropes can be observed in </a:t>
            </a:r>
            <a:r>
              <a:rPr lang="en-GB" b="0" i="0" u="none" strike="noStrike" dirty="0">
                <a:solidFill>
                  <a:srgbClr val="3D84DC"/>
                </a:solidFill>
                <a:effectLst/>
                <a:latin typeface="Open Sans" panose="020B0606030504020204" pitchFamily="34" charset="0"/>
                <a:hlinkClick r:id="rId3"/>
              </a:rPr>
              <a:t>metals, non-metals,</a:t>
            </a:r>
            <a:r>
              <a:rPr lang="en-GB" b="0" i="0" dirty="0">
                <a:solidFill>
                  <a:srgbClr val="333333"/>
                </a:solidFill>
                <a:effectLst/>
                <a:latin typeface="Open Sans" panose="020B0606030504020204" pitchFamily="34" charset="0"/>
              </a:rPr>
              <a:t> and </a:t>
            </a:r>
            <a:r>
              <a:rPr lang="en-GB" b="0" i="0" u="none" strike="noStrike" dirty="0">
                <a:solidFill>
                  <a:srgbClr val="3D84DC"/>
                </a:solidFill>
                <a:effectLst/>
                <a:latin typeface="Open Sans" panose="020B0606030504020204" pitchFamily="34" charset="0"/>
                <a:hlinkClick r:id="rId4"/>
              </a:rPr>
              <a:t>metalloids</a:t>
            </a:r>
            <a:r>
              <a:rPr lang="en-GB" b="0" i="0" dirty="0">
                <a:solidFill>
                  <a:srgbClr val="333333"/>
                </a:solidFill>
                <a:effectLst/>
                <a:latin typeface="Open Sans" panose="020B0606030504020204" pitchFamily="34" charset="0"/>
              </a:rPr>
              <a:t>.</a:t>
            </a:r>
          </a:p>
          <a:p>
            <a:pPr algn="just"/>
            <a:r>
              <a:rPr lang="en-GB" b="1" i="0" dirty="0">
                <a:solidFill>
                  <a:srgbClr val="333333"/>
                </a:solidFill>
                <a:effectLst/>
                <a:latin typeface="Open Sans" panose="020B0606030504020204" pitchFamily="34" charset="0"/>
              </a:rPr>
              <a:t>Examples of Allotropes</a:t>
            </a:r>
          </a:p>
          <a:p>
            <a:pPr algn="l"/>
            <a:r>
              <a:rPr lang="en-GB" b="1" i="0" dirty="0">
                <a:solidFill>
                  <a:srgbClr val="333333"/>
                </a:solidFill>
                <a:effectLst/>
                <a:latin typeface="Open Sans" panose="020B0606030504020204" pitchFamily="34" charset="0"/>
              </a:rPr>
              <a:t>Allotropes of Carbon</a:t>
            </a:r>
          </a:p>
          <a:p>
            <a:pPr algn="just"/>
            <a:r>
              <a:rPr lang="en-GB" b="0" i="0" dirty="0">
                <a:solidFill>
                  <a:srgbClr val="333333"/>
                </a:solidFill>
                <a:effectLst/>
                <a:latin typeface="Open Sans" panose="020B0606030504020204" pitchFamily="34" charset="0"/>
              </a:rPr>
              <a:t>Carbon allotropes exist in the solid state. The most common types are </a:t>
            </a:r>
            <a:r>
              <a:rPr lang="en-GB" b="0" i="0" u="none" strike="noStrike" dirty="0">
                <a:solidFill>
                  <a:srgbClr val="3D84DC"/>
                </a:solidFill>
                <a:effectLst/>
                <a:latin typeface="Open Sans" panose="020B0606030504020204" pitchFamily="34" charset="0"/>
                <a:hlinkClick r:id="rId5"/>
              </a:rPr>
              <a:t>diamond, graphite</a:t>
            </a:r>
            <a:r>
              <a:rPr lang="en-GB" b="0" i="0" dirty="0">
                <a:solidFill>
                  <a:srgbClr val="333333"/>
                </a:solidFill>
                <a:effectLst/>
                <a:latin typeface="Open Sans" panose="020B0606030504020204" pitchFamily="34" charset="0"/>
              </a:rPr>
              <a:t> and carbon black. Here, it is not so easy to change one allotrope type into another allotrope structure. Diamond is an extremely hard structure whereas graphite is not that hard. Carbon black exists as a powder.</a:t>
            </a:r>
          </a:p>
          <a:p>
            <a:pPr algn="just"/>
            <a:endParaRPr lang="en-GB" b="0" i="0" dirty="0">
              <a:solidFill>
                <a:srgbClr val="333333"/>
              </a:solidFill>
              <a:effectLst/>
              <a:latin typeface="Open Sans" panose="020B0606030504020204" pitchFamily="34" charset="0"/>
            </a:endParaRPr>
          </a:p>
          <a:p>
            <a:pPr algn="l"/>
            <a:r>
              <a:rPr lang="en-GB" b="0" i="0" dirty="0">
                <a:solidFill>
                  <a:srgbClr val="333333"/>
                </a:solidFill>
                <a:effectLst/>
                <a:latin typeface="Open Sans" panose="020B0606030504020204" pitchFamily="34" charset="0"/>
              </a:rPr>
              <a:t>ALLOTROPES OF P:</a:t>
            </a:r>
            <a:br>
              <a:rPr lang="en-GB" b="0" i="0" dirty="0">
                <a:solidFill>
                  <a:srgbClr val="333333"/>
                </a:solidFill>
                <a:effectLst/>
                <a:latin typeface="Open Sans" panose="020B0606030504020204" pitchFamily="34" charset="0"/>
              </a:rPr>
            </a:br>
            <a:r>
              <a:rPr lang="en-GB" b="0" i="0" dirty="0">
                <a:solidFill>
                  <a:srgbClr val="333333"/>
                </a:solidFill>
                <a:effectLst/>
                <a:latin typeface="Open Sans" panose="020B0606030504020204" pitchFamily="34" charset="0"/>
              </a:rPr>
              <a:t>there are 10 stable allotropes of P, three most common are white, black and red. White phosphorus is the most reactive, least stable and most </a:t>
            </a:r>
            <a:r>
              <a:rPr lang="en-GB" b="0" i="0" dirty="0" err="1">
                <a:solidFill>
                  <a:srgbClr val="333333"/>
                </a:solidFill>
                <a:effectLst/>
                <a:latin typeface="Open Sans" panose="020B0606030504020204" pitchFamily="34" charset="0"/>
              </a:rPr>
              <a:t>toxix</a:t>
            </a:r>
            <a:r>
              <a:rPr lang="en-GB" b="0" i="0" dirty="0">
                <a:solidFill>
                  <a:srgbClr val="333333"/>
                </a:solidFill>
                <a:effectLst/>
                <a:latin typeface="Open Sans" panose="020B0606030504020204" pitchFamily="34" charset="0"/>
              </a:rPr>
              <a:t> of the three. It consists of 4 P atoms that chemically bond to form tetrahedral shape; white, does not dissolve in water and smell like garlic, highly reactive with sunlight and air</a:t>
            </a:r>
          </a:p>
          <a:p>
            <a:pPr algn="l"/>
            <a:br>
              <a:rPr lang="en-GB" dirty="0"/>
            </a:br>
            <a:r>
              <a:rPr lang="en-GB" b="1" i="0" dirty="0">
                <a:solidFill>
                  <a:srgbClr val="333333"/>
                </a:solidFill>
                <a:effectLst/>
                <a:latin typeface="Open Sans" panose="020B0606030504020204" pitchFamily="34" charset="0"/>
              </a:rPr>
              <a:t>What is an Isomer?</a:t>
            </a:r>
          </a:p>
          <a:p>
            <a:pPr algn="just"/>
            <a:r>
              <a:rPr lang="en-GB" b="0" i="0" dirty="0">
                <a:solidFill>
                  <a:srgbClr val="333333"/>
                </a:solidFill>
                <a:effectLst/>
                <a:latin typeface="Open Sans" panose="020B0606030504020204" pitchFamily="34" charset="0"/>
              </a:rPr>
              <a:t>Isomers are compounds having the same chemical formula but different arrangements. Isomers have same number and types of atoms but these atoms are arranged in different ways. Therefore, the chemical structure of isomers is different from each other. Isomers are divided into two broad categories known as </a:t>
            </a:r>
            <a:r>
              <a:rPr lang="en-GB" b="0" i="0" u="none" strike="noStrike" dirty="0">
                <a:solidFill>
                  <a:srgbClr val="3D84DC"/>
                </a:solidFill>
                <a:effectLst/>
                <a:latin typeface="Open Sans" panose="020B0606030504020204" pitchFamily="34" charset="0"/>
                <a:hlinkClick r:id="rId6"/>
              </a:rPr>
              <a:t>structural isomers</a:t>
            </a:r>
            <a:r>
              <a:rPr lang="en-GB" b="0" i="0" dirty="0">
                <a:solidFill>
                  <a:srgbClr val="333333"/>
                </a:solidFill>
                <a:effectLst/>
                <a:latin typeface="Open Sans" panose="020B0606030504020204" pitchFamily="34" charset="0"/>
              </a:rPr>
              <a:t> and </a:t>
            </a:r>
            <a:r>
              <a:rPr lang="en-GB" b="0" i="0" u="none" strike="noStrike" dirty="0">
                <a:solidFill>
                  <a:srgbClr val="3D84DC"/>
                </a:solidFill>
                <a:effectLst/>
                <a:latin typeface="Open Sans" panose="020B0606030504020204" pitchFamily="34" charset="0"/>
                <a:hlinkClick r:id="rId7"/>
              </a:rPr>
              <a:t>stereoisomers</a:t>
            </a:r>
            <a:r>
              <a:rPr lang="en-GB" b="0" i="0" dirty="0">
                <a:solidFill>
                  <a:srgbClr val="333333"/>
                </a:solidFill>
                <a:effectLst/>
                <a:latin typeface="Open Sans" panose="020B0606030504020204" pitchFamily="34" charset="0"/>
              </a:rPr>
              <a:t>.</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10</a:t>
            </a:fld>
            <a:endParaRPr lang="en-GB"/>
          </a:p>
        </p:txBody>
      </p:sp>
    </p:spTree>
    <p:extLst>
      <p:ext uri="{BB962C8B-B14F-4D97-AF65-F5344CB8AC3E}">
        <p14:creationId xmlns:p14="http://schemas.microsoft.com/office/powerpoint/2010/main" val="350515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Pure </a:t>
            </a:r>
            <a:r>
              <a:rPr lang="en-GB" dirty="0" err="1"/>
              <a:t>nitroglycerine</a:t>
            </a:r>
            <a:r>
              <a:rPr lang="en-GB" dirty="0"/>
              <a:t> is way too sensitive to be a useful explosive. It was the invention of dynamite by Alfred Nobel that converted it into a useful commercial and military explosive by mixing it with clay (diatomaceous earth) and forming the mixture into dynamite sticks</a:t>
            </a:r>
          </a:p>
        </p:txBody>
      </p:sp>
      <p:sp>
        <p:nvSpPr>
          <p:cNvPr id="4" name="Slide Number Placeholder 3"/>
          <p:cNvSpPr>
            <a:spLocks noGrp="1"/>
          </p:cNvSpPr>
          <p:nvPr>
            <p:ph type="sldNum" sz="quarter" idx="5"/>
          </p:nvPr>
        </p:nvSpPr>
        <p:spPr/>
        <p:txBody>
          <a:bodyPr/>
          <a:lstStyle/>
          <a:p>
            <a:fld id="{FC7CE375-7B2F-4C3D-B264-0293D0F88092}" type="slidenum">
              <a:rPr lang="en-GB" smtClean="0"/>
              <a:t>11</a:t>
            </a:fld>
            <a:endParaRPr lang="en-GB"/>
          </a:p>
        </p:txBody>
      </p:sp>
    </p:spTree>
    <p:extLst>
      <p:ext uri="{BB962C8B-B14F-4D97-AF65-F5344CB8AC3E}">
        <p14:creationId xmlns:p14="http://schemas.microsoft.com/office/powerpoint/2010/main" val="2215154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NC gives a degree of choice as to the amount of chemical energy available, since it can be of different degrees of nitration and hence of different energy content. </a:t>
            </a:r>
          </a:p>
          <a:p>
            <a:endParaRPr lang="en-GB" sz="1200" dirty="0"/>
          </a:p>
          <a:p>
            <a:r>
              <a:rPr lang="en-GB" sz="1200" dirty="0"/>
              <a:t>The effect of nitration is to replace some of the –OH groups in the molecule by nitrate groups -ONO2, however complete nitration cannot be achieved in practice; the extent to which it occurs in a given sample depends on the reaction conditions selected, particularly the composition of the acid and the time and temperature of nitration. NC is therefore an ill-defined substance consisting of a random mixture of cellulose mono-, di- and trinitrates. The customary way to define its composition is to express the nitrogen content as a percentage by weight. If the product were entirely dinitrate [C6H7O2.OH.(ONO2)2]n the nitrogen content would be 11.1 % w/w, however, if it were entirely trinitrate (C6H7O2.(ONO2)3]n it would be 14.14 % w/w. In practice NC types used in various propellant applications vary from 12.2 - 13.5 % N (w/w). </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12</a:t>
            </a:fld>
            <a:endParaRPr lang="en-GB"/>
          </a:p>
        </p:txBody>
      </p:sp>
    </p:spTree>
    <p:extLst>
      <p:ext uri="{BB962C8B-B14F-4D97-AF65-F5344CB8AC3E}">
        <p14:creationId xmlns:p14="http://schemas.microsoft.com/office/powerpoint/2010/main" val="2984839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02122"/>
                </a:solidFill>
                <a:effectLst/>
                <a:latin typeface="Arial" panose="020B0604020202020204" pitchFamily="34" charset="0"/>
              </a:rPr>
              <a:t>White fuming nitric acid, pure nitric acid or WFNA, is very close to anhydrous nitric acid. It is available as 99.9% nitric acid by assay. One specification for white fuming nitric acid is that it has a maximum of 2% water and a maximum of 0.5% dissolved NO</a:t>
            </a:r>
            <a:r>
              <a:rPr lang="en-GB" sz="1200" b="0" i="0" baseline="-25000" dirty="0">
                <a:solidFill>
                  <a:srgbClr val="202122"/>
                </a:solidFill>
                <a:effectLst/>
                <a:latin typeface="Arial" panose="020B0604020202020204" pitchFamily="34" charset="0"/>
              </a:rPr>
              <a:t>2</a:t>
            </a:r>
            <a:r>
              <a:rPr lang="en-GB" sz="1200" b="0" i="0" dirty="0">
                <a:solidFill>
                  <a:srgbClr val="202122"/>
                </a:solidFill>
                <a:effectLst/>
                <a:latin typeface="Arial" panose="020B0604020202020204" pitchFamily="34" charset="0"/>
              </a:rPr>
              <a:t>. Anhydrous nitric acid has a density of 1.513 g/cm</a:t>
            </a:r>
            <a:r>
              <a:rPr lang="en-GB" sz="1200" b="0" i="0" baseline="30000" dirty="0">
                <a:solidFill>
                  <a:srgbClr val="202122"/>
                </a:solidFill>
                <a:effectLst/>
                <a:latin typeface="Arial" panose="020B0604020202020204" pitchFamily="34" charset="0"/>
              </a:rPr>
              <a:t>3</a:t>
            </a:r>
            <a:r>
              <a:rPr lang="en-GB" sz="1200" b="0" i="0" dirty="0">
                <a:solidFill>
                  <a:srgbClr val="202122"/>
                </a:solidFill>
                <a:effectLst/>
                <a:latin typeface="Arial" panose="020B0604020202020204" pitchFamily="34" charset="0"/>
              </a:rPr>
              <a:t> and has the approximate concentration of 24 molar. </a:t>
            </a:r>
            <a:r>
              <a:rPr lang="en-GB" sz="1200" b="0" i="0" u="none" strike="noStrike" dirty="0">
                <a:solidFill>
                  <a:srgbClr val="0645AD"/>
                </a:solidFill>
                <a:effectLst/>
                <a:latin typeface="Arial" panose="020B0604020202020204" pitchFamily="34" charset="0"/>
                <a:hlinkClick r:id="rId3" tooltip="Anhydrous"/>
              </a:rPr>
              <a:t>Anhydrous</a:t>
            </a:r>
            <a:r>
              <a:rPr lang="en-GB" sz="1200" b="0" i="0" dirty="0">
                <a:solidFill>
                  <a:srgbClr val="202122"/>
                </a:solidFill>
                <a:effectLst/>
                <a:latin typeface="Arial" panose="020B0604020202020204" pitchFamily="34" charset="0"/>
              </a:rPr>
              <a:t> nitric acid is a </a:t>
            </a:r>
            <a:r>
              <a:rPr lang="en-GB" sz="1200" b="0" i="0" dirty="0" err="1">
                <a:solidFill>
                  <a:srgbClr val="202122"/>
                </a:solidFill>
                <a:effectLst/>
                <a:latin typeface="Arial" panose="020B0604020202020204" pitchFamily="34" charset="0"/>
              </a:rPr>
              <a:t>colorless</a:t>
            </a:r>
            <a:r>
              <a:rPr lang="en-GB" sz="1200" b="0" i="0" dirty="0">
                <a:solidFill>
                  <a:srgbClr val="202122"/>
                </a:solidFill>
                <a:effectLst/>
                <a:latin typeface="Arial" panose="020B0604020202020204" pitchFamily="34" charset="0"/>
              </a:rPr>
              <a:t> </a:t>
            </a:r>
            <a:r>
              <a:rPr lang="en-GB" sz="1200" b="0" i="0" u="none" strike="noStrike" dirty="0">
                <a:solidFill>
                  <a:srgbClr val="0645AD"/>
                </a:solidFill>
                <a:effectLst/>
                <a:latin typeface="Arial" panose="020B0604020202020204" pitchFamily="34" charset="0"/>
                <a:hlinkClick r:id="rId4" tooltip="Viscosity"/>
              </a:rPr>
              <a:t>mobile liquid</a:t>
            </a:r>
            <a:r>
              <a:rPr lang="en-GB" sz="1200" b="0" i="0" dirty="0">
                <a:solidFill>
                  <a:srgbClr val="202122"/>
                </a:solidFill>
                <a:effectLst/>
                <a:latin typeface="Arial" panose="020B0604020202020204" pitchFamily="34" charset="0"/>
              </a:rPr>
              <a:t> with a density of 1.512 g/cm</a:t>
            </a:r>
            <a:r>
              <a:rPr lang="en-GB" sz="1200" b="0" i="0" baseline="30000" dirty="0">
                <a:solidFill>
                  <a:srgbClr val="202122"/>
                </a:solidFill>
                <a:effectLst/>
                <a:latin typeface="Arial" panose="020B0604020202020204" pitchFamily="34" charset="0"/>
              </a:rPr>
              <a:t>3</a:t>
            </a:r>
            <a:r>
              <a:rPr lang="en-GB" sz="1200" b="0" i="0" dirty="0">
                <a:solidFill>
                  <a:srgbClr val="202122"/>
                </a:solidFill>
                <a:effectLst/>
                <a:latin typeface="Arial" panose="020B0604020202020204" pitchFamily="34" charset="0"/>
              </a:rPr>
              <a:t> that solidifies at −42 °C (−44 °F) to form white crystals</a:t>
            </a:r>
            <a:r>
              <a:rPr lang="en-GB" sz="1200" b="0" i="0" baseline="30000" dirty="0">
                <a:solidFill>
                  <a:srgbClr val="202122"/>
                </a:solidFill>
                <a:effectLst/>
                <a:latin typeface="Arial" panose="020B0604020202020204" pitchFamily="34" charset="0"/>
              </a:rPr>
              <a:t>[</a:t>
            </a:r>
            <a:r>
              <a:rPr lang="en-GB" sz="1200" b="0" i="1" u="none" strike="noStrike" baseline="30000" dirty="0">
                <a:solidFill>
                  <a:srgbClr val="0645AD"/>
                </a:solidFill>
                <a:effectLst/>
                <a:latin typeface="Arial" panose="020B0604020202020204" pitchFamily="34" charset="0"/>
                <a:hlinkClick r:id="rId5" tooltip="Wikipedia:Please clarify"/>
              </a:rPr>
              <a:t>clarification needed</a:t>
            </a:r>
            <a:r>
              <a:rPr lang="en-GB" sz="1200" b="0" i="0" baseline="30000" dirty="0">
                <a:solidFill>
                  <a:srgbClr val="202122"/>
                </a:solidFill>
                <a:effectLst/>
                <a:latin typeface="Arial" panose="020B0604020202020204" pitchFamily="34" charset="0"/>
              </a:rPr>
              <a:t>]</a:t>
            </a:r>
            <a:r>
              <a:rPr lang="en-GB" sz="1200" b="0" i="0" dirty="0">
                <a:solidFill>
                  <a:srgbClr val="202122"/>
                </a:solidFill>
                <a:effectLst/>
                <a:latin typeface="Arial" panose="020B0604020202020204" pitchFamily="34" charset="0"/>
              </a:rPr>
              <a:t>. As it decomposes to NO</a:t>
            </a:r>
            <a:r>
              <a:rPr lang="en-GB" sz="1200" b="0" i="0" baseline="-25000" dirty="0">
                <a:solidFill>
                  <a:srgbClr val="202122"/>
                </a:solidFill>
                <a:effectLst/>
                <a:latin typeface="Arial" panose="020B0604020202020204" pitchFamily="34" charset="0"/>
              </a:rPr>
              <a:t>2</a:t>
            </a:r>
            <a:r>
              <a:rPr lang="en-GB" sz="1200" b="0" i="0" dirty="0">
                <a:solidFill>
                  <a:srgbClr val="202122"/>
                </a:solidFill>
                <a:effectLst/>
                <a:latin typeface="Arial" panose="020B0604020202020204" pitchFamily="34" charset="0"/>
              </a:rPr>
              <a:t> and water, it obtains a yellow tint. It boils at 83 °C (181 °F). It is usually stored in a glass shatterproof amber bottle with twice the volume of head space to allow for pressure build up, but even with those precautions the bottle must be vented monthly to release pressure.</a:t>
            </a:r>
            <a:endParaRPr lang="en-GB" sz="1200" dirty="0"/>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13</a:t>
            </a:fld>
            <a:endParaRPr lang="en-GB"/>
          </a:p>
        </p:txBody>
      </p:sp>
    </p:spTree>
    <p:extLst>
      <p:ext uri="{BB962C8B-B14F-4D97-AF65-F5344CB8AC3E}">
        <p14:creationId xmlns:p14="http://schemas.microsoft.com/office/powerpoint/2010/main" val="11825567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14</a:t>
            </a:fld>
            <a:endParaRPr lang="en-GB"/>
          </a:p>
        </p:txBody>
      </p:sp>
    </p:spTree>
    <p:extLst>
      <p:ext uri="{BB962C8B-B14F-4D97-AF65-F5344CB8AC3E}">
        <p14:creationId xmlns:p14="http://schemas.microsoft.com/office/powerpoint/2010/main" val="3516743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17</a:t>
            </a:fld>
            <a:endParaRPr lang="en-GB"/>
          </a:p>
        </p:txBody>
      </p:sp>
    </p:spTree>
    <p:extLst>
      <p:ext uri="{BB962C8B-B14F-4D97-AF65-F5344CB8AC3E}">
        <p14:creationId xmlns:p14="http://schemas.microsoft.com/office/powerpoint/2010/main" val="3959888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oxygen balance does not provide information on the energy changes during an explosion (can be obtained by calculating the heat liberated during the decomposition of explosive substances, known as the heat of explosion</a:t>
            </a:r>
          </a:p>
          <a:p>
            <a:r>
              <a:rPr lang="en-GB" dirty="0"/>
              <a:t>In order to calculate the heat of explosion, the decomposition products of the explosive must be determined since the magnitude of the heat of explosion is dependent upon the thermodynamic state of its products.</a:t>
            </a:r>
          </a:p>
          <a:p>
            <a:r>
              <a:rPr lang="en-GB" dirty="0"/>
              <a:t>The decomposition process will be by detonation in the case of primary and secondary explosives and burning in case of gun powders and propellants.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20</a:t>
            </a:fld>
            <a:endParaRPr lang="en-GB"/>
          </a:p>
        </p:txBody>
      </p:sp>
    </p:spTree>
    <p:extLst>
      <p:ext uri="{BB962C8B-B14F-4D97-AF65-F5344CB8AC3E}">
        <p14:creationId xmlns:p14="http://schemas.microsoft.com/office/powerpoint/2010/main" val="1857748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1100382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2349514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4255786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27</a:t>
            </a:fld>
            <a:endParaRPr lang="en-GB"/>
          </a:p>
        </p:txBody>
      </p:sp>
    </p:spTree>
    <p:extLst>
      <p:ext uri="{BB962C8B-B14F-4D97-AF65-F5344CB8AC3E}">
        <p14:creationId xmlns:p14="http://schemas.microsoft.com/office/powerpoint/2010/main" val="40917890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28</a:t>
            </a:fld>
            <a:endParaRPr lang="en-GB"/>
          </a:p>
        </p:txBody>
      </p:sp>
    </p:spTree>
    <p:extLst>
      <p:ext uri="{BB962C8B-B14F-4D97-AF65-F5344CB8AC3E}">
        <p14:creationId xmlns:p14="http://schemas.microsoft.com/office/powerpoint/2010/main" val="32469211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29</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30</a:t>
            </a:fld>
            <a:endParaRPr lang="en-GB"/>
          </a:p>
        </p:txBody>
      </p:sp>
    </p:spTree>
    <p:extLst>
      <p:ext uri="{BB962C8B-B14F-4D97-AF65-F5344CB8AC3E}">
        <p14:creationId xmlns:p14="http://schemas.microsoft.com/office/powerpoint/2010/main" val="13230710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32</a:t>
            </a:fld>
            <a:endParaRPr lang="en-GB"/>
          </a:p>
        </p:txBody>
      </p:sp>
    </p:spTree>
    <p:extLst>
      <p:ext uri="{BB962C8B-B14F-4D97-AF65-F5344CB8AC3E}">
        <p14:creationId xmlns:p14="http://schemas.microsoft.com/office/powerpoint/2010/main" val="383781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2.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png"/><Relationship Id="rId7"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3.png"/><Relationship Id="rId9"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3.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jpg"/><Relationship Id="rId10" Type="http://schemas.openxmlformats.org/officeDocument/2006/relationships/image" Target="../media/image29.png"/><Relationship Id="rId4" Type="http://schemas.openxmlformats.org/officeDocument/2006/relationships/image" Target="../media/image3.png"/><Relationship Id="rId9"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3.png"/><Relationship Id="rId9"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0.png"/><Relationship Id="rId5" Type="http://schemas.openxmlformats.org/officeDocument/2006/relationships/image" Target="../media/image60.png"/><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51.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35.png"/><Relationship Id="rId5" Type="http://schemas.openxmlformats.org/officeDocument/2006/relationships/image" Target="../media/image21.png"/><Relationship Id="rId4" Type="http://schemas.openxmlformats.org/officeDocument/2006/relationships/image" Target="../media/image100.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0.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230.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60.png"/><Relationship Id="rId5" Type="http://schemas.openxmlformats.org/officeDocument/2006/relationships/image" Target="../media/image36.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80.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70.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80.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10.png"/></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50.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2.png"/><Relationship Id="rId7"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39.png"/><Relationship Id="rId10" Type="http://schemas.openxmlformats.org/officeDocument/2006/relationships/image" Target="../media/image43.png"/><Relationship Id="rId4" Type="http://schemas.openxmlformats.org/officeDocument/2006/relationships/image" Target="../media/image3.png"/><Relationship Id="rId9"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dirty="0"/>
              <a:t>REACTIONS OF EXPLOSIVE COMPOUNDS</a:t>
            </a:r>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DBDD26F4-668C-45B5-80B5-857436213F75}"/>
              </a:ext>
            </a:extLst>
          </p:cNvPr>
          <p:cNvSpPr txBox="1"/>
          <p:nvPr/>
        </p:nvSpPr>
        <p:spPr>
          <a:xfrm>
            <a:off x="8343781" y="17948"/>
            <a:ext cx="466794" cy="369332"/>
          </a:xfrm>
          <a:prstGeom prst="rect">
            <a:avLst/>
          </a:prstGeom>
          <a:noFill/>
        </p:spPr>
        <p:txBody>
          <a:bodyPr wrap="none" rtlCol="0">
            <a:spAutoFit/>
          </a:bodyPr>
          <a:lstStyle/>
          <a:p>
            <a:r>
              <a:rPr lang="en-GB" dirty="0"/>
              <a:t>Y1</a:t>
            </a:r>
          </a:p>
        </p:txBody>
      </p:sp>
      <p:sp>
        <p:nvSpPr>
          <p:cNvPr id="6" name="TextBox 5">
            <a:extLst>
              <a:ext uri="{FF2B5EF4-FFF2-40B4-BE49-F238E27FC236}">
                <a16:creationId xmlns:a16="http://schemas.microsoft.com/office/drawing/2014/main" id="{10F42D2B-E2BE-4484-B092-30A3709EA37D}"/>
              </a:ext>
            </a:extLst>
          </p:cNvPr>
          <p:cNvSpPr txBox="1"/>
          <p:nvPr/>
        </p:nvSpPr>
        <p:spPr>
          <a:xfrm>
            <a:off x="0" y="-11200"/>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72E8A5E6-07CE-4B6E-AC23-D50A8DD379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77578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70" name="TextBox 69">
            <a:extLst>
              <a:ext uri="{FF2B5EF4-FFF2-40B4-BE49-F238E27FC236}">
                <a16:creationId xmlns:a16="http://schemas.microsoft.com/office/drawing/2014/main" id="{70367B55-6108-4B2B-92E8-EC99CABB3B4A}"/>
              </a:ext>
            </a:extLst>
          </p:cNvPr>
          <p:cNvSpPr txBox="1"/>
          <p:nvPr/>
        </p:nvSpPr>
        <p:spPr>
          <a:xfrm>
            <a:off x="0" y="-19164"/>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RECAP</a:t>
            </a:r>
            <a:endParaRPr lang="en-GB" sz="28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6D0F89E6-0D70-4AF0-8025-A6DAA7DBC5A8}"/>
              </a:ext>
            </a:extLst>
          </p:cNvPr>
          <p:cNvSpPr txBox="1"/>
          <p:nvPr/>
        </p:nvSpPr>
        <p:spPr>
          <a:xfrm>
            <a:off x="190907" y="504056"/>
            <a:ext cx="8762186" cy="3552704"/>
          </a:xfrm>
          <a:prstGeom prst="rect">
            <a:avLst/>
          </a:prstGeom>
          <a:noFill/>
        </p:spPr>
        <p:txBody>
          <a:bodyPr wrap="square" rtlCol="0">
            <a:spAutoFit/>
          </a:bodyPr>
          <a:lstStyle/>
          <a:p>
            <a:pPr marL="342900" indent="-342900">
              <a:lnSpc>
                <a:spcPts val="3400"/>
              </a:lnSpc>
              <a:buFont typeface="Arial" panose="020B0604020202020204" pitchFamily="34" charset="0"/>
              <a:buChar char="•"/>
            </a:pPr>
            <a:r>
              <a:rPr lang="en-GB" sz="2300" b="1" i="0" dirty="0">
                <a:solidFill>
                  <a:srgbClr val="FF66FF"/>
                </a:solidFill>
                <a:effectLst/>
                <a:latin typeface="Calibri" panose="020F0502020204030204" pitchFamily="34" charset="0"/>
                <a:cs typeface="Calibri" panose="020F0502020204030204" pitchFamily="34" charset="0"/>
              </a:rPr>
              <a:t>chemical reaction</a:t>
            </a:r>
            <a:r>
              <a:rPr lang="en-GB" sz="2300" dirty="0">
                <a:solidFill>
                  <a:srgbClr val="202124"/>
                </a:solidFill>
                <a:latin typeface="Calibri" panose="020F0502020204030204" pitchFamily="34" charset="0"/>
                <a:cs typeface="Calibri" panose="020F0502020204030204" pitchFamily="34" charset="0"/>
              </a:rPr>
              <a:t> </a:t>
            </a:r>
            <a:r>
              <a:rPr lang="en-GB" sz="2300" dirty="0">
                <a:solidFill>
                  <a:srgbClr val="0070C0"/>
                </a:solidFill>
                <a:latin typeface="Calibri" panose="020F0502020204030204" pitchFamily="34" charset="0"/>
                <a:cs typeface="Calibri" panose="020F0502020204030204" pitchFamily="34" charset="0"/>
              </a:rPr>
              <a:t>is </a:t>
            </a:r>
            <a:r>
              <a:rPr lang="en-GB" sz="2300" i="0" dirty="0">
                <a:solidFill>
                  <a:srgbClr val="0070C0"/>
                </a:solidFill>
                <a:effectLst/>
                <a:latin typeface="Calibri" panose="020F0502020204030204" pitchFamily="34" charset="0"/>
                <a:cs typeface="Calibri" panose="020F0502020204030204" pitchFamily="34" charset="0"/>
              </a:rPr>
              <a:t>a process in which one or more </a:t>
            </a:r>
            <a:r>
              <a:rPr lang="en-GB" sz="2300" i="0" dirty="0">
                <a:solidFill>
                  <a:srgbClr val="002060"/>
                </a:solidFill>
                <a:effectLst/>
                <a:latin typeface="Calibri" panose="020F0502020204030204" pitchFamily="34" charset="0"/>
                <a:cs typeface="Calibri" panose="020F0502020204030204" pitchFamily="34" charset="0"/>
              </a:rPr>
              <a:t>substances </a:t>
            </a:r>
            <a:r>
              <a:rPr lang="en-GB" sz="2300" i="0" dirty="0">
                <a:solidFill>
                  <a:srgbClr val="0070C0"/>
                </a:solidFill>
                <a:effectLst/>
                <a:latin typeface="Calibri" panose="020F0502020204030204" pitchFamily="34" charset="0"/>
                <a:cs typeface="Calibri" panose="020F0502020204030204" pitchFamily="34" charset="0"/>
              </a:rPr>
              <a:t>are </a:t>
            </a:r>
            <a:r>
              <a:rPr lang="en-GB" sz="2300" b="1" i="0" dirty="0">
                <a:solidFill>
                  <a:srgbClr val="0070C0"/>
                </a:solidFill>
                <a:effectLst/>
                <a:latin typeface="Calibri" panose="020F0502020204030204" pitchFamily="34" charset="0"/>
                <a:cs typeface="Calibri" panose="020F0502020204030204" pitchFamily="34" charset="0"/>
              </a:rPr>
              <a:t>converted </a:t>
            </a:r>
            <a:r>
              <a:rPr lang="en-GB" sz="2300" i="0" dirty="0">
                <a:solidFill>
                  <a:srgbClr val="0070C0"/>
                </a:solidFill>
                <a:effectLst/>
                <a:latin typeface="Calibri" panose="020F0502020204030204" pitchFamily="34" charset="0"/>
                <a:cs typeface="Calibri" panose="020F0502020204030204" pitchFamily="34" charset="0"/>
              </a:rPr>
              <a:t>to one or more </a:t>
            </a:r>
            <a:r>
              <a:rPr lang="en-GB" sz="2300" i="0" dirty="0">
                <a:solidFill>
                  <a:srgbClr val="002060"/>
                </a:solidFill>
                <a:effectLst/>
                <a:latin typeface="Calibri" panose="020F0502020204030204" pitchFamily="34" charset="0"/>
                <a:cs typeface="Calibri" panose="020F0502020204030204" pitchFamily="34" charset="0"/>
              </a:rPr>
              <a:t>different substances</a:t>
            </a:r>
            <a:endParaRPr lang="en-GB" sz="2300" b="1" dirty="0">
              <a:solidFill>
                <a:srgbClr val="002060"/>
              </a:solidFill>
              <a:latin typeface="Calibri" panose="020F0502020204030204" pitchFamily="34" charset="0"/>
              <a:cs typeface="Calibri" panose="020F0502020204030204" pitchFamily="34" charset="0"/>
            </a:endParaRPr>
          </a:p>
          <a:p>
            <a:pPr marL="342900" indent="-342900">
              <a:lnSpc>
                <a:spcPts val="3400"/>
              </a:lnSpc>
              <a:buFont typeface="Arial" panose="020B0604020202020204" pitchFamily="34" charset="0"/>
              <a:buChar char="•"/>
            </a:pPr>
            <a:r>
              <a:rPr lang="en-GB" sz="2300" dirty="0">
                <a:solidFill>
                  <a:srgbClr val="002060"/>
                </a:solidFill>
                <a:latin typeface="Calibri" panose="020F0502020204030204" pitchFamily="34" charset="0"/>
                <a:cs typeface="Calibri" panose="020F0502020204030204" pitchFamily="34" charset="0"/>
              </a:rPr>
              <a:t>s</a:t>
            </a:r>
            <a:r>
              <a:rPr lang="en-GB" sz="2300" i="0" dirty="0">
                <a:solidFill>
                  <a:srgbClr val="002060"/>
                </a:solidFill>
                <a:effectLst/>
                <a:latin typeface="Calibri" panose="020F0502020204030204" pitchFamily="34" charset="0"/>
                <a:cs typeface="Calibri" panose="020F0502020204030204" pitchFamily="34" charset="0"/>
              </a:rPr>
              <a:t>ubstances</a:t>
            </a:r>
            <a:r>
              <a:rPr lang="en-GB" sz="2300" b="0" i="0" dirty="0">
                <a:solidFill>
                  <a:srgbClr val="0070C0"/>
                </a:solidFill>
                <a:effectLst/>
                <a:latin typeface="Calibri" panose="020F0502020204030204" pitchFamily="34" charset="0"/>
                <a:cs typeface="Calibri" panose="020F0502020204030204" pitchFamily="34" charset="0"/>
              </a:rPr>
              <a:t> are either chemical elements or compounds </a:t>
            </a:r>
          </a:p>
          <a:p>
            <a:pPr marL="342900" indent="-342900">
              <a:lnSpc>
                <a:spcPts val="3400"/>
              </a:lnSpc>
              <a:buFont typeface="Arial" panose="020B0604020202020204" pitchFamily="34" charset="0"/>
              <a:buChar char="•"/>
            </a:pPr>
            <a:r>
              <a:rPr lang="en-GB" sz="2300" b="1" i="0" dirty="0">
                <a:solidFill>
                  <a:srgbClr val="FF66FF"/>
                </a:solidFill>
                <a:effectLst/>
                <a:latin typeface="Calibri" panose="020F0502020204030204" pitchFamily="34" charset="0"/>
                <a:cs typeface="Calibri" panose="020F0502020204030204" pitchFamily="34" charset="0"/>
              </a:rPr>
              <a:t>chemical reactions </a:t>
            </a:r>
            <a:r>
              <a:rPr lang="en-GB" sz="2300" b="0" i="0" dirty="0">
                <a:solidFill>
                  <a:srgbClr val="0070C0"/>
                </a:solidFill>
                <a:effectLst/>
                <a:latin typeface="Calibri" panose="020F0502020204030204" pitchFamily="34" charset="0"/>
                <a:cs typeface="Calibri" panose="020F0502020204030204" pitchFamily="34" charset="0"/>
              </a:rPr>
              <a:t>involve </a:t>
            </a:r>
            <a:r>
              <a:rPr lang="en-GB" sz="2300" b="1" i="0" dirty="0">
                <a:solidFill>
                  <a:srgbClr val="0070C0"/>
                </a:solidFill>
                <a:effectLst/>
                <a:latin typeface="Calibri" panose="020F0502020204030204" pitchFamily="34" charset="0"/>
                <a:cs typeface="Calibri" panose="020F0502020204030204" pitchFamily="34" charset="0"/>
              </a:rPr>
              <a:t>breaking </a:t>
            </a:r>
            <a:r>
              <a:rPr lang="en-GB" sz="2300" i="0" dirty="0">
                <a:solidFill>
                  <a:srgbClr val="0070C0"/>
                </a:solidFill>
                <a:effectLst/>
                <a:latin typeface="Calibri" panose="020F0502020204030204" pitchFamily="34" charset="0"/>
                <a:cs typeface="Calibri" panose="020F0502020204030204" pitchFamily="34" charset="0"/>
              </a:rPr>
              <a:t>chemical </a:t>
            </a:r>
            <a:r>
              <a:rPr lang="en-GB" sz="2300" b="1" i="0" dirty="0">
                <a:solidFill>
                  <a:srgbClr val="0070C0"/>
                </a:solidFill>
                <a:effectLst/>
                <a:latin typeface="Calibri" panose="020F0502020204030204" pitchFamily="34" charset="0"/>
                <a:cs typeface="Calibri" panose="020F0502020204030204" pitchFamily="34" charset="0"/>
              </a:rPr>
              <a:t>bonds </a:t>
            </a:r>
            <a:r>
              <a:rPr lang="en-GB" sz="2300" b="0" i="0" dirty="0">
                <a:solidFill>
                  <a:srgbClr val="0070C0"/>
                </a:solidFill>
                <a:effectLst/>
                <a:latin typeface="Calibri" panose="020F0502020204030204" pitchFamily="34" charset="0"/>
                <a:cs typeface="Calibri" panose="020F0502020204030204" pitchFamily="34" charset="0"/>
              </a:rPr>
              <a:t>between </a:t>
            </a:r>
            <a:r>
              <a:rPr lang="en-GB" sz="2300" b="1" i="0" dirty="0">
                <a:solidFill>
                  <a:srgbClr val="0070C0"/>
                </a:solidFill>
                <a:effectLst/>
                <a:latin typeface="Calibri" panose="020F0502020204030204" pitchFamily="34" charset="0"/>
                <a:cs typeface="Calibri" panose="020F0502020204030204" pitchFamily="34" charset="0"/>
              </a:rPr>
              <a:t>reactant</a:t>
            </a:r>
            <a:r>
              <a:rPr lang="en-GB" sz="2300" b="0" i="0" dirty="0">
                <a:solidFill>
                  <a:srgbClr val="0070C0"/>
                </a:solidFill>
                <a:effectLst/>
                <a:latin typeface="Calibri" panose="020F0502020204030204" pitchFamily="34" charset="0"/>
                <a:cs typeface="Calibri" panose="020F0502020204030204" pitchFamily="34" charset="0"/>
              </a:rPr>
              <a:t> molecules and </a:t>
            </a:r>
            <a:r>
              <a:rPr lang="en-GB" sz="2300" b="1" i="0" dirty="0">
                <a:solidFill>
                  <a:srgbClr val="0070C0"/>
                </a:solidFill>
                <a:effectLst/>
                <a:latin typeface="Calibri" panose="020F0502020204030204" pitchFamily="34" charset="0"/>
                <a:cs typeface="Calibri" panose="020F0502020204030204" pitchFamily="34" charset="0"/>
              </a:rPr>
              <a:t>forming</a:t>
            </a:r>
            <a:r>
              <a:rPr lang="en-GB" sz="2300" b="0" i="0" dirty="0">
                <a:solidFill>
                  <a:srgbClr val="0070C0"/>
                </a:solidFill>
                <a:effectLst/>
                <a:latin typeface="Calibri" panose="020F0502020204030204" pitchFamily="34" charset="0"/>
                <a:cs typeface="Calibri" panose="020F0502020204030204" pitchFamily="34" charset="0"/>
              </a:rPr>
              <a:t> new </a:t>
            </a:r>
            <a:r>
              <a:rPr lang="en-GB" sz="2300" b="1" i="0" dirty="0">
                <a:solidFill>
                  <a:srgbClr val="0070C0"/>
                </a:solidFill>
                <a:effectLst/>
                <a:latin typeface="Calibri" panose="020F0502020204030204" pitchFamily="34" charset="0"/>
                <a:cs typeface="Calibri" panose="020F0502020204030204" pitchFamily="34" charset="0"/>
              </a:rPr>
              <a:t>bonds</a:t>
            </a:r>
            <a:r>
              <a:rPr lang="en-GB" sz="2300" b="0" i="0" dirty="0">
                <a:solidFill>
                  <a:srgbClr val="0070C0"/>
                </a:solidFill>
                <a:effectLst/>
                <a:latin typeface="Calibri" panose="020F0502020204030204" pitchFamily="34" charset="0"/>
                <a:cs typeface="Calibri" panose="020F0502020204030204" pitchFamily="34" charset="0"/>
              </a:rPr>
              <a:t> between atoms in product particles </a:t>
            </a:r>
          </a:p>
          <a:p>
            <a:pPr marL="342900" indent="-342900">
              <a:lnSpc>
                <a:spcPts val="3400"/>
              </a:lnSpc>
              <a:buFont typeface="Arial" panose="020B0604020202020204" pitchFamily="34" charset="0"/>
              <a:buChar char="•"/>
            </a:pPr>
            <a:r>
              <a:rPr lang="en-GB" sz="2300" b="0" i="0" dirty="0">
                <a:solidFill>
                  <a:srgbClr val="0070C0"/>
                </a:solidFill>
                <a:effectLst/>
                <a:latin typeface="Calibri" panose="020F0502020204030204" pitchFamily="34" charset="0"/>
                <a:cs typeface="Calibri" panose="020F0502020204030204" pitchFamily="34" charset="0"/>
              </a:rPr>
              <a:t>number of atoms before and after the chemical change is the same but the number of molecules will change </a:t>
            </a:r>
            <a:endParaRPr lang="en-GB" sz="2300" dirty="0">
              <a:solidFill>
                <a:srgbClr val="0070C0"/>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6EE458F5-707E-490F-9A89-58A544D8A5B6}"/>
              </a:ext>
            </a:extLst>
          </p:cNvPr>
          <p:cNvSpPr txBox="1"/>
          <p:nvPr/>
        </p:nvSpPr>
        <p:spPr>
          <a:xfrm>
            <a:off x="70170" y="4132870"/>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TODAY’s LECTURE</a:t>
            </a:r>
            <a:endParaRPr lang="en-GB" sz="28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B1637B1-440A-478B-83AD-5E1C3DE52A93}"/>
              </a:ext>
            </a:extLst>
          </p:cNvPr>
          <p:cNvSpPr txBox="1"/>
          <p:nvPr/>
        </p:nvSpPr>
        <p:spPr>
          <a:xfrm>
            <a:off x="1152478" y="4685094"/>
            <a:ext cx="6607771" cy="1696234"/>
          </a:xfrm>
          <a:prstGeom prst="rect">
            <a:avLst/>
          </a:prstGeom>
          <a:noFill/>
        </p:spPr>
        <p:txBody>
          <a:bodyPr wrap="none" rtlCol="0">
            <a:spAutoFit/>
          </a:bodyPr>
          <a:lstStyle/>
          <a:p>
            <a:pPr>
              <a:lnSpc>
                <a:spcPts val="3400"/>
              </a:lnSpc>
            </a:pPr>
            <a:r>
              <a:rPr lang="en-GB" sz="2400" b="1" dirty="0">
                <a:solidFill>
                  <a:srgbClr val="00B0F0"/>
                </a:solidFill>
                <a:latin typeface="Calibri" panose="020F0502020204030204" pitchFamily="34" charset="0"/>
                <a:cs typeface="Calibri" panose="020F0502020204030204" pitchFamily="34" charset="0"/>
              </a:rPr>
              <a:t>chemical reactions of OME importance</a:t>
            </a:r>
          </a:p>
          <a:p>
            <a:pPr marL="342900" indent="-342900">
              <a:lnSpc>
                <a:spcPts val="3500"/>
              </a:lnSpc>
              <a:buAutoNum type="arabicPeriod"/>
            </a:pPr>
            <a:r>
              <a:rPr lang="en-GB" sz="2300" dirty="0">
                <a:latin typeface="Calibri" panose="020F0502020204030204" pitchFamily="34" charset="0"/>
                <a:cs typeface="Calibri" panose="020F0502020204030204" pitchFamily="34" charset="0"/>
              </a:rPr>
              <a:t>Nitration and </a:t>
            </a:r>
            <a:r>
              <a:rPr lang="en-GB" sz="2300" dirty="0" err="1">
                <a:latin typeface="Calibri" panose="020F0502020204030204" pitchFamily="34" charset="0"/>
                <a:cs typeface="Calibri" panose="020F0502020204030204" pitchFamily="34" charset="0"/>
              </a:rPr>
              <a:t>Nitrolysis</a:t>
            </a:r>
            <a:r>
              <a:rPr lang="en-GB" sz="2300" dirty="0">
                <a:latin typeface="Calibri" panose="020F0502020204030204" pitchFamily="34" charset="0"/>
                <a:cs typeface="Calibri" panose="020F0502020204030204" pitchFamily="34" charset="0"/>
              </a:rPr>
              <a:t> </a:t>
            </a:r>
          </a:p>
          <a:p>
            <a:pPr marL="342900" indent="-342900">
              <a:lnSpc>
                <a:spcPts val="3500"/>
              </a:lnSpc>
              <a:buAutoNum type="arabicPeriod"/>
            </a:pPr>
            <a:endParaRPr lang="en-GB" sz="2300" dirty="0">
              <a:latin typeface="Calibri" panose="020F0502020204030204" pitchFamily="34" charset="0"/>
              <a:cs typeface="Calibri" panose="020F0502020204030204" pitchFamily="34" charset="0"/>
            </a:endParaRPr>
          </a:p>
          <a:p>
            <a:pPr marL="342900" indent="-342900">
              <a:lnSpc>
                <a:spcPts val="2000"/>
              </a:lnSpc>
              <a:buAutoNum type="arabicPeriod"/>
            </a:pPr>
            <a:r>
              <a:rPr lang="en-GB" sz="2300" dirty="0">
                <a:latin typeface="Calibri" panose="020F0502020204030204" pitchFamily="34" charset="0"/>
                <a:cs typeface="Calibri" panose="020F0502020204030204" pitchFamily="34" charset="0"/>
              </a:rPr>
              <a:t>Combustion, detonation (decomposition products)</a:t>
            </a:r>
          </a:p>
        </p:txBody>
      </p:sp>
    </p:spTree>
    <p:extLst>
      <p:ext uri="{BB962C8B-B14F-4D97-AF65-F5344CB8AC3E}">
        <p14:creationId xmlns:p14="http://schemas.microsoft.com/office/powerpoint/2010/main" val="362545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38167"/>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41818"/>
            <a:ext cx="9144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NO</a:t>
            </a:r>
            <a:r>
              <a:rPr lang="en-GB" sz="2800" b="1" baseline="-25000" dirty="0">
                <a:solidFill>
                  <a:srgbClr val="0070C0"/>
                </a:solidFill>
                <a:effectLst>
                  <a:outerShdw blurRad="38100" dist="38100" dir="2700000" algn="tl">
                    <a:srgbClr val="000000">
                      <a:alpha val="43137"/>
                    </a:srgbClr>
                  </a:outerShdw>
                </a:effectLst>
              </a:rPr>
              <a:t>2</a:t>
            </a:r>
            <a:r>
              <a:rPr lang="en-GB" sz="2800" b="1" dirty="0">
                <a:solidFill>
                  <a:srgbClr val="0070C0"/>
                </a:solidFill>
                <a:effectLst>
                  <a:outerShdw blurRad="38100" dist="38100" dir="2700000" algn="tl">
                    <a:srgbClr val="000000">
                      <a:alpha val="43137"/>
                    </a:srgbClr>
                  </a:outerShdw>
                </a:effectLst>
              </a:rPr>
              <a:t> GROUP IN EXPLOSIVE COMPOUNDS</a:t>
            </a:r>
            <a:endParaRPr lang="en-GB" sz="2800" b="1" dirty="0">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6B24C1F7-D493-4BB2-9F7F-3655FDA99498}"/>
              </a:ext>
            </a:extLst>
          </p:cNvPr>
          <p:cNvPicPr>
            <a:picLocks noChangeAspect="1"/>
          </p:cNvPicPr>
          <p:nvPr/>
        </p:nvPicPr>
        <p:blipFill>
          <a:blip r:embed="rId5"/>
          <a:stretch>
            <a:fillRect/>
          </a:stretch>
        </p:blipFill>
        <p:spPr>
          <a:xfrm>
            <a:off x="166349" y="631814"/>
            <a:ext cx="1847193" cy="1039046"/>
          </a:xfrm>
          <a:prstGeom prst="rect">
            <a:avLst/>
          </a:prstGeom>
        </p:spPr>
      </p:pic>
      <p:sp>
        <p:nvSpPr>
          <p:cNvPr id="11" name="TextBox 10">
            <a:extLst>
              <a:ext uri="{FF2B5EF4-FFF2-40B4-BE49-F238E27FC236}">
                <a16:creationId xmlns:a16="http://schemas.microsoft.com/office/drawing/2014/main" id="{319046E3-BF3E-471F-B293-207B403B8206}"/>
              </a:ext>
            </a:extLst>
          </p:cNvPr>
          <p:cNvSpPr txBox="1"/>
          <p:nvPr/>
        </p:nvSpPr>
        <p:spPr>
          <a:xfrm>
            <a:off x="457354" y="1921260"/>
            <a:ext cx="1265182" cy="369332"/>
          </a:xfrm>
          <a:prstGeom prst="rect">
            <a:avLst/>
          </a:prstGeom>
          <a:noFill/>
        </p:spPr>
        <p:txBody>
          <a:bodyPr wrap="square">
            <a:spAutoFit/>
          </a:bodyPr>
          <a:lstStyle/>
          <a:p>
            <a:r>
              <a:rPr lang="en-GB" b="1" i="0" dirty="0">
                <a:solidFill>
                  <a:srgbClr val="202122"/>
                </a:solidFill>
                <a:effectLst/>
                <a:latin typeface="Calibri" panose="020F0502020204030204" pitchFamily="34" charset="0"/>
                <a:cs typeface="Calibri" panose="020F0502020204030204" pitchFamily="34" charset="0"/>
              </a:rPr>
              <a:t>Nitrourea</a:t>
            </a: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3FAF40F9-4ABC-4E50-8F8C-903D4A5544AE}"/>
              </a:ext>
            </a:extLst>
          </p:cNvPr>
          <p:cNvPicPr>
            <a:picLocks noChangeAspect="1"/>
          </p:cNvPicPr>
          <p:nvPr/>
        </p:nvPicPr>
        <p:blipFill>
          <a:blip r:embed="rId6"/>
          <a:stretch>
            <a:fillRect/>
          </a:stretch>
        </p:blipFill>
        <p:spPr>
          <a:xfrm>
            <a:off x="2307166" y="565038"/>
            <a:ext cx="1968982" cy="1950523"/>
          </a:xfrm>
          <a:prstGeom prst="rect">
            <a:avLst/>
          </a:prstGeom>
        </p:spPr>
      </p:pic>
      <p:sp>
        <p:nvSpPr>
          <p:cNvPr id="13" name="TextBox 12">
            <a:extLst>
              <a:ext uri="{FF2B5EF4-FFF2-40B4-BE49-F238E27FC236}">
                <a16:creationId xmlns:a16="http://schemas.microsoft.com/office/drawing/2014/main" id="{9F76F489-D329-44F8-8D52-C6EA7A29AB9C}"/>
              </a:ext>
            </a:extLst>
          </p:cNvPr>
          <p:cNvSpPr txBox="1"/>
          <p:nvPr/>
        </p:nvSpPr>
        <p:spPr>
          <a:xfrm>
            <a:off x="2307166" y="2440086"/>
            <a:ext cx="3203848" cy="646331"/>
          </a:xfrm>
          <a:prstGeom prst="rect">
            <a:avLst/>
          </a:prstGeom>
          <a:noFill/>
        </p:spPr>
        <p:txBody>
          <a:bodyPr wrap="square">
            <a:spAutoFit/>
          </a:bodyPr>
          <a:lstStyle/>
          <a:p>
            <a:r>
              <a:rPr lang="en-GB" b="1" i="0" dirty="0" err="1">
                <a:solidFill>
                  <a:srgbClr val="202122"/>
                </a:solidFill>
                <a:effectLst/>
                <a:latin typeface="Calibri" panose="020F0502020204030204" pitchFamily="34" charset="0"/>
                <a:cs typeface="Calibri" panose="020F0502020204030204" pitchFamily="34" charset="0"/>
              </a:rPr>
              <a:t>Diazodinitrophenol</a:t>
            </a:r>
            <a:r>
              <a:rPr lang="en-GB" b="0" i="0" dirty="0">
                <a:solidFill>
                  <a:srgbClr val="202122"/>
                </a:solidFill>
                <a:effectLst/>
                <a:latin typeface="Calibri" panose="020F0502020204030204" pitchFamily="34" charset="0"/>
                <a:cs typeface="Calibri" panose="020F0502020204030204" pitchFamily="34" charset="0"/>
              </a:rPr>
              <a:t> </a:t>
            </a:r>
          </a:p>
          <a:p>
            <a:r>
              <a:rPr lang="en-GB" b="0" i="0" dirty="0">
                <a:solidFill>
                  <a:srgbClr val="202122"/>
                </a:solidFill>
                <a:effectLst/>
                <a:latin typeface="Calibri" panose="020F0502020204030204" pitchFamily="34" charset="0"/>
                <a:cs typeface="Calibri" panose="020F0502020204030204" pitchFamily="34" charset="0"/>
              </a:rPr>
              <a:t>(</a:t>
            </a:r>
            <a:r>
              <a:rPr lang="en-GB" b="1" i="0" dirty="0">
                <a:solidFill>
                  <a:srgbClr val="202122"/>
                </a:solidFill>
                <a:effectLst/>
                <a:latin typeface="Calibri" panose="020F0502020204030204" pitchFamily="34" charset="0"/>
                <a:cs typeface="Calibri" panose="020F0502020204030204" pitchFamily="34" charset="0"/>
              </a:rPr>
              <a:t>DDNP</a:t>
            </a:r>
            <a:r>
              <a:rPr lang="en-GB" b="0" i="0" dirty="0">
                <a:solidFill>
                  <a:srgbClr val="202122"/>
                </a:solidFill>
                <a:effectLst/>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14BFF148-7C76-4AF5-B0B0-EA6D42E128FA}"/>
              </a:ext>
            </a:extLst>
          </p:cNvPr>
          <p:cNvPicPr>
            <a:picLocks noChangeAspect="1"/>
          </p:cNvPicPr>
          <p:nvPr/>
        </p:nvPicPr>
        <p:blipFill>
          <a:blip r:embed="rId7"/>
          <a:stretch>
            <a:fillRect/>
          </a:stretch>
        </p:blipFill>
        <p:spPr>
          <a:xfrm>
            <a:off x="4735867" y="662888"/>
            <a:ext cx="2095500" cy="1781175"/>
          </a:xfrm>
          <a:prstGeom prst="rect">
            <a:avLst/>
          </a:prstGeom>
        </p:spPr>
      </p:pic>
      <p:sp>
        <p:nvSpPr>
          <p:cNvPr id="15" name="TextBox 14">
            <a:extLst>
              <a:ext uri="{FF2B5EF4-FFF2-40B4-BE49-F238E27FC236}">
                <a16:creationId xmlns:a16="http://schemas.microsoft.com/office/drawing/2014/main" id="{1957B1FA-697F-4E8A-A22A-06BD80A1BE9B}"/>
              </a:ext>
            </a:extLst>
          </p:cNvPr>
          <p:cNvSpPr txBox="1"/>
          <p:nvPr/>
        </p:nvSpPr>
        <p:spPr>
          <a:xfrm>
            <a:off x="4735867" y="2438049"/>
            <a:ext cx="2533897" cy="646331"/>
          </a:xfrm>
          <a:prstGeom prst="rect">
            <a:avLst/>
          </a:prstGeom>
          <a:noFill/>
        </p:spPr>
        <p:txBody>
          <a:bodyPr wrap="square">
            <a:spAutoFit/>
          </a:bodyPr>
          <a:lstStyle/>
          <a:p>
            <a:r>
              <a:rPr lang="en-GB" b="1" i="0" dirty="0">
                <a:solidFill>
                  <a:srgbClr val="202122"/>
                </a:solidFill>
                <a:effectLst/>
                <a:latin typeface="Calibri" panose="020F0502020204030204" pitchFamily="34" charset="0"/>
                <a:cs typeface="Calibri" panose="020F0502020204030204" pitchFamily="34" charset="0"/>
              </a:rPr>
              <a:t>Trinitrotoluene</a:t>
            </a:r>
            <a:r>
              <a:rPr lang="en-GB" b="0" i="0" dirty="0">
                <a:solidFill>
                  <a:srgbClr val="202122"/>
                </a:solidFill>
                <a:effectLst/>
                <a:latin typeface="Calibri" panose="020F0502020204030204" pitchFamily="34" charset="0"/>
                <a:cs typeface="Calibri" panose="020F0502020204030204" pitchFamily="34" charset="0"/>
              </a:rPr>
              <a:t> </a:t>
            </a:r>
          </a:p>
          <a:p>
            <a:r>
              <a:rPr lang="en-GB" b="0" i="0" dirty="0">
                <a:solidFill>
                  <a:srgbClr val="202122"/>
                </a:solidFill>
                <a:effectLst/>
                <a:latin typeface="Calibri" panose="020F0502020204030204" pitchFamily="34" charset="0"/>
                <a:cs typeface="Calibri" panose="020F0502020204030204" pitchFamily="34" charset="0"/>
              </a:rPr>
              <a:t>(</a:t>
            </a:r>
            <a:r>
              <a:rPr lang="en-GB" b="1" i="0" dirty="0">
                <a:solidFill>
                  <a:srgbClr val="202122"/>
                </a:solidFill>
                <a:effectLst/>
                <a:latin typeface="Calibri" panose="020F0502020204030204" pitchFamily="34" charset="0"/>
                <a:cs typeface="Calibri" panose="020F0502020204030204" pitchFamily="34" charset="0"/>
              </a:rPr>
              <a:t>TNT</a:t>
            </a:r>
            <a:r>
              <a:rPr lang="en-GB" b="0" i="0" dirty="0">
                <a:solidFill>
                  <a:srgbClr val="202122"/>
                </a:solidFill>
                <a:effectLst/>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71101A6F-9CBD-41E6-9B45-F7C906E3A3A7}"/>
              </a:ext>
            </a:extLst>
          </p:cNvPr>
          <p:cNvPicPr>
            <a:picLocks noChangeAspect="1"/>
          </p:cNvPicPr>
          <p:nvPr/>
        </p:nvPicPr>
        <p:blipFill>
          <a:blip r:embed="rId8"/>
          <a:stretch>
            <a:fillRect/>
          </a:stretch>
        </p:blipFill>
        <p:spPr>
          <a:xfrm>
            <a:off x="847239" y="3437965"/>
            <a:ext cx="2078495" cy="1905288"/>
          </a:xfrm>
          <a:prstGeom prst="rect">
            <a:avLst/>
          </a:prstGeom>
        </p:spPr>
      </p:pic>
      <p:sp>
        <p:nvSpPr>
          <p:cNvPr id="18" name="TextBox 17">
            <a:extLst>
              <a:ext uri="{FF2B5EF4-FFF2-40B4-BE49-F238E27FC236}">
                <a16:creationId xmlns:a16="http://schemas.microsoft.com/office/drawing/2014/main" id="{3B6F08B2-6D5F-4C40-A1F7-C9B2E858055C}"/>
              </a:ext>
            </a:extLst>
          </p:cNvPr>
          <p:cNvSpPr txBox="1"/>
          <p:nvPr/>
        </p:nvSpPr>
        <p:spPr>
          <a:xfrm>
            <a:off x="1064974" y="5481724"/>
            <a:ext cx="2484384" cy="923330"/>
          </a:xfrm>
          <a:prstGeom prst="rect">
            <a:avLst/>
          </a:prstGeom>
          <a:noFill/>
        </p:spPr>
        <p:txBody>
          <a:bodyPr wrap="square">
            <a:spAutoFit/>
          </a:bodyPr>
          <a:lstStyle/>
          <a:p>
            <a:r>
              <a:rPr lang="en-GB" b="1" i="0" dirty="0">
                <a:solidFill>
                  <a:srgbClr val="202122"/>
                </a:solidFill>
                <a:effectLst/>
                <a:latin typeface="Calibri" panose="020F0502020204030204" pitchFamily="34" charset="0"/>
                <a:cs typeface="Calibri" panose="020F0502020204030204" pitchFamily="34" charset="0"/>
              </a:rPr>
              <a:t>2,4,6-Trinitrophenylmethylnitramine</a:t>
            </a:r>
            <a:r>
              <a:rPr lang="en-GB" b="0" i="0" dirty="0">
                <a:solidFill>
                  <a:srgbClr val="202122"/>
                </a:solidFill>
                <a:effectLst/>
                <a:latin typeface="Calibri" panose="020F0502020204030204" pitchFamily="34" charset="0"/>
                <a:cs typeface="Calibri" panose="020F0502020204030204" pitchFamily="34" charset="0"/>
              </a:rPr>
              <a:t> (</a:t>
            </a:r>
            <a:r>
              <a:rPr lang="en-GB" b="1" i="0" dirty="0">
                <a:solidFill>
                  <a:srgbClr val="202122"/>
                </a:solidFill>
                <a:effectLst/>
                <a:latin typeface="Calibri" panose="020F0502020204030204" pitchFamily="34" charset="0"/>
                <a:cs typeface="Calibri" panose="020F0502020204030204" pitchFamily="34" charset="0"/>
              </a:rPr>
              <a:t>tetryl)</a:t>
            </a:r>
            <a:r>
              <a:rPr lang="en-GB" b="0" i="0" dirty="0">
                <a:solidFill>
                  <a:srgbClr val="202122"/>
                </a:solidFill>
                <a:effectLst/>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pic>
        <p:nvPicPr>
          <p:cNvPr id="17" name="Picture 16">
            <a:extLst>
              <a:ext uri="{FF2B5EF4-FFF2-40B4-BE49-F238E27FC236}">
                <a16:creationId xmlns:a16="http://schemas.microsoft.com/office/drawing/2014/main" id="{0E5A4232-0695-4D0D-ADD2-86FE166114E9}"/>
              </a:ext>
            </a:extLst>
          </p:cNvPr>
          <p:cNvPicPr>
            <a:picLocks noChangeAspect="1"/>
          </p:cNvPicPr>
          <p:nvPr/>
        </p:nvPicPr>
        <p:blipFill>
          <a:blip r:embed="rId9"/>
          <a:stretch>
            <a:fillRect/>
          </a:stretch>
        </p:blipFill>
        <p:spPr>
          <a:xfrm>
            <a:off x="6512196" y="3416503"/>
            <a:ext cx="2095499" cy="1752598"/>
          </a:xfrm>
          <a:prstGeom prst="rect">
            <a:avLst/>
          </a:prstGeom>
        </p:spPr>
      </p:pic>
      <p:sp>
        <p:nvSpPr>
          <p:cNvPr id="21" name="TextBox 20">
            <a:extLst>
              <a:ext uri="{FF2B5EF4-FFF2-40B4-BE49-F238E27FC236}">
                <a16:creationId xmlns:a16="http://schemas.microsoft.com/office/drawing/2014/main" id="{84BD8F33-748A-495F-ADA3-0A7B03267D54}"/>
              </a:ext>
            </a:extLst>
          </p:cNvPr>
          <p:cNvSpPr txBox="1"/>
          <p:nvPr/>
        </p:nvSpPr>
        <p:spPr>
          <a:xfrm>
            <a:off x="6449133" y="5489316"/>
            <a:ext cx="2158562" cy="369332"/>
          </a:xfrm>
          <a:prstGeom prst="rect">
            <a:avLst/>
          </a:prstGeom>
          <a:noFill/>
        </p:spPr>
        <p:txBody>
          <a:bodyPr wrap="square">
            <a:spAutoFit/>
          </a:bodyPr>
          <a:lstStyle/>
          <a:p>
            <a:r>
              <a:rPr lang="en-GB" b="1" dirty="0" err="1">
                <a:latin typeface="Calibri" panose="020F0502020204030204" pitchFamily="34" charset="0"/>
                <a:cs typeface="Calibri" panose="020F0502020204030204" pitchFamily="34" charset="0"/>
              </a:rPr>
              <a:t>Octanitrocubane</a:t>
            </a:r>
            <a:endParaRPr lang="en-GB" b="1" dirty="0">
              <a:latin typeface="Calibri" panose="020F0502020204030204" pitchFamily="34" charset="0"/>
              <a:cs typeface="Calibri" panose="020F0502020204030204" pitchFamily="34" charset="0"/>
            </a:endParaRPr>
          </a:p>
        </p:txBody>
      </p:sp>
      <p:pic>
        <p:nvPicPr>
          <p:cNvPr id="3076" name="Picture 4">
            <a:extLst>
              <a:ext uri="{FF2B5EF4-FFF2-40B4-BE49-F238E27FC236}">
                <a16:creationId xmlns:a16="http://schemas.microsoft.com/office/drawing/2014/main" id="{B86921F6-0670-492A-8ECC-0C1DC6AC632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86548" y="3453821"/>
            <a:ext cx="20955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2C35395C-A1EF-43C3-9AD8-27AE1D2B8217}"/>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59252"/>
          <a:stretch/>
        </p:blipFill>
        <p:spPr bwMode="auto">
          <a:xfrm>
            <a:off x="6998473" y="614581"/>
            <a:ext cx="2095499" cy="1491345"/>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7668DEC7-79B1-4BE6-A30F-DDA749ED0BDB}"/>
              </a:ext>
            </a:extLst>
          </p:cNvPr>
          <p:cNvSpPr txBox="1"/>
          <p:nvPr/>
        </p:nvSpPr>
        <p:spPr>
          <a:xfrm>
            <a:off x="7699951" y="2451317"/>
            <a:ext cx="1265182" cy="369332"/>
          </a:xfrm>
          <a:prstGeom prst="rect">
            <a:avLst/>
          </a:prstGeom>
          <a:noFill/>
        </p:spPr>
        <p:txBody>
          <a:bodyPr wrap="square">
            <a:spAutoFit/>
          </a:bodyPr>
          <a:lstStyle/>
          <a:p>
            <a:r>
              <a:rPr lang="en-GB" b="1" i="0" dirty="0">
                <a:solidFill>
                  <a:srgbClr val="202122"/>
                </a:solidFill>
                <a:effectLst/>
                <a:latin typeface="Calibri" panose="020F0502020204030204" pitchFamily="34" charset="0"/>
                <a:cs typeface="Calibri" panose="020F0502020204030204" pitchFamily="34" charset="0"/>
              </a:rPr>
              <a:t>RDX</a:t>
            </a:r>
            <a:endParaRPr lang="en-GB" dirty="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6D5DB46D-F55A-442F-9F2B-356A6271DA28}"/>
              </a:ext>
            </a:extLst>
          </p:cNvPr>
          <p:cNvSpPr txBox="1"/>
          <p:nvPr/>
        </p:nvSpPr>
        <p:spPr>
          <a:xfrm>
            <a:off x="4153387" y="5516923"/>
            <a:ext cx="1265182" cy="646331"/>
          </a:xfrm>
          <a:prstGeom prst="rect">
            <a:avLst/>
          </a:prstGeom>
          <a:noFill/>
        </p:spPr>
        <p:txBody>
          <a:bodyPr wrap="square">
            <a:spAutoFit/>
          </a:bodyPr>
          <a:lstStyle/>
          <a:p>
            <a:r>
              <a:rPr lang="en-GB" b="1" i="0" dirty="0">
                <a:solidFill>
                  <a:srgbClr val="202122"/>
                </a:solidFill>
                <a:effectLst/>
                <a:latin typeface="Calibri" panose="020F0502020204030204" pitchFamily="34" charset="0"/>
                <a:cs typeface="Calibri" panose="020F0502020204030204" pitchFamily="34" charset="0"/>
              </a:rPr>
              <a:t>Octogen</a:t>
            </a:r>
          </a:p>
          <a:p>
            <a:r>
              <a:rPr lang="en-GB" b="1" dirty="0">
                <a:solidFill>
                  <a:srgbClr val="202122"/>
                </a:solidFill>
                <a:latin typeface="Calibri" panose="020F0502020204030204" pitchFamily="34" charset="0"/>
                <a:cs typeface="Calibri" panose="020F0502020204030204" pitchFamily="34" charset="0"/>
              </a:rPr>
              <a:t>(</a:t>
            </a:r>
            <a:r>
              <a:rPr lang="en-GB" b="1" i="0" dirty="0">
                <a:solidFill>
                  <a:srgbClr val="202122"/>
                </a:solidFill>
                <a:effectLst/>
                <a:latin typeface="Calibri" panose="020F0502020204030204" pitchFamily="34" charset="0"/>
                <a:cs typeface="Calibri" panose="020F0502020204030204" pitchFamily="34" charset="0"/>
              </a:rPr>
              <a:t>HMX)</a:t>
            </a:r>
            <a:endParaRPr lang="en-GB" dirty="0">
              <a:latin typeface="Calibri" panose="020F0502020204030204" pitchFamily="34" charset="0"/>
              <a:cs typeface="Calibri" panose="020F0502020204030204" pitchFamily="34" charset="0"/>
            </a:endParaRPr>
          </a:p>
        </p:txBody>
      </p:sp>
      <p:pic>
        <p:nvPicPr>
          <p:cNvPr id="19" name="Picture 18">
            <a:extLst>
              <a:ext uri="{FF2B5EF4-FFF2-40B4-BE49-F238E27FC236}">
                <a16:creationId xmlns:a16="http://schemas.microsoft.com/office/drawing/2014/main" id="{E2732284-672F-43A0-8F24-851FC36BDE7D}"/>
              </a:ext>
            </a:extLst>
          </p:cNvPr>
          <p:cNvPicPr>
            <a:picLocks noChangeAspect="1"/>
          </p:cNvPicPr>
          <p:nvPr/>
        </p:nvPicPr>
        <p:blipFill rotWithShape="1">
          <a:blip r:embed="rId12"/>
          <a:srcRect l="53190" t="37328" r="44612" b="58536"/>
          <a:stretch/>
        </p:blipFill>
        <p:spPr>
          <a:xfrm>
            <a:off x="3968347" y="3363741"/>
            <a:ext cx="941678" cy="420845"/>
          </a:xfrm>
          <a:prstGeom prst="rect">
            <a:avLst/>
          </a:prstGeom>
        </p:spPr>
      </p:pic>
      <p:pic>
        <p:nvPicPr>
          <p:cNvPr id="30" name="Picture 29">
            <a:extLst>
              <a:ext uri="{FF2B5EF4-FFF2-40B4-BE49-F238E27FC236}">
                <a16:creationId xmlns:a16="http://schemas.microsoft.com/office/drawing/2014/main" id="{084050DF-C713-4791-AC21-A197583CE165}"/>
              </a:ext>
            </a:extLst>
          </p:cNvPr>
          <p:cNvPicPr>
            <a:picLocks noChangeAspect="1"/>
          </p:cNvPicPr>
          <p:nvPr/>
        </p:nvPicPr>
        <p:blipFill rotWithShape="1">
          <a:blip r:embed="rId12"/>
          <a:srcRect l="53190" t="37328" r="44612" b="58536"/>
          <a:stretch/>
        </p:blipFill>
        <p:spPr>
          <a:xfrm>
            <a:off x="1403131" y="715166"/>
            <a:ext cx="638809" cy="795247"/>
          </a:xfrm>
          <a:prstGeom prst="rect">
            <a:avLst/>
          </a:prstGeom>
        </p:spPr>
      </p:pic>
      <p:sp>
        <p:nvSpPr>
          <p:cNvPr id="26" name="TextBox 25">
            <a:extLst>
              <a:ext uri="{FF2B5EF4-FFF2-40B4-BE49-F238E27FC236}">
                <a16:creationId xmlns:a16="http://schemas.microsoft.com/office/drawing/2014/main" id="{DCD4B7F0-C2F7-4B68-ABBA-3E0D972F603C}"/>
              </a:ext>
            </a:extLst>
          </p:cNvPr>
          <p:cNvSpPr txBox="1"/>
          <p:nvPr/>
        </p:nvSpPr>
        <p:spPr>
          <a:xfrm>
            <a:off x="1343138" y="951282"/>
            <a:ext cx="670404" cy="400110"/>
          </a:xfrm>
          <a:prstGeom prst="rect">
            <a:avLst/>
          </a:prstGeom>
          <a:noFill/>
        </p:spPr>
        <p:txBody>
          <a:bodyPr wrap="square" rtlCol="0">
            <a:spAutoFit/>
          </a:bodyPr>
          <a:lstStyle/>
          <a:p>
            <a:r>
              <a:rPr lang="en-GB" sz="2000" dirty="0"/>
              <a:t>NO</a:t>
            </a:r>
            <a:r>
              <a:rPr lang="en-GB" sz="2000" baseline="-25000" dirty="0"/>
              <a:t>2</a:t>
            </a:r>
          </a:p>
        </p:txBody>
      </p:sp>
      <p:sp>
        <p:nvSpPr>
          <p:cNvPr id="33" name="TextBox 32">
            <a:extLst>
              <a:ext uri="{FF2B5EF4-FFF2-40B4-BE49-F238E27FC236}">
                <a16:creationId xmlns:a16="http://schemas.microsoft.com/office/drawing/2014/main" id="{F56C5D59-E43B-4339-827F-B013A83AAFB8}"/>
              </a:ext>
            </a:extLst>
          </p:cNvPr>
          <p:cNvSpPr txBox="1"/>
          <p:nvPr/>
        </p:nvSpPr>
        <p:spPr>
          <a:xfrm>
            <a:off x="4254105" y="3474556"/>
            <a:ext cx="670404" cy="400110"/>
          </a:xfrm>
          <a:prstGeom prst="rect">
            <a:avLst/>
          </a:prstGeom>
          <a:noFill/>
        </p:spPr>
        <p:txBody>
          <a:bodyPr wrap="square" rtlCol="0">
            <a:spAutoFit/>
          </a:bodyPr>
          <a:lstStyle/>
          <a:p>
            <a:r>
              <a:rPr lang="en-GB" sz="2000" dirty="0"/>
              <a:t>NO</a:t>
            </a:r>
            <a:r>
              <a:rPr lang="en-GB" sz="2000" baseline="-25000" dirty="0"/>
              <a:t>2</a:t>
            </a:r>
          </a:p>
        </p:txBody>
      </p:sp>
      <p:pic>
        <p:nvPicPr>
          <p:cNvPr id="35" name="Picture 34">
            <a:extLst>
              <a:ext uri="{FF2B5EF4-FFF2-40B4-BE49-F238E27FC236}">
                <a16:creationId xmlns:a16="http://schemas.microsoft.com/office/drawing/2014/main" id="{B0D202FA-2D29-4868-AB89-235705D794AA}"/>
              </a:ext>
            </a:extLst>
          </p:cNvPr>
          <p:cNvPicPr>
            <a:picLocks noChangeAspect="1"/>
          </p:cNvPicPr>
          <p:nvPr/>
        </p:nvPicPr>
        <p:blipFill rotWithShape="1">
          <a:blip r:embed="rId12"/>
          <a:srcRect l="53190" t="37328" r="44612" b="58536"/>
          <a:stretch/>
        </p:blipFill>
        <p:spPr>
          <a:xfrm>
            <a:off x="3955882" y="5060879"/>
            <a:ext cx="941678" cy="420845"/>
          </a:xfrm>
          <a:prstGeom prst="rect">
            <a:avLst/>
          </a:prstGeom>
        </p:spPr>
      </p:pic>
      <p:pic>
        <p:nvPicPr>
          <p:cNvPr id="36" name="Picture 35">
            <a:extLst>
              <a:ext uri="{FF2B5EF4-FFF2-40B4-BE49-F238E27FC236}">
                <a16:creationId xmlns:a16="http://schemas.microsoft.com/office/drawing/2014/main" id="{C4D37EB6-8638-44FC-AF7B-48E71322F85B}"/>
              </a:ext>
            </a:extLst>
          </p:cNvPr>
          <p:cNvPicPr>
            <a:picLocks noChangeAspect="1"/>
          </p:cNvPicPr>
          <p:nvPr/>
        </p:nvPicPr>
        <p:blipFill rotWithShape="1">
          <a:blip r:embed="rId12"/>
          <a:srcRect l="53190" t="37328" r="44612" b="58536"/>
          <a:stretch/>
        </p:blipFill>
        <p:spPr>
          <a:xfrm rot="16200000">
            <a:off x="4829753" y="4281412"/>
            <a:ext cx="941678" cy="420845"/>
          </a:xfrm>
          <a:prstGeom prst="rect">
            <a:avLst/>
          </a:prstGeom>
        </p:spPr>
      </p:pic>
      <p:pic>
        <p:nvPicPr>
          <p:cNvPr id="37" name="Picture 36">
            <a:extLst>
              <a:ext uri="{FF2B5EF4-FFF2-40B4-BE49-F238E27FC236}">
                <a16:creationId xmlns:a16="http://schemas.microsoft.com/office/drawing/2014/main" id="{82B9E691-2249-42FD-9E4F-71BA06096982}"/>
              </a:ext>
            </a:extLst>
          </p:cNvPr>
          <p:cNvPicPr>
            <a:picLocks noChangeAspect="1"/>
          </p:cNvPicPr>
          <p:nvPr/>
        </p:nvPicPr>
        <p:blipFill rotWithShape="1">
          <a:blip r:embed="rId12"/>
          <a:srcRect l="53190" t="37328" r="44612" b="58536"/>
          <a:stretch/>
        </p:blipFill>
        <p:spPr>
          <a:xfrm rot="16200000">
            <a:off x="3097166" y="4168346"/>
            <a:ext cx="941678" cy="420845"/>
          </a:xfrm>
          <a:prstGeom prst="rect">
            <a:avLst/>
          </a:prstGeom>
        </p:spPr>
      </p:pic>
      <p:pic>
        <p:nvPicPr>
          <p:cNvPr id="38" name="Picture 37">
            <a:extLst>
              <a:ext uri="{FF2B5EF4-FFF2-40B4-BE49-F238E27FC236}">
                <a16:creationId xmlns:a16="http://schemas.microsoft.com/office/drawing/2014/main" id="{F245B30E-1461-49DF-9581-BDBB19561ED3}"/>
              </a:ext>
            </a:extLst>
          </p:cNvPr>
          <p:cNvPicPr>
            <a:picLocks noChangeAspect="1"/>
          </p:cNvPicPr>
          <p:nvPr/>
        </p:nvPicPr>
        <p:blipFill rotWithShape="1">
          <a:blip r:embed="rId12"/>
          <a:srcRect l="53190" t="37328" r="44612" b="58536"/>
          <a:stretch/>
        </p:blipFill>
        <p:spPr>
          <a:xfrm rot="16200000">
            <a:off x="3652747" y="4130926"/>
            <a:ext cx="353210" cy="157853"/>
          </a:xfrm>
          <a:prstGeom prst="rect">
            <a:avLst/>
          </a:prstGeom>
        </p:spPr>
      </p:pic>
      <p:sp>
        <p:nvSpPr>
          <p:cNvPr id="34" name="TextBox 33">
            <a:extLst>
              <a:ext uri="{FF2B5EF4-FFF2-40B4-BE49-F238E27FC236}">
                <a16:creationId xmlns:a16="http://schemas.microsoft.com/office/drawing/2014/main" id="{687F77AA-16B9-4A8B-BAAE-4BEFB5140157}"/>
              </a:ext>
            </a:extLst>
          </p:cNvPr>
          <p:cNvSpPr txBox="1"/>
          <p:nvPr/>
        </p:nvSpPr>
        <p:spPr>
          <a:xfrm>
            <a:off x="5040707" y="4209852"/>
            <a:ext cx="670404" cy="400110"/>
          </a:xfrm>
          <a:prstGeom prst="rect">
            <a:avLst/>
          </a:prstGeom>
          <a:noFill/>
        </p:spPr>
        <p:txBody>
          <a:bodyPr wrap="square" rtlCol="0">
            <a:spAutoFit/>
          </a:bodyPr>
          <a:lstStyle/>
          <a:p>
            <a:r>
              <a:rPr lang="en-GB" sz="2000" dirty="0"/>
              <a:t>NO</a:t>
            </a:r>
            <a:r>
              <a:rPr lang="en-GB" sz="2000" baseline="-25000" dirty="0"/>
              <a:t>2</a:t>
            </a:r>
          </a:p>
        </p:txBody>
      </p:sp>
      <p:sp>
        <p:nvSpPr>
          <p:cNvPr id="31" name="TextBox 30">
            <a:extLst>
              <a:ext uri="{FF2B5EF4-FFF2-40B4-BE49-F238E27FC236}">
                <a16:creationId xmlns:a16="http://schemas.microsoft.com/office/drawing/2014/main" id="{66DF31DF-FAF7-46F8-996E-8B470282DF8E}"/>
              </a:ext>
            </a:extLst>
          </p:cNvPr>
          <p:cNvSpPr txBox="1"/>
          <p:nvPr/>
        </p:nvSpPr>
        <p:spPr>
          <a:xfrm>
            <a:off x="4254105" y="5018377"/>
            <a:ext cx="670404" cy="400110"/>
          </a:xfrm>
          <a:prstGeom prst="rect">
            <a:avLst/>
          </a:prstGeom>
          <a:noFill/>
        </p:spPr>
        <p:txBody>
          <a:bodyPr wrap="square" rtlCol="0">
            <a:spAutoFit/>
          </a:bodyPr>
          <a:lstStyle/>
          <a:p>
            <a:r>
              <a:rPr lang="en-GB" sz="2000" dirty="0"/>
              <a:t>NO</a:t>
            </a:r>
            <a:r>
              <a:rPr lang="en-GB" sz="2000" baseline="-25000" dirty="0"/>
              <a:t>2</a:t>
            </a:r>
          </a:p>
        </p:txBody>
      </p:sp>
      <p:sp>
        <p:nvSpPr>
          <p:cNvPr id="32" name="TextBox 31">
            <a:extLst>
              <a:ext uri="{FF2B5EF4-FFF2-40B4-BE49-F238E27FC236}">
                <a16:creationId xmlns:a16="http://schemas.microsoft.com/office/drawing/2014/main" id="{27B65BD2-698D-4D7D-87E6-E08F0BD6FC55}"/>
              </a:ext>
            </a:extLst>
          </p:cNvPr>
          <p:cNvSpPr txBox="1"/>
          <p:nvPr/>
        </p:nvSpPr>
        <p:spPr>
          <a:xfrm>
            <a:off x="3215127" y="4222529"/>
            <a:ext cx="670404" cy="400110"/>
          </a:xfrm>
          <a:prstGeom prst="rect">
            <a:avLst/>
          </a:prstGeom>
          <a:noFill/>
        </p:spPr>
        <p:txBody>
          <a:bodyPr wrap="square" rtlCol="0">
            <a:spAutoFit/>
          </a:bodyPr>
          <a:lstStyle/>
          <a:p>
            <a:r>
              <a:rPr lang="en-GB" sz="2000" dirty="0"/>
              <a:t>O</a:t>
            </a:r>
            <a:r>
              <a:rPr lang="en-GB" sz="2000" baseline="-25000" dirty="0"/>
              <a:t>2</a:t>
            </a:r>
            <a:r>
              <a:rPr lang="en-GB" sz="2000" dirty="0"/>
              <a:t>N</a:t>
            </a:r>
            <a:endParaRPr lang="en-GB" sz="2000" baseline="-25000" dirty="0"/>
          </a:p>
        </p:txBody>
      </p:sp>
      <p:sp>
        <p:nvSpPr>
          <p:cNvPr id="20" name="Oval 19">
            <a:extLst>
              <a:ext uri="{FF2B5EF4-FFF2-40B4-BE49-F238E27FC236}">
                <a16:creationId xmlns:a16="http://schemas.microsoft.com/office/drawing/2014/main" id="{D59ED456-881A-47B9-BA33-DD94E6B52545}"/>
              </a:ext>
            </a:extLst>
          </p:cNvPr>
          <p:cNvSpPr/>
          <p:nvPr/>
        </p:nvSpPr>
        <p:spPr>
          <a:xfrm>
            <a:off x="1390812" y="96692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48B19B4B-C765-4A44-A288-C51D7A695DC8}"/>
              </a:ext>
            </a:extLst>
          </p:cNvPr>
          <p:cNvSpPr/>
          <p:nvPr/>
        </p:nvSpPr>
        <p:spPr>
          <a:xfrm>
            <a:off x="2300545" y="951282"/>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6908FA35-818B-4A4C-B653-190C63596BAC}"/>
              </a:ext>
            </a:extLst>
          </p:cNvPr>
          <p:cNvSpPr/>
          <p:nvPr/>
        </p:nvSpPr>
        <p:spPr>
          <a:xfrm>
            <a:off x="3226683" y="2056113"/>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a:extLst>
              <a:ext uri="{FF2B5EF4-FFF2-40B4-BE49-F238E27FC236}">
                <a16:creationId xmlns:a16="http://schemas.microsoft.com/office/drawing/2014/main" id="{0659F937-80FF-4B45-B0B3-90B01B4449DE}"/>
              </a:ext>
            </a:extLst>
          </p:cNvPr>
          <p:cNvSpPr/>
          <p:nvPr/>
        </p:nvSpPr>
        <p:spPr>
          <a:xfrm>
            <a:off x="4702804" y="952996"/>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a:extLst>
              <a:ext uri="{FF2B5EF4-FFF2-40B4-BE49-F238E27FC236}">
                <a16:creationId xmlns:a16="http://schemas.microsoft.com/office/drawing/2014/main" id="{EB20CF5A-5795-4354-B3F7-B24DBAB7CA70}"/>
              </a:ext>
            </a:extLst>
          </p:cNvPr>
          <p:cNvSpPr/>
          <p:nvPr/>
        </p:nvSpPr>
        <p:spPr>
          <a:xfrm>
            <a:off x="6253846" y="95897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8C6ECC1C-8784-41EC-B61B-6ED1923FA14B}"/>
              </a:ext>
            </a:extLst>
          </p:cNvPr>
          <p:cNvSpPr/>
          <p:nvPr/>
        </p:nvSpPr>
        <p:spPr>
          <a:xfrm>
            <a:off x="5629031" y="2045250"/>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0080618A-E28B-42A0-9456-040F1148CA64}"/>
              </a:ext>
            </a:extLst>
          </p:cNvPr>
          <p:cNvSpPr/>
          <p:nvPr/>
        </p:nvSpPr>
        <p:spPr>
          <a:xfrm>
            <a:off x="7033274" y="1688899"/>
            <a:ext cx="515624" cy="391999"/>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5E154BB1-4D6F-4CDB-9CF4-8845A9F90A21}"/>
              </a:ext>
            </a:extLst>
          </p:cNvPr>
          <p:cNvSpPr/>
          <p:nvPr/>
        </p:nvSpPr>
        <p:spPr>
          <a:xfrm>
            <a:off x="8537772" y="1703372"/>
            <a:ext cx="515624" cy="391999"/>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Oval 47">
            <a:extLst>
              <a:ext uri="{FF2B5EF4-FFF2-40B4-BE49-F238E27FC236}">
                <a16:creationId xmlns:a16="http://schemas.microsoft.com/office/drawing/2014/main" id="{887CE956-0821-4049-A1FE-3228517D3A49}"/>
              </a:ext>
            </a:extLst>
          </p:cNvPr>
          <p:cNvSpPr/>
          <p:nvPr/>
        </p:nvSpPr>
        <p:spPr>
          <a:xfrm>
            <a:off x="7936500" y="620940"/>
            <a:ext cx="515624" cy="391999"/>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a:extLst>
              <a:ext uri="{FF2B5EF4-FFF2-40B4-BE49-F238E27FC236}">
                <a16:creationId xmlns:a16="http://schemas.microsoft.com/office/drawing/2014/main" id="{D06B89CD-8126-4EE5-9A1A-FC41125CA1C8}"/>
              </a:ext>
            </a:extLst>
          </p:cNvPr>
          <p:cNvSpPr/>
          <p:nvPr/>
        </p:nvSpPr>
        <p:spPr>
          <a:xfrm>
            <a:off x="2389618" y="390792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Oval 49">
            <a:extLst>
              <a:ext uri="{FF2B5EF4-FFF2-40B4-BE49-F238E27FC236}">
                <a16:creationId xmlns:a16="http://schemas.microsoft.com/office/drawing/2014/main" id="{7164B0D4-BB36-4A67-B885-7FA4E06039D0}"/>
              </a:ext>
            </a:extLst>
          </p:cNvPr>
          <p:cNvSpPr/>
          <p:nvPr/>
        </p:nvSpPr>
        <p:spPr>
          <a:xfrm>
            <a:off x="1744627" y="5000739"/>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5DAD5F71-F8D6-4B17-B625-246E9E9A834F}"/>
              </a:ext>
            </a:extLst>
          </p:cNvPr>
          <p:cNvSpPr/>
          <p:nvPr/>
        </p:nvSpPr>
        <p:spPr>
          <a:xfrm>
            <a:off x="791234" y="3912982"/>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a:extLst>
              <a:ext uri="{FF2B5EF4-FFF2-40B4-BE49-F238E27FC236}">
                <a16:creationId xmlns:a16="http://schemas.microsoft.com/office/drawing/2014/main" id="{6416B09A-8F75-4F55-909E-A7A16F8081F8}"/>
              </a:ext>
            </a:extLst>
          </p:cNvPr>
          <p:cNvSpPr/>
          <p:nvPr/>
        </p:nvSpPr>
        <p:spPr>
          <a:xfrm>
            <a:off x="1103245" y="3366943"/>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D61EA07E-09A4-4CFC-89A0-E39910A4FA12}"/>
              </a:ext>
            </a:extLst>
          </p:cNvPr>
          <p:cNvSpPr/>
          <p:nvPr/>
        </p:nvSpPr>
        <p:spPr>
          <a:xfrm>
            <a:off x="3252741" y="4233676"/>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a:extLst>
              <a:ext uri="{FF2B5EF4-FFF2-40B4-BE49-F238E27FC236}">
                <a16:creationId xmlns:a16="http://schemas.microsoft.com/office/drawing/2014/main" id="{A8C0C18D-0BB1-426D-BFA7-E565A64E01BA}"/>
              </a:ext>
            </a:extLst>
          </p:cNvPr>
          <p:cNvSpPr/>
          <p:nvPr/>
        </p:nvSpPr>
        <p:spPr>
          <a:xfrm>
            <a:off x="5094526" y="4216337"/>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3D006A3E-2022-4063-A0E8-12D253ACF14D}"/>
              </a:ext>
            </a:extLst>
          </p:cNvPr>
          <p:cNvSpPr/>
          <p:nvPr/>
        </p:nvSpPr>
        <p:spPr>
          <a:xfrm>
            <a:off x="4305807" y="3488291"/>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a:extLst>
              <a:ext uri="{FF2B5EF4-FFF2-40B4-BE49-F238E27FC236}">
                <a16:creationId xmlns:a16="http://schemas.microsoft.com/office/drawing/2014/main" id="{53507CBE-253A-4D35-B124-DEE7A99D97A3}"/>
              </a:ext>
            </a:extLst>
          </p:cNvPr>
          <p:cNvSpPr/>
          <p:nvPr/>
        </p:nvSpPr>
        <p:spPr>
          <a:xfrm>
            <a:off x="4310141" y="5031068"/>
            <a:ext cx="589667" cy="400110"/>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a:extLst>
              <a:ext uri="{FF2B5EF4-FFF2-40B4-BE49-F238E27FC236}">
                <a16:creationId xmlns:a16="http://schemas.microsoft.com/office/drawing/2014/main" id="{E833115D-EE5F-48A8-A766-9ACF8EB2EBF1}"/>
              </a:ext>
            </a:extLst>
          </p:cNvPr>
          <p:cNvSpPr/>
          <p:nvPr/>
        </p:nvSpPr>
        <p:spPr>
          <a:xfrm>
            <a:off x="6483229" y="3813752"/>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Oval 57">
            <a:extLst>
              <a:ext uri="{FF2B5EF4-FFF2-40B4-BE49-F238E27FC236}">
                <a16:creationId xmlns:a16="http://schemas.microsoft.com/office/drawing/2014/main" id="{47CC323A-30F2-40EF-9B54-4A1F9385BCDA}"/>
              </a:ext>
            </a:extLst>
          </p:cNvPr>
          <p:cNvSpPr/>
          <p:nvPr/>
        </p:nvSpPr>
        <p:spPr>
          <a:xfrm>
            <a:off x="6943321" y="3290101"/>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a:extLst>
              <a:ext uri="{FF2B5EF4-FFF2-40B4-BE49-F238E27FC236}">
                <a16:creationId xmlns:a16="http://schemas.microsoft.com/office/drawing/2014/main" id="{9A49DDD0-E68C-4DAB-81EB-6966754AFD6D}"/>
              </a:ext>
            </a:extLst>
          </p:cNvPr>
          <p:cNvSpPr/>
          <p:nvPr/>
        </p:nvSpPr>
        <p:spPr>
          <a:xfrm>
            <a:off x="8174073" y="3333437"/>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a:extLst>
              <a:ext uri="{FF2B5EF4-FFF2-40B4-BE49-F238E27FC236}">
                <a16:creationId xmlns:a16="http://schemas.microsoft.com/office/drawing/2014/main" id="{4DD32CA2-827D-49AD-AED5-B7A14458185D}"/>
              </a:ext>
            </a:extLst>
          </p:cNvPr>
          <p:cNvSpPr/>
          <p:nvPr/>
        </p:nvSpPr>
        <p:spPr>
          <a:xfrm>
            <a:off x="8109069" y="3684464"/>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a:extLst>
              <a:ext uri="{FF2B5EF4-FFF2-40B4-BE49-F238E27FC236}">
                <a16:creationId xmlns:a16="http://schemas.microsoft.com/office/drawing/2014/main" id="{27BE5249-F4B5-4C4F-B854-3E3E3DA939AB}"/>
              </a:ext>
            </a:extLst>
          </p:cNvPr>
          <p:cNvSpPr/>
          <p:nvPr/>
        </p:nvSpPr>
        <p:spPr>
          <a:xfrm>
            <a:off x="6583621" y="4507863"/>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a:extLst>
              <a:ext uri="{FF2B5EF4-FFF2-40B4-BE49-F238E27FC236}">
                <a16:creationId xmlns:a16="http://schemas.microsoft.com/office/drawing/2014/main" id="{1BDFC77F-F1CA-4373-872F-590D79FCD8CF}"/>
              </a:ext>
            </a:extLst>
          </p:cNvPr>
          <p:cNvSpPr/>
          <p:nvPr/>
        </p:nvSpPr>
        <p:spPr>
          <a:xfrm>
            <a:off x="6540284" y="4867554"/>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a:extLst>
              <a:ext uri="{FF2B5EF4-FFF2-40B4-BE49-F238E27FC236}">
                <a16:creationId xmlns:a16="http://schemas.microsoft.com/office/drawing/2014/main" id="{2BD81AFA-1161-47A3-BF21-15DD3541B835}"/>
              </a:ext>
            </a:extLst>
          </p:cNvPr>
          <p:cNvSpPr/>
          <p:nvPr/>
        </p:nvSpPr>
        <p:spPr>
          <a:xfrm>
            <a:off x="8217399" y="4382186"/>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a:extLst>
              <a:ext uri="{FF2B5EF4-FFF2-40B4-BE49-F238E27FC236}">
                <a16:creationId xmlns:a16="http://schemas.microsoft.com/office/drawing/2014/main" id="{79E72B5C-29FE-4A3E-A614-601A1EBB34F4}"/>
              </a:ext>
            </a:extLst>
          </p:cNvPr>
          <p:cNvSpPr/>
          <p:nvPr/>
        </p:nvSpPr>
        <p:spPr>
          <a:xfrm>
            <a:off x="7762387" y="4923889"/>
            <a:ext cx="423028" cy="369332"/>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088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5"/>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4"/>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8"/>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7"/>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61"/>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62"/>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64"/>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63"/>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60"/>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34" grpId="0"/>
      <p:bldP spid="32" grpId="0"/>
      <p:bldP spid="40" grpId="0" animBg="1"/>
      <p:bldP spid="41" grpId="0" animBg="1"/>
      <p:bldP spid="42" grpId="0" animBg="1"/>
      <p:bldP spid="43" grpId="0" animBg="1"/>
      <p:bldP spid="45" grpId="0" animBg="1"/>
      <p:bldP spid="46" grpId="0" animBg="1"/>
      <p:bldP spid="47" grpId="0" animBg="1"/>
      <p:bldP spid="48" grpId="0" animBg="1"/>
      <p:bldP spid="49" grpId="0" animBg="1"/>
      <p:bldP spid="50" grpId="0" animBg="1"/>
      <p:bldP spid="51" grpId="0" animBg="1"/>
      <p:bldP spid="52"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2" y="-42337"/>
            <a:ext cx="727315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mn-lt"/>
                <a:cs typeface="Calibri" panose="020F0502020204030204" pitchFamily="34" charset="0"/>
              </a:rPr>
              <a:t>MOLECULAR EXPLOSIVES</a:t>
            </a:r>
            <a:endParaRPr lang="en-GB" sz="2800" b="1" dirty="0">
              <a:effectLst>
                <a:outerShdw blurRad="38100" dist="38100" dir="2700000" algn="tl">
                  <a:srgbClr val="000000">
                    <a:alpha val="43137"/>
                  </a:srgbClr>
                </a:outerShdw>
              </a:effectLst>
              <a:latin typeface="+mn-lt"/>
              <a:cs typeface="Calibri" panose="020F0502020204030204" pitchFamily="34" charset="0"/>
            </a:endParaRPr>
          </a:p>
        </p:txBody>
      </p:sp>
      <p:sp>
        <p:nvSpPr>
          <p:cNvPr id="2" name="TextBox 1">
            <a:extLst>
              <a:ext uri="{FF2B5EF4-FFF2-40B4-BE49-F238E27FC236}">
                <a16:creationId xmlns:a16="http://schemas.microsoft.com/office/drawing/2014/main" id="{70AE7530-524E-4C5B-B627-23C83AC79EAD}"/>
              </a:ext>
            </a:extLst>
          </p:cNvPr>
          <p:cNvSpPr txBox="1"/>
          <p:nvPr/>
        </p:nvSpPr>
        <p:spPr>
          <a:xfrm>
            <a:off x="242886" y="549669"/>
            <a:ext cx="8829677" cy="2215991"/>
          </a:xfrm>
          <a:prstGeom prst="rect">
            <a:avLst/>
          </a:prstGeom>
          <a:noFill/>
        </p:spPr>
        <p:txBody>
          <a:bodyPr wrap="square" rtlCol="0">
            <a:spAutoFit/>
          </a:bodyPr>
          <a:lstStyle/>
          <a:p>
            <a:r>
              <a:rPr lang="en-GB" sz="2300" dirty="0">
                <a:solidFill>
                  <a:srgbClr val="0070C0"/>
                </a:solidFill>
                <a:latin typeface="Calibri" panose="020F0502020204030204" pitchFamily="34" charset="0"/>
                <a:cs typeface="Calibri" panose="020F0502020204030204" pitchFamily="34" charset="0"/>
              </a:rPr>
              <a:t>In order to improve the burn rate and hence the performance of explosives, </a:t>
            </a:r>
            <a:r>
              <a:rPr lang="en-GB" sz="2300" b="1" dirty="0">
                <a:solidFill>
                  <a:srgbClr val="0070C0"/>
                </a:solidFill>
                <a:latin typeface="Calibri" panose="020F0502020204030204" pitchFamily="34" charset="0"/>
                <a:cs typeface="Calibri" panose="020F0502020204030204" pitchFamily="34" charset="0"/>
              </a:rPr>
              <a:t>molecular explosives have the fuel and oxidiser atoms on the same molecule </a:t>
            </a:r>
            <a:r>
              <a:rPr lang="en-GB" sz="2300" dirty="0">
                <a:solidFill>
                  <a:srgbClr val="0070C0"/>
                </a:solidFill>
                <a:latin typeface="Calibri" panose="020F0502020204030204" pitchFamily="34" charset="0"/>
                <a:cs typeface="Calibri" panose="020F0502020204030204" pitchFamily="34" charset="0"/>
              </a:rPr>
              <a:t>(example TNT).</a:t>
            </a:r>
          </a:p>
          <a:p>
            <a:endParaRPr lang="en-GB" sz="2300" dirty="0">
              <a:solidFill>
                <a:srgbClr val="0070C0"/>
              </a:solidFill>
              <a:latin typeface="Calibri" panose="020F0502020204030204" pitchFamily="34" charset="0"/>
              <a:cs typeface="Calibri" panose="020F0502020204030204" pitchFamily="34" charset="0"/>
            </a:endParaRPr>
          </a:p>
          <a:p>
            <a:r>
              <a:rPr lang="en-GB" sz="2300" dirty="0">
                <a:solidFill>
                  <a:srgbClr val="0070C0"/>
                </a:solidFill>
                <a:latin typeface="Calibri" panose="020F0502020204030204" pitchFamily="34" charset="0"/>
                <a:cs typeface="Calibri" panose="020F0502020204030204" pitchFamily="34" charset="0"/>
              </a:rPr>
              <a:t>Molecular explosives can be classified according to where the NO</a:t>
            </a:r>
            <a:r>
              <a:rPr lang="en-GB" sz="2300" baseline="-25000" dirty="0">
                <a:solidFill>
                  <a:srgbClr val="0070C0"/>
                </a:solidFill>
                <a:latin typeface="Calibri" panose="020F0502020204030204" pitchFamily="34" charset="0"/>
                <a:cs typeface="Calibri" panose="020F0502020204030204" pitchFamily="34" charset="0"/>
              </a:rPr>
              <a:t>2</a:t>
            </a:r>
            <a:r>
              <a:rPr lang="en-GB" sz="2300" dirty="0">
                <a:solidFill>
                  <a:srgbClr val="0070C0"/>
                </a:solidFill>
                <a:latin typeface="Calibri" panose="020F0502020204030204" pitchFamily="34" charset="0"/>
                <a:cs typeface="Calibri" panose="020F0502020204030204" pitchFamily="34" charset="0"/>
              </a:rPr>
              <a:t> groups are located in the molecule. There are three categories:</a:t>
            </a:r>
          </a:p>
        </p:txBody>
      </p:sp>
      <p:pic>
        <p:nvPicPr>
          <p:cNvPr id="4" name="Picture 3">
            <a:extLst>
              <a:ext uri="{FF2B5EF4-FFF2-40B4-BE49-F238E27FC236}">
                <a16:creationId xmlns:a16="http://schemas.microsoft.com/office/drawing/2014/main" id="{087E07E3-B4AD-43D2-98B5-8B1AA5B6E493}"/>
              </a:ext>
            </a:extLst>
          </p:cNvPr>
          <p:cNvPicPr>
            <a:picLocks noChangeAspect="1"/>
          </p:cNvPicPr>
          <p:nvPr/>
        </p:nvPicPr>
        <p:blipFill>
          <a:blip r:embed="rId5"/>
          <a:stretch>
            <a:fillRect/>
          </a:stretch>
        </p:blipFill>
        <p:spPr>
          <a:xfrm>
            <a:off x="1082407" y="2834447"/>
            <a:ext cx="7288172" cy="3370418"/>
          </a:xfrm>
          <a:prstGeom prst="rect">
            <a:avLst/>
          </a:prstGeom>
        </p:spPr>
      </p:pic>
    </p:spTree>
    <p:extLst>
      <p:ext uri="{BB962C8B-B14F-4D97-AF65-F5344CB8AC3E}">
        <p14:creationId xmlns:p14="http://schemas.microsoft.com/office/powerpoint/2010/main" val="799540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41818"/>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NITRONIUM ION, </a:t>
            </a:r>
            <a:r>
              <a:rPr lang="en-GB" sz="2800" b="1" baseline="30000" dirty="0">
                <a:solidFill>
                  <a:srgbClr val="0070C0"/>
                </a:solidFill>
                <a:effectLst>
                  <a:outerShdw blurRad="38100" dist="38100" dir="2700000" algn="tl">
                    <a:srgbClr val="000000">
                      <a:alpha val="43137"/>
                    </a:srgbClr>
                  </a:outerShdw>
                </a:effectLst>
              </a:rPr>
              <a:t>+</a:t>
            </a:r>
            <a:r>
              <a:rPr lang="en-GB" sz="2800" b="1" dirty="0">
                <a:solidFill>
                  <a:srgbClr val="0070C0"/>
                </a:solidFill>
                <a:effectLst>
                  <a:outerShdw blurRad="38100" dist="38100" dir="2700000" algn="tl">
                    <a:srgbClr val="000000">
                      <a:alpha val="43137"/>
                    </a:srgbClr>
                  </a:outerShdw>
                </a:effectLst>
              </a:rPr>
              <a:t>NO</a:t>
            </a:r>
            <a:r>
              <a:rPr lang="en-GB" sz="2800" b="1" baseline="-25000" dirty="0">
                <a:solidFill>
                  <a:srgbClr val="0070C0"/>
                </a:solidFill>
                <a:effectLst>
                  <a:outerShdw blurRad="38100" dist="38100" dir="2700000" algn="tl">
                    <a:srgbClr val="000000">
                      <a:alpha val="43137"/>
                    </a:srgbClr>
                  </a:outerShdw>
                </a:effectLst>
              </a:rPr>
              <a:t>2</a:t>
            </a:r>
            <a:endParaRPr lang="en-GB" sz="2800" b="1" baseline="30000" dirty="0">
              <a:effectLst>
                <a:outerShdw blurRad="38100" dist="38100" dir="2700000" algn="tl">
                  <a:srgbClr val="000000">
                    <a:alpha val="43137"/>
                  </a:srgbClr>
                </a:outerShdw>
              </a:effectLst>
            </a:endParaRPr>
          </a:p>
        </p:txBody>
      </p:sp>
      <p:pic>
        <p:nvPicPr>
          <p:cNvPr id="3" name="Picture 2" descr="Diagram, schematic&#10;&#10;Description automatically generated">
            <a:extLst>
              <a:ext uri="{FF2B5EF4-FFF2-40B4-BE49-F238E27FC236}">
                <a16:creationId xmlns:a16="http://schemas.microsoft.com/office/drawing/2014/main" id="{63F6DCB3-E8DA-427B-B3E2-09E08C97A4D6}"/>
              </a:ext>
            </a:extLst>
          </p:cNvPr>
          <p:cNvPicPr>
            <a:picLocks noChangeAspect="1"/>
          </p:cNvPicPr>
          <p:nvPr/>
        </p:nvPicPr>
        <p:blipFill rotWithShape="1">
          <a:blip r:embed="rId5">
            <a:extLst>
              <a:ext uri="{28A0092B-C50C-407E-A947-70E740481C1C}">
                <a14:useLocalDpi xmlns:a14="http://schemas.microsoft.com/office/drawing/2010/main" val="0"/>
              </a:ext>
            </a:extLst>
          </a:blip>
          <a:srcRect b="60814"/>
          <a:stretch/>
        </p:blipFill>
        <p:spPr>
          <a:xfrm>
            <a:off x="150198" y="1743202"/>
            <a:ext cx="9058570" cy="1435612"/>
          </a:xfrm>
          <a:prstGeom prst="rect">
            <a:avLst/>
          </a:prstGeom>
        </p:spPr>
      </p:pic>
      <p:sp>
        <p:nvSpPr>
          <p:cNvPr id="4" name="TextBox 3">
            <a:extLst>
              <a:ext uri="{FF2B5EF4-FFF2-40B4-BE49-F238E27FC236}">
                <a16:creationId xmlns:a16="http://schemas.microsoft.com/office/drawing/2014/main" id="{F5EF942E-EAF1-4A6B-A0C2-C78E6B52D7FD}"/>
              </a:ext>
            </a:extLst>
          </p:cNvPr>
          <p:cNvSpPr txBox="1"/>
          <p:nvPr/>
        </p:nvSpPr>
        <p:spPr>
          <a:xfrm>
            <a:off x="671545" y="3679187"/>
            <a:ext cx="7800909" cy="1404487"/>
          </a:xfrm>
          <a:prstGeom prst="rect">
            <a:avLst/>
          </a:prstGeom>
          <a:noFill/>
        </p:spPr>
        <p:txBody>
          <a:bodyPr wrap="square" rtlCol="0">
            <a:spAutoFit/>
          </a:bodyPr>
          <a:lstStyle/>
          <a:p>
            <a:pPr marL="342900" indent="-342900">
              <a:lnSpc>
                <a:spcPts val="3500"/>
              </a:lnSpc>
              <a:buAutoNum type="arabicPeriod"/>
            </a:pPr>
            <a:r>
              <a:rPr lang="en-GB" sz="2300" dirty="0">
                <a:solidFill>
                  <a:srgbClr val="0070C0"/>
                </a:solidFill>
                <a:latin typeface="Calibri" panose="020F0502020204030204" pitchFamily="34" charset="0"/>
                <a:cs typeface="Calibri" panose="020F0502020204030204" pitchFamily="34" charset="0"/>
              </a:rPr>
              <a:t>H</a:t>
            </a:r>
            <a:r>
              <a:rPr lang="en-GB" sz="2300" baseline="-25000" dirty="0">
                <a:solidFill>
                  <a:srgbClr val="0070C0"/>
                </a:solidFill>
                <a:latin typeface="Calibri" panose="020F0502020204030204" pitchFamily="34" charset="0"/>
                <a:cs typeface="Calibri" panose="020F0502020204030204" pitchFamily="34" charset="0"/>
              </a:rPr>
              <a:t>2</a:t>
            </a:r>
            <a:r>
              <a:rPr lang="en-GB" sz="2300" dirty="0">
                <a:solidFill>
                  <a:srgbClr val="0070C0"/>
                </a:solidFill>
                <a:latin typeface="Calibri" panose="020F0502020204030204" pitchFamily="34" charset="0"/>
                <a:cs typeface="Calibri" panose="020F0502020204030204" pitchFamily="34" charset="0"/>
              </a:rPr>
              <a:t>SO</a:t>
            </a:r>
            <a:r>
              <a:rPr lang="en-GB" sz="2300" baseline="-25000" dirty="0">
                <a:solidFill>
                  <a:srgbClr val="0070C0"/>
                </a:solidFill>
                <a:latin typeface="Calibri" panose="020F0502020204030204" pitchFamily="34" charset="0"/>
                <a:cs typeface="Calibri" panose="020F0502020204030204" pitchFamily="34" charset="0"/>
              </a:rPr>
              <a:t>4</a:t>
            </a:r>
            <a:r>
              <a:rPr lang="en-GB" sz="2300" dirty="0">
                <a:solidFill>
                  <a:srgbClr val="0070C0"/>
                </a:solidFill>
                <a:latin typeface="Calibri" panose="020F0502020204030204" pitchFamily="34" charset="0"/>
                <a:cs typeface="Calibri" panose="020F0502020204030204" pitchFamily="34" charset="0"/>
              </a:rPr>
              <a:t> donates a </a:t>
            </a:r>
            <a:r>
              <a:rPr lang="en-GB" sz="2300" dirty="0">
                <a:solidFill>
                  <a:srgbClr val="C00000"/>
                </a:solidFill>
                <a:latin typeface="Calibri" panose="020F0502020204030204" pitchFamily="34" charset="0"/>
                <a:cs typeface="Calibri" panose="020F0502020204030204" pitchFamily="34" charset="0"/>
              </a:rPr>
              <a:t>proton, H</a:t>
            </a:r>
            <a:r>
              <a:rPr lang="en-GB" sz="2300" baseline="30000" dirty="0">
                <a:solidFill>
                  <a:srgbClr val="C00000"/>
                </a:solidFill>
                <a:latin typeface="Calibri" panose="020F0502020204030204" pitchFamily="34" charset="0"/>
                <a:cs typeface="Calibri" panose="020F0502020204030204" pitchFamily="34" charset="0"/>
              </a:rPr>
              <a:t>+</a:t>
            </a:r>
            <a:r>
              <a:rPr lang="en-GB" sz="2300" dirty="0">
                <a:solidFill>
                  <a:srgbClr val="C00000"/>
                </a:solidFill>
                <a:latin typeface="Calibri" panose="020F0502020204030204" pitchFamily="34" charset="0"/>
                <a:cs typeface="Calibri" panose="020F0502020204030204" pitchFamily="34" charset="0"/>
              </a:rPr>
              <a:t>,</a:t>
            </a:r>
            <a:r>
              <a:rPr lang="en-GB" sz="2300" dirty="0">
                <a:solidFill>
                  <a:srgbClr val="0070C0"/>
                </a:solidFill>
                <a:latin typeface="Calibri" panose="020F0502020204030204" pitchFamily="34" charset="0"/>
                <a:cs typeface="Calibri" panose="020F0502020204030204" pitchFamily="34" charset="0"/>
              </a:rPr>
              <a:t> to HNO</a:t>
            </a:r>
            <a:r>
              <a:rPr lang="en-GB" sz="2300" baseline="-25000" dirty="0">
                <a:solidFill>
                  <a:srgbClr val="0070C0"/>
                </a:solidFill>
                <a:latin typeface="Calibri" panose="020F0502020204030204" pitchFamily="34" charset="0"/>
                <a:cs typeface="Calibri" panose="020F0502020204030204" pitchFamily="34" charset="0"/>
              </a:rPr>
              <a:t>3</a:t>
            </a:r>
            <a:r>
              <a:rPr lang="en-GB" sz="2300" dirty="0">
                <a:solidFill>
                  <a:srgbClr val="0070C0"/>
                </a:solidFill>
                <a:latin typeface="Calibri" panose="020F0502020204030204" pitchFamily="34" charset="0"/>
                <a:cs typeface="Calibri" panose="020F0502020204030204" pitchFamily="34" charset="0"/>
              </a:rPr>
              <a:t> </a:t>
            </a:r>
          </a:p>
          <a:p>
            <a:pPr marL="342900" indent="-342900">
              <a:lnSpc>
                <a:spcPts val="3500"/>
              </a:lnSpc>
              <a:buAutoNum type="arabicPeriod"/>
            </a:pPr>
            <a:r>
              <a:rPr lang="en-GB" sz="2300" dirty="0">
                <a:solidFill>
                  <a:srgbClr val="0070C0"/>
                </a:solidFill>
                <a:latin typeface="Calibri" panose="020F0502020204030204" pitchFamily="34" charset="0"/>
                <a:cs typeface="Calibri" panose="020F0502020204030204" pitchFamily="34" charset="0"/>
              </a:rPr>
              <a:t>Protonated </a:t>
            </a:r>
            <a:r>
              <a:rPr lang="en-GB" sz="2300" dirty="0">
                <a:solidFill>
                  <a:srgbClr val="C00000"/>
                </a:solidFill>
                <a:latin typeface="Calibri" panose="020F0502020204030204" pitchFamily="34" charset="0"/>
                <a:cs typeface="Calibri" panose="020F0502020204030204" pitchFamily="34" charset="0"/>
              </a:rPr>
              <a:t>OH</a:t>
            </a:r>
            <a:r>
              <a:rPr lang="en-GB" sz="2300" dirty="0">
                <a:solidFill>
                  <a:srgbClr val="0070C0"/>
                </a:solidFill>
                <a:latin typeface="Calibri" panose="020F0502020204030204" pitchFamily="34" charset="0"/>
                <a:cs typeface="Calibri" panose="020F0502020204030204" pitchFamily="34" charset="0"/>
              </a:rPr>
              <a:t> group on HNO</a:t>
            </a:r>
            <a:r>
              <a:rPr lang="en-GB" sz="2300" baseline="-25000" dirty="0">
                <a:solidFill>
                  <a:srgbClr val="0070C0"/>
                </a:solidFill>
                <a:latin typeface="Calibri" panose="020F0502020204030204" pitchFamily="34" charset="0"/>
                <a:cs typeface="Calibri" panose="020F0502020204030204" pitchFamily="34" charset="0"/>
              </a:rPr>
              <a:t>3</a:t>
            </a:r>
            <a:r>
              <a:rPr lang="en-GB" sz="2300" dirty="0">
                <a:solidFill>
                  <a:srgbClr val="0070C0"/>
                </a:solidFill>
                <a:latin typeface="Calibri" panose="020F0502020204030204" pitchFamily="34" charset="0"/>
                <a:cs typeface="Calibri" panose="020F0502020204030204" pitchFamily="34" charset="0"/>
              </a:rPr>
              <a:t> leaves as water, </a:t>
            </a:r>
            <a:r>
              <a:rPr lang="en-GB" sz="2300" dirty="0">
                <a:solidFill>
                  <a:srgbClr val="C00000"/>
                </a:solidFill>
                <a:latin typeface="Calibri" panose="020F0502020204030204" pitchFamily="34" charset="0"/>
                <a:cs typeface="Calibri" panose="020F0502020204030204" pitchFamily="34" charset="0"/>
              </a:rPr>
              <a:t>H</a:t>
            </a:r>
            <a:r>
              <a:rPr lang="en-GB" sz="2300" baseline="-25000" dirty="0">
                <a:solidFill>
                  <a:srgbClr val="C00000"/>
                </a:solidFill>
                <a:latin typeface="Calibri" panose="020F0502020204030204" pitchFamily="34" charset="0"/>
                <a:cs typeface="Calibri" panose="020F0502020204030204" pitchFamily="34" charset="0"/>
              </a:rPr>
              <a:t>2</a:t>
            </a:r>
            <a:r>
              <a:rPr lang="en-GB" sz="2300" dirty="0">
                <a:solidFill>
                  <a:srgbClr val="C00000"/>
                </a:solidFill>
                <a:latin typeface="Calibri" panose="020F0502020204030204" pitchFamily="34" charset="0"/>
                <a:cs typeface="Calibri" panose="020F0502020204030204" pitchFamily="34" charset="0"/>
              </a:rPr>
              <a:t>O</a:t>
            </a:r>
            <a:r>
              <a:rPr lang="en-GB" sz="2300" dirty="0">
                <a:solidFill>
                  <a:srgbClr val="0070C0"/>
                </a:solidFill>
                <a:latin typeface="Calibri" panose="020F0502020204030204" pitchFamily="34" charset="0"/>
                <a:cs typeface="Calibri" panose="020F0502020204030204" pitchFamily="34" charset="0"/>
              </a:rPr>
              <a:t>, producing </a:t>
            </a:r>
            <a:r>
              <a:rPr lang="en-GB" sz="2300" dirty="0" err="1">
                <a:solidFill>
                  <a:srgbClr val="0070C0"/>
                </a:solidFill>
                <a:latin typeface="Calibri" panose="020F0502020204030204" pitchFamily="34" charset="0"/>
                <a:cs typeface="Calibri" panose="020F0502020204030204" pitchFamily="34" charset="0"/>
              </a:rPr>
              <a:t>nitronium</a:t>
            </a:r>
            <a:r>
              <a:rPr lang="en-GB" sz="2300" dirty="0">
                <a:solidFill>
                  <a:srgbClr val="0070C0"/>
                </a:solidFill>
                <a:latin typeface="Calibri" panose="020F0502020204030204" pitchFamily="34" charset="0"/>
                <a:cs typeface="Calibri" panose="020F0502020204030204" pitchFamily="34" charset="0"/>
              </a:rPr>
              <a:t> ion, </a:t>
            </a:r>
            <a:r>
              <a:rPr lang="en-GB" sz="2300" b="1" baseline="30000" dirty="0">
                <a:solidFill>
                  <a:srgbClr val="FF0000"/>
                </a:solidFill>
                <a:latin typeface="Calibri" panose="020F0502020204030204" pitchFamily="34" charset="0"/>
                <a:cs typeface="Calibri" panose="020F0502020204030204" pitchFamily="34" charset="0"/>
              </a:rPr>
              <a:t>+</a:t>
            </a:r>
            <a:r>
              <a:rPr lang="en-GB" sz="2300" b="1" dirty="0">
                <a:solidFill>
                  <a:srgbClr val="FF0000"/>
                </a:solidFill>
                <a:latin typeface="Calibri" panose="020F0502020204030204" pitchFamily="34" charset="0"/>
                <a:cs typeface="Calibri" panose="020F0502020204030204" pitchFamily="34" charset="0"/>
              </a:rPr>
              <a:t>NO</a:t>
            </a:r>
            <a:r>
              <a:rPr lang="en-GB" sz="2300" b="1" baseline="-25000" dirty="0">
                <a:solidFill>
                  <a:srgbClr val="FF0000"/>
                </a:solidFill>
                <a:latin typeface="Calibri" panose="020F0502020204030204" pitchFamily="34" charset="0"/>
                <a:cs typeface="Calibri" panose="020F0502020204030204" pitchFamily="34" charset="0"/>
              </a:rPr>
              <a:t>2</a:t>
            </a:r>
            <a:r>
              <a:rPr lang="en-GB" sz="2300" dirty="0">
                <a:solidFill>
                  <a:srgbClr val="0070C0"/>
                </a:solidFill>
                <a:latin typeface="Calibri" panose="020F0502020204030204" pitchFamily="34" charset="0"/>
                <a:cs typeface="Calibri" panose="020F0502020204030204" pitchFamily="34" charset="0"/>
              </a:rPr>
              <a:t>, which is a strong </a:t>
            </a:r>
            <a:r>
              <a:rPr lang="en-GB" sz="2300" dirty="0">
                <a:solidFill>
                  <a:srgbClr val="FF0000"/>
                </a:solidFill>
                <a:latin typeface="Calibri" panose="020F0502020204030204" pitchFamily="34" charset="0"/>
                <a:cs typeface="Calibri" panose="020F0502020204030204" pitchFamily="34" charset="0"/>
              </a:rPr>
              <a:t>electrophile</a:t>
            </a:r>
            <a:r>
              <a:rPr lang="en-GB" sz="2300" dirty="0">
                <a:solidFill>
                  <a:srgbClr val="0070C0"/>
                </a:solidFill>
                <a:latin typeface="Calibri" panose="020F0502020204030204" pitchFamily="34" charset="0"/>
                <a:cs typeface="Calibri" panose="020F0502020204030204" pitchFamily="34" charset="0"/>
              </a:rPr>
              <a:t> </a:t>
            </a:r>
          </a:p>
        </p:txBody>
      </p:sp>
      <p:sp>
        <p:nvSpPr>
          <p:cNvPr id="10" name="Rectangle 9">
            <a:extLst>
              <a:ext uri="{FF2B5EF4-FFF2-40B4-BE49-F238E27FC236}">
                <a16:creationId xmlns:a16="http://schemas.microsoft.com/office/drawing/2014/main" id="{4A24B9EC-5A54-49D0-A40F-37FEA69E5210}"/>
              </a:ext>
            </a:extLst>
          </p:cNvPr>
          <p:cNvSpPr>
            <a:spLocks noChangeArrowheads="1"/>
          </p:cNvSpPr>
          <p:nvPr/>
        </p:nvSpPr>
        <p:spPr bwMode="auto">
          <a:xfrm>
            <a:off x="150198" y="665301"/>
            <a:ext cx="8920163"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3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The </a:t>
            </a:r>
            <a:r>
              <a:rPr kumimoji="0" lang="en-US" altLang="en-US" sz="2300" b="0" i="0" u="none" strike="noStrike" cap="none" normalizeH="0" baseline="0" dirty="0" err="1">
                <a:ln>
                  <a:noFill/>
                </a:ln>
                <a:solidFill>
                  <a:srgbClr val="0070C0"/>
                </a:solidFill>
                <a:effectLst/>
                <a:latin typeface="Calibri" panose="020F0502020204030204" pitchFamily="34" charset="0"/>
                <a:cs typeface="Calibri" panose="020F0502020204030204" pitchFamily="34" charset="0"/>
              </a:rPr>
              <a:t>nitronium</a:t>
            </a:r>
            <a:r>
              <a:rPr kumimoji="0" lang="en-US" altLang="en-US" sz="23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r>
              <a:rPr lang="en-GB" sz="2300" b="1" baseline="30000" dirty="0">
                <a:solidFill>
                  <a:srgbClr val="0000FF"/>
                </a:solidFill>
                <a:latin typeface="Calibri" panose="020F0502020204030204" pitchFamily="34" charset="0"/>
                <a:cs typeface="Calibri" panose="020F0502020204030204" pitchFamily="34" charset="0"/>
              </a:rPr>
              <a:t>+</a:t>
            </a:r>
            <a:r>
              <a:rPr lang="en-GB" sz="2300" b="1" dirty="0">
                <a:solidFill>
                  <a:srgbClr val="0000FF"/>
                </a:solidFill>
                <a:latin typeface="Calibri" panose="020F0502020204030204" pitchFamily="34" charset="0"/>
                <a:cs typeface="Calibri" panose="020F0502020204030204" pitchFamily="34" charset="0"/>
              </a:rPr>
              <a:t>NO</a:t>
            </a:r>
            <a:r>
              <a:rPr lang="en-GB" sz="2300" b="1" baseline="-25000" dirty="0">
                <a:solidFill>
                  <a:srgbClr val="0000FF"/>
                </a:solidFill>
                <a:latin typeface="Calibri" panose="020F0502020204030204" pitchFamily="34" charset="0"/>
                <a:cs typeface="Calibri" panose="020F0502020204030204" pitchFamily="34" charset="0"/>
              </a:rPr>
              <a:t>2</a:t>
            </a:r>
            <a:r>
              <a:rPr kumimoji="0" lang="en-US" altLang="en-US" sz="23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ion can be generated by the reaction of concentrated nitric acid, HNO</a:t>
            </a:r>
            <a:r>
              <a:rPr kumimoji="0" lang="en-US" altLang="en-US" sz="2300" b="0" i="0" u="none" strike="noStrike" cap="none" normalizeH="0" baseline="-25000" dirty="0">
                <a:ln>
                  <a:noFill/>
                </a:ln>
                <a:solidFill>
                  <a:srgbClr val="0070C0"/>
                </a:solidFill>
                <a:effectLst/>
                <a:latin typeface="Calibri" panose="020F0502020204030204" pitchFamily="34" charset="0"/>
                <a:cs typeface="Calibri" panose="020F0502020204030204" pitchFamily="34" charset="0"/>
              </a:rPr>
              <a:t>3</a:t>
            </a:r>
            <a:r>
              <a:rPr kumimoji="0" lang="en-US" altLang="en-US" sz="23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with concentrated sulfuric acid  H</a:t>
            </a:r>
            <a:r>
              <a:rPr kumimoji="0" lang="en-US" altLang="en-US" sz="2300" b="0" i="0" u="none" strike="noStrike" cap="none" normalizeH="0" baseline="-25000" dirty="0">
                <a:ln>
                  <a:noFill/>
                </a:ln>
                <a:solidFill>
                  <a:srgbClr val="0070C0"/>
                </a:solidFill>
                <a:effectLst/>
                <a:latin typeface="Calibri" panose="020F0502020204030204" pitchFamily="34" charset="0"/>
                <a:cs typeface="Calibri" panose="020F0502020204030204" pitchFamily="34" charset="0"/>
              </a:rPr>
              <a:t>2</a:t>
            </a:r>
            <a:r>
              <a:rPr kumimoji="0" lang="en-US" altLang="en-US" sz="23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SO</a:t>
            </a:r>
            <a:r>
              <a:rPr kumimoji="0" lang="en-US" altLang="en-US" sz="2300" b="0" i="0" u="none" strike="noStrike" cap="none" normalizeH="0" baseline="-25000" dirty="0">
                <a:ln>
                  <a:noFill/>
                </a:ln>
                <a:solidFill>
                  <a:srgbClr val="0070C0"/>
                </a:solidFill>
                <a:effectLst/>
                <a:latin typeface="Calibri" panose="020F0502020204030204" pitchFamily="34" charset="0"/>
                <a:cs typeface="Calibri" panose="020F0502020204030204" pitchFamily="34" charset="0"/>
              </a:rPr>
              <a:t>4</a:t>
            </a:r>
            <a:r>
              <a:rPr kumimoji="0" lang="en-US" altLang="en-US" sz="23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p>
        </p:txBody>
      </p:sp>
      <p:sp>
        <p:nvSpPr>
          <p:cNvPr id="11" name="TextBox 10">
            <a:extLst>
              <a:ext uri="{FF2B5EF4-FFF2-40B4-BE49-F238E27FC236}">
                <a16:creationId xmlns:a16="http://schemas.microsoft.com/office/drawing/2014/main" id="{28D4B7FF-42C5-474B-9D9F-D3132AF5C993}"/>
              </a:ext>
            </a:extLst>
          </p:cNvPr>
          <p:cNvSpPr txBox="1"/>
          <p:nvPr/>
        </p:nvSpPr>
        <p:spPr>
          <a:xfrm>
            <a:off x="1043608" y="5451832"/>
            <a:ext cx="7951251" cy="1200329"/>
          </a:xfrm>
          <a:prstGeom prst="rect">
            <a:avLst/>
          </a:prstGeom>
          <a:noFill/>
        </p:spPr>
        <p:txBody>
          <a:bodyPr wrap="square">
            <a:spAutoFit/>
          </a:bodyPr>
          <a:lstStyle/>
          <a:p>
            <a:r>
              <a:rPr lang="en-GB" dirty="0">
                <a:solidFill>
                  <a:srgbClr val="0D0D0D"/>
                </a:solidFill>
                <a:latin typeface="Söhne"/>
              </a:rPr>
              <a:t>e</a:t>
            </a:r>
            <a:r>
              <a:rPr lang="en-GB" b="0" i="0" dirty="0">
                <a:solidFill>
                  <a:srgbClr val="0D0D0D"/>
                </a:solidFill>
                <a:effectLst/>
                <a:latin typeface="Söhne"/>
              </a:rPr>
              <a:t>lectrophile:</a:t>
            </a:r>
          </a:p>
          <a:p>
            <a:r>
              <a:rPr lang="en-GB" b="0" i="0" dirty="0">
                <a:solidFill>
                  <a:srgbClr val="0D0D0D"/>
                </a:solidFill>
                <a:effectLst/>
                <a:latin typeface="Söhne"/>
              </a:rPr>
              <a:t> - chemical species that seeks to acquire electrons from another atom or molecule</a:t>
            </a:r>
          </a:p>
          <a:p>
            <a:r>
              <a:rPr lang="en-GB" dirty="0">
                <a:solidFill>
                  <a:srgbClr val="0D0D0D"/>
                </a:solidFill>
                <a:latin typeface="Söhne"/>
              </a:rPr>
              <a:t> -  </a:t>
            </a:r>
            <a:r>
              <a:rPr lang="en-GB" b="0" i="0" dirty="0">
                <a:solidFill>
                  <a:srgbClr val="0D0D0D"/>
                </a:solidFill>
                <a:effectLst/>
                <a:latin typeface="Söhne"/>
              </a:rPr>
              <a:t>typically electron-deficient (has a positive charge)</a:t>
            </a:r>
          </a:p>
          <a:p>
            <a:r>
              <a:rPr lang="en-GB" dirty="0">
                <a:solidFill>
                  <a:srgbClr val="0D0D0D"/>
                </a:solidFill>
                <a:latin typeface="Söhne"/>
              </a:rPr>
              <a:t> - reacts</a:t>
            </a:r>
            <a:r>
              <a:rPr lang="en-GB" b="0" i="0" dirty="0">
                <a:solidFill>
                  <a:srgbClr val="0D0D0D"/>
                </a:solidFill>
                <a:effectLst/>
                <a:latin typeface="Söhne"/>
              </a:rPr>
              <a:t> by accepting a pair of electrons to complete its valence shell </a:t>
            </a:r>
            <a:endParaRPr lang="en-GB" dirty="0"/>
          </a:p>
        </p:txBody>
      </p:sp>
    </p:spTree>
    <p:extLst>
      <p:ext uri="{BB962C8B-B14F-4D97-AF65-F5344CB8AC3E}">
        <p14:creationId xmlns:p14="http://schemas.microsoft.com/office/powerpoint/2010/main" val="956516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1" y="41818"/>
            <a:ext cx="8593627"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ELECTROPHILIC AROMATIC SUBSTITUTION</a:t>
            </a:r>
            <a:endParaRPr lang="en-GB" sz="2800" b="1" dirty="0">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D8C1400C-EAAB-4899-A51B-30DD51586EEA}"/>
              </a:ext>
            </a:extLst>
          </p:cNvPr>
          <p:cNvSpPr txBox="1"/>
          <p:nvPr/>
        </p:nvSpPr>
        <p:spPr>
          <a:xfrm>
            <a:off x="72850" y="681431"/>
            <a:ext cx="9071150" cy="2087751"/>
          </a:xfrm>
          <a:prstGeom prst="rect">
            <a:avLst/>
          </a:prstGeom>
          <a:noFill/>
        </p:spPr>
        <p:txBody>
          <a:bodyPr wrap="square">
            <a:spAutoFit/>
          </a:bodyPr>
          <a:lstStyle/>
          <a:p>
            <a:pPr marL="342900" indent="-342900">
              <a:lnSpc>
                <a:spcPts val="3200"/>
              </a:lnSpc>
              <a:buFontTx/>
              <a:buChar char="-"/>
            </a:pPr>
            <a:r>
              <a:rPr lang="en-GB" sz="2300" dirty="0">
                <a:solidFill>
                  <a:srgbClr val="0070C0"/>
                </a:solidFill>
                <a:latin typeface="Calibri" panose="020F0502020204030204" pitchFamily="34" charset="0"/>
                <a:cs typeface="Calibri" panose="020F0502020204030204" pitchFamily="34" charset="0"/>
              </a:rPr>
              <a:t>o</a:t>
            </a:r>
            <a:r>
              <a:rPr lang="en-GB" sz="2300" b="0" i="0" dirty="0">
                <a:solidFill>
                  <a:srgbClr val="0070C0"/>
                </a:solidFill>
                <a:effectLst/>
                <a:latin typeface="Calibri" panose="020F0502020204030204" pitchFamily="34" charset="0"/>
                <a:cs typeface="Calibri" panose="020F0502020204030204" pitchFamily="34" charset="0"/>
              </a:rPr>
              <a:t>rganic reaction in which an atom that is attached to an aromatic system (usually hydrogen) is replaced by an </a:t>
            </a:r>
            <a:r>
              <a:rPr lang="en-GB" sz="2300" b="1" i="0" dirty="0">
                <a:solidFill>
                  <a:srgbClr val="0070C0"/>
                </a:solidFill>
                <a:effectLst/>
                <a:latin typeface="Calibri" panose="020F0502020204030204" pitchFamily="34" charset="0"/>
                <a:cs typeface="Calibri" panose="020F0502020204030204" pitchFamily="34" charset="0"/>
              </a:rPr>
              <a:t>electrophile</a:t>
            </a:r>
            <a:r>
              <a:rPr lang="en-GB" sz="2300" b="0" i="0" dirty="0">
                <a:solidFill>
                  <a:srgbClr val="0070C0"/>
                </a:solidFill>
                <a:effectLst/>
                <a:latin typeface="Calibri" panose="020F0502020204030204" pitchFamily="34" charset="0"/>
                <a:cs typeface="Calibri" panose="020F0502020204030204" pitchFamily="34" charset="0"/>
              </a:rPr>
              <a:t> </a:t>
            </a:r>
          </a:p>
          <a:p>
            <a:pPr marL="342900" indent="-342900">
              <a:lnSpc>
                <a:spcPts val="3200"/>
              </a:lnSpc>
              <a:buFontTx/>
              <a:buChar char="-"/>
            </a:pPr>
            <a:r>
              <a:rPr lang="en-GB" sz="2300" dirty="0">
                <a:solidFill>
                  <a:srgbClr val="0070C0"/>
                </a:solidFill>
                <a:latin typeface="Calibri" panose="020F0502020204030204" pitchFamily="34" charset="0"/>
                <a:cs typeface="Calibri" panose="020F0502020204030204" pitchFamily="34" charset="0"/>
              </a:rPr>
              <a:t>one of the most important electrophilic aromatic substitutions is aromatic nitration</a:t>
            </a:r>
          </a:p>
          <a:p>
            <a:pPr marL="342900" indent="-342900">
              <a:buFontTx/>
              <a:buChar char="-"/>
            </a:pPr>
            <a:endParaRPr lang="en-GB" sz="2300" b="0" i="0" dirty="0">
              <a:solidFill>
                <a:srgbClr val="0070C0"/>
              </a:solidFill>
              <a:effectLst/>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BFC9D3BC-B929-4506-9F43-1CBC1C34795E}"/>
              </a:ext>
            </a:extLst>
          </p:cNvPr>
          <p:cNvSpPr txBox="1"/>
          <p:nvPr/>
        </p:nvSpPr>
        <p:spPr>
          <a:xfrm>
            <a:off x="824465" y="2525099"/>
            <a:ext cx="7348303" cy="1200329"/>
          </a:xfrm>
          <a:prstGeom prst="rect">
            <a:avLst/>
          </a:prstGeom>
          <a:noFill/>
        </p:spPr>
        <p:txBody>
          <a:bodyPr wrap="square">
            <a:spAutoFit/>
          </a:bodyPr>
          <a:lstStyle/>
          <a:p>
            <a:pPr algn="l">
              <a:buFont typeface="Arial" panose="020B0604020202020204" pitchFamily="34" charset="0"/>
              <a:buChar char="•"/>
            </a:pPr>
            <a:r>
              <a:rPr lang="en-GB" b="1" dirty="0">
                <a:solidFill>
                  <a:srgbClr val="212121"/>
                </a:solidFill>
                <a:latin typeface="GTWalsheimPro-Regular"/>
              </a:rPr>
              <a:t> e</a:t>
            </a:r>
            <a:r>
              <a:rPr lang="en-GB" b="1" i="0" dirty="0">
                <a:solidFill>
                  <a:srgbClr val="212121"/>
                </a:solidFill>
                <a:effectLst/>
                <a:latin typeface="GTWalsheimPro-Regular"/>
              </a:rPr>
              <a:t>lectrophilic,</a:t>
            </a:r>
            <a:r>
              <a:rPr lang="en-GB" b="0" i="0" dirty="0">
                <a:solidFill>
                  <a:srgbClr val="212121"/>
                </a:solidFill>
                <a:effectLst/>
                <a:latin typeface="GTWalsheimPro-Regular"/>
              </a:rPr>
              <a:t> because we’re adding an electron-poor species (electrophile)</a:t>
            </a:r>
          </a:p>
          <a:p>
            <a:pPr algn="l">
              <a:buFont typeface="Arial" panose="020B0604020202020204" pitchFamily="34" charset="0"/>
              <a:buChar char="•"/>
            </a:pPr>
            <a:r>
              <a:rPr lang="en-GB" b="0" i="0" dirty="0">
                <a:solidFill>
                  <a:srgbClr val="212121"/>
                </a:solidFill>
                <a:effectLst/>
                <a:latin typeface="GTWalsheimPro-Regular"/>
              </a:rPr>
              <a:t> to an </a:t>
            </a:r>
            <a:r>
              <a:rPr lang="en-GB" b="1" i="0" dirty="0">
                <a:solidFill>
                  <a:srgbClr val="212121"/>
                </a:solidFill>
                <a:effectLst/>
                <a:latin typeface="GTWalsheimPro-Regular"/>
              </a:rPr>
              <a:t>aromatic</a:t>
            </a:r>
            <a:r>
              <a:rPr lang="en-GB" b="0" i="0" dirty="0">
                <a:solidFill>
                  <a:srgbClr val="212121"/>
                </a:solidFill>
                <a:effectLst/>
                <a:latin typeface="GTWalsheimPro-Regular"/>
              </a:rPr>
              <a:t> compound (benzene)</a:t>
            </a:r>
          </a:p>
          <a:p>
            <a:pPr algn="l">
              <a:buFont typeface="Arial" panose="020B0604020202020204" pitchFamily="34" charset="0"/>
              <a:buChar char="•"/>
            </a:pPr>
            <a:r>
              <a:rPr lang="en-GB" b="1" i="0" dirty="0">
                <a:solidFill>
                  <a:srgbClr val="212121"/>
                </a:solidFill>
                <a:effectLst/>
                <a:latin typeface="GTWalsheimPro-Regular"/>
              </a:rPr>
              <a:t> substitution</a:t>
            </a:r>
            <a:r>
              <a:rPr lang="en-GB" b="0" i="0" dirty="0">
                <a:solidFill>
                  <a:srgbClr val="212121"/>
                </a:solidFill>
                <a:effectLst/>
                <a:latin typeface="GTWalsheimPro-Regular"/>
              </a:rPr>
              <a:t>, because we’re breaking C-H and forming C-E, where E is our electrophile (-NO</a:t>
            </a:r>
            <a:r>
              <a:rPr lang="en-GB" b="0" i="0" baseline="-25000" dirty="0">
                <a:solidFill>
                  <a:srgbClr val="212121"/>
                </a:solidFill>
                <a:effectLst/>
                <a:latin typeface="GTWalsheimPro-Regular"/>
              </a:rPr>
              <a:t>2</a:t>
            </a:r>
            <a:r>
              <a:rPr lang="en-GB" b="0" i="0" dirty="0">
                <a:solidFill>
                  <a:srgbClr val="212121"/>
                </a:solidFill>
                <a:effectLst/>
                <a:latin typeface="GTWalsheimPro-Regular"/>
              </a:rPr>
              <a:t> in this case)</a:t>
            </a:r>
          </a:p>
        </p:txBody>
      </p:sp>
      <p:pic>
        <p:nvPicPr>
          <p:cNvPr id="3" name="Picture 2">
            <a:extLst>
              <a:ext uri="{FF2B5EF4-FFF2-40B4-BE49-F238E27FC236}">
                <a16:creationId xmlns:a16="http://schemas.microsoft.com/office/drawing/2014/main" id="{0251EE66-1ECC-4A3D-A4D3-2150E6BE4570}"/>
              </a:ext>
            </a:extLst>
          </p:cNvPr>
          <p:cNvPicPr>
            <a:picLocks noChangeAspect="1"/>
          </p:cNvPicPr>
          <p:nvPr/>
        </p:nvPicPr>
        <p:blipFill rotWithShape="1">
          <a:blip r:embed="rId5"/>
          <a:srcRect t="5335" r="52016"/>
          <a:stretch/>
        </p:blipFill>
        <p:spPr>
          <a:xfrm>
            <a:off x="1205061" y="3924804"/>
            <a:ext cx="983431" cy="1526886"/>
          </a:xfrm>
          <a:prstGeom prst="rect">
            <a:avLst/>
          </a:prstGeom>
        </p:spPr>
      </p:pic>
      <p:pic>
        <p:nvPicPr>
          <p:cNvPr id="13" name="Picture 12">
            <a:extLst>
              <a:ext uri="{FF2B5EF4-FFF2-40B4-BE49-F238E27FC236}">
                <a16:creationId xmlns:a16="http://schemas.microsoft.com/office/drawing/2014/main" id="{E30D15D6-3B60-4E53-B435-59C905373940}"/>
              </a:ext>
            </a:extLst>
          </p:cNvPr>
          <p:cNvPicPr>
            <a:picLocks noChangeAspect="1"/>
          </p:cNvPicPr>
          <p:nvPr/>
        </p:nvPicPr>
        <p:blipFill rotWithShape="1">
          <a:blip r:embed="rId5"/>
          <a:srcRect l="52016"/>
          <a:stretch/>
        </p:blipFill>
        <p:spPr>
          <a:xfrm>
            <a:off x="4498617" y="3856091"/>
            <a:ext cx="983431" cy="1612927"/>
          </a:xfrm>
          <a:prstGeom prst="rect">
            <a:avLst/>
          </a:prstGeom>
        </p:spPr>
      </p:pic>
      <p:cxnSp>
        <p:nvCxnSpPr>
          <p:cNvPr id="10" name="Straight Arrow Connector 9">
            <a:extLst>
              <a:ext uri="{FF2B5EF4-FFF2-40B4-BE49-F238E27FC236}">
                <a16:creationId xmlns:a16="http://schemas.microsoft.com/office/drawing/2014/main" id="{AED596A4-050D-47B7-B331-1C768F94D59E}"/>
              </a:ext>
            </a:extLst>
          </p:cNvPr>
          <p:cNvCxnSpPr>
            <a:cxnSpLocks/>
          </p:cNvCxnSpPr>
          <p:nvPr/>
        </p:nvCxnSpPr>
        <p:spPr>
          <a:xfrm>
            <a:off x="2483181" y="4788682"/>
            <a:ext cx="1811607"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B4383BC-DCB8-4BEC-BEA9-DF3FC0834825}"/>
              </a:ext>
            </a:extLst>
          </p:cNvPr>
          <p:cNvSpPr txBox="1"/>
          <p:nvPr/>
        </p:nvSpPr>
        <p:spPr>
          <a:xfrm>
            <a:off x="2720696" y="4450251"/>
            <a:ext cx="1555682" cy="415498"/>
          </a:xfrm>
          <a:prstGeom prst="rect">
            <a:avLst/>
          </a:prstGeom>
          <a:noFill/>
        </p:spPr>
        <p:txBody>
          <a:bodyPr wrap="none" rtlCol="0">
            <a:spAutoFit/>
          </a:bodyPr>
          <a:lstStyle/>
          <a:p>
            <a:r>
              <a:rPr lang="en-GB" sz="2100" dirty="0">
                <a:solidFill>
                  <a:srgbClr val="FF0000"/>
                </a:solidFill>
                <a:latin typeface="Calibri" panose="020F0502020204030204" pitchFamily="34" charset="0"/>
                <a:cs typeface="Calibri" panose="020F0502020204030204" pitchFamily="34" charset="0"/>
              </a:rPr>
              <a:t>electrophile</a:t>
            </a:r>
            <a:r>
              <a:rPr lang="en-GB" sz="2100" dirty="0">
                <a:latin typeface="Calibri" panose="020F0502020204030204" pitchFamily="34" charset="0"/>
                <a:cs typeface="Calibri" panose="020F0502020204030204" pitchFamily="34" charset="0"/>
              </a:rPr>
              <a:t> </a:t>
            </a:r>
          </a:p>
        </p:txBody>
      </p:sp>
      <p:sp>
        <p:nvSpPr>
          <p:cNvPr id="17" name="TextBox 16">
            <a:extLst>
              <a:ext uri="{FF2B5EF4-FFF2-40B4-BE49-F238E27FC236}">
                <a16:creationId xmlns:a16="http://schemas.microsoft.com/office/drawing/2014/main" id="{16543F12-BE5A-4B44-AD9B-C0581A992A94}"/>
              </a:ext>
            </a:extLst>
          </p:cNvPr>
          <p:cNvSpPr txBox="1"/>
          <p:nvPr/>
        </p:nvSpPr>
        <p:spPr>
          <a:xfrm>
            <a:off x="2621645" y="4745721"/>
            <a:ext cx="1681166" cy="415498"/>
          </a:xfrm>
          <a:prstGeom prst="rect">
            <a:avLst/>
          </a:prstGeom>
          <a:noFill/>
        </p:spPr>
        <p:txBody>
          <a:bodyPr wrap="none" rtlCol="0">
            <a:spAutoFit/>
          </a:bodyPr>
          <a:lstStyle/>
          <a:p>
            <a:r>
              <a:rPr lang="en-GB" sz="2100" dirty="0">
                <a:latin typeface="Calibri" panose="020F0502020204030204" pitchFamily="34" charset="0"/>
                <a:cs typeface="Calibri" panose="020F0502020204030204" pitchFamily="34" charset="0"/>
              </a:rPr>
              <a:t>catalyst (acid)</a:t>
            </a:r>
          </a:p>
        </p:txBody>
      </p:sp>
      <p:sp>
        <p:nvSpPr>
          <p:cNvPr id="18" name="TextBox 17">
            <a:extLst>
              <a:ext uri="{FF2B5EF4-FFF2-40B4-BE49-F238E27FC236}">
                <a16:creationId xmlns:a16="http://schemas.microsoft.com/office/drawing/2014/main" id="{38834373-F367-4973-A949-9DF3EB93B9EC}"/>
              </a:ext>
            </a:extLst>
          </p:cNvPr>
          <p:cNvSpPr txBox="1"/>
          <p:nvPr/>
        </p:nvSpPr>
        <p:spPr>
          <a:xfrm>
            <a:off x="6328390" y="4005992"/>
            <a:ext cx="1285160" cy="1384995"/>
          </a:xfrm>
          <a:prstGeom prst="rect">
            <a:avLst/>
          </a:prstGeom>
          <a:noFill/>
        </p:spPr>
        <p:txBody>
          <a:bodyPr wrap="none" rtlCol="0">
            <a:spAutoFit/>
          </a:bodyPr>
          <a:lstStyle/>
          <a:p>
            <a:r>
              <a:rPr lang="en-GB" sz="2100" dirty="0">
                <a:solidFill>
                  <a:srgbClr val="0070C0"/>
                </a:solidFill>
                <a:latin typeface="Calibri" panose="020F0502020204030204" pitchFamily="34" charset="0"/>
                <a:cs typeface="Calibri" panose="020F0502020204030204" pitchFamily="34" charset="0"/>
              </a:rPr>
              <a:t>key bonds</a:t>
            </a:r>
          </a:p>
          <a:p>
            <a:r>
              <a:rPr lang="en-GB" sz="2100" dirty="0">
                <a:solidFill>
                  <a:srgbClr val="0070C0"/>
                </a:solidFill>
                <a:latin typeface="Calibri" panose="020F0502020204030204" pitchFamily="34" charset="0"/>
                <a:cs typeface="Calibri" panose="020F0502020204030204" pitchFamily="34" charset="0"/>
              </a:rPr>
              <a:t>formed</a:t>
            </a:r>
          </a:p>
          <a:p>
            <a:endParaRPr lang="en-GB" sz="2100" dirty="0">
              <a:latin typeface="Calibri" panose="020F0502020204030204" pitchFamily="34" charset="0"/>
              <a:cs typeface="Calibri" panose="020F0502020204030204" pitchFamily="34" charset="0"/>
            </a:endParaRPr>
          </a:p>
          <a:p>
            <a:r>
              <a:rPr lang="en-GB" sz="2100" b="1" dirty="0">
                <a:latin typeface="Calibri" panose="020F0502020204030204" pitchFamily="34" charset="0"/>
                <a:cs typeface="Calibri" panose="020F0502020204030204" pitchFamily="34" charset="0"/>
              </a:rPr>
              <a:t>C - </a:t>
            </a:r>
            <a:r>
              <a:rPr lang="en-GB" sz="2100" b="1" dirty="0">
                <a:solidFill>
                  <a:srgbClr val="FF0000"/>
                </a:solidFill>
                <a:latin typeface="Calibri" panose="020F0502020204030204" pitchFamily="34" charset="0"/>
                <a:cs typeface="Calibri" panose="020F0502020204030204" pitchFamily="34" charset="0"/>
              </a:rPr>
              <a:t>E</a:t>
            </a:r>
            <a:r>
              <a:rPr lang="en-GB" sz="2100" b="1" dirty="0">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4C44F425-CE43-410B-B31B-9772399F92EB}"/>
              </a:ext>
            </a:extLst>
          </p:cNvPr>
          <p:cNvSpPr txBox="1"/>
          <p:nvPr/>
        </p:nvSpPr>
        <p:spPr>
          <a:xfrm>
            <a:off x="7760249" y="4005844"/>
            <a:ext cx="1285160" cy="1384995"/>
          </a:xfrm>
          <a:prstGeom prst="rect">
            <a:avLst/>
          </a:prstGeom>
          <a:noFill/>
        </p:spPr>
        <p:txBody>
          <a:bodyPr wrap="none" rtlCol="0">
            <a:spAutoFit/>
          </a:bodyPr>
          <a:lstStyle/>
          <a:p>
            <a:r>
              <a:rPr lang="en-GB" sz="2100" dirty="0">
                <a:solidFill>
                  <a:srgbClr val="0070C0"/>
                </a:solidFill>
                <a:latin typeface="Calibri" panose="020F0502020204030204" pitchFamily="34" charset="0"/>
                <a:cs typeface="Calibri" panose="020F0502020204030204" pitchFamily="34" charset="0"/>
              </a:rPr>
              <a:t>key bonds</a:t>
            </a:r>
          </a:p>
          <a:p>
            <a:r>
              <a:rPr lang="en-GB" sz="2100" dirty="0">
                <a:solidFill>
                  <a:srgbClr val="0070C0"/>
                </a:solidFill>
                <a:latin typeface="Calibri" panose="020F0502020204030204" pitchFamily="34" charset="0"/>
                <a:cs typeface="Calibri" panose="020F0502020204030204" pitchFamily="34" charset="0"/>
              </a:rPr>
              <a:t>broken</a:t>
            </a:r>
          </a:p>
          <a:p>
            <a:endParaRPr lang="en-GB" sz="2100" dirty="0">
              <a:latin typeface="Calibri" panose="020F0502020204030204" pitchFamily="34" charset="0"/>
              <a:cs typeface="Calibri" panose="020F0502020204030204" pitchFamily="34" charset="0"/>
            </a:endParaRPr>
          </a:p>
          <a:p>
            <a:r>
              <a:rPr lang="en-GB" sz="2100" b="1" dirty="0">
                <a:latin typeface="Calibri" panose="020F0502020204030204" pitchFamily="34" charset="0"/>
                <a:cs typeface="Calibri" panose="020F0502020204030204" pitchFamily="34" charset="0"/>
              </a:rPr>
              <a:t>C - H </a:t>
            </a:r>
          </a:p>
        </p:txBody>
      </p:sp>
      <p:sp>
        <p:nvSpPr>
          <p:cNvPr id="19" name="TextBox 18">
            <a:extLst>
              <a:ext uri="{FF2B5EF4-FFF2-40B4-BE49-F238E27FC236}">
                <a16:creationId xmlns:a16="http://schemas.microsoft.com/office/drawing/2014/main" id="{C7693949-2456-4939-A6C0-B2094793154A}"/>
              </a:ext>
            </a:extLst>
          </p:cNvPr>
          <p:cNvSpPr txBox="1"/>
          <p:nvPr/>
        </p:nvSpPr>
        <p:spPr>
          <a:xfrm>
            <a:off x="1014056" y="5469018"/>
            <a:ext cx="1469125" cy="1061829"/>
          </a:xfrm>
          <a:prstGeom prst="rect">
            <a:avLst/>
          </a:prstGeom>
          <a:noFill/>
        </p:spPr>
        <p:txBody>
          <a:bodyPr wrap="square" rtlCol="0">
            <a:spAutoFit/>
          </a:bodyPr>
          <a:lstStyle/>
          <a:p>
            <a:pPr algn="ctr"/>
            <a:r>
              <a:rPr lang="en-GB" sz="2100" dirty="0">
                <a:solidFill>
                  <a:srgbClr val="0070C0"/>
                </a:solidFill>
                <a:latin typeface="Calibri" panose="020F0502020204030204" pitchFamily="34" charset="0"/>
                <a:cs typeface="Calibri" panose="020F0502020204030204" pitchFamily="34" charset="0"/>
              </a:rPr>
              <a:t>benzene </a:t>
            </a:r>
          </a:p>
          <a:p>
            <a:pPr algn="ctr"/>
            <a:r>
              <a:rPr lang="en-GB" sz="2100" dirty="0">
                <a:solidFill>
                  <a:srgbClr val="0070C0"/>
                </a:solidFill>
                <a:latin typeface="Calibri" panose="020F0502020204030204" pitchFamily="34" charset="0"/>
                <a:cs typeface="Calibri" panose="020F0502020204030204" pitchFamily="34" charset="0"/>
              </a:rPr>
              <a:t>(aromatic compound)</a:t>
            </a:r>
          </a:p>
        </p:txBody>
      </p:sp>
      <p:sp>
        <p:nvSpPr>
          <p:cNvPr id="22" name="TextBox 21">
            <a:extLst>
              <a:ext uri="{FF2B5EF4-FFF2-40B4-BE49-F238E27FC236}">
                <a16:creationId xmlns:a16="http://schemas.microsoft.com/office/drawing/2014/main" id="{0320E846-809A-4AAF-BEE1-CFB7C8420ED4}"/>
              </a:ext>
            </a:extLst>
          </p:cNvPr>
          <p:cNvSpPr txBox="1"/>
          <p:nvPr/>
        </p:nvSpPr>
        <p:spPr>
          <a:xfrm>
            <a:off x="3737244" y="5541144"/>
            <a:ext cx="2797900" cy="738664"/>
          </a:xfrm>
          <a:prstGeom prst="rect">
            <a:avLst/>
          </a:prstGeom>
          <a:noFill/>
        </p:spPr>
        <p:txBody>
          <a:bodyPr wrap="square" rtlCol="0">
            <a:spAutoFit/>
          </a:bodyPr>
          <a:lstStyle/>
          <a:p>
            <a:pPr algn="ctr"/>
            <a:r>
              <a:rPr lang="en-GB" sz="2100" dirty="0">
                <a:solidFill>
                  <a:srgbClr val="0070C0"/>
                </a:solidFill>
                <a:latin typeface="Calibri" panose="020F0502020204030204" pitchFamily="34" charset="0"/>
                <a:cs typeface="Calibri" panose="020F0502020204030204" pitchFamily="34" charset="0"/>
              </a:rPr>
              <a:t>electrophilic aromatic substitution product</a:t>
            </a:r>
          </a:p>
        </p:txBody>
      </p:sp>
    </p:spTree>
    <p:extLst>
      <p:ext uri="{BB962C8B-B14F-4D97-AF65-F5344CB8AC3E}">
        <p14:creationId xmlns:p14="http://schemas.microsoft.com/office/powerpoint/2010/main" val="1258280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56276"/>
            <a:ext cx="8580626"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CHEMICAL STRUCTURE OF BENZENE, C</a:t>
            </a:r>
            <a:r>
              <a:rPr lang="en-GB" sz="2800" b="1" baseline="-25000" dirty="0">
                <a:solidFill>
                  <a:srgbClr val="0070C0"/>
                </a:solidFill>
                <a:effectLst>
                  <a:outerShdw blurRad="38100" dist="38100" dir="2700000" algn="tl">
                    <a:srgbClr val="000000">
                      <a:alpha val="43137"/>
                    </a:srgbClr>
                  </a:outerShdw>
                </a:effectLst>
              </a:rPr>
              <a:t>6</a:t>
            </a:r>
            <a:r>
              <a:rPr lang="en-GB" sz="2800" b="1" dirty="0">
                <a:solidFill>
                  <a:srgbClr val="0070C0"/>
                </a:solidFill>
                <a:effectLst>
                  <a:outerShdw blurRad="38100" dist="38100" dir="2700000" algn="tl">
                    <a:srgbClr val="000000">
                      <a:alpha val="43137"/>
                    </a:srgbClr>
                  </a:outerShdw>
                </a:effectLst>
              </a:rPr>
              <a:t>H</a:t>
            </a:r>
            <a:r>
              <a:rPr lang="en-GB" sz="2800" b="1" baseline="-25000" dirty="0">
                <a:solidFill>
                  <a:srgbClr val="0070C0"/>
                </a:solidFill>
                <a:effectLst>
                  <a:outerShdw blurRad="38100" dist="38100" dir="2700000" algn="tl">
                    <a:srgbClr val="000000">
                      <a:alpha val="43137"/>
                    </a:srgbClr>
                  </a:outerShdw>
                </a:effectLst>
              </a:rPr>
              <a:t>6</a:t>
            </a:r>
            <a:endParaRPr lang="en-GB" sz="2800" b="1" baseline="-25000"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211476AA-A638-41CC-9DE3-3A5A4D314AC2}"/>
              </a:ext>
            </a:extLst>
          </p:cNvPr>
          <p:cNvSpPr txBox="1"/>
          <p:nvPr/>
        </p:nvSpPr>
        <p:spPr>
          <a:xfrm>
            <a:off x="2454925" y="5898694"/>
            <a:ext cx="1287532" cy="923330"/>
          </a:xfrm>
          <a:prstGeom prst="rect">
            <a:avLst/>
          </a:prstGeom>
          <a:noFill/>
        </p:spPr>
        <p:txBody>
          <a:bodyPr wrap="none" rtlCol="0">
            <a:spAutoFit/>
          </a:bodyPr>
          <a:lstStyle/>
          <a:p>
            <a:r>
              <a:rPr lang="en-GB" dirty="0">
                <a:solidFill>
                  <a:srgbClr val="0000FF"/>
                </a:solidFill>
              </a:rPr>
              <a:t>1</a:t>
            </a:r>
            <a:r>
              <a:rPr lang="en-GB" dirty="0"/>
              <a:t>,</a:t>
            </a:r>
            <a:r>
              <a:rPr lang="en-GB" dirty="0">
                <a:solidFill>
                  <a:srgbClr val="002060"/>
                </a:solidFill>
              </a:rPr>
              <a:t>2</a:t>
            </a:r>
            <a:r>
              <a:rPr lang="en-GB" dirty="0"/>
              <a:t> – </a:t>
            </a:r>
            <a:r>
              <a:rPr lang="en-GB" dirty="0">
                <a:solidFill>
                  <a:srgbClr val="002060"/>
                </a:solidFill>
              </a:rPr>
              <a:t>ortho</a:t>
            </a:r>
          </a:p>
          <a:p>
            <a:r>
              <a:rPr lang="en-GB" dirty="0">
                <a:solidFill>
                  <a:srgbClr val="0000FF"/>
                </a:solidFill>
              </a:rPr>
              <a:t>1</a:t>
            </a:r>
            <a:r>
              <a:rPr lang="en-GB" dirty="0"/>
              <a:t>,</a:t>
            </a:r>
            <a:r>
              <a:rPr lang="en-GB" dirty="0">
                <a:solidFill>
                  <a:srgbClr val="9933FF"/>
                </a:solidFill>
              </a:rPr>
              <a:t>3</a:t>
            </a:r>
            <a:r>
              <a:rPr lang="en-GB" dirty="0"/>
              <a:t> – </a:t>
            </a:r>
            <a:r>
              <a:rPr lang="en-GB" dirty="0">
                <a:solidFill>
                  <a:srgbClr val="9933FF"/>
                </a:solidFill>
              </a:rPr>
              <a:t>meta</a:t>
            </a:r>
          </a:p>
          <a:p>
            <a:r>
              <a:rPr lang="en-GB" dirty="0">
                <a:solidFill>
                  <a:srgbClr val="0000FF"/>
                </a:solidFill>
              </a:rPr>
              <a:t>1</a:t>
            </a:r>
            <a:r>
              <a:rPr lang="en-GB" dirty="0"/>
              <a:t>,</a:t>
            </a:r>
            <a:r>
              <a:rPr lang="en-GB" dirty="0">
                <a:solidFill>
                  <a:srgbClr val="FF66FF"/>
                </a:solidFill>
              </a:rPr>
              <a:t>4</a:t>
            </a:r>
            <a:r>
              <a:rPr lang="en-GB" dirty="0"/>
              <a:t> – </a:t>
            </a:r>
            <a:r>
              <a:rPr lang="en-GB" dirty="0">
                <a:solidFill>
                  <a:srgbClr val="FF66FF"/>
                </a:solidFill>
              </a:rPr>
              <a:t>para</a:t>
            </a:r>
          </a:p>
        </p:txBody>
      </p:sp>
      <p:pic>
        <p:nvPicPr>
          <p:cNvPr id="38" name="Picture 37">
            <a:extLst>
              <a:ext uri="{FF2B5EF4-FFF2-40B4-BE49-F238E27FC236}">
                <a16:creationId xmlns:a16="http://schemas.microsoft.com/office/drawing/2014/main" id="{4AD1A803-7BA8-42A7-85CB-7A58553B8AD2}"/>
              </a:ext>
            </a:extLst>
          </p:cNvPr>
          <p:cNvPicPr>
            <a:picLocks noChangeAspect="1"/>
          </p:cNvPicPr>
          <p:nvPr/>
        </p:nvPicPr>
        <p:blipFill rotWithShape="1">
          <a:blip r:embed="rId5"/>
          <a:srcRect l="70688" t="31028" r="3843" b="19644"/>
          <a:stretch/>
        </p:blipFill>
        <p:spPr>
          <a:xfrm>
            <a:off x="3491016" y="1254606"/>
            <a:ext cx="1098588" cy="1294130"/>
          </a:xfrm>
          <a:prstGeom prst="rect">
            <a:avLst/>
          </a:prstGeom>
        </p:spPr>
      </p:pic>
      <p:pic>
        <p:nvPicPr>
          <p:cNvPr id="39" name="Picture 38">
            <a:extLst>
              <a:ext uri="{FF2B5EF4-FFF2-40B4-BE49-F238E27FC236}">
                <a16:creationId xmlns:a16="http://schemas.microsoft.com/office/drawing/2014/main" id="{A248195C-1B9C-4E19-98E4-E0707E8C845A}"/>
              </a:ext>
            </a:extLst>
          </p:cNvPr>
          <p:cNvPicPr>
            <a:picLocks noChangeAspect="1"/>
          </p:cNvPicPr>
          <p:nvPr/>
        </p:nvPicPr>
        <p:blipFill rotWithShape="1">
          <a:blip r:embed="rId5"/>
          <a:srcRect l="70688" t="31028" r="3843" b="19644"/>
          <a:stretch/>
        </p:blipFill>
        <p:spPr>
          <a:xfrm rot="3640087">
            <a:off x="5437118" y="1263939"/>
            <a:ext cx="1100247" cy="1275465"/>
          </a:xfrm>
          <a:prstGeom prst="rect">
            <a:avLst/>
          </a:prstGeom>
        </p:spPr>
      </p:pic>
      <p:pic>
        <p:nvPicPr>
          <p:cNvPr id="40" name="Picture 39">
            <a:extLst>
              <a:ext uri="{FF2B5EF4-FFF2-40B4-BE49-F238E27FC236}">
                <a16:creationId xmlns:a16="http://schemas.microsoft.com/office/drawing/2014/main" id="{37192D96-DA53-40A1-B905-47445DCC7B9F}"/>
              </a:ext>
            </a:extLst>
          </p:cNvPr>
          <p:cNvPicPr>
            <a:picLocks noChangeAspect="1"/>
          </p:cNvPicPr>
          <p:nvPr/>
        </p:nvPicPr>
        <p:blipFill rotWithShape="1">
          <a:blip r:embed="rId6"/>
          <a:srcRect l="7341" t="569"/>
          <a:stretch/>
        </p:blipFill>
        <p:spPr>
          <a:xfrm>
            <a:off x="7478897" y="1254606"/>
            <a:ext cx="1073407" cy="1294130"/>
          </a:xfrm>
          <a:prstGeom prst="rect">
            <a:avLst/>
          </a:prstGeom>
        </p:spPr>
      </p:pic>
      <p:pic>
        <p:nvPicPr>
          <p:cNvPr id="41" name="Picture 40">
            <a:extLst>
              <a:ext uri="{FF2B5EF4-FFF2-40B4-BE49-F238E27FC236}">
                <a16:creationId xmlns:a16="http://schemas.microsoft.com/office/drawing/2014/main" id="{68EC0E58-5A2C-4B75-8CAF-DB543998D519}"/>
              </a:ext>
            </a:extLst>
          </p:cNvPr>
          <p:cNvPicPr>
            <a:picLocks noChangeAspect="1"/>
          </p:cNvPicPr>
          <p:nvPr/>
        </p:nvPicPr>
        <p:blipFill rotWithShape="1">
          <a:blip r:embed="rId7"/>
          <a:srcRect l="6962" t="1903"/>
          <a:stretch/>
        </p:blipFill>
        <p:spPr>
          <a:xfrm>
            <a:off x="357581" y="560036"/>
            <a:ext cx="2193621" cy="2566927"/>
          </a:xfrm>
          <a:prstGeom prst="rect">
            <a:avLst/>
          </a:prstGeom>
        </p:spPr>
      </p:pic>
      <p:cxnSp>
        <p:nvCxnSpPr>
          <p:cNvPr id="43" name="Straight Connector 42">
            <a:extLst>
              <a:ext uri="{FF2B5EF4-FFF2-40B4-BE49-F238E27FC236}">
                <a16:creationId xmlns:a16="http://schemas.microsoft.com/office/drawing/2014/main" id="{6DDA8619-8D2D-4197-B317-C949C5F8D75E}"/>
              </a:ext>
            </a:extLst>
          </p:cNvPr>
          <p:cNvCxnSpPr>
            <a:cxnSpLocks/>
          </p:cNvCxnSpPr>
          <p:nvPr/>
        </p:nvCxnSpPr>
        <p:spPr>
          <a:xfrm>
            <a:off x="6650256" y="1843499"/>
            <a:ext cx="6197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EC5DC9A-96D1-4B6F-A630-ABBC335E363B}"/>
              </a:ext>
            </a:extLst>
          </p:cNvPr>
          <p:cNvCxnSpPr>
            <a:cxnSpLocks/>
          </p:cNvCxnSpPr>
          <p:nvPr/>
        </p:nvCxnSpPr>
        <p:spPr>
          <a:xfrm>
            <a:off x="6655607" y="1948229"/>
            <a:ext cx="6197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DAADEB4-39A3-417C-A142-A2353061F051}"/>
              </a:ext>
            </a:extLst>
          </p:cNvPr>
          <p:cNvCxnSpPr>
            <a:cxnSpLocks/>
          </p:cNvCxnSpPr>
          <p:nvPr/>
        </p:nvCxnSpPr>
        <p:spPr>
          <a:xfrm>
            <a:off x="2578786" y="1864183"/>
            <a:ext cx="6197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1519201-98CE-4333-8234-DEB63199FA71}"/>
              </a:ext>
            </a:extLst>
          </p:cNvPr>
          <p:cNvCxnSpPr>
            <a:cxnSpLocks/>
          </p:cNvCxnSpPr>
          <p:nvPr/>
        </p:nvCxnSpPr>
        <p:spPr>
          <a:xfrm>
            <a:off x="2584137" y="1968913"/>
            <a:ext cx="6197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4168B9B-F5DD-4B3C-BE39-AC96580A5601}"/>
              </a:ext>
            </a:extLst>
          </p:cNvPr>
          <p:cNvCxnSpPr>
            <a:cxnSpLocks/>
          </p:cNvCxnSpPr>
          <p:nvPr/>
        </p:nvCxnSpPr>
        <p:spPr>
          <a:xfrm>
            <a:off x="4715997" y="1936672"/>
            <a:ext cx="619711" cy="0"/>
          </a:xfrm>
          <a:prstGeom prst="line">
            <a:avLst/>
          </a:prstGeom>
          <a:ln w="28575">
            <a:solidFill>
              <a:schemeClr val="tx1"/>
            </a:solidFill>
            <a:headEnd type="stealth"/>
            <a:tailEnd type="stealth"/>
          </a:ln>
        </p:spPr>
        <p:style>
          <a:lnRef idx="1">
            <a:schemeClr val="accent1"/>
          </a:lnRef>
          <a:fillRef idx="0">
            <a:schemeClr val="accent1"/>
          </a:fillRef>
          <a:effectRef idx="0">
            <a:schemeClr val="accent1"/>
          </a:effectRef>
          <a:fontRef idx="minor">
            <a:schemeClr val="tx1"/>
          </a:fontRef>
        </p:style>
      </p:cxnSp>
      <p:grpSp>
        <p:nvGrpSpPr>
          <p:cNvPr id="3072" name="Group 3071">
            <a:extLst>
              <a:ext uri="{FF2B5EF4-FFF2-40B4-BE49-F238E27FC236}">
                <a16:creationId xmlns:a16="http://schemas.microsoft.com/office/drawing/2014/main" id="{F6C074BA-C1C2-4C4B-A6D5-67630B3CD0BA}"/>
              </a:ext>
            </a:extLst>
          </p:cNvPr>
          <p:cNvGrpSpPr/>
          <p:nvPr/>
        </p:nvGrpSpPr>
        <p:grpSpPr>
          <a:xfrm>
            <a:off x="691699" y="3992030"/>
            <a:ext cx="1550648" cy="1886224"/>
            <a:chOff x="765193" y="4384715"/>
            <a:chExt cx="1550648" cy="1886224"/>
          </a:xfrm>
        </p:grpSpPr>
        <p:grpSp>
          <p:nvGrpSpPr>
            <p:cNvPr id="56" name="Group 55">
              <a:extLst>
                <a:ext uri="{FF2B5EF4-FFF2-40B4-BE49-F238E27FC236}">
                  <a16:creationId xmlns:a16="http://schemas.microsoft.com/office/drawing/2014/main" id="{CBA38C7A-1CAE-4FA7-987B-22D56DFAF28C}"/>
                </a:ext>
              </a:extLst>
            </p:cNvPr>
            <p:cNvGrpSpPr/>
            <p:nvPr/>
          </p:nvGrpSpPr>
          <p:grpSpPr>
            <a:xfrm>
              <a:off x="991223" y="4384715"/>
              <a:ext cx="1098588" cy="1600397"/>
              <a:chOff x="1320580" y="4051962"/>
              <a:chExt cx="1098588" cy="1600397"/>
            </a:xfrm>
          </p:grpSpPr>
          <p:pic>
            <p:nvPicPr>
              <p:cNvPr id="53" name="Picture 52">
                <a:extLst>
                  <a:ext uri="{FF2B5EF4-FFF2-40B4-BE49-F238E27FC236}">
                    <a16:creationId xmlns:a16="http://schemas.microsoft.com/office/drawing/2014/main" id="{72A8B804-BA14-4FA3-BEDA-E3FEC0C3E5C7}"/>
                  </a:ext>
                </a:extLst>
              </p:cNvPr>
              <p:cNvPicPr>
                <a:picLocks noChangeAspect="1"/>
              </p:cNvPicPr>
              <p:nvPr/>
            </p:nvPicPr>
            <p:blipFill rotWithShape="1">
              <a:blip r:embed="rId5"/>
              <a:srcRect l="70688" t="31028" r="3843" b="19644"/>
              <a:stretch/>
            </p:blipFill>
            <p:spPr>
              <a:xfrm>
                <a:off x="1320580" y="4358229"/>
                <a:ext cx="1098588" cy="1294130"/>
              </a:xfrm>
              <a:prstGeom prst="rect">
                <a:avLst/>
              </a:prstGeom>
            </p:spPr>
          </p:pic>
          <p:cxnSp>
            <p:nvCxnSpPr>
              <p:cNvPr id="54" name="Straight Connector 53">
                <a:extLst>
                  <a:ext uri="{FF2B5EF4-FFF2-40B4-BE49-F238E27FC236}">
                    <a16:creationId xmlns:a16="http://schemas.microsoft.com/office/drawing/2014/main" id="{88809187-1180-4949-A03B-95AB22E8FE09}"/>
                  </a:ext>
                </a:extLst>
              </p:cNvPr>
              <p:cNvCxnSpPr>
                <a:cxnSpLocks/>
              </p:cNvCxnSpPr>
              <p:nvPr/>
            </p:nvCxnSpPr>
            <p:spPr>
              <a:xfrm>
                <a:off x="1869874" y="4051962"/>
                <a:ext cx="0" cy="3813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7" name="TextBox 56">
              <a:extLst>
                <a:ext uri="{FF2B5EF4-FFF2-40B4-BE49-F238E27FC236}">
                  <a16:creationId xmlns:a16="http://schemas.microsoft.com/office/drawing/2014/main" id="{5F76344F-6FEC-4739-989B-A1CACE344621}"/>
                </a:ext>
              </a:extLst>
            </p:cNvPr>
            <p:cNvSpPr txBox="1"/>
            <p:nvPr/>
          </p:nvSpPr>
          <p:spPr>
            <a:xfrm>
              <a:off x="1499442" y="4465707"/>
              <a:ext cx="312906" cy="369332"/>
            </a:xfrm>
            <a:prstGeom prst="rect">
              <a:avLst/>
            </a:prstGeom>
            <a:noFill/>
          </p:spPr>
          <p:txBody>
            <a:bodyPr wrap="none" rtlCol="0">
              <a:spAutoFit/>
            </a:bodyPr>
            <a:lstStyle/>
            <a:p>
              <a:r>
                <a:rPr lang="en-GB" b="1" dirty="0">
                  <a:solidFill>
                    <a:srgbClr val="0000FF"/>
                  </a:solidFill>
                </a:rPr>
                <a:t>1</a:t>
              </a:r>
            </a:p>
          </p:txBody>
        </p:sp>
        <p:sp>
          <p:nvSpPr>
            <p:cNvPr id="59" name="TextBox 58">
              <a:extLst>
                <a:ext uri="{FF2B5EF4-FFF2-40B4-BE49-F238E27FC236}">
                  <a16:creationId xmlns:a16="http://schemas.microsoft.com/office/drawing/2014/main" id="{D57BF4C6-A9F8-4D6F-82D7-A5733E5996F4}"/>
                </a:ext>
              </a:extLst>
            </p:cNvPr>
            <p:cNvSpPr txBox="1"/>
            <p:nvPr/>
          </p:nvSpPr>
          <p:spPr>
            <a:xfrm>
              <a:off x="2002935" y="4765206"/>
              <a:ext cx="312906" cy="369332"/>
            </a:xfrm>
            <a:prstGeom prst="rect">
              <a:avLst/>
            </a:prstGeom>
            <a:noFill/>
          </p:spPr>
          <p:txBody>
            <a:bodyPr wrap="none" rtlCol="0">
              <a:spAutoFit/>
            </a:bodyPr>
            <a:lstStyle/>
            <a:p>
              <a:r>
                <a:rPr lang="en-GB" b="1" dirty="0">
                  <a:solidFill>
                    <a:srgbClr val="002060"/>
                  </a:solidFill>
                </a:rPr>
                <a:t>2</a:t>
              </a:r>
            </a:p>
          </p:txBody>
        </p:sp>
        <p:sp>
          <p:nvSpPr>
            <p:cNvPr id="60" name="TextBox 59">
              <a:extLst>
                <a:ext uri="{FF2B5EF4-FFF2-40B4-BE49-F238E27FC236}">
                  <a16:creationId xmlns:a16="http://schemas.microsoft.com/office/drawing/2014/main" id="{2DD7364F-07DE-400E-8242-5260C6CB9438}"/>
                </a:ext>
              </a:extLst>
            </p:cNvPr>
            <p:cNvSpPr txBox="1"/>
            <p:nvPr/>
          </p:nvSpPr>
          <p:spPr>
            <a:xfrm>
              <a:off x="2002935" y="5433309"/>
              <a:ext cx="312906" cy="369332"/>
            </a:xfrm>
            <a:prstGeom prst="rect">
              <a:avLst/>
            </a:prstGeom>
            <a:noFill/>
          </p:spPr>
          <p:txBody>
            <a:bodyPr wrap="none" rtlCol="0">
              <a:spAutoFit/>
            </a:bodyPr>
            <a:lstStyle/>
            <a:p>
              <a:r>
                <a:rPr lang="en-GB" b="1" dirty="0">
                  <a:solidFill>
                    <a:srgbClr val="9933FF"/>
                  </a:solidFill>
                </a:rPr>
                <a:t>3</a:t>
              </a:r>
            </a:p>
          </p:txBody>
        </p:sp>
        <p:sp>
          <p:nvSpPr>
            <p:cNvPr id="61" name="TextBox 60">
              <a:extLst>
                <a:ext uri="{FF2B5EF4-FFF2-40B4-BE49-F238E27FC236}">
                  <a16:creationId xmlns:a16="http://schemas.microsoft.com/office/drawing/2014/main" id="{B68A6645-B640-4E6F-B539-FCE71DDD7DD9}"/>
                </a:ext>
              </a:extLst>
            </p:cNvPr>
            <p:cNvSpPr txBox="1"/>
            <p:nvPr/>
          </p:nvSpPr>
          <p:spPr>
            <a:xfrm>
              <a:off x="1384064" y="5901607"/>
              <a:ext cx="312906" cy="369332"/>
            </a:xfrm>
            <a:prstGeom prst="rect">
              <a:avLst/>
            </a:prstGeom>
            <a:noFill/>
          </p:spPr>
          <p:txBody>
            <a:bodyPr wrap="none" rtlCol="0">
              <a:spAutoFit/>
            </a:bodyPr>
            <a:lstStyle/>
            <a:p>
              <a:r>
                <a:rPr lang="en-GB" b="1" dirty="0">
                  <a:solidFill>
                    <a:srgbClr val="FF66FF"/>
                  </a:solidFill>
                </a:rPr>
                <a:t>4</a:t>
              </a:r>
            </a:p>
          </p:txBody>
        </p:sp>
        <p:sp>
          <p:nvSpPr>
            <p:cNvPr id="62" name="TextBox 61">
              <a:extLst>
                <a:ext uri="{FF2B5EF4-FFF2-40B4-BE49-F238E27FC236}">
                  <a16:creationId xmlns:a16="http://schemas.microsoft.com/office/drawing/2014/main" id="{47A5995E-8239-4A11-9B91-C7751720F7ED}"/>
                </a:ext>
              </a:extLst>
            </p:cNvPr>
            <p:cNvSpPr txBox="1"/>
            <p:nvPr/>
          </p:nvSpPr>
          <p:spPr>
            <a:xfrm>
              <a:off x="765193" y="5458488"/>
              <a:ext cx="312906" cy="369332"/>
            </a:xfrm>
            <a:prstGeom prst="rect">
              <a:avLst/>
            </a:prstGeom>
            <a:noFill/>
          </p:spPr>
          <p:txBody>
            <a:bodyPr wrap="none" rtlCol="0">
              <a:spAutoFit/>
            </a:bodyPr>
            <a:lstStyle/>
            <a:p>
              <a:r>
                <a:rPr lang="en-GB" b="1" dirty="0">
                  <a:solidFill>
                    <a:srgbClr val="0000FF"/>
                  </a:solidFill>
                </a:rPr>
                <a:t>5</a:t>
              </a:r>
            </a:p>
          </p:txBody>
        </p:sp>
        <p:sp>
          <p:nvSpPr>
            <p:cNvPr id="63" name="TextBox 62">
              <a:extLst>
                <a:ext uri="{FF2B5EF4-FFF2-40B4-BE49-F238E27FC236}">
                  <a16:creationId xmlns:a16="http://schemas.microsoft.com/office/drawing/2014/main" id="{945C9A3F-F93E-469E-8CD9-E0E98015E345}"/>
                </a:ext>
              </a:extLst>
            </p:cNvPr>
            <p:cNvSpPr txBox="1"/>
            <p:nvPr/>
          </p:nvSpPr>
          <p:spPr>
            <a:xfrm>
              <a:off x="765193" y="4791853"/>
              <a:ext cx="312906" cy="369332"/>
            </a:xfrm>
            <a:prstGeom prst="rect">
              <a:avLst/>
            </a:prstGeom>
            <a:noFill/>
          </p:spPr>
          <p:txBody>
            <a:bodyPr wrap="none" rtlCol="0">
              <a:spAutoFit/>
            </a:bodyPr>
            <a:lstStyle/>
            <a:p>
              <a:r>
                <a:rPr lang="en-GB" b="1" dirty="0">
                  <a:solidFill>
                    <a:srgbClr val="0000FF"/>
                  </a:solidFill>
                </a:rPr>
                <a:t>6</a:t>
              </a:r>
            </a:p>
          </p:txBody>
        </p:sp>
      </p:grpSp>
      <p:sp>
        <p:nvSpPr>
          <p:cNvPr id="2" name="TextBox 1">
            <a:extLst>
              <a:ext uri="{FF2B5EF4-FFF2-40B4-BE49-F238E27FC236}">
                <a16:creationId xmlns:a16="http://schemas.microsoft.com/office/drawing/2014/main" id="{E86F5B57-2536-48A6-9487-DC2762F2FFC7}"/>
              </a:ext>
            </a:extLst>
          </p:cNvPr>
          <p:cNvSpPr txBox="1"/>
          <p:nvPr/>
        </p:nvSpPr>
        <p:spPr>
          <a:xfrm>
            <a:off x="3762278" y="2630481"/>
            <a:ext cx="2650726" cy="430887"/>
          </a:xfrm>
          <a:prstGeom prst="rect">
            <a:avLst/>
          </a:prstGeom>
          <a:noFill/>
        </p:spPr>
        <p:txBody>
          <a:bodyPr wrap="none" rtlCol="0">
            <a:spAutoFit/>
          </a:bodyPr>
          <a:lstStyle/>
          <a:p>
            <a:r>
              <a:rPr lang="en-GB" sz="2200" dirty="0">
                <a:latin typeface="Calibri" panose="020F0502020204030204" pitchFamily="34" charset="0"/>
                <a:cs typeface="Calibri" panose="020F0502020204030204" pitchFamily="34" charset="0"/>
              </a:rPr>
              <a:t>resonance structures </a:t>
            </a:r>
            <a:endParaRPr lang="en-GB" sz="2200" baseline="-25000" dirty="0">
              <a:latin typeface="Calibri" panose="020F0502020204030204" pitchFamily="34" charset="0"/>
              <a:cs typeface="Calibri" panose="020F0502020204030204" pitchFamily="34" charset="0"/>
            </a:endParaRPr>
          </a:p>
        </p:txBody>
      </p:sp>
      <p:sp>
        <p:nvSpPr>
          <p:cNvPr id="58" name="TextBox 57">
            <a:extLst>
              <a:ext uri="{FF2B5EF4-FFF2-40B4-BE49-F238E27FC236}">
                <a16:creationId xmlns:a16="http://schemas.microsoft.com/office/drawing/2014/main" id="{FC77FF88-72AF-4171-9C22-8D6D03FDC5B8}"/>
              </a:ext>
            </a:extLst>
          </p:cNvPr>
          <p:cNvSpPr txBox="1"/>
          <p:nvPr/>
        </p:nvSpPr>
        <p:spPr>
          <a:xfrm>
            <a:off x="-42352" y="3214502"/>
            <a:ext cx="9037667" cy="723275"/>
          </a:xfrm>
          <a:prstGeom prst="rect">
            <a:avLst/>
          </a:prstGeom>
          <a:noFill/>
        </p:spPr>
        <p:txBody>
          <a:bodyPr wrap="none" rtlCol="0">
            <a:spAutoFit/>
          </a:bodyPr>
          <a:lstStyle/>
          <a:p>
            <a:r>
              <a:rPr lang="en-GB" sz="2300" b="1" u="sng" dirty="0">
                <a:solidFill>
                  <a:srgbClr val="0070C0"/>
                </a:solidFill>
                <a:latin typeface="Calibri" panose="020F0502020204030204" pitchFamily="34" charset="0"/>
                <a:cs typeface="Calibri" panose="020F0502020204030204" pitchFamily="34" charset="0"/>
              </a:rPr>
              <a:t>Derivatives of benzene</a:t>
            </a:r>
            <a:r>
              <a:rPr lang="en-GB" sz="2300" b="1" dirty="0">
                <a:solidFill>
                  <a:srgbClr val="0070C0"/>
                </a:solidFill>
                <a:latin typeface="Calibri" panose="020F0502020204030204" pitchFamily="34" charset="0"/>
                <a:cs typeface="Calibri" panose="020F0502020204030204" pitchFamily="34" charset="0"/>
              </a:rPr>
              <a:t>: carbon atoms in ring are numbered and named</a:t>
            </a:r>
          </a:p>
          <a:p>
            <a:endParaRPr lang="en-GB" dirty="0"/>
          </a:p>
        </p:txBody>
      </p:sp>
      <p:grpSp>
        <p:nvGrpSpPr>
          <p:cNvPr id="66" name="Group 65">
            <a:extLst>
              <a:ext uri="{FF2B5EF4-FFF2-40B4-BE49-F238E27FC236}">
                <a16:creationId xmlns:a16="http://schemas.microsoft.com/office/drawing/2014/main" id="{38C58381-DC4D-4AC5-A75E-F2CBD64BBEE9}"/>
              </a:ext>
            </a:extLst>
          </p:cNvPr>
          <p:cNvGrpSpPr/>
          <p:nvPr/>
        </p:nvGrpSpPr>
        <p:grpSpPr>
          <a:xfrm>
            <a:off x="2663690" y="3992030"/>
            <a:ext cx="1863227" cy="1886224"/>
            <a:chOff x="991223" y="4384715"/>
            <a:chExt cx="1863227" cy="1886224"/>
          </a:xfrm>
        </p:grpSpPr>
        <p:grpSp>
          <p:nvGrpSpPr>
            <p:cNvPr id="67" name="Group 66">
              <a:extLst>
                <a:ext uri="{FF2B5EF4-FFF2-40B4-BE49-F238E27FC236}">
                  <a16:creationId xmlns:a16="http://schemas.microsoft.com/office/drawing/2014/main" id="{A27495B4-6DB5-4404-954D-078E43EE6E20}"/>
                </a:ext>
              </a:extLst>
            </p:cNvPr>
            <p:cNvGrpSpPr/>
            <p:nvPr/>
          </p:nvGrpSpPr>
          <p:grpSpPr>
            <a:xfrm>
              <a:off x="991223" y="4384715"/>
              <a:ext cx="1098588" cy="1600397"/>
              <a:chOff x="1320580" y="4051962"/>
              <a:chExt cx="1098588" cy="1600397"/>
            </a:xfrm>
          </p:grpSpPr>
          <p:pic>
            <p:nvPicPr>
              <p:cNvPr id="74" name="Picture 73">
                <a:extLst>
                  <a:ext uri="{FF2B5EF4-FFF2-40B4-BE49-F238E27FC236}">
                    <a16:creationId xmlns:a16="http://schemas.microsoft.com/office/drawing/2014/main" id="{8E5EF626-8420-4E79-9C6C-9FD6C77359ED}"/>
                  </a:ext>
                </a:extLst>
              </p:cNvPr>
              <p:cNvPicPr>
                <a:picLocks noChangeAspect="1"/>
              </p:cNvPicPr>
              <p:nvPr/>
            </p:nvPicPr>
            <p:blipFill rotWithShape="1">
              <a:blip r:embed="rId5"/>
              <a:srcRect l="70688" t="31028" r="3843" b="19644"/>
              <a:stretch/>
            </p:blipFill>
            <p:spPr>
              <a:xfrm>
                <a:off x="1320580" y="4358229"/>
                <a:ext cx="1098588" cy="1294130"/>
              </a:xfrm>
              <a:prstGeom prst="rect">
                <a:avLst/>
              </a:prstGeom>
            </p:spPr>
          </p:pic>
          <p:cxnSp>
            <p:nvCxnSpPr>
              <p:cNvPr id="75" name="Straight Connector 74">
                <a:extLst>
                  <a:ext uri="{FF2B5EF4-FFF2-40B4-BE49-F238E27FC236}">
                    <a16:creationId xmlns:a16="http://schemas.microsoft.com/office/drawing/2014/main" id="{A6BA1105-C50D-4EAB-8C75-D455B7D82885}"/>
                  </a:ext>
                </a:extLst>
              </p:cNvPr>
              <p:cNvCxnSpPr>
                <a:cxnSpLocks/>
              </p:cNvCxnSpPr>
              <p:nvPr/>
            </p:nvCxnSpPr>
            <p:spPr>
              <a:xfrm>
                <a:off x="1869874" y="4051962"/>
                <a:ext cx="0" cy="38136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9" name="TextBox 68">
              <a:extLst>
                <a:ext uri="{FF2B5EF4-FFF2-40B4-BE49-F238E27FC236}">
                  <a16:creationId xmlns:a16="http://schemas.microsoft.com/office/drawing/2014/main" id="{DB77B792-5F1D-44AD-A18D-E23043E70FEE}"/>
                </a:ext>
              </a:extLst>
            </p:cNvPr>
            <p:cNvSpPr txBox="1"/>
            <p:nvPr/>
          </p:nvSpPr>
          <p:spPr>
            <a:xfrm>
              <a:off x="2002935" y="4765206"/>
              <a:ext cx="851515" cy="369332"/>
            </a:xfrm>
            <a:prstGeom prst="rect">
              <a:avLst/>
            </a:prstGeom>
            <a:noFill/>
          </p:spPr>
          <p:txBody>
            <a:bodyPr wrap="none" rtlCol="0">
              <a:spAutoFit/>
            </a:bodyPr>
            <a:lstStyle/>
            <a:p>
              <a:r>
                <a:rPr lang="en-GB" b="1" dirty="0">
                  <a:solidFill>
                    <a:srgbClr val="002060"/>
                  </a:solidFill>
                </a:rPr>
                <a:t>ortho-</a:t>
              </a:r>
            </a:p>
          </p:txBody>
        </p:sp>
        <p:sp>
          <p:nvSpPr>
            <p:cNvPr id="70" name="TextBox 69">
              <a:extLst>
                <a:ext uri="{FF2B5EF4-FFF2-40B4-BE49-F238E27FC236}">
                  <a16:creationId xmlns:a16="http://schemas.microsoft.com/office/drawing/2014/main" id="{E93E236B-D01D-486B-9903-7E11746B0DEB}"/>
                </a:ext>
              </a:extLst>
            </p:cNvPr>
            <p:cNvSpPr txBox="1"/>
            <p:nvPr/>
          </p:nvSpPr>
          <p:spPr>
            <a:xfrm>
              <a:off x="2002935" y="5433309"/>
              <a:ext cx="800219" cy="369332"/>
            </a:xfrm>
            <a:prstGeom prst="rect">
              <a:avLst/>
            </a:prstGeom>
            <a:noFill/>
          </p:spPr>
          <p:txBody>
            <a:bodyPr wrap="none" rtlCol="0">
              <a:spAutoFit/>
            </a:bodyPr>
            <a:lstStyle/>
            <a:p>
              <a:r>
                <a:rPr lang="en-GB" b="1" dirty="0">
                  <a:solidFill>
                    <a:srgbClr val="9933FF"/>
                  </a:solidFill>
                </a:rPr>
                <a:t>meta-</a:t>
              </a:r>
            </a:p>
          </p:txBody>
        </p:sp>
        <p:sp>
          <p:nvSpPr>
            <p:cNvPr id="71" name="TextBox 70">
              <a:extLst>
                <a:ext uri="{FF2B5EF4-FFF2-40B4-BE49-F238E27FC236}">
                  <a16:creationId xmlns:a16="http://schemas.microsoft.com/office/drawing/2014/main" id="{C148E6D0-056C-4AE7-867B-8F420553AE5B}"/>
                </a:ext>
              </a:extLst>
            </p:cNvPr>
            <p:cNvSpPr txBox="1"/>
            <p:nvPr/>
          </p:nvSpPr>
          <p:spPr>
            <a:xfrm>
              <a:off x="1384064" y="5901607"/>
              <a:ext cx="748923" cy="369332"/>
            </a:xfrm>
            <a:prstGeom prst="rect">
              <a:avLst/>
            </a:prstGeom>
            <a:noFill/>
          </p:spPr>
          <p:txBody>
            <a:bodyPr wrap="none" rtlCol="0">
              <a:spAutoFit/>
            </a:bodyPr>
            <a:lstStyle/>
            <a:p>
              <a:r>
                <a:rPr lang="en-GB" b="1" dirty="0">
                  <a:solidFill>
                    <a:srgbClr val="FF66FF"/>
                  </a:solidFill>
                </a:rPr>
                <a:t>para-</a:t>
              </a:r>
            </a:p>
          </p:txBody>
        </p:sp>
      </p:grpSp>
      <p:pic>
        <p:nvPicPr>
          <p:cNvPr id="76" name="Picture 75">
            <a:extLst>
              <a:ext uri="{FF2B5EF4-FFF2-40B4-BE49-F238E27FC236}">
                <a16:creationId xmlns:a16="http://schemas.microsoft.com/office/drawing/2014/main" id="{C399ED87-5A36-4B6D-B69B-7EB5E7024561}"/>
              </a:ext>
            </a:extLst>
          </p:cNvPr>
          <p:cNvPicPr>
            <a:picLocks noChangeAspect="1"/>
          </p:cNvPicPr>
          <p:nvPr/>
        </p:nvPicPr>
        <p:blipFill rotWithShape="1">
          <a:blip r:embed="rId8"/>
          <a:srcRect r="72746" b="6065"/>
          <a:stretch/>
        </p:blipFill>
        <p:spPr>
          <a:xfrm>
            <a:off x="4877032" y="3767891"/>
            <a:ext cx="1166969" cy="1880159"/>
          </a:xfrm>
          <a:prstGeom prst="rect">
            <a:avLst/>
          </a:prstGeom>
        </p:spPr>
      </p:pic>
      <p:pic>
        <p:nvPicPr>
          <p:cNvPr id="77" name="Picture 76">
            <a:extLst>
              <a:ext uri="{FF2B5EF4-FFF2-40B4-BE49-F238E27FC236}">
                <a16:creationId xmlns:a16="http://schemas.microsoft.com/office/drawing/2014/main" id="{A423C780-2A58-416A-8822-F78835B2D4B3}"/>
              </a:ext>
            </a:extLst>
          </p:cNvPr>
          <p:cNvPicPr>
            <a:picLocks noChangeAspect="1"/>
          </p:cNvPicPr>
          <p:nvPr/>
        </p:nvPicPr>
        <p:blipFill rotWithShape="1">
          <a:blip r:embed="rId8"/>
          <a:srcRect l="54237" t="8228"/>
          <a:stretch/>
        </p:blipFill>
        <p:spPr>
          <a:xfrm>
            <a:off x="6797439" y="3805432"/>
            <a:ext cx="1925617" cy="1805076"/>
          </a:xfrm>
          <a:prstGeom prst="rect">
            <a:avLst/>
          </a:prstGeom>
        </p:spPr>
      </p:pic>
      <p:sp>
        <p:nvSpPr>
          <p:cNvPr id="78" name="TextBox 77">
            <a:extLst>
              <a:ext uri="{FF2B5EF4-FFF2-40B4-BE49-F238E27FC236}">
                <a16:creationId xmlns:a16="http://schemas.microsoft.com/office/drawing/2014/main" id="{00F4F8A0-2B6B-47C4-8DEC-58610C463975}"/>
              </a:ext>
            </a:extLst>
          </p:cNvPr>
          <p:cNvSpPr txBox="1"/>
          <p:nvPr/>
        </p:nvSpPr>
        <p:spPr>
          <a:xfrm>
            <a:off x="6354576" y="5858929"/>
            <a:ext cx="2685351" cy="923330"/>
          </a:xfrm>
          <a:prstGeom prst="rect">
            <a:avLst/>
          </a:prstGeom>
          <a:noFill/>
        </p:spPr>
        <p:txBody>
          <a:bodyPr wrap="none" rtlCol="0">
            <a:spAutoFit/>
          </a:bodyPr>
          <a:lstStyle/>
          <a:p>
            <a:r>
              <a:rPr lang="en-GB" dirty="0">
                <a:solidFill>
                  <a:srgbClr val="0000FF"/>
                </a:solidFill>
              </a:rPr>
              <a:t>1</a:t>
            </a:r>
            <a:r>
              <a:rPr lang="en-GB" dirty="0"/>
              <a:t>-methyl-</a:t>
            </a:r>
            <a:r>
              <a:rPr lang="en-GB" dirty="0">
                <a:solidFill>
                  <a:srgbClr val="002060"/>
                </a:solidFill>
              </a:rPr>
              <a:t>2</a:t>
            </a:r>
            <a:r>
              <a:rPr lang="en-GB" dirty="0"/>
              <a:t>-nitrobenzene</a:t>
            </a:r>
          </a:p>
          <a:p>
            <a:r>
              <a:rPr lang="en-GB" dirty="0">
                <a:solidFill>
                  <a:srgbClr val="002060"/>
                </a:solidFill>
              </a:rPr>
              <a:t>2</a:t>
            </a:r>
            <a:r>
              <a:rPr lang="en-GB" dirty="0"/>
              <a:t>- nitrotoluene</a:t>
            </a:r>
          </a:p>
          <a:p>
            <a:r>
              <a:rPr lang="en-GB" b="1" dirty="0">
                <a:solidFill>
                  <a:srgbClr val="002060"/>
                </a:solidFill>
              </a:rPr>
              <a:t>o</a:t>
            </a:r>
            <a:r>
              <a:rPr lang="en-GB" dirty="0"/>
              <a:t>-nitrotoluene</a:t>
            </a:r>
          </a:p>
        </p:txBody>
      </p:sp>
      <p:sp>
        <p:nvSpPr>
          <p:cNvPr id="79" name="TextBox 78">
            <a:extLst>
              <a:ext uri="{FF2B5EF4-FFF2-40B4-BE49-F238E27FC236}">
                <a16:creationId xmlns:a16="http://schemas.microsoft.com/office/drawing/2014/main" id="{53617264-4641-49A2-8CBD-232BF7A9A9BE}"/>
              </a:ext>
            </a:extLst>
          </p:cNvPr>
          <p:cNvSpPr txBox="1"/>
          <p:nvPr/>
        </p:nvSpPr>
        <p:spPr>
          <a:xfrm>
            <a:off x="4605379" y="5878254"/>
            <a:ext cx="1749197" cy="646331"/>
          </a:xfrm>
          <a:prstGeom prst="rect">
            <a:avLst/>
          </a:prstGeom>
          <a:noFill/>
        </p:spPr>
        <p:txBody>
          <a:bodyPr wrap="none" rtlCol="0">
            <a:spAutoFit/>
          </a:bodyPr>
          <a:lstStyle/>
          <a:p>
            <a:r>
              <a:rPr lang="en-GB" dirty="0"/>
              <a:t>methylbenzene</a:t>
            </a:r>
          </a:p>
          <a:p>
            <a:r>
              <a:rPr lang="en-GB" dirty="0"/>
              <a:t>toluene</a:t>
            </a:r>
          </a:p>
        </p:txBody>
      </p:sp>
      <p:sp>
        <p:nvSpPr>
          <p:cNvPr id="114" name="TextBox 113">
            <a:extLst>
              <a:ext uri="{FF2B5EF4-FFF2-40B4-BE49-F238E27FC236}">
                <a16:creationId xmlns:a16="http://schemas.microsoft.com/office/drawing/2014/main" id="{2BC4EEE7-6508-451D-9379-CC708D2F1E17}"/>
              </a:ext>
            </a:extLst>
          </p:cNvPr>
          <p:cNvSpPr txBox="1"/>
          <p:nvPr/>
        </p:nvSpPr>
        <p:spPr>
          <a:xfrm>
            <a:off x="7859467" y="995736"/>
            <a:ext cx="312906" cy="369332"/>
          </a:xfrm>
          <a:prstGeom prst="rect">
            <a:avLst/>
          </a:prstGeom>
          <a:noFill/>
        </p:spPr>
        <p:txBody>
          <a:bodyPr wrap="none" rtlCol="0">
            <a:spAutoFit/>
          </a:bodyPr>
          <a:lstStyle/>
          <a:p>
            <a:r>
              <a:rPr lang="en-GB" b="1" dirty="0">
                <a:solidFill>
                  <a:srgbClr val="0000FF"/>
                </a:solidFill>
              </a:rPr>
              <a:t>1</a:t>
            </a:r>
          </a:p>
        </p:txBody>
      </p:sp>
      <p:sp>
        <p:nvSpPr>
          <p:cNvPr id="115" name="TextBox 114">
            <a:extLst>
              <a:ext uri="{FF2B5EF4-FFF2-40B4-BE49-F238E27FC236}">
                <a16:creationId xmlns:a16="http://schemas.microsoft.com/office/drawing/2014/main" id="{E88295F3-C2D0-40C5-8A8A-513B0AA6F45A}"/>
              </a:ext>
            </a:extLst>
          </p:cNvPr>
          <p:cNvSpPr txBox="1"/>
          <p:nvPr/>
        </p:nvSpPr>
        <p:spPr>
          <a:xfrm>
            <a:off x="8478338" y="1389698"/>
            <a:ext cx="312906" cy="369332"/>
          </a:xfrm>
          <a:prstGeom prst="rect">
            <a:avLst/>
          </a:prstGeom>
          <a:noFill/>
        </p:spPr>
        <p:txBody>
          <a:bodyPr wrap="none" rtlCol="0">
            <a:spAutoFit/>
          </a:bodyPr>
          <a:lstStyle/>
          <a:p>
            <a:r>
              <a:rPr lang="en-GB" b="1" dirty="0">
                <a:solidFill>
                  <a:srgbClr val="0000FF"/>
                </a:solidFill>
              </a:rPr>
              <a:t>2</a:t>
            </a:r>
          </a:p>
        </p:txBody>
      </p:sp>
      <p:sp>
        <p:nvSpPr>
          <p:cNvPr id="116" name="TextBox 115">
            <a:extLst>
              <a:ext uri="{FF2B5EF4-FFF2-40B4-BE49-F238E27FC236}">
                <a16:creationId xmlns:a16="http://schemas.microsoft.com/office/drawing/2014/main" id="{8E71B4B8-1E0D-43DD-BC5B-F6AFB0DDD4DE}"/>
              </a:ext>
            </a:extLst>
          </p:cNvPr>
          <p:cNvSpPr txBox="1"/>
          <p:nvPr/>
        </p:nvSpPr>
        <p:spPr>
          <a:xfrm>
            <a:off x="8478338" y="2057801"/>
            <a:ext cx="312906" cy="369332"/>
          </a:xfrm>
          <a:prstGeom prst="rect">
            <a:avLst/>
          </a:prstGeom>
          <a:noFill/>
        </p:spPr>
        <p:txBody>
          <a:bodyPr wrap="none" rtlCol="0">
            <a:spAutoFit/>
          </a:bodyPr>
          <a:lstStyle/>
          <a:p>
            <a:r>
              <a:rPr lang="en-GB" b="1" dirty="0">
                <a:solidFill>
                  <a:srgbClr val="0000FF"/>
                </a:solidFill>
              </a:rPr>
              <a:t>3</a:t>
            </a:r>
          </a:p>
        </p:txBody>
      </p:sp>
      <p:sp>
        <p:nvSpPr>
          <p:cNvPr id="117" name="TextBox 116">
            <a:extLst>
              <a:ext uri="{FF2B5EF4-FFF2-40B4-BE49-F238E27FC236}">
                <a16:creationId xmlns:a16="http://schemas.microsoft.com/office/drawing/2014/main" id="{51C17130-A824-471D-97DC-5197067B5608}"/>
              </a:ext>
            </a:extLst>
          </p:cNvPr>
          <p:cNvSpPr txBox="1"/>
          <p:nvPr/>
        </p:nvSpPr>
        <p:spPr>
          <a:xfrm>
            <a:off x="7859467" y="2526099"/>
            <a:ext cx="312906" cy="369332"/>
          </a:xfrm>
          <a:prstGeom prst="rect">
            <a:avLst/>
          </a:prstGeom>
          <a:noFill/>
        </p:spPr>
        <p:txBody>
          <a:bodyPr wrap="none" rtlCol="0">
            <a:spAutoFit/>
          </a:bodyPr>
          <a:lstStyle/>
          <a:p>
            <a:r>
              <a:rPr lang="en-GB" b="1" dirty="0">
                <a:solidFill>
                  <a:srgbClr val="0000FF"/>
                </a:solidFill>
              </a:rPr>
              <a:t>4</a:t>
            </a:r>
          </a:p>
        </p:txBody>
      </p:sp>
      <p:sp>
        <p:nvSpPr>
          <p:cNvPr id="118" name="TextBox 117">
            <a:extLst>
              <a:ext uri="{FF2B5EF4-FFF2-40B4-BE49-F238E27FC236}">
                <a16:creationId xmlns:a16="http://schemas.microsoft.com/office/drawing/2014/main" id="{585BBE3A-EC91-4F49-B120-BB61B8CD1D76}"/>
              </a:ext>
            </a:extLst>
          </p:cNvPr>
          <p:cNvSpPr txBox="1"/>
          <p:nvPr/>
        </p:nvSpPr>
        <p:spPr>
          <a:xfrm>
            <a:off x="7240596" y="2082980"/>
            <a:ext cx="312906" cy="369332"/>
          </a:xfrm>
          <a:prstGeom prst="rect">
            <a:avLst/>
          </a:prstGeom>
          <a:noFill/>
        </p:spPr>
        <p:txBody>
          <a:bodyPr wrap="none" rtlCol="0">
            <a:spAutoFit/>
          </a:bodyPr>
          <a:lstStyle/>
          <a:p>
            <a:r>
              <a:rPr lang="en-GB" b="1" dirty="0">
                <a:solidFill>
                  <a:srgbClr val="0000FF"/>
                </a:solidFill>
              </a:rPr>
              <a:t>5</a:t>
            </a:r>
          </a:p>
        </p:txBody>
      </p:sp>
      <p:sp>
        <p:nvSpPr>
          <p:cNvPr id="119" name="TextBox 118">
            <a:extLst>
              <a:ext uri="{FF2B5EF4-FFF2-40B4-BE49-F238E27FC236}">
                <a16:creationId xmlns:a16="http://schemas.microsoft.com/office/drawing/2014/main" id="{3EA58F6E-9A31-4037-A8F9-A4D041FE4C9C}"/>
              </a:ext>
            </a:extLst>
          </p:cNvPr>
          <p:cNvSpPr txBox="1"/>
          <p:nvPr/>
        </p:nvSpPr>
        <p:spPr>
          <a:xfrm>
            <a:off x="7240596" y="1416345"/>
            <a:ext cx="312906" cy="369332"/>
          </a:xfrm>
          <a:prstGeom prst="rect">
            <a:avLst/>
          </a:prstGeom>
          <a:noFill/>
        </p:spPr>
        <p:txBody>
          <a:bodyPr wrap="none" rtlCol="0">
            <a:spAutoFit/>
          </a:bodyPr>
          <a:lstStyle/>
          <a:p>
            <a:r>
              <a:rPr lang="en-GB" b="1" dirty="0">
                <a:solidFill>
                  <a:srgbClr val="0000FF"/>
                </a:solidFill>
              </a:rPr>
              <a:t>6</a:t>
            </a:r>
          </a:p>
        </p:txBody>
      </p:sp>
    </p:spTree>
    <p:extLst>
      <p:ext uri="{BB962C8B-B14F-4D97-AF65-F5344CB8AC3E}">
        <p14:creationId xmlns:p14="http://schemas.microsoft.com/office/powerpoint/2010/main" val="426253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p:bldP spid="7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1177"/>
            <a:ext cx="7830903"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C-NITRATION OF BENZENE</a:t>
            </a:r>
            <a:endParaRPr lang="en-GB" sz="2800" b="1" dirty="0">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id="{A68B576B-8F15-4BC2-84D8-B42E04E9DA0D}"/>
              </a:ext>
            </a:extLst>
          </p:cNvPr>
          <p:cNvPicPr>
            <a:picLocks noChangeAspect="1"/>
          </p:cNvPicPr>
          <p:nvPr/>
        </p:nvPicPr>
        <p:blipFill rotWithShape="1">
          <a:blip r:embed="rId5"/>
          <a:srcRect t="40021"/>
          <a:stretch/>
        </p:blipFill>
        <p:spPr>
          <a:xfrm>
            <a:off x="230314" y="1639879"/>
            <a:ext cx="1371610" cy="1336844"/>
          </a:xfrm>
          <a:prstGeom prst="rect">
            <a:avLst/>
          </a:prstGeom>
        </p:spPr>
      </p:pic>
      <p:sp>
        <p:nvSpPr>
          <p:cNvPr id="12" name="TextBox 11">
            <a:extLst>
              <a:ext uri="{FF2B5EF4-FFF2-40B4-BE49-F238E27FC236}">
                <a16:creationId xmlns:a16="http://schemas.microsoft.com/office/drawing/2014/main" id="{C4F7EC7E-EF86-48CA-97BC-8F83DE970EE6}"/>
              </a:ext>
            </a:extLst>
          </p:cNvPr>
          <p:cNvSpPr txBox="1"/>
          <p:nvPr/>
        </p:nvSpPr>
        <p:spPr>
          <a:xfrm>
            <a:off x="5025952" y="29556"/>
            <a:ext cx="2993053" cy="769441"/>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the nitro group, NO</a:t>
            </a:r>
            <a:r>
              <a:rPr lang="en-GB" sz="2200" baseline="-25000" dirty="0">
                <a:latin typeface="Calibri" panose="020F0502020204030204" pitchFamily="34" charset="0"/>
                <a:cs typeface="Calibri" panose="020F0502020204030204" pitchFamily="34" charset="0"/>
              </a:rPr>
              <a:t>2</a:t>
            </a:r>
            <a:r>
              <a:rPr lang="en-GB" sz="2200" dirty="0">
                <a:latin typeface="Calibri" panose="020F0502020204030204" pitchFamily="34" charset="0"/>
                <a:cs typeface="Calibri" panose="020F0502020204030204" pitchFamily="34" charset="0"/>
              </a:rPr>
              <a:t>, is </a:t>
            </a:r>
            <a:r>
              <a:rPr lang="en-GB" sz="2200" b="1" dirty="0">
                <a:solidFill>
                  <a:srgbClr val="9933FF"/>
                </a:solidFill>
                <a:latin typeface="Calibri" panose="020F0502020204030204" pitchFamily="34" charset="0"/>
                <a:cs typeface="Calibri" panose="020F0502020204030204" pitchFamily="34" charset="0"/>
              </a:rPr>
              <a:t>meta</a:t>
            </a:r>
            <a:r>
              <a:rPr lang="en-GB" sz="2200" dirty="0">
                <a:latin typeface="Calibri" panose="020F0502020204030204" pitchFamily="34" charset="0"/>
                <a:cs typeface="Calibri" panose="020F0502020204030204" pitchFamily="34" charset="0"/>
              </a:rPr>
              <a:t> directing</a:t>
            </a:r>
          </a:p>
        </p:txBody>
      </p:sp>
      <p:grpSp>
        <p:nvGrpSpPr>
          <p:cNvPr id="4" name="Group 3">
            <a:extLst>
              <a:ext uri="{FF2B5EF4-FFF2-40B4-BE49-F238E27FC236}">
                <a16:creationId xmlns:a16="http://schemas.microsoft.com/office/drawing/2014/main" id="{B44ECDC5-47EC-4944-8C9C-3420D7CD25D0}"/>
              </a:ext>
            </a:extLst>
          </p:cNvPr>
          <p:cNvGrpSpPr/>
          <p:nvPr/>
        </p:nvGrpSpPr>
        <p:grpSpPr>
          <a:xfrm>
            <a:off x="1768163" y="1806569"/>
            <a:ext cx="1326524" cy="1009623"/>
            <a:chOff x="1768163" y="1925640"/>
            <a:chExt cx="1326524" cy="1009623"/>
          </a:xfrm>
        </p:grpSpPr>
        <p:grpSp>
          <p:nvGrpSpPr>
            <p:cNvPr id="2" name="Group 1">
              <a:extLst>
                <a:ext uri="{FF2B5EF4-FFF2-40B4-BE49-F238E27FC236}">
                  <a16:creationId xmlns:a16="http://schemas.microsoft.com/office/drawing/2014/main" id="{1D10F1D0-27F8-4490-BBAF-B2C72EC968F4}"/>
                </a:ext>
              </a:extLst>
            </p:cNvPr>
            <p:cNvGrpSpPr/>
            <p:nvPr/>
          </p:nvGrpSpPr>
          <p:grpSpPr>
            <a:xfrm>
              <a:off x="2445241" y="2280995"/>
              <a:ext cx="649446" cy="654268"/>
              <a:chOff x="4114800" y="2971800"/>
              <a:chExt cx="774700" cy="806966"/>
            </a:xfrm>
          </p:grpSpPr>
          <p:pic>
            <p:nvPicPr>
              <p:cNvPr id="3" name="Graphic 2" descr="Candle with solid fill">
                <a:extLst>
                  <a:ext uri="{FF2B5EF4-FFF2-40B4-BE49-F238E27FC236}">
                    <a16:creationId xmlns:a16="http://schemas.microsoft.com/office/drawing/2014/main" id="{D3191686-465C-4D62-AD20-90CBE43FF3D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114800" y="2971800"/>
                <a:ext cx="714080" cy="714080"/>
              </a:xfrm>
              <a:prstGeom prst="rect">
                <a:avLst/>
              </a:prstGeom>
            </p:spPr>
          </p:pic>
          <p:pic>
            <p:nvPicPr>
              <p:cNvPr id="13" name="Picture 12">
                <a:extLst>
                  <a:ext uri="{FF2B5EF4-FFF2-40B4-BE49-F238E27FC236}">
                    <a16:creationId xmlns:a16="http://schemas.microsoft.com/office/drawing/2014/main" id="{6645BE9B-5DF9-4CFB-8567-F5A3CF0E7027}"/>
                  </a:ext>
                </a:extLst>
              </p:cNvPr>
              <p:cNvPicPr>
                <a:picLocks noChangeAspect="1"/>
              </p:cNvPicPr>
              <p:nvPr/>
            </p:nvPicPr>
            <p:blipFill rotWithShape="1">
              <a:blip r:embed="rId5"/>
              <a:srcRect l="17931" t="58975" r="39140" b="24455"/>
              <a:stretch/>
            </p:blipFill>
            <p:spPr>
              <a:xfrm>
                <a:off x="4175420" y="3409434"/>
                <a:ext cx="714080" cy="369332"/>
              </a:xfrm>
              <a:prstGeom prst="rect">
                <a:avLst/>
              </a:prstGeom>
            </p:spPr>
          </p:pic>
        </p:grpSp>
        <p:sp>
          <p:nvSpPr>
            <p:cNvPr id="14" name="TextBox 13">
              <a:extLst>
                <a:ext uri="{FF2B5EF4-FFF2-40B4-BE49-F238E27FC236}">
                  <a16:creationId xmlns:a16="http://schemas.microsoft.com/office/drawing/2014/main" id="{36E0B130-82E8-4E3E-8C36-046DCBF1E769}"/>
                </a:ext>
              </a:extLst>
            </p:cNvPr>
            <p:cNvSpPr txBox="1"/>
            <p:nvPr/>
          </p:nvSpPr>
          <p:spPr>
            <a:xfrm>
              <a:off x="1768163" y="2305674"/>
              <a:ext cx="1111202" cy="369332"/>
            </a:xfrm>
            <a:prstGeom prst="rect">
              <a:avLst/>
            </a:prstGeom>
            <a:noFill/>
          </p:spPr>
          <p:txBody>
            <a:bodyPr wrap="none" rtlCol="0">
              <a:spAutoFit/>
            </a:bodyPr>
            <a:lstStyle/>
            <a:p>
              <a:r>
                <a:rPr lang="en-GB" dirty="0"/>
                <a:t>H</a:t>
              </a:r>
              <a:r>
                <a:rPr lang="en-GB" baseline="-25000" dirty="0"/>
                <a:t>2</a:t>
              </a:r>
              <a:r>
                <a:rPr lang="en-GB" dirty="0"/>
                <a:t>SO</a:t>
              </a:r>
              <a:r>
                <a:rPr lang="en-GB" baseline="-25000" dirty="0"/>
                <a:t>4</a:t>
              </a:r>
              <a:r>
                <a:rPr lang="en-GB" dirty="0"/>
                <a:t>,   </a:t>
              </a:r>
            </a:p>
          </p:txBody>
        </p:sp>
        <p:cxnSp>
          <p:nvCxnSpPr>
            <p:cNvPr id="15" name="Straight Arrow Connector 14">
              <a:extLst>
                <a:ext uri="{FF2B5EF4-FFF2-40B4-BE49-F238E27FC236}">
                  <a16:creationId xmlns:a16="http://schemas.microsoft.com/office/drawing/2014/main" id="{C2FAD583-F818-459E-8E61-878C446A4105}"/>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0B1B0C8-432A-41C6-922E-A2766B64034D}"/>
                </a:ext>
              </a:extLst>
            </p:cNvPr>
            <p:cNvSpPr txBox="1"/>
            <p:nvPr/>
          </p:nvSpPr>
          <p:spPr>
            <a:xfrm>
              <a:off x="1768163" y="1925640"/>
              <a:ext cx="1146468" cy="369332"/>
            </a:xfrm>
            <a:prstGeom prst="rect">
              <a:avLst/>
            </a:prstGeom>
            <a:noFill/>
          </p:spPr>
          <p:txBody>
            <a:bodyPr wrap="none" rtlCol="0">
              <a:spAutoFit/>
            </a:bodyPr>
            <a:lstStyle/>
            <a:p>
              <a:r>
                <a:rPr lang="en-GB" dirty="0"/>
                <a:t>  HNO</a:t>
              </a:r>
              <a:r>
                <a:rPr lang="en-GB" baseline="-25000" dirty="0"/>
                <a:t>3</a:t>
              </a:r>
              <a:r>
                <a:rPr lang="en-GB" dirty="0"/>
                <a:t>   </a:t>
              </a:r>
            </a:p>
          </p:txBody>
        </p:sp>
      </p:grpSp>
      <p:grpSp>
        <p:nvGrpSpPr>
          <p:cNvPr id="19" name="Group 18">
            <a:extLst>
              <a:ext uri="{FF2B5EF4-FFF2-40B4-BE49-F238E27FC236}">
                <a16:creationId xmlns:a16="http://schemas.microsoft.com/office/drawing/2014/main" id="{504D9DA9-FC50-464D-BA48-33B3B701B975}"/>
              </a:ext>
            </a:extLst>
          </p:cNvPr>
          <p:cNvGrpSpPr/>
          <p:nvPr/>
        </p:nvGrpSpPr>
        <p:grpSpPr>
          <a:xfrm>
            <a:off x="3094687" y="743615"/>
            <a:ext cx="1371610" cy="2225225"/>
            <a:chOff x="2057653" y="3498690"/>
            <a:chExt cx="1371610" cy="2225225"/>
          </a:xfrm>
        </p:grpSpPr>
        <p:pic>
          <p:nvPicPr>
            <p:cNvPr id="17" name="Picture 16">
              <a:extLst>
                <a:ext uri="{FF2B5EF4-FFF2-40B4-BE49-F238E27FC236}">
                  <a16:creationId xmlns:a16="http://schemas.microsoft.com/office/drawing/2014/main" id="{B276C6DF-84D1-4A19-9ABD-92A38D8F2FDD}"/>
                </a:ext>
              </a:extLst>
            </p:cNvPr>
            <p:cNvPicPr>
              <a:picLocks noChangeAspect="1"/>
            </p:cNvPicPr>
            <p:nvPr/>
          </p:nvPicPr>
          <p:blipFill rotWithShape="1">
            <a:blip r:embed="rId5"/>
            <a:srcRect t="40021"/>
            <a:stretch/>
          </p:blipFill>
          <p:spPr>
            <a:xfrm>
              <a:off x="2057653" y="4387071"/>
              <a:ext cx="1371610" cy="1336844"/>
            </a:xfrm>
            <a:prstGeom prst="rect">
              <a:avLst/>
            </a:prstGeom>
          </p:spPr>
        </p:pic>
        <p:cxnSp>
          <p:nvCxnSpPr>
            <p:cNvPr id="10" name="Straight Connector 9">
              <a:extLst>
                <a:ext uri="{FF2B5EF4-FFF2-40B4-BE49-F238E27FC236}">
                  <a16:creationId xmlns:a16="http://schemas.microsoft.com/office/drawing/2014/main" id="{01DF0116-545A-4EAB-96BA-F3983F8E0A9B}"/>
                </a:ext>
              </a:extLst>
            </p:cNvPr>
            <p:cNvCxnSpPr/>
            <p:nvPr/>
          </p:nvCxnSpPr>
          <p:spPr>
            <a:xfrm>
              <a:off x="2647403" y="3926903"/>
              <a:ext cx="0" cy="460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24ADF7B-6223-46D0-9DAC-E29C210477B0}"/>
                </a:ext>
              </a:extLst>
            </p:cNvPr>
            <p:cNvSpPr txBox="1"/>
            <p:nvPr/>
          </p:nvSpPr>
          <p:spPr>
            <a:xfrm>
              <a:off x="2426230" y="3498690"/>
              <a:ext cx="856325" cy="523220"/>
            </a:xfrm>
            <a:prstGeom prst="rect">
              <a:avLst/>
            </a:prstGeom>
            <a:noFill/>
          </p:spPr>
          <p:txBody>
            <a:bodyPr wrap="none" rtlCol="0">
              <a:spAutoFit/>
            </a:bodyPr>
            <a:lstStyle/>
            <a:p>
              <a:r>
                <a:rPr lang="en-GB" sz="2800" dirty="0"/>
                <a:t>NO</a:t>
              </a:r>
              <a:r>
                <a:rPr lang="en-GB" sz="2800" baseline="-25000" dirty="0"/>
                <a:t>2</a:t>
              </a:r>
            </a:p>
          </p:txBody>
        </p:sp>
      </p:grpSp>
      <p:grpSp>
        <p:nvGrpSpPr>
          <p:cNvPr id="26" name="Group 25">
            <a:extLst>
              <a:ext uri="{FF2B5EF4-FFF2-40B4-BE49-F238E27FC236}">
                <a16:creationId xmlns:a16="http://schemas.microsoft.com/office/drawing/2014/main" id="{30FF5393-5BDB-4968-B07E-CA1A7B64CC04}"/>
              </a:ext>
            </a:extLst>
          </p:cNvPr>
          <p:cNvGrpSpPr/>
          <p:nvPr/>
        </p:nvGrpSpPr>
        <p:grpSpPr>
          <a:xfrm>
            <a:off x="5952894" y="687992"/>
            <a:ext cx="2384457" cy="2465815"/>
            <a:chOff x="3043868" y="3744704"/>
            <a:chExt cx="2384457" cy="2465815"/>
          </a:xfrm>
        </p:grpSpPr>
        <p:grpSp>
          <p:nvGrpSpPr>
            <p:cNvPr id="21" name="Group 20">
              <a:extLst>
                <a:ext uri="{FF2B5EF4-FFF2-40B4-BE49-F238E27FC236}">
                  <a16:creationId xmlns:a16="http://schemas.microsoft.com/office/drawing/2014/main" id="{57BD8423-F3F7-4E39-8CCE-1CDA47F3E219}"/>
                </a:ext>
              </a:extLst>
            </p:cNvPr>
            <p:cNvGrpSpPr/>
            <p:nvPr/>
          </p:nvGrpSpPr>
          <p:grpSpPr>
            <a:xfrm>
              <a:off x="3043868" y="3744704"/>
              <a:ext cx="1371610" cy="2225225"/>
              <a:chOff x="2057653" y="3498690"/>
              <a:chExt cx="1371610" cy="2225225"/>
            </a:xfrm>
          </p:grpSpPr>
          <p:pic>
            <p:nvPicPr>
              <p:cNvPr id="22" name="Picture 21">
                <a:extLst>
                  <a:ext uri="{FF2B5EF4-FFF2-40B4-BE49-F238E27FC236}">
                    <a16:creationId xmlns:a16="http://schemas.microsoft.com/office/drawing/2014/main" id="{E5FAC86A-6272-4CFB-8D2F-A494E01327C9}"/>
                  </a:ext>
                </a:extLst>
              </p:cNvPr>
              <p:cNvPicPr>
                <a:picLocks noChangeAspect="1"/>
              </p:cNvPicPr>
              <p:nvPr/>
            </p:nvPicPr>
            <p:blipFill rotWithShape="1">
              <a:blip r:embed="rId5"/>
              <a:srcRect t="40021"/>
              <a:stretch/>
            </p:blipFill>
            <p:spPr>
              <a:xfrm>
                <a:off x="2057653" y="4387071"/>
                <a:ext cx="1371610" cy="1336844"/>
              </a:xfrm>
              <a:prstGeom prst="rect">
                <a:avLst/>
              </a:prstGeom>
            </p:spPr>
          </p:pic>
          <p:cxnSp>
            <p:nvCxnSpPr>
              <p:cNvPr id="23" name="Straight Connector 22">
                <a:extLst>
                  <a:ext uri="{FF2B5EF4-FFF2-40B4-BE49-F238E27FC236}">
                    <a16:creationId xmlns:a16="http://schemas.microsoft.com/office/drawing/2014/main" id="{A5C291A4-354D-41F8-B807-63A652E8FF43}"/>
                  </a:ext>
                </a:extLst>
              </p:cNvPr>
              <p:cNvCxnSpPr/>
              <p:nvPr/>
            </p:nvCxnSpPr>
            <p:spPr>
              <a:xfrm>
                <a:off x="2647403" y="3926903"/>
                <a:ext cx="0" cy="460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0B1B3048-1247-4659-A5CB-B204F61DDD8D}"/>
                  </a:ext>
                </a:extLst>
              </p:cNvPr>
              <p:cNvSpPr txBox="1"/>
              <p:nvPr/>
            </p:nvSpPr>
            <p:spPr>
              <a:xfrm>
                <a:off x="2426230" y="3498690"/>
                <a:ext cx="856325" cy="523220"/>
              </a:xfrm>
              <a:prstGeom prst="rect">
                <a:avLst/>
              </a:prstGeom>
              <a:noFill/>
            </p:spPr>
            <p:txBody>
              <a:bodyPr wrap="none" rtlCol="0">
                <a:spAutoFit/>
              </a:bodyPr>
              <a:lstStyle/>
              <a:p>
                <a:r>
                  <a:rPr lang="en-GB" sz="2800" dirty="0"/>
                  <a:t>NO</a:t>
                </a:r>
                <a:r>
                  <a:rPr lang="en-GB" sz="2800" baseline="-25000" dirty="0"/>
                  <a:t>2</a:t>
                </a:r>
              </a:p>
            </p:txBody>
          </p:sp>
        </p:grpSp>
        <p:cxnSp>
          <p:nvCxnSpPr>
            <p:cNvPr id="25" name="Straight Connector 24">
              <a:extLst>
                <a:ext uri="{FF2B5EF4-FFF2-40B4-BE49-F238E27FC236}">
                  <a16:creationId xmlns:a16="http://schemas.microsoft.com/office/drawing/2014/main" id="{2118682E-9D7B-41F0-BC20-77145AF55A53}"/>
                </a:ext>
              </a:extLst>
            </p:cNvPr>
            <p:cNvCxnSpPr>
              <a:cxnSpLocks/>
            </p:cNvCxnSpPr>
            <p:nvPr/>
          </p:nvCxnSpPr>
          <p:spPr>
            <a:xfrm flipH="1" flipV="1">
              <a:off x="4190666" y="5620096"/>
              <a:ext cx="433886" cy="2446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B2591E4-F731-4DFB-AE5B-7F7A254B79C4}"/>
                </a:ext>
              </a:extLst>
            </p:cNvPr>
            <p:cNvSpPr txBox="1"/>
            <p:nvPr/>
          </p:nvSpPr>
          <p:spPr>
            <a:xfrm>
              <a:off x="4572000" y="5687299"/>
              <a:ext cx="856325" cy="523220"/>
            </a:xfrm>
            <a:prstGeom prst="rect">
              <a:avLst/>
            </a:prstGeom>
            <a:noFill/>
          </p:spPr>
          <p:txBody>
            <a:bodyPr wrap="none" rtlCol="0">
              <a:spAutoFit/>
            </a:bodyPr>
            <a:lstStyle/>
            <a:p>
              <a:r>
                <a:rPr lang="en-GB" sz="2800" dirty="0"/>
                <a:t>NO</a:t>
              </a:r>
              <a:r>
                <a:rPr lang="en-GB" sz="2800" baseline="-25000" dirty="0"/>
                <a:t>2</a:t>
              </a:r>
            </a:p>
          </p:txBody>
        </p:sp>
      </p:grpSp>
      <p:grpSp>
        <p:nvGrpSpPr>
          <p:cNvPr id="29" name="Group 28">
            <a:extLst>
              <a:ext uri="{FF2B5EF4-FFF2-40B4-BE49-F238E27FC236}">
                <a16:creationId xmlns:a16="http://schemas.microsoft.com/office/drawing/2014/main" id="{9D95E09C-8EF5-4932-B245-EACB6D0D6659}"/>
              </a:ext>
            </a:extLst>
          </p:cNvPr>
          <p:cNvGrpSpPr/>
          <p:nvPr/>
        </p:nvGrpSpPr>
        <p:grpSpPr>
          <a:xfrm>
            <a:off x="4458690" y="1866457"/>
            <a:ext cx="1326524" cy="1009623"/>
            <a:chOff x="1768163" y="1925640"/>
            <a:chExt cx="1326524" cy="1009623"/>
          </a:xfrm>
        </p:grpSpPr>
        <p:grpSp>
          <p:nvGrpSpPr>
            <p:cNvPr id="30" name="Group 29">
              <a:extLst>
                <a:ext uri="{FF2B5EF4-FFF2-40B4-BE49-F238E27FC236}">
                  <a16:creationId xmlns:a16="http://schemas.microsoft.com/office/drawing/2014/main" id="{5310510B-7AF9-4D48-8430-1473A9E984F3}"/>
                </a:ext>
              </a:extLst>
            </p:cNvPr>
            <p:cNvGrpSpPr/>
            <p:nvPr/>
          </p:nvGrpSpPr>
          <p:grpSpPr>
            <a:xfrm>
              <a:off x="2445241" y="2280995"/>
              <a:ext cx="649446" cy="654268"/>
              <a:chOff x="4114800" y="2971800"/>
              <a:chExt cx="774700" cy="806966"/>
            </a:xfrm>
          </p:grpSpPr>
          <p:pic>
            <p:nvPicPr>
              <p:cNvPr id="34" name="Graphic 33" descr="Candle with solid fill">
                <a:extLst>
                  <a:ext uri="{FF2B5EF4-FFF2-40B4-BE49-F238E27FC236}">
                    <a16:creationId xmlns:a16="http://schemas.microsoft.com/office/drawing/2014/main" id="{17288F74-6DED-49AE-A8CB-9FD69D0181E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114800" y="2971800"/>
                <a:ext cx="714080" cy="714080"/>
              </a:xfrm>
              <a:prstGeom prst="rect">
                <a:avLst/>
              </a:prstGeom>
            </p:spPr>
          </p:pic>
          <p:pic>
            <p:nvPicPr>
              <p:cNvPr id="35" name="Picture 34">
                <a:extLst>
                  <a:ext uri="{FF2B5EF4-FFF2-40B4-BE49-F238E27FC236}">
                    <a16:creationId xmlns:a16="http://schemas.microsoft.com/office/drawing/2014/main" id="{424A3E70-127E-4ECC-87E2-FF5FA0082596}"/>
                  </a:ext>
                </a:extLst>
              </p:cNvPr>
              <p:cNvPicPr>
                <a:picLocks noChangeAspect="1"/>
              </p:cNvPicPr>
              <p:nvPr/>
            </p:nvPicPr>
            <p:blipFill rotWithShape="1">
              <a:blip r:embed="rId5"/>
              <a:srcRect l="17931" t="58975" r="39140" b="24455"/>
              <a:stretch/>
            </p:blipFill>
            <p:spPr>
              <a:xfrm>
                <a:off x="4175420" y="3409434"/>
                <a:ext cx="714080" cy="369332"/>
              </a:xfrm>
              <a:prstGeom prst="rect">
                <a:avLst/>
              </a:prstGeom>
            </p:spPr>
          </p:pic>
        </p:grpSp>
        <p:sp>
          <p:nvSpPr>
            <p:cNvPr id="31" name="TextBox 30">
              <a:extLst>
                <a:ext uri="{FF2B5EF4-FFF2-40B4-BE49-F238E27FC236}">
                  <a16:creationId xmlns:a16="http://schemas.microsoft.com/office/drawing/2014/main" id="{FCB3EBCE-B1C5-4787-91C9-C9F388C3389E}"/>
                </a:ext>
              </a:extLst>
            </p:cNvPr>
            <p:cNvSpPr txBox="1"/>
            <p:nvPr/>
          </p:nvSpPr>
          <p:spPr>
            <a:xfrm>
              <a:off x="1768163" y="2305674"/>
              <a:ext cx="1111202" cy="369332"/>
            </a:xfrm>
            <a:prstGeom prst="rect">
              <a:avLst/>
            </a:prstGeom>
            <a:noFill/>
          </p:spPr>
          <p:txBody>
            <a:bodyPr wrap="none" rtlCol="0">
              <a:spAutoFit/>
            </a:bodyPr>
            <a:lstStyle/>
            <a:p>
              <a:r>
                <a:rPr lang="en-GB" dirty="0"/>
                <a:t>H</a:t>
              </a:r>
              <a:r>
                <a:rPr lang="en-GB" baseline="-25000" dirty="0"/>
                <a:t>2</a:t>
              </a:r>
              <a:r>
                <a:rPr lang="en-GB" dirty="0"/>
                <a:t>SO</a:t>
              </a:r>
              <a:r>
                <a:rPr lang="en-GB" baseline="-25000" dirty="0"/>
                <a:t>4</a:t>
              </a:r>
              <a:r>
                <a:rPr lang="en-GB" dirty="0"/>
                <a:t>,   </a:t>
              </a:r>
            </a:p>
          </p:txBody>
        </p:sp>
        <p:cxnSp>
          <p:nvCxnSpPr>
            <p:cNvPr id="32" name="Straight Arrow Connector 31">
              <a:extLst>
                <a:ext uri="{FF2B5EF4-FFF2-40B4-BE49-F238E27FC236}">
                  <a16:creationId xmlns:a16="http://schemas.microsoft.com/office/drawing/2014/main" id="{B9BFB5FD-34DA-4F26-A6D6-59A56D280907}"/>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7B7B9BE3-F155-4E1E-A179-C21040FF27C2}"/>
                </a:ext>
              </a:extLst>
            </p:cNvPr>
            <p:cNvSpPr txBox="1"/>
            <p:nvPr/>
          </p:nvSpPr>
          <p:spPr>
            <a:xfrm>
              <a:off x="1768163" y="1925640"/>
              <a:ext cx="1146468" cy="369332"/>
            </a:xfrm>
            <a:prstGeom prst="rect">
              <a:avLst/>
            </a:prstGeom>
            <a:noFill/>
          </p:spPr>
          <p:txBody>
            <a:bodyPr wrap="none" rtlCol="0">
              <a:spAutoFit/>
            </a:bodyPr>
            <a:lstStyle/>
            <a:p>
              <a:r>
                <a:rPr lang="en-GB" dirty="0"/>
                <a:t>  HNO</a:t>
              </a:r>
              <a:r>
                <a:rPr lang="en-GB" baseline="-25000" dirty="0"/>
                <a:t>3</a:t>
              </a:r>
              <a:r>
                <a:rPr lang="en-GB" dirty="0"/>
                <a:t>   </a:t>
              </a:r>
            </a:p>
          </p:txBody>
        </p:sp>
      </p:grpSp>
      <p:grpSp>
        <p:nvGrpSpPr>
          <p:cNvPr id="28" name="Group 27">
            <a:extLst>
              <a:ext uri="{FF2B5EF4-FFF2-40B4-BE49-F238E27FC236}">
                <a16:creationId xmlns:a16="http://schemas.microsoft.com/office/drawing/2014/main" id="{5DE9863B-1601-44D5-8E42-5A88A613C218}"/>
              </a:ext>
            </a:extLst>
          </p:cNvPr>
          <p:cNvGrpSpPr/>
          <p:nvPr/>
        </p:nvGrpSpPr>
        <p:grpSpPr>
          <a:xfrm>
            <a:off x="4614947" y="3234399"/>
            <a:ext cx="1846348" cy="1514313"/>
            <a:chOff x="5253533" y="3221432"/>
            <a:chExt cx="1846348" cy="1514313"/>
          </a:xfrm>
        </p:grpSpPr>
        <p:grpSp>
          <p:nvGrpSpPr>
            <p:cNvPr id="37" name="Group 36">
              <a:extLst>
                <a:ext uri="{FF2B5EF4-FFF2-40B4-BE49-F238E27FC236}">
                  <a16:creationId xmlns:a16="http://schemas.microsoft.com/office/drawing/2014/main" id="{8EC429B7-3CDE-4207-9D66-0F029899ADAC}"/>
                </a:ext>
              </a:extLst>
            </p:cNvPr>
            <p:cNvGrpSpPr/>
            <p:nvPr/>
          </p:nvGrpSpPr>
          <p:grpSpPr>
            <a:xfrm rot="8363018">
              <a:off x="5253533" y="3221432"/>
              <a:ext cx="1846348" cy="1278083"/>
              <a:chOff x="1248338" y="1657180"/>
              <a:chExt cx="1846348" cy="1278083"/>
            </a:xfrm>
          </p:grpSpPr>
          <p:grpSp>
            <p:nvGrpSpPr>
              <p:cNvPr id="38" name="Group 37">
                <a:extLst>
                  <a:ext uri="{FF2B5EF4-FFF2-40B4-BE49-F238E27FC236}">
                    <a16:creationId xmlns:a16="http://schemas.microsoft.com/office/drawing/2014/main" id="{21A435DF-232F-472B-AA00-9F67FE4592DF}"/>
                  </a:ext>
                </a:extLst>
              </p:cNvPr>
              <p:cNvGrpSpPr/>
              <p:nvPr/>
            </p:nvGrpSpPr>
            <p:grpSpPr>
              <a:xfrm>
                <a:off x="2265217" y="1690065"/>
                <a:ext cx="829469" cy="1245198"/>
                <a:chOff x="3900057" y="2242954"/>
                <a:chExt cx="989443" cy="1535812"/>
              </a:xfrm>
            </p:grpSpPr>
            <p:pic>
              <p:nvPicPr>
                <p:cNvPr id="42" name="Graphic 41" descr="Candle with solid fill">
                  <a:extLst>
                    <a:ext uri="{FF2B5EF4-FFF2-40B4-BE49-F238E27FC236}">
                      <a16:creationId xmlns:a16="http://schemas.microsoft.com/office/drawing/2014/main" id="{19850DF6-93DF-4FEB-9E40-183D9C681B2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3236982">
                  <a:off x="3900057" y="2242954"/>
                  <a:ext cx="714080" cy="714080"/>
                </a:xfrm>
                <a:prstGeom prst="rect">
                  <a:avLst/>
                </a:prstGeom>
              </p:spPr>
            </p:pic>
            <p:pic>
              <p:nvPicPr>
                <p:cNvPr id="43" name="Picture 42">
                  <a:extLst>
                    <a:ext uri="{FF2B5EF4-FFF2-40B4-BE49-F238E27FC236}">
                      <a16:creationId xmlns:a16="http://schemas.microsoft.com/office/drawing/2014/main" id="{DDD9E344-3321-4482-A3C8-E526398AC9C5}"/>
                    </a:ext>
                  </a:extLst>
                </p:cNvPr>
                <p:cNvPicPr>
                  <a:picLocks noChangeAspect="1"/>
                </p:cNvPicPr>
                <p:nvPr/>
              </p:nvPicPr>
              <p:blipFill rotWithShape="1">
                <a:blip r:embed="rId5"/>
                <a:srcRect l="17931" t="58975" r="39140" b="24455"/>
                <a:stretch/>
              </p:blipFill>
              <p:spPr>
                <a:xfrm>
                  <a:off x="4175420" y="3409434"/>
                  <a:ext cx="714080" cy="369332"/>
                </a:xfrm>
                <a:prstGeom prst="rect">
                  <a:avLst/>
                </a:prstGeom>
              </p:spPr>
            </p:pic>
          </p:grpSp>
          <p:sp>
            <p:nvSpPr>
              <p:cNvPr id="39" name="TextBox 38">
                <a:extLst>
                  <a:ext uri="{FF2B5EF4-FFF2-40B4-BE49-F238E27FC236}">
                    <a16:creationId xmlns:a16="http://schemas.microsoft.com/office/drawing/2014/main" id="{29C72102-60F3-4E46-A514-A2DA9A85C1AE}"/>
                  </a:ext>
                </a:extLst>
              </p:cNvPr>
              <p:cNvSpPr txBox="1"/>
              <p:nvPr/>
            </p:nvSpPr>
            <p:spPr>
              <a:xfrm rot="13236982">
                <a:off x="1248338" y="1657180"/>
                <a:ext cx="1111202" cy="369332"/>
              </a:xfrm>
              <a:prstGeom prst="rect">
                <a:avLst/>
              </a:prstGeom>
              <a:noFill/>
            </p:spPr>
            <p:txBody>
              <a:bodyPr wrap="none" rtlCol="0">
                <a:spAutoFit/>
              </a:bodyPr>
              <a:lstStyle/>
              <a:p>
                <a:r>
                  <a:rPr lang="en-GB" dirty="0"/>
                  <a:t>H</a:t>
                </a:r>
                <a:r>
                  <a:rPr lang="en-GB" baseline="-25000" dirty="0"/>
                  <a:t>2</a:t>
                </a:r>
                <a:r>
                  <a:rPr lang="en-GB" dirty="0"/>
                  <a:t>SO</a:t>
                </a:r>
                <a:r>
                  <a:rPr lang="en-GB" baseline="-25000" dirty="0"/>
                  <a:t>4</a:t>
                </a:r>
                <a:r>
                  <a:rPr lang="en-GB" dirty="0"/>
                  <a:t>,   </a:t>
                </a:r>
              </a:p>
            </p:txBody>
          </p:sp>
          <p:cxnSp>
            <p:nvCxnSpPr>
              <p:cNvPr id="40" name="Straight Arrow Connector 39">
                <a:extLst>
                  <a:ext uri="{FF2B5EF4-FFF2-40B4-BE49-F238E27FC236}">
                    <a16:creationId xmlns:a16="http://schemas.microsoft.com/office/drawing/2014/main" id="{07071F68-EFCE-44DE-9533-F4C2D5F46985}"/>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836C0FFF-9F09-44BA-8642-57C838CD1064}"/>
                  </a:ext>
                </a:extLst>
              </p:cNvPr>
              <p:cNvSpPr txBox="1"/>
              <p:nvPr/>
            </p:nvSpPr>
            <p:spPr>
              <a:xfrm rot="13236982">
                <a:off x="1946753" y="2445731"/>
                <a:ext cx="1146468" cy="369332"/>
              </a:xfrm>
              <a:prstGeom prst="rect">
                <a:avLst/>
              </a:prstGeom>
              <a:noFill/>
            </p:spPr>
            <p:txBody>
              <a:bodyPr wrap="none" rtlCol="0">
                <a:spAutoFit/>
              </a:bodyPr>
              <a:lstStyle/>
              <a:p>
                <a:r>
                  <a:rPr lang="en-GB" dirty="0"/>
                  <a:t>  HNO</a:t>
                </a:r>
                <a:r>
                  <a:rPr lang="en-GB" baseline="-25000" dirty="0"/>
                  <a:t>3</a:t>
                </a:r>
                <a:r>
                  <a:rPr lang="en-GB" dirty="0"/>
                  <a:t>   </a:t>
                </a:r>
              </a:p>
            </p:txBody>
          </p:sp>
        </p:grpSp>
        <p:pic>
          <p:nvPicPr>
            <p:cNvPr id="45" name="Picture 44">
              <a:extLst>
                <a:ext uri="{FF2B5EF4-FFF2-40B4-BE49-F238E27FC236}">
                  <a16:creationId xmlns:a16="http://schemas.microsoft.com/office/drawing/2014/main" id="{56E2DDE9-AECE-4602-A682-2DA87847C32A}"/>
                </a:ext>
              </a:extLst>
            </p:cNvPr>
            <p:cNvPicPr>
              <a:picLocks noChangeAspect="1"/>
            </p:cNvPicPr>
            <p:nvPr/>
          </p:nvPicPr>
          <p:blipFill rotWithShape="1">
            <a:blip r:embed="rId5"/>
            <a:srcRect l="17931" t="58975" r="39140" b="24455"/>
            <a:stretch/>
          </p:blipFill>
          <p:spPr>
            <a:xfrm>
              <a:off x="5754685" y="4436300"/>
              <a:ext cx="598627" cy="299445"/>
            </a:xfrm>
            <a:prstGeom prst="rect">
              <a:avLst/>
            </a:prstGeom>
          </p:spPr>
        </p:pic>
      </p:grpSp>
      <p:grpSp>
        <p:nvGrpSpPr>
          <p:cNvPr id="46" name="Group 45">
            <a:extLst>
              <a:ext uri="{FF2B5EF4-FFF2-40B4-BE49-F238E27FC236}">
                <a16:creationId xmlns:a16="http://schemas.microsoft.com/office/drawing/2014/main" id="{54DF39F9-D02D-4BE6-BC89-29C0D7E00060}"/>
              </a:ext>
            </a:extLst>
          </p:cNvPr>
          <p:cNvGrpSpPr/>
          <p:nvPr/>
        </p:nvGrpSpPr>
        <p:grpSpPr>
          <a:xfrm>
            <a:off x="2965927" y="3605685"/>
            <a:ext cx="2384457" cy="2465815"/>
            <a:chOff x="3043868" y="3744704"/>
            <a:chExt cx="2384457" cy="2465815"/>
          </a:xfrm>
        </p:grpSpPr>
        <p:grpSp>
          <p:nvGrpSpPr>
            <p:cNvPr id="47" name="Group 46">
              <a:extLst>
                <a:ext uri="{FF2B5EF4-FFF2-40B4-BE49-F238E27FC236}">
                  <a16:creationId xmlns:a16="http://schemas.microsoft.com/office/drawing/2014/main" id="{18581703-9009-43FB-9330-461C371BDD6A}"/>
                </a:ext>
              </a:extLst>
            </p:cNvPr>
            <p:cNvGrpSpPr/>
            <p:nvPr/>
          </p:nvGrpSpPr>
          <p:grpSpPr>
            <a:xfrm>
              <a:off x="3043868" y="3744704"/>
              <a:ext cx="1371610" cy="2225225"/>
              <a:chOff x="2057653" y="3498690"/>
              <a:chExt cx="1371610" cy="2225225"/>
            </a:xfrm>
          </p:grpSpPr>
          <p:pic>
            <p:nvPicPr>
              <p:cNvPr id="50" name="Picture 49">
                <a:extLst>
                  <a:ext uri="{FF2B5EF4-FFF2-40B4-BE49-F238E27FC236}">
                    <a16:creationId xmlns:a16="http://schemas.microsoft.com/office/drawing/2014/main" id="{E1D1880D-3A4D-4B7E-BA54-CBC693012422}"/>
                  </a:ext>
                </a:extLst>
              </p:cNvPr>
              <p:cNvPicPr>
                <a:picLocks noChangeAspect="1"/>
              </p:cNvPicPr>
              <p:nvPr/>
            </p:nvPicPr>
            <p:blipFill rotWithShape="1">
              <a:blip r:embed="rId5"/>
              <a:srcRect t="40021"/>
              <a:stretch/>
            </p:blipFill>
            <p:spPr>
              <a:xfrm>
                <a:off x="2057653" y="4387071"/>
                <a:ext cx="1371610" cy="1336844"/>
              </a:xfrm>
              <a:prstGeom prst="rect">
                <a:avLst/>
              </a:prstGeom>
            </p:spPr>
          </p:pic>
          <p:cxnSp>
            <p:nvCxnSpPr>
              <p:cNvPr id="51" name="Straight Connector 50">
                <a:extLst>
                  <a:ext uri="{FF2B5EF4-FFF2-40B4-BE49-F238E27FC236}">
                    <a16:creationId xmlns:a16="http://schemas.microsoft.com/office/drawing/2014/main" id="{45F566AA-57D0-4DD0-AA42-6AEA11BE2E09}"/>
                  </a:ext>
                </a:extLst>
              </p:cNvPr>
              <p:cNvCxnSpPr/>
              <p:nvPr/>
            </p:nvCxnSpPr>
            <p:spPr>
              <a:xfrm>
                <a:off x="2647403" y="3926903"/>
                <a:ext cx="0" cy="46016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742C442C-063F-4004-A65E-44FE28054933}"/>
                  </a:ext>
                </a:extLst>
              </p:cNvPr>
              <p:cNvSpPr txBox="1"/>
              <p:nvPr/>
            </p:nvSpPr>
            <p:spPr>
              <a:xfrm>
                <a:off x="2426230" y="3498690"/>
                <a:ext cx="856325" cy="523220"/>
              </a:xfrm>
              <a:prstGeom prst="rect">
                <a:avLst/>
              </a:prstGeom>
              <a:noFill/>
            </p:spPr>
            <p:txBody>
              <a:bodyPr wrap="none" rtlCol="0">
                <a:spAutoFit/>
              </a:bodyPr>
              <a:lstStyle/>
              <a:p>
                <a:r>
                  <a:rPr lang="en-GB" sz="2800" dirty="0"/>
                  <a:t>NO</a:t>
                </a:r>
                <a:r>
                  <a:rPr lang="en-GB" sz="2800" baseline="-25000" dirty="0"/>
                  <a:t>2</a:t>
                </a:r>
              </a:p>
            </p:txBody>
          </p:sp>
        </p:grpSp>
        <p:cxnSp>
          <p:nvCxnSpPr>
            <p:cNvPr id="48" name="Straight Connector 47">
              <a:extLst>
                <a:ext uri="{FF2B5EF4-FFF2-40B4-BE49-F238E27FC236}">
                  <a16:creationId xmlns:a16="http://schemas.microsoft.com/office/drawing/2014/main" id="{40A24768-E319-46F7-B7F1-663A88ACEB15}"/>
                </a:ext>
              </a:extLst>
            </p:cNvPr>
            <p:cNvCxnSpPr>
              <a:cxnSpLocks/>
            </p:cNvCxnSpPr>
            <p:nvPr/>
          </p:nvCxnSpPr>
          <p:spPr>
            <a:xfrm flipH="1" flipV="1">
              <a:off x="4190666" y="5620096"/>
              <a:ext cx="433886" cy="2446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517134FA-4582-40C0-AC76-FEDCAF7ACD23}"/>
                </a:ext>
              </a:extLst>
            </p:cNvPr>
            <p:cNvSpPr txBox="1"/>
            <p:nvPr/>
          </p:nvSpPr>
          <p:spPr>
            <a:xfrm>
              <a:off x="4572000" y="5687299"/>
              <a:ext cx="856325" cy="523220"/>
            </a:xfrm>
            <a:prstGeom prst="rect">
              <a:avLst/>
            </a:prstGeom>
            <a:noFill/>
          </p:spPr>
          <p:txBody>
            <a:bodyPr wrap="none" rtlCol="0">
              <a:spAutoFit/>
            </a:bodyPr>
            <a:lstStyle/>
            <a:p>
              <a:r>
                <a:rPr lang="en-GB" sz="2800" dirty="0"/>
                <a:t>NO</a:t>
              </a:r>
              <a:r>
                <a:rPr lang="en-GB" sz="2800" baseline="-25000" dirty="0"/>
                <a:t>2</a:t>
              </a:r>
            </a:p>
          </p:txBody>
        </p:sp>
      </p:grpSp>
      <p:cxnSp>
        <p:nvCxnSpPr>
          <p:cNvPr id="53" name="Straight Connector 52">
            <a:extLst>
              <a:ext uri="{FF2B5EF4-FFF2-40B4-BE49-F238E27FC236}">
                <a16:creationId xmlns:a16="http://schemas.microsoft.com/office/drawing/2014/main" id="{56054914-EBF7-4BE2-8BD0-6729BFEACC5E}"/>
              </a:ext>
            </a:extLst>
          </p:cNvPr>
          <p:cNvCxnSpPr>
            <a:cxnSpLocks/>
          </p:cNvCxnSpPr>
          <p:nvPr/>
        </p:nvCxnSpPr>
        <p:spPr>
          <a:xfrm flipV="1">
            <a:off x="2548759" y="5486015"/>
            <a:ext cx="434726" cy="23973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DA1C47C0-9585-43F8-8D54-1DF74D27C2C5}"/>
              </a:ext>
            </a:extLst>
          </p:cNvPr>
          <p:cNvSpPr txBox="1"/>
          <p:nvPr/>
        </p:nvSpPr>
        <p:spPr>
          <a:xfrm>
            <a:off x="1768767" y="5548280"/>
            <a:ext cx="856325" cy="523220"/>
          </a:xfrm>
          <a:prstGeom prst="rect">
            <a:avLst/>
          </a:prstGeom>
          <a:noFill/>
        </p:spPr>
        <p:txBody>
          <a:bodyPr wrap="square" rtlCol="0">
            <a:spAutoFit/>
          </a:bodyPr>
          <a:lstStyle/>
          <a:p>
            <a:r>
              <a:rPr lang="en-GB" sz="2800" dirty="0"/>
              <a:t>O</a:t>
            </a:r>
            <a:r>
              <a:rPr lang="en-GB" sz="2800" baseline="-25000" dirty="0"/>
              <a:t>2</a:t>
            </a:r>
            <a:r>
              <a:rPr lang="en-GB" sz="2800" dirty="0"/>
              <a:t>N</a:t>
            </a:r>
            <a:endParaRPr lang="en-GB" sz="2800" baseline="-25000" dirty="0"/>
          </a:p>
        </p:txBody>
      </p:sp>
      <p:sp>
        <p:nvSpPr>
          <p:cNvPr id="56" name="TextBox 55">
            <a:extLst>
              <a:ext uri="{FF2B5EF4-FFF2-40B4-BE49-F238E27FC236}">
                <a16:creationId xmlns:a16="http://schemas.microsoft.com/office/drawing/2014/main" id="{F1D5C345-A2D6-45A0-B410-28DE47257ED9}"/>
              </a:ext>
            </a:extLst>
          </p:cNvPr>
          <p:cNvSpPr txBox="1"/>
          <p:nvPr/>
        </p:nvSpPr>
        <p:spPr>
          <a:xfrm>
            <a:off x="381357" y="2967967"/>
            <a:ext cx="1069524" cy="369332"/>
          </a:xfrm>
          <a:prstGeom prst="rect">
            <a:avLst/>
          </a:prstGeom>
          <a:noFill/>
        </p:spPr>
        <p:txBody>
          <a:bodyPr wrap="none" rtlCol="0">
            <a:spAutoFit/>
          </a:bodyPr>
          <a:lstStyle/>
          <a:p>
            <a:r>
              <a:rPr lang="en-GB" dirty="0"/>
              <a:t>benzene</a:t>
            </a:r>
          </a:p>
        </p:txBody>
      </p:sp>
      <p:sp>
        <p:nvSpPr>
          <p:cNvPr id="57" name="TextBox 56">
            <a:extLst>
              <a:ext uri="{FF2B5EF4-FFF2-40B4-BE49-F238E27FC236}">
                <a16:creationId xmlns:a16="http://schemas.microsoft.com/office/drawing/2014/main" id="{4A890196-B12E-483F-99C9-92C5789771BB}"/>
              </a:ext>
            </a:extLst>
          </p:cNvPr>
          <p:cNvSpPr txBox="1"/>
          <p:nvPr/>
        </p:nvSpPr>
        <p:spPr>
          <a:xfrm>
            <a:off x="2965927" y="2975313"/>
            <a:ext cx="1518364" cy="369332"/>
          </a:xfrm>
          <a:prstGeom prst="rect">
            <a:avLst/>
          </a:prstGeom>
          <a:noFill/>
        </p:spPr>
        <p:txBody>
          <a:bodyPr wrap="none" rtlCol="0">
            <a:spAutoFit/>
          </a:bodyPr>
          <a:lstStyle/>
          <a:p>
            <a:r>
              <a:rPr lang="en-GB" dirty="0"/>
              <a:t>nitrobenzene</a:t>
            </a:r>
          </a:p>
        </p:txBody>
      </p:sp>
      <p:sp>
        <p:nvSpPr>
          <p:cNvPr id="58" name="TextBox 57">
            <a:extLst>
              <a:ext uri="{FF2B5EF4-FFF2-40B4-BE49-F238E27FC236}">
                <a16:creationId xmlns:a16="http://schemas.microsoft.com/office/drawing/2014/main" id="{74023D82-8941-4EB4-AF45-9073691A1E2C}"/>
              </a:ext>
            </a:extLst>
          </p:cNvPr>
          <p:cNvSpPr txBox="1"/>
          <p:nvPr/>
        </p:nvSpPr>
        <p:spPr>
          <a:xfrm>
            <a:off x="5781952" y="3022380"/>
            <a:ext cx="2095445" cy="369332"/>
          </a:xfrm>
          <a:prstGeom prst="rect">
            <a:avLst/>
          </a:prstGeom>
          <a:noFill/>
        </p:spPr>
        <p:txBody>
          <a:bodyPr wrap="none" rtlCol="0">
            <a:spAutoFit/>
          </a:bodyPr>
          <a:lstStyle/>
          <a:p>
            <a:r>
              <a:rPr lang="en-GB" dirty="0">
                <a:solidFill>
                  <a:srgbClr val="0000FF"/>
                </a:solidFill>
              </a:rPr>
              <a:t>1</a:t>
            </a:r>
            <a:r>
              <a:rPr lang="en-GB" dirty="0"/>
              <a:t>,</a:t>
            </a:r>
            <a:r>
              <a:rPr lang="en-GB" dirty="0">
                <a:solidFill>
                  <a:srgbClr val="9933FF"/>
                </a:solidFill>
              </a:rPr>
              <a:t>3</a:t>
            </a:r>
            <a:r>
              <a:rPr lang="en-GB" dirty="0"/>
              <a:t>-dinitrobenzene</a:t>
            </a:r>
          </a:p>
        </p:txBody>
      </p:sp>
      <p:sp>
        <p:nvSpPr>
          <p:cNvPr id="59" name="TextBox 58">
            <a:extLst>
              <a:ext uri="{FF2B5EF4-FFF2-40B4-BE49-F238E27FC236}">
                <a16:creationId xmlns:a16="http://schemas.microsoft.com/office/drawing/2014/main" id="{AABD290E-B7E5-40D5-B81C-1981055772AF}"/>
              </a:ext>
            </a:extLst>
          </p:cNvPr>
          <p:cNvSpPr txBox="1"/>
          <p:nvPr/>
        </p:nvSpPr>
        <p:spPr>
          <a:xfrm>
            <a:off x="5781952" y="3261921"/>
            <a:ext cx="2095445" cy="369332"/>
          </a:xfrm>
          <a:prstGeom prst="rect">
            <a:avLst/>
          </a:prstGeom>
          <a:noFill/>
        </p:spPr>
        <p:txBody>
          <a:bodyPr wrap="none" rtlCol="0">
            <a:spAutoFit/>
          </a:bodyPr>
          <a:lstStyle/>
          <a:p>
            <a:r>
              <a:rPr lang="en-GB" dirty="0"/>
              <a:t>  </a:t>
            </a:r>
            <a:r>
              <a:rPr lang="en-GB" i="1" dirty="0">
                <a:solidFill>
                  <a:srgbClr val="9933FF"/>
                </a:solidFill>
              </a:rPr>
              <a:t>m</a:t>
            </a:r>
            <a:r>
              <a:rPr lang="en-GB" dirty="0"/>
              <a:t>-dinitrobenzene</a:t>
            </a:r>
          </a:p>
        </p:txBody>
      </p:sp>
      <p:sp>
        <p:nvSpPr>
          <p:cNvPr id="60" name="TextBox 59">
            <a:extLst>
              <a:ext uri="{FF2B5EF4-FFF2-40B4-BE49-F238E27FC236}">
                <a16:creationId xmlns:a16="http://schemas.microsoft.com/office/drawing/2014/main" id="{FD3AA5CC-078A-4831-9E63-E186B75AAA69}"/>
              </a:ext>
            </a:extLst>
          </p:cNvPr>
          <p:cNvSpPr txBox="1"/>
          <p:nvPr/>
        </p:nvSpPr>
        <p:spPr>
          <a:xfrm>
            <a:off x="2559475" y="6022716"/>
            <a:ext cx="2300630" cy="369332"/>
          </a:xfrm>
          <a:prstGeom prst="rect">
            <a:avLst/>
          </a:prstGeom>
          <a:noFill/>
        </p:spPr>
        <p:txBody>
          <a:bodyPr wrap="none" rtlCol="0">
            <a:spAutoFit/>
          </a:bodyPr>
          <a:lstStyle/>
          <a:p>
            <a:r>
              <a:rPr lang="en-GB" dirty="0">
                <a:solidFill>
                  <a:srgbClr val="0000FF"/>
                </a:solidFill>
              </a:rPr>
              <a:t>1</a:t>
            </a:r>
            <a:r>
              <a:rPr lang="en-GB" dirty="0"/>
              <a:t>,</a:t>
            </a:r>
            <a:r>
              <a:rPr lang="en-GB" dirty="0">
                <a:solidFill>
                  <a:srgbClr val="9933FF"/>
                </a:solidFill>
              </a:rPr>
              <a:t>3</a:t>
            </a:r>
            <a:r>
              <a:rPr lang="en-GB" dirty="0"/>
              <a:t>,</a:t>
            </a:r>
            <a:r>
              <a:rPr lang="en-GB" dirty="0">
                <a:solidFill>
                  <a:srgbClr val="0000FF"/>
                </a:solidFill>
              </a:rPr>
              <a:t>5</a:t>
            </a:r>
            <a:r>
              <a:rPr lang="en-GB" dirty="0"/>
              <a:t>-trinitrobenzene</a:t>
            </a:r>
          </a:p>
        </p:txBody>
      </p:sp>
      <p:sp>
        <p:nvSpPr>
          <p:cNvPr id="61" name="TextBox 60">
            <a:extLst>
              <a:ext uri="{FF2B5EF4-FFF2-40B4-BE49-F238E27FC236}">
                <a16:creationId xmlns:a16="http://schemas.microsoft.com/office/drawing/2014/main" id="{0FB90E0A-C93B-4163-8766-D8CC94DA9EA7}"/>
              </a:ext>
            </a:extLst>
          </p:cNvPr>
          <p:cNvSpPr txBox="1"/>
          <p:nvPr/>
        </p:nvSpPr>
        <p:spPr>
          <a:xfrm>
            <a:off x="2559475" y="6262257"/>
            <a:ext cx="2339102" cy="369332"/>
          </a:xfrm>
          <a:prstGeom prst="rect">
            <a:avLst/>
          </a:prstGeom>
          <a:noFill/>
        </p:spPr>
        <p:txBody>
          <a:bodyPr wrap="none" rtlCol="0">
            <a:spAutoFit/>
          </a:bodyPr>
          <a:lstStyle/>
          <a:p>
            <a:r>
              <a:rPr lang="en-GB" dirty="0"/>
              <a:t>  </a:t>
            </a:r>
            <a:r>
              <a:rPr lang="en-GB" i="1" dirty="0" err="1"/>
              <a:t>sym</a:t>
            </a:r>
            <a:r>
              <a:rPr lang="en-GB" dirty="0"/>
              <a:t>-trinitrobenzene</a:t>
            </a:r>
          </a:p>
        </p:txBody>
      </p:sp>
    </p:spTree>
    <p:extLst>
      <p:ext uri="{BB962C8B-B14F-4D97-AF65-F5344CB8AC3E}">
        <p14:creationId xmlns:p14="http://schemas.microsoft.com/office/powerpoint/2010/main" val="3130731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58" grpId="0"/>
      <p:bldP spid="59" grpId="0"/>
      <p:bldP spid="60" grpId="0"/>
      <p:bldP spid="6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pic>
        <p:nvPicPr>
          <p:cNvPr id="3" name="Picture 2">
            <a:extLst>
              <a:ext uri="{FF2B5EF4-FFF2-40B4-BE49-F238E27FC236}">
                <a16:creationId xmlns:a16="http://schemas.microsoft.com/office/drawing/2014/main" id="{6BB355E1-FECA-45FE-B347-A8DD4ED6925B}"/>
              </a:ext>
            </a:extLst>
          </p:cNvPr>
          <p:cNvPicPr>
            <a:picLocks noChangeAspect="1"/>
          </p:cNvPicPr>
          <p:nvPr/>
        </p:nvPicPr>
        <p:blipFill rotWithShape="1">
          <a:blip r:embed="rId5"/>
          <a:srcRect r="78053" b="28608"/>
          <a:stretch/>
        </p:blipFill>
        <p:spPr>
          <a:xfrm>
            <a:off x="49609" y="3011035"/>
            <a:ext cx="798276" cy="1302008"/>
          </a:xfrm>
          <a:prstGeom prst="rect">
            <a:avLst/>
          </a:prstGeom>
        </p:spPr>
      </p:pic>
      <p:pic>
        <p:nvPicPr>
          <p:cNvPr id="5" name="Picture 4">
            <a:extLst>
              <a:ext uri="{FF2B5EF4-FFF2-40B4-BE49-F238E27FC236}">
                <a16:creationId xmlns:a16="http://schemas.microsoft.com/office/drawing/2014/main" id="{CFE9E4C2-E184-46DC-849D-6BFB873F8BBD}"/>
              </a:ext>
            </a:extLst>
          </p:cNvPr>
          <p:cNvPicPr>
            <a:picLocks noChangeAspect="1"/>
          </p:cNvPicPr>
          <p:nvPr/>
        </p:nvPicPr>
        <p:blipFill>
          <a:blip r:embed="rId6"/>
          <a:stretch>
            <a:fillRect/>
          </a:stretch>
        </p:blipFill>
        <p:spPr>
          <a:xfrm>
            <a:off x="4461910" y="4313043"/>
            <a:ext cx="2087174" cy="1286753"/>
          </a:xfrm>
          <a:prstGeom prst="rect">
            <a:avLst/>
          </a:prstGeom>
        </p:spPr>
      </p:pic>
      <p:pic>
        <p:nvPicPr>
          <p:cNvPr id="12" name="Picture 11">
            <a:extLst>
              <a:ext uri="{FF2B5EF4-FFF2-40B4-BE49-F238E27FC236}">
                <a16:creationId xmlns:a16="http://schemas.microsoft.com/office/drawing/2014/main" id="{8760C57E-23EC-42D3-9ACB-C4CF925A2F00}"/>
              </a:ext>
            </a:extLst>
          </p:cNvPr>
          <p:cNvPicPr>
            <a:picLocks noChangeAspect="1"/>
          </p:cNvPicPr>
          <p:nvPr/>
        </p:nvPicPr>
        <p:blipFill>
          <a:blip r:embed="rId7"/>
          <a:stretch>
            <a:fillRect/>
          </a:stretch>
        </p:blipFill>
        <p:spPr>
          <a:xfrm>
            <a:off x="6997085" y="3011035"/>
            <a:ext cx="2097306" cy="1702161"/>
          </a:xfrm>
          <a:prstGeom prst="rect">
            <a:avLst/>
          </a:prstGeom>
        </p:spPr>
      </p:pic>
      <p:pic>
        <p:nvPicPr>
          <p:cNvPr id="14" name="Picture 13">
            <a:extLst>
              <a:ext uri="{FF2B5EF4-FFF2-40B4-BE49-F238E27FC236}">
                <a16:creationId xmlns:a16="http://schemas.microsoft.com/office/drawing/2014/main" id="{A30D4B39-BD2A-4792-A4F0-EEB438085175}"/>
              </a:ext>
            </a:extLst>
          </p:cNvPr>
          <p:cNvPicPr>
            <a:picLocks noChangeAspect="1"/>
          </p:cNvPicPr>
          <p:nvPr/>
        </p:nvPicPr>
        <p:blipFill>
          <a:blip r:embed="rId8"/>
          <a:stretch>
            <a:fillRect/>
          </a:stretch>
        </p:blipFill>
        <p:spPr>
          <a:xfrm>
            <a:off x="1874866" y="4040305"/>
            <a:ext cx="922005" cy="1712294"/>
          </a:xfrm>
          <a:prstGeom prst="rect">
            <a:avLst/>
          </a:prstGeom>
        </p:spPr>
      </p:pic>
      <p:pic>
        <p:nvPicPr>
          <p:cNvPr id="16" name="Picture 15">
            <a:extLst>
              <a:ext uri="{FF2B5EF4-FFF2-40B4-BE49-F238E27FC236}">
                <a16:creationId xmlns:a16="http://schemas.microsoft.com/office/drawing/2014/main" id="{067FDFCF-15E3-413F-8FDA-C0E0B61654CC}"/>
              </a:ext>
            </a:extLst>
          </p:cNvPr>
          <p:cNvPicPr>
            <a:picLocks noChangeAspect="1"/>
          </p:cNvPicPr>
          <p:nvPr/>
        </p:nvPicPr>
        <p:blipFill rotWithShape="1">
          <a:blip r:embed="rId5"/>
          <a:srcRect l="22364" r="39411" b="28608"/>
          <a:stretch/>
        </p:blipFill>
        <p:spPr>
          <a:xfrm>
            <a:off x="1970830" y="1351904"/>
            <a:ext cx="1390358" cy="1302008"/>
          </a:xfrm>
          <a:prstGeom prst="rect">
            <a:avLst/>
          </a:prstGeom>
        </p:spPr>
      </p:pic>
      <p:pic>
        <p:nvPicPr>
          <p:cNvPr id="17" name="Picture 16">
            <a:extLst>
              <a:ext uri="{FF2B5EF4-FFF2-40B4-BE49-F238E27FC236}">
                <a16:creationId xmlns:a16="http://schemas.microsoft.com/office/drawing/2014/main" id="{4B2092CE-6A24-4F2D-92E4-4E31E28CED42}"/>
              </a:ext>
            </a:extLst>
          </p:cNvPr>
          <p:cNvPicPr>
            <a:picLocks noChangeAspect="1"/>
          </p:cNvPicPr>
          <p:nvPr/>
        </p:nvPicPr>
        <p:blipFill rotWithShape="1">
          <a:blip r:embed="rId5"/>
          <a:srcRect l="61775"/>
          <a:stretch/>
        </p:blipFill>
        <p:spPr>
          <a:xfrm>
            <a:off x="5084208" y="1252216"/>
            <a:ext cx="1390359" cy="1823744"/>
          </a:xfrm>
          <a:prstGeom prst="rect">
            <a:avLst/>
          </a:prstGeom>
        </p:spPr>
      </p:pic>
      <p:sp>
        <p:nvSpPr>
          <p:cNvPr id="18" name="TextBox 17">
            <a:extLst>
              <a:ext uri="{FF2B5EF4-FFF2-40B4-BE49-F238E27FC236}">
                <a16:creationId xmlns:a16="http://schemas.microsoft.com/office/drawing/2014/main" id="{40FDFC1B-979F-4FF8-8751-F09AB38EEE65}"/>
              </a:ext>
            </a:extLst>
          </p:cNvPr>
          <p:cNvSpPr txBox="1"/>
          <p:nvPr/>
        </p:nvSpPr>
        <p:spPr>
          <a:xfrm>
            <a:off x="1842080" y="3042399"/>
            <a:ext cx="1595309" cy="369332"/>
          </a:xfrm>
          <a:prstGeom prst="rect">
            <a:avLst/>
          </a:prstGeom>
          <a:noFill/>
        </p:spPr>
        <p:txBody>
          <a:bodyPr wrap="none" rtlCol="0">
            <a:spAutoFit/>
          </a:bodyPr>
          <a:lstStyle/>
          <a:p>
            <a:r>
              <a:rPr lang="en-GB" dirty="0">
                <a:solidFill>
                  <a:srgbClr val="002060"/>
                </a:solidFill>
              </a:rPr>
              <a:t>2</a:t>
            </a:r>
            <a:r>
              <a:rPr lang="en-GB" dirty="0"/>
              <a:t>-nitrotoluene</a:t>
            </a:r>
          </a:p>
        </p:txBody>
      </p:sp>
      <p:sp>
        <p:nvSpPr>
          <p:cNvPr id="19" name="TextBox 18">
            <a:extLst>
              <a:ext uri="{FF2B5EF4-FFF2-40B4-BE49-F238E27FC236}">
                <a16:creationId xmlns:a16="http://schemas.microsoft.com/office/drawing/2014/main" id="{CEE45624-913E-4F82-A366-9D21898A2E15}"/>
              </a:ext>
            </a:extLst>
          </p:cNvPr>
          <p:cNvSpPr txBox="1"/>
          <p:nvPr/>
        </p:nvSpPr>
        <p:spPr>
          <a:xfrm>
            <a:off x="1713596" y="3304858"/>
            <a:ext cx="1723549" cy="369332"/>
          </a:xfrm>
          <a:prstGeom prst="rect">
            <a:avLst/>
          </a:prstGeom>
          <a:noFill/>
        </p:spPr>
        <p:txBody>
          <a:bodyPr wrap="none" rtlCol="0">
            <a:spAutoFit/>
          </a:bodyPr>
          <a:lstStyle/>
          <a:p>
            <a:r>
              <a:rPr lang="en-GB" dirty="0"/>
              <a:t>  </a:t>
            </a:r>
            <a:r>
              <a:rPr lang="en-GB" b="1" i="1" dirty="0">
                <a:solidFill>
                  <a:srgbClr val="002060"/>
                </a:solidFill>
              </a:rPr>
              <a:t>o</a:t>
            </a:r>
            <a:r>
              <a:rPr lang="en-GB" dirty="0"/>
              <a:t>-nitrotoluene</a:t>
            </a:r>
          </a:p>
        </p:txBody>
      </p:sp>
      <p:sp>
        <p:nvSpPr>
          <p:cNvPr id="20" name="TextBox 19">
            <a:extLst>
              <a:ext uri="{FF2B5EF4-FFF2-40B4-BE49-F238E27FC236}">
                <a16:creationId xmlns:a16="http://schemas.microsoft.com/office/drawing/2014/main" id="{987F3569-E5EC-4100-A31F-A2013D6F6CD0}"/>
              </a:ext>
            </a:extLst>
          </p:cNvPr>
          <p:cNvSpPr txBox="1"/>
          <p:nvPr/>
        </p:nvSpPr>
        <p:spPr>
          <a:xfrm>
            <a:off x="1819579" y="5748472"/>
            <a:ext cx="1595309" cy="369332"/>
          </a:xfrm>
          <a:prstGeom prst="rect">
            <a:avLst/>
          </a:prstGeom>
          <a:noFill/>
        </p:spPr>
        <p:txBody>
          <a:bodyPr wrap="none" rtlCol="0">
            <a:spAutoFit/>
          </a:bodyPr>
          <a:lstStyle/>
          <a:p>
            <a:r>
              <a:rPr lang="en-GB" dirty="0">
                <a:solidFill>
                  <a:srgbClr val="FF66FF"/>
                </a:solidFill>
              </a:rPr>
              <a:t>4</a:t>
            </a:r>
            <a:r>
              <a:rPr lang="en-GB" dirty="0"/>
              <a:t>-nitrotoluene</a:t>
            </a:r>
          </a:p>
        </p:txBody>
      </p:sp>
      <p:sp>
        <p:nvSpPr>
          <p:cNvPr id="21" name="TextBox 20">
            <a:extLst>
              <a:ext uri="{FF2B5EF4-FFF2-40B4-BE49-F238E27FC236}">
                <a16:creationId xmlns:a16="http://schemas.microsoft.com/office/drawing/2014/main" id="{B446995A-F647-48B8-B718-6EF7A07FDE2A}"/>
              </a:ext>
            </a:extLst>
          </p:cNvPr>
          <p:cNvSpPr txBox="1"/>
          <p:nvPr/>
        </p:nvSpPr>
        <p:spPr>
          <a:xfrm>
            <a:off x="1695369" y="6036142"/>
            <a:ext cx="1723549" cy="369332"/>
          </a:xfrm>
          <a:prstGeom prst="rect">
            <a:avLst/>
          </a:prstGeom>
          <a:noFill/>
        </p:spPr>
        <p:txBody>
          <a:bodyPr wrap="none" rtlCol="0">
            <a:spAutoFit/>
          </a:bodyPr>
          <a:lstStyle/>
          <a:p>
            <a:r>
              <a:rPr lang="en-GB" dirty="0"/>
              <a:t>  </a:t>
            </a:r>
            <a:r>
              <a:rPr lang="en-GB" b="1" i="1" dirty="0">
                <a:solidFill>
                  <a:srgbClr val="FF66FF"/>
                </a:solidFill>
              </a:rPr>
              <a:t>p</a:t>
            </a:r>
            <a:r>
              <a:rPr lang="en-GB" dirty="0"/>
              <a:t>-nitrotoluene</a:t>
            </a:r>
          </a:p>
        </p:txBody>
      </p:sp>
      <p:sp>
        <p:nvSpPr>
          <p:cNvPr id="29" name="TextBox 28">
            <a:extLst>
              <a:ext uri="{FF2B5EF4-FFF2-40B4-BE49-F238E27FC236}">
                <a16:creationId xmlns:a16="http://schemas.microsoft.com/office/drawing/2014/main" id="{28749F86-2E16-4F08-9D0B-2D3E7307336A}"/>
              </a:ext>
            </a:extLst>
          </p:cNvPr>
          <p:cNvSpPr txBox="1"/>
          <p:nvPr/>
        </p:nvSpPr>
        <p:spPr>
          <a:xfrm>
            <a:off x="4524100" y="5861088"/>
            <a:ext cx="1967205" cy="369332"/>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0000FF"/>
                </a:solidFill>
              </a:rPr>
              <a:t>6</a:t>
            </a:r>
            <a:r>
              <a:rPr lang="en-GB" dirty="0"/>
              <a:t>-dinitrotoluene</a:t>
            </a:r>
          </a:p>
        </p:txBody>
      </p:sp>
      <p:sp>
        <p:nvSpPr>
          <p:cNvPr id="30" name="TextBox 29">
            <a:extLst>
              <a:ext uri="{FF2B5EF4-FFF2-40B4-BE49-F238E27FC236}">
                <a16:creationId xmlns:a16="http://schemas.microsoft.com/office/drawing/2014/main" id="{3FA2F180-E5EA-4F6A-BC4D-CE612DE90CEC}"/>
              </a:ext>
            </a:extLst>
          </p:cNvPr>
          <p:cNvSpPr txBox="1"/>
          <p:nvPr/>
        </p:nvSpPr>
        <p:spPr>
          <a:xfrm>
            <a:off x="4524100" y="3042399"/>
            <a:ext cx="1967205" cy="369332"/>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FF66FF"/>
                </a:solidFill>
              </a:rPr>
              <a:t>4</a:t>
            </a:r>
            <a:r>
              <a:rPr lang="en-GB" dirty="0"/>
              <a:t>-dinitrotoluene</a:t>
            </a:r>
          </a:p>
        </p:txBody>
      </p:sp>
      <p:pic>
        <p:nvPicPr>
          <p:cNvPr id="31" name="Picture 30">
            <a:extLst>
              <a:ext uri="{FF2B5EF4-FFF2-40B4-BE49-F238E27FC236}">
                <a16:creationId xmlns:a16="http://schemas.microsoft.com/office/drawing/2014/main" id="{987CFC8A-62D6-4CD0-8271-72C53D42377B}"/>
              </a:ext>
            </a:extLst>
          </p:cNvPr>
          <p:cNvPicPr>
            <a:picLocks noChangeAspect="1"/>
          </p:cNvPicPr>
          <p:nvPr/>
        </p:nvPicPr>
        <p:blipFill>
          <a:blip r:embed="rId9"/>
          <a:stretch>
            <a:fillRect/>
          </a:stretch>
        </p:blipFill>
        <p:spPr>
          <a:xfrm>
            <a:off x="1013024" y="3831432"/>
            <a:ext cx="752868" cy="369332"/>
          </a:xfrm>
          <a:prstGeom prst="rect">
            <a:avLst/>
          </a:prstGeom>
        </p:spPr>
      </p:pic>
      <p:cxnSp>
        <p:nvCxnSpPr>
          <p:cNvPr id="33" name="Straight Connector 32">
            <a:extLst>
              <a:ext uri="{FF2B5EF4-FFF2-40B4-BE49-F238E27FC236}">
                <a16:creationId xmlns:a16="http://schemas.microsoft.com/office/drawing/2014/main" id="{6014C455-A965-4AB8-AD96-49DF20612E69}"/>
              </a:ext>
            </a:extLst>
          </p:cNvPr>
          <p:cNvCxnSpPr>
            <a:cxnSpLocks/>
          </p:cNvCxnSpPr>
          <p:nvPr/>
        </p:nvCxnSpPr>
        <p:spPr>
          <a:xfrm>
            <a:off x="1823535" y="1248790"/>
            <a:ext cx="11176" cy="509819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275FEB2-D8F3-4736-BC0B-B09E903CC0F2}"/>
              </a:ext>
            </a:extLst>
          </p:cNvPr>
          <p:cNvCxnSpPr>
            <a:cxnSpLocks/>
          </p:cNvCxnSpPr>
          <p:nvPr/>
        </p:nvCxnSpPr>
        <p:spPr>
          <a:xfrm>
            <a:off x="3501820" y="1215259"/>
            <a:ext cx="16173" cy="509272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pic>
        <p:nvPicPr>
          <p:cNvPr id="40" name="Picture 39">
            <a:extLst>
              <a:ext uri="{FF2B5EF4-FFF2-40B4-BE49-F238E27FC236}">
                <a16:creationId xmlns:a16="http://schemas.microsoft.com/office/drawing/2014/main" id="{91350CB4-B69A-4CB4-94B2-83C6DDCB2A62}"/>
              </a:ext>
            </a:extLst>
          </p:cNvPr>
          <p:cNvPicPr>
            <a:picLocks noChangeAspect="1"/>
          </p:cNvPicPr>
          <p:nvPr/>
        </p:nvPicPr>
        <p:blipFill>
          <a:blip r:embed="rId9"/>
          <a:stretch>
            <a:fillRect/>
          </a:stretch>
        </p:blipFill>
        <p:spPr>
          <a:xfrm>
            <a:off x="3534731" y="3831432"/>
            <a:ext cx="752868" cy="369332"/>
          </a:xfrm>
          <a:prstGeom prst="rect">
            <a:avLst/>
          </a:prstGeom>
        </p:spPr>
      </p:pic>
      <p:cxnSp>
        <p:nvCxnSpPr>
          <p:cNvPr id="41" name="Straight Connector 40">
            <a:extLst>
              <a:ext uri="{FF2B5EF4-FFF2-40B4-BE49-F238E27FC236}">
                <a16:creationId xmlns:a16="http://schemas.microsoft.com/office/drawing/2014/main" id="{DD064280-FDB3-4FC4-9ABF-43B6CF8D2F34}"/>
              </a:ext>
            </a:extLst>
          </p:cNvPr>
          <p:cNvCxnSpPr>
            <a:cxnSpLocks/>
          </p:cNvCxnSpPr>
          <p:nvPr/>
        </p:nvCxnSpPr>
        <p:spPr>
          <a:xfrm>
            <a:off x="4362340" y="1235524"/>
            <a:ext cx="0" cy="509845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C01DEB5-8814-4390-B9A4-C394873AF57B}"/>
              </a:ext>
            </a:extLst>
          </p:cNvPr>
          <p:cNvCxnSpPr>
            <a:cxnSpLocks/>
          </p:cNvCxnSpPr>
          <p:nvPr/>
        </p:nvCxnSpPr>
        <p:spPr>
          <a:xfrm>
            <a:off x="6565822" y="1241799"/>
            <a:ext cx="0" cy="516367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pic>
        <p:nvPicPr>
          <p:cNvPr id="43" name="Picture 42">
            <a:extLst>
              <a:ext uri="{FF2B5EF4-FFF2-40B4-BE49-F238E27FC236}">
                <a16:creationId xmlns:a16="http://schemas.microsoft.com/office/drawing/2014/main" id="{5434411F-ACD3-495A-ADCA-155E3BF6F4DE}"/>
              </a:ext>
            </a:extLst>
          </p:cNvPr>
          <p:cNvPicPr>
            <a:picLocks noChangeAspect="1"/>
          </p:cNvPicPr>
          <p:nvPr/>
        </p:nvPicPr>
        <p:blipFill>
          <a:blip r:embed="rId9"/>
          <a:stretch>
            <a:fillRect/>
          </a:stretch>
        </p:blipFill>
        <p:spPr>
          <a:xfrm>
            <a:off x="6648367" y="3831432"/>
            <a:ext cx="752868" cy="369332"/>
          </a:xfrm>
          <a:prstGeom prst="rect">
            <a:avLst/>
          </a:prstGeom>
        </p:spPr>
      </p:pic>
      <p:sp>
        <p:nvSpPr>
          <p:cNvPr id="45" name="TextBox 44">
            <a:extLst>
              <a:ext uri="{FF2B5EF4-FFF2-40B4-BE49-F238E27FC236}">
                <a16:creationId xmlns:a16="http://schemas.microsoft.com/office/drawing/2014/main" id="{18C9B978-6588-4454-998B-6944882A1CD6}"/>
              </a:ext>
            </a:extLst>
          </p:cNvPr>
          <p:cNvSpPr txBox="1"/>
          <p:nvPr/>
        </p:nvSpPr>
        <p:spPr>
          <a:xfrm>
            <a:off x="6922001" y="4896452"/>
            <a:ext cx="2172390" cy="646331"/>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FF66FF"/>
                </a:solidFill>
              </a:rPr>
              <a:t>4</a:t>
            </a:r>
            <a:r>
              <a:rPr lang="en-GB" dirty="0"/>
              <a:t>,</a:t>
            </a:r>
            <a:r>
              <a:rPr lang="en-GB" dirty="0">
                <a:solidFill>
                  <a:srgbClr val="0000FF"/>
                </a:solidFill>
              </a:rPr>
              <a:t>6</a:t>
            </a:r>
            <a:r>
              <a:rPr lang="en-GB" dirty="0"/>
              <a:t>-trinitrotoluene</a:t>
            </a:r>
          </a:p>
          <a:p>
            <a:r>
              <a:rPr lang="en-GB" dirty="0"/>
              <a:t>TNT</a:t>
            </a:r>
          </a:p>
        </p:txBody>
      </p:sp>
      <p:sp>
        <p:nvSpPr>
          <p:cNvPr id="61" name="TextBox 60">
            <a:extLst>
              <a:ext uri="{FF2B5EF4-FFF2-40B4-BE49-F238E27FC236}">
                <a16:creationId xmlns:a16="http://schemas.microsoft.com/office/drawing/2014/main" id="{B171C3E4-C754-4BD6-A14F-C53CA8070186}"/>
              </a:ext>
            </a:extLst>
          </p:cNvPr>
          <p:cNvSpPr txBox="1"/>
          <p:nvPr/>
        </p:nvSpPr>
        <p:spPr>
          <a:xfrm>
            <a:off x="49609" y="4587087"/>
            <a:ext cx="1749197" cy="369332"/>
          </a:xfrm>
          <a:prstGeom prst="rect">
            <a:avLst/>
          </a:prstGeom>
          <a:noFill/>
        </p:spPr>
        <p:txBody>
          <a:bodyPr wrap="none" rtlCol="0">
            <a:spAutoFit/>
          </a:bodyPr>
          <a:lstStyle/>
          <a:p>
            <a:r>
              <a:rPr lang="en-GB" dirty="0"/>
              <a:t>methylbenzene</a:t>
            </a:r>
          </a:p>
        </p:txBody>
      </p:sp>
      <p:sp>
        <p:nvSpPr>
          <p:cNvPr id="62" name="TextBox 61">
            <a:extLst>
              <a:ext uri="{FF2B5EF4-FFF2-40B4-BE49-F238E27FC236}">
                <a16:creationId xmlns:a16="http://schemas.microsoft.com/office/drawing/2014/main" id="{97B25540-3A1C-451B-AFDC-8FA4380DB37D}"/>
              </a:ext>
            </a:extLst>
          </p:cNvPr>
          <p:cNvSpPr txBox="1"/>
          <p:nvPr/>
        </p:nvSpPr>
        <p:spPr>
          <a:xfrm>
            <a:off x="42240" y="4896452"/>
            <a:ext cx="941283" cy="369332"/>
          </a:xfrm>
          <a:prstGeom prst="rect">
            <a:avLst/>
          </a:prstGeom>
          <a:noFill/>
        </p:spPr>
        <p:txBody>
          <a:bodyPr wrap="none" rtlCol="0">
            <a:spAutoFit/>
          </a:bodyPr>
          <a:lstStyle/>
          <a:p>
            <a:r>
              <a:rPr lang="en-GB" dirty="0"/>
              <a:t>toluene</a:t>
            </a:r>
          </a:p>
        </p:txBody>
      </p:sp>
      <p:sp>
        <p:nvSpPr>
          <p:cNvPr id="63" name="TextBox 62">
            <a:extLst>
              <a:ext uri="{FF2B5EF4-FFF2-40B4-BE49-F238E27FC236}">
                <a16:creationId xmlns:a16="http://schemas.microsoft.com/office/drawing/2014/main" id="{C6B2ACE0-4502-4EEE-9079-299798F9A346}"/>
              </a:ext>
            </a:extLst>
          </p:cNvPr>
          <p:cNvSpPr txBox="1"/>
          <p:nvPr/>
        </p:nvSpPr>
        <p:spPr>
          <a:xfrm>
            <a:off x="0" y="41818"/>
            <a:ext cx="9070428"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C – NITRATION OF TOLUENE</a:t>
            </a:r>
            <a:endParaRPr lang="en-GB" sz="2800" b="1" dirty="0">
              <a:effectLst>
                <a:outerShdw blurRad="38100" dist="38100" dir="2700000" algn="tl">
                  <a:srgbClr val="000000">
                    <a:alpha val="43137"/>
                  </a:srgbClr>
                </a:outerShdw>
              </a:effectLst>
            </a:endParaRPr>
          </a:p>
        </p:txBody>
      </p:sp>
      <p:sp>
        <p:nvSpPr>
          <p:cNvPr id="64" name="TextBox 63">
            <a:extLst>
              <a:ext uri="{FF2B5EF4-FFF2-40B4-BE49-F238E27FC236}">
                <a16:creationId xmlns:a16="http://schemas.microsoft.com/office/drawing/2014/main" id="{B9A476BD-4DF6-402B-BE27-43A31845A84C}"/>
              </a:ext>
            </a:extLst>
          </p:cNvPr>
          <p:cNvSpPr txBox="1"/>
          <p:nvPr/>
        </p:nvSpPr>
        <p:spPr>
          <a:xfrm>
            <a:off x="569876" y="592022"/>
            <a:ext cx="3954224" cy="446276"/>
          </a:xfrm>
          <a:prstGeom prst="rect">
            <a:avLst/>
          </a:prstGeom>
          <a:noFill/>
        </p:spPr>
        <p:txBody>
          <a:bodyPr wrap="none" rtlCol="0">
            <a:spAutoFit/>
          </a:bodyPr>
          <a:lstStyle/>
          <a:p>
            <a:r>
              <a:rPr lang="en-GB" sz="2300" dirty="0">
                <a:latin typeface="Calibri" panose="020F0502020204030204" pitchFamily="34" charset="0"/>
                <a:cs typeface="Calibri" panose="020F0502020204030204" pitchFamily="34" charset="0"/>
              </a:rPr>
              <a:t>-CH</a:t>
            </a:r>
            <a:r>
              <a:rPr lang="en-GB" sz="2300" baseline="-25000" dirty="0">
                <a:latin typeface="Calibri" panose="020F0502020204030204" pitchFamily="34" charset="0"/>
                <a:cs typeface="Calibri" panose="020F0502020204030204" pitchFamily="34" charset="0"/>
              </a:rPr>
              <a:t>3</a:t>
            </a:r>
            <a:r>
              <a:rPr lang="en-GB" sz="2300" dirty="0">
                <a:latin typeface="Calibri" panose="020F0502020204030204" pitchFamily="34" charset="0"/>
                <a:cs typeface="Calibri" panose="020F0502020204030204" pitchFamily="34" charset="0"/>
              </a:rPr>
              <a:t> is </a:t>
            </a:r>
            <a:r>
              <a:rPr lang="en-GB" sz="2300" b="1" i="1" dirty="0">
                <a:solidFill>
                  <a:srgbClr val="002060"/>
                </a:solidFill>
                <a:latin typeface="Calibri" panose="020F0502020204030204" pitchFamily="34" charset="0"/>
                <a:cs typeface="Calibri" panose="020F0502020204030204" pitchFamily="34" charset="0"/>
              </a:rPr>
              <a:t>ortho</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and </a:t>
            </a:r>
            <a:r>
              <a:rPr lang="en-GB" sz="2300" b="1" i="1" dirty="0">
                <a:solidFill>
                  <a:srgbClr val="FF66FF"/>
                </a:solidFill>
                <a:latin typeface="Calibri" panose="020F0502020204030204" pitchFamily="34" charset="0"/>
                <a:cs typeface="Calibri" panose="020F0502020204030204" pitchFamily="34" charset="0"/>
              </a:rPr>
              <a:t>para</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directing</a:t>
            </a:r>
          </a:p>
        </p:txBody>
      </p:sp>
      <p:sp>
        <p:nvSpPr>
          <p:cNvPr id="65" name="TextBox 64">
            <a:extLst>
              <a:ext uri="{FF2B5EF4-FFF2-40B4-BE49-F238E27FC236}">
                <a16:creationId xmlns:a16="http://schemas.microsoft.com/office/drawing/2014/main" id="{2413BA3B-A301-45D8-8D91-BF6165778D4C}"/>
              </a:ext>
            </a:extLst>
          </p:cNvPr>
          <p:cNvSpPr txBox="1"/>
          <p:nvPr/>
        </p:nvSpPr>
        <p:spPr>
          <a:xfrm>
            <a:off x="5187498" y="588651"/>
            <a:ext cx="2821670" cy="446276"/>
          </a:xfrm>
          <a:prstGeom prst="rect">
            <a:avLst/>
          </a:prstGeom>
          <a:noFill/>
        </p:spPr>
        <p:txBody>
          <a:bodyPr wrap="none" rtlCol="0">
            <a:spAutoFit/>
          </a:bodyPr>
          <a:lstStyle/>
          <a:p>
            <a:r>
              <a:rPr lang="en-GB" sz="2300" dirty="0">
                <a:latin typeface="Calibri" panose="020F0502020204030204" pitchFamily="34" charset="0"/>
                <a:cs typeface="Calibri" panose="020F0502020204030204" pitchFamily="34" charset="0"/>
              </a:rPr>
              <a:t>-NO</a:t>
            </a:r>
            <a:r>
              <a:rPr lang="en-GB" sz="2300" baseline="-25000" dirty="0">
                <a:latin typeface="Calibri" panose="020F0502020204030204" pitchFamily="34" charset="0"/>
                <a:cs typeface="Calibri" panose="020F0502020204030204" pitchFamily="34" charset="0"/>
              </a:rPr>
              <a:t>2</a:t>
            </a:r>
            <a:r>
              <a:rPr lang="en-GB" sz="2300" dirty="0">
                <a:latin typeface="Calibri" panose="020F0502020204030204" pitchFamily="34" charset="0"/>
                <a:cs typeface="Calibri" panose="020F0502020204030204" pitchFamily="34" charset="0"/>
              </a:rPr>
              <a:t> is </a:t>
            </a:r>
            <a:r>
              <a:rPr lang="en-GB" sz="2300" b="1" i="1" dirty="0">
                <a:solidFill>
                  <a:srgbClr val="9933FF"/>
                </a:solidFill>
                <a:latin typeface="Calibri" panose="020F0502020204030204" pitchFamily="34" charset="0"/>
                <a:cs typeface="Calibri" panose="020F0502020204030204" pitchFamily="34" charset="0"/>
              </a:rPr>
              <a:t>meta</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directing</a:t>
            </a:r>
          </a:p>
        </p:txBody>
      </p:sp>
    </p:spTree>
    <p:extLst>
      <p:ext uri="{BB962C8B-B14F-4D97-AF65-F5344CB8AC3E}">
        <p14:creationId xmlns:p14="http://schemas.microsoft.com/office/powerpoint/2010/main" val="3489505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1" y="41818"/>
            <a:ext cx="789326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ISOMERS</a:t>
            </a:r>
            <a:endParaRPr lang="en-GB" sz="2800" b="1" dirty="0">
              <a:effectLst>
                <a:outerShdw blurRad="38100" dist="38100" dir="2700000" algn="tl">
                  <a:srgbClr val="000000">
                    <a:alpha val="43137"/>
                  </a:srgbClr>
                </a:outerShdw>
              </a:effectLst>
            </a:endParaRPr>
          </a:p>
        </p:txBody>
      </p:sp>
      <p:pic>
        <p:nvPicPr>
          <p:cNvPr id="82" name="Picture 81">
            <a:extLst>
              <a:ext uri="{FF2B5EF4-FFF2-40B4-BE49-F238E27FC236}">
                <a16:creationId xmlns:a16="http://schemas.microsoft.com/office/drawing/2014/main" id="{7FBA6989-2FBC-48FD-ADA4-8C63B4212CA4}"/>
              </a:ext>
            </a:extLst>
          </p:cNvPr>
          <p:cNvPicPr>
            <a:picLocks noChangeAspect="1"/>
          </p:cNvPicPr>
          <p:nvPr/>
        </p:nvPicPr>
        <p:blipFill>
          <a:blip r:embed="rId5"/>
          <a:stretch>
            <a:fillRect/>
          </a:stretch>
        </p:blipFill>
        <p:spPr>
          <a:xfrm>
            <a:off x="6877314" y="3767378"/>
            <a:ext cx="2087174" cy="1286753"/>
          </a:xfrm>
          <a:prstGeom prst="rect">
            <a:avLst/>
          </a:prstGeom>
        </p:spPr>
      </p:pic>
      <p:pic>
        <p:nvPicPr>
          <p:cNvPr id="83" name="Picture 82">
            <a:extLst>
              <a:ext uri="{FF2B5EF4-FFF2-40B4-BE49-F238E27FC236}">
                <a16:creationId xmlns:a16="http://schemas.microsoft.com/office/drawing/2014/main" id="{841C177F-8712-47E2-A173-49801F53A3B5}"/>
              </a:ext>
            </a:extLst>
          </p:cNvPr>
          <p:cNvPicPr>
            <a:picLocks noChangeAspect="1"/>
          </p:cNvPicPr>
          <p:nvPr/>
        </p:nvPicPr>
        <p:blipFill>
          <a:blip r:embed="rId6"/>
          <a:stretch>
            <a:fillRect/>
          </a:stretch>
        </p:blipFill>
        <p:spPr>
          <a:xfrm>
            <a:off x="5361016" y="3752041"/>
            <a:ext cx="922005" cy="1712294"/>
          </a:xfrm>
          <a:prstGeom prst="rect">
            <a:avLst/>
          </a:prstGeom>
        </p:spPr>
      </p:pic>
      <p:pic>
        <p:nvPicPr>
          <p:cNvPr id="84" name="Picture 83">
            <a:extLst>
              <a:ext uri="{FF2B5EF4-FFF2-40B4-BE49-F238E27FC236}">
                <a16:creationId xmlns:a16="http://schemas.microsoft.com/office/drawing/2014/main" id="{3FFFDA1F-9262-4A7B-8038-87F459E75764}"/>
              </a:ext>
            </a:extLst>
          </p:cNvPr>
          <p:cNvPicPr>
            <a:picLocks noChangeAspect="1"/>
          </p:cNvPicPr>
          <p:nvPr/>
        </p:nvPicPr>
        <p:blipFill rotWithShape="1">
          <a:blip r:embed="rId7"/>
          <a:srcRect l="22364" r="39411" b="28608"/>
          <a:stretch/>
        </p:blipFill>
        <p:spPr>
          <a:xfrm>
            <a:off x="5456980" y="1063640"/>
            <a:ext cx="1390358" cy="1302008"/>
          </a:xfrm>
          <a:prstGeom prst="rect">
            <a:avLst/>
          </a:prstGeom>
        </p:spPr>
      </p:pic>
      <p:pic>
        <p:nvPicPr>
          <p:cNvPr id="85" name="Picture 84">
            <a:extLst>
              <a:ext uri="{FF2B5EF4-FFF2-40B4-BE49-F238E27FC236}">
                <a16:creationId xmlns:a16="http://schemas.microsoft.com/office/drawing/2014/main" id="{ECAB9CB3-D2B7-49DA-937A-87083A26A991}"/>
              </a:ext>
            </a:extLst>
          </p:cNvPr>
          <p:cNvPicPr>
            <a:picLocks noChangeAspect="1"/>
          </p:cNvPicPr>
          <p:nvPr/>
        </p:nvPicPr>
        <p:blipFill rotWithShape="1">
          <a:blip r:embed="rId7"/>
          <a:srcRect l="61775"/>
          <a:stretch/>
        </p:blipFill>
        <p:spPr>
          <a:xfrm>
            <a:off x="7430113" y="974070"/>
            <a:ext cx="1390359" cy="1823744"/>
          </a:xfrm>
          <a:prstGeom prst="rect">
            <a:avLst/>
          </a:prstGeom>
        </p:spPr>
      </p:pic>
      <p:sp>
        <p:nvSpPr>
          <p:cNvPr id="86" name="TextBox 85">
            <a:extLst>
              <a:ext uri="{FF2B5EF4-FFF2-40B4-BE49-F238E27FC236}">
                <a16:creationId xmlns:a16="http://schemas.microsoft.com/office/drawing/2014/main" id="{2F3F734B-4671-4F8C-85F9-AF0F2454C9A7}"/>
              </a:ext>
            </a:extLst>
          </p:cNvPr>
          <p:cNvSpPr txBox="1"/>
          <p:nvPr/>
        </p:nvSpPr>
        <p:spPr>
          <a:xfrm>
            <a:off x="5328230" y="2915652"/>
            <a:ext cx="1595309" cy="369332"/>
          </a:xfrm>
          <a:prstGeom prst="rect">
            <a:avLst/>
          </a:prstGeom>
          <a:noFill/>
        </p:spPr>
        <p:txBody>
          <a:bodyPr wrap="none" rtlCol="0">
            <a:spAutoFit/>
          </a:bodyPr>
          <a:lstStyle/>
          <a:p>
            <a:r>
              <a:rPr lang="en-GB" dirty="0">
                <a:solidFill>
                  <a:srgbClr val="002060"/>
                </a:solidFill>
              </a:rPr>
              <a:t>2</a:t>
            </a:r>
            <a:r>
              <a:rPr lang="en-GB" dirty="0"/>
              <a:t>-nitrotoluene</a:t>
            </a:r>
          </a:p>
        </p:txBody>
      </p:sp>
      <p:sp>
        <p:nvSpPr>
          <p:cNvPr id="87" name="TextBox 86">
            <a:extLst>
              <a:ext uri="{FF2B5EF4-FFF2-40B4-BE49-F238E27FC236}">
                <a16:creationId xmlns:a16="http://schemas.microsoft.com/office/drawing/2014/main" id="{DAAAECE1-047A-4ADA-96AE-8A814A3FA22B}"/>
              </a:ext>
            </a:extLst>
          </p:cNvPr>
          <p:cNvSpPr txBox="1"/>
          <p:nvPr/>
        </p:nvSpPr>
        <p:spPr>
          <a:xfrm>
            <a:off x="5304205" y="5526447"/>
            <a:ext cx="1595309" cy="369332"/>
          </a:xfrm>
          <a:prstGeom prst="rect">
            <a:avLst/>
          </a:prstGeom>
          <a:noFill/>
        </p:spPr>
        <p:txBody>
          <a:bodyPr wrap="none" rtlCol="0">
            <a:spAutoFit/>
          </a:bodyPr>
          <a:lstStyle/>
          <a:p>
            <a:r>
              <a:rPr lang="en-GB" dirty="0">
                <a:solidFill>
                  <a:srgbClr val="FF66FF"/>
                </a:solidFill>
              </a:rPr>
              <a:t>4</a:t>
            </a:r>
            <a:r>
              <a:rPr lang="en-GB" dirty="0"/>
              <a:t>-nitrotoluene</a:t>
            </a:r>
          </a:p>
        </p:txBody>
      </p:sp>
      <p:sp>
        <p:nvSpPr>
          <p:cNvPr id="88" name="TextBox 87">
            <a:extLst>
              <a:ext uri="{FF2B5EF4-FFF2-40B4-BE49-F238E27FC236}">
                <a16:creationId xmlns:a16="http://schemas.microsoft.com/office/drawing/2014/main" id="{B77106F3-AC18-4FC1-8871-19FDF3EC312C}"/>
              </a:ext>
            </a:extLst>
          </p:cNvPr>
          <p:cNvSpPr txBox="1"/>
          <p:nvPr/>
        </p:nvSpPr>
        <p:spPr>
          <a:xfrm>
            <a:off x="6972025" y="5526447"/>
            <a:ext cx="1967205" cy="369332"/>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0000FF"/>
                </a:solidFill>
              </a:rPr>
              <a:t>6</a:t>
            </a:r>
            <a:r>
              <a:rPr lang="en-GB" dirty="0"/>
              <a:t>-dinitrotoluene</a:t>
            </a:r>
          </a:p>
        </p:txBody>
      </p:sp>
      <p:sp>
        <p:nvSpPr>
          <p:cNvPr id="89" name="TextBox 88">
            <a:extLst>
              <a:ext uri="{FF2B5EF4-FFF2-40B4-BE49-F238E27FC236}">
                <a16:creationId xmlns:a16="http://schemas.microsoft.com/office/drawing/2014/main" id="{2C0EC1AB-6AAF-4618-B3E3-093CE6065DAA}"/>
              </a:ext>
            </a:extLst>
          </p:cNvPr>
          <p:cNvSpPr txBox="1"/>
          <p:nvPr/>
        </p:nvSpPr>
        <p:spPr>
          <a:xfrm>
            <a:off x="6972025" y="2901542"/>
            <a:ext cx="1967205" cy="369332"/>
          </a:xfrm>
          <a:prstGeom prst="rect">
            <a:avLst/>
          </a:prstGeom>
          <a:noFill/>
        </p:spPr>
        <p:txBody>
          <a:bodyPr wrap="none" rtlCol="0">
            <a:spAutoFit/>
          </a:bodyPr>
          <a:lstStyle/>
          <a:p>
            <a:r>
              <a:rPr lang="en-GB" dirty="0">
                <a:solidFill>
                  <a:srgbClr val="002060"/>
                </a:solidFill>
              </a:rPr>
              <a:t>2</a:t>
            </a:r>
            <a:r>
              <a:rPr lang="en-GB" dirty="0"/>
              <a:t>,</a:t>
            </a:r>
            <a:r>
              <a:rPr lang="en-GB" dirty="0">
                <a:solidFill>
                  <a:srgbClr val="FF66FF"/>
                </a:solidFill>
              </a:rPr>
              <a:t>4</a:t>
            </a:r>
            <a:r>
              <a:rPr lang="en-GB" dirty="0"/>
              <a:t>-dinitrotoluene</a:t>
            </a:r>
          </a:p>
        </p:txBody>
      </p:sp>
      <p:sp>
        <p:nvSpPr>
          <p:cNvPr id="10" name="Rectangle 2">
            <a:extLst>
              <a:ext uri="{FF2B5EF4-FFF2-40B4-BE49-F238E27FC236}">
                <a16:creationId xmlns:a16="http://schemas.microsoft.com/office/drawing/2014/main" id="{CF08B8D4-8303-4E60-ABD3-76542E153D64}"/>
              </a:ext>
            </a:extLst>
          </p:cNvPr>
          <p:cNvSpPr>
            <a:spLocks noChangeArrowheads="1"/>
          </p:cNvSpPr>
          <p:nvPr/>
        </p:nvSpPr>
        <p:spPr bwMode="auto">
          <a:xfrm>
            <a:off x="0" y="0"/>
            <a:ext cx="206375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1" name="Rectangle 3">
            <a:extLst>
              <a:ext uri="{FF2B5EF4-FFF2-40B4-BE49-F238E27FC236}">
                <a16:creationId xmlns:a16="http://schemas.microsoft.com/office/drawing/2014/main" id="{A8CBAC2A-1970-4606-961B-55C3E0425DAE}"/>
              </a:ext>
            </a:extLst>
          </p:cNvPr>
          <p:cNvSpPr>
            <a:spLocks noChangeArrowheads="1"/>
          </p:cNvSpPr>
          <p:nvPr/>
        </p:nvSpPr>
        <p:spPr bwMode="auto">
          <a:xfrm>
            <a:off x="0" y="0"/>
            <a:ext cx="2335213"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Arial" panose="020B0604020202020204" pitchFamily="34" charset="0"/>
                <a:ea typeface="Inter"/>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 name="TextBox 26">
            <a:extLst>
              <a:ext uri="{FF2B5EF4-FFF2-40B4-BE49-F238E27FC236}">
                <a16:creationId xmlns:a16="http://schemas.microsoft.com/office/drawing/2014/main" id="{85B9FA16-9F14-436A-BF65-DD789F46FB7E}"/>
              </a:ext>
            </a:extLst>
          </p:cNvPr>
          <p:cNvSpPr txBox="1"/>
          <p:nvPr/>
        </p:nvSpPr>
        <p:spPr>
          <a:xfrm>
            <a:off x="204770" y="619072"/>
            <a:ext cx="4734721" cy="563231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An </a:t>
            </a:r>
            <a:r>
              <a:rPr kumimoji="0" lang="en-US" altLang="en-US" sz="2400" b="1" i="0" u="none" strike="noStrike" cap="none" normalizeH="0" baseline="0" dirty="0">
                <a:ln>
                  <a:noFill/>
                </a:ln>
                <a:solidFill>
                  <a:srgbClr val="00B050"/>
                </a:solidFill>
                <a:effectLst/>
                <a:latin typeface="Calibri" panose="020F0502020204030204" pitchFamily="34" charset="0"/>
                <a:cs typeface="Calibri" panose="020F0502020204030204" pitchFamily="34" charset="0"/>
              </a:rPr>
              <a:t>isomer</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is a compound that has the same molecular formula as another compound but differs in the arrangement of atoms or the orientation of bonds within the molecule.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2400" b="0" i="0" u="sng" strike="noStrike" cap="none" normalizeH="0" baseline="0" dirty="0">
                <a:ln>
                  <a:noFill/>
                </a:ln>
                <a:solidFill>
                  <a:schemeClr val="tx1"/>
                </a:solidFill>
                <a:effectLst/>
                <a:latin typeface="Calibri" panose="020F0502020204030204" pitchFamily="34" charset="0"/>
                <a:cs typeface="Calibri" panose="020F0502020204030204" pitchFamily="34" charset="0"/>
              </a:rPr>
              <a:t>Structural Isomers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different structural arrangements of atoms (chain isomers, functional group isomers)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2400" b="0" i="0" u="sng" strike="noStrike" cap="none" normalizeH="0" baseline="0" dirty="0">
                <a:ln>
                  <a:noFill/>
                </a:ln>
                <a:solidFill>
                  <a:schemeClr val="tx1"/>
                </a:solidFill>
                <a:effectLst/>
                <a:latin typeface="Calibri" panose="020F0502020204030204" pitchFamily="34" charset="0"/>
                <a:cs typeface="Calibri" panose="020F0502020204030204" pitchFamily="34" charset="0"/>
              </a:rPr>
              <a:t>Stereoisomers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the same connectivity of atoms but differ in their spatial arrangement</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950912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41818"/>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O-NITRATION</a:t>
            </a:r>
            <a:endParaRPr lang="en-GB" sz="28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3C4D388B-FC7C-4A33-9E07-AB6C0EADE251}"/>
              </a:ext>
            </a:extLst>
          </p:cNvPr>
          <p:cNvSpPr txBox="1"/>
          <p:nvPr/>
        </p:nvSpPr>
        <p:spPr>
          <a:xfrm>
            <a:off x="3505083" y="2743155"/>
            <a:ext cx="1820242" cy="646331"/>
          </a:xfrm>
          <a:prstGeom prst="rect">
            <a:avLst/>
          </a:prstGeom>
          <a:noFill/>
        </p:spPr>
        <p:txBody>
          <a:bodyPr wrap="none" rtlCol="0">
            <a:spAutoFit/>
          </a:bodyPr>
          <a:lstStyle/>
          <a:p>
            <a:r>
              <a:rPr lang="en-GB" dirty="0">
                <a:solidFill>
                  <a:srgbClr val="0070C0"/>
                </a:solidFill>
                <a:latin typeface="Calibri" panose="020F0502020204030204" pitchFamily="34" charset="0"/>
                <a:cs typeface="Calibri" panose="020F0502020204030204" pitchFamily="34" charset="0"/>
              </a:rPr>
              <a:t>glyceryl trinitrate</a:t>
            </a:r>
          </a:p>
          <a:p>
            <a:r>
              <a:rPr lang="en-GB" b="1" dirty="0">
                <a:solidFill>
                  <a:srgbClr val="0070C0"/>
                </a:solidFill>
                <a:latin typeface="Calibri" panose="020F0502020204030204" pitchFamily="34" charset="0"/>
                <a:cs typeface="Calibri" panose="020F0502020204030204" pitchFamily="34" charset="0"/>
              </a:rPr>
              <a:t>NITROGLYCERINE</a:t>
            </a:r>
          </a:p>
        </p:txBody>
      </p:sp>
      <p:pic>
        <p:nvPicPr>
          <p:cNvPr id="13" name="Picture 12" descr="A picture containing text, clock, watch&#10;&#10;Description automatically generated">
            <a:extLst>
              <a:ext uri="{FF2B5EF4-FFF2-40B4-BE49-F238E27FC236}">
                <a16:creationId xmlns:a16="http://schemas.microsoft.com/office/drawing/2014/main" id="{2EE0B2D1-8C72-4B7E-B91C-6A70D79B3F5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29685" y="1437602"/>
            <a:ext cx="3841750" cy="1123950"/>
          </a:xfrm>
          <a:prstGeom prst="rect">
            <a:avLst/>
          </a:prstGeom>
        </p:spPr>
      </p:pic>
      <p:sp>
        <p:nvSpPr>
          <p:cNvPr id="14" name="TextBox 13">
            <a:extLst>
              <a:ext uri="{FF2B5EF4-FFF2-40B4-BE49-F238E27FC236}">
                <a16:creationId xmlns:a16="http://schemas.microsoft.com/office/drawing/2014/main" id="{A748B8AA-3D4F-4C48-9786-620B153269A8}"/>
              </a:ext>
            </a:extLst>
          </p:cNvPr>
          <p:cNvSpPr txBox="1"/>
          <p:nvPr/>
        </p:nvSpPr>
        <p:spPr>
          <a:xfrm>
            <a:off x="51065" y="575939"/>
            <a:ext cx="5160580" cy="446276"/>
          </a:xfrm>
          <a:prstGeom prst="rect">
            <a:avLst/>
          </a:prstGeom>
          <a:noFill/>
        </p:spPr>
        <p:txBody>
          <a:bodyPr wrap="none" rtlCol="0">
            <a:spAutoFit/>
          </a:bodyPr>
          <a:lstStyle/>
          <a:p>
            <a:r>
              <a:rPr lang="en-GB" sz="2300" dirty="0">
                <a:solidFill>
                  <a:srgbClr val="0070C0"/>
                </a:solidFill>
                <a:latin typeface="Calibri" panose="020F0502020204030204" pitchFamily="34" charset="0"/>
                <a:cs typeface="Calibri" panose="020F0502020204030204" pitchFamily="34" charset="0"/>
              </a:rPr>
              <a:t>Early examples of primary high explosives</a:t>
            </a:r>
          </a:p>
        </p:txBody>
      </p:sp>
      <p:pic>
        <p:nvPicPr>
          <p:cNvPr id="10" name="Picture 9">
            <a:extLst>
              <a:ext uri="{FF2B5EF4-FFF2-40B4-BE49-F238E27FC236}">
                <a16:creationId xmlns:a16="http://schemas.microsoft.com/office/drawing/2014/main" id="{851A244B-4F11-4640-9A85-30B2EBFC8C84}"/>
              </a:ext>
            </a:extLst>
          </p:cNvPr>
          <p:cNvPicPr>
            <a:picLocks noChangeAspect="1"/>
          </p:cNvPicPr>
          <p:nvPr/>
        </p:nvPicPr>
        <p:blipFill rotWithShape="1">
          <a:blip r:embed="rId6"/>
          <a:srcRect r="58888"/>
          <a:stretch/>
        </p:blipFill>
        <p:spPr>
          <a:xfrm>
            <a:off x="263629" y="1292311"/>
            <a:ext cx="1258594" cy="1281779"/>
          </a:xfrm>
          <a:prstGeom prst="rect">
            <a:avLst/>
          </a:prstGeom>
        </p:spPr>
      </p:pic>
      <p:pic>
        <p:nvPicPr>
          <p:cNvPr id="22" name="Picture 21">
            <a:extLst>
              <a:ext uri="{FF2B5EF4-FFF2-40B4-BE49-F238E27FC236}">
                <a16:creationId xmlns:a16="http://schemas.microsoft.com/office/drawing/2014/main" id="{64B3D93D-14A5-4BFB-8413-AF04689AB6F0}"/>
              </a:ext>
            </a:extLst>
          </p:cNvPr>
          <p:cNvPicPr>
            <a:picLocks noChangeAspect="1"/>
          </p:cNvPicPr>
          <p:nvPr/>
        </p:nvPicPr>
        <p:blipFill rotWithShape="1">
          <a:blip r:embed="rId6"/>
          <a:srcRect l="55349"/>
          <a:stretch/>
        </p:blipFill>
        <p:spPr>
          <a:xfrm>
            <a:off x="3591031" y="1365416"/>
            <a:ext cx="1366935" cy="1281779"/>
          </a:xfrm>
          <a:prstGeom prst="rect">
            <a:avLst/>
          </a:prstGeom>
        </p:spPr>
      </p:pic>
      <p:grpSp>
        <p:nvGrpSpPr>
          <p:cNvPr id="26" name="Group 25">
            <a:extLst>
              <a:ext uri="{FF2B5EF4-FFF2-40B4-BE49-F238E27FC236}">
                <a16:creationId xmlns:a16="http://schemas.microsoft.com/office/drawing/2014/main" id="{19DB7A32-F7D3-4A26-9A73-10F157910FAE}"/>
              </a:ext>
            </a:extLst>
          </p:cNvPr>
          <p:cNvGrpSpPr/>
          <p:nvPr/>
        </p:nvGrpSpPr>
        <p:grpSpPr>
          <a:xfrm>
            <a:off x="1955086" y="1569469"/>
            <a:ext cx="1352537" cy="1008537"/>
            <a:chOff x="1742151" y="1926730"/>
            <a:chExt cx="1352537" cy="1008537"/>
          </a:xfrm>
        </p:grpSpPr>
        <p:grpSp>
          <p:nvGrpSpPr>
            <p:cNvPr id="29" name="Group 28">
              <a:extLst>
                <a:ext uri="{FF2B5EF4-FFF2-40B4-BE49-F238E27FC236}">
                  <a16:creationId xmlns:a16="http://schemas.microsoft.com/office/drawing/2014/main" id="{43DE0A54-4CC2-4950-AD8C-547FF44FE831}"/>
                </a:ext>
              </a:extLst>
            </p:cNvPr>
            <p:cNvGrpSpPr/>
            <p:nvPr/>
          </p:nvGrpSpPr>
          <p:grpSpPr>
            <a:xfrm>
              <a:off x="2462147" y="2293338"/>
              <a:ext cx="632541" cy="641929"/>
              <a:chOff x="4134968" y="2987019"/>
              <a:chExt cx="754535" cy="791746"/>
            </a:xfrm>
          </p:grpSpPr>
          <p:pic>
            <p:nvPicPr>
              <p:cNvPr id="33" name="Graphic 32" descr="Candle with solid fill">
                <a:extLst>
                  <a:ext uri="{FF2B5EF4-FFF2-40B4-BE49-F238E27FC236}">
                    <a16:creationId xmlns:a16="http://schemas.microsoft.com/office/drawing/2014/main" id="{3B1907F3-2A69-4B64-9257-FA0BFA59EC9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134968" y="2987019"/>
                <a:ext cx="714080" cy="714080"/>
              </a:xfrm>
              <a:prstGeom prst="rect">
                <a:avLst/>
              </a:prstGeom>
            </p:spPr>
          </p:pic>
          <p:pic>
            <p:nvPicPr>
              <p:cNvPr id="34" name="Picture 33">
                <a:extLst>
                  <a:ext uri="{FF2B5EF4-FFF2-40B4-BE49-F238E27FC236}">
                    <a16:creationId xmlns:a16="http://schemas.microsoft.com/office/drawing/2014/main" id="{81697E31-9E82-49DB-801E-64462E7C75F0}"/>
                  </a:ext>
                </a:extLst>
              </p:cNvPr>
              <p:cNvPicPr>
                <a:picLocks noChangeAspect="1"/>
              </p:cNvPicPr>
              <p:nvPr/>
            </p:nvPicPr>
            <p:blipFill rotWithShape="1">
              <a:blip r:embed="rId9"/>
              <a:srcRect l="17931" t="58975" r="39140" b="24455"/>
              <a:stretch/>
            </p:blipFill>
            <p:spPr>
              <a:xfrm>
                <a:off x="4175423" y="3409432"/>
                <a:ext cx="714080" cy="369333"/>
              </a:xfrm>
              <a:prstGeom prst="rect">
                <a:avLst/>
              </a:prstGeom>
            </p:spPr>
          </p:pic>
        </p:grpSp>
        <p:sp>
          <p:nvSpPr>
            <p:cNvPr id="30" name="TextBox 29">
              <a:extLst>
                <a:ext uri="{FF2B5EF4-FFF2-40B4-BE49-F238E27FC236}">
                  <a16:creationId xmlns:a16="http://schemas.microsoft.com/office/drawing/2014/main" id="{DBACC471-52CC-4908-B4C5-2C071D2EDF14}"/>
                </a:ext>
              </a:extLst>
            </p:cNvPr>
            <p:cNvSpPr txBox="1"/>
            <p:nvPr/>
          </p:nvSpPr>
          <p:spPr>
            <a:xfrm>
              <a:off x="1768163" y="2305674"/>
              <a:ext cx="99899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H2SO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p>
          </p:txBody>
        </p:sp>
        <p:cxnSp>
          <p:nvCxnSpPr>
            <p:cNvPr id="31" name="Straight Arrow Connector 30">
              <a:extLst>
                <a:ext uri="{FF2B5EF4-FFF2-40B4-BE49-F238E27FC236}">
                  <a16:creationId xmlns:a16="http://schemas.microsoft.com/office/drawing/2014/main" id="{7D0B63AC-86B6-4CAF-B823-450E4276738C}"/>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A00AEC7F-EA89-45F2-B893-F6493AE8BC1D}"/>
                </a:ext>
              </a:extLst>
            </p:cNvPr>
            <p:cNvSpPr txBox="1"/>
            <p:nvPr/>
          </p:nvSpPr>
          <p:spPr>
            <a:xfrm>
              <a:off x="1742151" y="1926730"/>
              <a:ext cx="97334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HNO</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   </a:t>
              </a:r>
            </a:p>
          </p:txBody>
        </p:sp>
      </p:grpSp>
      <p:sp>
        <p:nvSpPr>
          <p:cNvPr id="35" name="TextBox 34">
            <a:extLst>
              <a:ext uri="{FF2B5EF4-FFF2-40B4-BE49-F238E27FC236}">
                <a16:creationId xmlns:a16="http://schemas.microsoft.com/office/drawing/2014/main" id="{81E0F02A-9CCB-46EF-8755-EC9B05771AC7}"/>
              </a:ext>
            </a:extLst>
          </p:cNvPr>
          <p:cNvSpPr txBox="1"/>
          <p:nvPr/>
        </p:nvSpPr>
        <p:spPr>
          <a:xfrm>
            <a:off x="332388" y="2748584"/>
            <a:ext cx="1084208" cy="646331"/>
          </a:xfrm>
          <a:prstGeom prst="rect">
            <a:avLst/>
          </a:prstGeom>
          <a:noFill/>
        </p:spPr>
        <p:txBody>
          <a:bodyPr wrap="none" rtlCol="0">
            <a:spAutoFit/>
          </a:bodyPr>
          <a:lstStyle/>
          <a:p>
            <a:r>
              <a:rPr lang="en-GB" dirty="0">
                <a:solidFill>
                  <a:srgbClr val="0070C0"/>
                </a:solidFill>
                <a:latin typeface="Calibri" panose="020F0502020204030204" pitchFamily="34" charset="0"/>
                <a:cs typeface="Calibri" panose="020F0502020204030204" pitchFamily="34" charset="0"/>
              </a:rPr>
              <a:t>glycerol</a:t>
            </a:r>
          </a:p>
          <a:p>
            <a:r>
              <a:rPr lang="en-GB" dirty="0">
                <a:solidFill>
                  <a:srgbClr val="0070C0"/>
                </a:solidFill>
                <a:latin typeface="Calibri" panose="020F0502020204030204" pitchFamily="34" charset="0"/>
                <a:cs typeface="Calibri" panose="020F0502020204030204" pitchFamily="34" charset="0"/>
              </a:rPr>
              <a:t>glycerine </a:t>
            </a:r>
          </a:p>
        </p:txBody>
      </p:sp>
      <p:pic>
        <p:nvPicPr>
          <p:cNvPr id="36" name="Picture 35">
            <a:extLst>
              <a:ext uri="{FF2B5EF4-FFF2-40B4-BE49-F238E27FC236}">
                <a16:creationId xmlns:a16="http://schemas.microsoft.com/office/drawing/2014/main" id="{864FED0C-860C-44CD-B6B2-13B89BC3AE15}"/>
              </a:ext>
            </a:extLst>
          </p:cNvPr>
          <p:cNvPicPr>
            <a:picLocks noChangeAspect="1"/>
          </p:cNvPicPr>
          <p:nvPr/>
        </p:nvPicPr>
        <p:blipFill rotWithShape="1">
          <a:blip r:embed="rId10"/>
          <a:srcRect t="51399"/>
          <a:stretch/>
        </p:blipFill>
        <p:spPr>
          <a:xfrm>
            <a:off x="4791965" y="4092302"/>
            <a:ext cx="3101717" cy="1264856"/>
          </a:xfrm>
          <a:prstGeom prst="rect">
            <a:avLst/>
          </a:prstGeom>
        </p:spPr>
      </p:pic>
      <p:pic>
        <p:nvPicPr>
          <p:cNvPr id="37" name="Picture 36">
            <a:extLst>
              <a:ext uri="{FF2B5EF4-FFF2-40B4-BE49-F238E27FC236}">
                <a16:creationId xmlns:a16="http://schemas.microsoft.com/office/drawing/2014/main" id="{D7CE86EB-2458-4D36-9A4A-F09B763D8BC0}"/>
              </a:ext>
            </a:extLst>
          </p:cNvPr>
          <p:cNvPicPr>
            <a:picLocks noChangeAspect="1"/>
          </p:cNvPicPr>
          <p:nvPr/>
        </p:nvPicPr>
        <p:blipFill rotWithShape="1">
          <a:blip r:embed="rId10"/>
          <a:srcRect b="51399"/>
          <a:stretch/>
        </p:blipFill>
        <p:spPr>
          <a:xfrm>
            <a:off x="51065" y="4114141"/>
            <a:ext cx="3101717" cy="1264857"/>
          </a:xfrm>
          <a:prstGeom prst="rect">
            <a:avLst/>
          </a:prstGeom>
        </p:spPr>
      </p:pic>
      <p:grpSp>
        <p:nvGrpSpPr>
          <p:cNvPr id="38" name="Group 37">
            <a:extLst>
              <a:ext uri="{FF2B5EF4-FFF2-40B4-BE49-F238E27FC236}">
                <a16:creationId xmlns:a16="http://schemas.microsoft.com/office/drawing/2014/main" id="{163FBD30-14D4-4693-BDF4-798352CA40AB}"/>
              </a:ext>
            </a:extLst>
          </p:cNvPr>
          <p:cNvGrpSpPr/>
          <p:nvPr/>
        </p:nvGrpSpPr>
        <p:grpSpPr>
          <a:xfrm>
            <a:off x="3229625" y="4369375"/>
            <a:ext cx="1326524" cy="1009623"/>
            <a:chOff x="1768163" y="1925640"/>
            <a:chExt cx="1326524" cy="1009623"/>
          </a:xfrm>
        </p:grpSpPr>
        <p:grpSp>
          <p:nvGrpSpPr>
            <p:cNvPr id="39" name="Group 38">
              <a:extLst>
                <a:ext uri="{FF2B5EF4-FFF2-40B4-BE49-F238E27FC236}">
                  <a16:creationId xmlns:a16="http://schemas.microsoft.com/office/drawing/2014/main" id="{7FBF8570-EB9F-4795-928A-7D402635B5F9}"/>
                </a:ext>
              </a:extLst>
            </p:cNvPr>
            <p:cNvGrpSpPr/>
            <p:nvPr/>
          </p:nvGrpSpPr>
          <p:grpSpPr>
            <a:xfrm>
              <a:off x="2445241" y="2280995"/>
              <a:ext cx="649446" cy="654268"/>
              <a:chOff x="4114800" y="2971800"/>
              <a:chExt cx="774700" cy="806966"/>
            </a:xfrm>
          </p:grpSpPr>
          <p:pic>
            <p:nvPicPr>
              <p:cNvPr id="43" name="Graphic 42" descr="Candle with solid fill">
                <a:extLst>
                  <a:ext uri="{FF2B5EF4-FFF2-40B4-BE49-F238E27FC236}">
                    <a16:creationId xmlns:a16="http://schemas.microsoft.com/office/drawing/2014/main" id="{682BF023-AB0F-4AE8-AAD3-BE0417EE0D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114800" y="2971800"/>
                <a:ext cx="714080" cy="714080"/>
              </a:xfrm>
              <a:prstGeom prst="rect">
                <a:avLst/>
              </a:prstGeom>
            </p:spPr>
          </p:pic>
          <p:pic>
            <p:nvPicPr>
              <p:cNvPr id="45" name="Picture 44">
                <a:extLst>
                  <a:ext uri="{FF2B5EF4-FFF2-40B4-BE49-F238E27FC236}">
                    <a16:creationId xmlns:a16="http://schemas.microsoft.com/office/drawing/2014/main" id="{CC7375C8-E849-44BA-9937-4E0CF4C556F9}"/>
                  </a:ext>
                </a:extLst>
              </p:cNvPr>
              <p:cNvPicPr>
                <a:picLocks noChangeAspect="1"/>
              </p:cNvPicPr>
              <p:nvPr/>
            </p:nvPicPr>
            <p:blipFill rotWithShape="1">
              <a:blip r:embed="rId9"/>
              <a:srcRect l="17931" t="58975" r="39140" b="24455"/>
              <a:stretch/>
            </p:blipFill>
            <p:spPr>
              <a:xfrm>
                <a:off x="4175420" y="3409434"/>
                <a:ext cx="714080" cy="369332"/>
              </a:xfrm>
              <a:prstGeom prst="rect">
                <a:avLst/>
              </a:prstGeom>
            </p:spPr>
          </p:pic>
        </p:grpSp>
        <p:sp>
          <p:nvSpPr>
            <p:cNvPr id="40" name="TextBox 39">
              <a:extLst>
                <a:ext uri="{FF2B5EF4-FFF2-40B4-BE49-F238E27FC236}">
                  <a16:creationId xmlns:a16="http://schemas.microsoft.com/office/drawing/2014/main" id="{4BF87BD0-D1CB-4592-BCEF-3562C3C49686}"/>
                </a:ext>
              </a:extLst>
            </p:cNvPr>
            <p:cNvSpPr txBox="1"/>
            <p:nvPr/>
          </p:nvSpPr>
          <p:spPr>
            <a:xfrm>
              <a:off x="1768163" y="2305674"/>
              <a:ext cx="96051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SO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p>
          </p:txBody>
        </p:sp>
        <p:cxnSp>
          <p:nvCxnSpPr>
            <p:cNvPr id="41" name="Straight Arrow Connector 40">
              <a:extLst>
                <a:ext uri="{FF2B5EF4-FFF2-40B4-BE49-F238E27FC236}">
                  <a16:creationId xmlns:a16="http://schemas.microsoft.com/office/drawing/2014/main" id="{D2DC2CE5-68BF-4116-8FAB-0FA71FF16EB8}"/>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3E683ACE-78CE-4581-9FC3-73F966E129A8}"/>
                </a:ext>
              </a:extLst>
            </p:cNvPr>
            <p:cNvSpPr txBox="1"/>
            <p:nvPr/>
          </p:nvSpPr>
          <p:spPr>
            <a:xfrm>
              <a:off x="1768163" y="1925640"/>
              <a:ext cx="97334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HNO</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   </a:t>
              </a:r>
            </a:p>
          </p:txBody>
        </p:sp>
      </p:grpSp>
      <p:sp>
        <p:nvSpPr>
          <p:cNvPr id="47" name="TextBox 46">
            <a:extLst>
              <a:ext uri="{FF2B5EF4-FFF2-40B4-BE49-F238E27FC236}">
                <a16:creationId xmlns:a16="http://schemas.microsoft.com/office/drawing/2014/main" id="{7C240CF9-9EBE-4C80-96BE-64227222B67D}"/>
              </a:ext>
            </a:extLst>
          </p:cNvPr>
          <p:cNvSpPr txBox="1"/>
          <p:nvPr/>
        </p:nvSpPr>
        <p:spPr>
          <a:xfrm>
            <a:off x="1073233" y="5573560"/>
            <a:ext cx="1609671" cy="369332"/>
          </a:xfrm>
          <a:prstGeom prst="rect">
            <a:avLst/>
          </a:prstGeom>
          <a:noFill/>
        </p:spPr>
        <p:txBody>
          <a:bodyPr wrap="none" rtlCol="0">
            <a:spAutoFit/>
          </a:bodyPr>
          <a:lstStyle/>
          <a:p>
            <a:r>
              <a:rPr lang="en-GB" dirty="0">
                <a:solidFill>
                  <a:srgbClr val="0070C0"/>
                </a:solidFill>
                <a:latin typeface="Calibri" panose="020F0502020204030204" pitchFamily="34" charset="0"/>
                <a:cs typeface="Calibri" panose="020F0502020204030204" pitchFamily="34" charset="0"/>
              </a:rPr>
              <a:t>pentaerythritol</a:t>
            </a:r>
          </a:p>
        </p:txBody>
      </p:sp>
      <p:sp>
        <p:nvSpPr>
          <p:cNvPr id="48" name="TextBox 47">
            <a:extLst>
              <a:ext uri="{FF2B5EF4-FFF2-40B4-BE49-F238E27FC236}">
                <a16:creationId xmlns:a16="http://schemas.microsoft.com/office/drawing/2014/main" id="{72AC191C-CC5E-4B84-B5A4-CE3FF37DA30B}"/>
              </a:ext>
            </a:extLst>
          </p:cNvPr>
          <p:cNvSpPr txBox="1"/>
          <p:nvPr/>
        </p:nvSpPr>
        <p:spPr>
          <a:xfrm>
            <a:off x="5234469" y="5573560"/>
            <a:ext cx="2686698" cy="646331"/>
          </a:xfrm>
          <a:prstGeom prst="rect">
            <a:avLst/>
          </a:prstGeom>
          <a:noFill/>
        </p:spPr>
        <p:txBody>
          <a:bodyPr wrap="none" rtlCol="0">
            <a:spAutoFit/>
          </a:bodyPr>
          <a:lstStyle/>
          <a:p>
            <a:r>
              <a:rPr lang="en-GB" dirty="0" err="1">
                <a:solidFill>
                  <a:srgbClr val="0070C0"/>
                </a:solidFill>
                <a:latin typeface="Calibri" panose="020F0502020204030204" pitchFamily="34" charset="0"/>
                <a:cs typeface="Calibri" panose="020F0502020204030204" pitchFamily="34" charset="0"/>
              </a:rPr>
              <a:t>Pentaerythritoltetranitrate</a:t>
            </a:r>
            <a:endParaRPr lang="en-GB" dirty="0">
              <a:solidFill>
                <a:srgbClr val="0070C0"/>
              </a:solidFill>
              <a:latin typeface="Calibri" panose="020F0502020204030204" pitchFamily="34" charset="0"/>
              <a:cs typeface="Calibri" panose="020F0502020204030204" pitchFamily="34" charset="0"/>
            </a:endParaRPr>
          </a:p>
          <a:p>
            <a:r>
              <a:rPr lang="en-GB" b="1" dirty="0">
                <a:solidFill>
                  <a:srgbClr val="0070C0"/>
                </a:solidFill>
                <a:latin typeface="Calibri" panose="020F0502020204030204" pitchFamily="34" charset="0"/>
                <a:cs typeface="Calibri" panose="020F0502020204030204" pitchFamily="34" charset="0"/>
              </a:rPr>
              <a:t>PETN</a:t>
            </a:r>
          </a:p>
        </p:txBody>
      </p:sp>
    </p:spTree>
    <p:extLst>
      <p:ext uri="{BB962C8B-B14F-4D97-AF65-F5344CB8AC3E}">
        <p14:creationId xmlns:p14="http://schemas.microsoft.com/office/powerpoint/2010/main" val="300388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41818"/>
            <a:ext cx="457200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O-NITRATION</a:t>
            </a:r>
            <a:endParaRPr lang="en-GB" sz="2800" b="1" dirty="0">
              <a:effectLst>
                <a:outerShdw blurRad="38100" dist="38100" dir="2700000" algn="tl">
                  <a:srgbClr val="000000">
                    <a:alpha val="43137"/>
                  </a:srgbClr>
                </a:outerShdw>
              </a:effectLst>
            </a:endParaRPr>
          </a:p>
        </p:txBody>
      </p:sp>
      <p:sp>
        <p:nvSpPr>
          <p:cNvPr id="15" name="TextBox 14">
            <a:extLst>
              <a:ext uri="{FF2B5EF4-FFF2-40B4-BE49-F238E27FC236}">
                <a16:creationId xmlns:a16="http://schemas.microsoft.com/office/drawing/2014/main" id="{C8C793CA-B285-4053-A1A5-E6163ADF4698}"/>
              </a:ext>
            </a:extLst>
          </p:cNvPr>
          <p:cNvSpPr txBox="1"/>
          <p:nvPr/>
        </p:nvSpPr>
        <p:spPr>
          <a:xfrm>
            <a:off x="4708762" y="5931832"/>
            <a:ext cx="3516861" cy="276999"/>
          </a:xfrm>
          <a:prstGeom prst="rect">
            <a:avLst/>
          </a:prstGeom>
          <a:noFill/>
        </p:spPr>
        <p:txBody>
          <a:bodyPr wrap="square">
            <a:spAutoFit/>
          </a:bodyPr>
          <a:lstStyle/>
          <a:p>
            <a:r>
              <a:rPr lang="en-GB" sz="1200" dirty="0"/>
              <a:t>https://www.youtube.com/watch?v=VoDAvltgUv4</a:t>
            </a:r>
          </a:p>
        </p:txBody>
      </p:sp>
      <p:pic>
        <p:nvPicPr>
          <p:cNvPr id="9218" name="Picture 2" descr="Cellulose, a linear polymer of D-glucose units (two are shown) linked by β(1→4)-glycosidic bonds">
            <a:extLst>
              <a:ext uri="{FF2B5EF4-FFF2-40B4-BE49-F238E27FC236}">
                <a16:creationId xmlns:a16="http://schemas.microsoft.com/office/drawing/2014/main" id="{C532D98F-8507-469B-A1EA-3365CF328B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600" y="1280052"/>
            <a:ext cx="3156505" cy="145988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3142C0F7-F9EB-4A8A-B500-A2B04C286D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08763" y="380091"/>
            <a:ext cx="4256795" cy="27129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F7A1F2E-086F-4234-B7C9-74772F44407A}"/>
              </a:ext>
            </a:extLst>
          </p:cNvPr>
          <p:cNvSpPr txBox="1"/>
          <p:nvPr/>
        </p:nvSpPr>
        <p:spPr>
          <a:xfrm>
            <a:off x="426804" y="2989842"/>
            <a:ext cx="3347711" cy="1107996"/>
          </a:xfrm>
          <a:prstGeom prst="rect">
            <a:avLst/>
          </a:prstGeom>
          <a:noFill/>
        </p:spPr>
        <p:txBody>
          <a:bodyPr wrap="none" rtlCol="0">
            <a:spAutoFit/>
          </a:bodyPr>
          <a:lstStyle/>
          <a:p>
            <a:r>
              <a:rPr lang="en-GB" sz="2200" b="1" dirty="0">
                <a:solidFill>
                  <a:srgbClr val="0070C0"/>
                </a:solidFill>
                <a:latin typeface="Calibri" panose="020F0502020204030204" pitchFamily="34" charset="0"/>
                <a:cs typeface="Calibri" panose="020F0502020204030204" pitchFamily="34" charset="0"/>
              </a:rPr>
              <a:t>cellulose</a:t>
            </a:r>
          </a:p>
          <a:p>
            <a:r>
              <a:rPr lang="en-GB" sz="2200" dirty="0">
                <a:solidFill>
                  <a:srgbClr val="0070C0"/>
                </a:solidFill>
                <a:latin typeface="Calibri" panose="020F0502020204030204" pitchFamily="34" charset="0"/>
                <a:cs typeface="Calibri" panose="020F0502020204030204" pitchFamily="34" charset="0"/>
              </a:rPr>
              <a:t>major component of cotton</a:t>
            </a:r>
          </a:p>
          <a:p>
            <a:r>
              <a:rPr lang="en-GB" sz="2200" dirty="0">
                <a:solidFill>
                  <a:srgbClr val="0070C0"/>
                </a:solidFill>
                <a:latin typeface="Calibri" panose="020F0502020204030204" pitchFamily="34" charset="0"/>
                <a:cs typeface="Calibri" panose="020F0502020204030204" pitchFamily="34" charset="0"/>
              </a:rPr>
              <a:t>burns slowly in air</a:t>
            </a:r>
          </a:p>
        </p:txBody>
      </p:sp>
      <p:sp>
        <p:nvSpPr>
          <p:cNvPr id="16" name="TextBox 15">
            <a:extLst>
              <a:ext uri="{FF2B5EF4-FFF2-40B4-BE49-F238E27FC236}">
                <a16:creationId xmlns:a16="http://schemas.microsoft.com/office/drawing/2014/main" id="{7FEA8FC5-9365-40D9-9511-003913F5BDAC}"/>
              </a:ext>
            </a:extLst>
          </p:cNvPr>
          <p:cNvSpPr txBox="1"/>
          <p:nvPr/>
        </p:nvSpPr>
        <p:spPr>
          <a:xfrm>
            <a:off x="4517848" y="3040133"/>
            <a:ext cx="4554666" cy="1785104"/>
          </a:xfrm>
          <a:prstGeom prst="rect">
            <a:avLst/>
          </a:prstGeom>
          <a:noFill/>
        </p:spPr>
        <p:txBody>
          <a:bodyPr wrap="square" rtlCol="0">
            <a:spAutoFit/>
          </a:bodyPr>
          <a:lstStyle/>
          <a:p>
            <a:r>
              <a:rPr lang="en-GB" sz="2200" b="1" dirty="0">
                <a:solidFill>
                  <a:srgbClr val="0070C0"/>
                </a:solidFill>
                <a:latin typeface="Calibri" panose="020F0502020204030204" pitchFamily="34" charset="0"/>
                <a:cs typeface="Calibri" panose="020F0502020204030204" pitchFamily="34" charset="0"/>
              </a:rPr>
              <a:t>nitrocellulose</a:t>
            </a:r>
          </a:p>
          <a:p>
            <a:r>
              <a:rPr lang="en-GB" sz="2200" dirty="0">
                <a:solidFill>
                  <a:srgbClr val="0070C0"/>
                </a:solidFill>
                <a:latin typeface="Calibri" panose="020F0502020204030204" pitchFamily="34" charset="0"/>
                <a:cs typeface="Calibri" panose="020F0502020204030204" pitchFamily="34" charset="0"/>
              </a:rPr>
              <a:t>gun cotton</a:t>
            </a:r>
          </a:p>
          <a:p>
            <a:r>
              <a:rPr lang="en-GB" sz="2200" dirty="0">
                <a:solidFill>
                  <a:srgbClr val="0070C0"/>
                </a:solidFill>
                <a:latin typeface="Calibri" panose="020F0502020204030204" pitchFamily="34" charset="0"/>
                <a:cs typeface="Calibri" panose="020F0502020204030204" pitchFamily="34" charset="0"/>
              </a:rPr>
              <a:t>major component of modern gun powder and fireworks</a:t>
            </a:r>
          </a:p>
          <a:p>
            <a:r>
              <a:rPr lang="en-GB" sz="2200" dirty="0">
                <a:solidFill>
                  <a:srgbClr val="0070C0"/>
                </a:solidFill>
                <a:latin typeface="Calibri" panose="020F0502020204030204" pitchFamily="34" charset="0"/>
                <a:cs typeface="Calibri" panose="020F0502020204030204" pitchFamily="34" charset="0"/>
              </a:rPr>
              <a:t>burns very rapidly even without air</a:t>
            </a:r>
          </a:p>
        </p:txBody>
      </p:sp>
      <p:grpSp>
        <p:nvGrpSpPr>
          <p:cNvPr id="17" name="Group 16">
            <a:extLst>
              <a:ext uri="{FF2B5EF4-FFF2-40B4-BE49-F238E27FC236}">
                <a16:creationId xmlns:a16="http://schemas.microsoft.com/office/drawing/2014/main" id="{B5019D90-F5F2-4BDA-9C62-DA1986E640FE}"/>
              </a:ext>
            </a:extLst>
          </p:cNvPr>
          <p:cNvGrpSpPr/>
          <p:nvPr/>
        </p:nvGrpSpPr>
        <p:grpSpPr>
          <a:xfrm>
            <a:off x="3287844" y="1592774"/>
            <a:ext cx="1352537" cy="1008537"/>
            <a:chOff x="1742151" y="1926730"/>
            <a:chExt cx="1352537" cy="1008537"/>
          </a:xfrm>
        </p:grpSpPr>
        <p:grpSp>
          <p:nvGrpSpPr>
            <p:cNvPr id="18" name="Group 17">
              <a:extLst>
                <a:ext uri="{FF2B5EF4-FFF2-40B4-BE49-F238E27FC236}">
                  <a16:creationId xmlns:a16="http://schemas.microsoft.com/office/drawing/2014/main" id="{71F97C00-4E8D-40CA-8ED5-849277EE647B}"/>
                </a:ext>
              </a:extLst>
            </p:cNvPr>
            <p:cNvGrpSpPr/>
            <p:nvPr/>
          </p:nvGrpSpPr>
          <p:grpSpPr>
            <a:xfrm>
              <a:off x="2462147" y="2293338"/>
              <a:ext cx="632541" cy="641929"/>
              <a:chOff x="4134968" y="2987019"/>
              <a:chExt cx="754535" cy="791746"/>
            </a:xfrm>
          </p:grpSpPr>
          <p:pic>
            <p:nvPicPr>
              <p:cNvPr id="22" name="Graphic 21" descr="Candle with solid fill">
                <a:extLst>
                  <a:ext uri="{FF2B5EF4-FFF2-40B4-BE49-F238E27FC236}">
                    <a16:creationId xmlns:a16="http://schemas.microsoft.com/office/drawing/2014/main" id="{9CFF72A3-3298-4AAE-B674-0C9CE730E05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134968" y="2987019"/>
                <a:ext cx="714080" cy="714080"/>
              </a:xfrm>
              <a:prstGeom prst="rect">
                <a:avLst/>
              </a:prstGeom>
            </p:spPr>
          </p:pic>
          <p:pic>
            <p:nvPicPr>
              <p:cNvPr id="23" name="Picture 22">
                <a:extLst>
                  <a:ext uri="{FF2B5EF4-FFF2-40B4-BE49-F238E27FC236}">
                    <a16:creationId xmlns:a16="http://schemas.microsoft.com/office/drawing/2014/main" id="{AC278F02-8460-4B87-8861-56B0B00DE302}"/>
                  </a:ext>
                </a:extLst>
              </p:cNvPr>
              <p:cNvPicPr>
                <a:picLocks noChangeAspect="1"/>
              </p:cNvPicPr>
              <p:nvPr/>
            </p:nvPicPr>
            <p:blipFill rotWithShape="1">
              <a:blip r:embed="rId9"/>
              <a:srcRect l="17931" t="58975" r="39140" b="24455"/>
              <a:stretch/>
            </p:blipFill>
            <p:spPr>
              <a:xfrm>
                <a:off x="4175423" y="3409432"/>
                <a:ext cx="714080" cy="369333"/>
              </a:xfrm>
              <a:prstGeom prst="rect">
                <a:avLst/>
              </a:prstGeom>
            </p:spPr>
          </p:pic>
        </p:grpSp>
        <p:sp>
          <p:nvSpPr>
            <p:cNvPr id="19" name="TextBox 18">
              <a:extLst>
                <a:ext uri="{FF2B5EF4-FFF2-40B4-BE49-F238E27FC236}">
                  <a16:creationId xmlns:a16="http://schemas.microsoft.com/office/drawing/2014/main" id="{6201B9D4-BFC4-49F7-860F-FAAAD0FFD615}"/>
                </a:ext>
              </a:extLst>
            </p:cNvPr>
            <p:cNvSpPr txBox="1"/>
            <p:nvPr/>
          </p:nvSpPr>
          <p:spPr>
            <a:xfrm>
              <a:off x="1768163" y="2305674"/>
              <a:ext cx="96051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H</a:t>
              </a:r>
              <a:r>
                <a:rPr lang="en-GB" baseline="-25000" dirty="0">
                  <a:latin typeface="Calibri" panose="020F0502020204030204" pitchFamily="34" charset="0"/>
                  <a:cs typeface="Calibri" panose="020F0502020204030204" pitchFamily="34" charset="0"/>
                </a:rPr>
                <a:t>2</a:t>
              </a:r>
              <a:r>
                <a:rPr lang="en-GB" dirty="0">
                  <a:latin typeface="Calibri" panose="020F0502020204030204" pitchFamily="34" charset="0"/>
                  <a:cs typeface="Calibri" panose="020F0502020204030204" pitchFamily="34" charset="0"/>
                </a:rPr>
                <a:t>SO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p>
          </p:txBody>
        </p:sp>
        <p:cxnSp>
          <p:nvCxnSpPr>
            <p:cNvPr id="20" name="Straight Arrow Connector 19">
              <a:extLst>
                <a:ext uri="{FF2B5EF4-FFF2-40B4-BE49-F238E27FC236}">
                  <a16:creationId xmlns:a16="http://schemas.microsoft.com/office/drawing/2014/main" id="{333C9F12-0CDD-43C7-BFE6-C03E0257385D}"/>
                </a:ext>
              </a:extLst>
            </p:cNvPr>
            <p:cNvCxnSpPr/>
            <p:nvPr/>
          </p:nvCxnSpPr>
          <p:spPr>
            <a:xfrm>
              <a:off x="1768163" y="2293334"/>
              <a:ext cx="123594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B61AF2BC-2E41-4DF5-A96B-733FC25441D9}"/>
                </a:ext>
              </a:extLst>
            </p:cNvPr>
            <p:cNvSpPr txBox="1"/>
            <p:nvPr/>
          </p:nvSpPr>
          <p:spPr>
            <a:xfrm>
              <a:off x="1742151" y="1926730"/>
              <a:ext cx="97334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HNO</a:t>
              </a:r>
              <a:r>
                <a:rPr lang="en-GB" baseline="-25000" dirty="0">
                  <a:latin typeface="Calibri" panose="020F0502020204030204" pitchFamily="34" charset="0"/>
                  <a:cs typeface="Calibri" panose="020F0502020204030204" pitchFamily="34" charset="0"/>
                </a:rPr>
                <a:t>3</a:t>
              </a:r>
              <a:r>
                <a:rPr lang="en-GB" dirty="0">
                  <a:latin typeface="Calibri" panose="020F0502020204030204" pitchFamily="34" charset="0"/>
                  <a:cs typeface="Calibri" panose="020F0502020204030204" pitchFamily="34" charset="0"/>
                </a:rPr>
                <a:t>   </a:t>
              </a:r>
            </a:p>
          </p:txBody>
        </p:sp>
      </p:grpSp>
    </p:spTree>
    <p:extLst>
      <p:ext uri="{BB962C8B-B14F-4D97-AF65-F5344CB8AC3E}">
        <p14:creationId xmlns:p14="http://schemas.microsoft.com/office/powerpoint/2010/main" val="3842359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0" y="41818"/>
            <a:ext cx="7492880"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NITROLYSIS – N-NITRATION</a:t>
            </a:r>
            <a:endParaRPr lang="en-GB" sz="2800" b="1" dirty="0">
              <a:effectLst>
                <a:outerShdw blurRad="38100" dist="38100" dir="2700000" algn="tl">
                  <a:srgbClr val="000000">
                    <a:alpha val="43137"/>
                  </a:srgbClr>
                </a:outerShdw>
              </a:effectLst>
            </a:endParaRPr>
          </a:p>
        </p:txBody>
      </p:sp>
      <p:pic>
        <p:nvPicPr>
          <p:cNvPr id="5122" name="Picture 2">
            <a:extLst>
              <a:ext uri="{FF2B5EF4-FFF2-40B4-BE49-F238E27FC236}">
                <a16:creationId xmlns:a16="http://schemas.microsoft.com/office/drawing/2014/main" id="{21860002-40F6-4963-9BA7-6C9EFE4365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674" y="565038"/>
            <a:ext cx="9144000" cy="26527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3811F3C-2A81-4277-A4E9-A0DA92F72028}"/>
              </a:ext>
            </a:extLst>
          </p:cNvPr>
          <p:cNvSpPr txBox="1"/>
          <p:nvPr/>
        </p:nvSpPr>
        <p:spPr>
          <a:xfrm>
            <a:off x="398544" y="3285202"/>
            <a:ext cx="1329979" cy="430887"/>
          </a:xfrm>
          <a:prstGeom prst="rect">
            <a:avLst/>
          </a:prstGeom>
          <a:noFill/>
        </p:spPr>
        <p:txBody>
          <a:bodyPr wrap="none" rtlCol="0">
            <a:spAutoFit/>
          </a:bodyPr>
          <a:lstStyle/>
          <a:p>
            <a:r>
              <a:rPr lang="en-GB" sz="2200" b="1" dirty="0">
                <a:solidFill>
                  <a:srgbClr val="0070C0"/>
                </a:solidFill>
                <a:latin typeface="Calibri" panose="020F0502020204030204" pitchFamily="34" charset="0"/>
                <a:cs typeface="Calibri" panose="020F0502020204030204" pitchFamily="34" charset="0"/>
              </a:rPr>
              <a:t>hexamine</a:t>
            </a:r>
          </a:p>
        </p:txBody>
      </p:sp>
      <p:sp>
        <p:nvSpPr>
          <p:cNvPr id="10" name="TextBox 9">
            <a:extLst>
              <a:ext uri="{FF2B5EF4-FFF2-40B4-BE49-F238E27FC236}">
                <a16:creationId xmlns:a16="http://schemas.microsoft.com/office/drawing/2014/main" id="{900673ED-6F77-4E96-8CB0-C0FC62C1F168}"/>
              </a:ext>
            </a:extLst>
          </p:cNvPr>
          <p:cNvSpPr txBox="1"/>
          <p:nvPr/>
        </p:nvSpPr>
        <p:spPr>
          <a:xfrm>
            <a:off x="5378158" y="3255529"/>
            <a:ext cx="4311259" cy="769441"/>
          </a:xfrm>
          <a:prstGeom prst="rect">
            <a:avLst/>
          </a:prstGeom>
          <a:noFill/>
        </p:spPr>
        <p:txBody>
          <a:bodyPr wrap="square" rtlCol="0">
            <a:spAutoFit/>
          </a:bodyPr>
          <a:lstStyle/>
          <a:p>
            <a:r>
              <a:rPr lang="en-GB" sz="2200" b="1" dirty="0">
                <a:solidFill>
                  <a:srgbClr val="0070C0"/>
                </a:solidFill>
                <a:latin typeface="Calibri" panose="020F0502020204030204" pitchFamily="34" charset="0"/>
                <a:cs typeface="Calibri" panose="020F0502020204030204" pitchFamily="34" charset="0"/>
              </a:rPr>
              <a:t>RDX </a:t>
            </a:r>
            <a:r>
              <a:rPr lang="en-GB" sz="2200" dirty="0">
                <a:solidFill>
                  <a:srgbClr val="0070C0"/>
                </a:solidFill>
                <a:latin typeface="Calibri" panose="020F0502020204030204" pitchFamily="34" charset="0"/>
                <a:cs typeface="Calibri" panose="020F0502020204030204" pitchFamily="34" charset="0"/>
              </a:rPr>
              <a:t>– Research Department </a:t>
            </a:r>
            <a:r>
              <a:rPr lang="en-GB" sz="2200" dirty="0" err="1">
                <a:solidFill>
                  <a:srgbClr val="0070C0"/>
                </a:solidFill>
                <a:latin typeface="Calibri" panose="020F0502020204030204" pitchFamily="34" charset="0"/>
                <a:cs typeface="Calibri" panose="020F0502020204030204" pitchFamily="34" charset="0"/>
              </a:rPr>
              <a:t>eXplosive</a:t>
            </a:r>
            <a:r>
              <a:rPr lang="en-GB" sz="2200" dirty="0">
                <a:solidFill>
                  <a:srgbClr val="0070C0"/>
                </a:solidFill>
                <a:latin typeface="Calibri" panose="020F0502020204030204" pitchFamily="34" charset="0"/>
                <a:cs typeface="Calibri" panose="020F0502020204030204" pitchFamily="34" charset="0"/>
              </a:rPr>
              <a:t>, hexogen</a:t>
            </a:r>
          </a:p>
        </p:txBody>
      </p:sp>
      <p:sp>
        <p:nvSpPr>
          <p:cNvPr id="12" name="TextBox 11">
            <a:extLst>
              <a:ext uri="{FF2B5EF4-FFF2-40B4-BE49-F238E27FC236}">
                <a16:creationId xmlns:a16="http://schemas.microsoft.com/office/drawing/2014/main" id="{6081540C-0151-4544-9C03-996B483E1B33}"/>
              </a:ext>
            </a:extLst>
          </p:cNvPr>
          <p:cNvSpPr txBox="1"/>
          <p:nvPr/>
        </p:nvSpPr>
        <p:spPr>
          <a:xfrm>
            <a:off x="2805284" y="2848419"/>
            <a:ext cx="173137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acetic anhydride</a:t>
            </a:r>
          </a:p>
        </p:txBody>
      </p:sp>
    </p:spTree>
    <p:extLst>
      <p:ext uri="{BB962C8B-B14F-4D97-AF65-F5344CB8AC3E}">
        <p14:creationId xmlns:p14="http://schemas.microsoft.com/office/powerpoint/2010/main" val="3568597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07519B2-E8FD-4FCA-B115-A9A45FB61F85}"/>
              </a:ext>
            </a:extLst>
          </p:cNvPr>
          <p:cNvGrpSpPr/>
          <p:nvPr/>
        </p:nvGrpSpPr>
        <p:grpSpPr>
          <a:xfrm>
            <a:off x="0" y="3429000"/>
            <a:ext cx="9144000" cy="3435846"/>
            <a:chOff x="0" y="3429000"/>
            <a:chExt cx="9144000" cy="3435846"/>
          </a:xfrm>
        </p:grpSpPr>
        <p:pic>
          <p:nvPicPr>
            <p:cNvPr id="6" name="Picture 5">
              <a:extLst>
                <a:ext uri="{FF2B5EF4-FFF2-40B4-BE49-F238E27FC236}">
                  <a16:creationId xmlns:a16="http://schemas.microsoft.com/office/drawing/2014/main" id="{9ED5027F-9198-4876-A005-70D6514C7857}"/>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119EB49C-D787-43B4-AB0A-BF5A1D486643}"/>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F2DE7BE8-67BB-4FA4-BB28-2D6C6C14D047}"/>
              </a:ext>
            </a:extLst>
          </p:cNvPr>
          <p:cNvSpPr txBox="1"/>
          <p:nvPr/>
        </p:nvSpPr>
        <p:spPr>
          <a:xfrm>
            <a:off x="-1" y="17924"/>
            <a:ext cx="896448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4C3965-EC3B-41C4-9B4C-CC1EC2ED75F4}"/>
              </a:ext>
            </a:extLst>
          </p:cNvPr>
          <p:cNvSpPr txBox="1"/>
          <p:nvPr/>
        </p:nvSpPr>
        <p:spPr>
          <a:xfrm>
            <a:off x="119570" y="686421"/>
            <a:ext cx="8181170" cy="5509200"/>
          </a:xfrm>
          <a:prstGeom prst="rect">
            <a:avLst/>
          </a:prstGeom>
          <a:noFill/>
        </p:spPr>
        <p:txBody>
          <a:bodyPr wrap="square">
            <a:spAutoFit/>
          </a:bodyPr>
          <a:lstStyle/>
          <a:p>
            <a:pPr algn="l">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  </a:t>
            </a:r>
            <a:r>
              <a:rPr lang="en-GB" sz="2200" b="0" i="0" dirty="0">
                <a:solidFill>
                  <a:srgbClr val="0070C0"/>
                </a:solidFill>
                <a:effectLst/>
                <a:latin typeface="Calibri" panose="020F0502020204030204" pitchFamily="34" charset="0"/>
                <a:cs typeface="Calibri" panose="020F0502020204030204" pitchFamily="34" charset="0"/>
              </a:rPr>
              <a:t>burning, oxidation reaction</a:t>
            </a:r>
          </a:p>
          <a:p>
            <a:pPr>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  irreversible</a:t>
            </a:r>
          </a:p>
          <a:p>
            <a:pPr>
              <a:buFont typeface="Arial" panose="020B0604020202020204" pitchFamily="34" charset="0"/>
              <a:buChar char="•"/>
            </a:pPr>
            <a:r>
              <a:rPr lang="en-GB" sz="2200" b="0" i="0" dirty="0">
                <a:solidFill>
                  <a:srgbClr val="0070C0"/>
                </a:solidFill>
                <a:effectLst/>
                <a:latin typeface="Calibri" panose="020F0502020204030204" pitchFamily="34" charset="0"/>
                <a:cs typeface="Calibri" panose="020F0502020204030204" pitchFamily="34" charset="0"/>
              </a:rPr>
              <a:t>  fuel reacts with oxygen to release energy – exothermic </a:t>
            </a:r>
          </a:p>
          <a:p>
            <a:pPr>
              <a:buFont typeface="Arial" panose="020B0604020202020204" pitchFamily="34" charset="0"/>
              <a:buChar char="•"/>
            </a:pPr>
            <a:r>
              <a:rPr lang="en-US" altLang="en-US" sz="2200" dirty="0">
                <a:solidFill>
                  <a:srgbClr val="0070C0"/>
                </a:solidFill>
                <a:latin typeface="Calibri" panose="020F0502020204030204" pitchFamily="34" charset="0"/>
                <a:ea typeface="ReithSans"/>
                <a:cs typeface="Calibri" panose="020F0502020204030204" pitchFamily="34" charset="0"/>
              </a:rPr>
              <a:t>  produces oxides</a:t>
            </a:r>
          </a:p>
          <a:p>
            <a:pPr>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  burning a fuel in propulsion system generates thrust</a:t>
            </a:r>
            <a:endParaRPr lang="en-US" altLang="en-US" sz="2200" dirty="0">
              <a:solidFill>
                <a:srgbClr val="0070C0"/>
              </a:solidFill>
              <a:latin typeface="Calibri" panose="020F0502020204030204" pitchFamily="34" charset="0"/>
              <a:ea typeface="ReithSans"/>
              <a:cs typeface="Calibri" panose="020F0502020204030204" pitchFamily="34" charset="0"/>
            </a:endParaRPr>
          </a:p>
          <a:p>
            <a:r>
              <a:rPr lang="en-GB" sz="2200" dirty="0">
                <a:solidFill>
                  <a:srgbClr val="0070C0"/>
                </a:solidFill>
                <a:latin typeface="Calibri" panose="020F0502020204030204" pitchFamily="34" charset="0"/>
                <a:cs typeface="Calibri" panose="020F0502020204030204" pitchFamily="34" charset="0"/>
              </a:rPr>
              <a:t> </a:t>
            </a:r>
          </a:p>
          <a:p>
            <a:r>
              <a:rPr lang="en-GB" sz="2200" dirty="0">
                <a:solidFill>
                  <a:srgbClr val="0070C0"/>
                </a:solidFill>
                <a:latin typeface="Calibri" panose="020F0502020204030204" pitchFamily="34" charset="0"/>
                <a:cs typeface="Calibri" panose="020F0502020204030204" pitchFamily="34" charset="0"/>
              </a:rPr>
              <a:t> </a:t>
            </a:r>
          </a:p>
          <a:p>
            <a:r>
              <a:rPr lang="en-GB" sz="2200" b="1" dirty="0">
                <a:solidFill>
                  <a:srgbClr val="0070C0"/>
                </a:solidFill>
                <a:latin typeface="Calibri" panose="020F0502020204030204" pitchFamily="34" charset="0"/>
                <a:cs typeface="Calibri" panose="020F0502020204030204" pitchFamily="34" charset="0"/>
              </a:rPr>
              <a:t>Hydrogen is a fuel used in space rockets. What is produced when hydrogen burns? </a:t>
            </a:r>
          </a:p>
          <a:p>
            <a:endParaRPr lang="en-GB" sz="2200" b="1" dirty="0">
              <a:solidFill>
                <a:srgbClr val="0070C0"/>
              </a:solidFill>
              <a:latin typeface="Calibri" panose="020F0502020204030204" pitchFamily="34" charset="0"/>
              <a:cs typeface="Calibri" panose="020F0502020204030204" pitchFamily="34" charset="0"/>
            </a:endParaRPr>
          </a:p>
          <a:p>
            <a:r>
              <a:rPr lang="en-GB" sz="2200" b="1" dirty="0">
                <a:solidFill>
                  <a:srgbClr val="0070C0"/>
                </a:solidFill>
                <a:latin typeface="Calibri" panose="020F0502020204030204" pitchFamily="34" charset="0"/>
                <a:cs typeface="Calibri" panose="020F0502020204030204" pitchFamily="34" charset="0"/>
              </a:rPr>
              <a:t>Gasoline is a fuel used in cars, which contains only carbon and hydrogen atoms. What is produced when gasoline burns?</a:t>
            </a:r>
            <a:r>
              <a:rPr lang="en-US" altLang="en-US" sz="2200" dirty="0">
                <a:solidFill>
                  <a:srgbClr val="0070C0"/>
                </a:solidFill>
                <a:latin typeface="Calibri" panose="020F0502020204030204" pitchFamily="34" charset="0"/>
                <a:ea typeface="ReithSans"/>
                <a:cs typeface="Calibri" panose="020F0502020204030204" pitchFamily="34" charset="0"/>
              </a:rPr>
              <a:t> </a:t>
            </a:r>
          </a:p>
          <a:p>
            <a:endParaRPr lang="en-GB" sz="2200" dirty="0">
              <a:solidFill>
                <a:srgbClr val="0070C0"/>
              </a:solidFill>
              <a:latin typeface="Calibri" panose="020F0502020204030204" pitchFamily="34" charset="0"/>
              <a:cs typeface="Calibri" panose="020F0502020204030204" pitchFamily="34" charset="0"/>
            </a:endParaRPr>
          </a:p>
          <a:p>
            <a:endParaRPr lang="en-GB" sz="2200" dirty="0">
              <a:solidFill>
                <a:srgbClr val="0070C0"/>
              </a:solidFill>
              <a:latin typeface="Calibri" panose="020F0502020204030204" pitchFamily="34" charset="0"/>
              <a:cs typeface="Calibri" panose="020F0502020204030204" pitchFamily="34" charset="0"/>
            </a:endParaRPr>
          </a:p>
          <a:p>
            <a:pPr>
              <a:buFont typeface="Arial" panose="020B0604020202020204" pitchFamily="34" charset="0"/>
              <a:buChar char="•"/>
            </a:pPr>
            <a:endParaRPr lang="en-GB" sz="2200" dirty="0">
              <a:solidFill>
                <a:srgbClr val="0070C0"/>
              </a:solidFill>
              <a:latin typeface="Calibri" panose="020F0502020204030204" pitchFamily="34" charset="0"/>
              <a:cs typeface="Calibri" panose="020F0502020204030204" pitchFamily="34" charset="0"/>
            </a:endParaRPr>
          </a:p>
          <a:p>
            <a:pPr algn="l">
              <a:buFont typeface="Arial" panose="020B0604020202020204" pitchFamily="34" charset="0"/>
              <a:buChar char="•"/>
            </a:pPr>
            <a:endParaRPr lang="en-GB" sz="2200" b="0" i="0" dirty="0">
              <a:solidFill>
                <a:srgbClr val="0070C0"/>
              </a:solidFill>
              <a:effectLst/>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2EE7193C-3643-405B-9671-33290A873034}"/>
              </a:ext>
            </a:extLst>
          </p:cNvPr>
          <p:cNvPicPr>
            <a:picLocks noChangeAspect="1"/>
          </p:cNvPicPr>
          <p:nvPr/>
        </p:nvPicPr>
        <p:blipFill>
          <a:blip r:embed="rId5"/>
          <a:stretch>
            <a:fillRect/>
          </a:stretch>
        </p:blipFill>
        <p:spPr>
          <a:xfrm>
            <a:off x="6894432" y="217772"/>
            <a:ext cx="2095500" cy="1828800"/>
          </a:xfrm>
          <a:prstGeom prst="rect">
            <a:avLst/>
          </a:prstGeom>
        </p:spPr>
      </p:pic>
      <p:sp>
        <p:nvSpPr>
          <p:cNvPr id="12" name="Rectangle 2">
            <a:extLst>
              <a:ext uri="{FF2B5EF4-FFF2-40B4-BE49-F238E27FC236}">
                <a16:creationId xmlns:a16="http://schemas.microsoft.com/office/drawing/2014/main" id="{341C0F9F-2C2A-4693-AA99-4A30EA4988AA}"/>
              </a:ext>
            </a:extLst>
          </p:cNvPr>
          <p:cNvSpPr>
            <a:spLocks noChangeArrowheads="1"/>
          </p:cNvSpPr>
          <p:nvPr/>
        </p:nvSpPr>
        <p:spPr bwMode="auto">
          <a:xfrm rot="10800000" flipV="1">
            <a:off x="99242" y="4578055"/>
            <a:ext cx="9073008"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231F20"/>
                </a:solidFill>
                <a:effectLst/>
                <a:latin typeface="Arial" panose="020B0604020202020204" pitchFamily="34" charset="0"/>
                <a:ea typeface="ReithSans"/>
              </a:rPr>
              <a:t>.</a:t>
            </a:r>
            <a:r>
              <a:rPr kumimoji="0" lang="en-US" altLang="en-US" sz="300"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8C560476-6D95-44E7-B42D-55D84F891958}"/>
              </a:ext>
            </a:extLst>
          </p:cNvPr>
          <p:cNvSpPr txBox="1"/>
          <p:nvPr/>
        </p:nvSpPr>
        <p:spPr>
          <a:xfrm>
            <a:off x="2555776" y="3429000"/>
            <a:ext cx="2390398" cy="369332"/>
          </a:xfrm>
          <a:prstGeom prst="rect">
            <a:avLst/>
          </a:prstGeom>
          <a:noFill/>
        </p:spPr>
        <p:txBody>
          <a:bodyPr wrap="none" rtlCol="0">
            <a:spAutoFit/>
          </a:bodyPr>
          <a:lstStyle/>
          <a:p>
            <a:r>
              <a:rPr lang="en-GB" b="1" dirty="0">
                <a:solidFill>
                  <a:srgbClr val="00B050"/>
                </a:solidFill>
              </a:rPr>
              <a:t>2 H</a:t>
            </a:r>
            <a:r>
              <a:rPr lang="en-GB" b="1" baseline="-25000" dirty="0">
                <a:solidFill>
                  <a:srgbClr val="00B050"/>
                </a:solidFill>
              </a:rPr>
              <a:t>2</a:t>
            </a:r>
            <a:r>
              <a:rPr lang="en-GB" b="1" dirty="0">
                <a:solidFill>
                  <a:srgbClr val="00B050"/>
                </a:solidFill>
              </a:rPr>
              <a:t>  +  O</a:t>
            </a:r>
            <a:r>
              <a:rPr lang="en-GB" b="1" baseline="-25000" dirty="0">
                <a:solidFill>
                  <a:srgbClr val="00B050"/>
                </a:solidFill>
              </a:rPr>
              <a:t>2</a:t>
            </a:r>
            <a:r>
              <a:rPr lang="en-GB" b="1" dirty="0">
                <a:solidFill>
                  <a:srgbClr val="00B050"/>
                </a:solidFill>
              </a:rPr>
              <a:t>  </a:t>
            </a:r>
            <a:r>
              <a:rPr lang="en-GB" b="1" dirty="0">
                <a:solidFill>
                  <a:srgbClr val="00B050"/>
                </a:solidFill>
                <a:sym typeface="Wingdings" panose="05000000000000000000" pitchFamily="2" charset="2"/>
              </a:rPr>
              <a:t>  2 H</a:t>
            </a:r>
            <a:r>
              <a:rPr lang="en-GB" b="1" baseline="-25000" dirty="0">
                <a:solidFill>
                  <a:srgbClr val="00B050"/>
                </a:solidFill>
                <a:sym typeface="Wingdings" panose="05000000000000000000" pitchFamily="2" charset="2"/>
              </a:rPr>
              <a:t>2</a:t>
            </a:r>
            <a:r>
              <a:rPr lang="en-GB" b="1" dirty="0">
                <a:solidFill>
                  <a:srgbClr val="00B050"/>
                </a:solidFill>
                <a:sym typeface="Wingdings" panose="05000000000000000000" pitchFamily="2" charset="2"/>
              </a:rPr>
              <a:t>O</a:t>
            </a:r>
            <a:endParaRPr lang="en-GB" b="1" dirty="0">
              <a:solidFill>
                <a:srgbClr val="00B050"/>
              </a:solidFill>
            </a:endParaRPr>
          </a:p>
        </p:txBody>
      </p:sp>
      <p:sp>
        <p:nvSpPr>
          <p:cNvPr id="16" name="TextBox 15">
            <a:extLst>
              <a:ext uri="{FF2B5EF4-FFF2-40B4-BE49-F238E27FC236}">
                <a16:creationId xmlns:a16="http://schemas.microsoft.com/office/drawing/2014/main" id="{0CD7825C-071E-4D65-8DC5-CA76F04C1D3C}"/>
              </a:ext>
            </a:extLst>
          </p:cNvPr>
          <p:cNvSpPr txBox="1"/>
          <p:nvPr/>
        </p:nvSpPr>
        <p:spPr>
          <a:xfrm>
            <a:off x="2411760" y="4831055"/>
            <a:ext cx="3491661" cy="369332"/>
          </a:xfrm>
          <a:prstGeom prst="rect">
            <a:avLst/>
          </a:prstGeom>
          <a:noFill/>
        </p:spPr>
        <p:txBody>
          <a:bodyPr wrap="none" rtlCol="0">
            <a:spAutoFit/>
          </a:bodyPr>
          <a:lstStyle/>
          <a:p>
            <a:r>
              <a:rPr lang="en-GB" b="1" dirty="0">
                <a:solidFill>
                  <a:srgbClr val="00B050"/>
                </a:solidFill>
              </a:rPr>
              <a:t>gasoline +  O</a:t>
            </a:r>
            <a:r>
              <a:rPr lang="en-GB" b="1" baseline="-25000" dirty="0">
                <a:solidFill>
                  <a:srgbClr val="00B050"/>
                </a:solidFill>
              </a:rPr>
              <a:t>2</a:t>
            </a:r>
            <a:r>
              <a:rPr lang="en-GB" b="1" dirty="0">
                <a:solidFill>
                  <a:srgbClr val="00B050"/>
                </a:solidFill>
              </a:rPr>
              <a:t>  </a:t>
            </a:r>
            <a:r>
              <a:rPr lang="en-GB" b="1" dirty="0">
                <a:solidFill>
                  <a:srgbClr val="00B050"/>
                </a:solidFill>
                <a:sym typeface="Wingdings" panose="05000000000000000000" pitchFamily="2" charset="2"/>
              </a:rPr>
              <a:t>  CO</a:t>
            </a:r>
            <a:r>
              <a:rPr lang="en-GB" b="1" baseline="-25000" dirty="0">
                <a:solidFill>
                  <a:srgbClr val="00B050"/>
                </a:solidFill>
                <a:sym typeface="Wingdings" panose="05000000000000000000" pitchFamily="2" charset="2"/>
              </a:rPr>
              <a:t>2</a:t>
            </a:r>
            <a:r>
              <a:rPr lang="en-GB" b="1" dirty="0">
                <a:solidFill>
                  <a:srgbClr val="00B050"/>
                </a:solidFill>
                <a:sym typeface="Wingdings" panose="05000000000000000000" pitchFamily="2" charset="2"/>
              </a:rPr>
              <a:t>  +  H</a:t>
            </a:r>
            <a:r>
              <a:rPr lang="en-GB" b="1" baseline="-25000" dirty="0">
                <a:solidFill>
                  <a:srgbClr val="00B050"/>
                </a:solidFill>
                <a:sym typeface="Wingdings" panose="05000000000000000000" pitchFamily="2" charset="2"/>
              </a:rPr>
              <a:t>2</a:t>
            </a:r>
            <a:r>
              <a:rPr lang="en-GB" b="1" dirty="0">
                <a:solidFill>
                  <a:srgbClr val="00B050"/>
                </a:solidFill>
                <a:sym typeface="Wingdings" panose="05000000000000000000" pitchFamily="2" charset="2"/>
              </a:rPr>
              <a:t>O</a:t>
            </a:r>
            <a:endParaRPr lang="en-GB" b="1" dirty="0">
              <a:solidFill>
                <a:srgbClr val="00B050"/>
              </a:solidFill>
            </a:endParaRPr>
          </a:p>
        </p:txBody>
      </p:sp>
    </p:spTree>
    <p:extLst>
      <p:ext uri="{BB962C8B-B14F-4D97-AF65-F5344CB8AC3E}">
        <p14:creationId xmlns:p14="http://schemas.microsoft.com/office/powerpoint/2010/main" val="78002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9E42860-1BCB-49F8-8171-DD1A176697A2}"/>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23650BEB-9B77-41DB-98A6-DF177B80FC20}"/>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E0434D5D-997B-4B37-BDFA-BE34ED7309E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7" name="TextBox 6">
            <a:extLst>
              <a:ext uri="{FF2B5EF4-FFF2-40B4-BE49-F238E27FC236}">
                <a16:creationId xmlns:a16="http://schemas.microsoft.com/office/drawing/2014/main" id="{E4F33CC9-34D8-49A0-8C41-39CC8BC4ACCF}"/>
              </a:ext>
            </a:extLst>
          </p:cNvPr>
          <p:cNvSpPr txBox="1"/>
          <p:nvPr/>
        </p:nvSpPr>
        <p:spPr>
          <a:xfrm>
            <a:off x="323528" y="797888"/>
            <a:ext cx="710579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propane, 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MM = 44.0 g/mol, O: MM = 16.0 g/mol, </a:t>
            </a:r>
            <a:endParaRPr lang="en-GB" sz="2400" baseline="-250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8EE56DEA-6265-427B-8070-1BE94A779B35}"/>
              </a:ext>
            </a:extLst>
          </p:cNvPr>
          <p:cNvSpPr txBox="1"/>
          <p:nvPr/>
        </p:nvSpPr>
        <p:spPr>
          <a:xfrm>
            <a:off x="318757" y="1572785"/>
            <a:ext cx="8147423" cy="461665"/>
          </a:xfrm>
          <a:prstGeom prst="rect">
            <a:avLst/>
          </a:prstGeom>
          <a:noFill/>
        </p:spPr>
        <p:txBody>
          <a:bodyPr wrap="none" rtlCol="0">
            <a:spAutoFit/>
          </a:bodyPr>
          <a:lstStyle/>
          <a:p>
            <a:r>
              <a:rPr lang="en-GB" sz="2400" u="sng" dirty="0">
                <a:latin typeface="Calibri" panose="020F0502020204030204" pitchFamily="34" charset="0"/>
                <a:cs typeface="Calibri" panose="020F0502020204030204" pitchFamily="34" charset="0"/>
              </a:rPr>
              <a:t>complete combustion: 	</a:t>
            </a:r>
            <a:r>
              <a:rPr lang="en-GB" sz="2400" dirty="0">
                <a:latin typeface="Calibri" panose="020F0502020204030204" pitchFamily="34" charset="0"/>
                <a:cs typeface="Calibri" panose="020F0502020204030204" pitchFamily="34" charset="0"/>
              </a:rPr>
              <a:t>combined mass 44 + 10 x 16 = 204</a:t>
            </a:r>
          </a:p>
        </p:txBody>
      </p:sp>
      <p:sp>
        <p:nvSpPr>
          <p:cNvPr id="9" name="TextBox 8">
            <a:extLst>
              <a:ext uri="{FF2B5EF4-FFF2-40B4-BE49-F238E27FC236}">
                <a16:creationId xmlns:a16="http://schemas.microsoft.com/office/drawing/2014/main" id="{E2AD8E45-0BCC-4921-A902-28E4CFB2D85F}"/>
              </a:ext>
            </a:extLst>
          </p:cNvPr>
          <p:cNvSpPr txBox="1"/>
          <p:nvPr/>
        </p:nvSpPr>
        <p:spPr>
          <a:xfrm>
            <a:off x="288917" y="3781487"/>
            <a:ext cx="4373826"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7/2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CO  +  4 H</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a:t>
            </a:r>
            <a:endParaRPr lang="en-GB" sz="24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0C584FBF-C28E-44BF-9CE7-346DA2647D82}"/>
              </a:ext>
            </a:extLst>
          </p:cNvPr>
          <p:cNvSpPr txBox="1"/>
          <p:nvPr/>
        </p:nvSpPr>
        <p:spPr>
          <a:xfrm>
            <a:off x="1169697" y="5475695"/>
            <a:ext cx="3623108"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+ 2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 + 4 H</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B40B370-5AB5-4A53-BECD-52B7D33C7F64}"/>
                  </a:ext>
                </a:extLst>
              </p:cNvPr>
              <p:cNvSpPr txBox="1"/>
              <p:nvPr/>
            </p:nvSpPr>
            <p:spPr>
              <a:xfrm>
                <a:off x="1112714" y="2485557"/>
                <a:ext cx="6573146" cy="627929"/>
              </a:xfrm>
              <a:prstGeom prst="rect">
                <a:avLst/>
              </a:prstGeom>
              <a:noFill/>
            </p:spPr>
            <p:txBody>
              <a:bodyPr wrap="square">
                <a:spAutoFit/>
              </a:bodyPr>
              <a:lstStyle/>
              <a:p>
                <a14:m>
                  <m:oMath xmlns:m="http://schemas.openxmlformats.org/officeDocument/2006/math">
                    <m:f>
                      <m:fPr>
                        <m:ctrlPr>
                          <a:rPr lang="en-GB" sz="2400" i="1" smtClean="0">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𝑡𝑜𝑡𝑎𝑙</m:t>
                        </m:r>
                        <m:r>
                          <a:rPr lang="en-GB" sz="2400" b="0" i="1" smtClean="0">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dirty="0">
                    <a:solidFill>
                      <a:srgbClr val="FF0000"/>
                    </a:solidFill>
                    <a:latin typeface="Calibri" panose="020F0502020204030204" pitchFamily="34" charset="0"/>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16</m:t>
                        </m:r>
                        <m:r>
                          <a:rPr lang="en-GB" sz="2400" b="0" i="1" smtClean="0">
                            <a:solidFill>
                              <a:srgbClr val="FF0000"/>
                            </a:solidFill>
                            <a:latin typeface="Cambria Math" panose="02040503050406030204" pitchFamily="18" charset="0"/>
                            <a:cs typeface="Calibri" panose="020F0502020204030204" pitchFamily="34" charset="0"/>
                          </a:rPr>
                          <m:t>𝑥</m:t>
                        </m:r>
                        <m:r>
                          <a:rPr lang="en-GB" sz="2400" b="0" i="1" smtClean="0">
                            <a:solidFill>
                              <a:srgbClr val="FF0000"/>
                            </a:solidFill>
                            <a:latin typeface="Cambria Math" panose="02040503050406030204" pitchFamily="18" charset="0"/>
                            <a:cs typeface="Calibri" panose="020F0502020204030204" pitchFamily="34" charset="0"/>
                          </a:rPr>
                          <m:t>10</m:t>
                        </m:r>
                      </m:num>
                      <m:den>
                        <m:r>
                          <a:rPr lang="en-GB" sz="2400" b="0" i="1" smtClean="0">
                            <a:solidFill>
                              <a:srgbClr val="FF0000"/>
                            </a:solidFill>
                            <a:latin typeface="Cambria Math" panose="02040503050406030204" pitchFamily="18" charset="0"/>
                            <a:cs typeface="Calibri" panose="020F0502020204030204" pitchFamily="34" charset="0"/>
                          </a:rPr>
                          <m:t>204</m:t>
                        </m:r>
                      </m:den>
                    </m:f>
                  </m:oMath>
                </a14:m>
                <a:r>
                  <a:rPr lang="en-GB" sz="2400" dirty="0">
                    <a:solidFill>
                      <a:srgbClr val="FF0000"/>
                    </a:solidFill>
                    <a:latin typeface="Calibri" panose="020F0502020204030204" pitchFamily="34" charset="0"/>
                    <a:cs typeface="Calibri" panose="020F0502020204030204" pitchFamily="34" charset="0"/>
                  </a:rPr>
                  <a:t>×100% = 78.4%</a:t>
                </a:r>
                <a:endParaRPr lang="en-GB" sz="2400" dirty="0">
                  <a:latin typeface="Calibri" panose="020F0502020204030204" pitchFamily="34"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2B40B370-5AB5-4A53-BECD-52B7D33C7F64}"/>
                  </a:ext>
                </a:extLst>
              </p:cNvPr>
              <p:cNvSpPr txBox="1">
                <a:spLocks noRot="1" noChangeAspect="1" noMove="1" noResize="1" noEditPoints="1" noAdjustHandles="1" noChangeArrowheads="1" noChangeShapeType="1" noTextEdit="1"/>
              </p:cNvSpPr>
              <p:nvPr/>
            </p:nvSpPr>
            <p:spPr>
              <a:xfrm>
                <a:off x="1112714" y="2485557"/>
                <a:ext cx="6573146" cy="627929"/>
              </a:xfrm>
              <a:prstGeom prst="rect">
                <a:avLst/>
              </a:prstGeom>
              <a:blipFill>
                <a:blip r:embed="rId4"/>
                <a:stretch>
                  <a:fillRect b="-9709"/>
                </a:stretch>
              </a:blipFill>
            </p:spPr>
            <p:txBody>
              <a:bodyPr/>
              <a:lstStyle/>
              <a:p>
                <a:r>
                  <a:rPr lang="en-GB">
                    <a:noFill/>
                  </a:rPr>
                  <a:t> </a:t>
                </a:r>
              </a:p>
            </p:txBody>
          </p:sp>
        </mc:Fallback>
      </mc:AlternateContent>
      <p:sp>
        <p:nvSpPr>
          <p:cNvPr id="15" name="TextBox 14">
            <a:extLst>
              <a:ext uri="{FF2B5EF4-FFF2-40B4-BE49-F238E27FC236}">
                <a16:creationId xmlns:a16="http://schemas.microsoft.com/office/drawing/2014/main" id="{FD122F95-0789-464D-BC45-727798546A39}"/>
              </a:ext>
            </a:extLst>
          </p:cNvPr>
          <p:cNvSpPr txBox="1"/>
          <p:nvPr/>
        </p:nvSpPr>
        <p:spPr>
          <a:xfrm>
            <a:off x="318757" y="3213723"/>
            <a:ext cx="8686992" cy="461665"/>
          </a:xfrm>
          <a:prstGeom prst="rect">
            <a:avLst/>
          </a:prstGeom>
          <a:noFill/>
        </p:spPr>
        <p:txBody>
          <a:bodyPr wrap="square">
            <a:spAutoFit/>
          </a:bodyPr>
          <a:lstStyle/>
          <a:p>
            <a:r>
              <a:rPr lang="en-GB" sz="2400" u="sng" dirty="0">
                <a:latin typeface="Calibri" panose="020F0502020204030204" pitchFamily="34" charset="0"/>
                <a:cs typeface="Calibri" panose="020F0502020204030204" pitchFamily="34" charset="0"/>
              </a:rPr>
              <a:t>incomplete combustion: 	</a:t>
            </a:r>
            <a:r>
              <a:rPr lang="en-GB" sz="2400" dirty="0">
                <a:latin typeface="Calibri" panose="020F0502020204030204" pitchFamily="34" charset="0"/>
                <a:cs typeface="Calibri" panose="020F0502020204030204" pitchFamily="34" charset="0"/>
              </a:rPr>
              <a:t>combined mass 44 + 7 x 16 = 156</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370A8C7-3047-4F94-9537-F08C7AE32F3A}"/>
                  </a:ext>
                </a:extLst>
              </p:cNvPr>
              <p:cNvSpPr txBox="1"/>
              <p:nvPr/>
            </p:nvSpPr>
            <p:spPr>
              <a:xfrm>
                <a:off x="1115616" y="4246402"/>
                <a:ext cx="5991742" cy="627929"/>
              </a:xfrm>
              <a:prstGeom prst="rect">
                <a:avLst/>
              </a:prstGeom>
              <a:noFill/>
            </p:spPr>
            <p:txBody>
              <a:bodyPr wrap="square">
                <a:spAutoFit/>
              </a:bodyPr>
              <a:lstStyle/>
              <a:p>
                <a14:m>
                  <m:oMath xmlns:m="http://schemas.openxmlformats.org/officeDocument/2006/math">
                    <m:f>
                      <m:fPr>
                        <m:ctrlPr>
                          <a:rPr lang="en-GB" sz="2400" i="1" smtClean="0">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𝑡𝑜𝑡𝑎𝑙</m:t>
                        </m:r>
                        <m:r>
                          <a:rPr lang="en-GB" sz="2400" b="0" i="1" smtClean="0">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dirty="0">
                    <a:solidFill>
                      <a:srgbClr val="FF0000"/>
                    </a:solidFill>
                    <a:latin typeface="Calibri" panose="020F0502020204030204" pitchFamily="34" charset="0"/>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16</m:t>
                        </m:r>
                        <m:r>
                          <a:rPr lang="en-GB" sz="2400" b="0" i="1" smtClean="0">
                            <a:solidFill>
                              <a:srgbClr val="FF0000"/>
                            </a:solidFill>
                            <a:latin typeface="Cambria Math" panose="02040503050406030204" pitchFamily="18" charset="0"/>
                            <a:cs typeface="Calibri" panose="020F0502020204030204" pitchFamily="34" charset="0"/>
                          </a:rPr>
                          <m:t>𝑥</m:t>
                        </m:r>
                        <m:r>
                          <a:rPr lang="en-GB" sz="2400" b="0" i="1" smtClean="0">
                            <a:solidFill>
                              <a:srgbClr val="FF0000"/>
                            </a:solidFill>
                            <a:latin typeface="Cambria Math" panose="02040503050406030204" pitchFamily="18" charset="0"/>
                            <a:cs typeface="Calibri" panose="020F0502020204030204" pitchFamily="34" charset="0"/>
                          </a:rPr>
                          <m:t>7</m:t>
                        </m:r>
                      </m:num>
                      <m:den>
                        <m:r>
                          <a:rPr lang="en-GB" sz="2400" b="0" i="1" smtClean="0">
                            <a:solidFill>
                              <a:srgbClr val="FF0000"/>
                            </a:solidFill>
                            <a:latin typeface="Cambria Math" panose="02040503050406030204" pitchFamily="18" charset="0"/>
                            <a:cs typeface="Calibri" panose="020F0502020204030204" pitchFamily="34" charset="0"/>
                          </a:rPr>
                          <m:t>156</m:t>
                        </m:r>
                      </m:den>
                    </m:f>
                  </m:oMath>
                </a14:m>
                <a:r>
                  <a:rPr lang="en-GB" sz="2400" dirty="0">
                    <a:solidFill>
                      <a:srgbClr val="FF0000"/>
                    </a:solidFill>
                    <a:latin typeface="Calibri" panose="020F0502020204030204" pitchFamily="34" charset="0"/>
                    <a:cs typeface="Calibri" panose="020F0502020204030204" pitchFamily="34" charset="0"/>
                  </a:rPr>
                  <a:t>×100% = 71.8%</a:t>
                </a:r>
                <a:endParaRPr lang="en-GB" sz="2400" dirty="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5370A8C7-3047-4F94-9537-F08C7AE32F3A}"/>
                  </a:ext>
                </a:extLst>
              </p:cNvPr>
              <p:cNvSpPr txBox="1">
                <a:spLocks noRot="1" noChangeAspect="1" noMove="1" noResize="1" noEditPoints="1" noAdjustHandles="1" noChangeArrowheads="1" noChangeShapeType="1" noTextEdit="1"/>
              </p:cNvSpPr>
              <p:nvPr/>
            </p:nvSpPr>
            <p:spPr>
              <a:xfrm>
                <a:off x="1115616" y="4246402"/>
                <a:ext cx="5991742" cy="627929"/>
              </a:xfrm>
              <a:prstGeom prst="rect">
                <a:avLst/>
              </a:prstGeom>
              <a:blipFill>
                <a:blip r:embed="rId5"/>
                <a:stretch>
                  <a:fillRect b="-9709"/>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0818CF20-20F4-476E-ADF2-85C68C3EED27}"/>
              </a:ext>
            </a:extLst>
          </p:cNvPr>
          <p:cNvSpPr txBox="1"/>
          <p:nvPr/>
        </p:nvSpPr>
        <p:spPr>
          <a:xfrm>
            <a:off x="288917" y="4898481"/>
            <a:ext cx="8686991" cy="461665"/>
          </a:xfrm>
          <a:prstGeom prst="rect">
            <a:avLst/>
          </a:prstGeom>
          <a:noFill/>
        </p:spPr>
        <p:txBody>
          <a:bodyPr wrap="square">
            <a:spAutoFit/>
          </a:bodyPr>
          <a:lstStyle/>
          <a:p>
            <a:r>
              <a:rPr lang="en-GB" sz="2400" u="sng" dirty="0">
                <a:latin typeface="Calibri" panose="020F0502020204030204" pitchFamily="34" charset="0"/>
                <a:cs typeface="Calibri" panose="020F0502020204030204" pitchFamily="34" charset="0"/>
              </a:rPr>
              <a:t>incomplete combustion: 	</a:t>
            </a:r>
            <a:r>
              <a:rPr lang="en-GB" sz="2400" dirty="0">
                <a:latin typeface="Calibri" panose="020F0502020204030204" pitchFamily="34" charset="0"/>
                <a:cs typeface="Calibri" panose="020F0502020204030204" pitchFamily="34" charset="0"/>
              </a:rPr>
              <a:t>combined mass 44 + 4 x 16 = 108</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AA6B22E6-C952-4931-899D-CCB23D8C9EB9}"/>
                  </a:ext>
                </a:extLst>
              </p:cNvPr>
              <p:cNvSpPr txBox="1"/>
              <p:nvPr/>
            </p:nvSpPr>
            <p:spPr>
              <a:xfrm>
                <a:off x="1169697" y="5941523"/>
                <a:ext cx="5986365" cy="627929"/>
              </a:xfrm>
              <a:prstGeom prst="rect">
                <a:avLst/>
              </a:prstGeom>
              <a:noFill/>
            </p:spPr>
            <p:txBody>
              <a:bodyPr wrap="square">
                <a:spAutoFit/>
              </a:bodyPr>
              <a:lstStyle/>
              <a:p>
                <a14:m>
                  <m:oMath xmlns:m="http://schemas.openxmlformats.org/officeDocument/2006/math">
                    <m:f>
                      <m:fPr>
                        <m:ctrlPr>
                          <a:rPr lang="en-GB" sz="2400" i="1" smtClean="0">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𝑡𝑜𝑡𝑎𝑙</m:t>
                        </m:r>
                        <m:r>
                          <a:rPr lang="en-GB" sz="2400" b="0" i="1" smtClean="0">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𝑜𝑓𝑂</m:t>
                        </m:r>
                      </m:num>
                      <m:den>
                        <m:r>
                          <a:rPr lang="en-GB" sz="2400" i="1">
                            <a:solidFill>
                              <a:srgbClr val="FF0000"/>
                            </a:solidFill>
                            <a:latin typeface="Cambria Math" panose="02040503050406030204" pitchFamily="18" charset="0"/>
                            <a:cs typeface="Calibri" panose="020F0502020204030204" pitchFamily="34" charset="0"/>
                          </a:rPr>
                          <m:t>𝑐𝑜𝑚𝑏𝑖𝑛𝑒𝑑</m:t>
                        </m:r>
                        <m:r>
                          <a:rPr lang="en-GB" sz="2400" i="1">
                            <a:solidFill>
                              <a:srgbClr val="FF0000"/>
                            </a:solidFill>
                            <a:latin typeface="Cambria Math" panose="02040503050406030204" pitchFamily="18" charset="0"/>
                            <a:cs typeface="Calibri" panose="020F0502020204030204" pitchFamily="34" charset="0"/>
                          </a:rPr>
                          <m:t> </m:t>
                        </m:r>
                        <m:r>
                          <a:rPr lang="en-GB" sz="2400" i="1">
                            <a:solidFill>
                              <a:srgbClr val="FF0000"/>
                            </a:solidFill>
                            <a:latin typeface="Cambria Math" panose="02040503050406030204" pitchFamily="18" charset="0"/>
                            <a:cs typeface="Calibri" panose="020F0502020204030204" pitchFamily="34" charset="0"/>
                          </a:rPr>
                          <m:t>𝑚𝑎𝑠𝑠</m:t>
                        </m:r>
                      </m:den>
                    </m:f>
                  </m:oMath>
                </a14:m>
                <a:r>
                  <a:rPr lang="en-GB" sz="2400" dirty="0">
                    <a:solidFill>
                      <a:srgbClr val="FF0000"/>
                    </a:solidFill>
                    <a:latin typeface="Calibri" panose="020F0502020204030204" pitchFamily="34" charset="0"/>
                    <a:cs typeface="Calibri" panose="020F0502020204030204" pitchFamily="34" charset="0"/>
                  </a:rPr>
                  <a:t>×100% = </a:t>
                </a:r>
                <a14:m>
                  <m:oMath xmlns:m="http://schemas.openxmlformats.org/officeDocument/2006/math">
                    <m:f>
                      <m:fPr>
                        <m:ctrlPr>
                          <a:rPr lang="en-GB" sz="2400" i="1">
                            <a:solidFill>
                              <a:srgbClr val="FF0000"/>
                            </a:solidFill>
                            <a:latin typeface="Cambria Math" panose="02040503050406030204" pitchFamily="18" charset="0"/>
                            <a:cs typeface="Calibri" panose="020F0502020204030204" pitchFamily="34" charset="0"/>
                          </a:rPr>
                        </m:ctrlPr>
                      </m:fPr>
                      <m:num>
                        <m:r>
                          <a:rPr lang="en-GB" sz="2400" b="0" i="1" smtClean="0">
                            <a:solidFill>
                              <a:srgbClr val="FF0000"/>
                            </a:solidFill>
                            <a:latin typeface="Cambria Math" panose="02040503050406030204" pitchFamily="18" charset="0"/>
                            <a:cs typeface="Calibri" panose="020F0502020204030204" pitchFamily="34" charset="0"/>
                          </a:rPr>
                          <m:t>16</m:t>
                        </m:r>
                        <m:r>
                          <a:rPr lang="en-GB" sz="2400" b="0" i="1" smtClean="0">
                            <a:solidFill>
                              <a:srgbClr val="FF0000"/>
                            </a:solidFill>
                            <a:latin typeface="Cambria Math" panose="02040503050406030204" pitchFamily="18" charset="0"/>
                            <a:cs typeface="Calibri" panose="020F0502020204030204" pitchFamily="34" charset="0"/>
                          </a:rPr>
                          <m:t>𝑥</m:t>
                        </m:r>
                        <m:r>
                          <a:rPr lang="en-GB" sz="2400" b="0" i="1" smtClean="0">
                            <a:solidFill>
                              <a:srgbClr val="FF0000"/>
                            </a:solidFill>
                            <a:latin typeface="Cambria Math" panose="02040503050406030204" pitchFamily="18" charset="0"/>
                            <a:cs typeface="Calibri" panose="020F0502020204030204" pitchFamily="34" charset="0"/>
                          </a:rPr>
                          <m:t>4</m:t>
                        </m:r>
                      </m:num>
                      <m:den>
                        <m:r>
                          <a:rPr lang="en-GB" sz="2400" b="0" i="1" smtClean="0">
                            <a:solidFill>
                              <a:srgbClr val="FF0000"/>
                            </a:solidFill>
                            <a:latin typeface="Cambria Math" panose="02040503050406030204" pitchFamily="18" charset="0"/>
                            <a:cs typeface="Calibri" panose="020F0502020204030204" pitchFamily="34" charset="0"/>
                          </a:rPr>
                          <m:t>108</m:t>
                        </m:r>
                      </m:den>
                    </m:f>
                  </m:oMath>
                </a14:m>
                <a:r>
                  <a:rPr lang="en-GB" sz="2400" dirty="0">
                    <a:solidFill>
                      <a:srgbClr val="FF0000"/>
                    </a:solidFill>
                    <a:latin typeface="Calibri" panose="020F0502020204030204" pitchFamily="34" charset="0"/>
                    <a:cs typeface="Calibri" panose="020F0502020204030204" pitchFamily="34" charset="0"/>
                  </a:rPr>
                  <a:t>×100% = 59.3%</a:t>
                </a:r>
                <a:endParaRPr lang="en-GB" sz="2400" dirty="0">
                  <a:latin typeface="Calibri" panose="020F0502020204030204" pitchFamily="34" charset="0"/>
                  <a:cs typeface="Calibri" panose="020F0502020204030204" pitchFamily="34" charset="0"/>
                </a:endParaRPr>
              </a:p>
            </p:txBody>
          </p:sp>
        </mc:Choice>
        <mc:Fallback xmlns="">
          <p:sp>
            <p:nvSpPr>
              <p:cNvPr id="18" name="TextBox 17">
                <a:extLst>
                  <a:ext uri="{FF2B5EF4-FFF2-40B4-BE49-F238E27FC236}">
                    <a16:creationId xmlns:a16="http://schemas.microsoft.com/office/drawing/2014/main" id="{AA6B22E6-C952-4931-899D-CCB23D8C9EB9}"/>
                  </a:ext>
                </a:extLst>
              </p:cNvPr>
              <p:cNvSpPr txBox="1">
                <a:spLocks noRot="1" noChangeAspect="1" noMove="1" noResize="1" noEditPoints="1" noAdjustHandles="1" noChangeArrowheads="1" noChangeShapeType="1" noTextEdit="1"/>
              </p:cNvSpPr>
              <p:nvPr/>
            </p:nvSpPr>
            <p:spPr>
              <a:xfrm>
                <a:off x="1169697" y="5941523"/>
                <a:ext cx="5986365" cy="627929"/>
              </a:xfrm>
              <a:prstGeom prst="rect">
                <a:avLst/>
              </a:prstGeom>
              <a:blipFill>
                <a:blip r:embed="rId6"/>
                <a:stretch>
                  <a:fillRect b="-8738"/>
                </a:stretch>
              </a:blipFill>
            </p:spPr>
            <p:txBody>
              <a:bodyPr/>
              <a:lstStyle/>
              <a:p>
                <a:r>
                  <a:rPr lang="en-GB">
                    <a:noFill/>
                  </a:rPr>
                  <a:t> </a:t>
                </a:r>
              </a:p>
            </p:txBody>
          </p:sp>
        </mc:Fallback>
      </mc:AlternateContent>
      <p:sp>
        <p:nvSpPr>
          <p:cNvPr id="20" name="TextBox 19">
            <a:extLst>
              <a:ext uri="{FF2B5EF4-FFF2-40B4-BE49-F238E27FC236}">
                <a16:creationId xmlns:a16="http://schemas.microsoft.com/office/drawing/2014/main" id="{8938BBD5-85D3-4AFC-B095-4A4EED0F3F17}"/>
              </a:ext>
            </a:extLst>
          </p:cNvPr>
          <p:cNvSpPr txBox="1"/>
          <p:nvPr/>
        </p:nvSpPr>
        <p:spPr>
          <a:xfrm>
            <a:off x="-1" y="17924"/>
            <a:ext cx="896448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 COMPLETE vs. INCOMPLETE</a:t>
            </a:r>
            <a:endParaRPr lang="en-GB" sz="32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BDD6066-27E3-4ACD-A51F-385981649636}"/>
              </a:ext>
            </a:extLst>
          </p:cNvPr>
          <p:cNvSpPr txBox="1"/>
          <p:nvPr/>
        </p:nvSpPr>
        <p:spPr>
          <a:xfrm>
            <a:off x="292489" y="2065122"/>
            <a:ext cx="4636394"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latin typeface="Calibri" panose="020F0502020204030204" pitchFamily="34" charset="0"/>
                <a:cs typeface="Calibri" panose="020F0502020204030204" pitchFamily="34" charset="0"/>
              </a:rPr>
              <a:t>H</a:t>
            </a:r>
            <a:r>
              <a:rPr lang="en-GB" sz="2400" baseline="-25000" dirty="0">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+ 5 O</a:t>
            </a:r>
            <a:r>
              <a:rPr lang="en-GB" sz="2400" baseline="-25000" dirty="0">
                <a:latin typeface="Calibri" panose="020F0502020204030204" pitchFamily="34" charset="0"/>
                <a:cs typeface="Calibri" panose="020F0502020204030204" pitchFamily="34" charset="0"/>
              </a:rPr>
              <a:t>2</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CO</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+ 4 H</a:t>
            </a:r>
            <a:r>
              <a:rPr lang="en-GB" sz="2400" baseline="-25000" dirty="0">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2955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OF EXPLOSIVES</a:t>
            </a:r>
            <a:endParaRPr lang="en-GB" sz="2400" b="1"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051FA2A5-293D-4521-BF4A-9F32119A477B}"/>
              </a:ext>
            </a:extLst>
          </p:cNvPr>
          <p:cNvGrpSpPr/>
          <p:nvPr/>
        </p:nvGrpSpPr>
        <p:grpSpPr>
          <a:xfrm>
            <a:off x="133167" y="630800"/>
            <a:ext cx="9032986" cy="4014945"/>
            <a:chOff x="323528" y="784617"/>
            <a:chExt cx="9032986" cy="4014945"/>
          </a:xfrm>
        </p:grpSpPr>
        <p:sp>
          <p:nvSpPr>
            <p:cNvPr id="2" name="TextBox 1">
              <a:extLst>
                <a:ext uri="{FF2B5EF4-FFF2-40B4-BE49-F238E27FC236}">
                  <a16:creationId xmlns:a16="http://schemas.microsoft.com/office/drawing/2014/main" id="{354AEFAB-B2A4-4EB3-BE83-B0A22045EA6A}"/>
                </a:ext>
              </a:extLst>
            </p:cNvPr>
            <p:cNvSpPr txBox="1"/>
            <p:nvPr/>
          </p:nvSpPr>
          <p:spPr>
            <a:xfrm>
              <a:off x="376346" y="784617"/>
              <a:ext cx="8927350" cy="4014945"/>
            </a:xfrm>
            <a:prstGeom prst="rect">
              <a:avLst/>
            </a:prstGeom>
            <a:noFill/>
          </p:spPr>
          <p:txBody>
            <a:bodyPr wrap="square" rtlCol="0">
              <a:spAutoFit/>
            </a:bodyPr>
            <a:lstStyle/>
            <a:p>
              <a:pPr>
                <a:lnSpc>
                  <a:spcPct val="150000"/>
                </a:lnSpc>
              </a:pPr>
              <a:r>
                <a:rPr lang="en-GB" sz="2200" dirty="0">
                  <a:solidFill>
                    <a:srgbClr val="0070C0"/>
                  </a:solidFill>
                  <a:latin typeface="Calibri" panose="020F0502020204030204" pitchFamily="34" charset="0"/>
                  <a:cs typeface="Calibri" panose="020F0502020204030204" pitchFamily="34" charset="0"/>
                </a:rPr>
                <a:t>       when an explosive reaction takes place, the explosive molecule </a:t>
              </a:r>
            </a:p>
            <a:p>
              <a:pPr marL="342900" indent="-342900">
                <a:lnSpc>
                  <a:spcPct val="150000"/>
                </a:lnSpc>
                <a:buFont typeface="Arial" panose="020B0604020202020204" pitchFamily="34" charset="0"/>
                <a:buChar char="•"/>
              </a:pPr>
              <a:endParaRPr lang="en-GB" sz="20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endParaRPr lang="en-GB" sz="22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breaks apart into its constituent atoms</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followed by a rearrangement of the atoms into a series of small, stable molecules of gases, such as 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 CO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CO and N</a:t>
              </a:r>
              <a:r>
                <a:rPr lang="en-GB" sz="2200" baseline="-25000" dirty="0">
                  <a:solidFill>
                    <a:srgbClr val="0070C0"/>
                  </a:solidFill>
                  <a:latin typeface="Calibri" panose="020F0502020204030204" pitchFamily="34" charset="0"/>
                  <a:cs typeface="Calibri" panose="020F0502020204030204" pitchFamily="34" charset="0"/>
                </a:rPr>
                <a:t>2</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 Al</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a:t>
              </a:r>
              <a:r>
                <a:rPr lang="en-GB" sz="2200" baseline="-25000" dirty="0">
                  <a:solidFill>
                    <a:srgbClr val="0070C0"/>
                  </a:solidFill>
                  <a:latin typeface="Calibri" panose="020F0502020204030204" pitchFamily="34" charset="0"/>
                  <a:cs typeface="Calibri" panose="020F0502020204030204" pitchFamily="34" charset="0"/>
                </a:rPr>
                <a:t>3</a:t>
              </a:r>
              <a:r>
                <a:rPr lang="en-GB" sz="2200" dirty="0">
                  <a:solidFill>
                    <a:srgbClr val="0070C0"/>
                  </a:solidFill>
                  <a:latin typeface="Calibri" panose="020F0502020204030204" pitchFamily="34" charset="0"/>
                  <a:cs typeface="Calibri" panose="020F0502020204030204" pitchFamily="34" charset="0"/>
                </a:rPr>
                <a:t>, SO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etc can be also formed</a:t>
              </a:r>
            </a:p>
            <a:p>
              <a:pPr lvl="1">
                <a:lnSpc>
                  <a:spcPct val="150000"/>
                </a:lnSpc>
              </a:pPr>
              <a:endParaRPr lang="en-GB" sz="2000" dirty="0">
                <a:solidFill>
                  <a:srgbClr val="0070C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A4703414-CE08-4CB9-AD83-3AC42103FF9A}"/>
                </a:ext>
              </a:extLst>
            </p:cNvPr>
            <p:cNvSpPr txBox="1"/>
            <p:nvPr/>
          </p:nvSpPr>
          <p:spPr>
            <a:xfrm>
              <a:off x="323528" y="1238568"/>
              <a:ext cx="9032986" cy="1077218"/>
            </a:xfrm>
            <a:prstGeom prst="rect">
              <a:avLst/>
            </a:prstGeom>
            <a:noFill/>
          </p:spPr>
          <p:txBody>
            <a:bodyPr wrap="none" rtlCol="0">
              <a:spAutoFit/>
            </a:bodyPr>
            <a:lstStyle/>
            <a:p>
              <a:r>
                <a:rPr lang="en-GB" sz="3600" dirty="0">
                  <a:latin typeface="Calibri" panose="020F0502020204030204" pitchFamily="34" charset="0"/>
                  <a:cs typeface="Calibri" panose="020F0502020204030204" pitchFamily="34" charset="0"/>
                </a:rPr>
                <a:t>			</a:t>
              </a:r>
              <a:r>
                <a:rPr lang="en-GB" sz="3600" dirty="0" err="1">
                  <a:latin typeface="Calibri" panose="020F0502020204030204" pitchFamily="34" charset="0"/>
                  <a:cs typeface="Calibri" panose="020F0502020204030204" pitchFamily="34" charset="0"/>
                </a:rPr>
                <a:t>C</a:t>
              </a:r>
              <a:r>
                <a:rPr lang="en-GB" sz="3600" i="1" baseline="-25000" dirty="0" err="1">
                  <a:latin typeface="Calibri" panose="020F0502020204030204" pitchFamily="34" charset="0"/>
                  <a:cs typeface="Calibri" panose="020F0502020204030204" pitchFamily="34" charset="0"/>
                </a:rPr>
                <a:t>a</a:t>
              </a:r>
              <a:r>
                <a:rPr lang="en-GB" sz="3600" dirty="0" err="1">
                  <a:solidFill>
                    <a:srgbClr val="00B050"/>
                  </a:solidFill>
                  <a:latin typeface="Calibri" panose="020F0502020204030204" pitchFamily="34" charset="0"/>
                  <a:cs typeface="Calibri" panose="020F0502020204030204" pitchFamily="34" charset="0"/>
                </a:rPr>
                <a:t>H</a:t>
              </a:r>
              <a:r>
                <a:rPr lang="en-GB" sz="3600" i="1" baseline="-25000" dirty="0" err="1">
                  <a:solidFill>
                    <a:srgbClr val="00B050"/>
                  </a:solidFill>
                  <a:latin typeface="Calibri" panose="020F0502020204030204" pitchFamily="34" charset="0"/>
                  <a:cs typeface="Calibri" panose="020F0502020204030204" pitchFamily="34" charset="0"/>
                </a:rPr>
                <a:t>b</a:t>
              </a:r>
              <a:r>
                <a:rPr lang="en-GB" sz="3600" dirty="0" err="1">
                  <a:solidFill>
                    <a:srgbClr val="FF0000"/>
                  </a:solidFill>
                  <a:latin typeface="Calibri" panose="020F0502020204030204" pitchFamily="34" charset="0"/>
                  <a:cs typeface="Calibri" panose="020F0502020204030204" pitchFamily="34" charset="0"/>
                </a:rPr>
                <a:t>N</a:t>
              </a:r>
              <a:r>
                <a:rPr lang="en-GB" sz="3600" i="1" baseline="-25000" dirty="0" err="1">
                  <a:solidFill>
                    <a:srgbClr val="FF0000"/>
                  </a:solidFill>
                  <a:latin typeface="Calibri" panose="020F0502020204030204" pitchFamily="34" charset="0"/>
                  <a:cs typeface="Calibri" panose="020F0502020204030204" pitchFamily="34" charset="0"/>
                </a:rPr>
                <a:t>c</a:t>
              </a:r>
              <a:r>
                <a:rPr lang="en-GB" sz="3600" dirty="0" err="1">
                  <a:solidFill>
                    <a:srgbClr val="0000FF"/>
                  </a:solidFill>
                  <a:latin typeface="Calibri" panose="020F0502020204030204" pitchFamily="34" charset="0"/>
                  <a:cs typeface="Calibri" panose="020F0502020204030204" pitchFamily="34" charset="0"/>
                </a:rPr>
                <a:t>O</a:t>
              </a:r>
              <a:r>
                <a:rPr lang="en-GB" sz="3600" i="1" baseline="-25000" dirty="0" err="1">
                  <a:solidFill>
                    <a:srgbClr val="0000FF"/>
                  </a:solidFill>
                  <a:latin typeface="Calibri" panose="020F0502020204030204" pitchFamily="34" charset="0"/>
                  <a:cs typeface="Calibri" panose="020F0502020204030204" pitchFamily="34" charset="0"/>
                </a:rPr>
                <a:t>d</a:t>
              </a:r>
              <a:r>
                <a:rPr lang="en-GB" sz="3600" i="1" dirty="0">
                  <a:latin typeface="Calibri" panose="020F0502020204030204" pitchFamily="34" charset="0"/>
                  <a:cs typeface="Calibri" panose="020F0502020204030204" pitchFamily="34" charset="0"/>
                </a:rPr>
                <a:t> </a:t>
              </a:r>
              <a:r>
                <a:rPr lang="en-GB" sz="3600" dirty="0">
                  <a:latin typeface="Calibri" panose="020F0502020204030204" pitchFamily="34" charset="0"/>
                  <a:cs typeface="Calibri" panose="020F0502020204030204" pitchFamily="34" charset="0"/>
                </a:rPr>
                <a:t> </a:t>
              </a:r>
            </a:p>
            <a:p>
              <a:r>
                <a:rPr lang="en-GB" sz="2800" dirty="0">
                  <a:latin typeface="Calibri" panose="020F0502020204030204" pitchFamily="34" charset="0"/>
                  <a:cs typeface="Calibri" panose="020F0502020204030204" pitchFamily="34" charset="0"/>
                  <a:sym typeface="Wingdings" panose="05000000000000000000" pitchFamily="2" charset="2"/>
                </a:rPr>
                <a:t>  </a:t>
              </a:r>
              <a:r>
                <a:rPr lang="en-GB" sz="2800" i="1" dirty="0">
                  <a:latin typeface="Calibri" panose="020F0502020204030204" pitchFamily="34" charset="0"/>
                  <a:cs typeface="Calibri" panose="020F0502020204030204" pitchFamily="34" charset="0"/>
                  <a:sym typeface="Wingdings" panose="05000000000000000000" pitchFamily="2" charset="2"/>
                </a:rPr>
                <a:t>a</a:t>
              </a:r>
              <a:r>
                <a:rPr lang="en-GB" sz="2800" dirty="0">
                  <a:latin typeface="Calibri" panose="020F0502020204030204" pitchFamily="34" charset="0"/>
                  <a:cs typeface="Calibri" panose="020F0502020204030204" pitchFamily="34" charset="0"/>
                  <a:sym typeface="Wingdings" panose="05000000000000000000" pitchFamily="2" charset="2"/>
                </a:rPr>
                <a:t> C + </a:t>
              </a:r>
              <a:r>
                <a:rPr lang="en-GB" sz="2800" i="1" dirty="0">
                  <a:solidFill>
                    <a:srgbClr val="00B050"/>
                  </a:solidFill>
                  <a:latin typeface="Calibri" panose="020F0502020204030204" pitchFamily="34" charset="0"/>
                  <a:cs typeface="Calibri" panose="020F0502020204030204" pitchFamily="34" charset="0"/>
                  <a:sym typeface="Wingdings" panose="05000000000000000000" pitchFamily="2" charset="2"/>
                </a:rPr>
                <a:t>b</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 H</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i="1" dirty="0">
                  <a:solidFill>
                    <a:srgbClr val="FF0000"/>
                  </a:solidFill>
                  <a:latin typeface="Calibri" panose="020F0502020204030204" pitchFamily="34" charset="0"/>
                  <a:cs typeface="Calibri" panose="020F0502020204030204" pitchFamily="34" charset="0"/>
                  <a:sym typeface="Wingdings" panose="05000000000000000000" pitchFamily="2" charset="2"/>
                </a:rPr>
                <a:t>c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i="1" dirty="0">
                  <a:solidFill>
                    <a:srgbClr val="0000FF"/>
                  </a:solidFill>
                  <a:latin typeface="Calibri" panose="020F0502020204030204" pitchFamily="34" charset="0"/>
                  <a:cs typeface="Calibri" panose="020F0502020204030204" pitchFamily="34" charset="0"/>
                  <a:sym typeface="Wingdings" panose="05000000000000000000" pitchFamily="2" charset="2"/>
                </a:rPr>
                <a:t>d</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 O</a:t>
              </a:r>
              <a:r>
                <a:rPr lang="en-GB" sz="2800" dirty="0">
                  <a:latin typeface="Calibri" panose="020F0502020204030204" pitchFamily="34" charset="0"/>
                  <a:cs typeface="Calibri" panose="020F0502020204030204" pitchFamily="34" charset="0"/>
                  <a:sym typeface="Wingdings" panose="05000000000000000000" pitchFamily="2" charset="2"/>
                </a:rPr>
                <a:t> </a:t>
              </a:r>
              <a:r>
                <a:rPr lang="en-GB" sz="2800" dirty="0">
                  <a:latin typeface="Calibri" panose="020F0502020204030204" pitchFamily="34" charset="0"/>
                  <a:cs typeface="Calibri" panose="020F0502020204030204" pitchFamily="34" charset="0"/>
                </a:rPr>
                <a:t> </a:t>
              </a:r>
              <a:r>
                <a:rPr lang="en-GB" sz="2800" i="1" dirty="0">
                  <a:latin typeface="Calibri" panose="020F0502020204030204" pitchFamily="34" charset="0"/>
                  <a:cs typeface="Calibri" panose="020F0502020204030204" pitchFamily="34" charset="0"/>
                </a:rPr>
                <a:t>a</a:t>
              </a:r>
              <a:r>
                <a:rPr lang="en-GB" sz="2800" dirty="0">
                  <a:latin typeface="Calibri" panose="020F0502020204030204" pitchFamily="34" charset="0"/>
                  <a:cs typeface="Calibri" panose="020F0502020204030204" pitchFamily="34" charset="0"/>
                </a:rPr>
                <a:t> C</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a:t>
              </a:r>
              <a:r>
                <a:rPr lang="en-GB" sz="2800" i="1" dirty="0">
                  <a:latin typeface="Calibri" panose="020F0502020204030204" pitchFamily="34" charset="0"/>
                  <a:cs typeface="Calibri" panose="020F0502020204030204" pitchFamily="34" charset="0"/>
                </a:rPr>
                <a:t>a</a:t>
              </a:r>
              <a:r>
                <a:rPr lang="en-GB" sz="2800" dirty="0">
                  <a:latin typeface="Calibri" panose="020F0502020204030204" pitchFamily="34" charset="0"/>
                  <a:cs typeface="Calibri" panose="020F0502020204030204" pitchFamily="34" charset="0"/>
                </a:rPr>
                <a:t> C</a:t>
              </a:r>
              <a:r>
                <a:rPr lang="en-GB" sz="2800" dirty="0">
                  <a:solidFill>
                    <a:srgbClr val="0000FF"/>
                  </a:solidFill>
                  <a:latin typeface="Calibri" panose="020F0502020204030204" pitchFamily="34" charset="0"/>
                  <a:cs typeface="Calibri" panose="020F0502020204030204" pitchFamily="34" charset="0"/>
                </a:rPr>
                <a:t>O</a:t>
              </a:r>
              <a:r>
                <a:rPr lang="en-GB" sz="2800" dirty="0">
                  <a:latin typeface="Calibri" panose="020F0502020204030204" pitchFamily="34" charset="0"/>
                  <a:cs typeface="Calibri" panose="020F0502020204030204" pitchFamily="34" charset="0"/>
                </a:rPr>
                <a:t>, </a:t>
              </a:r>
              <a:r>
                <a:rPr lang="en-GB" sz="2800" i="1" dirty="0">
                  <a:solidFill>
                    <a:srgbClr val="00B050"/>
                  </a:solidFill>
                  <a:latin typeface="Calibri" panose="020F0502020204030204" pitchFamily="34" charset="0"/>
                  <a:cs typeface="Calibri" panose="020F0502020204030204" pitchFamily="34" charset="0"/>
                </a:rPr>
                <a:t>b/2</a:t>
              </a:r>
              <a:r>
                <a:rPr lang="en-GB" sz="2800" dirty="0">
                  <a:solidFill>
                    <a:srgbClr val="00B050"/>
                  </a:solidFill>
                  <a:latin typeface="Calibri" panose="020F0502020204030204" pitchFamily="34" charset="0"/>
                  <a:cs typeface="Calibri" panose="020F0502020204030204" pitchFamily="34" charset="0"/>
                </a:rPr>
                <a:t>  H</a:t>
              </a:r>
              <a:r>
                <a:rPr lang="en-GB" sz="2800" baseline="-25000" dirty="0">
                  <a:solidFill>
                    <a:srgbClr val="00B050"/>
                  </a:solidFill>
                  <a:latin typeface="Calibri" panose="020F0502020204030204" pitchFamily="34" charset="0"/>
                  <a:cs typeface="Calibri" panose="020F0502020204030204" pitchFamily="34" charset="0"/>
                </a:rPr>
                <a:t>2</a:t>
              </a:r>
              <a:r>
                <a:rPr lang="en-GB" sz="2800" dirty="0">
                  <a:solidFill>
                    <a:srgbClr val="0000FF"/>
                  </a:solidFill>
                  <a:latin typeface="Calibri" panose="020F0502020204030204" pitchFamily="34" charset="0"/>
                  <a:cs typeface="Calibri" panose="020F0502020204030204" pitchFamily="34" charset="0"/>
                </a:rPr>
                <a:t>O</a:t>
              </a:r>
              <a:r>
                <a:rPr lang="en-GB" sz="2800" dirty="0">
                  <a:latin typeface="Calibri" panose="020F0502020204030204" pitchFamily="34" charset="0"/>
                  <a:cs typeface="Calibri" panose="020F0502020204030204" pitchFamily="34" charset="0"/>
                </a:rPr>
                <a:t> and </a:t>
              </a:r>
              <a:r>
                <a:rPr lang="en-GB" sz="2800" i="1" dirty="0">
                  <a:solidFill>
                    <a:srgbClr val="FF0000"/>
                  </a:solidFill>
                  <a:latin typeface="Calibri" panose="020F0502020204030204" pitchFamily="34" charset="0"/>
                  <a:cs typeface="Calibri" panose="020F0502020204030204" pitchFamily="34" charset="0"/>
                </a:rPr>
                <a:t>c/2</a:t>
              </a:r>
              <a:r>
                <a:rPr lang="en-GB" sz="2800" dirty="0">
                  <a:solidFill>
                    <a:srgbClr val="FF0000"/>
                  </a:solidFill>
                  <a:latin typeface="Calibri" panose="020F0502020204030204" pitchFamily="34" charset="0"/>
                  <a:cs typeface="Calibri" panose="020F0502020204030204" pitchFamily="34" charset="0"/>
                </a:rPr>
                <a:t>  N</a:t>
              </a:r>
              <a:r>
                <a:rPr lang="en-GB" sz="2800" baseline="-25000" dirty="0">
                  <a:solidFill>
                    <a:srgbClr val="FF0000"/>
                  </a:solidFill>
                  <a:latin typeface="Calibri" panose="020F0502020204030204" pitchFamily="34" charset="0"/>
                  <a:cs typeface="Calibri" panose="020F0502020204030204" pitchFamily="34" charset="0"/>
                </a:rPr>
                <a:t>2</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FF0000"/>
                </a:solidFill>
                <a:latin typeface="Calibri" panose="020F0502020204030204" pitchFamily="34" charset="0"/>
                <a:cs typeface="Calibri" panose="020F0502020204030204" pitchFamily="34" charset="0"/>
              </a:endParaRPr>
            </a:p>
          </p:txBody>
        </p:sp>
      </p:grpSp>
      <p:sp>
        <p:nvSpPr>
          <p:cNvPr id="10" name="TextBox 9">
            <a:extLst>
              <a:ext uri="{FF2B5EF4-FFF2-40B4-BE49-F238E27FC236}">
                <a16:creationId xmlns:a16="http://schemas.microsoft.com/office/drawing/2014/main" id="{6F82E3E2-AE46-4823-8733-5EA4B3136BA8}"/>
              </a:ext>
            </a:extLst>
          </p:cNvPr>
          <p:cNvSpPr txBox="1"/>
          <p:nvPr/>
        </p:nvSpPr>
        <p:spPr>
          <a:xfrm>
            <a:off x="1259632" y="4606935"/>
            <a:ext cx="6780057" cy="225106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the nature of the products depends upon the amount of oxygen available for the reaction</a:t>
            </a:r>
          </a:p>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this supply of oxygen depends on the quantity of oxidizing atoms in the explosive molecule.</a:t>
            </a:r>
          </a:p>
        </p:txBody>
      </p:sp>
    </p:spTree>
    <p:extLst>
      <p:ext uri="{BB962C8B-B14F-4D97-AF65-F5344CB8AC3E}">
        <p14:creationId xmlns:p14="http://schemas.microsoft.com/office/powerpoint/2010/main" val="1408298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EAE3BE25-CAA0-4268-90A0-F37581A24B26}"/>
              </a:ext>
            </a:extLst>
          </p:cNvPr>
          <p:cNvSpPr txBox="1"/>
          <p:nvPr/>
        </p:nvSpPr>
        <p:spPr>
          <a:xfrm>
            <a:off x="1115616" y="5612112"/>
            <a:ext cx="7905360" cy="1200329"/>
          </a:xfrm>
          <a:prstGeom prst="rect">
            <a:avLst/>
          </a:prstGeom>
          <a:noFill/>
        </p:spPr>
        <p:txBody>
          <a:bodyPr wrap="square">
            <a:spAutoFit/>
          </a:bodyPr>
          <a:lstStyle/>
          <a:p>
            <a:r>
              <a:rPr lang="en-US" sz="2400" b="0" i="0" dirty="0">
                <a:solidFill>
                  <a:srgbClr val="0070C0"/>
                </a:solidFill>
                <a:effectLst/>
                <a:latin typeface="Calibri" panose="020F0502020204030204" pitchFamily="34" charset="0"/>
                <a:cs typeface="Calibri" panose="020F0502020204030204" pitchFamily="34" charset="0"/>
              </a:rPr>
              <a:t>The </a:t>
            </a:r>
            <a:r>
              <a:rPr lang="en-US" sz="2400" b="1" i="0" dirty="0">
                <a:solidFill>
                  <a:srgbClr val="0070C0"/>
                </a:solidFill>
                <a:effectLst/>
                <a:latin typeface="Calibri" panose="020F0502020204030204" pitchFamily="34" charset="0"/>
                <a:cs typeface="Calibri" panose="020F0502020204030204" pitchFamily="34" charset="0"/>
              </a:rPr>
              <a:t>sensitivity</a:t>
            </a:r>
            <a:r>
              <a:rPr lang="en-US" sz="2400" b="0" i="0" dirty="0">
                <a:solidFill>
                  <a:srgbClr val="0070C0"/>
                </a:solidFill>
                <a:effectLst/>
                <a:latin typeface="Calibri" panose="020F0502020204030204" pitchFamily="34" charset="0"/>
                <a:cs typeface="Calibri" panose="020F0502020204030204" pitchFamily="34" charset="0"/>
              </a:rPr>
              <a:t>, </a:t>
            </a:r>
            <a:r>
              <a:rPr lang="en-US" sz="2400" b="1" i="0" dirty="0">
                <a:solidFill>
                  <a:srgbClr val="0070C0"/>
                </a:solidFill>
                <a:effectLst/>
                <a:latin typeface="Calibri" panose="020F0502020204030204" pitchFamily="34" charset="0"/>
                <a:cs typeface="Calibri" panose="020F0502020204030204" pitchFamily="34" charset="0"/>
              </a:rPr>
              <a:t>strength,</a:t>
            </a:r>
            <a:r>
              <a:rPr lang="en-US" sz="2400" b="0" i="0" dirty="0">
                <a:solidFill>
                  <a:srgbClr val="0070C0"/>
                </a:solidFill>
                <a:effectLst/>
                <a:latin typeface="Calibri" panose="020F0502020204030204" pitchFamily="34" charset="0"/>
                <a:cs typeface="Calibri" panose="020F0502020204030204" pitchFamily="34" charset="0"/>
              </a:rPr>
              <a:t> and </a:t>
            </a:r>
            <a:r>
              <a:rPr lang="en-US" sz="2400" b="1" i="0" dirty="0">
                <a:solidFill>
                  <a:srgbClr val="0070C0"/>
                </a:solidFill>
                <a:effectLst/>
                <a:latin typeface="Calibri" panose="020F0502020204030204" pitchFamily="34" charset="0"/>
                <a:cs typeface="Calibri" panose="020F0502020204030204" pitchFamily="34" charset="0"/>
              </a:rPr>
              <a:t>brisance</a:t>
            </a:r>
            <a:r>
              <a:rPr lang="en-US" sz="2400" b="0" i="0" dirty="0">
                <a:solidFill>
                  <a:srgbClr val="0070C0"/>
                </a:solidFill>
                <a:effectLst/>
                <a:latin typeface="Calibri" panose="020F0502020204030204" pitchFamily="34" charset="0"/>
                <a:cs typeface="Calibri" panose="020F0502020204030204" pitchFamily="34" charset="0"/>
              </a:rPr>
              <a:t> of an explosive depend upon oxygen balance and tend to approach their maxima as oxygen balance approaches zero.</a:t>
            </a:r>
            <a:endParaRPr lang="en-GB" sz="2400" dirty="0">
              <a:solidFill>
                <a:srgbClr val="0070C0"/>
              </a:solidFill>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FB4D50FF-35E5-4090-AE16-BEF04366B344}"/>
              </a:ext>
            </a:extLst>
          </p:cNvPr>
          <p:cNvSpPr txBox="1"/>
          <p:nvPr/>
        </p:nvSpPr>
        <p:spPr>
          <a:xfrm>
            <a:off x="237492" y="624223"/>
            <a:ext cx="8906508" cy="1292662"/>
          </a:xfrm>
          <a:prstGeom prst="rect">
            <a:avLst/>
          </a:prstGeom>
          <a:noFill/>
        </p:spPr>
        <p:txBody>
          <a:bodyPr wrap="square">
            <a:spAutoFit/>
          </a:bodyPr>
          <a:lstStyle/>
          <a:p>
            <a:r>
              <a:rPr lang="en-US" sz="2600" b="1" i="0" dirty="0">
                <a:solidFill>
                  <a:srgbClr val="00B0F0"/>
                </a:solidFill>
                <a:latin typeface="Calibri" panose="020F0502020204030204" pitchFamily="34" charset="0"/>
                <a:cs typeface="Calibri" panose="020F0502020204030204" pitchFamily="34" charset="0"/>
              </a:rPr>
              <a:t>the amount of oxygen expressed as </a:t>
            </a:r>
            <a:r>
              <a:rPr lang="en-US" sz="2600" b="1" i="0" dirty="0" err="1">
                <a:solidFill>
                  <a:srgbClr val="00B0F0"/>
                </a:solidFill>
                <a:latin typeface="Calibri" panose="020F0502020204030204" pitchFamily="34" charset="0"/>
                <a:cs typeface="Calibri" panose="020F0502020204030204" pitchFamily="34" charset="0"/>
              </a:rPr>
              <a:t>wt</a:t>
            </a:r>
            <a:r>
              <a:rPr lang="en-US" sz="2600" b="1" i="0" dirty="0">
                <a:solidFill>
                  <a:srgbClr val="00B0F0"/>
                </a:solidFill>
                <a:latin typeface="Calibri" panose="020F0502020204030204" pitchFamily="34" charset="0"/>
                <a:cs typeface="Calibri" panose="020F0502020204030204" pitchFamily="34" charset="0"/>
              </a:rPr>
              <a:t>% needed or produced to ensure the </a:t>
            </a:r>
            <a:r>
              <a:rPr lang="en-US" sz="2600" b="1" i="0" u="sng" dirty="0">
                <a:solidFill>
                  <a:srgbClr val="00B0F0"/>
                </a:solidFill>
                <a:latin typeface="Calibri" panose="020F0502020204030204" pitchFamily="34" charset="0"/>
                <a:cs typeface="Calibri" panose="020F0502020204030204" pitchFamily="34" charset="0"/>
              </a:rPr>
              <a:t>complete oxidation </a:t>
            </a:r>
            <a:r>
              <a:rPr lang="en-US" sz="2600" b="1" i="0" dirty="0">
                <a:solidFill>
                  <a:srgbClr val="00B0F0"/>
                </a:solidFill>
                <a:latin typeface="Calibri" panose="020F0502020204030204" pitchFamily="34" charset="0"/>
                <a:cs typeface="Calibri" panose="020F0502020204030204" pitchFamily="34" charset="0"/>
              </a:rPr>
              <a:t>of all the carbon, hydrogen, or other elements to </a:t>
            </a:r>
            <a:r>
              <a:rPr lang="en-US" sz="2600" b="1" dirty="0">
                <a:solidFill>
                  <a:srgbClr val="00B0F0"/>
                </a:solidFill>
                <a:latin typeface="Calibri" panose="020F0502020204030204" pitchFamily="34" charset="0"/>
                <a:cs typeface="Calibri" panose="020F0502020204030204" pitchFamily="34" charset="0"/>
              </a:rPr>
              <a:t>CO</a:t>
            </a:r>
            <a:r>
              <a:rPr lang="en-US" sz="2600" b="1" baseline="-25000" dirty="0">
                <a:solidFill>
                  <a:srgbClr val="00B0F0"/>
                </a:solidFill>
                <a:latin typeface="Calibri" panose="020F0502020204030204" pitchFamily="34" charset="0"/>
                <a:cs typeface="Calibri" panose="020F0502020204030204" pitchFamily="34" charset="0"/>
              </a:rPr>
              <a:t>2</a:t>
            </a:r>
            <a:r>
              <a:rPr lang="en-US" sz="2600" b="1" dirty="0">
                <a:solidFill>
                  <a:srgbClr val="00B0F0"/>
                </a:solidFill>
                <a:latin typeface="Calibri" panose="020F0502020204030204" pitchFamily="34" charset="0"/>
                <a:cs typeface="Calibri" panose="020F0502020204030204" pitchFamily="34" charset="0"/>
              </a:rPr>
              <a:t>, H</a:t>
            </a:r>
            <a:r>
              <a:rPr lang="en-US" sz="2600" b="1" baseline="-25000" dirty="0">
                <a:solidFill>
                  <a:srgbClr val="00B0F0"/>
                </a:solidFill>
                <a:latin typeface="Calibri" panose="020F0502020204030204" pitchFamily="34" charset="0"/>
                <a:cs typeface="Calibri" panose="020F0502020204030204" pitchFamily="34" charset="0"/>
              </a:rPr>
              <a:t>2</a:t>
            </a:r>
            <a:r>
              <a:rPr lang="en-US" sz="2600" b="1" dirty="0">
                <a:solidFill>
                  <a:srgbClr val="00B0F0"/>
                </a:solidFill>
                <a:latin typeface="Calibri" panose="020F0502020204030204" pitchFamily="34" charset="0"/>
                <a:cs typeface="Calibri" panose="020F0502020204030204" pitchFamily="34" charset="0"/>
              </a:rPr>
              <a:t>O, (and </a:t>
            </a:r>
            <a:r>
              <a:rPr lang="en-US" sz="2600" dirty="0">
                <a:solidFill>
                  <a:srgbClr val="0070C0"/>
                </a:solidFill>
                <a:latin typeface="Calibri" panose="020F0502020204030204" pitchFamily="34" charset="0"/>
                <a:cs typeface="Calibri" panose="020F0502020204030204" pitchFamily="34" charset="0"/>
              </a:rPr>
              <a:t>SO</a:t>
            </a:r>
            <a:r>
              <a:rPr lang="en-US" sz="2600" baseline="-25000" dirty="0">
                <a:solidFill>
                  <a:srgbClr val="0070C0"/>
                </a:solidFill>
                <a:latin typeface="Calibri" panose="020F0502020204030204" pitchFamily="34" charset="0"/>
                <a:cs typeface="Calibri" panose="020F0502020204030204" pitchFamily="34" charset="0"/>
              </a:rPr>
              <a:t>2</a:t>
            </a:r>
            <a:r>
              <a:rPr lang="en-US" sz="2600" dirty="0">
                <a:solidFill>
                  <a:srgbClr val="0070C0"/>
                </a:solidFill>
                <a:latin typeface="Calibri" panose="020F0502020204030204" pitchFamily="34" charset="0"/>
                <a:cs typeface="Calibri" panose="020F0502020204030204" pitchFamily="34" charset="0"/>
              </a:rPr>
              <a:t>, Al</a:t>
            </a:r>
            <a:r>
              <a:rPr lang="en-US" sz="2600" baseline="-25000" dirty="0">
                <a:solidFill>
                  <a:srgbClr val="0070C0"/>
                </a:solidFill>
                <a:latin typeface="Calibri" panose="020F0502020204030204" pitchFamily="34" charset="0"/>
                <a:cs typeface="Calibri" panose="020F0502020204030204" pitchFamily="34" charset="0"/>
              </a:rPr>
              <a:t>2</a:t>
            </a:r>
            <a:r>
              <a:rPr lang="en-US" sz="2600" dirty="0">
                <a:solidFill>
                  <a:srgbClr val="0070C0"/>
                </a:solidFill>
                <a:latin typeface="Calibri" panose="020F0502020204030204" pitchFamily="34" charset="0"/>
                <a:cs typeface="Calibri" panose="020F0502020204030204" pitchFamily="34" charset="0"/>
              </a:rPr>
              <a:t>O</a:t>
            </a:r>
            <a:r>
              <a:rPr lang="en-US" sz="2600" baseline="-25000" dirty="0">
                <a:solidFill>
                  <a:srgbClr val="0070C0"/>
                </a:solidFill>
                <a:latin typeface="Calibri" panose="020F0502020204030204" pitchFamily="34" charset="0"/>
                <a:cs typeface="Calibri" panose="020F0502020204030204" pitchFamily="34" charset="0"/>
              </a:rPr>
              <a:t>3</a:t>
            </a:r>
            <a:r>
              <a:rPr lang="en-US" sz="2600" dirty="0">
                <a:solidFill>
                  <a:srgbClr val="0070C0"/>
                </a:solidFill>
                <a:latin typeface="Calibri" panose="020F0502020204030204" pitchFamily="34" charset="0"/>
                <a:cs typeface="Calibri" panose="020F0502020204030204" pitchFamily="34" charset="0"/>
              </a:rPr>
              <a:t>, </a:t>
            </a:r>
            <a:r>
              <a:rPr lang="en-US" sz="2600" i="1" dirty="0">
                <a:solidFill>
                  <a:srgbClr val="0070C0"/>
                </a:solidFill>
                <a:latin typeface="Calibri" panose="020F0502020204030204" pitchFamily="34" charset="0"/>
                <a:cs typeface="Calibri" panose="020F0502020204030204" pitchFamily="34" charset="0"/>
              </a:rPr>
              <a:t>etc.)</a:t>
            </a:r>
            <a:endParaRPr lang="en-GB" sz="2600" b="1" dirty="0">
              <a:solidFill>
                <a:srgbClr val="00B0F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8D30A51D-F756-49DC-94B7-E138A5B49E20}"/>
              </a:ext>
            </a:extLst>
          </p:cNvPr>
          <p:cNvSpPr txBox="1"/>
          <p:nvPr/>
        </p:nvSpPr>
        <p:spPr>
          <a:xfrm>
            <a:off x="358843" y="1943403"/>
            <a:ext cx="8426311" cy="461665"/>
          </a:xfrm>
          <a:prstGeom prst="rect">
            <a:avLst/>
          </a:prstGeom>
          <a:noFill/>
        </p:spPr>
        <p:txBody>
          <a:bodyPr wrap="square">
            <a:spAutoFit/>
          </a:bodyPr>
          <a:lstStyle/>
          <a:p>
            <a:r>
              <a:rPr lang="en-US" sz="2400" b="0" i="0" dirty="0">
                <a:solidFill>
                  <a:srgbClr val="202122"/>
                </a:solidFill>
                <a:effectLst/>
                <a:latin typeface="Calibri" panose="020F0502020204030204" pitchFamily="34" charset="0"/>
                <a:cs typeface="Calibri" panose="020F0502020204030204" pitchFamily="34" charset="0"/>
              </a:rPr>
              <a:t>used to indicate the degree to which an explosive can be oxidized </a:t>
            </a:r>
            <a:endParaRPr lang="en-GB" sz="2400"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5BF3B3A1-0891-45C3-B0A4-0018D4D37E27}"/>
              </a:ext>
            </a:extLst>
          </p:cNvPr>
          <p:cNvSpPr txBox="1"/>
          <p:nvPr/>
        </p:nvSpPr>
        <p:spPr>
          <a:xfrm>
            <a:off x="691875" y="2779615"/>
            <a:ext cx="7760249" cy="830997"/>
          </a:xfrm>
          <a:prstGeom prst="rect">
            <a:avLst/>
          </a:prstGeom>
          <a:noFill/>
        </p:spPr>
        <p:txBody>
          <a:bodyPr wrap="square" rtlCol="0">
            <a:spAutoFit/>
          </a:bodyPr>
          <a:lstStyle/>
          <a:p>
            <a:r>
              <a:rPr lang="en-GB" sz="2400" dirty="0">
                <a:solidFill>
                  <a:srgbClr val="0070C0"/>
                </a:solidFill>
                <a:latin typeface="Calibri" panose="020F0502020204030204" pitchFamily="34" charset="0"/>
                <a:cs typeface="Calibri" panose="020F0502020204030204" pitchFamily="34" charset="0"/>
              </a:rPr>
              <a:t>for an explosive with the general formula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C</a:t>
            </a:r>
            <a:r>
              <a:rPr lang="en-GB" sz="2400" i="1" baseline="-25000" dirty="0" err="1">
                <a:latin typeface="Calibri" panose="020F0502020204030204" pitchFamily="34" charset="0"/>
                <a:cs typeface="Calibri" panose="020F0502020204030204" pitchFamily="34" charset="0"/>
              </a:rPr>
              <a:t>a</a:t>
            </a:r>
            <a:r>
              <a:rPr lang="en-GB" sz="2400" dirty="0" err="1">
                <a:solidFill>
                  <a:srgbClr val="00B050"/>
                </a:solidFill>
                <a:latin typeface="Calibri" panose="020F0502020204030204" pitchFamily="34" charset="0"/>
                <a:cs typeface="Calibri" panose="020F0502020204030204" pitchFamily="34" charset="0"/>
              </a:rPr>
              <a:t>H</a:t>
            </a:r>
            <a:r>
              <a:rPr lang="en-GB" sz="2400" i="1" baseline="-25000" dirty="0" err="1">
                <a:solidFill>
                  <a:srgbClr val="00B050"/>
                </a:solidFill>
                <a:latin typeface="Calibri" panose="020F0502020204030204" pitchFamily="34" charset="0"/>
                <a:cs typeface="Calibri" panose="020F0502020204030204" pitchFamily="34" charset="0"/>
              </a:rPr>
              <a:t>b</a:t>
            </a:r>
            <a:r>
              <a:rPr lang="en-GB" sz="2400" dirty="0" err="1">
                <a:solidFill>
                  <a:srgbClr val="FF0000"/>
                </a:solidFill>
                <a:latin typeface="Calibri" panose="020F0502020204030204" pitchFamily="34" charset="0"/>
                <a:cs typeface="Calibri" panose="020F0502020204030204" pitchFamily="34" charset="0"/>
              </a:rPr>
              <a:t>N</a:t>
            </a:r>
            <a:r>
              <a:rPr lang="en-GB" sz="2400" i="1" baseline="-25000" dirty="0" err="1">
                <a:solidFill>
                  <a:srgbClr val="FF0000"/>
                </a:solidFill>
                <a:latin typeface="Calibri" panose="020F0502020204030204" pitchFamily="34" charset="0"/>
                <a:cs typeface="Calibri" panose="020F0502020204030204" pitchFamily="34" charset="0"/>
              </a:rPr>
              <a:t>c</a:t>
            </a:r>
            <a:r>
              <a:rPr lang="en-GB" sz="2400" dirty="0" err="1">
                <a:solidFill>
                  <a:srgbClr val="0000FF"/>
                </a:solidFill>
                <a:latin typeface="Calibri" panose="020F0502020204030204" pitchFamily="34" charset="0"/>
                <a:cs typeface="Calibri" panose="020F0502020204030204" pitchFamily="34" charset="0"/>
              </a:rPr>
              <a:t>O</a:t>
            </a:r>
            <a:r>
              <a:rPr lang="en-GB" sz="2400" i="1" baseline="-25000" dirty="0" err="1">
                <a:solidFill>
                  <a:srgbClr val="0000FF"/>
                </a:solidFill>
                <a:latin typeface="Calibri" panose="020F0502020204030204" pitchFamily="34" charset="0"/>
                <a:cs typeface="Calibri" panose="020F0502020204030204" pitchFamily="34" charset="0"/>
              </a:rPr>
              <a:t>d</a:t>
            </a:r>
            <a:r>
              <a:rPr lang="en-GB" sz="2400" dirty="0">
                <a:solidFill>
                  <a:srgbClr val="0000FF"/>
                </a:solidFill>
                <a:latin typeface="Calibri" panose="020F0502020204030204" pitchFamily="34" charset="0"/>
                <a:cs typeface="Calibri" panose="020F0502020204030204" pitchFamily="34" charset="0"/>
              </a:rPr>
              <a:t> </a:t>
            </a:r>
            <a:r>
              <a:rPr lang="en-GB" sz="2400" dirty="0">
                <a:solidFill>
                  <a:srgbClr val="0070C0"/>
                </a:solidFill>
                <a:latin typeface="Calibri" panose="020F0502020204030204" pitchFamily="34" charset="0"/>
                <a:cs typeface="Calibri" panose="020F0502020204030204" pitchFamily="34" charset="0"/>
              </a:rPr>
              <a:t>and molecular weight </a:t>
            </a:r>
            <a:r>
              <a:rPr lang="en-GB" sz="2400" b="1" dirty="0">
                <a:solidFill>
                  <a:srgbClr val="0070C0"/>
                </a:solidFill>
                <a:latin typeface="Calibri" panose="020F0502020204030204" pitchFamily="34" charset="0"/>
                <a:cs typeface="Calibri" panose="020F0502020204030204" pitchFamily="34" charset="0"/>
              </a:rPr>
              <a:t>MW</a:t>
            </a:r>
            <a:r>
              <a:rPr lang="en-GB" sz="2400" dirty="0">
                <a:solidFill>
                  <a:srgbClr val="0070C0"/>
                </a:solidFill>
                <a:latin typeface="Calibri" panose="020F0502020204030204" pitchFamily="34" charset="0"/>
                <a:cs typeface="Calibri" panose="020F0502020204030204" pitchFamily="34" charset="0"/>
              </a:rPr>
              <a:t>:</a:t>
            </a:r>
          </a:p>
        </p:txBody>
      </p:sp>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0EE8C8ED-03F5-40B6-BCA9-45AD941D541D}"/>
                  </a:ext>
                </a:extLst>
              </p:cNvPr>
              <p:cNvSpPr txBox="1"/>
              <p:nvPr/>
            </p:nvSpPr>
            <p:spPr>
              <a:xfrm>
                <a:off x="1115616" y="4086022"/>
                <a:ext cx="7048404" cy="921471"/>
              </a:xfrm>
              <a:prstGeom prst="rect">
                <a:avLst/>
              </a:prstGeom>
              <a:noFill/>
              <a:ln w="28575">
                <a:solidFill>
                  <a:srgbClr val="00B0F0"/>
                </a:solidFill>
              </a:ln>
            </p:spPr>
            <p:txBody>
              <a:bodyPr wrap="none" rtlCol="0">
                <a:spAutoFit/>
              </a:bodyPr>
              <a:lstStyle/>
              <a:p>
                <a14:m>
                  <m:oMath xmlns:m="http://schemas.openxmlformats.org/officeDocument/2006/math">
                    <m:r>
                      <m:rPr>
                        <m:sty m:val="p"/>
                      </m:rPr>
                      <a:rPr lang="el-GR" sz="3600" i="1" smtClean="0">
                        <a:latin typeface="Cambria Math" panose="02040503050406030204" pitchFamily="18" charset="0"/>
                        <a:ea typeface="Cambria Math" panose="02040503050406030204" pitchFamily="18" charset="0"/>
                      </a:rPr>
                      <m:t>Ω</m:t>
                    </m:r>
                    <m:r>
                      <a:rPr lang="en-GB" sz="3600" b="0" i="1" smtClean="0">
                        <a:latin typeface="Cambria Math" panose="02040503050406030204" pitchFamily="18" charset="0"/>
                        <a:ea typeface="Cambria Math" panose="02040503050406030204" pitchFamily="18" charset="0"/>
                      </a:rPr>
                      <m:t>=</m:t>
                    </m:r>
                    <m:f>
                      <m:fPr>
                        <m:ctrlPr>
                          <a:rPr lang="en-GB" sz="3600" b="0" i="1" smtClean="0">
                            <a:latin typeface="Cambria Math" panose="02040503050406030204" pitchFamily="18" charset="0"/>
                            <a:ea typeface="Cambria Math" panose="02040503050406030204" pitchFamily="18" charset="0"/>
                          </a:rPr>
                        </m:ctrlPr>
                      </m:fPr>
                      <m:num>
                        <m:r>
                          <a:rPr lang="en-GB" sz="3600" b="0" i="1" smtClean="0">
                            <a:latin typeface="Cambria Math" panose="02040503050406030204" pitchFamily="18" charset="0"/>
                            <a:ea typeface="Cambria Math" panose="02040503050406030204" pitchFamily="18" charset="0"/>
                          </a:rPr>
                          <m:t>16</m:t>
                        </m:r>
                      </m:num>
                      <m:den>
                        <m:r>
                          <a:rPr lang="en-GB" sz="3600" b="0" i="1" smtClean="0">
                            <a:latin typeface="Cambria Math" panose="02040503050406030204" pitchFamily="18" charset="0"/>
                            <a:ea typeface="Cambria Math" panose="02040503050406030204" pitchFamily="18" charset="0"/>
                          </a:rPr>
                          <m:t>𝑀𝑊</m:t>
                        </m:r>
                      </m:den>
                    </m:f>
                    <m:r>
                      <a:rPr lang="en-GB" sz="3600" b="0" i="1" smtClean="0">
                        <a:latin typeface="Cambria Math" panose="02040503050406030204" pitchFamily="18" charset="0"/>
                        <a:ea typeface="Cambria Math" panose="02040503050406030204" pitchFamily="18" charset="0"/>
                      </a:rPr>
                      <m:t>×</m:t>
                    </m:r>
                    <m:d>
                      <m:dPr>
                        <m:begChr m:val="["/>
                        <m:endChr m:val="]"/>
                        <m:ctrlPr>
                          <a:rPr lang="en-GB" sz="3600" b="0" i="1" smtClean="0">
                            <a:latin typeface="Cambria Math" panose="02040503050406030204" pitchFamily="18" charset="0"/>
                            <a:ea typeface="Cambria Math" panose="02040503050406030204" pitchFamily="18" charset="0"/>
                          </a:rPr>
                        </m:ctrlPr>
                      </m:dPr>
                      <m:e>
                        <m:r>
                          <a:rPr lang="en-GB" sz="3600" b="0" i="1" smtClean="0">
                            <a:solidFill>
                              <a:srgbClr val="0000FF"/>
                            </a:solidFill>
                            <a:latin typeface="Cambria Math" panose="02040503050406030204" pitchFamily="18" charset="0"/>
                            <a:ea typeface="Cambria Math" panose="02040503050406030204" pitchFamily="18" charset="0"/>
                          </a:rPr>
                          <m:t>𝑑</m:t>
                        </m:r>
                        <m:r>
                          <a:rPr lang="en-GB" sz="3600" b="0" i="1" smtClean="0">
                            <a:latin typeface="Cambria Math" panose="02040503050406030204" pitchFamily="18" charset="0"/>
                            <a:ea typeface="Cambria Math" panose="02040503050406030204" pitchFamily="18" charset="0"/>
                          </a:rPr>
                          <m:t>−</m:t>
                        </m:r>
                        <m:d>
                          <m:dPr>
                            <m:ctrlPr>
                              <a:rPr lang="en-GB" sz="3600" b="0" i="1" smtClean="0">
                                <a:latin typeface="Cambria Math" panose="02040503050406030204" pitchFamily="18" charset="0"/>
                                <a:ea typeface="Cambria Math" panose="02040503050406030204" pitchFamily="18" charset="0"/>
                              </a:rPr>
                            </m:ctrlPr>
                          </m:dPr>
                          <m:e>
                            <m:r>
                              <a:rPr lang="en-GB" sz="3600" b="0" i="1" smtClean="0">
                                <a:latin typeface="Cambria Math" panose="02040503050406030204" pitchFamily="18" charset="0"/>
                                <a:ea typeface="Cambria Math" panose="02040503050406030204" pitchFamily="18" charset="0"/>
                              </a:rPr>
                              <m:t>2</m:t>
                            </m:r>
                            <m:r>
                              <a:rPr lang="en-GB" sz="3600" b="0" i="1" smtClean="0">
                                <a:latin typeface="Cambria Math" panose="02040503050406030204" pitchFamily="18" charset="0"/>
                                <a:ea typeface="Cambria Math" panose="02040503050406030204" pitchFamily="18" charset="0"/>
                              </a:rPr>
                              <m:t>𝑎</m:t>
                            </m:r>
                          </m:e>
                        </m:d>
                        <m:r>
                          <a:rPr lang="en-GB" sz="3600" b="0" i="1" smtClean="0">
                            <a:latin typeface="Cambria Math" panose="02040503050406030204" pitchFamily="18" charset="0"/>
                            <a:ea typeface="Cambria Math" panose="02040503050406030204" pitchFamily="18" charset="0"/>
                          </a:rPr>
                          <m:t>−</m:t>
                        </m:r>
                        <m:d>
                          <m:dPr>
                            <m:ctrlPr>
                              <a:rPr lang="en-GB" sz="3600" b="0" i="1" smtClean="0">
                                <a:latin typeface="Cambria Math" panose="02040503050406030204" pitchFamily="18" charset="0"/>
                                <a:ea typeface="Cambria Math" panose="02040503050406030204" pitchFamily="18" charset="0"/>
                              </a:rPr>
                            </m:ctrlPr>
                          </m:dPr>
                          <m:e>
                            <m:f>
                              <m:fPr>
                                <m:ctrlPr>
                                  <a:rPr lang="en-GB" sz="3600" b="0" i="1" smtClean="0">
                                    <a:latin typeface="Cambria Math" panose="02040503050406030204" pitchFamily="18" charset="0"/>
                                    <a:ea typeface="Cambria Math" panose="02040503050406030204" pitchFamily="18" charset="0"/>
                                  </a:rPr>
                                </m:ctrlPr>
                              </m:fPr>
                              <m:num>
                                <m:r>
                                  <a:rPr lang="en-GB" sz="3600" b="0" i="1" smtClean="0">
                                    <a:solidFill>
                                      <a:srgbClr val="00B050"/>
                                    </a:solidFill>
                                    <a:latin typeface="Cambria Math" panose="02040503050406030204" pitchFamily="18" charset="0"/>
                                    <a:ea typeface="Cambria Math" panose="02040503050406030204" pitchFamily="18" charset="0"/>
                                  </a:rPr>
                                  <m:t>𝑏</m:t>
                                </m:r>
                              </m:num>
                              <m:den>
                                <m:r>
                                  <a:rPr lang="en-GB" sz="3600" b="0" i="1" smtClean="0">
                                    <a:latin typeface="Cambria Math" panose="02040503050406030204" pitchFamily="18" charset="0"/>
                                    <a:ea typeface="Cambria Math" panose="02040503050406030204" pitchFamily="18" charset="0"/>
                                  </a:rPr>
                                  <m:t>2</m:t>
                                </m:r>
                              </m:den>
                            </m:f>
                          </m:e>
                        </m:d>
                      </m:e>
                    </m:d>
                  </m:oMath>
                </a14:m>
                <a:r>
                  <a:rPr lang="en-GB" sz="3600" dirty="0">
                    <a:ea typeface="Cambria Math" panose="02040503050406030204" pitchFamily="18" charset="0"/>
                  </a:rPr>
                  <a:t> </a:t>
                </a:r>
                <a14:m>
                  <m:oMath xmlns:m="http://schemas.openxmlformats.org/officeDocument/2006/math">
                    <m:r>
                      <a:rPr lang="en-GB" sz="3600" i="1">
                        <a:latin typeface="Cambria Math" panose="02040503050406030204" pitchFamily="18" charset="0"/>
                        <a:ea typeface="Cambria Math" panose="02040503050406030204" pitchFamily="18" charset="0"/>
                      </a:rPr>
                      <m:t>×</m:t>
                    </m:r>
                  </m:oMath>
                </a14:m>
                <a:r>
                  <a:rPr lang="en-GB" sz="3600" b="0" dirty="0">
                    <a:latin typeface="Calibri" panose="020F0502020204030204" pitchFamily="34" charset="0"/>
                    <a:ea typeface="Cambria Math" panose="02040503050406030204" pitchFamily="18" charset="0"/>
                    <a:cs typeface="Calibri" panose="020F0502020204030204" pitchFamily="34" charset="0"/>
                  </a:rPr>
                  <a:t>100%</a:t>
                </a:r>
              </a:p>
            </p:txBody>
          </p:sp>
        </mc:Choice>
        <mc:Fallback xmlns="">
          <p:sp>
            <p:nvSpPr>
              <p:cNvPr id="28" name="TextBox 27">
                <a:extLst>
                  <a:ext uri="{FF2B5EF4-FFF2-40B4-BE49-F238E27FC236}">
                    <a16:creationId xmlns:a16="http://schemas.microsoft.com/office/drawing/2014/main" id="{0EE8C8ED-03F5-40B6-BCA9-45AD941D541D}"/>
                  </a:ext>
                </a:extLst>
              </p:cNvPr>
              <p:cNvSpPr txBox="1">
                <a:spLocks noRot="1" noChangeAspect="1" noMove="1" noResize="1" noEditPoints="1" noAdjustHandles="1" noChangeArrowheads="1" noChangeShapeType="1" noTextEdit="1"/>
              </p:cNvSpPr>
              <p:nvPr/>
            </p:nvSpPr>
            <p:spPr>
              <a:xfrm>
                <a:off x="1115616" y="4086022"/>
                <a:ext cx="7048404" cy="921471"/>
              </a:xfrm>
              <a:prstGeom prst="rect">
                <a:avLst/>
              </a:prstGeom>
              <a:blipFill>
                <a:blip r:embed="rId5"/>
                <a:stretch>
                  <a:fillRect r="-1550" b="-8333"/>
                </a:stretch>
              </a:blipFill>
              <a:ln w="28575">
                <a:solidFill>
                  <a:srgbClr val="00B0F0"/>
                </a:solidFill>
              </a:ln>
            </p:spPr>
            <p:txBody>
              <a:bodyPr/>
              <a:lstStyle/>
              <a:p>
                <a:r>
                  <a:rPr lang="en-GB">
                    <a:noFill/>
                  </a:rPr>
                  <a:t> </a:t>
                </a:r>
              </a:p>
            </p:txBody>
          </p:sp>
        </mc:Fallback>
      </mc:AlternateContent>
      <p:sp>
        <p:nvSpPr>
          <p:cNvPr id="29" name="TextBox 28">
            <a:extLst>
              <a:ext uri="{FF2B5EF4-FFF2-40B4-BE49-F238E27FC236}">
                <a16:creationId xmlns:a16="http://schemas.microsoft.com/office/drawing/2014/main" id="{8226DE59-6380-4C66-8721-4F35263A2139}"/>
              </a:ext>
            </a:extLst>
          </p:cNvPr>
          <p:cNvSpPr txBox="1"/>
          <p:nvPr/>
        </p:nvSpPr>
        <p:spPr>
          <a:xfrm>
            <a:off x="1043608" y="5040678"/>
            <a:ext cx="1851789" cy="369332"/>
          </a:xfrm>
          <a:prstGeom prst="rect">
            <a:avLst/>
          </a:prstGeom>
          <a:noFill/>
        </p:spPr>
        <p:txBody>
          <a:bodyPr wrap="none" rtlCol="0">
            <a:spAutoFit/>
          </a:bodyPr>
          <a:lstStyle/>
          <a:p>
            <a:r>
              <a:rPr lang="en-GB" dirty="0"/>
              <a:t>oxygen balance</a:t>
            </a:r>
          </a:p>
        </p:txBody>
      </p:sp>
    </p:spTree>
    <p:extLst>
      <p:ext uri="{BB962C8B-B14F-4D97-AF65-F5344CB8AC3E}">
        <p14:creationId xmlns:p14="http://schemas.microsoft.com/office/powerpoint/2010/main" val="4056608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25F51C3F-BD41-4006-ABF1-DB20DDC782BE}"/>
              </a:ext>
            </a:extLst>
          </p:cNvPr>
          <p:cNvSpPr txBox="1"/>
          <p:nvPr/>
        </p:nvSpPr>
        <p:spPr>
          <a:xfrm>
            <a:off x="4211960" y="103483"/>
            <a:ext cx="1633781" cy="369332"/>
          </a:xfrm>
          <a:prstGeom prst="rect">
            <a:avLst/>
          </a:prstGeom>
          <a:noFill/>
        </p:spPr>
        <p:txBody>
          <a:bodyPr wrap="none" rtlCol="0">
            <a:spAutoFit/>
          </a:bodyPr>
          <a:lstStyle/>
          <a:p>
            <a:r>
              <a:rPr lang="en-GB" b="1" dirty="0"/>
              <a:t>EXAMPLE 1: </a:t>
            </a:r>
          </a:p>
        </p:txBody>
      </p:sp>
      <p:grpSp>
        <p:nvGrpSpPr>
          <p:cNvPr id="10" name="Group 9">
            <a:extLst>
              <a:ext uri="{FF2B5EF4-FFF2-40B4-BE49-F238E27FC236}">
                <a16:creationId xmlns:a16="http://schemas.microsoft.com/office/drawing/2014/main" id="{3A9AB663-FBB2-4433-9041-A6B6E2252F9E}"/>
              </a:ext>
            </a:extLst>
          </p:cNvPr>
          <p:cNvGrpSpPr/>
          <p:nvPr/>
        </p:nvGrpSpPr>
        <p:grpSpPr>
          <a:xfrm>
            <a:off x="896517" y="2760658"/>
            <a:ext cx="5967211" cy="468268"/>
            <a:chOff x="1138293" y="1568473"/>
            <a:chExt cx="5967211" cy="468268"/>
          </a:xfrm>
        </p:grpSpPr>
        <p:sp>
          <p:nvSpPr>
            <p:cNvPr id="11" name="TextBox 10">
              <a:extLst>
                <a:ext uri="{FF2B5EF4-FFF2-40B4-BE49-F238E27FC236}">
                  <a16:creationId xmlns:a16="http://schemas.microsoft.com/office/drawing/2014/main" id="{1F8CDED4-F554-4C50-9CCB-66E2604D15D9}"/>
                </a:ext>
              </a:extLst>
            </p:cNvPr>
            <p:cNvSpPr txBox="1"/>
            <p:nvPr/>
          </p:nvSpPr>
          <p:spPr>
            <a:xfrm>
              <a:off x="1138293" y="1575076"/>
              <a:ext cx="596721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2</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0198AF28-AB8B-44DA-971C-FC62BFA948D2}"/>
                </a:ext>
              </a:extLst>
            </p:cNvPr>
            <p:cNvSpPr txBox="1"/>
            <p:nvPr/>
          </p:nvSpPr>
          <p:spPr>
            <a:xfrm>
              <a:off x="2808172" y="1568473"/>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2</a:t>
              </a:r>
              <a:endParaRPr lang="en-GB" sz="2400" dirty="0"/>
            </a:p>
          </p:txBody>
        </p:sp>
        <p:sp>
          <p:nvSpPr>
            <p:cNvPr id="13" name="TextBox 12">
              <a:extLst>
                <a:ext uri="{FF2B5EF4-FFF2-40B4-BE49-F238E27FC236}">
                  <a16:creationId xmlns:a16="http://schemas.microsoft.com/office/drawing/2014/main" id="{C2166D2B-E452-4AE2-B226-74433AE74058}"/>
                </a:ext>
              </a:extLst>
            </p:cNvPr>
            <p:cNvSpPr txBox="1"/>
            <p:nvPr/>
          </p:nvSpPr>
          <p:spPr>
            <a:xfrm>
              <a:off x="4132519" y="1575075"/>
              <a:ext cx="283343"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endParaRPr lang="en-GB" sz="2400" dirty="0">
                <a:solidFill>
                  <a:srgbClr val="00B050"/>
                </a:solidFill>
              </a:endParaRPr>
            </a:p>
          </p:txBody>
        </p:sp>
        <p:sp>
          <p:nvSpPr>
            <p:cNvPr id="14" name="TextBox 13">
              <a:extLst>
                <a:ext uri="{FF2B5EF4-FFF2-40B4-BE49-F238E27FC236}">
                  <a16:creationId xmlns:a16="http://schemas.microsoft.com/office/drawing/2014/main" id="{1C57B585-9B08-4A6F-BB79-8C9480F1DC7A}"/>
                </a:ext>
              </a:extLst>
            </p:cNvPr>
            <p:cNvSpPr txBox="1"/>
            <p:nvPr/>
          </p:nvSpPr>
          <p:spPr>
            <a:xfrm>
              <a:off x="5301759" y="1575075"/>
              <a:ext cx="307560" cy="461665"/>
            </a:xfrm>
            <a:prstGeom prst="rect">
              <a:avLst/>
            </a:prstGeom>
            <a:solidFill>
              <a:srgbClr val="C0C0C0"/>
            </a:solidFill>
          </p:spPr>
          <p:txBody>
            <a:bodyPr wrap="square">
              <a:spAutoFit/>
            </a:bodyPr>
            <a:lstStyle/>
            <a:p>
              <a:endParaRPr lang="en-GB" sz="2400" dirty="0">
                <a:solidFill>
                  <a:srgbClr val="FF0000"/>
                </a:solidFill>
              </a:endParaRPr>
            </a:p>
          </p:txBody>
        </p:sp>
        <p:sp>
          <p:nvSpPr>
            <p:cNvPr id="15" name="TextBox 14">
              <a:extLst>
                <a:ext uri="{FF2B5EF4-FFF2-40B4-BE49-F238E27FC236}">
                  <a16:creationId xmlns:a16="http://schemas.microsoft.com/office/drawing/2014/main" id="{F62206D4-F509-4E1D-8B48-08717A726032}"/>
                </a:ext>
              </a:extLst>
            </p:cNvPr>
            <p:cNvSpPr txBox="1"/>
            <p:nvPr/>
          </p:nvSpPr>
          <p:spPr>
            <a:xfrm>
              <a:off x="6041062" y="1572810"/>
              <a:ext cx="857871"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0 O</a:t>
              </a:r>
              <a:endParaRPr lang="en-GB" sz="2400" dirty="0">
                <a:solidFill>
                  <a:srgbClr val="0000FF"/>
                </a:solidFill>
              </a:endParaRPr>
            </a:p>
          </p:txBody>
        </p:sp>
      </p:grpSp>
      <p:grpSp>
        <p:nvGrpSpPr>
          <p:cNvPr id="16" name="Group 15">
            <a:extLst>
              <a:ext uri="{FF2B5EF4-FFF2-40B4-BE49-F238E27FC236}">
                <a16:creationId xmlns:a16="http://schemas.microsoft.com/office/drawing/2014/main" id="{9421A836-3442-4571-8D9A-46D0E9BBDDE7}"/>
              </a:ext>
            </a:extLst>
          </p:cNvPr>
          <p:cNvGrpSpPr/>
          <p:nvPr/>
        </p:nvGrpSpPr>
        <p:grpSpPr>
          <a:xfrm>
            <a:off x="4572000" y="2801444"/>
            <a:ext cx="3676130" cy="1353500"/>
            <a:chOff x="4279477" y="2566247"/>
            <a:chExt cx="3676130" cy="1353500"/>
          </a:xfrm>
        </p:grpSpPr>
        <p:sp>
          <p:nvSpPr>
            <p:cNvPr id="17" name="Oval 16">
              <a:extLst>
                <a:ext uri="{FF2B5EF4-FFF2-40B4-BE49-F238E27FC236}">
                  <a16:creationId xmlns:a16="http://schemas.microsoft.com/office/drawing/2014/main" id="{9216B14D-7721-45C6-A058-CD4A7025D5D6}"/>
                </a:ext>
              </a:extLst>
            </p:cNvPr>
            <p:cNvSpPr/>
            <p:nvPr/>
          </p:nvSpPr>
          <p:spPr>
            <a:xfrm>
              <a:off x="5760533" y="2566247"/>
              <a:ext cx="576059" cy="3732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3BF85196-6DFC-4C13-9AE3-516709B53E1F}"/>
                </a:ext>
              </a:extLst>
            </p:cNvPr>
            <p:cNvCxnSpPr/>
            <p:nvPr/>
          </p:nvCxnSpPr>
          <p:spPr>
            <a:xfrm>
              <a:off x="6053621" y="2962456"/>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467D09F-57D3-4760-A715-E7947F10E5FA}"/>
                </a:ext>
              </a:extLst>
            </p:cNvPr>
            <p:cNvSpPr txBox="1"/>
            <p:nvPr/>
          </p:nvSpPr>
          <p:spPr>
            <a:xfrm>
              <a:off x="4279477" y="3273416"/>
              <a:ext cx="3676130" cy="646331"/>
            </a:xfrm>
            <a:prstGeom prst="rect">
              <a:avLst/>
            </a:prstGeom>
            <a:noFill/>
            <a:ln w="28575">
              <a:solidFill>
                <a:srgbClr val="FFC000"/>
              </a:solidFill>
            </a:ln>
          </p:spPr>
          <p:txBody>
            <a:bodyPr wrap="square">
              <a:spAutoFit/>
            </a:bodyPr>
            <a:lstStyle/>
            <a:p>
              <a:r>
                <a:rPr lang="en-US" b="0" i="0" dirty="0">
                  <a:solidFill>
                    <a:srgbClr val="202122"/>
                  </a:solidFill>
                  <a:effectLst/>
                  <a:latin typeface="Calibri" panose="020F0502020204030204" pitchFamily="34" charset="0"/>
                  <a:cs typeface="Calibri" panose="020F0502020204030204" pitchFamily="34" charset="0"/>
                </a:rPr>
                <a:t>just enough oxygen in EGDN </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to oxidize reactants fully to CO</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0" name="TextBox 19">
            <a:extLst>
              <a:ext uri="{FF2B5EF4-FFF2-40B4-BE49-F238E27FC236}">
                <a16:creationId xmlns:a16="http://schemas.microsoft.com/office/drawing/2014/main" id="{B712CC00-5605-441E-B88A-CE8766A11089}"/>
              </a:ext>
            </a:extLst>
          </p:cNvPr>
          <p:cNvSpPr txBox="1"/>
          <p:nvPr/>
        </p:nvSpPr>
        <p:spPr>
          <a:xfrm>
            <a:off x="2872112" y="759276"/>
            <a:ext cx="6271888" cy="1610432"/>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EGDN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2</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4</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152</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EGDN. </a:t>
            </a:r>
            <a:endParaRPr lang="en-GB" sz="2400" dirty="0">
              <a:solidFill>
                <a:srgbClr val="00B0F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E2214215-A84A-45C7-B828-4282803309C3}"/>
                  </a:ext>
                </a:extLst>
              </p:cNvPr>
              <p:cNvSpPr txBox="1"/>
              <p:nvPr/>
            </p:nvSpPr>
            <p:spPr>
              <a:xfrm>
                <a:off x="1763688" y="4510650"/>
                <a:ext cx="5442657"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b="0" dirty="0">
                    <a:latin typeface="Calibri" panose="020F0502020204030204" pitchFamily="34" charset="0"/>
                    <a:ea typeface="Cambria Math" panose="02040503050406030204" pitchFamily="18" charset="0"/>
                    <a:cs typeface="Calibri" panose="020F0502020204030204" pitchFamily="34" charset="0"/>
                  </a:rPr>
                  <a:t>100% =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152</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2×2</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4</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=0</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E2214215-A84A-45C7-B828-4282803309C3}"/>
                  </a:ext>
                </a:extLst>
              </p:cNvPr>
              <p:cNvSpPr txBox="1">
                <a:spLocks noRot="1" noChangeAspect="1" noMove="1" noResize="1" noEditPoints="1" noAdjustHandles="1" noChangeArrowheads="1" noChangeShapeType="1" noTextEdit="1"/>
              </p:cNvSpPr>
              <p:nvPr/>
            </p:nvSpPr>
            <p:spPr>
              <a:xfrm>
                <a:off x="1763688" y="4510650"/>
                <a:ext cx="5442657" cy="1197764"/>
              </a:xfrm>
              <a:prstGeom prst="rect">
                <a:avLst/>
              </a:prstGeom>
              <a:blipFill>
                <a:blip r:embed="rId4"/>
                <a:stretch>
                  <a:fillRect l="-1448" b="-2488"/>
                </a:stretch>
              </a:blipFill>
              <a:ln w="28575">
                <a:solidFill>
                  <a:srgbClr val="00B0F0"/>
                </a:solidFill>
              </a:ln>
            </p:spPr>
            <p:txBody>
              <a:bodyPr/>
              <a:lstStyle/>
              <a:p>
                <a:r>
                  <a:rPr lang="en-GB">
                    <a:noFill/>
                  </a:rPr>
                  <a:t> </a:t>
                </a:r>
              </a:p>
            </p:txBody>
          </p:sp>
        </mc:Fallback>
      </mc:AlternateContent>
      <p:sp>
        <p:nvSpPr>
          <p:cNvPr id="26" name="TextBox 25">
            <a:extLst>
              <a:ext uri="{FF2B5EF4-FFF2-40B4-BE49-F238E27FC236}">
                <a16:creationId xmlns:a16="http://schemas.microsoft.com/office/drawing/2014/main" id="{48AA289B-E657-4A69-A44E-5E21869480C7}"/>
              </a:ext>
            </a:extLst>
          </p:cNvPr>
          <p:cNvSpPr txBox="1"/>
          <p:nvPr/>
        </p:nvSpPr>
        <p:spPr>
          <a:xfrm>
            <a:off x="2016844" y="3329507"/>
            <a:ext cx="704039" cy="923330"/>
          </a:xfrm>
          <a:prstGeom prst="rect">
            <a:avLst/>
          </a:prstGeom>
          <a:noFill/>
        </p:spPr>
        <p:txBody>
          <a:bodyPr wrap="none" rtlCol="0">
            <a:spAutoFit/>
          </a:bodyPr>
          <a:lstStyle/>
          <a:p>
            <a:r>
              <a:rPr lang="en-GB" dirty="0"/>
              <a:t>a = 2</a:t>
            </a:r>
          </a:p>
          <a:p>
            <a:r>
              <a:rPr lang="en-GB" dirty="0">
                <a:solidFill>
                  <a:srgbClr val="00B050"/>
                </a:solidFill>
              </a:rPr>
              <a:t>b = 4</a:t>
            </a:r>
          </a:p>
          <a:p>
            <a:r>
              <a:rPr lang="en-GB" dirty="0">
                <a:solidFill>
                  <a:srgbClr val="0000FF"/>
                </a:solidFill>
              </a:rPr>
              <a:t>d = 6</a:t>
            </a:r>
          </a:p>
        </p:txBody>
      </p:sp>
      <p:sp>
        <p:nvSpPr>
          <p:cNvPr id="30" name="TextBox 29">
            <a:extLst>
              <a:ext uri="{FF2B5EF4-FFF2-40B4-BE49-F238E27FC236}">
                <a16:creationId xmlns:a16="http://schemas.microsoft.com/office/drawing/2014/main" id="{FC50342D-4EA4-416A-A5B0-AFC92A5FF7D8}"/>
              </a:ext>
            </a:extLst>
          </p:cNvPr>
          <p:cNvSpPr txBox="1"/>
          <p:nvPr/>
        </p:nvSpPr>
        <p:spPr>
          <a:xfrm>
            <a:off x="3064263" y="6178318"/>
            <a:ext cx="2943793" cy="461665"/>
          </a:xfrm>
          <a:prstGeom prst="rect">
            <a:avLst/>
          </a:prstGeom>
          <a:noFill/>
          <a:ln w="28575">
            <a:solidFill>
              <a:srgbClr val="0000FF"/>
            </a:solidFill>
          </a:ln>
        </p:spPr>
        <p:txBody>
          <a:bodyPr wrap="square">
            <a:spAutoFit/>
          </a:bodyPr>
          <a:lstStyle/>
          <a:p>
            <a:r>
              <a:rPr lang="en-US" sz="2400" b="1" i="0" dirty="0">
                <a:solidFill>
                  <a:srgbClr val="00B0F0"/>
                </a:solidFill>
                <a:effectLst/>
                <a:latin typeface="Calibri" panose="020F0502020204030204" pitchFamily="34" charset="0"/>
                <a:cs typeface="Calibri" panose="020F0502020204030204" pitchFamily="34" charset="0"/>
              </a:rPr>
              <a:t>zero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0482" name="Picture 2" descr="Skeletal formula of ethylene glycol dinitrate">
            <a:extLst>
              <a:ext uri="{FF2B5EF4-FFF2-40B4-BE49-F238E27FC236}">
                <a16:creationId xmlns:a16="http://schemas.microsoft.com/office/drawing/2014/main" id="{B98C2984-8486-4CED-935E-8EE225EDF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218" y="998491"/>
            <a:ext cx="2615665" cy="58477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F6DA11CB-F4C8-4FB9-ABA3-B2F13C2589DD}"/>
              </a:ext>
            </a:extLst>
          </p:cNvPr>
          <p:cNvSpPr txBox="1"/>
          <p:nvPr/>
        </p:nvSpPr>
        <p:spPr>
          <a:xfrm>
            <a:off x="317950" y="1685054"/>
            <a:ext cx="2248446" cy="584775"/>
          </a:xfrm>
          <a:prstGeom prst="rect">
            <a:avLst/>
          </a:prstGeom>
          <a:noFill/>
        </p:spPr>
        <p:txBody>
          <a:bodyPr wrap="square">
            <a:spAutoFit/>
          </a:bodyPr>
          <a:lstStyle/>
          <a:p>
            <a:r>
              <a:rPr lang="en-GB" sz="1600" b="1" dirty="0">
                <a:solidFill>
                  <a:srgbClr val="202122"/>
                </a:solidFill>
                <a:latin typeface="Calibri" panose="020F0502020204030204" pitchFamily="34" charset="0"/>
                <a:cs typeface="Calibri" panose="020F0502020204030204" pitchFamily="34" charset="0"/>
              </a:rPr>
              <a:t>e</a:t>
            </a:r>
            <a:r>
              <a:rPr lang="en-GB" sz="1600" b="1" i="0" dirty="0">
                <a:solidFill>
                  <a:srgbClr val="202122"/>
                </a:solidFill>
                <a:effectLst/>
                <a:latin typeface="Calibri" panose="020F0502020204030204" pitchFamily="34" charset="0"/>
                <a:cs typeface="Calibri" panose="020F0502020204030204" pitchFamily="34" charset="0"/>
              </a:rPr>
              <a:t>thylene glycol dinitrate</a:t>
            </a:r>
          </a:p>
          <a:p>
            <a:r>
              <a:rPr lang="en-GB" sz="1600" b="1" dirty="0">
                <a:solidFill>
                  <a:srgbClr val="202122"/>
                </a:solidFill>
                <a:latin typeface="Calibri" panose="020F0502020204030204" pitchFamily="34" charset="0"/>
                <a:cs typeface="Calibri" panose="020F0502020204030204" pitchFamily="34" charset="0"/>
              </a:rPr>
              <a:t>(nitroglycol)</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5970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9</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3</a:t>
            </a:r>
            <a:endParaRPr lang="en-GB" sz="24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1/2 O</a:t>
            </a:r>
            <a:endParaRPr lang="en-GB" sz="24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lang="en-US" altLang="en-US" dirty="0">
                  <a:solidFill>
                    <a:srgbClr val="222222"/>
                  </a:solidFill>
                  <a:latin typeface="Calibri" panose="020F0502020204030204" pitchFamily="34" charset="0"/>
                  <a:cs typeface="Calibri" panose="020F0502020204030204" pitchFamily="34" charset="0"/>
                </a:rPr>
                <a:t>e</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xcess of oxygen in NG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6" name="TextBox 25">
            <a:extLst>
              <a:ext uri="{FF2B5EF4-FFF2-40B4-BE49-F238E27FC236}">
                <a16:creationId xmlns:a16="http://schemas.microsoft.com/office/drawing/2014/main" id="{2C9BEF8C-C9D1-4F6B-A12D-73AD39F4FD00}"/>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(½ x 16 = 8) divided by the MW of nitroglycerin</a:t>
            </a: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443207" y="4269716"/>
                <a:ext cx="4665297" cy="14228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𝑙𝑖𝑏𝑒𝑟𝑎𝑡𝑒𝑑</m:t>
                      </m:r>
                      <m:r>
                        <a:rPr lang="en-GB" b="0" i="1" smtClean="0">
                          <a:latin typeface="Cambria Math" panose="02040503050406030204" pitchFamily="18" charset="0"/>
                        </a:rPr>
                        <m:t> </m:t>
                      </m:r>
                    </m:oMath>
                  </m:oMathPara>
                </a14:m>
                <a:endParaRPr lang="en-GB" b="0"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m:t>
                              </m:r>
                            </m:den>
                          </m:f>
                          <m:r>
                            <a:rPr lang="en-GB" sz="2000">
                              <a:latin typeface="Cambria Math" panose="02040503050406030204" pitchFamily="18" charset="0"/>
                              <a:ea typeface="Cambria Math" panose="02040503050406030204" pitchFamily="18" charset="0"/>
                            </a:rPr>
                            <m:t>×</m:t>
                          </m:r>
                          <m:r>
                            <a:rPr lang="en-GB" sz="2000" b="0" i="0" smtClean="0">
                              <a:latin typeface="Cambria Math" panose="02040503050406030204" pitchFamily="18" charset="0"/>
                            </a:rPr>
                            <m:t>16)</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𝟑</m:t>
                      </m:r>
                      <m:r>
                        <a:rPr lang="en-GB" sz="2000" b="1" i="0" smtClean="0">
                          <a:latin typeface="Cambria Math" panose="02040503050406030204" pitchFamily="18" charset="0"/>
                        </a:rPr>
                        <m:t>.</m:t>
                      </m:r>
                      <m:r>
                        <a:rPr lang="en-GB" sz="2000" b="1" i="0" smtClean="0">
                          <a:latin typeface="Cambria Math" panose="02040503050406030204" pitchFamily="18" charset="0"/>
                        </a:rPr>
                        <m:t>𝟓</m:t>
                      </m:r>
                      <m:r>
                        <a:rPr lang="en-GB" sz="2000" b="1" i="0" smtClean="0">
                          <a:latin typeface="Cambria Math" panose="02040503050406030204" pitchFamily="18" charset="0"/>
                        </a:rPr>
                        <m:t>%</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443207" y="4269716"/>
                <a:ext cx="4665297" cy="1422825"/>
              </a:xfrm>
              <a:prstGeom prst="rect">
                <a:avLst/>
              </a:prstGeom>
              <a:blipFill>
                <a:blip r:embed="rId4"/>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633781" cy="369332"/>
          </a:xfrm>
          <a:prstGeom prst="rect">
            <a:avLst/>
          </a:prstGeom>
          <a:noFill/>
        </p:spPr>
        <p:txBody>
          <a:bodyPr wrap="none" rtlCol="0">
            <a:spAutoFit/>
          </a:bodyPr>
          <a:lstStyle/>
          <a:p>
            <a:r>
              <a:rPr lang="en-GB" b="1" dirty="0"/>
              <a:t>EXAMPLE 2: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746744" y="582093"/>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nitroglycerin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3</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9</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nitroglycerine. </a:t>
            </a:r>
            <a:endParaRPr lang="en-GB" sz="2400" dirty="0">
              <a:solidFill>
                <a:srgbClr val="00B0F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82E5C564-8B83-4B08-8393-E635AE54F268}"/>
              </a:ext>
            </a:extLst>
          </p:cNvPr>
          <p:cNvSpPr txBox="1"/>
          <p:nvPr/>
        </p:nvSpPr>
        <p:spPr>
          <a:xfrm>
            <a:off x="1851738" y="2995143"/>
            <a:ext cx="644728"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 = 3</a:t>
            </a:r>
          </a:p>
          <a:p>
            <a:r>
              <a:rPr lang="en-GB" dirty="0">
                <a:solidFill>
                  <a:srgbClr val="00B050"/>
                </a:solidFill>
                <a:latin typeface="Calibri" panose="020F0502020204030204" pitchFamily="34" charset="0"/>
                <a:cs typeface="Calibri" panose="020F0502020204030204" pitchFamily="34" charset="0"/>
              </a:rPr>
              <a:t>b = 5</a:t>
            </a:r>
          </a:p>
          <a:p>
            <a:r>
              <a:rPr lang="en-GB" dirty="0">
                <a:solidFill>
                  <a:srgbClr val="0000FF"/>
                </a:solidFill>
                <a:latin typeface="Calibri" panose="020F0502020204030204" pitchFamily="34" charset="0"/>
                <a:cs typeface="Calibri" panose="020F0502020204030204" pitchFamily="34" charset="0"/>
              </a:rPr>
              <a:t>d = 9</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44323" y="4129167"/>
                <a:ext cx="4423968" cy="1321387"/>
              </a:xfrm>
              <a:prstGeom prst="rect">
                <a:avLst/>
              </a:prstGeom>
              <a:noFill/>
              <a:ln w="28575">
                <a:noFill/>
              </a:ln>
            </p:spPr>
            <p:txBody>
              <a:bodyPr wrap="non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9</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2×3</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𝟑</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𝟓</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44323" y="4129167"/>
                <a:ext cx="4423968" cy="1321387"/>
              </a:xfrm>
              <a:prstGeom prst="rect">
                <a:avLst/>
              </a:prstGeom>
              <a:blipFill>
                <a:blip r:embed="rId5"/>
                <a:stretch>
                  <a:fillRect b="-1843"/>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p:nvPr/>
        </p:nvCxnSpPr>
        <p:spPr>
          <a:xfrm>
            <a:off x="4579613" y="3949595"/>
            <a:ext cx="0" cy="2707948"/>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062524" y="5808454"/>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positive</a:t>
            </a:r>
            <a:r>
              <a:rPr lang="en-US" sz="2400" b="1" i="0" dirty="0">
                <a:solidFill>
                  <a:srgbClr val="00B0F0"/>
                </a:solidFill>
                <a:effectLst/>
                <a:latin typeface="Calibri" panose="020F0502020204030204" pitchFamily="34" charset="0"/>
                <a:cs typeface="Calibri" panose="020F0502020204030204" pitchFamily="34" charset="0"/>
              </a:rPr>
              <a:t>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2530" name="Picture 2" descr="Skeletal formula of zwitterionic nitroglycerin">
            <a:extLst>
              <a:ext uri="{FF2B5EF4-FFF2-40B4-BE49-F238E27FC236}">
                <a16:creationId xmlns:a16="http://schemas.microsoft.com/office/drawing/2014/main" id="{9EDD0611-88A0-4AAA-8405-D6A3FBFC86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7982"/>
            <a:ext cx="2623880" cy="1455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75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7</a:t>
            </a:r>
            <a:endParaRPr lang="en-GB" sz="2400" dirty="0"/>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21/2 O</a:t>
            </a:r>
            <a:endParaRPr lang="en-GB" sz="2400" dirty="0">
              <a:solidFill>
                <a:srgbClr val="0000FF"/>
              </a:solidFill>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insufficient oxygen in TNT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299191" y="4057593"/>
                <a:ext cx="4665297" cy="122341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𝑡𝑎𝑘𝑒𝑛</m:t>
                      </m:r>
                      <m:r>
                        <a:rPr lang="en-GB" b="0" i="1" smtClean="0">
                          <a:latin typeface="Cambria Math" panose="02040503050406030204" pitchFamily="18" charset="0"/>
                        </a:rPr>
                        <m:t> </m:t>
                      </m:r>
                      <m:r>
                        <a:rPr lang="en-GB" b="0" i="1" smtClean="0">
                          <a:latin typeface="Cambria Math" panose="02040503050406030204" pitchFamily="18" charset="0"/>
                        </a:rPr>
                        <m:t>𝑖𝑛</m:t>
                      </m:r>
                    </m:oMath>
                  </m:oMathPara>
                </a14:m>
                <a:endParaRPr lang="en-GB" b="0" i="1" dirty="0">
                  <a:latin typeface="Cambria Math" panose="02040503050406030204" pitchFamily="18" charset="0"/>
                </a:endParaRPr>
              </a:p>
              <a:p>
                <a:endParaRPr lang="en-GB" i="1" dirty="0">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−168 </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𝟕𝟒</m:t>
                      </m:r>
                      <m:r>
                        <a:rPr lang="en-GB" sz="2000" b="1" i="0" smtClean="0">
                          <a:latin typeface="Cambria Math" panose="02040503050406030204" pitchFamily="18" charset="0"/>
                        </a:rPr>
                        <m:t>%</m:t>
                      </m:r>
                    </m:oMath>
                  </m:oMathPara>
                </a14:m>
                <a:endParaRPr lang="en-GB" sz="2000" b="1" dirty="0"/>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299191" y="4057593"/>
                <a:ext cx="4665297" cy="1223412"/>
              </a:xfrm>
              <a:prstGeom prst="rect">
                <a:avLst/>
              </a:prstGeom>
              <a:blipFill>
                <a:blip r:embed="rId5"/>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595309" cy="369332"/>
          </a:xfrm>
          <a:prstGeom prst="rect">
            <a:avLst/>
          </a:prstGeom>
          <a:noFill/>
        </p:spPr>
        <p:txBody>
          <a:bodyPr wrap="none" rtlCol="0">
            <a:spAutoFit/>
          </a:bodyPr>
          <a:lstStyle/>
          <a:p>
            <a:r>
              <a:rPr lang="en-GB" dirty="0"/>
              <a:t>EXAMPLE 3: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502578" y="627982"/>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TNT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7</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TNT. </a:t>
            </a:r>
            <a:endParaRPr lang="en-GB" sz="2400" dirty="0">
              <a:solidFill>
                <a:srgbClr val="00B0F0"/>
              </a:solidFill>
              <a:latin typeface="Calibri" panose="020F0502020204030204" pitchFamily="34" charset="0"/>
              <a:cs typeface="Calibri" panose="020F0502020204030204" pitchFamily="34" charset="0"/>
            </a:endParaRPr>
          </a:p>
        </p:txBody>
      </p:sp>
      <p:pic>
        <p:nvPicPr>
          <p:cNvPr id="31" name="Picture 30">
            <a:extLst>
              <a:ext uri="{FF2B5EF4-FFF2-40B4-BE49-F238E27FC236}">
                <a16:creationId xmlns:a16="http://schemas.microsoft.com/office/drawing/2014/main" id="{5BFB9DBC-EA29-4DDD-AD5B-74664C4905AA}"/>
              </a:ext>
            </a:extLst>
          </p:cNvPr>
          <p:cNvPicPr>
            <a:picLocks noChangeAspect="1"/>
          </p:cNvPicPr>
          <p:nvPr/>
        </p:nvPicPr>
        <p:blipFill>
          <a:blip r:embed="rId6"/>
          <a:stretch>
            <a:fillRect/>
          </a:stretch>
        </p:blipFill>
        <p:spPr>
          <a:xfrm>
            <a:off x="276873" y="486192"/>
            <a:ext cx="1944217" cy="1652584"/>
          </a:xfrm>
          <a:prstGeom prst="rect">
            <a:avLst/>
          </a:prstGeom>
        </p:spPr>
      </p:pic>
      <p:sp>
        <p:nvSpPr>
          <p:cNvPr id="32" name="TextBox 31">
            <a:extLst>
              <a:ext uri="{FF2B5EF4-FFF2-40B4-BE49-F238E27FC236}">
                <a16:creationId xmlns:a16="http://schemas.microsoft.com/office/drawing/2014/main" id="{82E5C564-8B83-4B08-8393-E635AE54F268}"/>
              </a:ext>
            </a:extLst>
          </p:cNvPr>
          <p:cNvSpPr txBox="1"/>
          <p:nvPr/>
        </p:nvSpPr>
        <p:spPr>
          <a:xfrm>
            <a:off x="1203605" y="3152053"/>
            <a:ext cx="1999265" cy="369332"/>
          </a:xfrm>
          <a:prstGeom prst="rect">
            <a:avLst/>
          </a:prstGeom>
          <a:noFill/>
        </p:spPr>
        <p:txBody>
          <a:bodyPr wrap="none" rtlCol="0">
            <a:spAutoFit/>
          </a:bodyPr>
          <a:lstStyle/>
          <a:p>
            <a:r>
              <a:rPr lang="en-GB" dirty="0"/>
              <a:t>a = 7, </a:t>
            </a:r>
            <a:r>
              <a:rPr lang="en-GB" dirty="0">
                <a:solidFill>
                  <a:srgbClr val="00B050"/>
                </a:solidFill>
              </a:rPr>
              <a:t>b = 5, </a:t>
            </a:r>
            <a:r>
              <a:rPr lang="en-GB" dirty="0">
                <a:solidFill>
                  <a:srgbClr val="0000FF"/>
                </a:solidFill>
              </a:rPr>
              <a:t>d = 6</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63413" y="3561591"/>
                <a:ext cx="4571693" cy="1936941"/>
              </a:xfrm>
              <a:prstGeom prst="rect">
                <a:avLst/>
              </a:prstGeom>
              <a:noFill/>
              <a:ln w="28575">
                <a:noFill/>
              </a:ln>
            </p:spPr>
            <p:txBody>
              <a:bodyPr wrap="squar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x 100%=</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2×7</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m:rPr>
                        <m:sty m:val="p"/>
                      </m:rPr>
                      <a:rPr lang="en-GB" sz="2000" b="0" i="0" smtClean="0">
                        <a:latin typeface="Cambria Math" panose="02040503050406030204" pitchFamily="18" charset="0"/>
                        <a:ea typeface="Cambria Math" panose="02040503050406030204" pitchFamily="18" charset="0"/>
                        <a:cs typeface="Calibri" panose="020F0502020204030204" pitchFamily="34" charset="0"/>
                      </a:rPr>
                      <m:t>x</m:t>
                    </m:r>
                    <m:r>
                      <a:rPr lang="en-GB" sz="2000" b="0" i="0" smtClean="0">
                        <a:latin typeface="Cambria Math" panose="02040503050406030204" pitchFamily="18" charset="0"/>
                        <a:ea typeface="Cambria Math" panose="02040503050406030204" pitchFamily="18" charset="0"/>
                        <a:cs typeface="Calibri" panose="020F0502020204030204" pitchFamily="34" charset="0"/>
                      </a:rPr>
                      <m:t> 100%=</m:t>
                    </m:r>
                  </m:oMath>
                </a14:m>
                <a:endParaRPr lang="en-GB" sz="2000" b="0" i="0" dirty="0">
                  <a:latin typeface="Cambria Math" panose="02040503050406030204" pitchFamily="18" charset="0"/>
                  <a:ea typeface="Cambria Math" panose="02040503050406030204" pitchFamily="18" charset="0"/>
                  <a:cs typeface="Calibri" panose="020F0502020204030204" pitchFamily="34" charset="0"/>
                </a:endParaRPr>
              </a:p>
              <a:p>
                <a:endParaRPr lang="en-GB" sz="2000" b="1" i="1" dirty="0">
                  <a:latin typeface="Cambria Math" panose="02040503050406030204" pitchFamily="18" charset="0"/>
                  <a:ea typeface="Cambria Math" panose="02040503050406030204" pitchFamily="18" charset="0"/>
                  <a:cs typeface="Calibri" panose="020F0502020204030204" pitchFamily="34" charset="0"/>
                </a:endParaRPr>
              </a:p>
              <a:p>
                <a:r>
                  <a:rPr lang="en-GB" sz="2000" b="1" i="1" dirty="0">
                    <a:latin typeface="Cambria Math" panose="02040503050406030204" pitchFamily="18" charset="0"/>
                    <a:ea typeface="Cambria Math" panose="02040503050406030204" pitchFamily="18" charset="0"/>
                    <a:cs typeface="Calibri" panose="020F0502020204030204" pitchFamily="34" charset="0"/>
                  </a:rPr>
                  <a:t>= </a:t>
                </a:r>
                <a14:m>
                  <m:oMath xmlns:m="http://schemas.openxmlformats.org/officeDocument/2006/math">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𝟕𝟒</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63413" y="3561591"/>
                <a:ext cx="4571693" cy="1936941"/>
              </a:xfrm>
              <a:prstGeom prst="rect">
                <a:avLst/>
              </a:prstGeom>
              <a:blipFill>
                <a:blip r:embed="rId7"/>
                <a:stretch>
                  <a:fillRect l="-1467" b="-4088"/>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a:cxnSpLocks/>
          </p:cNvCxnSpPr>
          <p:nvPr/>
        </p:nvCxnSpPr>
        <p:spPr>
          <a:xfrm>
            <a:off x="4615730" y="3152053"/>
            <a:ext cx="0" cy="3505490"/>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289774" y="5021312"/>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n</a:t>
            </a:r>
            <a:r>
              <a:rPr lang="en-US" sz="2400" b="1" i="0" dirty="0">
                <a:solidFill>
                  <a:srgbClr val="00B0F0"/>
                </a:solidFill>
                <a:effectLst/>
                <a:latin typeface="Calibri" panose="020F0502020204030204" pitchFamily="34" charset="0"/>
                <a:cs typeface="Calibri" panose="020F0502020204030204" pitchFamily="34" charset="0"/>
              </a:rPr>
              <a:t>egative oxygen balance </a:t>
            </a:r>
            <a:endParaRPr lang="en-GB" sz="2400" b="1" dirty="0">
              <a:solidFill>
                <a:srgbClr val="00B0F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E5B403E8-F221-4B57-9010-F4D8C261CC98}"/>
              </a:ext>
            </a:extLst>
          </p:cNvPr>
          <p:cNvSpPr txBox="1"/>
          <p:nvPr/>
        </p:nvSpPr>
        <p:spPr>
          <a:xfrm>
            <a:off x="1177800" y="5828207"/>
            <a:ext cx="3449303" cy="584775"/>
          </a:xfrm>
          <a:prstGeom prst="rect">
            <a:avLst/>
          </a:prstGeom>
          <a:noFill/>
        </p:spPr>
        <p:txBody>
          <a:bodyPr wrap="square">
            <a:spAutoFit/>
          </a:bodyPr>
          <a:lstStyle/>
          <a:p>
            <a:r>
              <a:rPr lang="en-US" sz="1600" b="0" i="0" dirty="0">
                <a:solidFill>
                  <a:srgbClr val="202122"/>
                </a:solidFill>
                <a:effectLst/>
                <a:latin typeface="Calibri" panose="020F0502020204030204" pitchFamily="34" charset="0"/>
                <a:cs typeface="Calibri" panose="020F0502020204030204" pitchFamily="34" charset="0"/>
              </a:rPr>
              <a:t>incomplete </a:t>
            </a:r>
            <a:r>
              <a:rPr lang="en-US" sz="1600" dirty="0">
                <a:solidFill>
                  <a:srgbClr val="202122"/>
                </a:solidFill>
                <a:latin typeface="Calibri" panose="020F0502020204030204" pitchFamily="34" charset="0"/>
                <a:cs typeface="Calibri" panose="020F0502020204030204" pitchFamily="34" charset="0"/>
              </a:rPr>
              <a:t>combustion; a </a:t>
            </a:r>
            <a:r>
              <a:rPr lang="en-US" sz="1600" b="0" i="0" dirty="0">
                <a:solidFill>
                  <a:srgbClr val="202122"/>
                </a:solidFill>
                <a:effectLst/>
                <a:latin typeface="Calibri" panose="020F0502020204030204" pitchFamily="34" charset="0"/>
                <a:cs typeface="Calibri" panose="020F0502020204030204" pitchFamily="34" charset="0"/>
              </a:rPr>
              <a:t>large amount of toxic gases like CO produced</a:t>
            </a:r>
            <a:endParaRPr lang="en-GB" sz="1600" dirty="0">
              <a:latin typeface="Calibri" panose="020F0502020204030204" pitchFamily="34" charset="0"/>
              <a:cs typeface="Calibri" panose="020F0502020204030204" pitchFamily="34" charset="0"/>
            </a:endParaRPr>
          </a:p>
        </p:txBody>
      </p:sp>
      <p:sp>
        <p:nvSpPr>
          <p:cNvPr id="39" name="TextBox 38">
            <a:extLst>
              <a:ext uri="{FF2B5EF4-FFF2-40B4-BE49-F238E27FC236}">
                <a16:creationId xmlns:a16="http://schemas.microsoft.com/office/drawing/2014/main" id="{51949FE8-5874-4F1D-863F-A0B56A94FD86}"/>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(10½ x 16 = 168) divided by the MW of TNT</a:t>
            </a:r>
          </a:p>
        </p:txBody>
      </p:sp>
      <p:cxnSp>
        <p:nvCxnSpPr>
          <p:cNvPr id="26" name="Straight Connector 25">
            <a:extLst>
              <a:ext uri="{FF2B5EF4-FFF2-40B4-BE49-F238E27FC236}">
                <a16:creationId xmlns:a16="http://schemas.microsoft.com/office/drawing/2014/main" id="{E61DF84B-746D-463A-8E14-44C882259FD9}"/>
              </a:ext>
            </a:extLst>
          </p:cNvPr>
          <p:cNvCxnSpPr/>
          <p:nvPr/>
        </p:nvCxnSpPr>
        <p:spPr>
          <a:xfrm>
            <a:off x="6096000" y="3918473"/>
            <a:ext cx="0" cy="270794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667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REACTIONS</a:t>
            </a:r>
            <a:endParaRPr lang="en-GB" sz="24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9197B6C9-5A0C-4F64-9FE9-452481165120}"/>
              </a:ext>
            </a:extLst>
          </p:cNvPr>
          <p:cNvSpPr txBox="1"/>
          <p:nvPr/>
        </p:nvSpPr>
        <p:spPr>
          <a:xfrm>
            <a:off x="3193952" y="1140900"/>
            <a:ext cx="4459039"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4C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8C52F206-632A-4FE7-8678-65DF04079757}"/>
              </a:ext>
            </a:extLst>
          </p:cNvPr>
          <p:cNvSpPr txBox="1"/>
          <p:nvPr/>
        </p:nvSpPr>
        <p:spPr>
          <a:xfrm>
            <a:off x="3177183" y="1853024"/>
            <a:ext cx="5443151"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+ 2C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69B6941B-DC27-4B5B-BF7E-36505DE9690A}"/>
              </a:ext>
            </a:extLst>
          </p:cNvPr>
          <p:cNvSpPr txBox="1"/>
          <p:nvPr/>
        </p:nvSpPr>
        <p:spPr>
          <a:xfrm>
            <a:off x="3177184" y="2565148"/>
            <a:ext cx="578886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B823275B-98DC-4EA2-B72A-428C8292F80D}"/>
              </a:ext>
            </a:extLst>
          </p:cNvPr>
          <p:cNvSpPr txBox="1"/>
          <p:nvPr/>
        </p:nvSpPr>
        <p:spPr>
          <a:xfrm>
            <a:off x="3203848" y="3277272"/>
            <a:ext cx="541648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C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2AF0C33E-4775-446C-AD3C-9B40C4FD3301}"/>
              </a:ext>
            </a:extLst>
          </p:cNvPr>
          <p:cNvPicPr>
            <a:picLocks noChangeAspect="1"/>
          </p:cNvPicPr>
          <p:nvPr/>
        </p:nvPicPr>
        <p:blipFill>
          <a:blip r:embed="rId5"/>
          <a:stretch>
            <a:fillRect/>
          </a:stretch>
        </p:blipFill>
        <p:spPr>
          <a:xfrm>
            <a:off x="385640" y="973671"/>
            <a:ext cx="2448272" cy="2303601"/>
          </a:xfrm>
          <a:prstGeom prst="rect">
            <a:avLst/>
          </a:prstGeom>
        </p:spPr>
      </p:pic>
      <p:sp>
        <p:nvSpPr>
          <p:cNvPr id="22" name="TextBox 21">
            <a:extLst>
              <a:ext uri="{FF2B5EF4-FFF2-40B4-BE49-F238E27FC236}">
                <a16:creationId xmlns:a16="http://schemas.microsoft.com/office/drawing/2014/main" id="{203B7F66-B8E4-4FE1-8FC2-C47F26888320}"/>
              </a:ext>
            </a:extLst>
          </p:cNvPr>
          <p:cNvSpPr txBox="1"/>
          <p:nvPr/>
        </p:nvSpPr>
        <p:spPr>
          <a:xfrm>
            <a:off x="706029" y="3401375"/>
            <a:ext cx="1771997" cy="369332"/>
          </a:xfrm>
          <a:prstGeom prst="rect">
            <a:avLst/>
          </a:prstGeom>
          <a:noFill/>
        </p:spPr>
        <p:txBody>
          <a:bodyPr wrap="square">
            <a:spAutoFit/>
          </a:bodyPr>
          <a:lstStyle/>
          <a:p>
            <a:r>
              <a:rPr lang="en-GB" b="0" i="0" dirty="0">
                <a:solidFill>
                  <a:srgbClr val="000000"/>
                </a:solidFill>
                <a:effectLst/>
                <a:latin typeface="Calibri" panose="020F0502020204030204" pitchFamily="34" charset="0"/>
                <a:cs typeface="Calibri" panose="020F0502020204030204" pitchFamily="34" charset="0"/>
              </a:rPr>
              <a:t>HMX (</a:t>
            </a:r>
            <a:r>
              <a:rPr lang="en-GB" dirty="0">
                <a:solidFill>
                  <a:srgbClr val="000000"/>
                </a:solidFill>
                <a:latin typeface="Calibri" panose="020F0502020204030204" pitchFamily="34" charset="0"/>
                <a:cs typeface="Calibri" panose="020F0502020204030204" pitchFamily="34" charset="0"/>
              </a:rPr>
              <a:t>octogen)</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D8B5743-B76A-4E68-8755-27F2738FACFD}"/>
                  </a:ext>
                </a:extLst>
              </p:cNvPr>
              <p:cNvSpPr txBox="1"/>
              <p:nvPr/>
            </p:nvSpPr>
            <p:spPr>
              <a:xfrm>
                <a:off x="1259632" y="4622530"/>
                <a:ext cx="6500616"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dirty="0">
                    <a:latin typeface="Calibri" panose="020F0502020204030204" pitchFamily="34" charset="0"/>
                    <a:ea typeface="Cambria Math" panose="02040503050406030204" pitchFamily="18" charset="0"/>
                    <a:cs typeface="Calibri" panose="020F0502020204030204" pitchFamily="34" charset="0"/>
                  </a:rPr>
                  <a:t>100% = </a:t>
                </a:r>
              </a:p>
              <a:p>
                <a:r>
                  <a:rPr lang="en-GB" sz="2400" dirty="0">
                    <a:latin typeface="Calibri" panose="020F0502020204030204" pitchFamily="34" charset="0"/>
                    <a:ea typeface="Cambria Math" panose="02040503050406030204" pitchFamily="18" charset="0"/>
                    <a:cs typeface="Calibri" panose="020F0502020204030204" pitchFamily="34" charset="0"/>
                  </a:rPr>
                  <a:t>=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296</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8</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2×4</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8</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=−21.6%</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5D8B5743-B76A-4E68-8755-27F2738FACFD}"/>
                  </a:ext>
                </a:extLst>
              </p:cNvPr>
              <p:cNvSpPr txBox="1">
                <a:spLocks noRot="1" noChangeAspect="1" noMove="1" noResize="1" noEditPoints="1" noAdjustHandles="1" noChangeArrowheads="1" noChangeShapeType="1" noTextEdit="1"/>
              </p:cNvSpPr>
              <p:nvPr/>
            </p:nvSpPr>
            <p:spPr>
              <a:xfrm>
                <a:off x="1259632" y="4622530"/>
                <a:ext cx="6500616" cy="1197764"/>
              </a:xfrm>
              <a:prstGeom prst="rect">
                <a:avLst/>
              </a:prstGeom>
              <a:blipFill>
                <a:blip r:embed="rId6"/>
                <a:stretch>
                  <a:fillRect l="-1307" b="-1980"/>
                </a:stretch>
              </a:blipFill>
              <a:ln w="28575">
                <a:solidFill>
                  <a:srgbClr val="00B0F0"/>
                </a:solidFill>
              </a:ln>
            </p:spPr>
            <p:txBody>
              <a:bodyPr/>
              <a:lstStyle/>
              <a:p>
                <a:r>
                  <a:rPr lang="en-GB">
                    <a:noFill/>
                  </a:rPr>
                  <a:t> </a:t>
                </a:r>
              </a:p>
            </p:txBody>
          </p:sp>
        </mc:Fallback>
      </mc:AlternateContent>
      <p:sp>
        <p:nvSpPr>
          <p:cNvPr id="20" name="TextBox 19">
            <a:extLst>
              <a:ext uri="{FF2B5EF4-FFF2-40B4-BE49-F238E27FC236}">
                <a16:creationId xmlns:a16="http://schemas.microsoft.com/office/drawing/2014/main" id="{0A0F008C-627D-4470-9DF7-E999B4C5E16E}"/>
              </a:ext>
            </a:extLst>
          </p:cNvPr>
          <p:cNvSpPr txBox="1"/>
          <p:nvPr/>
        </p:nvSpPr>
        <p:spPr>
          <a:xfrm>
            <a:off x="507361" y="3922435"/>
            <a:ext cx="1999265" cy="369332"/>
          </a:xfrm>
          <a:prstGeom prst="rect">
            <a:avLst/>
          </a:prstGeom>
          <a:noFill/>
        </p:spPr>
        <p:txBody>
          <a:bodyPr wrap="none" rtlCol="0">
            <a:spAutoFit/>
          </a:bodyPr>
          <a:lstStyle/>
          <a:p>
            <a:r>
              <a:rPr lang="en-GB" dirty="0"/>
              <a:t>a = 4, </a:t>
            </a:r>
            <a:r>
              <a:rPr lang="en-GB" dirty="0">
                <a:solidFill>
                  <a:srgbClr val="00B050"/>
                </a:solidFill>
              </a:rPr>
              <a:t>b = 8, </a:t>
            </a:r>
            <a:r>
              <a:rPr lang="en-GB" dirty="0">
                <a:solidFill>
                  <a:srgbClr val="0000FF"/>
                </a:solidFill>
              </a:rPr>
              <a:t>d = 8</a:t>
            </a:r>
          </a:p>
        </p:txBody>
      </p:sp>
    </p:spTree>
    <p:extLst>
      <p:ext uri="{BB962C8B-B14F-4D97-AF65-F5344CB8AC3E}">
        <p14:creationId xmlns:p14="http://schemas.microsoft.com/office/powerpoint/2010/main" val="1174468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KISTIAKOWSKY-WILSON RULES</a:t>
            </a:r>
            <a:endParaRPr lang="en-GB" sz="2400" b="1" dirty="0">
              <a:effectLst>
                <a:outerShdw blurRad="38100" dist="38100" dir="2700000" algn="tl">
                  <a:srgbClr val="000000">
                    <a:alpha val="43137"/>
                  </a:srgbClr>
                </a:outerShdw>
              </a:effectLst>
            </a:endParaRPr>
          </a:p>
        </p:txBody>
      </p:sp>
      <p:graphicFrame>
        <p:nvGraphicFramePr>
          <p:cNvPr id="4" name="Table 5">
            <a:extLst>
              <a:ext uri="{FF2B5EF4-FFF2-40B4-BE49-F238E27FC236}">
                <a16:creationId xmlns:a16="http://schemas.microsoft.com/office/drawing/2014/main" id="{FA77B490-8E22-4861-98A6-0AC5C911A3F3}"/>
              </a:ext>
            </a:extLst>
          </p:cNvPr>
          <p:cNvGraphicFramePr>
            <a:graphicFrameLocks noGrp="1"/>
          </p:cNvGraphicFramePr>
          <p:nvPr>
            <p:extLst>
              <p:ext uri="{D42A27DB-BD31-4B8C-83A1-F6EECF244321}">
                <p14:modId xmlns:p14="http://schemas.microsoft.com/office/powerpoint/2010/main" val="3226902834"/>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F7373C96-C18A-46F8-9C84-765562A5F3FF}"/>
                  </a:ext>
                </a:extLst>
              </p:cNvPr>
              <p:cNvSpPr txBox="1"/>
              <p:nvPr/>
            </p:nvSpPr>
            <p:spPr>
              <a:xfrm>
                <a:off x="86781" y="741799"/>
                <a:ext cx="8661683"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moderately oxygen-deficient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&gt; -40.0 (</a:t>
                </a:r>
                <a:r>
                  <a:rPr lang="en-US" sz="2000" dirty="0">
                    <a:latin typeface="Calibri" panose="020F0502020204030204" pitchFamily="34" charset="0"/>
                    <a:cs typeface="Calibri" panose="020F0502020204030204" pitchFamily="34" charset="0"/>
                  </a:rPr>
                  <a:t>HMX,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4</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8</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a:t>
                </a:r>
                <a:r>
                  <a:rPr lang="en-GB" sz="2000" dirty="0">
                    <a:latin typeface="Calibri" panose="020F0502020204030204" pitchFamily="34" charset="0"/>
                    <a:cs typeface="Calibri" panose="020F0502020204030204" pitchFamily="34" charset="0"/>
                  </a:rPr>
                  <a:t> </a:t>
                </a:r>
              </a:p>
            </p:txBody>
          </p:sp>
        </mc:Choice>
        <mc:Fallback xmlns="">
          <p:sp>
            <p:nvSpPr>
              <p:cNvPr id="26" name="TextBox 25">
                <a:extLst>
                  <a:ext uri="{FF2B5EF4-FFF2-40B4-BE49-F238E27FC236}">
                    <a16:creationId xmlns:a16="http://schemas.microsoft.com/office/drawing/2014/main" id="{F7373C96-C18A-46F8-9C84-765562A5F3FF}"/>
                  </a:ext>
                </a:extLst>
              </p:cNvPr>
              <p:cNvSpPr txBox="1">
                <a:spLocks noRot="1" noChangeAspect="1" noMove="1" noResize="1" noEditPoints="1" noAdjustHandles="1" noChangeArrowheads="1" noChangeShapeType="1" noTextEdit="1"/>
              </p:cNvSpPr>
              <p:nvPr/>
            </p:nvSpPr>
            <p:spPr>
              <a:xfrm>
                <a:off x="86781" y="741799"/>
                <a:ext cx="8661683" cy="400110"/>
              </a:xfrm>
              <a:prstGeom prst="rect">
                <a:avLst/>
              </a:prstGeom>
              <a:blipFill>
                <a:blip r:embed="rId5"/>
                <a:stretch>
                  <a:fillRect l="-704" t="-9231" b="-27692"/>
                </a:stretch>
              </a:blipFill>
            </p:spPr>
            <p:txBody>
              <a:bodyPr/>
              <a:lstStyle/>
              <a:p>
                <a:r>
                  <a:rPr lang="en-GB">
                    <a:noFill/>
                  </a:rPr>
                  <a:t> </a:t>
                </a:r>
              </a:p>
            </p:txBody>
          </p:sp>
        </mc:Fallback>
      </mc:AlternateContent>
      <p:sp>
        <p:nvSpPr>
          <p:cNvPr id="30" name="TextBox 29">
            <a:extLst>
              <a:ext uri="{FF2B5EF4-FFF2-40B4-BE49-F238E27FC236}">
                <a16:creationId xmlns:a16="http://schemas.microsoft.com/office/drawing/2014/main" id="{97737D07-3E77-4A67-B9FE-434E6E5C55FB}"/>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4 C </a:t>
            </a:r>
            <a:r>
              <a:rPr lang="en-GB" sz="2000" dirty="0">
                <a:latin typeface="Calibri" panose="020F0502020204030204" pitchFamily="34" charset="0"/>
                <a:cs typeface="Calibri" panose="020F0502020204030204" pitchFamily="34" charset="0"/>
                <a:sym typeface="Wingdings" panose="05000000000000000000" pitchFamily="2" charset="2"/>
              </a:rPr>
              <a:t> 4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321AA8C1-BDCD-4F5B-A241-A4BC0AE4FB76}"/>
              </a:ext>
            </a:extLst>
          </p:cNvPr>
          <p:cNvSpPr txBox="1"/>
          <p:nvPr/>
        </p:nvSpPr>
        <p:spPr>
          <a:xfrm>
            <a:off x="5431209" y="2366569"/>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4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4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15518447-A469-4566-AE36-7EF73C00E77E}"/>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36" name="TextBox 35">
            <a:extLst>
              <a:ext uri="{FF2B5EF4-FFF2-40B4-BE49-F238E27FC236}">
                <a16:creationId xmlns:a16="http://schemas.microsoft.com/office/drawing/2014/main" id="{50B6E27A-6A16-463C-9A35-80DBA3810D2A}"/>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8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4</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38" name="TextBox 37">
            <a:extLst>
              <a:ext uri="{FF2B5EF4-FFF2-40B4-BE49-F238E27FC236}">
                <a16:creationId xmlns:a16="http://schemas.microsoft.com/office/drawing/2014/main" id="{CF316879-31D2-4B90-AC89-7E79D0274CF5}"/>
              </a:ext>
            </a:extLst>
          </p:cNvPr>
          <p:cNvSpPr txBox="1"/>
          <p:nvPr/>
        </p:nvSpPr>
        <p:spPr>
          <a:xfrm>
            <a:off x="1268649" y="4420361"/>
            <a:ext cx="660670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HMX:</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4</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8</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8</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8</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4C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434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p:bldP spid="34" grpId="0"/>
      <p:bldP spid="36" grpId="0"/>
      <p:bldP spid="3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5" name="TextBox 14">
            <a:extLst>
              <a:ext uri="{FF2B5EF4-FFF2-40B4-BE49-F238E27FC236}">
                <a16:creationId xmlns:a16="http://schemas.microsoft.com/office/drawing/2014/main" id="{51A84C15-A25B-4245-A377-AC48CF9FE102}"/>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MODIFIED KISTIAKOWSKY-WILSON RULES</a:t>
            </a:r>
            <a:endParaRPr lang="en-GB" sz="2400"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052C5ECA-5BC0-4F34-9EB6-03E1BACA0546}"/>
                  </a:ext>
                </a:extLst>
              </p:cNvPr>
              <p:cNvSpPr txBox="1"/>
              <p:nvPr/>
            </p:nvSpPr>
            <p:spPr>
              <a:xfrm>
                <a:off x="107504" y="731989"/>
                <a:ext cx="5472608"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&lt; -40.0 (TNT,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052C5ECA-5BC0-4F34-9EB6-03E1BACA0546}"/>
                  </a:ext>
                </a:extLst>
              </p:cNvPr>
              <p:cNvSpPr txBox="1">
                <a:spLocks noRot="1" noChangeAspect="1" noMove="1" noResize="1" noEditPoints="1" noAdjustHandles="1" noChangeArrowheads="1" noChangeShapeType="1" noTextEdit="1"/>
              </p:cNvSpPr>
              <p:nvPr/>
            </p:nvSpPr>
            <p:spPr>
              <a:xfrm>
                <a:off x="107504" y="731989"/>
                <a:ext cx="5472608" cy="400110"/>
              </a:xfrm>
              <a:prstGeom prst="rect">
                <a:avLst/>
              </a:prstGeom>
              <a:blipFill>
                <a:blip r:embed="rId4"/>
                <a:stretch>
                  <a:fillRect l="-1226" t="-7576" b="-25758"/>
                </a:stretch>
              </a:blipFill>
            </p:spPr>
            <p:txBody>
              <a:bodyPr/>
              <a:lstStyle/>
              <a:p>
                <a:r>
                  <a:rPr lang="en-GB">
                    <a:noFill/>
                  </a:rPr>
                  <a:t> </a:t>
                </a:r>
              </a:p>
            </p:txBody>
          </p:sp>
        </mc:Fallback>
      </mc:AlternateContent>
      <p:graphicFrame>
        <p:nvGraphicFramePr>
          <p:cNvPr id="17" name="Table 5">
            <a:extLst>
              <a:ext uri="{FF2B5EF4-FFF2-40B4-BE49-F238E27FC236}">
                <a16:creationId xmlns:a16="http://schemas.microsoft.com/office/drawing/2014/main" id="{9FDE8EB1-527C-457D-B26E-666A3BCFF830}"/>
              </a:ext>
            </a:extLst>
          </p:cNvPr>
          <p:cNvGraphicFramePr>
            <a:graphicFrameLocks noGrp="1"/>
          </p:cNvGraphicFramePr>
          <p:nvPr>
            <p:extLst>
              <p:ext uri="{D42A27DB-BD31-4B8C-83A1-F6EECF244321}">
                <p14:modId xmlns:p14="http://schemas.microsoft.com/office/powerpoint/2010/main" val="443105836"/>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18" name="TextBox 17">
            <a:extLst>
              <a:ext uri="{FF2B5EF4-FFF2-40B4-BE49-F238E27FC236}">
                <a16:creationId xmlns:a16="http://schemas.microsoft.com/office/drawing/2014/main" id="{A7E6D655-B765-445E-91E6-C6A87629F728}"/>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solidFill>
                  <a:srgbClr val="00B050"/>
                </a:solidFill>
                <a:latin typeface="Calibri" panose="020F0502020204030204" pitchFamily="34" charset="0"/>
                <a:cs typeface="Calibri" panose="020F0502020204030204" pitchFamily="34" charset="0"/>
              </a:rPr>
              <a:t>5 H</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8FCE58FE-477F-4989-9823-76657681EDBB}"/>
              </a:ext>
            </a:extLst>
          </p:cNvPr>
          <p:cNvSpPr txBox="1"/>
          <p:nvPr/>
        </p:nvSpPr>
        <p:spPr>
          <a:xfrm>
            <a:off x="5431209" y="2366569"/>
            <a:ext cx="2131271"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3½ </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3½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7D62B15F-742B-43AB-A5F3-2E5EA8E24CD4}"/>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08E1876-C45D-49D8-B2B3-F0D23E52F53F}"/>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3" name="TextBox 22">
            <a:extLst>
              <a:ext uri="{FF2B5EF4-FFF2-40B4-BE49-F238E27FC236}">
                <a16:creationId xmlns:a16="http://schemas.microsoft.com/office/drawing/2014/main" id="{AA3D3C9E-F80A-41C8-9A24-A907796E4779}"/>
              </a:ext>
            </a:extLst>
          </p:cNvPr>
          <p:cNvSpPr txBox="1"/>
          <p:nvPr/>
        </p:nvSpPr>
        <p:spPr>
          <a:xfrm>
            <a:off x="1268649" y="4420361"/>
            <a:ext cx="726379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7</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5</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3</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6</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3½ 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+ 3½ C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021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SPRINGALL ROBERTS RULES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CC19D54-81C0-42E5-A444-4EF00463436A}"/>
              </a:ext>
            </a:extLst>
          </p:cNvPr>
          <p:cNvSpPr txBox="1"/>
          <p:nvPr/>
        </p:nvSpPr>
        <p:spPr>
          <a:xfrm>
            <a:off x="179512" y="508512"/>
            <a:ext cx="8964488"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unmodified </a:t>
            </a:r>
            <a:r>
              <a:rPr lang="en-GB" sz="2000" dirty="0" err="1">
                <a:latin typeface="Calibri" panose="020F0502020204030204" pitchFamily="34" charset="0"/>
                <a:cs typeface="Calibri" panose="020F0502020204030204" pitchFamily="34" charset="0"/>
              </a:rPr>
              <a:t>Kistiakowsky</a:t>
            </a:r>
            <a:r>
              <a:rPr lang="en-GB" sz="2000" dirty="0">
                <a:latin typeface="Calibri" panose="020F0502020204030204" pitchFamily="34" charset="0"/>
                <a:cs typeface="Calibri" panose="020F0502020204030204" pitchFamily="34" charset="0"/>
              </a:rPr>
              <a:t>-Wilson rules PLUS two more conditions </a:t>
            </a:r>
            <a:r>
              <a:rPr lang="en-US" sz="2000" dirty="0">
                <a:solidFill>
                  <a:srgbClr val="222222"/>
                </a:solidFill>
                <a:latin typeface="Calibri" panose="020F0502020204030204" pitchFamily="34" charset="0"/>
                <a:cs typeface="Calibri" panose="020F0502020204030204" pitchFamily="34" charset="0"/>
              </a:rPr>
              <a:t>(TNT,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graphicFrame>
        <p:nvGraphicFramePr>
          <p:cNvPr id="15" name="Table 5">
            <a:extLst>
              <a:ext uri="{FF2B5EF4-FFF2-40B4-BE49-F238E27FC236}">
                <a16:creationId xmlns:a16="http://schemas.microsoft.com/office/drawing/2014/main" id="{C21BE380-06C1-4995-A19C-A08747ADD74A}"/>
              </a:ext>
            </a:extLst>
          </p:cNvPr>
          <p:cNvGraphicFramePr>
            <a:graphicFrameLocks noGrp="1"/>
          </p:cNvGraphicFramePr>
          <p:nvPr>
            <p:extLst>
              <p:ext uri="{D42A27DB-BD31-4B8C-83A1-F6EECF244321}">
                <p14:modId xmlns:p14="http://schemas.microsoft.com/office/powerpoint/2010/main" val="2408577800"/>
              </p:ext>
            </p:extLst>
          </p:nvPr>
        </p:nvGraphicFramePr>
        <p:xfrm>
          <a:off x="251520" y="995015"/>
          <a:ext cx="7848872" cy="4444186"/>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r h="591427">
                <a:tc>
                  <a:txBody>
                    <a:bodyPr/>
                    <a:lstStyle/>
                    <a:p>
                      <a:pPr algn="ct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solidFill>
                          <a:srgbClr val="FF0000"/>
                        </a:solidFill>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23858734"/>
                  </a:ext>
                </a:extLst>
              </a:tr>
              <a:tr h="591427">
                <a:tc>
                  <a:txBody>
                    <a:bodyPr/>
                    <a:lstStyle/>
                    <a:p>
                      <a:pPr algn="ctr"/>
                      <a:r>
                        <a:rPr lang="en-GB" sz="2000" dirty="0">
                          <a:latin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cs typeface="Calibri" panose="020F0502020204030204" pitchFamily="34" charset="0"/>
                        </a:rPr>
                        <a:t>1/3 of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3556114099"/>
                  </a:ext>
                </a:extLst>
              </a:tr>
              <a:tr h="591427">
                <a:tc>
                  <a:txBody>
                    <a:bodyPr/>
                    <a:lstStyle/>
                    <a:p>
                      <a:pPr algn="ctr"/>
                      <a:r>
                        <a:rPr lang="en-GB" sz="2000" dirty="0">
                          <a:latin typeface="Calibri" panose="020F0502020204030204" pitchFamily="34" charset="0"/>
                          <a:cs typeface="Calibri" panose="020F0502020204030204" pitchFamily="34" charset="0"/>
                        </a:rPr>
                        <a:t>6</a:t>
                      </a:r>
                    </a:p>
                  </a:txBody>
                  <a:tcPr/>
                </a:tc>
                <a:tc>
                  <a:txBody>
                    <a:bodyPr/>
                    <a:lstStyle/>
                    <a:p>
                      <a:r>
                        <a:rPr lang="en-GB" sz="2000" dirty="0">
                          <a:latin typeface="Calibri" panose="020F0502020204030204" pitchFamily="34" charset="0"/>
                          <a:cs typeface="Calibri" panose="020F0502020204030204" pitchFamily="34" charset="0"/>
                        </a:rPr>
                        <a:t>1/6 of original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 and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22040993"/>
                  </a:ext>
                </a:extLst>
              </a:tr>
            </a:tbl>
          </a:graphicData>
        </a:graphic>
      </p:graphicFrame>
      <p:sp>
        <p:nvSpPr>
          <p:cNvPr id="16" name="TextBox 15">
            <a:extLst>
              <a:ext uri="{FF2B5EF4-FFF2-40B4-BE49-F238E27FC236}">
                <a16:creationId xmlns:a16="http://schemas.microsoft.com/office/drawing/2014/main" id="{E9CD01FD-5156-47D8-8B57-7F3D6E65F845}"/>
              </a:ext>
            </a:extLst>
          </p:cNvPr>
          <p:cNvSpPr txBox="1"/>
          <p:nvPr/>
        </p:nvSpPr>
        <p:spPr>
          <a:xfrm>
            <a:off x="5465948" y="947787"/>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6 C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1F37AEE-B32E-4992-8860-0386C853EE26}"/>
              </a:ext>
            </a:extLst>
          </p:cNvPr>
          <p:cNvSpPr txBox="1"/>
          <p:nvPr/>
        </p:nvSpPr>
        <p:spPr>
          <a:xfrm>
            <a:off x="5508104" y="1929857"/>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3022BEC-3E6C-4BEA-97AA-D295F44F88C5}"/>
              </a:ext>
            </a:extLst>
          </p:cNvPr>
          <p:cNvSpPr txBox="1"/>
          <p:nvPr/>
        </p:nvSpPr>
        <p:spPr>
          <a:xfrm>
            <a:off x="5486222" y="2504172"/>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42727A9D-031F-4E01-AA22-93C4D195919D}"/>
              </a:ext>
            </a:extLst>
          </p:cNvPr>
          <p:cNvSpPr txBox="1"/>
          <p:nvPr/>
        </p:nvSpPr>
        <p:spPr>
          <a:xfrm>
            <a:off x="5508104" y="3072874"/>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AAC0754B-F209-42CC-A707-C0E0067AEAD3}"/>
              </a:ext>
            </a:extLst>
          </p:cNvPr>
          <p:cNvSpPr txBox="1"/>
          <p:nvPr/>
        </p:nvSpPr>
        <p:spPr>
          <a:xfrm>
            <a:off x="1046264" y="3711608"/>
            <a:ext cx="6785992"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This results in equation: 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sym typeface="Wingdings" panose="05000000000000000000" pitchFamily="2" charset="2"/>
              </a:rPr>
              <a:t> +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 H2</a:t>
            </a:r>
            <a:r>
              <a:rPr lang="en-GB" sz="2000" dirty="0">
                <a:latin typeface="Calibri" panose="020F0502020204030204" pitchFamily="34" charset="0"/>
                <a:cs typeface="Calibri" panose="020F0502020204030204" pitchFamily="34" charset="0"/>
                <a:sym typeface="Wingdings" panose="05000000000000000000" pitchFamily="2" charset="2"/>
              </a:rPr>
              <a:t> +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N2</a:t>
            </a:r>
            <a:endParaRPr lang="en-GB" sz="2000" dirty="0">
              <a:solidFill>
                <a:srgbClr val="FF000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740A133-3C68-4F38-B52B-AC57C9089EF4}"/>
              </a:ext>
            </a:extLst>
          </p:cNvPr>
          <p:cNvSpPr txBox="1"/>
          <p:nvPr/>
        </p:nvSpPr>
        <p:spPr>
          <a:xfrm>
            <a:off x="5581102" y="4270170"/>
            <a:ext cx="1799210"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2C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aseline="-25000" dirty="0">
                <a:latin typeface="Calibri" panose="020F0502020204030204" pitchFamily="34" charset="0"/>
                <a:cs typeface="Calibri" panose="020F0502020204030204" pitchFamily="34" charset="0"/>
                <a:sym typeface="Wingdings" panose="05000000000000000000" pitchFamily="2" charset="2"/>
              </a:rPr>
              <a:t>2</a:t>
            </a:r>
            <a:endParaRPr lang="en-GB" sz="2000" baseline="-250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C0A3D227-33FC-4FD4-BE66-4DBDB12CBC85}"/>
              </a:ext>
            </a:extLst>
          </p:cNvPr>
          <p:cNvSpPr txBox="1"/>
          <p:nvPr/>
        </p:nvSpPr>
        <p:spPr>
          <a:xfrm>
            <a:off x="5582904" y="4847782"/>
            <a:ext cx="2142894"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42D809FD-7954-4F24-801E-4ADC9104D2CB}"/>
              </a:ext>
            </a:extLst>
          </p:cNvPr>
          <p:cNvSpPr txBox="1"/>
          <p:nvPr/>
        </p:nvSpPr>
        <p:spPr>
          <a:xfrm>
            <a:off x="825104" y="5522284"/>
            <a:ext cx="7275288" cy="1200329"/>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3 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1½ 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9837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1" grpId="0"/>
      <p:bldP spid="2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6E9FA5BA-710E-4050-8FF7-C50AA0B53519}"/>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1C7384B-6C9F-45D4-B21E-25FDE356739A}"/>
              </a:ext>
            </a:extLst>
          </p:cNvPr>
          <p:cNvSpPr txBox="1"/>
          <p:nvPr/>
        </p:nvSpPr>
        <p:spPr>
          <a:xfrm>
            <a:off x="162583" y="548680"/>
            <a:ext cx="8784976" cy="1107996"/>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For two explosive compounds, TNAZ (C</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 and picric acid (C</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7</a:t>
            </a:r>
            <a:r>
              <a:rPr lang="en-GB" sz="2200" dirty="0">
                <a:latin typeface="Calibri" panose="020F0502020204030204" pitchFamily="34" charset="0"/>
                <a:cs typeface="Calibri" panose="020F0502020204030204" pitchFamily="34" charset="0"/>
              </a:rPr>
              <a:t>), calculate the oxygen balance. Use either the K-W and S-R rules to determine the decomposition products.</a:t>
            </a:r>
          </a:p>
        </p:txBody>
      </p:sp>
      <p:graphicFrame>
        <p:nvGraphicFramePr>
          <p:cNvPr id="7" name="Table 5">
            <a:extLst>
              <a:ext uri="{FF2B5EF4-FFF2-40B4-BE49-F238E27FC236}">
                <a16:creationId xmlns:a16="http://schemas.microsoft.com/office/drawing/2014/main" id="{512A0838-A3E0-416A-8B3B-BD034A19B4DB}"/>
              </a:ext>
            </a:extLst>
          </p:cNvPr>
          <p:cNvGraphicFramePr>
            <a:graphicFrameLocks noGrp="1"/>
          </p:cNvGraphicFramePr>
          <p:nvPr>
            <p:extLst>
              <p:ext uri="{D42A27DB-BD31-4B8C-83A1-F6EECF244321}">
                <p14:modId xmlns:p14="http://schemas.microsoft.com/office/powerpoint/2010/main" val="299317813"/>
              </p:ext>
            </p:extLst>
          </p:nvPr>
        </p:nvGraphicFramePr>
        <p:xfrm>
          <a:off x="107504" y="2095506"/>
          <a:ext cx="4389133" cy="2708521"/>
        </p:xfrm>
        <a:graphic>
          <a:graphicData uri="http://schemas.openxmlformats.org/drawingml/2006/table">
            <a:tbl>
              <a:tblPr firstRow="1" bandRow="1">
                <a:tableStyleId>{5C22544A-7EE6-4342-B048-85BDC9FD1C3A}</a:tableStyleId>
              </a:tblPr>
              <a:tblGrid>
                <a:gridCol w="839099">
                  <a:extLst>
                    <a:ext uri="{9D8B030D-6E8A-4147-A177-3AD203B41FA5}">
                      <a16:colId xmlns:a16="http://schemas.microsoft.com/office/drawing/2014/main" val="1309494447"/>
                    </a:ext>
                  </a:extLst>
                </a:gridCol>
                <a:gridCol w="3550034">
                  <a:extLst>
                    <a:ext uri="{9D8B030D-6E8A-4147-A177-3AD203B41FA5}">
                      <a16:colId xmlns:a16="http://schemas.microsoft.com/office/drawing/2014/main" val="1606386893"/>
                    </a:ext>
                  </a:extLst>
                </a:gridCol>
              </a:tblGrid>
              <a:tr h="370840">
                <a:tc>
                  <a:txBody>
                    <a:bodyPr/>
                    <a:lstStyle/>
                    <a:p>
                      <a:r>
                        <a:rPr lang="en-GB" sz="1800" dirty="0">
                          <a:solidFill>
                            <a:schemeClr val="tx1"/>
                          </a:solidFill>
                          <a:latin typeface="+mn-lt"/>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tx1"/>
                          </a:solidFill>
                          <a:latin typeface="+mn-lt"/>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1800" dirty="0">
                          <a:latin typeface="+mn-lt"/>
                          <a:cs typeface="Calibri" panose="020F0502020204030204" pitchFamily="34" charset="0"/>
                        </a:rPr>
                        <a:t>1</a:t>
                      </a:r>
                    </a:p>
                  </a:txBody>
                  <a:tcPr/>
                </a:tc>
                <a:tc>
                  <a:txBody>
                    <a:bodyPr/>
                    <a:lstStyle/>
                    <a:p>
                      <a:r>
                        <a:rPr lang="en-GB" sz="1800" dirty="0">
                          <a:latin typeface="+mn-lt"/>
                          <a:cs typeface="Calibri" panose="020F0502020204030204" pitchFamily="34" charset="0"/>
                        </a:rPr>
                        <a:t>C atoms converted to C</a:t>
                      </a:r>
                      <a:r>
                        <a:rPr lang="en-GB" sz="1800" dirty="0">
                          <a:solidFill>
                            <a:srgbClr val="0000FF"/>
                          </a:solidFill>
                          <a:latin typeface="+mn-lt"/>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1800" dirty="0">
                          <a:latin typeface="+mn-lt"/>
                          <a:cs typeface="Calibri" panose="020F0502020204030204" pitchFamily="34" charset="0"/>
                        </a:rPr>
                        <a:t>2</a:t>
                      </a:r>
                    </a:p>
                  </a:txBody>
                  <a:tcPr/>
                </a:tc>
                <a:tc>
                  <a:txBody>
                    <a:bodyPr/>
                    <a:lstStyle/>
                    <a:p>
                      <a:r>
                        <a:rPr lang="en-GB" sz="1800" dirty="0">
                          <a:latin typeface="+mn-lt"/>
                          <a:cs typeface="Calibri" panose="020F0502020204030204" pitchFamily="34" charset="0"/>
                        </a:rPr>
                        <a:t>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a:t>
                      </a:r>
                      <a:r>
                        <a:rPr lang="en-GB" sz="1800" dirty="0">
                          <a:solidFill>
                            <a:srgbClr val="00B050"/>
                          </a:solidFill>
                          <a:latin typeface="+mn-lt"/>
                          <a:cs typeface="Calibri" panose="020F0502020204030204" pitchFamily="34" charset="0"/>
                        </a:rPr>
                        <a:t>H</a:t>
                      </a:r>
                      <a:r>
                        <a:rPr lang="en-GB" sz="1800" dirty="0">
                          <a:latin typeface="+mn-lt"/>
                          <a:cs typeface="Calibri" panose="020F0502020204030204" pitchFamily="34" charset="0"/>
                        </a:rPr>
                        <a:t> to </a:t>
                      </a:r>
                      <a:r>
                        <a:rPr lang="en-GB" sz="1800" dirty="0">
                          <a:solidFill>
                            <a:srgbClr val="00B050"/>
                          </a:solidFill>
                          <a:latin typeface="+mn-lt"/>
                          <a:cs typeface="Calibri" panose="020F0502020204030204" pitchFamily="34" charset="0"/>
                        </a:rPr>
                        <a:t>H</a:t>
                      </a:r>
                      <a:r>
                        <a:rPr lang="en-GB" sz="1800" baseline="-25000" dirty="0">
                          <a:solidFill>
                            <a:srgbClr val="00B050"/>
                          </a:solidFill>
                          <a:latin typeface="+mn-lt"/>
                          <a:cs typeface="Calibri" panose="020F0502020204030204" pitchFamily="34" charset="0"/>
                        </a:rPr>
                        <a:t>2</a:t>
                      </a:r>
                      <a:r>
                        <a:rPr lang="en-GB" sz="1800" dirty="0">
                          <a:solidFill>
                            <a:srgbClr val="0000FF"/>
                          </a:solidFill>
                          <a:latin typeface="+mn-lt"/>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1800" dirty="0">
                          <a:latin typeface="+mn-lt"/>
                          <a:cs typeface="Calibri" panose="020F0502020204030204" pitchFamily="34" charset="0"/>
                        </a:rPr>
                        <a:t>3</a:t>
                      </a:r>
                    </a:p>
                  </a:txBody>
                  <a:tcPr/>
                </a:tc>
                <a:tc>
                  <a:txBody>
                    <a:bodyPr/>
                    <a:lstStyle/>
                    <a:p>
                      <a:r>
                        <a:rPr lang="en-GB" sz="1800" dirty="0">
                          <a:latin typeface="+mn-lt"/>
                          <a:cs typeface="Calibri" panose="020F0502020204030204" pitchFamily="34" charset="0"/>
                        </a:rPr>
                        <a:t>Still 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C</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to C</a:t>
                      </a:r>
                      <a:r>
                        <a:rPr lang="en-GB" sz="1800" dirty="0">
                          <a:solidFill>
                            <a:srgbClr val="0000FF"/>
                          </a:solidFill>
                          <a:latin typeface="+mn-lt"/>
                          <a:cs typeface="Calibri" panose="020F0502020204030204" pitchFamily="34" charset="0"/>
                        </a:rPr>
                        <a:t>O</a:t>
                      </a:r>
                      <a:r>
                        <a:rPr lang="en-GB" sz="1800" baseline="-25000" dirty="0">
                          <a:solidFill>
                            <a:srgbClr val="0000FF"/>
                          </a:solidFill>
                          <a:latin typeface="+mn-lt"/>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1800" dirty="0">
                          <a:latin typeface="+mn-lt"/>
                          <a:cs typeface="Calibri" panose="020F0502020204030204" pitchFamily="34" charset="0"/>
                        </a:rPr>
                        <a:t>4</a:t>
                      </a:r>
                    </a:p>
                  </a:txBody>
                  <a:tcPr/>
                </a:tc>
                <a:tc>
                  <a:txBody>
                    <a:bodyPr/>
                    <a:lstStyle/>
                    <a:p>
                      <a:r>
                        <a:rPr lang="en-GB" sz="1800" dirty="0">
                          <a:latin typeface="+mn-lt"/>
                          <a:cs typeface="Calibri" panose="020F0502020204030204" pitchFamily="34" charset="0"/>
                        </a:rPr>
                        <a:t>All </a:t>
                      </a:r>
                      <a:r>
                        <a:rPr lang="en-GB" sz="1800" dirty="0">
                          <a:solidFill>
                            <a:srgbClr val="FF0000"/>
                          </a:solidFill>
                          <a:latin typeface="+mn-lt"/>
                          <a:cs typeface="Calibri" panose="020F0502020204030204" pitchFamily="34" charset="0"/>
                        </a:rPr>
                        <a:t>N</a:t>
                      </a:r>
                      <a:r>
                        <a:rPr lang="en-GB" sz="1800" dirty="0">
                          <a:latin typeface="+mn-lt"/>
                          <a:cs typeface="Calibri" panose="020F0502020204030204" pitchFamily="34" charset="0"/>
                        </a:rPr>
                        <a:t> converted to </a:t>
                      </a:r>
                      <a:r>
                        <a:rPr lang="en-GB" sz="1800" dirty="0">
                          <a:solidFill>
                            <a:srgbClr val="FF0000"/>
                          </a:solidFill>
                          <a:latin typeface="+mn-lt"/>
                          <a:cs typeface="Calibri" panose="020F0502020204030204" pitchFamily="34" charset="0"/>
                        </a:rPr>
                        <a:t>N</a:t>
                      </a:r>
                      <a:r>
                        <a:rPr lang="en-GB" sz="1800" baseline="-25000" dirty="0">
                          <a:solidFill>
                            <a:srgbClr val="FF0000"/>
                          </a:solidFill>
                          <a:latin typeface="+mn-lt"/>
                          <a:cs typeface="Calibri" panose="020F0502020204030204" pitchFamily="34" charset="0"/>
                        </a:rPr>
                        <a:t>2</a:t>
                      </a:r>
                      <a:r>
                        <a:rPr lang="en-GB" sz="1800" dirty="0">
                          <a:latin typeface="+mn-lt"/>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8" name="TextBox 7">
            <a:extLst>
              <a:ext uri="{FF2B5EF4-FFF2-40B4-BE49-F238E27FC236}">
                <a16:creationId xmlns:a16="http://schemas.microsoft.com/office/drawing/2014/main" id="{E962E16C-88EE-41C0-937B-37C4935D757A}"/>
              </a:ext>
            </a:extLst>
          </p:cNvPr>
          <p:cNvSpPr txBox="1"/>
          <p:nvPr/>
        </p:nvSpPr>
        <p:spPr>
          <a:xfrm>
            <a:off x="114478" y="1656676"/>
            <a:ext cx="800219" cy="461665"/>
          </a:xfrm>
          <a:prstGeom prst="rect">
            <a:avLst/>
          </a:prstGeom>
          <a:noFill/>
        </p:spPr>
        <p:txBody>
          <a:bodyPr wrap="none" rtlCol="0">
            <a:spAutoFit/>
          </a:bodyPr>
          <a:lstStyle/>
          <a:p>
            <a:r>
              <a:rPr lang="en-GB" sz="2400" b="1" dirty="0">
                <a:solidFill>
                  <a:srgbClr val="00B050"/>
                </a:solidFill>
              </a:rPr>
              <a:t>K-W</a:t>
            </a:r>
          </a:p>
        </p:txBody>
      </p:sp>
      <p:sp>
        <p:nvSpPr>
          <p:cNvPr id="10" name="TextBox 9">
            <a:extLst>
              <a:ext uri="{FF2B5EF4-FFF2-40B4-BE49-F238E27FC236}">
                <a16:creationId xmlns:a16="http://schemas.microsoft.com/office/drawing/2014/main" id="{E47011F0-6116-45BE-9418-6DA825D651FB}"/>
              </a:ext>
            </a:extLst>
          </p:cNvPr>
          <p:cNvSpPr txBox="1"/>
          <p:nvPr/>
        </p:nvSpPr>
        <p:spPr>
          <a:xfrm>
            <a:off x="4638940" y="1599183"/>
            <a:ext cx="1534394" cy="461665"/>
          </a:xfrm>
          <a:prstGeom prst="rect">
            <a:avLst/>
          </a:prstGeom>
          <a:noFill/>
        </p:spPr>
        <p:txBody>
          <a:bodyPr wrap="none" rtlCol="0">
            <a:spAutoFit/>
          </a:bodyPr>
          <a:lstStyle/>
          <a:p>
            <a:r>
              <a:rPr lang="en-GB" sz="2400" b="1" dirty="0">
                <a:solidFill>
                  <a:srgbClr val="00B050"/>
                </a:solidFill>
              </a:rPr>
              <a:t>mod K-W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C1D95ABB-8281-428D-8311-EE341C46F4DD}"/>
                  </a:ext>
                </a:extLst>
              </p:cNvPr>
              <p:cNvSpPr txBox="1"/>
              <p:nvPr/>
            </p:nvSpPr>
            <p:spPr>
              <a:xfrm>
                <a:off x="187917" y="4941168"/>
                <a:ext cx="4317144" cy="783869"/>
              </a:xfrm>
              <a:prstGeom prst="rect">
                <a:avLst/>
              </a:prstGeom>
              <a:noFill/>
              <a:ln w="28575">
                <a:noFill/>
              </a:ln>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r>
                        <a:rPr lang="en-GB" sz="2000" b="0" i="1" smtClean="0">
                          <a:latin typeface="Cambria Math" panose="02040503050406030204" pitchFamily="18" charset="0"/>
                          <a:ea typeface="Cambria Math" panose="02040503050406030204" pitchFamily="18" charset="0"/>
                        </a:rPr>
                        <m:t>𝑥</m:t>
                      </m:r>
                      <m:r>
                        <a:rPr lang="en-GB" sz="2000" b="0" i="1" smtClean="0">
                          <a:latin typeface="Cambria Math" panose="02040503050406030204" pitchFamily="18" charset="0"/>
                          <a:ea typeface="Cambria Math" panose="02040503050406030204" pitchFamily="18" charset="0"/>
                        </a:rPr>
                        <m:t> 100%</m:t>
                      </m:r>
                    </m:oMath>
                  </m:oMathPara>
                </a14:m>
                <a:endParaRPr lang="en-GB" sz="20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C1D95ABB-8281-428D-8311-EE341C46F4DD}"/>
                  </a:ext>
                </a:extLst>
              </p:cNvPr>
              <p:cNvSpPr txBox="1">
                <a:spLocks noRot="1" noChangeAspect="1" noMove="1" noResize="1" noEditPoints="1" noAdjustHandles="1" noChangeArrowheads="1" noChangeShapeType="1" noTextEdit="1"/>
              </p:cNvSpPr>
              <p:nvPr/>
            </p:nvSpPr>
            <p:spPr>
              <a:xfrm>
                <a:off x="187917" y="4941168"/>
                <a:ext cx="4317144" cy="783869"/>
              </a:xfrm>
              <a:prstGeom prst="rect">
                <a:avLst/>
              </a:prstGeom>
              <a:blipFill>
                <a:blip r:embed="rId5"/>
                <a:stretch>
                  <a:fillRect/>
                </a:stretch>
              </a:blipFill>
              <a:ln w="28575">
                <a:noFill/>
              </a:ln>
            </p:spPr>
            <p:txBody>
              <a:bodyPr/>
              <a:lstStyle/>
              <a:p>
                <a:r>
                  <a:rPr lang="en-GB">
                    <a:noFill/>
                  </a:rPr>
                  <a:t> </a:t>
                </a:r>
              </a:p>
            </p:txBody>
          </p:sp>
        </mc:Fallback>
      </mc:AlternateContent>
      <p:graphicFrame>
        <p:nvGraphicFramePr>
          <p:cNvPr id="13" name="Table 12">
            <a:extLst>
              <a:ext uri="{FF2B5EF4-FFF2-40B4-BE49-F238E27FC236}">
                <a16:creationId xmlns:a16="http://schemas.microsoft.com/office/drawing/2014/main" id="{EE518D4E-760A-47BF-A407-4FDC61BDFD03}"/>
              </a:ext>
            </a:extLst>
          </p:cNvPr>
          <p:cNvGraphicFramePr>
            <a:graphicFrameLocks noGrp="1"/>
          </p:cNvGraphicFramePr>
          <p:nvPr>
            <p:extLst>
              <p:ext uri="{D42A27DB-BD31-4B8C-83A1-F6EECF244321}">
                <p14:modId xmlns:p14="http://schemas.microsoft.com/office/powerpoint/2010/main" val="2199603845"/>
              </p:ext>
            </p:extLst>
          </p:nvPr>
        </p:nvGraphicFramePr>
        <p:xfrm>
          <a:off x="4572000" y="2074279"/>
          <a:ext cx="4464496" cy="2794881"/>
        </p:xfrm>
        <a:graphic>
          <a:graphicData uri="http://schemas.openxmlformats.org/drawingml/2006/table">
            <a:tbl>
              <a:tblPr firstRow="1" bandRow="1">
                <a:tableStyleId>{5C22544A-7EE6-4342-B048-85BDC9FD1C3A}</a:tableStyleId>
              </a:tblPr>
              <a:tblGrid>
                <a:gridCol w="731793">
                  <a:extLst>
                    <a:ext uri="{9D8B030D-6E8A-4147-A177-3AD203B41FA5}">
                      <a16:colId xmlns:a16="http://schemas.microsoft.com/office/drawing/2014/main" val="914450545"/>
                    </a:ext>
                  </a:extLst>
                </a:gridCol>
                <a:gridCol w="3732703">
                  <a:extLst>
                    <a:ext uri="{9D8B030D-6E8A-4147-A177-3AD203B41FA5}">
                      <a16:colId xmlns:a16="http://schemas.microsoft.com/office/drawing/2014/main" val="4096373626"/>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3811941868"/>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24025032"/>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98020679"/>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386471"/>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3140294051"/>
                  </a:ext>
                </a:extLst>
              </a:tr>
            </a:tbl>
          </a:graphicData>
        </a:graphic>
      </p:graphicFrame>
    </p:spTree>
    <p:extLst>
      <p:ext uri="{BB962C8B-B14F-4D97-AF65-F5344CB8AC3E}">
        <p14:creationId xmlns:p14="http://schemas.microsoft.com/office/powerpoint/2010/main" val="12167122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42802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VOLUME OF GASEOUS PRODUCTS OF EXPLOSION</a:t>
            </a:r>
            <a:endParaRPr lang="en-GB" sz="24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27632" y="479589"/>
            <a:ext cx="9144000" cy="5582490"/>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US" sz="2000" b="1" i="0" dirty="0">
                <a:solidFill>
                  <a:srgbClr val="212529"/>
                </a:solidFill>
                <a:effectLst/>
                <a:latin typeface="Calibri" panose="020F0502020204030204" pitchFamily="34" charset="0"/>
                <a:cs typeface="Calibri" panose="020F0502020204030204" pitchFamily="34" charset="0"/>
              </a:rPr>
              <a:t>IMPORTANT</a:t>
            </a:r>
            <a:r>
              <a:rPr lang="en-US" sz="2000" b="0" i="0" dirty="0">
                <a:solidFill>
                  <a:srgbClr val="212529"/>
                </a:solidFill>
                <a:effectLst/>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gn="l">
              <a:lnSpc>
                <a:spcPct val="150000"/>
              </a:lnSpc>
              <a:buFont typeface="Arial" panose="020B0604020202020204" pitchFamily="34" charset="0"/>
              <a:buChar char="•"/>
            </a:pPr>
            <a:r>
              <a:rPr lang="en-US" sz="2000" b="1" dirty="0">
                <a:solidFill>
                  <a:srgbClr val="212529"/>
                </a:solidFill>
                <a:latin typeface="Calibri" panose="020F0502020204030204" pitchFamily="34" charset="0"/>
                <a:cs typeface="Calibri" panose="020F0502020204030204" pitchFamily="34" charset="0"/>
              </a:rPr>
              <a:t>STP</a:t>
            </a:r>
            <a:r>
              <a:rPr lang="en-US" sz="2000" dirty="0">
                <a:solidFill>
                  <a:srgbClr val="212529"/>
                </a:solidFill>
                <a:latin typeface="Calibri" panose="020F0502020204030204" pitchFamily="34" charset="0"/>
                <a:cs typeface="Calibri" panose="020F0502020204030204" pitchFamily="34" charset="0"/>
              </a:rPr>
              <a:t> (</a:t>
            </a:r>
            <a:r>
              <a:rPr lang="en-US" sz="2000" b="1" i="0" dirty="0">
                <a:solidFill>
                  <a:srgbClr val="0000FF"/>
                </a:solidFill>
                <a:effectLst/>
                <a:latin typeface="Calibri" panose="020F0502020204030204" pitchFamily="34" charset="0"/>
                <a:cs typeface="Calibri" panose="020F0502020204030204" pitchFamily="34" charset="0"/>
              </a:rPr>
              <a:t>0 °C</a:t>
            </a:r>
            <a:r>
              <a:rPr lang="en-US" sz="2000" b="0" i="0" dirty="0">
                <a:solidFill>
                  <a:srgbClr val="212529"/>
                </a:solidFill>
                <a:effectLst/>
                <a:latin typeface="Calibri" panose="020F0502020204030204" pitchFamily="34" charset="0"/>
                <a:cs typeface="Calibri" panose="020F0502020204030204" pitchFamily="34" charset="0"/>
              </a:rPr>
              <a:t> or </a:t>
            </a:r>
            <a:r>
              <a:rPr lang="en-US" sz="2000" b="1" i="0" dirty="0">
                <a:solidFill>
                  <a:srgbClr val="0000FF"/>
                </a:solidFill>
                <a:effectLst/>
                <a:latin typeface="Calibri" panose="020F0502020204030204" pitchFamily="34" charset="0"/>
                <a:cs typeface="Calibri" panose="020F0502020204030204" pitchFamily="34" charset="0"/>
              </a:rPr>
              <a:t>273K</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00B050"/>
                </a:solidFill>
                <a:effectLst/>
                <a:latin typeface="Calibri" panose="020F0502020204030204" pitchFamily="34" charset="0"/>
                <a:cs typeface="Calibri" panose="020F0502020204030204" pitchFamily="34" charset="0"/>
              </a:rPr>
              <a:t>1 atm</a:t>
            </a:r>
            <a:r>
              <a:rPr lang="en-US" sz="2000" b="0" i="0" dirty="0">
                <a:solidFill>
                  <a:srgbClr val="212529"/>
                </a:solidFill>
                <a:effectLst/>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volume of gas varies with temperature at which the measurement is taken.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enable comparisons between one explosive and another.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	one mole of gas occupies </a:t>
            </a:r>
            <a:r>
              <a:rPr lang="en-US" sz="2000" b="1" i="0" dirty="0">
                <a:solidFill>
                  <a:srgbClr val="FF6600"/>
                </a:solidFill>
                <a:effectLst/>
                <a:latin typeface="Calibri" panose="020F0502020204030204" pitchFamily="34" charset="0"/>
                <a:cs typeface="Calibri" panose="020F0502020204030204" pitchFamily="34" charset="0"/>
              </a:rPr>
              <a:t>22.4 </a:t>
            </a:r>
            <a:r>
              <a:rPr lang="en-US" sz="2000" b="1" dirty="0">
                <a:solidFill>
                  <a:srgbClr val="FF6600"/>
                </a:solidFill>
                <a:latin typeface="Calibri" panose="020F0502020204030204" pitchFamily="34" charset="0"/>
                <a:cs typeface="Calibri" panose="020F0502020204030204" pitchFamily="34" charset="0"/>
              </a:rPr>
              <a:t>dm</a:t>
            </a:r>
            <a:r>
              <a:rPr lang="en-US" sz="2000" b="1" baseline="30000" dirty="0">
                <a:solidFill>
                  <a:srgbClr val="FF6600"/>
                </a:solidFill>
                <a:latin typeface="Calibri" panose="020F0502020204030204" pitchFamily="34" charset="0"/>
                <a:cs typeface="Calibri" panose="020F0502020204030204" pitchFamily="34" charset="0"/>
              </a:rPr>
              <a:t>3</a:t>
            </a:r>
            <a:r>
              <a:rPr lang="en-US" sz="2000" b="1" dirty="0">
                <a:solidFill>
                  <a:srgbClr val="FF6600"/>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(molar gas volume) </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volume of gas </a:t>
            </a:r>
            <a:r>
              <a:rPr lang="en-US" sz="2000" b="1" i="1" dirty="0">
                <a:solidFill>
                  <a:srgbClr val="FF6600"/>
                </a:solidFill>
                <a:effectLst/>
                <a:latin typeface="Calibri" panose="020F0502020204030204" pitchFamily="34" charset="0"/>
                <a:cs typeface="Calibri" panose="020F0502020204030204" pitchFamily="34" charset="0"/>
              </a:rPr>
              <a:t>V</a:t>
            </a:r>
            <a:r>
              <a:rPr lang="en-US" sz="2000" b="0" i="0" dirty="0">
                <a:solidFill>
                  <a:srgbClr val="212529"/>
                </a:solidFill>
                <a:effectLst/>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C</a:t>
            </a:r>
            <a:r>
              <a:rPr lang="en-US" sz="2000" b="0" i="0" baseline="-25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00B050"/>
                </a:solidFill>
                <a:effectLst/>
                <a:latin typeface="Calibri" panose="020F0502020204030204" pitchFamily="34" charset="0"/>
                <a:cs typeface="Calibri" panose="020F0502020204030204" pitchFamily="34" charset="0"/>
              </a:rPr>
              <a:t>H</a:t>
            </a:r>
            <a:r>
              <a:rPr lang="en-US" sz="2000" b="0" i="0" baseline="-25000" dirty="0">
                <a:solidFill>
                  <a:srgbClr val="00B050"/>
                </a:solidFill>
                <a:effectLst/>
                <a:latin typeface="Calibri" panose="020F0502020204030204" pitchFamily="34" charset="0"/>
                <a:cs typeface="Calibri" panose="020F0502020204030204" pitchFamily="34" charset="0"/>
              </a:rPr>
              <a:t>6</a:t>
            </a:r>
            <a:r>
              <a:rPr lang="en-US" sz="2000" b="0" i="0" dirty="0">
                <a:solidFill>
                  <a:srgbClr val="FF0000"/>
                </a:solidFill>
                <a:effectLst/>
                <a:latin typeface="Calibri" panose="020F0502020204030204" pitchFamily="34" charset="0"/>
                <a:cs typeface="Calibri" panose="020F0502020204030204" pitchFamily="34" charset="0"/>
              </a:rPr>
              <a:t>N</a:t>
            </a:r>
            <a:r>
              <a:rPr lang="en-US" sz="2000" b="0" i="0" baseline="-25000" dirty="0">
                <a:solidFill>
                  <a:srgbClr val="FF0000"/>
                </a:solidFill>
                <a:effectLst/>
                <a:latin typeface="Calibri" panose="020F0502020204030204" pitchFamily="34" charset="0"/>
                <a:cs typeface="Calibri" panose="020F0502020204030204" pitchFamily="34" charset="0"/>
              </a:rPr>
              <a:t>6</a:t>
            </a:r>
            <a:r>
              <a:rPr lang="en-US" sz="2000" b="0" i="0" dirty="0">
                <a:solidFill>
                  <a:srgbClr val="0000FF"/>
                </a:solidFill>
                <a:effectLst/>
                <a:latin typeface="Calibri" panose="020F0502020204030204" pitchFamily="34" charset="0"/>
                <a:cs typeface="Calibri" panose="020F0502020204030204" pitchFamily="34" charset="0"/>
              </a:rPr>
              <a:t>O</a:t>
            </a:r>
            <a:r>
              <a:rPr lang="en-US" sz="2000" b="0" i="0" baseline="-25000" dirty="0">
                <a:solidFill>
                  <a:srgbClr val="0000FF"/>
                </a:solidFill>
                <a:effectLst/>
                <a:latin typeface="Calibri" panose="020F0502020204030204" pitchFamily="34" charset="0"/>
                <a:cs typeface="Calibri" panose="020F0502020204030204" pitchFamily="34" charset="0"/>
              </a:rPr>
              <a:t>6</a:t>
            </a:r>
            <a:r>
              <a:rPr lang="en-US" sz="2000" b="0" i="0" dirty="0">
                <a:solidFill>
                  <a:srgbClr val="212529"/>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3 C</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3 H</a:t>
            </a:r>
            <a:r>
              <a:rPr lang="en-US" sz="2000" b="0" i="0" baseline="-2500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3 N</a:t>
            </a:r>
            <a:r>
              <a:rPr lang="en-US" sz="2000" b="0" i="0" baseline="-2500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are produced from </a:t>
            </a:r>
            <a:r>
              <a:rPr lang="en-US" sz="2000" b="1" i="0" dirty="0">
                <a:solidFill>
                  <a:srgbClr val="CC66FF"/>
                </a:solidFill>
                <a:effectLst/>
                <a:latin typeface="Calibri" panose="020F0502020204030204" pitchFamily="34" charset="0"/>
                <a:cs typeface="Calibri" panose="020F0502020204030204" pitchFamily="34" charset="0"/>
              </a:rPr>
              <a:t>1 mole </a:t>
            </a:r>
            <a:r>
              <a:rPr lang="en-US" sz="2000" b="0" i="0" dirty="0">
                <a:solidFill>
                  <a:srgbClr val="212529"/>
                </a:solidFill>
                <a:effectLst/>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at </a:t>
            </a:r>
            <a:r>
              <a:rPr lang="en-US" sz="2000" b="1" i="0" dirty="0">
                <a:solidFill>
                  <a:srgbClr val="212529"/>
                </a:solidFill>
                <a:effectLst/>
                <a:latin typeface="Calibri" panose="020F0502020204030204" pitchFamily="34" charset="0"/>
                <a:cs typeface="Calibri" panose="020F0502020204030204" pitchFamily="34" charset="0"/>
              </a:rPr>
              <a:t>STP</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will occupy (9 moles x 22.4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/mol) </a:t>
            </a:r>
            <a:r>
              <a:rPr lang="en-US" sz="2000" b="1" i="0" dirty="0">
                <a:solidFill>
                  <a:srgbClr val="FF6600"/>
                </a:solidFill>
                <a:effectLst/>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i="0" dirty="0">
                <a:solidFill>
                  <a:srgbClr val="7030A0"/>
                </a:solidFill>
                <a:effectLst/>
                <a:latin typeface="Calibri" panose="020F0502020204030204" pitchFamily="34" charset="0"/>
                <a:cs typeface="Calibri" panose="020F0502020204030204" pitchFamily="34" charset="0"/>
              </a:rPr>
              <a:t>1 g</a:t>
            </a:r>
            <a:r>
              <a:rPr lang="en-US" sz="2000" b="0" i="0" dirty="0">
                <a:solidFill>
                  <a:srgbClr val="212529"/>
                </a:solidFill>
                <a:effectLst/>
                <a:latin typeface="Calibri" panose="020F0502020204030204" pitchFamily="34" charset="0"/>
                <a:cs typeface="Calibri" panose="020F0502020204030204" pitchFamily="34" charset="0"/>
              </a:rPr>
              <a:t> of RDX will produce 201.6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 / 222.1 g) </a:t>
            </a:r>
            <a:r>
              <a:rPr lang="en-US" sz="2000" b="1" i="0" dirty="0">
                <a:solidFill>
                  <a:srgbClr val="FF6600"/>
                </a:solidFill>
                <a:effectLst/>
                <a:latin typeface="Calibri" panose="020F0502020204030204" pitchFamily="34" charset="0"/>
                <a:cs typeface="Calibri" panose="020F0502020204030204" pitchFamily="34" charset="0"/>
              </a:rPr>
              <a:t>0.908 dm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1" i="0" dirty="0">
                <a:solidFill>
                  <a:srgbClr val="FF6600"/>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a:t>
            </a:r>
            <a:r>
              <a:rPr lang="en-US" sz="2000" b="1" i="0" dirty="0">
                <a:solidFill>
                  <a:srgbClr val="FF6600"/>
                </a:solidFill>
                <a:effectLst/>
                <a:latin typeface="Calibri" panose="020F0502020204030204" pitchFamily="34" charset="0"/>
                <a:cs typeface="Calibri" panose="020F0502020204030204" pitchFamily="34" charset="0"/>
              </a:rPr>
              <a:t>908 cm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0" i="0" dirty="0">
                <a:solidFill>
                  <a:srgbClr val="212529"/>
                </a:solidFill>
                <a:effectLst/>
                <a:latin typeface="Calibri" panose="020F0502020204030204" pitchFamily="34" charset="0"/>
                <a:cs typeface="Calibri" panose="020F0502020204030204" pitchFamily="34" charset="0"/>
              </a:rPr>
              <a:t>) </a:t>
            </a:r>
            <a:endParaRPr lang="en-US" sz="2000" b="0" i="0" dirty="0">
              <a:solidFill>
                <a:srgbClr val="212529"/>
              </a:solidFill>
              <a:effectLst/>
              <a:latin typeface="dosis" pitchFamily="2" charset="0"/>
            </a:endParaRPr>
          </a:p>
        </p:txBody>
      </p:sp>
    </p:spTree>
    <p:extLst>
      <p:ext uri="{BB962C8B-B14F-4D97-AF65-F5344CB8AC3E}">
        <p14:creationId xmlns:p14="http://schemas.microsoft.com/office/powerpoint/2010/main" val="431287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B9F43A-067E-4A61-945A-EA77C38904EF}"/>
              </a:ext>
            </a:extLst>
          </p:cNvPr>
          <p:cNvPicPr>
            <a:picLocks noChangeAspect="1"/>
          </p:cNvPicPr>
          <p:nvPr/>
        </p:nvPicPr>
        <p:blipFill>
          <a:blip r:embed="rId3"/>
          <a:stretch>
            <a:fillRect/>
          </a:stretch>
        </p:blipFill>
        <p:spPr>
          <a:xfrm>
            <a:off x="-15509" y="3429000"/>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9165" y="-22668"/>
            <a:ext cx="9031014" cy="954107"/>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EXPLOSIVE POWER, POWER INDEX and TNT EQUIVALENCE</a:t>
            </a:r>
            <a:endParaRPr lang="en-GB" sz="28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06984" y="1211426"/>
            <a:ext cx="8890627" cy="1200329"/>
          </a:xfrm>
          <a:prstGeom prst="rect">
            <a:avLst/>
          </a:prstGeom>
          <a:noFill/>
        </p:spPr>
        <p:txBody>
          <a:bodyPr wrap="square">
            <a:spAutoFit/>
          </a:bodyPr>
          <a:lstStyle/>
          <a:p>
            <a:pPr marL="257175" indent="-257175">
              <a:buFont typeface="Arial" panose="020B0604020202020204" pitchFamily="34" charset="0"/>
              <a:buChar char="•"/>
            </a:pPr>
            <a:r>
              <a:rPr lang="en-US" sz="2400" dirty="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calculated independently) combine to give the value for the </a:t>
            </a:r>
            <a:r>
              <a:rPr lang="en-US" sz="2400" b="1" dirty="0">
                <a:solidFill>
                  <a:srgbClr val="212529"/>
                </a:solidFill>
                <a:latin typeface="Calibri" panose="020F0502020204030204" pitchFamily="34" charset="0"/>
                <a:cs typeface="Calibri" panose="020F0502020204030204" pitchFamily="34" charset="0"/>
              </a:rPr>
              <a:t>explosive power</a:t>
            </a:r>
            <a:endParaRPr lang="en-GB" sz="2400" b="1"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26606119-8DF0-4039-A322-848A50313B2F}"/>
                  </a:ext>
                </a:extLst>
              </p:cNvPr>
              <p:cNvSpPr txBox="1"/>
              <p:nvPr/>
            </p:nvSpPr>
            <p:spPr>
              <a:xfrm>
                <a:off x="1691680" y="2924944"/>
                <a:ext cx="5543054" cy="399405"/>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𝑒𝑥𝑝𝑙𝑜𝑠𝑖𝑣𝑒</m:t>
                      </m:r>
                      <m:r>
                        <a:rPr lang="en-GB" sz="2400" i="1">
                          <a:latin typeface="Cambria Math" panose="02040503050406030204" pitchFamily="18" charset="0"/>
                        </a:rPr>
                        <m:t> </m:t>
                      </m:r>
                      <m:r>
                        <a:rPr lang="en-GB" sz="2400" i="1">
                          <a:latin typeface="Cambria Math" panose="02040503050406030204" pitchFamily="18" charset="0"/>
                        </a:rPr>
                        <m:t>𝑝𝑜𝑤𝑒𝑟</m:t>
                      </m:r>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oMath>
                  </m:oMathPara>
                </a14:m>
                <a:endParaRPr lang="en-GB" sz="2400"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1691680" y="2924944"/>
                <a:ext cx="5543054" cy="399405"/>
              </a:xfrm>
              <a:prstGeom prst="rect">
                <a:avLst/>
              </a:prstGeom>
              <a:blipFill>
                <a:blip r:embed="rId4"/>
                <a:stretch>
                  <a:fillRect b="-20000"/>
                </a:stretch>
              </a:blipFill>
              <a:ln w="28575">
                <a:solidFill>
                  <a:srgbClr val="00B0F0"/>
                </a:solidFill>
              </a:ln>
            </p:spPr>
            <p:txBody>
              <a:bodyPr/>
              <a:lstStyle/>
              <a:p>
                <a:r>
                  <a:rPr lang="en-GB">
                    <a:noFill/>
                  </a:rPr>
                  <a:t> </a:t>
                </a:r>
              </a:p>
            </p:txBody>
          </p:sp>
        </mc:Fallback>
      </mc:AlternateContent>
    </p:spTree>
    <p:extLst>
      <p:ext uri="{BB962C8B-B14F-4D97-AF65-F5344CB8AC3E}">
        <p14:creationId xmlns:p14="http://schemas.microsoft.com/office/powerpoint/2010/main" val="9790619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B9F43A-067E-4A61-945A-EA77C38904EF}"/>
              </a:ext>
            </a:extLst>
          </p:cNvPr>
          <p:cNvPicPr>
            <a:picLocks noChangeAspect="1"/>
          </p:cNvPicPr>
          <p:nvPr/>
        </p:nvPicPr>
        <p:blipFill>
          <a:blip r:embed="rId3"/>
          <a:stretch>
            <a:fillRect/>
          </a:stretch>
        </p:blipFill>
        <p:spPr>
          <a:xfrm>
            <a:off x="-15509" y="3429000"/>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9165" y="-22668"/>
            <a:ext cx="9031014" cy="954107"/>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EXPLOSIVE POWER, POWER INDEX and TNT EQUIVALENCE</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1187624" y="4745177"/>
            <a:ext cx="8066559" cy="461665"/>
          </a:xfrm>
          <a:prstGeom prst="rect">
            <a:avLst/>
          </a:prstGeom>
          <a:noFill/>
        </p:spPr>
        <p:txBody>
          <a:bodyPr wrap="square">
            <a:spAutoFit/>
          </a:bodyPr>
          <a:lstStyle/>
          <a:p>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3301.02 kJ/kg </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400" baseline="-250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831.06 dm</a:t>
            </a:r>
            <a:r>
              <a:rPr lang="en-US" sz="2400" baseline="30000" dirty="0">
                <a:solidFill>
                  <a:srgbClr val="212529"/>
                </a:solidFill>
                <a:latin typeface="Calibri" panose="020F0502020204030204" pitchFamily="34" charset="0"/>
                <a:cs typeface="Calibri" panose="020F0502020204030204" pitchFamily="34" charset="0"/>
              </a:rPr>
              <a:t>3</a:t>
            </a:r>
            <a:r>
              <a:rPr lang="en-US" sz="2400" dirty="0">
                <a:solidFill>
                  <a:srgbClr val="212529"/>
                </a:solidFill>
                <a:latin typeface="Calibri" panose="020F0502020204030204" pitchFamily="34" charset="0"/>
                <a:cs typeface="Calibri" panose="020F0502020204030204" pitchFamily="34" charset="0"/>
              </a:rPr>
              <a:t>/kg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4"/>
          <a:stretch>
            <a:fillRect/>
          </a:stretch>
        </p:blipFill>
        <p:spPr>
          <a:xfrm>
            <a:off x="467544" y="3119050"/>
            <a:ext cx="2912907" cy="1606094"/>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4572000" y="3389873"/>
            <a:ext cx="2240993" cy="1200329"/>
          </a:xfrm>
          <a:prstGeom prst="rect">
            <a:avLst/>
          </a:prstGeom>
          <a:noFill/>
        </p:spPr>
        <p:txBody>
          <a:bodyPr wrap="square">
            <a:spAutoFit/>
          </a:bodyPr>
          <a:lstStyle/>
          <a:p>
            <a:r>
              <a:rPr lang="en-US" sz="2400" dirty="0">
                <a:solidFill>
                  <a:srgbClr val="212529"/>
                </a:solidFill>
                <a:latin typeface="Calibri" panose="020F0502020204030204" pitchFamily="34" charset="0"/>
                <a:cs typeface="Calibri" panose="020F0502020204030204" pitchFamily="34" charset="0"/>
              </a:rPr>
              <a:t>picric acid</a:t>
            </a:r>
          </a:p>
          <a:p>
            <a:r>
              <a:rPr lang="en-US" sz="2400" dirty="0">
                <a:solidFill>
                  <a:srgbClr val="212529"/>
                </a:solidFill>
                <a:latin typeface="Calibri" panose="020F0502020204030204" pitchFamily="34" charset="0"/>
                <a:cs typeface="Calibri" panose="020F0502020204030204" pitchFamily="34" charset="0"/>
              </a:rPr>
              <a:t>C6H3N3O7</a:t>
            </a:r>
          </a:p>
          <a:p>
            <a:r>
              <a:rPr lang="en-US" sz="2400" dirty="0">
                <a:solidFill>
                  <a:srgbClr val="212529"/>
                </a:solidFill>
                <a:latin typeface="Calibri" panose="020F0502020204030204" pitchFamily="34" charset="0"/>
                <a:cs typeface="Calibri" panose="020F0502020204030204" pitchFamily="34" charset="0"/>
              </a:rPr>
              <a:t>229 g/mol </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323528" y="1971101"/>
                <a:ext cx="7176153" cy="80938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𝑝𝑜𝑤𝑒𝑟</m:t>
                      </m:r>
                      <m:r>
                        <a:rPr lang="en-GB" sz="2400" i="1">
                          <a:latin typeface="Cambria Math" panose="02040503050406030204" pitchFamily="18" charset="0"/>
                        </a:rPr>
                        <m:t> </m:t>
                      </m:r>
                      <m:r>
                        <a:rPr lang="en-GB" sz="2400" i="1">
                          <a:latin typeface="Cambria Math" panose="02040503050406030204" pitchFamily="18" charset="0"/>
                        </a:rPr>
                        <m:t>𝑖𝑛𝑑𝑒𝑥</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d>
                            <m:dPr>
                              <m:ctrlPr>
                                <a:rPr lang="en-GB" sz="2400" i="1">
                                  <a:latin typeface="Cambria Math" panose="02040503050406030204" pitchFamily="18" charset="0"/>
                                </a:rPr>
                              </m:ctrlPr>
                            </m:dPr>
                            <m:e>
                              <m:r>
                                <a:rPr lang="en-GB" sz="2400" i="1">
                                  <a:latin typeface="Cambria Math" panose="02040503050406030204" pitchFamily="18" charset="0"/>
                                </a:rPr>
                                <m:t>𝑃𝐴</m:t>
                              </m:r>
                            </m:e>
                          </m:d>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𝑃𝐴</m:t>
                          </m:r>
                          <m:r>
                            <a:rPr lang="en-GB" sz="2400" i="1">
                              <a:latin typeface="Cambria Math" panose="02040503050406030204" pitchFamily="18" charset="0"/>
                              <a:ea typeface="Cambria Math" panose="02040503050406030204" pitchFamily="18" charset="0"/>
                            </a:rPr>
                            <m:t>)</m:t>
                          </m:r>
                        </m:den>
                      </m:f>
                      <m:r>
                        <a:rPr lang="en-GB" sz="2400" i="1">
                          <a:latin typeface="Cambria Math" panose="02040503050406030204" pitchFamily="18" charset="0"/>
                          <a:ea typeface="Cambria Math" panose="02040503050406030204" pitchFamily="18" charset="0"/>
                        </a:rPr>
                        <m:t>×100%</m:t>
                      </m:r>
                    </m:oMath>
                  </m:oMathPara>
                </a14:m>
                <a:endParaRPr lang="en-GB" sz="24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323528" y="1971101"/>
                <a:ext cx="7176153" cy="809389"/>
              </a:xfrm>
              <a:prstGeom prst="rect">
                <a:avLst/>
              </a:prstGeom>
              <a:blipFill>
                <a:blip r:embed="rId5"/>
                <a:stretch>
                  <a:fillRect/>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88320" y="1218594"/>
            <a:ext cx="14424384" cy="461665"/>
          </a:xfrm>
          <a:prstGeom prst="rect">
            <a:avLst/>
          </a:prstGeom>
          <a:noFill/>
        </p:spPr>
        <p:txBody>
          <a:bodyPr wrap="square" rtlCol="0">
            <a:spAutoFit/>
          </a:bodyPr>
          <a:lstStyle/>
          <a:p>
            <a:pPr marL="214313" indent="-214313">
              <a:buFont typeface="Arial" panose="020B0604020202020204" pitchFamily="34" charset="0"/>
              <a:buChar char="•"/>
            </a:pPr>
            <a:r>
              <a:rPr lang="en-GB" sz="2400" b="1" dirty="0">
                <a:latin typeface="Calibri" panose="020F0502020204030204" pitchFamily="34" charset="0"/>
                <a:cs typeface="Calibri" panose="020F0502020204030204" pitchFamily="34" charset="0"/>
              </a:rPr>
              <a:t>power index </a:t>
            </a:r>
            <a:r>
              <a:rPr lang="en-GB" sz="2400" dirty="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B9F43A-067E-4A61-945A-EA77C38904EF}"/>
              </a:ext>
            </a:extLst>
          </p:cNvPr>
          <p:cNvPicPr>
            <a:picLocks noChangeAspect="1"/>
          </p:cNvPicPr>
          <p:nvPr/>
        </p:nvPicPr>
        <p:blipFill>
          <a:blip r:embed="rId3"/>
          <a:stretch>
            <a:fillRect/>
          </a:stretch>
        </p:blipFill>
        <p:spPr>
          <a:xfrm>
            <a:off x="-15509" y="3429000"/>
            <a:ext cx="9144000" cy="3432047"/>
          </a:xfrm>
          <a:prstGeom prst="rect">
            <a:avLst/>
          </a:prstGeom>
        </p:spPr>
      </p:pic>
      <p:sp>
        <p:nvSpPr>
          <p:cNvPr id="5" name="TextBox 4">
            <a:extLst>
              <a:ext uri="{FF2B5EF4-FFF2-40B4-BE49-F238E27FC236}">
                <a16:creationId xmlns:a16="http://schemas.microsoft.com/office/drawing/2014/main" id="{1C261B21-240B-4754-B3F9-9554D9E82B1B}"/>
              </a:ext>
            </a:extLst>
          </p:cNvPr>
          <p:cNvSpPr txBox="1"/>
          <p:nvPr/>
        </p:nvSpPr>
        <p:spPr>
          <a:xfrm>
            <a:off x="-19165" y="-22668"/>
            <a:ext cx="9031014" cy="954107"/>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EXPLOSIVE POWER, POWER INDEX and TNT EQUIVALENCE</a:t>
            </a:r>
            <a:endParaRPr lang="en-GB" sz="28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1187624" y="5013176"/>
            <a:ext cx="7956376" cy="830997"/>
          </a:xfrm>
          <a:prstGeom prst="rect">
            <a:avLst/>
          </a:prstGeom>
          <a:noFill/>
        </p:spPr>
        <p:txBody>
          <a:bodyPr wrap="square">
            <a:spAutoFit/>
          </a:bodyPr>
          <a:lstStyle/>
          <a:p>
            <a:r>
              <a:rPr lang="en-US" sz="2400" i="1" dirty="0">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sz="2400" i="1" dirty="0">
                <a:latin typeface="Calibri" panose="020F0502020204030204" pitchFamily="34" charset="0"/>
                <a:cs typeface="Calibri" panose="020F0502020204030204" pitchFamily="34" charset="0"/>
              </a:rPr>
              <a:t> </a:t>
            </a: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1044576" y="3024305"/>
                <a:ext cx="7054847" cy="80938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𝑇𝑁𝑇</m:t>
                      </m:r>
                      <m:r>
                        <a:rPr lang="en-GB" sz="2400" i="1">
                          <a:latin typeface="Cambria Math" panose="02040503050406030204" pitchFamily="18" charset="0"/>
                        </a:rPr>
                        <m:t> </m:t>
                      </m:r>
                      <m:r>
                        <a:rPr lang="en-GB" sz="2400" i="1">
                          <a:latin typeface="Cambria Math" panose="02040503050406030204" pitchFamily="18" charset="0"/>
                        </a:rPr>
                        <m:t>𝑒𝑞𝑢𝑖𝑣𝑎𝑙𝑒𝑛𝑐𝑒</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d>
                            <m:dPr>
                              <m:ctrlPr>
                                <a:rPr lang="en-GB" sz="2400" i="1">
                                  <a:latin typeface="Cambria Math" panose="02040503050406030204" pitchFamily="18" charset="0"/>
                                </a:rPr>
                              </m:ctrlPr>
                            </m:dPr>
                            <m:e>
                              <m:r>
                                <a:rPr lang="en-GB" sz="2400" i="1">
                                  <a:latin typeface="Cambria Math" panose="02040503050406030204" pitchFamily="18" charset="0"/>
                                </a:rPr>
                                <m:t>𝑇𝑁𝑇</m:t>
                              </m:r>
                            </m:e>
                          </m:d>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𝑇𝑁𝑇</m:t>
                          </m:r>
                          <m:r>
                            <a:rPr lang="en-GB" sz="2400" i="1">
                              <a:latin typeface="Cambria Math" panose="02040503050406030204" pitchFamily="18" charset="0"/>
                              <a:ea typeface="Cambria Math" panose="02040503050406030204" pitchFamily="18" charset="0"/>
                            </a:rPr>
                            <m:t>)</m:t>
                          </m:r>
                        </m:den>
                      </m:f>
                    </m:oMath>
                  </m:oMathPara>
                </a14:m>
                <a:endParaRPr lang="en-GB" sz="24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1044576" y="3024305"/>
                <a:ext cx="7054847" cy="809389"/>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p:sp>
        <p:nvSpPr>
          <p:cNvPr id="21" name="TextBox 20">
            <a:extLst>
              <a:ext uri="{FF2B5EF4-FFF2-40B4-BE49-F238E27FC236}">
                <a16:creationId xmlns:a16="http://schemas.microsoft.com/office/drawing/2014/main" id="{72CDB30B-E001-4B0A-B683-09082281823D}"/>
              </a:ext>
            </a:extLst>
          </p:cNvPr>
          <p:cNvSpPr txBox="1"/>
          <p:nvPr/>
        </p:nvSpPr>
        <p:spPr>
          <a:xfrm>
            <a:off x="539552" y="1243049"/>
            <a:ext cx="8472297" cy="1200329"/>
          </a:xfrm>
          <a:prstGeom prst="rect">
            <a:avLst/>
          </a:prstGeom>
          <a:noFill/>
        </p:spPr>
        <p:txBody>
          <a:bodyPr wrap="square">
            <a:spAutoFit/>
          </a:bodyPr>
          <a:lstStyle/>
          <a:p>
            <a:pPr marL="342900" indent="-342900">
              <a:buFont typeface="Arial" panose="020B0604020202020204" pitchFamily="34" charset="0"/>
              <a:buChar char="•"/>
            </a:pPr>
            <a:r>
              <a:rPr lang="en-US" sz="2400" dirty="0">
                <a:solidFill>
                  <a:srgbClr val="212529"/>
                </a:solidFill>
                <a:latin typeface="Calibri" panose="020F0502020204030204" pitchFamily="34" charset="0"/>
                <a:cs typeface="Calibri" panose="020F0502020204030204" pitchFamily="34" charset="0"/>
              </a:rPr>
              <a:t>“</a:t>
            </a:r>
            <a:r>
              <a:rPr lang="en-US" sz="2400" b="1" dirty="0">
                <a:solidFill>
                  <a:srgbClr val="212529"/>
                </a:solidFill>
                <a:latin typeface="Calibri" panose="020F0502020204030204" pitchFamily="34" charset="0"/>
                <a:cs typeface="Calibri" panose="020F0502020204030204" pitchFamily="34" charset="0"/>
              </a:rPr>
              <a:t>TNT equivalence</a:t>
            </a:r>
            <a:r>
              <a:rPr lang="en-US" sz="24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989244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D593E85F-5807-4391-BB25-27A1B1125276}"/>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0142" y="483132"/>
            <a:ext cx="8964488" cy="769441"/>
          </a:xfrm>
          <a:prstGeom prst="rect">
            <a:avLst/>
          </a:prstGeom>
          <a:noFill/>
        </p:spPr>
        <p:txBody>
          <a:bodyPr wrap="square">
            <a:spAutoFit/>
          </a:bodyPr>
          <a:lstStyle/>
          <a:p>
            <a:r>
              <a:rPr lang="en-US" sz="2200" b="0" i="0" dirty="0">
                <a:solidFill>
                  <a:srgbClr val="212529"/>
                </a:solidFill>
                <a:effectLst/>
                <a:latin typeface="Calibri" panose="020F0502020204030204" pitchFamily="34" charset="0"/>
                <a:cs typeface="Calibri" panose="020F0502020204030204" pitchFamily="34" charset="0"/>
              </a:rPr>
              <a:t>The chemical equation for an explosion of TNT (C</a:t>
            </a:r>
            <a:r>
              <a:rPr lang="en-US" sz="2200" b="0" i="0" baseline="-25000" dirty="0">
                <a:solidFill>
                  <a:srgbClr val="212529"/>
                </a:solidFill>
                <a:effectLst/>
                <a:latin typeface="Calibri" panose="020F0502020204030204" pitchFamily="34" charset="0"/>
                <a:cs typeface="Calibri" panose="020F0502020204030204" pitchFamily="34" charset="0"/>
              </a:rPr>
              <a:t>7</a:t>
            </a:r>
            <a:r>
              <a:rPr lang="en-US" sz="2200" b="0" i="0" dirty="0">
                <a:solidFill>
                  <a:srgbClr val="212529"/>
                </a:solidFill>
                <a:effectLst/>
                <a:latin typeface="Calibri" panose="020F0502020204030204" pitchFamily="34" charset="0"/>
                <a:cs typeface="Calibri" panose="020F0502020204030204" pitchFamily="34" charset="0"/>
              </a:rPr>
              <a:t>H</a:t>
            </a:r>
            <a:r>
              <a:rPr lang="en-US" sz="2200" b="0" i="0" baseline="-25000" dirty="0">
                <a:solidFill>
                  <a:srgbClr val="212529"/>
                </a:solidFill>
                <a:effectLst/>
                <a:latin typeface="Calibri" panose="020F0502020204030204" pitchFamily="34" charset="0"/>
                <a:cs typeface="Calibri" panose="020F0502020204030204" pitchFamily="34" charset="0"/>
              </a:rPr>
              <a:t>5</a:t>
            </a:r>
            <a:r>
              <a:rPr lang="en-US" sz="2200" b="0" i="0" dirty="0">
                <a:solidFill>
                  <a:srgbClr val="212529"/>
                </a:solidFill>
                <a:effectLst/>
                <a:latin typeface="Calibri" panose="020F0502020204030204" pitchFamily="34" charset="0"/>
                <a:cs typeface="Calibri" panose="020F0502020204030204" pitchFamily="34" charset="0"/>
              </a:rPr>
              <a:t>N</a:t>
            </a:r>
            <a:r>
              <a:rPr lang="en-US" sz="2200" b="0" i="0" baseline="-25000" dirty="0">
                <a:solidFill>
                  <a:srgbClr val="212529"/>
                </a:solidFill>
                <a:effectLst/>
                <a:latin typeface="Calibri" panose="020F0502020204030204" pitchFamily="34" charset="0"/>
                <a:cs typeface="Calibri" panose="020F0502020204030204" pitchFamily="34" charset="0"/>
              </a:rPr>
              <a:t>3</a:t>
            </a:r>
            <a:r>
              <a:rPr lang="en-US" sz="2200" b="0" i="0" dirty="0">
                <a:solidFill>
                  <a:srgbClr val="212529"/>
                </a:solidFill>
                <a:effectLst/>
                <a:latin typeface="Calibri" panose="020F0502020204030204" pitchFamily="34" charset="0"/>
                <a:cs typeface="Calibri" panose="020F0502020204030204" pitchFamily="34" charset="0"/>
              </a:rPr>
              <a:t>O</a:t>
            </a:r>
            <a:r>
              <a:rPr lang="en-US" sz="2200" b="0" i="0" baseline="-25000" dirty="0">
                <a:solidFill>
                  <a:srgbClr val="212529"/>
                </a:solidFill>
                <a:effectLst/>
                <a:latin typeface="Calibri" panose="020F0502020204030204" pitchFamily="34" charset="0"/>
                <a:cs typeface="Calibri" panose="020F0502020204030204" pitchFamily="34" charset="0"/>
              </a:rPr>
              <a:t>6</a:t>
            </a:r>
            <a:r>
              <a:rPr lang="en-US" sz="2200" b="0" i="0" dirty="0">
                <a:solidFill>
                  <a:srgbClr val="212529"/>
                </a:solidFill>
                <a:effectLst/>
                <a:latin typeface="Calibri" panose="020F0502020204030204" pitchFamily="34" charset="0"/>
                <a:cs typeface="Calibri" panose="020F0502020204030204" pitchFamily="34" charset="0"/>
              </a:rPr>
              <a:t>) was derived using the modified K-W rules and is shown below.</a:t>
            </a:r>
            <a:endParaRPr lang="en-GB" sz="2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539552" y="1439115"/>
            <a:ext cx="5986895"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C</a:t>
            </a:r>
            <a:r>
              <a:rPr lang="en-GB" sz="2400" b="1" baseline="-25000" dirty="0">
                <a:latin typeface="Calibri" panose="020F0502020204030204" pitchFamily="34" charset="0"/>
                <a:cs typeface="Calibri" panose="020F0502020204030204" pitchFamily="34" charset="0"/>
              </a:rPr>
              <a:t>7</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5</a:t>
            </a:r>
            <a:r>
              <a:rPr lang="en-GB" sz="2400" b="1" dirty="0">
                <a:solidFill>
                  <a:srgbClr val="FF0000"/>
                </a:solidFill>
                <a:latin typeface="Calibri" panose="020F0502020204030204" pitchFamily="34" charset="0"/>
                <a:cs typeface="Calibri" panose="020F0502020204030204" pitchFamily="34" charset="0"/>
              </a:rPr>
              <a:t>N</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0000FF"/>
                </a:solidFill>
                <a:latin typeface="Calibri" panose="020F0502020204030204" pitchFamily="34" charset="0"/>
                <a:cs typeface="Calibri" panose="020F0502020204030204" pitchFamily="34" charset="0"/>
              </a:rPr>
              <a:t>O</a:t>
            </a:r>
            <a:r>
              <a:rPr lang="en-GB" sz="2400" b="1" baseline="-25000" dirty="0">
                <a:solidFill>
                  <a:srgbClr val="0000FF"/>
                </a:solidFill>
                <a:latin typeface="Calibri" panose="020F0502020204030204" pitchFamily="34" charset="0"/>
                <a:cs typeface="Calibri" panose="020F0502020204030204" pitchFamily="34" charset="0"/>
              </a:rPr>
              <a:t>6</a:t>
            </a:r>
            <a:r>
              <a:rPr lang="en-GB" sz="24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sym typeface="Wingdings" panose="05000000000000000000" pitchFamily="2" charset="2"/>
              </a:rPr>
              <a:t>  3½ C</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+ 3½ C + </a:t>
            </a:r>
            <a:r>
              <a:rPr lang="en-GB" sz="2400" b="1"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400" b="1"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1"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b="1" dirty="0">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17584" y="2014249"/>
            <a:ext cx="7552780" cy="1107996"/>
          </a:xfrm>
          <a:prstGeom prst="rect">
            <a:avLst/>
          </a:prstGeom>
          <a:noFill/>
        </p:spPr>
        <p:txBody>
          <a:bodyPr wrap="square">
            <a:spAutoFit/>
          </a:bodyPr>
          <a:lstStyle/>
          <a:p>
            <a:pPr algn="l"/>
            <a:r>
              <a:rPr lang="en-US" sz="2200" b="0" i="0" dirty="0">
                <a:solidFill>
                  <a:srgbClr val="212529"/>
                </a:solidFill>
                <a:effectLst/>
                <a:latin typeface="Calibri" panose="020F0502020204030204" pitchFamily="34" charset="0"/>
                <a:cs typeface="Calibri" panose="020F0502020204030204" pitchFamily="34" charset="0"/>
              </a:rPr>
              <a:t>Calculate the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a:t>
            </a:r>
            <a:r>
              <a:rPr lang="en-US" sz="2200" dirty="0">
                <a:solidFill>
                  <a:srgbClr val="212529"/>
                </a:solidFill>
                <a:latin typeface="Calibri" panose="020F0502020204030204" pitchFamily="34" charset="0"/>
                <a:cs typeface="Calibri" panose="020F0502020204030204" pitchFamily="34" charset="0"/>
              </a:rPr>
              <a:t>of all gas products liberated upon detonation of </a:t>
            </a:r>
            <a:r>
              <a:rPr lang="en-US" sz="2200" b="1" dirty="0">
                <a:solidFill>
                  <a:srgbClr val="CC66FF"/>
                </a:solidFill>
                <a:latin typeface="Calibri" panose="020F0502020204030204" pitchFamily="34" charset="0"/>
                <a:cs typeface="Calibri" panose="020F0502020204030204" pitchFamily="34" charset="0"/>
              </a:rPr>
              <a:t>o</a:t>
            </a:r>
            <a:r>
              <a:rPr lang="en-US" sz="2200" b="1" i="0" dirty="0">
                <a:solidFill>
                  <a:srgbClr val="CC66FF"/>
                </a:solidFill>
                <a:effectLst/>
                <a:latin typeface="Calibri" panose="020F0502020204030204" pitchFamily="34" charset="0"/>
                <a:cs typeface="Calibri" panose="020F0502020204030204" pitchFamily="34" charset="0"/>
              </a:rPr>
              <a:t>ne mole </a:t>
            </a:r>
            <a:r>
              <a:rPr lang="en-US" sz="2200" b="0" i="0" dirty="0">
                <a:solidFill>
                  <a:srgbClr val="212529"/>
                </a:solidFill>
                <a:effectLst/>
                <a:latin typeface="Calibri" panose="020F0502020204030204" pitchFamily="34" charset="0"/>
                <a:cs typeface="Calibri" panose="020F0502020204030204" pitchFamily="34" charset="0"/>
              </a:rPr>
              <a:t>of TNT.</a:t>
            </a:r>
          </a:p>
          <a:p>
            <a:pPr algn="l"/>
            <a:r>
              <a:rPr lang="en-US" sz="2200" b="0" i="0" dirty="0">
                <a:solidFill>
                  <a:srgbClr val="212529"/>
                </a:solidFill>
                <a:effectLst/>
                <a:latin typeface="Calibri" panose="020F0502020204030204" pitchFamily="34" charset="0"/>
                <a:cs typeface="Calibri" panose="020F0502020204030204" pitchFamily="34" charset="0"/>
              </a:rPr>
              <a:t>What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of gases is produced from </a:t>
            </a:r>
            <a:r>
              <a:rPr lang="en-US" sz="2200" b="1" i="0" dirty="0">
                <a:solidFill>
                  <a:srgbClr val="7030A0"/>
                </a:solidFill>
                <a:effectLst/>
                <a:latin typeface="Calibri" panose="020F0502020204030204" pitchFamily="34" charset="0"/>
                <a:cs typeface="Calibri" panose="020F0502020204030204" pitchFamily="34" charset="0"/>
              </a:rPr>
              <a:t>1 g</a:t>
            </a:r>
            <a:r>
              <a:rPr lang="en-US" sz="2200" b="0" i="0" dirty="0">
                <a:solidFill>
                  <a:srgbClr val="212529"/>
                </a:solidFill>
                <a:effectLst/>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75871" y="4978878"/>
            <a:ext cx="4491935" cy="400110"/>
          </a:xfrm>
          <a:prstGeom prst="rect">
            <a:avLst/>
          </a:prstGeom>
          <a:noFill/>
        </p:spPr>
        <p:txBody>
          <a:bodyPr wrap="none" rtlCol="0">
            <a:spAutoFit/>
          </a:bodyPr>
          <a:lstStyle/>
          <a:p>
            <a:r>
              <a:rPr lang="en-GB" sz="2000" i="1" dirty="0">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4843677" y="4946181"/>
            <a:ext cx="4624250" cy="400110"/>
          </a:xfrm>
          <a:prstGeom prst="rect">
            <a:avLst/>
          </a:prstGeom>
          <a:noFill/>
        </p:spPr>
        <p:txBody>
          <a:bodyPr wrap="square">
            <a:spAutoFit/>
          </a:bodyPr>
          <a:lstStyle/>
          <a:p>
            <a:r>
              <a:rPr lang="en-US" sz="2000" b="0" i="1" dirty="0">
                <a:solidFill>
                  <a:srgbClr val="212529"/>
                </a:solidFill>
                <a:effectLst/>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17584" y="3314965"/>
            <a:ext cx="9100444" cy="1631216"/>
          </a:xfrm>
          <a:prstGeom prst="rect">
            <a:avLst/>
          </a:prstGeom>
          <a:noFill/>
        </p:spPr>
        <p:txBody>
          <a:bodyPr wrap="square">
            <a:spAutoFit/>
          </a:bodyPr>
          <a:lstStyle/>
          <a:p>
            <a:pPr algn="l"/>
            <a:r>
              <a:rPr lang="en-US" sz="2000" b="0" i="1" dirty="0">
                <a:solidFill>
                  <a:srgbClr val="212529"/>
                </a:solidFill>
                <a:effectLst/>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b="0" i="1" dirty="0">
                <a:solidFill>
                  <a:srgbClr val="212529"/>
                </a:solidFill>
                <a:effectLst/>
                <a:latin typeface="Calibri" panose="020F0502020204030204" pitchFamily="34" charset="0"/>
                <a:cs typeface="Calibri" panose="020F0502020204030204" pitchFamily="34" charset="0"/>
              </a:rPr>
              <a:t> </a:t>
            </a:r>
          </a:p>
          <a:p>
            <a:pPr algn="l"/>
            <a:r>
              <a:rPr lang="en-US" sz="2000" b="0" i="1" dirty="0">
                <a:solidFill>
                  <a:srgbClr val="212529"/>
                </a:solidFill>
                <a:effectLst/>
                <a:latin typeface="Calibri" panose="020F0502020204030204" pitchFamily="34" charset="0"/>
                <a:cs typeface="Calibri" panose="020F0502020204030204" pitchFamily="34" charset="0"/>
              </a:rPr>
              <a:t>7½ mol of gas will occupy 22.4 × 7½ = 168 dm3</a:t>
            </a:r>
          </a:p>
          <a:p>
            <a:pPr algn="l"/>
            <a:r>
              <a:rPr lang="en-US" sz="2000" i="1" dirty="0">
                <a:solidFill>
                  <a:srgbClr val="212529"/>
                </a:solidFill>
                <a:latin typeface="Calibri" panose="020F0502020204030204" pitchFamily="34" charset="0"/>
                <a:cs typeface="Calibri" panose="020F0502020204030204" pitchFamily="34" charset="0"/>
              </a:rPr>
              <a:t>Therefore,</a:t>
            </a:r>
            <a:r>
              <a:rPr lang="en-US" sz="2000" b="0" i="1" dirty="0">
                <a:solidFill>
                  <a:srgbClr val="212529"/>
                </a:solidFill>
                <a:effectLst/>
                <a:latin typeface="Calibri" panose="020F0502020204030204" pitchFamily="34" charset="0"/>
                <a:cs typeface="Calibri" panose="020F0502020204030204" pitchFamily="34" charset="0"/>
              </a:rPr>
              <a:t> 1 mol of TNT produces 168 dm3 of gas</a:t>
            </a:r>
          </a:p>
        </p:txBody>
      </p:sp>
    </p:spTree>
    <p:extLst>
      <p:ext uri="{BB962C8B-B14F-4D97-AF65-F5344CB8AC3E}">
        <p14:creationId xmlns:p14="http://schemas.microsoft.com/office/powerpoint/2010/main" val="358455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7760249" y="6381328"/>
            <a:ext cx="1383751" cy="483518"/>
          </a:xfrm>
          <a:prstGeom prst="rect">
            <a:avLst/>
          </a:prstGeom>
        </p:spPr>
      </p:pic>
      <p:grpSp>
        <p:nvGrpSpPr>
          <p:cNvPr id="7" name="Group 6">
            <a:extLst>
              <a:ext uri="{FF2B5EF4-FFF2-40B4-BE49-F238E27FC236}">
                <a16:creationId xmlns:a16="http://schemas.microsoft.com/office/drawing/2014/main" id="{4121D5C7-F9D5-4BE5-9FA8-AB5FDA51040A}"/>
              </a:ext>
            </a:extLst>
          </p:cNvPr>
          <p:cNvGrpSpPr/>
          <p:nvPr/>
        </p:nvGrpSpPr>
        <p:grpSpPr>
          <a:xfrm>
            <a:off x="0" y="3429000"/>
            <a:ext cx="9144000" cy="3435846"/>
            <a:chOff x="0" y="3429000"/>
            <a:chExt cx="9144000" cy="3435846"/>
          </a:xfrm>
        </p:grpSpPr>
        <p:pic>
          <p:nvPicPr>
            <p:cNvPr id="8" name="Picture 7">
              <a:extLst>
                <a:ext uri="{FF2B5EF4-FFF2-40B4-BE49-F238E27FC236}">
                  <a16:creationId xmlns:a16="http://schemas.microsoft.com/office/drawing/2014/main" id="{15BFE22E-31E8-4410-ACE4-195D1356CAC6}"/>
                </a:ext>
              </a:extLst>
            </p:cNvPr>
            <p:cNvPicPr>
              <a:picLocks noChangeAspect="1"/>
            </p:cNvPicPr>
            <p:nvPr/>
          </p:nvPicPr>
          <p:blipFill rotWithShape="1">
            <a:blip r:embed="rId4"/>
            <a:srcRect l="12988" t="-4740" r="31675" b="1"/>
            <a:stretch/>
          </p:blipFill>
          <p:spPr>
            <a:xfrm>
              <a:off x="0" y="3429000"/>
              <a:ext cx="3203848" cy="3411076"/>
            </a:xfrm>
            <a:prstGeom prst="rect">
              <a:avLst/>
            </a:prstGeom>
          </p:spPr>
        </p:pic>
        <p:pic>
          <p:nvPicPr>
            <p:cNvPr id="9" name="Picture 8">
              <a:extLst>
                <a:ext uri="{FF2B5EF4-FFF2-40B4-BE49-F238E27FC236}">
                  <a16:creationId xmlns:a16="http://schemas.microsoft.com/office/drawing/2014/main" id="{CC628524-C5D7-4C46-A16E-6E0E6FA5CD78}"/>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44" name="TextBox 43">
            <a:extLst>
              <a:ext uri="{FF2B5EF4-FFF2-40B4-BE49-F238E27FC236}">
                <a16:creationId xmlns:a16="http://schemas.microsoft.com/office/drawing/2014/main" id="{696F8DC5-F3B9-430D-87ED-CBD30EA58B91}"/>
              </a:ext>
            </a:extLst>
          </p:cNvPr>
          <p:cNvSpPr txBox="1"/>
          <p:nvPr/>
        </p:nvSpPr>
        <p:spPr>
          <a:xfrm>
            <a:off x="-1" y="41818"/>
            <a:ext cx="564617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AROMATIC SUBSTITUTION</a:t>
            </a:r>
            <a:endParaRPr lang="en-GB" sz="2800" b="1" dirty="0">
              <a:effectLst>
                <a:outerShdw blurRad="38100" dist="38100" dir="2700000" algn="tl">
                  <a:srgbClr val="000000">
                    <a:alpha val="43137"/>
                  </a:srgbClr>
                </a:outerShdw>
              </a:effectLst>
            </a:endParaRPr>
          </a:p>
        </p:txBody>
      </p:sp>
      <p:pic>
        <p:nvPicPr>
          <p:cNvPr id="23" name="Picture 22">
            <a:extLst>
              <a:ext uri="{FF2B5EF4-FFF2-40B4-BE49-F238E27FC236}">
                <a16:creationId xmlns:a16="http://schemas.microsoft.com/office/drawing/2014/main" id="{526B3659-1C0E-4EC7-B430-2A1644391496}"/>
              </a:ext>
            </a:extLst>
          </p:cNvPr>
          <p:cNvPicPr>
            <a:picLocks noChangeAspect="1"/>
          </p:cNvPicPr>
          <p:nvPr/>
        </p:nvPicPr>
        <p:blipFill>
          <a:blip r:embed="rId5"/>
          <a:stretch>
            <a:fillRect/>
          </a:stretch>
        </p:blipFill>
        <p:spPr>
          <a:xfrm>
            <a:off x="75931" y="699990"/>
            <a:ext cx="5152599" cy="6116192"/>
          </a:xfrm>
          <a:prstGeom prst="rect">
            <a:avLst/>
          </a:prstGeom>
        </p:spPr>
      </p:pic>
      <p:sp>
        <p:nvSpPr>
          <p:cNvPr id="24" name="Rectangle 23">
            <a:extLst>
              <a:ext uri="{FF2B5EF4-FFF2-40B4-BE49-F238E27FC236}">
                <a16:creationId xmlns:a16="http://schemas.microsoft.com/office/drawing/2014/main" id="{0A7FA55C-E23C-42EC-94CA-75F00B82A1BD}"/>
              </a:ext>
            </a:extLst>
          </p:cNvPr>
          <p:cNvSpPr/>
          <p:nvPr/>
        </p:nvSpPr>
        <p:spPr>
          <a:xfrm>
            <a:off x="103316" y="1405400"/>
            <a:ext cx="5100778" cy="3710460"/>
          </a:xfrm>
          <a:prstGeom prst="rect">
            <a:avLst/>
          </a:prstGeom>
          <a:noFill/>
          <a:ln w="190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0" name="Group 39">
            <a:extLst>
              <a:ext uri="{FF2B5EF4-FFF2-40B4-BE49-F238E27FC236}">
                <a16:creationId xmlns:a16="http://schemas.microsoft.com/office/drawing/2014/main" id="{316EBD72-9554-43C2-873D-75966496ED42}"/>
              </a:ext>
            </a:extLst>
          </p:cNvPr>
          <p:cNvGrpSpPr/>
          <p:nvPr/>
        </p:nvGrpSpPr>
        <p:grpSpPr>
          <a:xfrm>
            <a:off x="5208845" y="137960"/>
            <a:ext cx="1905833" cy="2476964"/>
            <a:chOff x="5778066" y="761679"/>
            <a:chExt cx="1905833" cy="2476964"/>
          </a:xfrm>
        </p:grpSpPr>
        <p:pic>
          <p:nvPicPr>
            <p:cNvPr id="18" name="Picture 17">
              <a:extLst>
                <a:ext uri="{FF2B5EF4-FFF2-40B4-BE49-F238E27FC236}">
                  <a16:creationId xmlns:a16="http://schemas.microsoft.com/office/drawing/2014/main" id="{F700B709-030D-4CD6-B822-843568EFC673}"/>
                </a:ext>
              </a:extLst>
            </p:cNvPr>
            <p:cNvPicPr>
              <a:picLocks noChangeAspect="1"/>
            </p:cNvPicPr>
            <p:nvPr/>
          </p:nvPicPr>
          <p:blipFill rotWithShape="1">
            <a:blip r:embed="rId6"/>
            <a:srcRect r="78053" b="28608"/>
            <a:stretch/>
          </p:blipFill>
          <p:spPr>
            <a:xfrm>
              <a:off x="6070797" y="828914"/>
              <a:ext cx="1255269" cy="2047374"/>
            </a:xfrm>
            <a:prstGeom prst="rect">
              <a:avLst/>
            </a:prstGeom>
          </p:spPr>
        </p:pic>
        <p:sp>
          <p:nvSpPr>
            <p:cNvPr id="12" name="TextBox 11">
              <a:extLst>
                <a:ext uri="{FF2B5EF4-FFF2-40B4-BE49-F238E27FC236}">
                  <a16:creationId xmlns:a16="http://schemas.microsoft.com/office/drawing/2014/main" id="{F1923B13-96CD-4C6B-9F11-546D46430946}"/>
                </a:ext>
              </a:extLst>
            </p:cNvPr>
            <p:cNvSpPr txBox="1"/>
            <p:nvPr/>
          </p:nvSpPr>
          <p:spPr>
            <a:xfrm>
              <a:off x="6633109" y="1069240"/>
              <a:ext cx="356188" cy="461665"/>
            </a:xfrm>
            <a:prstGeom prst="rect">
              <a:avLst/>
            </a:prstGeom>
            <a:noFill/>
          </p:spPr>
          <p:txBody>
            <a:bodyPr wrap="none" rtlCol="0">
              <a:spAutoFit/>
            </a:bodyPr>
            <a:lstStyle/>
            <a:p>
              <a:r>
                <a:rPr lang="en-GB" sz="2400" b="1" dirty="0">
                  <a:solidFill>
                    <a:srgbClr val="0000FF"/>
                  </a:solidFill>
                </a:rPr>
                <a:t>1</a:t>
              </a:r>
            </a:p>
          </p:txBody>
        </p:sp>
        <p:sp>
          <p:nvSpPr>
            <p:cNvPr id="13" name="TextBox 12">
              <a:extLst>
                <a:ext uri="{FF2B5EF4-FFF2-40B4-BE49-F238E27FC236}">
                  <a16:creationId xmlns:a16="http://schemas.microsoft.com/office/drawing/2014/main" id="{5B74E27F-9117-4809-B015-3F7797990730}"/>
                </a:ext>
              </a:extLst>
            </p:cNvPr>
            <p:cNvSpPr txBox="1"/>
            <p:nvPr/>
          </p:nvSpPr>
          <p:spPr>
            <a:xfrm>
              <a:off x="7262609" y="1472931"/>
              <a:ext cx="356188" cy="461665"/>
            </a:xfrm>
            <a:prstGeom prst="rect">
              <a:avLst/>
            </a:prstGeom>
            <a:noFill/>
          </p:spPr>
          <p:txBody>
            <a:bodyPr wrap="none" rtlCol="0">
              <a:spAutoFit/>
            </a:bodyPr>
            <a:lstStyle/>
            <a:p>
              <a:r>
                <a:rPr lang="en-GB" sz="2400" b="1" dirty="0">
                  <a:solidFill>
                    <a:srgbClr val="0000FF"/>
                  </a:solidFill>
                </a:rPr>
                <a:t>2</a:t>
              </a:r>
            </a:p>
          </p:txBody>
        </p:sp>
        <p:sp>
          <p:nvSpPr>
            <p:cNvPr id="14" name="TextBox 13">
              <a:extLst>
                <a:ext uri="{FF2B5EF4-FFF2-40B4-BE49-F238E27FC236}">
                  <a16:creationId xmlns:a16="http://schemas.microsoft.com/office/drawing/2014/main" id="{972F38FC-4F0E-41AE-A8FD-33A7FADB71F5}"/>
                </a:ext>
              </a:extLst>
            </p:cNvPr>
            <p:cNvSpPr txBox="1"/>
            <p:nvPr/>
          </p:nvSpPr>
          <p:spPr>
            <a:xfrm>
              <a:off x="7262609" y="2302374"/>
              <a:ext cx="356188" cy="461665"/>
            </a:xfrm>
            <a:prstGeom prst="rect">
              <a:avLst/>
            </a:prstGeom>
            <a:noFill/>
          </p:spPr>
          <p:txBody>
            <a:bodyPr wrap="none" rtlCol="0">
              <a:spAutoFit/>
            </a:bodyPr>
            <a:lstStyle/>
            <a:p>
              <a:r>
                <a:rPr lang="en-GB" sz="2400" b="1" dirty="0">
                  <a:solidFill>
                    <a:srgbClr val="0000FF"/>
                  </a:solidFill>
                </a:rPr>
                <a:t>3</a:t>
              </a:r>
            </a:p>
          </p:txBody>
        </p:sp>
        <p:sp>
          <p:nvSpPr>
            <p:cNvPr id="15" name="TextBox 14">
              <a:extLst>
                <a:ext uri="{FF2B5EF4-FFF2-40B4-BE49-F238E27FC236}">
                  <a16:creationId xmlns:a16="http://schemas.microsoft.com/office/drawing/2014/main" id="{C44A0DBD-0EC4-48F9-AC26-5FF84B5AEA51}"/>
                </a:ext>
              </a:extLst>
            </p:cNvPr>
            <p:cNvSpPr txBox="1"/>
            <p:nvPr/>
          </p:nvSpPr>
          <p:spPr>
            <a:xfrm>
              <a:off x="6488609" y="2770253"/>
              <a:ext cx="356188" cy="461665"/>
            </a:xfrm>
            <a:prstGeom prst="rect">
              <a:avLst/>
            </a:prstGeom>
            <a:noFill/>
          </p:spPr>
          <p:txBody>
            <a:bodyPr wrap="none" rtlCol="0">
              <a:spAutoFit/>
            </a:bodyPr>
            <a:lstStyle/>
            <a:p>
              <a:r>
                <a:rPr lang="en-GB" sz="2400" b="1" dirty="0">
                  <a:solidFill>
                    <a:srgbClr val="0000FF"/>
                  </a:solidFill>
                </a:rPr>
                <a:t>4</a:t>
              </a:r>
            </a:p>
          </p:txBody>
        </p:sp>
        <p:sp>
          <p:nvSpPr>
            <p:cNvPr id="16" name="TextBox 15">
              <a:extLst>
                <a:ext uri="{FF2B5EF4-FFF2-40B4-BE49-F238E27FC236}">
                  <a16:creationId xmlns:a16="http://schemas.microsoft.com/office/drawing/2014/main" id="{7F8BD70C-8575-4EAA-974E-2A916D958CA7}"/>
                </a:ext>
              </a:extLst>
            </p:cNvPr>
            <p:cNvSpPr txBox="1"/>
            <p:nvPr/>
          </p:nvSpPr>
          <p:spPr>
            <a:xfrm>
              <a:off x="5783824" y="2302374"/>
              <a:ext cx="356188" cy="461665"/>
            </a:xfrm>
            <a:prstGeom prst="rect">
              <a:avLst/>
            </a:prstGeom>
            <a:noFill/>
          </p:spPr>
          <p:txBody>
            <a:bodyPr wrap="none" rtlCol="0">
              <a:spAutoFit/>
            </a:bodyPr>
            <a:lstStyle/>
            <a:p>
              <a:r>
                <a:rPr lang="en-GB" sz="2400" b="1" dirty="0">
                  <a:solidFill>
                    <a:srgbClr val="0000FF"/>
                  </a:solidFill>
                </a:rPr>
                <a:t>5</a:t>
              </a:r>
            </a:p>
          </p:txBody>
        </p:sp>
        <p:sp>
          <p:nvSpPr>
            <p:cNvPr id="17" name="TextBox 16">
              <a:extLst>
                <a:ext uri="{FF2B5EF4-FFF2-40B4-BE49-F238E27FC236}">
                  <a16:creationId xmlns:a16="http://schemas.microsoft.com/office/drawing/2014/main" id="{DA392A0D-0911-46E5-A314-D2827C4E4361}"/>
                </a:ext>
              </a:extLst>
            </p:cNvPr>
            <p:cNvSpPr txBox="1"/>
            <p:nvPr/>
          </p:nvSpPr>
          <p:spPr>
            <a:xfrm>
              <a:off x="5778066" y="1530905"/>
              <a:ext cx="356188" cy="461665"/>
            </a:xfrm>
            <a:prstGeom prst="rect">
              <a:avLst/>
            </a:prstGeom>
            <a:noFill/>
          </p:spPr>
          <p:txBody>
            <a:bodyPr wrap="none" rtlCol="0">
              <a:spAutoFit/>
            </a:bodyPr>
            <a:lstStyle/>
            <a:p>
              <a:r>
                <a:rPr lang="en-GB" sz="2400" b="1" dirty="0">
                  <a:solidFill>
                    <a:srgbClr val="0000FF"/>
                  </a:solidFill>
                </a:rPr>
                <a:t>6</a:t>
              </a:r>
            </a:p>
          </p:txBody>
        </p:sp>
        <p:sp>
          <p:nvSpPr>
            <p:cNvPr id="27" name="Rectangle 26">
              <a:extLst>
                <a:ext uri="{FF2B5EF4-FFF2-40B4-BE49-F238E27FC236}">
                  <a16:creationId xmlns:a16="http://schemas.microsoft.com/office/drawing/2014/main" id="{1F782551-C969-409A-8965-2342D6BDB188}"/>
                </a:ext>
              </a:extLst>
            </p:cNvPr>
            <p:cNvSpPr/>
            <p:nvPr/>
          </p:nvSpPr>
          <p:spPr>
            <a:xfrm>
              <a:off x="5833635" y="761679"/>
              <a:ext cx="1850264" cy="2476964"/>
            </a:xfrm>
            <a:prstGeom prst="rect">
              <a:avLst/>
            </a:prstGeom>
            <a:noFill/>
            <a:ln w="190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5" name="Rectangle 34">
            <a:extLst>
              <a:ext uri="{FF2B5EF4-FFF2-40B4-BE49-F238E27FC236}">
                <a16:creationId xmlns:a16="http://schemas.microsoft.com/office/drawing/2014/main" id="{927464EE-F5B0-493D-BC18-4C4B40D88C4E}"/>
              </a:ext>
            </a:extLst>
          </p:cNvPr>
          <p:cNvSpPr/>
          <p:nvPr/>
        </p:nvSpPr>
        <p:spPr>
          <a:xfrm>
            <a:off x="91364" y="5434672"/>
            <a:ext cx="5091313" cy="332622"/>
          </a:xfrm>
          <a:prstGeom prst="rect">
            <a:avLst/>
          </a:prstGeom>
          <a:noFill/>
          <a:ln w="19050">
            <a:solidFill>
              <a:srgbClr val="CC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ADFD31CF-E982-4F84-A251-19BEB2E4A22C}"/>
              </a:ext>
            </a:extLst>
          </p:cNvPr>
          <p:cNvSpPr/>
          <p:nvPr/>
        </p:nvSpPr>
        <p:spPr>
          <a:xfrm>
            <a:off x="90185" y="5767294"/>
            <a:ext cx="5100778" cy="332622"/>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401387DE-4690-4E7D-9D5B-4E5FAAFC0F27}"/>
              </a:ext>
            </a:extLst>
          </p:cNvPr>
          <p:cNvSpPr/>
          <p:nvPr/>
        </p:nvSpPr>
        <p:spPr>
          <a:xfrm>
            <a:off x="86787" y="6091046"/>
            <a:ext cx="5117307" cy="332622"/>
          </a:xfrm>
          <a:prstGeom prst="rect">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0B0113BC-F110-4596-8B8F-F30BC3372805}"/>
              </a:ext>
            </a:extLst>
          </p:cNvPr>
          <p:cNvSpPr/>
          <p:nvPr/>
        </p:nvSpPr>
        <p:spPr>
          <a:xfrm>
            <a:off x="88637" y="6432538"/>
            <a:ext cx="5094040" cy="332622"/>
          </a:xfrm>
          <a:prstGeom prst="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grpSp>
        <p:nvGrpSpPr>
          <p:cNvPr id="50" name="Group 49">
            <a:extLst>
              <a:ext uri="{FF2B5EF4-FFF2-40B4-BE49-F238E27FC236}">
                <a16:creationId xmlns:a16="http://schemas.microsoft.com/office/drawing/2014/main" id="{AFC68743-1162-4A36-975B-01A85B44B1B8}"/>
              </a:ext>
            </a:extLst>
          </p:cNvPr>
          <p:cNvGrpSpPr/>
          <p:nvPr/>
        </p:nvGrpSpPr>
        <p:grpSpPr>
          <a:xfrm>
            <a:off x="7231770" y="141775"/>
            <a:ext cx="1872661" cy="2527249"/>
            <a:chOff x="7406199" y="738121"/>
            <a:chExt cx="1872661" cy="2527249"/>
          </a:xfrm>
        </p:grpSpPr>
        <p:grpSp>
          <p:nvGrpSpPr>
            <p:cNvPr id="25" name="Group 24">
              <a:extLst>
                <a:ext uri="{FF2B5EF4-FFF2-40B4-BE49-F238E27FC236}">
                  <a16:creationId xmlns:a16="http://schemas.microsoft.com/office/drawing/2014/main" id="{CAE95C8D-AF6C-48A9-97FD-F6D19F0C1001}"/>
                </a:ext>
              </a:extLst>
            </p:cNvPr>
            <p:cNvGrpSpPr/>
            <p:nvPr/>
          </p:nvGrpSpPr>
          <p:grpSpPr>
            <a:xfrm>
              <a:off x="7438129" y="805804"/>
              <a:ext cx="1840731" cy="2459566"/>
              <a:chOff x="5591689" y="3429000"/>
              <a:chExt cx="1840731" cy="2459566"/>
            </a:xfrm>
          </p:grpSpPr>
          <p:pic>
            <p:nvPicPr>
              <p:cNvPr id="5" name="Picture 4">
                <a:extLst>
                  <a:ext uri="{FF2B5EF4-FFF2-40B4-BE49-F238E27FC236}">
                    <a16:creationId xmlns:a16="http://schemas.microsoft.com/office/drawing/2014/main" id="{6A0AE466-658B-4429-8AA8-9D0B380EDCC5}"/>
                  </a:ext>
                </a:extLst>
              </p:cNvPr>
              <p:cNvPicPr>
                <a:picLocks noChangeAspect="1"/>
              </p:cNvPicPr>
              <p:nvPr/>
            </p:nvPicPr>
            <p:blipFill>
              <a:blip r:embed="rId7"/>
              <a:stretch>
                <a:fillRect/>
              </a:stretch>
            </p:blipFill>
            <p:spPr>
              <a:xfrm>
                <a:off x="5812171" y="3429000"/>
                <a:ext cx="1352876" cy="2142754"/>
              </a:xfrm>
              <a:prstGeom prst="rect">
                <a:avLst/>
              </a:prstGeom>
            </p:spPr>
          </p:pic>
          <p:sp>
            <p:nvSpPr>
              <p:cNvPr id="28" name="TextBox 27">
                <a:extLst>
                  <a:ext uri="{FF2B5EF4-FFF2-40B4-BE49-F238E27FC236}">
                    <a16:creationId xmlns:a16="http://schemas.microsoft.com/office/drawing/2014/main" id="{A0D7EFED-759C-4951-A6EA-8CC19E3071CC}"/>
                  </a:ext>
                </a:extLst>
              </p:cNvPr>
              <p:cNvSpPr txBox="1"/>
              <p:nvPr/>
            </p:nvSpPr>
            <p:spPr>
              <a:xfrm>
                <a:off x="6446732" y="3725888"/>
                <a:ext cx="356188" cy="461665"/>
              </a:xfrm>
              <a:prstGeom prst="rect">
                <a:avLst/>
              </a:prstGeom>
              <a:noFill/>
            </p:spPr>
            <p:txBody>
              <a:bodyPr wrap="none" rtlCol="0">
                <a:spAutoFit/>
              </a:bodyPr>
              <a:lstStyle/>
              <a:p>
                <a:r>
                  <a:rPr lang="en-GB" sz="2400" b="1" dirty="0">
                    <a:solidFill>
                      <a:srgbClr val="0000FF"/>
                    </a:solidFill>
                  </a:rPr>
                  <a:t>1</a:t>
                </a:r>
              </a:p>
            </p:txBody>
          </p:sp>
          <p:sp>
            <p:nvSpPr>
              <p:cNvPr id="29" name="TextBox 28">
                <a:extLst>
                  <a:ext uri="{FF2B5EF4-FFF2-40B4-BE49-F238E27FC236}">
                    <a16:creationId xmlns:a16="http://schemas.microsoft.com/office/drawing/2014/main" id="{7D0592C0-C16D-4F1E-B55B-28588426BE9D}"/>
                  </a:ext>
                </a:extLst>
              </p:cNvPr>
              <p:cNvSpPr txBox="1"/>
              <p:nvPr/>
            </p:nvSpPr>
            <p:spPr>
              <a:xfrm>
                <a:off x="7076232" y="4129579"/>
                <a:ext cx="356188" cy="461665"/>
              </a:xfrm>
              <a:prstGeom prst="rect">
                <a:avLst/>
              </a:prstGeom>
              <a:noFill/>
            </p:spPr>
            <p:txBody>
              <a:bodyPr wrap="none" rtlCol="0">
                <a:spAutoFit/>
              </a:bodyPr>
              <a:lstStyle/>
              <a:p>
                <a:r>
                  <a:rPr lang="en-GB" sz="2400" b="1" dirty="0">
                    <a:solidFill>
                      <a:srgbClr val="0000FF"/>
                    </a:solidFill>
                  </a:rPr>
                  <a:t>2</a:t>
                </a:r>
              </a:p>
            </p:txBody>
          </p:sp>
          <p:sp>
            <p:nvSpPr>
              <p:cNvPr id="30" name="TextBox 29">
                <a:extLst>
                  <a:ext uri="{FF2B5EF4-FFF2-40B4-BE49-F238E27FC236}">
                    <a16:creationId xmlns:a16="http://schemas.microsoft.com/office/drawing/2014/main" id="{E3102B2D-551C-4384-B65E-F7DF9D6A1F9D}"/>
                  </a:ext>
                </a:extLst>
              </p:cNvPr>
              <p:cNvSpPr txBox="1"/>
              <p:nvPr/>
            </p:nvSpPr>
            <p:spPr>
              <a:xfrm>
                <a:off x="7076232" y="4959022"/>
                <a:ext cx="356188" cy="461665"/>
              </a:xfrm>
              <a:prstGeom prst="rect">
                <a:avLst/>
              </a:prstGeom>
              <a:noFill/>
            </p:spPr>
            <p:txBody>
              <a:bodyPr wrap="none" rtlCol="0">
                <a:spAutoFit/>
              </a:bodyPr>
              <a:lstStyle/>
              <a:p>
                <a:r>
                  <a:rPr lang="en-GB" sz="2400" b="1" dirty="0">
                    <a:solidFill>
                      <a:srgbClr val="0000FF"/>
                    </a:solidFill>
                  </a:rPr>
                  <a:t>3</a:t>
                </a:r>
              </a:p>
            </p:txBody>
          </p:sp>
          <p:sp>
            <p:nvSpPr>
              <p:cNvPr id="31" name="TextBox 30">
                <a:extLst>
                  <a:ext uri="{FF2B5EF4-FFF2-40B4-BE49-F238E27FC236}">
                    <a16:creationId xmlns:a16="http://schemas.microsoft.com/office/drawing/2014/main" id="{7FE980AB-A9EF-44B6-85B8-1924411B0C93}"/>
                  </a:ext>
                </a:extLst>
              </p:cNvPr>
              <p:cNvSpPr txBox="1"/>
              <p:nvPr/>
            </p:nvSpPr>
            <p:spPr>
              <a:xfrm>
                <a:off x="6302232" y="5426901"/>
                <a:ext cx="356188" cy="461665"/>
              </a:xfrm>
              <a:prstGeom prst="rect">
                <a:avLst/>
              </a:prstGeom>
              <a:noFill/>
            </p:spPr>
            <p:txBody>
              <a:bodyPr wrap="none" rtlCol="0">
                <a:spAutoFit/>
              </a:bodyPr>
              <a:lstStyle/>
              <a:p>
                <a:r>
                  <a:rPr lang="en-GB" sz="2400" b="1" dirty="0">
                    <a:solidFill>
                      <a:srgbClr val="0000FF"/>
                    </a:solidFill>
                  </a:rPr>
                  <a:t>4</a:t>
                </a:r>
              </a:p>
            </p:txBody>
          </p:sp>
          <p:sp>
            <p:nvSpPr>
              <p:cNvPr id="32" name="TextBox 31">
                <a:extLst>
                  <a:ext uri="{FF2B5EF4-FFF2-40B4-BE49-F238E27FC236}">
                    <a16:creationId xmlns:a16="http://schemas.microsoft.com/office/drawing/2014/main" id="{CCB4BE79-F804-488F-9C8B-78FA4E9673E8}"/>
                  </a:ext>
                </a:extLst>
              </p:cNvPr>
              <p:cNvSpPr txBox="1"/>
              <p:nvPr/>
            </p:nvSpPr>
            <p:spPr>
              <a:xfrm>
                <a:off x="5597447" y="4959022"/>
                <a:ext cx="356188" cy="461665"/>
              </a:xfrm>
              <a:prstGeom prst="rect">
                <a:avLst/>
              </a:prstGeom>
              <a:noFill/>
            </p:spPr>
            <p:txBody>
              <a:bodyPr wrap="none" rtlCol="0">
                <a:spAutoFit/>
              </a:bodyPr>
              <a:lstStyle/>
              <a:p>
                <a:r>
                  <a:rPr lang="en-GB" sz="2400" b="1" dirty="0">
                    <a:solidFill>
                      <a:srgbClr val="0000FF"/>
                    </a:solidFill>
                  </a:rPr>
                  <a:t>5</a:t>
                </a:r>
              </a:p>
            </p:txBody>
          </p:sp>
          <p:sp>
            <p:nvSpPr>
              <p:cNvPr id="33" name="TextBox 32">
                <a:extLst>
                  <a:ext uri="{FF2B5EF4-FFF2-40B4-BE49-F238E27FC236}">
                    <a16:creationId xmlns:a16="http://schemas.microsoft.com/office/drawing/2014/main" id="{7037850A-0C3A-422A-9485-DE576E1487BE}"/>
                  </a:ext>
                </a:extLst>
              </p:cNvPr>
              <p:cNvSpPr txBox="1"/>
              <p:nvPr/>
            </p:nvSpPr>
            <p:spPr>
              <a:xfrm>
                <a:off x="5591689" y="4187553"/>
                <a:ext cx="356188" cy="461665"/>
              </a:xfrm>
              <a:prstGeom prst="rect">
                <a:avLst/>
              </a:prstGeom>
              <a:noFill/>
            </p:spPr>
            <p:txBody>
              <a:bodyPr wrap="none" rtlCol="0">
                <a:spAutoFit/>
              </a:bodyPr>
              <a:lstStyle/>
              <a:p>
                <a:r>
                  <a:rPr lang="en-GB" sz="2400" b="1" dirty="0">
                    <a:solidFill>
                      <a:srgbClr val="0000FF"/>
                    </a:solidFill>
                  </a:rPr>
                  <a:t>6</a:t>
                </a:r>
              </a:p>
            </p:txBody>
          </p:sp>
        </p:grpSp>
        <p:sp>
          <p:nvSpPr>
            <p:cNvPr id="39" name="Rectangle 38">
              <a:extLst>
                <a:ext uri="{FF2B5EF4-FFF2-40B4-BE49-F238E27FC236}">
                  <a16:creationId xmlns:a16="http://schemas.microsoft.com/office/drawing/2014/main" id="{61F45D90-4746-481B-90E1-E2092CD4914E}"/>
                </a:ext>
              </a:extLst>
            </p:cNvPr>
            <p:cNvSpPr/>
            <p:nvPr/>
          </p:nvSpPr>
          <p:spPr>
            <a:xfrm>
              <a:off x="7406199" y="738121"/>
              <a:ext cx="1847077" cy="2476964"/>
            </a:xfrm>
            <a:prstGeom prst="rect">
              <a:avLst/>
            </a:prstGeom>
            <a:noFill/>
            <a:ln w="19050">
              <a:solidFill>
                <a:srgbClr val="CC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94AF1A71-8A6F-4645-9BD9-0FFC717C8C12}"/>
              </a:ext>
            </a:extLst>
          </p:cNvPr>
          <p:cNvGrpSpPr/>
          <p:nvPr/>
        </p:nvGrpSpPr>
        <p:grpSpPr>
          <a:xfrm>
            <a:off x="5274332" y="2702312"/>
            <a:ext cx="1856390" cy="2526273"/>
            <a:chOff x="5524031" y="3290330"/>
            <a:chExt cx="1856390" cy="2526273"/>
          </a:xfrm>
        </p:grpSpPr>
        <p:pic>
          <p:nvPicPr>
            <p:cNvPr id="20" name="Picture 19">
              <a:extLst>
                <a:ext uri="{FF2B5EF4-FFF2-40B4-BE49-F238E27FC236}">
                  <a16:creationId xmlns:a16="http://schemas.microsoft.com/office/drawing/2014/main" id="{39B0B7CC-7BD6-4D21-87BE-4AB59311A33D}"/>
                </a:ext>
              </a:extLst>
            </p:cNvPr>
            <p:cNvPicPr>
              <a:picLocks noChangeAspect="1"/>
            </p:cNvPicPr>
            <p:nvPr/>
          </p:nvPicPr>
          <p:blipFill>
            <a:blip r:embed="rId8"/>
            <a:stretch>
              <a:fillRect/>
            </a:stretch>
          </p:blipFill>
          <p:spPr>
            <a:xfrm>
              <a:off x="5753784" y="3327073"/>
              <a:ext cx="1348528" cy="2142754"/>
            </a:xfrm>
            <a:prstGeom prst="rect">
              <a:avLst/>
            </a:prstGeom>
          </p:spPr>
        </p:pic>
        <p:sp>
          <p:nvSpPr>
            <p:cNvPr id="42" name="TextBox 41">
              <a:extLst>
                <a:ext uri="{FF2B5EF4-FFF2-40B4-BE49-F238E27FC236}">
                  <a16:creationId xmlns:a16="http://schemas.microsoft.com/office/drawing/2014/main" id="{D31F1F17-C640-4C53-894B-A2934285DDCE}"/>
                </a:ext>
              </a:extLst>
            </p:cNvPr>
            <p:cNvSpPr txBox="1"/>
            <p:nvPr/>
          </p:nvSpPr>
          <p:spPr>
            <a:xfrm>
              <a:off x="6394733" y="3653925"/>
              <a:ext cx="356188" cy="461665"/>
            </a:xfrm>
            <a:prstGeom prst="rect">
              <a:avLst/>
            </a:prstGeom>
            <a:noFill/>
          </p:spPr>
          <p:txBody>
            <a:bodyPr wrap="none" rtlCol="0">
              <a:spAutoFit/>
            </a:bodyPr>
            <a:lstStyle/>
            <a:p>
              <a:r>
                <a:rPr lang="en-GB" sz="2400" b="1" dirty="0">
                  <a:solidFill>
                    <a:srgbClr val="0000FF"/>
                  </a:solidFill>
                </a:rPr>
                <a:t>1</a:t>
              </a:r>
            </a:p>
          </p:txBody>
        </p:sp>
        <p:sp>
          <p:nvSpPr>
            <p:cNvPr id="43" name="TextBox 42">
              <a:extLst>
                <a:ext uri="{FF2B5EF4-FFF2-40B4-BE49-F238E27FC236}">
                  <a16:creationId xmlns:a16="http://schemas.microsoft.com/office/drawing/2014/main" id="{0BBB19BA-B97A-4F71-BC99-AD25554032FC}"/>
                </a:ext>
              </a:extLst>
            </p:cNvPr>
            <p:cNvSpPr txBox="1"/>
            <p:nvPr/>
          </p:nvSpPr>
          <p:spPr>
            <a:xfrm>
              <a:off x="7024233" y="4057616"/>
              <a:ext cx="356188" cy="461665"/>
            </a:xfrm>
            <a:prstGeom prst="rect">
              <a:avLst/>
            </a:prstGeom>
            <a:noFill/>
          </p:spPr>
          <p:txBody>
            <a:bodyPr wrap="none" rtlCol="0">
              <a:spAutoFit/>
            </a:bodyPr>
            <a:lstStyle/>
            <a:p>
              <a:r>
                <a:rPr lang="en-GB" sz="2400" b="1" dirty="0">
                  <a:solidFill>
                    <a:srgbClr val="0000FF"/>
                  </a:solidFill>
                </a:rPr>
                <a:t>2</a:t>
              </a:r>
            </a:p>
          </p:txBody>
        </p:sp>
        <p:sp>
          <p:nvSpPr>
            <p:cNvPr id="45" name="TextBox 44">
              <a:extLst>
                <a:ext uri="{FF2B5EF4-FFF2-40B4-BE49-F238E27FC236}">
                  <a16:creationId xmlns:a16="http://schemas.microsoft.com/office/drawing/2014/main" id="{BDF5BB90-52E7-4141-BECB-17FA7041099A}"/>
                </a:ext>
              </a:extLst>
            </p:cNvPr>
            <p:cNvSpPr txBox="1"/>
            <p:nvPr/>
          </p:nvSpPr>
          <p:spPr>
            <a:xfrm>
              <a:off x="7024233" y="4887059"/>
              <a:ext cx="356188" cy="461665"/>
            </a:xfrm>
            <a:prstGeom prst="rect">
              <a:avLst/>
            </a:prstGeom>
            <a:noFill/>
          </p:spPr>
          <p:txBody>
            <a:bodyPr wrap="none" rtlCol="0">
              <a:spAutoFit/>
            </a:bodyPr>
            <a:lstStyle/>
            <a:p>
              <a:r>
                <a:rPr lang="en-GB" sz="2400" b="1" dirty="0">
                  <a:solidFill>
                    <a:srgbClr val="0000FF"/>
                  </a:solidFill>
                </a:rPr>
                <a:t>3</a:t>
              </a:r>
            </a:p>
          </p:txBody>
        </p:sp>
        <p:sp>
          <p:nvSpPr>
            <p:cNvPr id="46" name="TextBox 45">
              <a:extLst>
                <a:ext uri="{FF2B5EF4-FFF2-40B4-BE49-F238E27FC236}">
                  <a16:creationId xmlns:a16="http://schemas.microsoft.com/office/drawing/2014/main" id="{19C11F2F-1E29-46D8-982B-D4F65DDAD6DE}"/>
                </a:ext>
              </a:extLst>
            </p:cNvPr>
            <p:cNvSpPr txBox="1"/>
            <p:nvPr/>
          </p:nvSpPr>
          <p:spPr>
            <a:xfrm>
              <a:off x="6250233" y="5354938"/>
              <a:ext cx="356188" cy="461665"/>
            </a:xfrm>
            <a:prstGeom prst="rect">
              <a:avLst/>
            </a:prstGeom>
            <a:noFill/>
          </p:spPr>
          <p:txBody>
            <a:bodyPr wrap="none" rtlCol="0">
              <a:spAutoFit/>
            </a:bodyPr>
            <a:lstStyle/>
            <a:p>
              <a:r>
                <a:rPr lang="en-GB" sz="2400" b="1" dirty="0">
                  <a:solidFill>
                    <a:srgbClr val="0000FF"/>
                  </a:solidFill>
                </a:rPr>
                <a:t>4</a:t>
              </a:r>
            </a:p>
          </p:txBody>
        </p:sp>
        <p:sp>
          <p:nvSpPr>
            <p:cNvPr id="47" name="TextBox 46">
              <a:extLst>
                <a:ext uri="{FF2B5EF4-FFF2-40B4-BE49-F238E27FC236}">
                  <a16:creationId xmlns:a16="http://schemas.microsoft.com/office/drawing/2014/main" id="{FAD74CB8-FE0F-486A-82D3-D5B261D7DE07}"/>
                </a:ext>
              </a:extLst>
            </p:cNvPr>
            <p:cNvSpPr txBox="1"/>
            <p:nvPr/>
          </p:nvSpPr>
          <p:spPr>
            <a:xfrm>
              <a:off x="5545448" y="4887059"/>
              <a:ext cx="356188" cy="461665"/>
            </a:xfrm>
            <a:prstGeom prst="rect">
              <a:avLst/>
            </a:prstGeom>
            <a:noFill/>
          </p:spPr>
          <p:txBody>
            <a:bodyPr wrap="none" rtlCol="0">
              <a:spAutoFit/>
            </a:bodyPr>
            <a:lstStyle/>
            <a:p>
              <a:r>
                <a:rPr lang="en-GB" sz="2400" b="1" dirty="0">
                  <a:solidFill>
                    <a:srgbClr val="0000FF"/>
                  </a:solidFill>
                </a:rPr>
                <a:t>5</a:t>
              </a:r>
            </a:p>
          </p:txBody>
        </p:sp>
        <p:sp>
          <p:nvSpPr>
            <p:cNvPr id="48" name="TextBox 47">
              <a:extLst>
                <a:ext uri="{FF2B5EF4-FFF2-40B4-BE49-F238E27FC236}">
                  <a16:creationId xmlns:a16="http://schemas.microsoft.com/office/drawing/2014/main" id="{14347E35-A7A6-4377-977C-D507C0E765F6}"/>
                </a:ext>
              </a:extLst>
            </p:cNvPr>
            <p:cNvSpPr txBox="1"/>
            <p:nvPr/>
          </p:nvSpPr>
          <p:spPr>
            <a:xfrm>
              <a:off x="5539690" y="4115590"/>
              <a:ext cx="356188" cy="461665"/>
            </a:xfrm>
            <a:prstGeom prst="rect">
              <a:avLst/>
            </a:prstGeom>
            <a:noFill/>
          </p:spPr>
          <p:txBody>
            <a:bodyPr wrap="none" rtlCol="0">
              <a:spAutoFit/>
            </a:bodyPr>
            <a:lstStyle/>
            <a:p>
              <a:r>
                <a:rPr lang="en-GB" sz="2400" b="1" dirty="0">
                  <a:solidFill>
                    <a:srgbClr val="0000FF"/>
                  </a:solidFill>
                </a:rPr>
                <a:t>6</a:t>
              </a:r>
            </a:p>
          </p:txBody>
        </p:sp>
        <p:sp>
          <p:nvSpPr>
            <p:cNvPr id="49" name="Rectangle 48">
              <a:extLst>
                <a:ext uri="{FF2B5EF4-FFF2-40B4-BE49-F238E27FC236}">
                  <a16:creationId xmlns:a16="http://schemas.microsoft.com/office/drawing/2014/main" id="{1B39D3B1-F94E-43CC-B373-8D4601A3D6C7}"/>
                </a:ext>
              </a:extLst>
            </p:cNvPr>
            <p:cNvSpPr/>
            <p:nvPr/>
          </p:nvSpPr>
          <p:spPr>
            <a:xfrm>
              <a:off x="5524031" y="3290330"/>
              <a:ext cx="1850264" cy="2476964"/>
            </a:xfrm>
            <a:prstGeom prst="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0" name="Group 59">
            <a:extLst>
              <a:ext uri="{FF2B5EF4-FFF2-40B4-BE49-F238E27FC236}">
                <a16:creationId xmlns:a16="http://schemas.microsoft.com/office/drawing/2014/main" id="{72EFC5BA-90D7-45E2-88CD-F572651D2E5C}"/>
              </a:ext>
            </a:extLst>
          </p:cNvPr>
          <p:cNvGrpSpPr/>
          <p:nvPr/>
        </p:nvGrpSpPr>
        <p:grpSpPr>
          <a:xfrm>
            <a:off x="7225060" y="2691605"/>
            <a:ext cx="1892601" cy="2589276"/>
            <a:chOff x="7168073" y="2692781"/>
            <a:chExt cx="1892601" cy="2589276"/>
          </a:xfrm>
        </p:grpSpPr>
        <p:pic>
          <p:nvPicPr>
            <p:cNvPr id="52" name="Picture 51">
              <a:extLst>
                <a:ext uri="{FF2B5EF4-FFF2-40B4-BE49-F238E27FC236}">
                  <a16:creationId xmlns:a16="http://schemas.microsoft.com/office/drawing/2014/main" id="{73EE16A6-DFB0-4BEE-8A09-66C62A538D89}"/>
                </a:ext>
              </a:extLst>
            </p:cNvPr>
            <p:cNvPicPr>
              <a:picLocks noChangeAspect="1"/>
            </p:cNvPicPr>
            <p:nvPr/>
          </p:nvPicPr>
          <p:blipFill>
            <a:blip r:embed="rId9"/>
            <a:stretch>
              <a:fillRect/>
            </a:stretch>
          </p:blipFill>
          <p:spPr>
            <a:xfrm>
              <a:off x="7298995" y="2801072"/>
              <a:ext cx="1464054" cy="2092689"/>
            </a:xfrm>
            <a:prstGeom prst="rect">
              <a:avLst/>
            </a:prstGeom>
          </p:spPr>
        </p:pic>
        <p:sp>
          <p:nvSpPr>
            <p:cNvPr id="53" name="Rectangle 52">
              <a:extLst>
                <a:ext uri="{FF2B5EF4-FFF2-40B4-BE49-F238E27FC236}">
                  <a16:creationId xmlns:a16="http://schemas.microsoft.com/office/drawing/2014/main" id="{60FD7BCB-6B3E-4CB9-A8AB-56A65C73EB0B}"/>
                </a:ext>
              </a:extLst>
            </p:cNvPr>
            <p:cNvSpPr/>
            <p:nvPr/>
          </p:nvSpPr>
          <p:spPr>
            <a:xfrm>
              <a:off x="7168073" y="2692781"/>
              <a:ext cx="1850264" cy="2476964"/>
            </a:xfrm>
            <a:prstGeom prst="rect">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a:extLst>
                <a:ext uri="{FF2B5EF4-FFF2-40B4-BE49-F238E27FC236}">
                  <a16:creationId xmlns:a16="http://schemas.microsoft.com/office/drawing/2014/main" id="{F6592453-ADAB-4496-B451-BD68005AC43D}"/>
                </a:ext>
              </a:extLst>
            </p:cNvPr>
            <p:cNvSpPr txBox="1"/>
            <p:nvPr/>
          </p:nvSpPr>
          <p:spPr>
            <a:xfrm>
              <a:off x="8074986" y="3119379"/>
              <a:ext cx="356188" cy="461665"/>
            </a:xfrm>
            <a:prstGeom prst="rect">
              <a:avLst/>
            </a:prstGeom>
            <a:noFill/>
          </p:spPr>
          <p:txBody>
            <a:bodyPr wrap="none" rtlCol="0">
              <a:spAutoFit/>
            </a:bodyPr>
            <a:lstStyle/>
            <a:p>
              <a:r>
                <a:rPr lang="en-GB" sz="2400" b="1" dirty="0">
                  <a:solidFill>
                    <a:srgbClr val="0000FF"/>
                  </a:solidFill>
                </a:rPr>
                <a:t>1</a:t>
              </a:r>
            </a:p>
          </p:txBody>
        </p:sp>
        <p:sp>
          <p:nvSpPr>
            <p:cNvPr id="55" name="TextBox 54">
              <a:extLst>
                <a:ext uri="{FF2B5EF4-FFF2-40B4-BE49-F238E27FC236}">
                  <a16:creationId xmlns:a16="http://schemas.microsoft.com/office/drawing/2014/main" id="{436D8979-AB13-477D-9055-20D7931BE667}"/>
                </a:ext>
              </a:extLst>
            </p:cNvPr>
            <p:cNvSpPr txBox="1"/>
            <p:nvPr/>
          </p:nvSpPr>
          <p:spPr>
            <a:xfrm>
              <a:off x="8704486" y="3523070"/>
              <a:ext cx="356188" cy="461665"/>
            </a:xfrm>
            <a:prstGeom prst="rect">
              <a:avLst/>
            </a:prstGeom>
            <a:noFill/>
          </p:spPr>
          <p:txBody>
            <a:bodyPr wrap="none" rtlCol="0">
              <a:spAutoFit/>
            </a:bodyPr>
            <a:lstStyle/>
            <a:p>
              <a:r>
                <a:rPr lang="en-GB" sz="2400" b="1" dirty="0">
                  <a:solidFill>
                    <a:srgbClr val="0000FF"/>
                  </a:solidFill>
                </a:rPr>
                <a:t>2</a:t>
              </a:r>
            </a:p>
          </p:txBody>
        </p:sp>
        <p:sp>
          <p:nvSpPr>
            <p:cNvPr id="56" name="TextBox 55">
              <a:extLst>
                <a:ext uri="{FF2B5EF4-FFF2-40B4-BE49-F238E27FC236}">
                  <a16:creationId xmlns:a16="http://schemas.microsoft.com/office/drawing/2014/main" id="{6972D4B0-28E6-44DA-A4E7-8923C6F915B8}"/>
                </a:ext>
              </a:extLst>
            </p:cNvPr>
            <p:cNvSpPr txBox="1"/>
            <p:nvPr/>
          </p:nvSpPr>
          <p:spPr>
            <a:xfrm>
              <a:off x="8704486" y="4352513"/>
              <a:ext cx="356188" cy="461665"/>
            </a:xfrm>
            <a:prstGeom prst="rect">
              <a:avLst/>
            </a:prstGeom>
            <a:noFill/>
          </p:spPr>
          <p:txBody>
            <a:bodyPr wrap="none" rtlCol="0">
              <a:spAutoFit/>
            </a:bodyPr>
            <a:lstStyle/>
            <a:p>
              <a:r>
                <a:rPr lang="en-GB" sz="2400" b="1" dirty="0">
                  <a:solidFill>
                    <a:srgbClr val="0000FF"/>
                  </a:solidFill>
                </a:rPr>
                <a:t>3</a:t>
              </a:r>
            </a:p>
          </p:txBody>
        </p:sp>
        <p:sp>
          <p:nvSpPr>
            <p:cNvPr id="57" name="TextBox 56">
              <a:extLst>
                <a:ext uri="{FF2B5EF4-FFF2-40B4-BE49-F238E27FC236}">
                  <a16:creationId xmlns:a16="http://schemas.microsoft.com/office/drawing/2014/main" id="{26E3CE6F-8102-48B8-B9E9-E93DBE60FE7B}"/>
                </a:ext>
              </a:extLst>
            </p:cNvPr>
            <p:cNvSpPr txBox="1"/>
            <p:nvPr/>
          </p:nvSpPr>
          <p:spPr>
            <a:xfrm>
              <a:off x="7930486" y="4820392"/>
              <a:ext cx="356188" cy="461665"/>
            </a:xfrm>
            <a:prstGeom prst="rect">
              <a:avLst/>
            </a:prstGeom>
            <a:noFill/>
          </p:spPr>
          <p:txBody>
            <a:bodyPr wrap="none" rtlCol="0">
              <a:spAutoFit/>
            </a:bodyPr>
            <a:lstStyle/>
            <a:p>
              <a:r>
                <a:rPr lang="en-GB" sz="2400" b="1" dirty="0">
                  <a:solidFill>
                    <a:srgbClr val="0000FF"/>
                  </a:solidFill>
                </a:rPr>
                <a:t>4</a:t>
              </a:r>
            </a:p>
          </p:txBody>
        </p:sp>
        <p:sp>
          <p:nvSpPr>
            <p:cNvPr id="58" name="TextBox 57">
              <a:extLst>
                <a:ext uri="{FF2B5EF4-FFF2-40B4-BE49-F238E27FC236}">
                  <a16:creationId xmlns:a16="http://schemas.microsoft.com/office/drawing/2014/main" id="{7B880A51-610F-4E71-B518-A56C0D14A709}"/>
                </a:ext>
              </a:extLst>
            </p:cNvPr>
            <p:cNvSpPr txBox="1"/>
            <p:nvPr/>
          </p:nvSpPr>
          <p:spPr>
            <a:xfrm>
              <a:off x="7225701" y="4352513"/>
              <a:ext cx="356188" cy="461665"/>
            </a:xfrm>
            <a:prstGeom prst="rect">
              <a:avLst/>
            </a:prstGeom>
            <a:noFill/>
          </p:spPr>
          <p:txBody>
            <a:bodyPr wrap="none" rtlCol="0">
              <a:spAutoFit/>
            </a:bodyPr>
            <a:lstStyle/>
            <a:p>
              <a:r>
                <a:rPr lang="en-GB" sz="2400" b="1" dirty="0">
                  <a:solidFill>
                    <a:srgbClr val="0000FF"/>
                  </a:solidFill>
                </a:rPr>
                <a:t>5</a:t>
              </a:r>
            </a:p>
          </p:txBody>
        </p:sp>
        <p:sp>
          <p:nvSpPr>
            <p:cNvPr id="59" name="TextBox 58">
              <a:extLst>
                <a:ext uri="{FF2B5EF4-FFF2-40B4-BE49-F238E27FC236}">
                  <a16:creationId xmlns:a16="http://schemas.microsoft.com/office/drawing/2014/main" id="{9072C576-6D44-41AE-8708-472B5359BEFE}"/>
                </a:ext>
              </a:extLst>
            </p:cNvPr>
            <p:cNvSpPr txBox="1"/>
            <p:nvPr/>
          </p:nvSpPr>
          <p:spPr>
            <a:xfrm>
              <a:off x="7219943" y="3581044"/>
              <a:ext cx="356188" cy="461665"/>
            </a:xfrm>
            <a:prstGeom prst="rect">
              <a:avLst/>
            </a:prstGeom>
            <a:noFill/>
          </p:spPr>
          <p:txBody>
            <a:bodyPr wrap="none" rtlCol="0">
              <a:spAutoFit/>
            </a:bodyPr>
            <a:lstStyle/>
            <a:p>
              <a:r>
                <a:rPr lang="en-GB" sz="2400" b="1" dirty="0">
                  <a:solidFill>
                    <a:srgbClr val="0000FF"/>
                  </a:solidFill>
                </a:rPr>
                <a:t>6</a:t>
              </a:r>
            </a:p>
          </p:txBody>
        </p:sp>
      </p:grpSp>
      <p:pic>
        <p:nvPicPr>
          <p:cNvPr id="62" name="Picture 61">
            <a:extLst>
              <a:ext uri="{FF2B5EF4-FFF2-40B4-BE49-F238E27FC236}">
                <a16:creationId xmlns:a16="http://schemas.microsoft.com/office/drawing/2014/main" id="{1EF55554-3882-48FB-AE00-863CDD18A17A}"/>
              </a:ext>
            </a:extLst>
          </p:cNvPr>
          <p:cNvPicPr>
            <a:picLocks noChangeAspect="1"/>
          </p:cNvPicPr>
          <p:nvPr/>
        </p:nvPicPr>
        <p:blipFill>
          <a:blip r:embed="rId10"/>
          <a:stretch>
            <a:fillRect/>
          </a:stretch>
        </p:blipFill>
        <p:spPr>
          <a:xfrm>
            <a:off x="5275973" y="5241435"/>
            <a:ext cx="2197379" cy="1578911"/>
          </a:xfrm>
          <a:prstGeom prst="rect">
            <a:avLst/>
          </a:prstGeom>
          <a:ln w="19050">
            <a:solidFill>
              <a:srgbClr val="FF0000"/>
            </a:solidFill>
          </a:ln>
        </p:spPr>
      </p:pic>
      <p:sp>
        <p:nvSpPr>
          <p:cNvPr id="63" name="TextBox 62">
            <a:extLst>
              <a:ext uri="{FF2B5EF4-FFF2-40B4-BE49-F238E27FC236}">
                <a16:creationId xmlns:a16="http://schemas.microsoft.com/office/drawing/2014/main" id="{C7E68728-F5AB-4F43-BF25-387D92C28DB9}"/>
              </a:ext>
            </a:extLst>
          </p:cNvPr>
          <p:cNvSpPr txBox="1"/>
          <p:nvPr/>
        </p:nvSpPr>
        <p:spPr>
          <a:xfrm>
            <a:off x="8485174" y="4838521"/>
            <a:ext cx="559769" cy="338554"/>
          </a:xfrm>
          <a:prstGeom prst="rect">
            <a:avLst/>
          </a:prstGeom>
          <a:noFill/>
        </p:spPr>
        <p:txBody>
          <a:bodyPr wrap="none" rtlCol="0">
            <a:spAutoFit/>
          </a:bodyPr>
          <a:lstStyle/>
          <a:p>
            <a:r>
              <a:rPr lang="en-GB" sz="1600" dirty="0"/>
              <a:t>acid</a:t>
            </a:r>
          </a:p>
        </p:txBody>
      </p:sp>
      <p:sp>
        <p:nvSpPr>
          <p:cNvPr id="64" name="TextBox 63">
            <a:extLst>
              <a:ext uri="{FF2B5EF4-FFF2-40B4-BE49-F238E27FC236}">
                <a16:creationId xmlns:a16="http://schemas.microsoft.com/office/drawing/2014/main" id="{C234D4CB-A400-4D4A-B963-759C219865DD}"/>
              </a:ext>
            </a:extLst>
          </p:cNvPr>
          <p:cNvSpPr txBox="1"/>
          <p:nvPr/>
        </p:nvSpPr>
        <p:spPr>
          <a:xfrm>
            <a:off x="8239600" y="2316199"/>
            <a:ext cx="832279" cy="338554"/>
          </a:xfrm>
          <a:prstGeom prst="rect">
            <a:avLst/>
          </a:prstGeom>
          <a:noFill/>
        </p:spPr>
        <p:txBody>
          <a:bodyPr wrap="none" rtlCol="0">
            <a:spAutoFit/>
          </a:bodyPr>
          <a:lstStyle/>
          <a:p>
            <a:r>
              <a:rPr lang="en-GB" sz="1600" dirty="0"/>
              <a:t>alcohol</a:t>
            </a:r>
          </a:p>
        </p:txBody>
      </p:sp>
      <p:sp>
        <p:nvSpPr>
          <p:cNvPr id="65" name="TextBox 64">
            <a:extLst>
              <a:ext uri="{FF2B5EF4-FFF2-40B4-BE49-F238E27FC236}">
                <a16:creationId xmlns:a16="http://schemas.microsoft.com/office/drawing/2014/main" id="{3A3DA770-593C-4DF7-8F15-B20257563823}"/>
              </a:ext>
            </a:extLst>
          </p:cNvPr>
          <p:cNvSpPr txBox="1"/>
          <p:nvPr/>
        </p:nvSpPr>
        <p:spPr>
          <a:xfrm>
            <a:off x="6189546" y="4855190"/>
            <a:ext cx="1015021" cy="338554"/>
          </a:xfrm>
          <a:prstGeom prst="rect">
            <a:avLst/>
          </a:prstGeom>
          <a:noFill/>
        </p:spPr>
        <p:txBody>
          <a:bodyPr wrap="none" rtlCol="0">
            <a:spAutoFit/>
          </a:bodyPr>
          <a:lstStyle/>
          <a:p>
            <a:r>
              <a:rPr lang="en-GB" sz="1600" dirty="0"/>
              <a:t>aldehyde</a:t>
            </a:r>
          </a:p>
        </p:txBody>
      </p:sp>
      <p:sp>
        <p:nvSpPr>
          <p:cNvPr id="66" name="TextBox 65">
            <a:extLst>
              <a:ext uri="{FF2B5EF4-FFF2-40B4-BE49-F238E27FC236}">
                <a16:creationId xmlns:a16="http://schemas.microsoft.com/office/drawing/2014/main" id="{46013E3D-3CEA-485C-8669-9566D31A7F2C}"/>
              </a:ext>
            </a:extLst>
          </p:cNvPr>
          <p:cNvSpPr txBox="1"/>
          <p:nvPr/>
        </p:nvSpPr>
        <p:spPr>
          <a:xfrm>
            <a:off x="6312315" y="2300260"/>
            <a:ext cx="856325" cy="338554"/>
          </a:xfrm>
          <a:prstGeom prst="rect">
            <a:avLst/>
          </a:prstGeom>
          <a:noFill/>
        </p:spPr>
        <p:txBody>
          <a:bodyPr wrap="none" rtlCol="0">
            <a:spAutoFit/>
          </a:bodyPr>
          <a:lstStyle/>
          <a:p>
            <a:r>
              <a:rPr lang="en-GB" sz="1600" dirty="0"/>
              <a:t>toluene</a:t>
            </a:r>
          </a:p>
        </p:txBody>
      </p:sp>
      <p:sp>
        <p:nvSpPr>
          <p:cNvPr id="67" name="Oval 66">
            <a:extLst>
              <a:ext uri="{FF2B5EF4-FFF2-40B4-BE49-F238E27FC236}">
                <a16:creationId xmlns:a16="http://schemas.microsoft.com/office/drawing/2014/main" id="{BF25B405-E6E9-4368-8745-8AECD537C809}"/>
              </a:ext>
            </a:extLst>
          </p:cNvPr>
          <p:cNvSpPr/>
          <p:nvPr/>
        </p:nvSpPr>
        <p:spPr>
          <a:xfrm>
            <a:off x="3086100" y="1429676"/>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a:extLst>
              <a:ext uri="{FF2B5EF4-FFF2-40B4-BE49-F238E27FC236}">
                <a16:creationId xmlns:a16="http://schemas.microsoft.com/office/drawing/2014/main" id="{09D030CC-553F-4DC8-8CEA-C067A401E176}"/>
              </a:ext>
            </a:extLst>
          </p:cNvPr>
          <p:cNvSpPr/>
          <p:nvPr/>
        </p:nvSpPr>
        <p:spPr>
          <a:xfrm>
            <a:off x="3096609" y="1762298"/>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Oval 69">
            <a:extLst>
              <a:ext uri="{FF2B5EF4-FFF2-40B4-BE49-F238E27FC236}">
                <a16:creationId xmlns:a16="http://schemas.microsoft.com/office/drawing/2014/main" id="{BD98F956-E65B-41A9-B60D-09D4DE1922FB}"/>
              </a:ext>
            </a:extLst>
          </p:cNvPr>
          <p:cNvSpPr/>
          <p:nvPr/>
        </p:nvSpPr>
        <p:spPr>
          <a:xfrm>
            <a:off x="3086100" y="2097887"/>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Oval 70">
            <a:extLst>
              <a:ext uri="{FF2B5EF4-FFF2-40B4-BE49-F238E27FC236}">
                <a16:creationId xmlns:a16="http://schemas.microsoft.com/office/drawing/2014/main" id="{4B8A0B42-7EBA-4271-BE54-1B93B1A272C9}"/>
              </a:ext>
            </a:extLst>
          </p:cNvPr>
          <p:cNvSpPr/>
          <p:nvPr/>
        </p:nvSpPr>
        <p:spPr>
          <a:xfrm>
            <a:off x="3082330" y="2754215"/>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Oval 71">
            <a:extLst>
              <a:ext uri="{FF2B5EF4-FFF2-40B4-BE49-F238E27FC236}">
                <a16:creationId xmlns:a16="http://schemas.microsoft.com/office/drawing/2014/main" id="{1568696A-E672-418A-8B7E-2C6785CDDE8B}"/>
              </a:ext>
            </a:extLst>
          </p:cNvPr>
          <p:cNvSpPr/>
          <p:nvPr/>
        </p:nvSpPr>
        <p:spPr>
          <a:xfrm>
            <a:off x="3082330" y="3108794"/>
            <a:ext cx="464187" cy="338053"/>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579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animBg="1"/>
      <p:bldP spid="69" grpId="0" animBg="1"/>
      <p:bldP spid="70" grpId="0" animBg="1"/>
      <p:bldP spid="71" grpId="0" animBg="1"/>
      <p:bldP spid="72" grpId="0" animBg="1"/>
    </p:bld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4079</Words>
  <Application>Microsoft Office PowerPoint</Application>
  <PresentationFormat>On-screen Show (4:3)</PresentationFormat>
  <Paragraphs>503</Paragraphs>
  <Slides>32</Slides>
  <Notes>23</Notes>
  <HiddenSlides>6</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GTWalsheimPro-Regular</vt:lpstr>
      <vt:lpstr>Söhne</vt:lpstr>
      <vt:lpstr>Arial</vt:lpstr>
      <vt:lpstr>Arial</vt:lpstr>
      <vt:lpstr>Calibri</vt:lpstr>
      <vt:lpstr>Cambria Math</vt:lpstr>
      <vt:lpstr>Dosis</vt:lpstr>
      <vt:lpstr>Georgia</vt:lpstr>
      <vt:lpstr>Open Sans</vt:lpstr>
      <vt:lpstr>Tahoma</vt:lpstr>
      <vt:lpstr>Diseño predeterminado</vt:lpstr>
      <vt:lpstr>REACTIONS OF EXPLOSIVE COMPOUNDS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272</cp:revision>
  <dcterms:created xsi:type="dcterms:W3CDTF">2010-05-23T14:28:12Z</dcterms:created>
  <dcterms:modified xsi:type="dcterms:W3CDTF">2024-04-16T08:47:27Z</dcterms:modified>
</cp:coreProperties>
</file>