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4" r:id="rId5"/>
    <p:sldId id="285" r:id="rId6"/>
    <p:sldId id="286" r:id="rId7"/>
    <p:sldId id="259" r:id="rId8"/>
    <p:sldId id="260" r:id="rId9"/>
    <p:sldId id="263" r:id="rId10"/>
    <p:sldId id="261" r:id="rId11"/>
    <p:sldId id="264" r:id="rId12"/>
    <p:sldId id="279" r:id="rId13"/>
    <p:sldId id="262" r:id="rId14"/>
    <p:sldId id="282" r:id="rId15"/>
    <p:sldId id="283" r:id="rId16"/>
    <p:sldId id="266" r:id="rId17"/>
    <p:sldId id="280" r:id="rId18"/>
    <p:sldId id="267" r:id="rId19"/>
    <p:sldId id="268" r:id="rId20"/>
    <p:sldId id="269" r:id="rId21"/>
    <p:sldId id="270" r:id="rId22"/>
    <p:sldId id="288" r:id="rId23"/>
    <p:sldId id="290" r:id="rId24"/>
    <p:sldId id="289" r:id="rId25"/>
    <p:sldId id="273" r:id="rId26"/>
    <p:sldId id="278" r:id="rId27"/>
    <p:sldId id="274" r:id="rId28"/>
    <p:sldId id="275" r:id="rId29"/>
    <p:sldId id="276" r:id="rId30"/>
    <p:sldId id="27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97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34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60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6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734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3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199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22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695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40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C109F-6EE8-4034-9D35-AA4A47FD9AC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9216A-5910-41D5-964B-09F03E6E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223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The </a:t>
            </a:r>
            <a:r>
              <a:rPr lang="en-GB" sz="4800" i="1" dirty="0" err="1"/>
              <a:t>conversi</a:t>
            </a:r>
            <a:endParaRPr lang="en-GB" sz="48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‘They decided to admit bearded lay brothers and to treat them in life and death as their equals’ [</a:t>
            </a:r>
            <a:r>
              <a:rPr lang="en-GB" i="1" dirty="0"/>
              <a:t>EP</a:t>
            </a:r>
            <a:r>
              <a:rPr lang="en-GB" dirty="0"/>
              <a:t>, XV]</a:t>
            </a:r>
          </a:p>
        </p:txBody>
      </p:sp>
    </p:spTree>
    <p:extLst>
      <p:ext uri="{BB962C8B-B14F-4D97-AF65-F5344CB8AC3E}">
        <p14:creationId xmlns:p14="http://schemas.microsoft.com/office/powerpoint/2010/main" val="1198403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Cistercians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Benedictine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– adult recruits</a:t>
            </a:r>
          </a:p>
          <a:p>
            <a:r>
              <a:rPr lang="en-GB" dirty="0" err="1"/>
              <a:t>Fonte</a:t>
            </a:r>
            <a:r>
              <a:rPr lang="en-GB" dirty="0"/>
              <a:t> </a:t>
            </a:r>
            <a:r>
              <a:rPr lang="en-GB" dirty="0" err="1"/>
              <a:t>Avellani</a:t>
            </a:r>
            <a:r>
              <a:rPr lang="en-GB" dirty="0"/>
              <a:t> – </a:t>
            </a:r>
            <a:r>
              <a:rPr lang="en-GB" i="1" dirty="0" err="1"/>
              <a:t>famuli</a:t>
            </a:r>
            <a:r>
              <a:rPr lang="en-GB" i="1" dirty="0"/>
              <a:t> </a:t>
            </a:r>
            <a:r>
              <a:rPr lang="en-GB" dirty="0"/>
              <a:t>(servants) are called </a:t>
            </a:r>
            <a:r>
              <a:rPr lang="en-GB" i="1" dirty="0" err="1"/>
              <a:t>fratres</a:t>
            </a:r>
            <a:r>
              <a:rPr lang="en-GB" dirty="0"/>
              <a:t> (brothers); they took vows of stability and obedience</a:t>
            </a:r>
          </a:p>
          <a:p>
            <a:r>
              <a:rPr lang="en-GB" dirty="0" err="1"/>
              <a:t>Camaldoli</a:t>
            </a:r>
            <a:r>
              <a:rPr lang="en-GB" dirty="0"/>
              <a:t> – the first </a:t>
            </a:r>
            <a:r>
              <a:rPr lang="en-GB" i="1" dirty="0" err="1"/>
              <a:t>conversi</a:t>
            </a:r>
            <a:r>
              <a:rPr lang="en-GB" i="1" dirty="0"/>
              <a:t>?</a:t>
            </a:r>
          </a:p>
          <a:p>
            <a:r>
              <a:rPr lang="en-GB" dirty="0" err="1"/>
              <a:t>Vallombrosa</a:t>
            </a:r>
            <a:r>
              <a:rPr lang="en-GB" dirty="0"/>
              <a:t> – </a:t>
            </a:r>
            <a:r>
              <a:rPr lang="en-GB" i="1" dirty="0" err="1"/>
              <a:t>fideles</a:t>
            </a:r>
            <a:r>
              <a:rPr lang="en-GB" i="1" dirty="0"/>
              <a:t> </a:t>
            </a:r>
            <a:r>
              <a:rPr lang="en-GB" i="1" dirty="0" err="1"/>
              <a:t>laici</a:t>
            </a:r>
            <a:r>
              <a:rPr lang="en-GB" i="1" dirty="0"/>
              <a:t> </a:t>
            </a:r>
            <a:r>
              <a:rPr lang="en-GB" dirty="0"/>
              <a:t>put in charge of secular, temporal, affairs by the founder, John </a:t>
            </a:r>
            <a:r>
              <a:rPr lang="en-GB" dirty="0" err="1"/>
              <a:t>Gualbert</a:t>
            </a:r>
            <a:endParaRPr lang="en-GB" dirty="0"/>
          </a:p>
          <a:p>
            <a:r>
              <a:rPr lang="en-GB" dirty="0"/>
              <a:t>A ‘buffer’ between the cloister and the world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291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after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Grandmont</a:t>
            </a:r>
            <a:r>
              <a:rPr lang="en-GB" dirty="0"/>
              <a:t> – complete control of economic affairs</a:t>
            </a:r>
          </a:p>
          <a:p>
            <a:r>
              <a:rPr lang="en-GB" dirty="0" err="1"/>
              <a:t>Carthusians</a:t>
            </a:r>
            <a:r>
              <a:rPr lang="en-GB" dirty="0"/>
              <a:t> – two cloisters</a:t>
            </a:r>
          </a:p>
          <a:p>
            <a:r>
              <a:rPr lang="en-GB" dirty="0" err="1"/>
              <a:t>Gilbertines</a:t>
            </a:r>
            <a:r>
              <a:rPr lang="en-GB" dirty="0"/>
              <a:t> – the ‘Chariot of </a:t>
            </a:r>
            <a:r>
              <a:rPr lang="en-GB" dirty="0" err="1"/>
              <a:t>Aminadab</a:t>
            </a:r>
            <a:r>
              <a:rPr lang="en-GB" dirty="0"/>
              <a:t>’; the order originated in a desire to provide for religious women; the mature </a:t>
            </a:r>
            <a:r>
              <a:rPr lang="en-GB" dirty="0" err="1"/>
              <a:t>Gilbertine</a:t>
            </a:r>
            <a:r>
              <a:rPr lang="en-GB" dirty="0"/>
              <a:t> constitution provides for nuns (</a:t>
            </a:r>
            <a:r>
              <a:rPr lang="en-GB" i="1" dirty="0"/>
              <a:t>RSB</a:t>
            </a:r>
            <a:r>
              <a:rPr lang="en-GB" dirty="0"/>
              <a:t>), lay sisters, regular canons (</a:t>
            </a:r>
            <a:r>
              <a:rPr lang="en-GB" i="1" dirty="0"/>
              <a:t>RSA</a:t>
            </a:r>
            <a:r>
              <a:rPr lang="en-GB" dirty="0"/>
              <a:t>) and </a:t>
            </a:r>
            <a:r>
              <a:rPr lang="en-GB" i="1" dirty="0" err="1"/>
              <a:t>conversi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07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en-GB" dirty="0"/>
              <a:t>Mount Grace Priory, Yorkshire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" y="692696"/>
            <a:ext cx="8380995" cy="5572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1800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Mount Grace - reconstruction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90" y="1600200"/>
            <a:ext cx="7559019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060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Mount Grace: surviving remains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14391"/>
            <a:ext cx="8229600" cy="3497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917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204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Cistercian </a:t>
            </a:r>
            <a:r>
              <a:rPr lang="en-GB" i="1" dirty="0" err="1"/>
              <a:t>conversi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/>
              <a:t>EP</a:t>
            </a:r>
            <a:r>
              <a:rPr lang="en-GB" dirty="0"/>
              <a:t> chapter XV</a:t>
            </a:r>
          </a:p>
          <a:p>
            <a:r>
              <a:rPr lang="en-GB" i="1" dirty="0" err="1"/>
              <a:t>Capitula</a:t>
            </a:r>
            <a:r>
              <a:rPr lang="en-GB" dirty="0"/>
              <a:t> XX, XXI</a:t>
            </a:r>
          </a:p>
          <a:p>
            <a:pPr lvl="1"/>
            <a:r>
              <a:rPr lang="en-GB" sz="2800" dirty="0"/>
              <a:t>Equal status with monks</a:t>
            </a:r>
          </a:p>
          <a:p>
            <a:pPr lvl="1"/>
            <a:r>
              <a:rPr lang="en-GB" sz="2800" dirty="0"/>
              <a:t>Licensed by bishop</a:t>
            </a:r>
          </a:p>
          <a:p>
            <a:pPr lvl="1"/>
            <a:r>
              <a:rPr lang="en-GB" sz="2800" dirty="0"/>
              <a:t>Economic role</a:t>
            </a:r>
          </a:p>
          <a:p>
            <a:pPr lvl="1"/>
            <a:r>
              <a:rPr lang="en-GB" sz="2800" dirty="0"/>
              <a:t>No movement to monk</a:t>
            </a:r>
          </a:p>
          <a:p>
            <a:pPr lvl="1"/>
            <a:r>
              <a:rPr lang="en-GB" sz="2800" dirty="0"/>
              <a:t>Vows and noviciate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0640" y="332656"/>
            <a:ext cx="4058805" cy="6120680"/>
          </a:xfrm>
        </p:spPr>
      </p:pic>
    </p:spTree>
    <p:extLst>
      <p:ext uri="{BB962C8B-B14F-4D97-AF65-F5344CB8AC3E}">
        <p14:creationId xmlns:p14="http://schemas.microsoft.com/office/powerpoint/2010/main" val="77257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Usus</a:t>
            </a:r>
            <a:r>
              <a:rPr lang="en-GB" i="1" dirty="0"/>
              <a:t> </a:t>
            </a:r>
            <a:r>
              <a:rPr lang="en-GB" i="1" dirty="0" err="1"/>
              <a:t>conversorum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Earliest manuscript is Trento 1711 (c. 1138-1140), which also contains EC, SCC, </a:t>
            </a:r>
            <a:r>
              <a:rPr lang="en-GB" i="1" dirty="0" err="1"/>
              <a:t>Capitula</a:t>
            </a:r>
            <a:r>
              <a:rPr lang="en-GB" i="1" dirty="0"/>
              <a:t> </a:t>
            </a:r>
            <a:r>
              <a:rPr lang="en-GB" dirty="0"/>
              <a:t>– this has 15 unnumbered chapters</a:t>
            </a:r>
          </a:p>
          <a:p>
            <a:r>
              <a:rPr lang="en-GB" dirty="0"/>
              <a:t>12 manuscripts dating to around 1147 (so contemporary with </a:t>
            </a:r>
            <a:r>
              <a:rPr lang="en-GB" i="1" dirty="0"/>
              <a:t>EP</a:t>
            </a:r>
            <a:r>
              <a:rPr lang="en-GB" dirty="0"/>
              <a:t>) 12 MSS; these contain 20 chapters and are widely diffused</a:t>
            </a:r>
          </a:p>
          <a:p>
            <a:r>
              <a:rPr lang="en-GB" dirty="0"/>
              <a:t>Dijon MS 114 – 23 chapters</a:t>
            </a:r>
          </a:p>
          <a:p>
            <a:pPr marL="0" indent="0">
              <a:buNone/>
            </a:pPr>
            <a:r>
              <a:rPr lang="en-GB" dirty="0"/>
              <a:t>POSSIBLE ORIGIN IN THE 1120s</a:t>
            </a:r>
          </a:p>
        </p:txBody>
      </p:sp>
    </p:spTree>
    <p:extLst>
      <p:ext uri="{BB962C8B-B14F-4D97-AF65-F5344CB8AC3E}">
        <p14:creationId xmlns:p14="http://schemas.microsoft.com/office/powerpoint/2010/main" val="55475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484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The Prologue to </a:t>
            </a:r>
            <a:r>
              <a:rPr lang="en-GB" i="1" dirty="0"/>
              <a:t>UC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r>
              <a:rPr lang="en-GB" dirty="0"/>
              <a:t>Stresses the need for uniformity in the treatment of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</a:p>
          <a:p>
            <a:r>
              <a:rPr lang="en-GB" dirty="0"/>
              <a:t>Rules are not to be too harsh nor too lax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8639"/>
            <a:ext cx="4176464" cy="645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899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on granges to say a silent </a:t>
            </a:r>
            <a:r>
              <a:rPr lang="en-GB" i="1" dirty="0"/>
              <a:t>pater </a:t>
            </a:r>
            <a:r>
              <a:rPr lang="en-GB" i="1" dirty="0" err="1"/>
              <a:t>noster</a:t>
            </a:r>
            <a:r>
              <a:rPr lang="en-GB" i="1" dirty="0"/>
              <a:t> </a:t>
            </a:r>
            <a:r>
              <a:rPr lang="en-GB" dirty="0"/>
              <a:t>at the same time as the offices of the monks</a:t>
            </a:r>
          </a:p>
          <a:p>
            <a:r>
              <a:rPr lang="en-GB" dirty="0"/>
              <a:t>Services: to attend divine office on Sundays and feast days and return from their granges for this purpose – if they cannot they are to say a silent </a:t>
            </a:r>
            <a:r>
              <a:rPr lang="en-GB" i="1" dirty="0"/>
              <a:t>pater </a:t>
            </a:r>
            <a:r>
              <a:rPr lang="en-GB" i="1" dirty="0" err="1"/>
              <a:t>noster</a:t>
            </a:r>
            <a:endParaRPr lang="en-GB" dirty="0"/>
          </a:p>
          <a:p>
            <a:r>
              <a:rPr lang="en-GB" dirty="0"/>
              <a:t>Silence to be kept; exceptions are blacksmiths and grange masters, who may need to speak to guests</a:t>
            </a:r>
          </a:p>
          <a:p>
            <a:r>
              <a:rPr lang="en-GB" dirty="0"/>
              <a:t>Enclosure on granges; women prohibited</a:t>
            </a:r>
          </a:p>
          <a:p>
            <a:r>
              <a:rPr lang="en-GB" dirty="0"/>
              <a:t>Prayers to be learnt; </a:t>
            </a:r>
            <a:r>
              <a:rPr lang="en-GB" i="1" dirty="0"/>
              <a:t>pater </a:t>
            </a:r>
            <a:r>
              <a:rPr lang="en-GB" i="1" dirty="0" err="1"/>
              <a:t>noster</a:t>
            </a:r>
            <a:r>
              <a:rPr lang="en-GB" i="1" dirty="0"/>
              <a:t>, Credo, Miserere </a:t>
            </a:r>
            <a:r>
              <a:rPr lang="en-GB" i="1" dirty="0" err="1"/>
              <a:t>mei</a:t>
            </a:r>
            <a:r>
              <a:rPr lang="en-GB" i="1" dirty="0"/>
              <a:t> Domini – </a:t>
            </a:r>
            <a:r>
              <a:rPr lang="en-GB" dirty="0"/>
              <a:t>and no more</a:t>
            </a:r>
          </a:p>
        </p:txBody>
      </p:sp>
    </p:spTree>
    <p:extLst>
      <p:ext uri="{BB962C8B-B14F-4D97-AF65-F5344CB8AC3E}">
        <p14:creationId xmlns:p14="http://schemas.microsoft.com/office/powerpoint/2010/main" val="3468726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Entry into chapter house –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only to enter on Sundays</a:t>
            </a:r>
            <a:endParaRPr lang="en-GB" i="1" dirty="0"/>
          </a:p>
          <a:p>
            <a:r>
              <a:rPr lang="en-GB" dirty="0"/>
              <a:t>Reception of novices takes place in the monks’ chapter</a:t>
            </a:r>
          </a:p>
          <a:p>
            <a:r>
              <a:rPr lang="en-GB" dirty="0"/>
              <a:t>Profession after a year’s noviciate</a:t>
            </a:r>
          </a:p>
          <a:p>
            <a:r>
              <a:rPr lang="en-GB" dirty="0"/>
              <a:t>Food is as for monks but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do not need to observe fasts when on granges</a:t>
            </a:r>
          </a:p>
          <a:p>
            <a:r>
              <a:rPr lang="en-GB" dirty="0"/>
              <a:t>Clothing is simple – cloak, footwear, hood covering shoulders and chest; herdsmen, </a:t>
            </a:r>
            <a:r>
              <a:rPr lang="en-GB" dirty="0" err="1"/>
              <a:t>wagoners</a:t>
            </a:r>
            <a:r>
              <a:rPr lang="en-GB" dirty="0"/>
              <a:t> and shepherds can have more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028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Artist’s impression of </a:t>
            </a:r>
            <a:r>
              <a:rPr lang="en-GB" sz="3600" i="1" dirty="0" err="1"/>
              <a:t>conversi</a:t>
            </a:r>
            <a:r>
              <a:rPr lang="en-GB" sz="3600" i="1" dirty="0"/>
              <a:t> </a:t>
            </a:r>
            <a:r>
              <a:rPr lang="en-GB" sz="3600" dirty="0"/>
              <a:t>saying the </a:t>
            </a:r>
            <a:r>
              <a:rPr lang="en-GB" sz="3600" i="1" dirty="0"/>
              <a:t>Pater </a:t>
            </a:r>
            <a:r>
              <a:rPr lang="en-GB" sz="3600" i="1" dirty="0" err="1"/>
              <a:t>Noster</a:t>
            </a:r>
            <a:r>
              <a:rPr lang="en-GB" sz="3600" dirty="0"/>
              <a:t> (L) a </a:t>
            </a:r>
            <a:r>
              <a:rPr lang="en-GB" sz="3600" dirty="0" err="1"/>
              <a:t>conversus</a:t>
            </a:r>
            <a:r>
              <a:rPr lang="en-GB" sz="3600" dirty="0"/>
              <a:t>-blacksmith (C) and in their refectory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60848"/>
            <a:ext cx="8003232" cy="406531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64904"/>
            <a:ext cx="2952328" cy="4162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27926"/>
            <a:ext cx="3414573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083" y="1410731"/>
            <a:ext cx="3486785" cy="3103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2257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Peasant? Knightly? Or Noble?</a:t>
            </a:r>
          </a:p>
          <a:p>
            <a:r>
              <a:rPr lang="en-GB" dirty="0"/>
              <a:t>The 1188 chapter</a:t>
            </a:r>
          </a:p>
          <a:p>
            <a:r>
              <a:rPr lang="en-GB" dirty="0"/>
              <a:t>Evidence?</a:t>
            </a:r>
          </a:p>
          <a:p>
            <a:r>
              <a:rPr lang="en-GB" dirty="0"/>
              <a:t>Physical evidence - separation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‘Noble lay men coming to a monastery shall not become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but monks’</a:t>
            </a:r>
          </a:p>
          <a:p>
            <a:pPr marL="0" indent="0">
              <a:buNone/>
            </a:pPr>
            <a:r>
              <a:rPr lang="en-GB" dirty="0"/>
              <a:t>The most celebrated Cistercian </a:t>
            </a:r>
            <a:r>
              <a:rPr lang="en-GB" i="1" dirty="0" err="1"/>
              <a:t>conversus</a:t>
            </a:r>
            <a:r>
              <a:rPr lang="en-GB" i="1" dirty="0"/>
              <a:t> </a:t>
            </a:r>
            <a:r>
              <a:rPr lang="en-GB" dirty="0"/>
              <a:t>was Prince Alexander of Scotland (1229)</a:t>
            </a:r>
          </a:p>
          <a:p>
            <a:pPr marL="0" indent="0">
              <a:buNone/>
            </a:pPr>
            <a:r>
              <a:rPr lang="en-GB" dirty="0"/>
              <a:t>Elsewhere, e.g. </a:t>
            </a:r>
            <a:r>
              <a:rPr lang="en-GB" dirty="0" err="1"/>
              <a:t>Grandselve</a:t>
            </a:r>
            <a:r>
              <a:rPr lang="en-GB" dirty="0"/>
              <a:t>, </a:t>
            </a:r>
            <a:r>
              <a:rPr lang="en-GB" dirty="0" err="1"/>
              <a:t>Himmelrod</a:t>
            </a:r>
            <a:r>
              <a:rPr lang="en-GB" dirty="0"/>
              <a:t>, there is evidence of high status </a:t>
            </a:r>
            <a:r>
              <a:rPr lang="en-GB" i="1" dirty="0" err="1"/>
              <a:t>conversi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034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Byland: aerial view; note the west range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U:\MYDOCS\My Pictures\CISTERCIANS\Byland aerial 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740352" cy="517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708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west range at Byland Abbey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02" y="1600200"/>
            <a:ext cx="3392396" cy="452596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302" y="1600200"/>
            <a:ext cx="3392396" cy="4525963"/>
          </a:xfrm>
        </p:spPr>
      </p:pic>
    </p:spTree>
    <p:extLst>
      <p:ext uri="{BB962C8B-B14F-4D97-AF65-F5344CB8AC3E}">
        <p14:creationId xmlns:p14="http://schemas.microsoft.com/office/powerpoint/2010/main" val="4232800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west range at Fountains Abbey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029" y="1600200"/>
            <a:ext cx="6907942" cy="4525963"/>
          </a:xfrm>
        </p:spPr>
      </p:pic>
    </p:spTree>
    <p:extLst>
      <p:ext uri="{BB962C8B-B14F-4D97-AF65-F5344CB8AC3E}">
        <p14:creationId xmlns:p14="http://schemas.microsoft.com/office/powerpoint/2010/main" val="22732735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Neath Abbey: west range and lane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C:\Users\sm042.CAMPUS\Dropbox\other monasteries - Margam, Neath, Pembroke (Monkton)\Neath Abbey west cloister range and la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92794"/>
            <a:ext cx="6595105" cy="494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71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204864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The west range at Fountains Abbey:</a:t>
            </a:r>
            <a:br>
              <a:rPr lang="en-GB" sz="3600" dirty="0"/>
            </a:br>
            <a:r>
              <a:rPr lang="en-GB" sz="3600" dirty="0"/>
              <a:t>ground floor used for storage at the north end and the refectory of the </a:t>
            </a:r>
            <a:r>
              <a:rPr lang="en-GB" sz="3600" i="1" dirty="0" err="1"/>
              <a:t>conversi</a:t>
            </a:r>
            <a:r>
              <a:rPr lang="en-GB" sz="3600" dirty="0"/>
              <a:t> at the south end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67607"/>
            <a:ext cx="3096344" cy="469039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8834" y="2492896"/>
            <a:ext cx="5210439" cy="3456384"/>
          </a:xfrm>
        </p:spPr>
      </p:pic>
    </p:spTree>
    <p:extLst>
      <p:ext uri="{BB962C8B-B14F-4D97-AF65-F5344CB8AC3E}">
        <p14:creationId xmlns:p14="http://schemas.microsoft.com/office/powerpoint/2010/main" val="1413485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Recruitment buoyant in the 12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Economic conditions of the twelfth century</a:t>
            </a:r>
          </a:p>
          <a:p>
            <a:r>
              <a:rPr lang="en-GB" dirty="0"/>
              <a:t>Shortage of land</a:t>
            </a:r>
          </a:p>
          <a:p>
            <a:r>
              <a:rPr lang="en-GB" dirty="0"/>
              <a:t>‘bread converts’</a:t>
            </a:r>
          </a:p>
          <a:p>
            <a:endParaRPr lang="en-GB" dirty="0"/>
          </a:p>
          <a:p>
            <a:r>
              <a:rPr lang="en-GB" dirty="0"/>
              <a:t>Sanctification of labour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Indications of numbers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 err="1"/>
              <a:t>Rievaulx</a:t>
            </a:r>
            <a:r>
              <a:rPr lang="en-GB" dirty="0"/>
              <a:t> c. 1167: 500 </a:t>
            </a:r>
            <a:r>
              <a:rPr lang="en-GB" i="1" dirty="0" err="1"/>
              <a:t>convers</a:t>
            </a:r>
            <a:r>
              <a:rPr lang="en-GB" dirty="0" err="1"/>
              <a:t>i</a:t>
            </a:r>
            <a:r>
              <a:rPr lang="en-GB" dirty="0"/>
              <a:t> and 140 monks</a:t>
            </a:r>
          </a:p>
          <a:p>
            <a:pPr lvl="1"/>
            <a:endParaRPr lang="en-GB" dirty="0"/>
          </a:p>
          <a:p>
            <a:pPr lvl="1"/>
            <a:r>
              <a:rPr lang="en-GB" dirty="0" err="1"/>
              <a:t>Pontigny</a:t>
            </a:r>
            <a:r>
              <a:rPr lang="en-GB" dirty="0"/>
              <a:t> 12</a:t>
            </a:r>
            <a:r>
              <a:rPr lang="en-GB" baseline="30000" dirty="0"/>
              <a:t>th</a:t>
            </a:r>
            <a:r>
              <a:rPr lang="en-GB" dirty="0"/>
              <a:t> century: 300 </a:t>
            </a:r>
            <a:r>
              <a:rPr lang="en-GB" i="1" dirty="0" err="1"/>
              <a:t>conversi</a:t>
            </a:r>
            <a:r>
              <a:rPr lang="en-GB" dirty="0"/>
              <a:t> and 100 monks</a:t>
            </a:r>
          </a:p>
          <a:p>
            <a:pPr lvl="1"/>
            <a:endParaRPr lang="en-GB" dirty="0"/>
          </a:p>
          <a:p>
            <a:pPr lvl="1"/>
            <a:r>
              <a:rPr lang="en-GB" dirty="0" err="1"/>
              <a:t>Himmerod</a:t>
            </a:r>
            <a:r>
              <a:rPr lang="en-GB" dirty="0"/>
              <a:t> 1224: 200 </a:t>
            </a:r>
            <a:r>
              <a:rPr lang="en-GB" i="1" dirty="0" err="1"/>
              <a:t>convers</a:t>
            </a:r>
            <a:r>
              <a:rPr lang="en-GB" dirty="0" err="1"/>
              <a:t>i</a:t>
            </a:r>
            <a:r>
              <a:rPr lang="en-GB" dirty="0"/>
              <a:t> and 60 monks</a:t>
            </a:r>
          </a:p>
        </p:txBody>
      </p:sp>
    </p:spTree>
    <p:extLst>
      <p:ext uri="{BB962C8B-B14F-4D97-AF65-F5344CB8AC3E}">
        <p14:creationId xmlns:p14="http://schemas.microsoft.com/office/powerpoint/2010/main" val="816223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Revolts by the </a:t>
            </a:r>
            <a:r>
              <a:rPr lang="en-GB" i="1" dirty="0" err="1"/>
              <a:t>conversi</a:t>
            </a:r>
            <a:endParaRPr lang="en-GB" i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Source: the records of the General Chapter, to which complaints are made and which imposes penance</a:t>
            </a:r>
          </a:p>
          <a:p>
            <a:r>
              <a:rPr lang="en-GB" dirty="0"/>
              <a:t>123 serious disturbances 1190-1308</a:t>
            </a:r>
          </a:p>
          <a:p>
            <a:pPr lvl="1"/>
            <a:r>
              <a:rPr lang="en-GB" dirty="0"/>
              <a:t>49 involve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alone</a:t>
            </a:r>
          </a:p>
          <a:p>
            <a:pPr lvl="1"/>
            <a:r>
              <a:rPr lang="en-GB" dirty="0"/>
              <a:t>27 involve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and monks</a:t>
            </a:r>
          </a:p>
          <a:p>
            <a:pPr lvl="1"/>
            <a:r>
              <a:rPr lang="en-GB" dirty="0"/>
              <a:t>5 involve </a:t>
            </a:r>
            <a:r>
              <a:rPr lang="en-GB" i="1" dirty="0" err="1"/>
              <a:t>conversi</a:t>
            </a:r>
            <a:r>
              <a:rPr lang="en-GB" dirty="0"/>
              <a:t>, monks and an abbot</a:t>
            </a:r>
          </a:p>
          <a:p>
            <a:pPr lvl="1"/>
            <a:r>
              <a:rPr lang="en-GB" dirty="0"/>
              <a:t>1 involves </a:t>
            </a:r>
            <a:r>
              <a:rPr lang="en-GB" i="1" dirty="0" err="1"/>
              <a:t>conversi</a:t>
            </a:r>
            <a:r>
              <a:rPr lang="en-GB" dirty="0"/>
              <a:t> and an abbot</a:t>
            </a:r>
          </a:p>
        </p:txBody>
      </p:sp>
    </p:spTree>
    <p:extLst>
      <p:ext uri="{BB962C8B-B14F-4D97-AF65-F5344CB8AC3E}">
        <p14:creationId xmlns:p14="http://schemas.microsoft.com/office/powerpoint/2010/main" val="726712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Margam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1190: penance imposed for drinking beer on granges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1191: penance repeated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1206: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threw the cellarer from his horse, armed themselves and chased the abbot for 15 miles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27984" y="1268760"/>
            <a:ext cx="4716016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They then barricaded themselves in the dormitory and kept food from the monks</a:t>
            </a:r>
          </a:p>
        </p:txBody>
      </p:sp>
      <p:pic>
        <p:nvPicPr>
          <p:cNvPr id="1026" name="Picture 2" descr="C:\Users\sm042.CAMPUS\Dropbox\other monasteries - Margam, Neath, Pembroke (Monkton)\Margam Abbey west fro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46" y="2673694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5669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err="1"/>
              <a:t>Cwmhir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1195: the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of Abbey </a:t>
            </a:r>
            <a:r>
              <a:rPr lang="en-GB" dirty="0" err="1"/>
              <a:t>Cwmhir</a:t>
            </a:r>
            <a:r>
              <a:rPr lang="en-GB" dirty="0"/>
              <a:t> deprived the abbot of his horses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5937176" cy="4452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082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Garendon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1196: a </a:t>
            </a:r>
            <a:r>
              <a:rPr lang="en-GB" i="1" dirty="0" err="1"/>
              <a:t>conversus</a:t>
            </a:r>
            <a:r>
              <a:rPr lang="en-GB" i="1" dirty="0"/>
              <a:t> </a:t>
            </a:r>
            <a:r>
              <a:rPr lang="en-GB" dirty="0"/>
              <a:t>of </a:t>
            </a:r>
            <a:r>
              <a:rPr lang="en-GB" dirty="0" err="1"/>
              <a:t>Garendon</a:t>
            </a:r>
            <a:r>
              <a:rPr lang="en-GB" dirty="0"/>
              <a:t> wounded Abbot Reginald in the infirmary. GC ordered that the grange provided by the founder for the purpose of providing ale should be made over to another function </a:t>
            </a:r>
          </a:p>
        </p:txBody>
      </p:sp>
    </p:spTree>
    <p:extLst>
      <p:ext uri="{BB962C8B-B14F-4D97-AF65-F5344CB8AC3E}">
        <p14:creationId xmlns:p14="http://schemas.microsoft.com/office/powerpoint/2010/main" val="19029634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Strata Florida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1196: general reference to the excesses of the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at Strata Florida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8136904" cy="4106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1262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more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1230: Abbot Richard of </a:t>
            </a:r>
            <a:r>
              <a:rPr lang="en-GB" dirty="0" err="1"/>
              <a:t>Meaux</a:t>
            </a:r>
            <a:r>
              <a:rPr lang="en-GB" dirty="0"/>
              <a:t> ordered all his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to do menial work because of their arrogance</a:t>
            </a:r>
          </a:p>
          <a:p>
            <a:r>
              <a:rPr lang="en-GB" dirty="0"/>
              <a:t>1269: the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of Neath stole the abbot’s horses and fled</a:t>
            </a:r>
          </a:p>
          <a:p>
            <a:r>
              <a:rPr lang="en-GB" dirty="0"/>
              <a:t>1280: a rebellion recorded at </a:t>
            </a:r>
            <a:r>
              <a:rPr lang="en-GB" dirty="0" err="1"/>
              <a:t>Kirkstall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765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Growing influence of the </a:t>
            </a:r>
            <a:r>
              <a:rPr lang="en-GB" i="1" dirty="0" err="1"/>
              <a:t>conversi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1181 Chapter forbad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to be present when an abbot was elected (possibly a reaction to what is happening in other orders; in 1185 the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at </a:t>
            </a:r>
            <a:r>
              <a:rPr lang="en-GB" dirty="0" err="1"/>
              <a:t>Grandmont</a:t>
            </a:r>
            <a:r>
              <a:rPr lang="en-GB" dirty="0"/>
              <a:t> rebelled, deposed the prior and replaced him with their own nominee)</a:t>
            </a:r>
          </a:p>
        </p:txBody>
      </p:sp>
    </p:spTree>
    <p:extLst>
      <p:ext uri="{BB962C8B-B14F-4D97-AF65-F5344CB8AC3E}">
        <p14:creationId xmlns:p14="http://schemas.microsoft.com/office/powerpoint/2010/main" val="31513875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General causes seem to be related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Loss of influence?</a:t>
            </a:r>
          </a:p>
          <a:p>
            <a:r>
              <a:rPr lang="en-GB" dirty="0"/>
              <a:t>Social inequality?</a:t>
            </a:r>
          </a:p>
          <a:p>
            <a:r>
              <a:rPr lang="en-GB" dirty="0"/>
              <a:t>Reduction in numbers because of changing economic conditions</a:t>
            </a:r>
          </a:p>
          <a:p>
            <a:pPr lvl="1"/>
            <a:r>
              <a:rPr lang="en-GB" dirty="0"/>
              <a:t>From 1208 there is evidence of an increasing tendency to lease out lands rather than farm direct</a:t>
            </a:r>
          </a:p>
          <a:p>
            <a:pPr lvl="1"/>
            <a:r>
              <a:rPr lang="en-GB" dirty="0"/>
              <a:t>By 13</a:t>
            </a:r>
            <a:r>
              <a:rPr lang="en-GB" baseline="30000" dirty="0"/>
              <a:t>th</a:t>
            </a:r>
            <a:r>
              <a:rPr lang="en-GB" dirty="0"/>
              <a:t> century there is therefore a dual economy, direct exploitation and leasing</a:t>
            </a:r>
          </a:p>
        </p:txBody>
      </p:sp>
    </p:spTree>
    <p:extLst>
      <p:ext uri="{BB962C8B-B14F-4D97-AF65-F5344CB8AC3E}">
        <p14:creationId xmlns:p14="http://schemas.microsoft.com/office/powerpoint/2010/main" val="4188991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the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 change in the economy due to the falling number of </a:t>
            </a:r>
            <a:r>
              <a:rPr lang="en-GB" i="1" dirty="0" err="1"/>
              <a:t>conversi</a:t>
            </a:r>
            <a:r>
              <a:rPr lang="en-GB" i="1" dirty="0"/>
              <a:t> </a:t>
            </a:r>
            <a:r>
              <a:rPr lang="en-GB" dirty="0"/>
              <a:t>or do the Cistercians decide to stop recruitment of a troublesome class?</a:t>
            </a:r>
          </a:p>
        </p:txBody>
      </p:sp>
    </p:spTree>
    <p:extLst>
      <p:ext uri="{BB962C8B-B14F-4D97-AF65-F5344CB8AC3E}">
        <p14:creationId xmlns:p14="http://schemas.microsoft.com/office/powerpoint/2010/main" val="37120352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Beaulieu, 1280: 58 monks, 7 novices, 68 </a:t>
            </a:r>
            <a:r>
              <a:rPr lang="en-GB" i="1" dirty="0" err="1"/>
              <a:t>conversi</a:t>
            </a:r>
            <a:endParaRPr lang="en-GB" i="1" dirty="0"/>
          </a:p>
          <a:p>
            <a:r>
              <a:rPr lang="en-GB" dirty="0" err="1"/>
              <a:t>Margam</a:t>
            </a:r>
            <a:r>
              <a:rPr lang="en-GB" dirty="0"/>
              <a:t>, 1336: 38 monks, 40 </a:t>
            </a:r>
            <a:r>
              <a:rPr lang="en-GB" i="1" dirty="0" err="1"/>
              <a:t>conversi</a:t>
            </a:r>
            <a:endParaRPr lang="en-GB" i="1" dirty="0"/>
          </a:p>
          <a:p>
            <a:r>
              <a:rPr lang="en-GB" dirty="0" err="1"/>
              <a:t>Meaux</a:t>
            </a:r>
            <a:r>
              <a:rPr lang="en-GB" dirty="0"/>
              <a:t>, 1249: 60 monks, 90 </a:t>
            </a:r>
            <a:r>
              <a:rPr lang="en-GB" i="1" dirty="0" err="1"/>
              <a:t>conversi</a:t>
            </a:r>
            <a:endParaRPr lang="en-GB" i="1" dirty="0"/>
          </a:p>
          <a:p>
            <a:r>
              <a:rPr lang="en-GB" dirty="0" err="1"/>
              <a:t>Bordesley</a:t>
            </a:r>
            <a:r>
              <a:rPr lang="en-GB" dirty="0"/>
              <a:t> before 1349: 34 monks, 10 </a:t>
            </a:r>
            <a:r>
              <a:rPr lang="en-GB" i="1" dirty="0" err="1"/>
              <a:t>conversi</a:t>
            </a:r>
            <a:endParaRPr lang="en-GB" i="1" dirty="0"/>
          </a:p>
          <a:p>
            <a:r>
              <a:rPr lang="en-GB" dirty="0" err="1"/>
              <a:t>Newenham</a:t>
            </a:r>
            <a:r>
              <a:rPr lang="en-GB" dirty="0"/>
              <a:t> before 1349: 23 monks, 3 </a:t>
            </a:r>
            <a:r>
              <a:rPr lang="en-GB" i="1" dirty="0" err="1"/>
              <a:t>conversi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31253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 Tax 1381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Records 17 abbeys with a total of 277 monks and 56 </a:t>
            </a:r>
            <a:r>
              <a:rPr lang="en-GB" i="1" dirty="0" err="1"/>
              <a:t>conversi</a:t>
            </a:r>
            <a:endParaRPr lang="en-GB" i="1" dirty="0"/>
          </a:p>
          <a:p>
            <a:r>
              <a:rPr lang="en-GB" dirty="0"/>
              <a:t>Leasing of granges</a:t>
            </a:r>
          </a:p>
          <a:p>
            <a:pPr lvl="1"/>
            <a:r>
              <a:rPr lang="en-GB" dirty="0"/>
              <a:t>1286 </a:t>
            </a:r>
            <a:r>
              <a:rPr lang="en-GB" dirty="0" err="1"/>
              <a:t>Meaux</a:t>
            </a:r>
            <a:endParaRPr lang="en-GB" dirty="0"/>
          </a:p>
          <a:p>
            <a:pPr lvl="1"/>
            <a:r>
              <a:rPr lang="en-GB" dirty="0"/>
              <a:t>1292 Furness</a:t>
            </a:r>
          </a:p>
          <a:p>
            <a:pPr lvl="1"/>
            <a:r>
              <a:rPr lang="en-GB" dirty="0"/>
              <a:t>Early 14</a:t>
            </a:r>
            <a:r>
              <a:rPr lang="en-GB" baseline="30000" dirty="0"/>
              <a:t>th</a:t>
            </a:r>
            <a:r>
              <a:rPr lang="en-GB" dirty="0"/>
              <a:t> century – Scottish wars – the Yorkshire granges of Fountains, Byland and </a:t>
            </a:r>
            <a:r>
              <a:rPr lang="en-GB" dirty="0" err="1"/>
              <a:t>Jervaulx</a:t>
            </a:r>
            <a:endParaRPr lang="en-GB" dirty="0"/>
          </a:p>
          <a:p>
            <a:pPr lvl="1"/>
            <a:r>
              <a:rPr lang="en-GB" dirty="0"/>
              <a:t>By 1373 15 of the 23 granges of Fountains were leased out</a:t>
            </a:r>
          </a:p>
        </p:txBody>
      </p:sp>
    </p:spTree>
    <p:extLst>
      <p:ext uri="{BB962C8B-B14F-4D97-AF65-F5344CB8AC3E}">
        <p14:creationId xmlns:p14="http://schemas.microsoft.com/office/powerpoint/2010/main" val="2149873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1052</Words>
  <Application>Microsoft Office PowerPoint</Application>
  <PresentationFormat>On-screen Show (4:3)</PresentationFormat>
  <Paragraphs>117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Office Theme</vt:lpstr>
      <vt:lpstr>The conversi</vt:lpstr>
      <vt:lpstr>Before the Cistercians</vt:lpstr>
      <vt:lpstr>And after ….</vt:lpstr>
      <vt:lpstr>Mount Grace Priory, Yorkshire</vt:lpstr>
      <vt:lpstr>Mount Grace - reconstruction</vt:lpstr>
      <vt:lpstr>Mount Grace: surviving remains</vt:lpstr>
      <vt:lpstr>Cistercian conversi</vt:lpstr>
      <vt:lpstr>Usus conversorum</vt:lpstr>
      <vt:lpstr>The Prologue to UC</vt:lpstr>
      <vt:lpstr>Contents include</vt:lpstr>
      <vt:lpstr>PowerPoint Presentation</vt:lpstr>
      <vt:lpstr>Artist’s impression of conversi saying the Pater Noster (L) a conversus-blacksmith (C) and in their refectory (R)</vt:lpstr>
      <vt:lpstr>Recruitment</vt:lpstr>
      <vt:lpstr>Byland: aerial view; note the west range</vt:lpstr>
      <vt:lpstr>The west range at Byland Abbey</vt:lpstr>
      <vt:lpstr>The west range at Fountains Abbey</vt:lpstr>
      <vt:lpstr>Neath Abbey: west range and lane</vt:lpstr>
      <vt:lpstr>The west range at Fountains Abbey: ground floor used for storage at the north end and the refectory of the conversi at the south end</vt:lpstr>
      <vt:lpstr>Recruitment buoyant in the 12th century</vt:lpstr>
      <vt:lpstr>Revolts by the conversi</vt:lpstr>
      <vt:lpstr>Margam</vt:lpstr>
      <vt:lpstr>Cwmhir</vt:lpstr>
      <vt:lpstr>Garendon</vt:lpstr>
      <vt:lpstr>Strata Florida</vt:lpstr>
      <vt:lpstr>And more ….</vt:lpstr>
      <vt:lpstr>Possible causes</vt:lpstr>
      <vt:lpstr>General causes seem to be related to:</vt:lpstr>
      <vt:lpstr>Why the change?</vt:lpstr>
      <vt:lpstr>Some numbers</vt:lpstr>
      <vt:lpstr>Poll Tax 1381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Janet Burton</cp:lastModifiedBy>
  <cp:revision>14</cp:revision>
  <dcterms:created xsi:type="dcterms:W3CDTF">2014-11-29T17:09:34Z</dcterms:created>
  <dcterms:modified xsi:type="dcterms:W3CDTF">2021-02-11T11:00:55Z</dcterms:modified>
</cp:coreProperties>
</file>