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94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6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961" autoAdjust="0"/>
  </p:normalViewPr>
  <p:slideViewPr>
    <p:cSldViewPr>
      <p:cViewPr varScale="1">
        <p:scale>
          <a:sx n="58" d="100"/>
          <a:sy n="58" d="100"/>
        </p:scale>
        <p:origin x="87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17/12/2019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17/12/2019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1016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364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17/12/2019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17/12/2019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105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01625" y="1676400"/>
            <a:ext cx="4194175" cy="44227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6400"/>
            <a:ext cx="4194175" cy="44227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" y="6245225"/>
            <a:ext cx="22860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6000" cy="476250"/>
          </a:xfrm>
        </p:spPr>
        <p:txBody>
          <a:bodyPr/>
          <a:lstStyle>
            <a:lvl1pPr>
              <a:defRPr/>
            </a:lvl1pPr>
          </a:lstStyle>
          <a:p>
            <a:fld id="{DA8A256A-E870-47DC-A838-1D261F21474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640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17/12/2019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ermita.org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Anthropology of Religion</a:t>
            </a:r>
            <a:r>
              <a:rPr lang="en-GB" b="1" dirty="0"/>
              <a:t> </a:t>
            </a:r>
            <a:br>
              <a:rPr lang="en-GB" dirty="0"/>
            </a:b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Prof Bettina E. Schmidt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2A11D-85B1-48A6-90B8-E9509A87E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Religion and migration </a:t>
            </a:r>
          </a:p>
        </p:txBody>
      </p:sp>
      <p:pic>
        <p:nvPicPr>
          <p:cNvPr id="166917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82414" y="1252222"/>
            <a:ext cx="3485530" cy="3485530"/>
          </a:xfrm>
        </p:spPr>
      </p:pic>
      <p:sp>
        <p:nvSpPr>
          <p:cNvPr id="166919" name="Rectangle 7"/>
          <p:cNvSpPr>
            <a:spLocks noGrp="1" noRot="1" noChangeArrowheads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Thomas A. Tweed:</a:t>
            </a:r>
          </a:p>
          <a:p>
            <a:r>
              <a:rPr lang="en-GB" sz="2800" i="1" dirty="0"/>
              <a:t>Our Lady of the Exile: </a:t>
            </a:r>
            <a:r>
              <a:rPr lang="en-GB" sz="2800" i="1" dirty="0" err="1"/>
              <a:t>Diasporic</a:t>
            </a:r>
            <a:r>
              <a:rPr lang="en-GB" sz="2800" i="1" dirty="0"/>
              <a:t> Religion at a Cuban Catholic Shrine in Miami</a:t>
            </a:r>
            <a:r>
              <a:rPr lang="en-GB" sz="2800" dirty="0"/>
              <a:t> (Religion in America) . (Oxford: Oxford University Press, 2002) </a:t>
            </a:r>
          </a:p>
          <a:p>
            <a:endParaRPr lang="en-GB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101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https://ermita.org/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8" name="Rectangle 6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/>
              <a:t>Santuario</a:t>
            </a:r>
            <a:r>
              <a:rPr lang="en-GB" sz="4000" dirty="0"/>
              <a:t> de Nuestra </a:t>
            </a:r>
            <a:r>
              <a:rPr lang="en-GB" sz="4000" dirty="0" err="1"/>
              <a:t>Señora</a:t>
            </a:r>
            <a:r>
              <a:rPr lang="en-GB" sz="4000" dirty="0"/>
              <a:t> de La Caridad </a:t>
            </a:r>
          </a:p>
        </p:txBody>
      </p:sp>
      <p:sp>
        <p:nvSpPr>
          <p:cNvPr id="172039" name="Rectangle 7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7203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844675"/>
            <a:ext cx="5976938" cy="39131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2278" name="Rectangle 6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i="1" dirty="0" err="1"/>
              <a:t>Ermita</a:t>
            </a:r>
            <a:r>
              <a:rPr lang="en-GB" i="1" dirty="0"/>
              <a:t> de La </a:t>
            </a:r>
            <a:r>
              <a:rPr lang="en-GB" i="1" dirty="0" err="1"/>
              <a:t>Caridad</a:t>
            </a:r>
            <a:r>
              <a:rPr lang="en-GB" i="1" dirty="0"/>
              <a:t> de El </a:t>
            </a:r>
            <a:r>
              <a:rPr lang="en-GB" i="1" dirty="0" err="1"/>
              <a:t>Cobre</a:t>
            </a:r>
            <a:br>
              <a:rPr lang="en-GB" dirty="0"/>
            </a:br>
            <a:r>
              <a:rPr lang="en-GB" dirty="0"/>
              <a:t>3609 South Miami Ave. Miami, Florida</a:t>
            </a:r>
          </a:p>
          <a:p>
            <a:r>
              <a:rPr lang="en-GB" dirty="0"/>
              <a:t>-&gt; centre of Cuban devotion </a:t>
            </a:r>
          </a:p>
          <a:p>
            <a:r>
              <a:rPr lang="en-GB" dirty="0"/>
              <a:t>However, no strong links to ecclesiastical institution, often unfamiliar with Church and priests but very familiar with God and Saints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329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1961 the statue La </a:t>
            </a:r>
            <a:r>
              <a:rPr lang="en-GB" dirty="0" err="1"/>
              <a:t>Ermita</a:t>
            </a:r>
            <a:r>
              <a:rPr lang="en-GB" dirty="0"/>
              <a:t> de La </a:t>
            </a:r>
            <a:r>
              <a:rPr lang="en-GB" dirty="0" err="1"/>
              <a:t>Caridad</a:t>
            </a:r>
            <a:r>
              <a:rPr lang="en-GB" dirty="0"/>
              <a:t> arrived in Miami </a:t>
            </a:r>
          </a:p>
          <a:p>
            <a:r>
              <a:rPr lang="en-GB" dirty="0"/>
              <a:t>The first shrine La </a:t>
            </a:r>
            <a:r>
              <a:rPr lang="en-GB" dirty="0" err="1"/>
              <a:t>Ermita</a:t>
            </a:r>
            <a:r>
              <a:rPr lang="en-GB" dirty="0"/>
              <a:t> de La </a:t>
            </a:r>
            <a:r>
              <a:rPr lang="en-GB" dirty="0" err="1"/>
              <a:t>Caridad</a:t>
            </a:r>
            <a:r>
              <a:rPr lang="en-GB" dirty="0"/>
              <a:t> was founded in 1967</a:t>
            </a:r>
          </a:p>
          <a:p>
            <a:r>
              <a:rPr lang="en-GB" dirty="0"/>
              <a:t>Soon later the larger </a:t>
            </a:r>
            <a:r>
              <a:rPr lang="en-GB" dirty="0" err="1"/>
              <a:t>Santuario</a:t>
            </a:r>
            <a:r>
              <a:rPr lang="en-GB" dirty="0"/>
              <a:t> de </a:t>
            </a:r>
            <a:r>
              <a:rPr lang="en-GB" dirty="0" err="1"/>
              <a:t>Nuestra</a:t>
            </a:r>
            <a:r>
              <a:rPr lang="en-GB" dirty="0"/>
              <a:t> </a:t>
            </a:r>
            <a:r>
              <a:rPr lang="en-GB" dirty="0" err="1"/>
              <a:t>Señora</a:t>
            </a:r>
            <a:r>
              <a:rPr lang="en-GB" dirty="0"/>
              <a:t> de La </a:t>
            </a:r>
            <a:r>
              <a:rPr lang="en-GB" dirty="0" err="1"/>
              <a:t>Caridad</a:t>
            </a:r>
            <a:r>
              <a:rPr lang="en-GB" dirty="0"/>
              <a:t> was built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8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75109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488" y="1285860"/>
            <a:ext cx="3600450" cy="4105275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/>
              <a:t>Nuestra Señora de la Caridad y Los Remedios </a:t>
            </a:r>
          </a:p>
        </p:txBody>
      </p:sp>
      <p:sp>
        <p:nvSpPr>
          <p:cNvPr id="18432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Start of devotion: </a:t>
            </a:r>
          </a:p>
          <a:p>
            <a:pPr>
              <a:lnSpc>
                <a:spcPct val="90000"/>
              </a:lnSpc>
              <a:buNone/>
            </a:pPr>
            <a:r>
              <a:rPr lang="en-GB" sz="2800" dirty="0"/>
              <a:t>    in 1612 / 1613  three boys, Juan Moreno (-&gt; name for colour person), and the two brothers Juan and Rodrigo de </a:t>
            </a:r>
            <a:r>
              <a:rPr lang="en-GB" sz="2800" dirty="0" err="1"/>
              <a:t>Hoyos</a:t>
            </a:r>
            <a:r>
              <a:rPr lang="en-GB" sz="2800" dirty="0"/>
              <a:t> (two indigenous boys?)  were guided back to safety by the vision of the Madonna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357298"/>
            <a:ext cx="7772400" cy="473870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Soon afterwards the first brotherhood was founded in honour of </a:t>
            </a:r>
            <a:r>
              <a:rPr lang="en-GB" sz="2800" dirty="0" err="1"/>
              <a:t>Nuestra</a:t>
            </a:r>
            <a:r>
              <a:rPr lang="en-GB" sz="2800" dirty="0"/>
              <a:t> </a:t>
            </a:r>
            <a:r>
              <a:rPr lang="en-GB" sz="2800" dirty="0" err="1"/>
              <a:t>Señora</a:t>
            </a:r>
            <a:r>
              <a:rPr lang="en-GB" sz="2800" dirty="0"/>
              <a:t> de la </a:t>
            </a:r>
            <a:r>
              <a:rPr lang="en-GB" sz="2800" dirty="0" err="1"/>
              <a:t>Caridad</a:t>
            </a:r>
            <a:r>
              <a:rPr lang="en-GB" sz="2800" dirty="0"/>
              <a:t> de la </a:t>
            </a:r>
            <a:r>
              <a:rPr lang="en-GB" sz="2800" dirty="0" err="1"/>
              <a:t>Cobre</a:t>
            </a: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Later the first </a:t>
            </a:r>
            <a:r>
              <a:rPr lang="en-GB" sz="2800" dirty="0" err="1"/>
              <a:t>santuario</a:t>
            </a:r>
            <a:r>
              <a:rPr lang="en-GB" sz="2800" dirty="0"/>
              <a:t> was built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Since then centre of the devotion in Cuba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Symbol of ‘</a:t>
            </a:r>
            <a:r>
              <a:rPr lang="en-GB" sz="2800" dirty="0" err="1"/>
              <a:t>Cubanidad</a:t>
            </a:r>
            <a:r>
              <a:rPr lang="en-GB" sz="2800" dirty="0"/>
              <a:t>’ (Cuban identity) 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in 1916 officially recognised by Pope </a:t>
            </a:r>
            <a:r>
              <a:rPr lang="en-GB" sz="2800" dirty="0" err="1"/>
              <a:t>Benedicto</a:t>
            </a:r>
            <a:r>
              <a:rPr lang="en-GB" sz="2800" dirty="0"/>
              <a:t> XV who made her “</a:t>
            </a:r>
            <a:r>
              <a:rPr lang="en-GB" sz="2800" dirty="0" err="1"/>
              <a:t>Patrona</a:t>
            </a:r>
            <a:r>
              <a:rPr lang="en-GB" sz="2800" dirty="0"/>
              <a:t> de Cuba” </a:t>
            </a:r>
          </a:p>
          <a:p>
            <a:endParaRPr lang="en-GB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GB" sz="4000"/>
            </a:br>
            <a:endParaRPr lang="en-GB" sz="4000"/>
          </a:p>
        </p:txBody>
      </p:sp>
      <p:pic>
        <p:nvPicPr>
          <p:cNvPr id="174083" name="Picture 3"/>
          <p:cNvPicPr>
            <a:picLocks noGrp="1" noChangeAspect="1" noChangeArrowheads="1"/>
          </p:cNvPicPr>
          <p:nvPr>
            <p:ph type="body"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20" y="1571612"/>
            <a:ext cx="4194175" cy="2833688"/>
          </a:xfrm>
        </p:spPr>
      </p:pic>
      <p:sp>
        <p:nvSpPr>
          <p:cNvPr id="174084" name="Rectangle 4"/>
          <p:cNvSpPr>
            <a:spLocks noGrp="1" noRot="1" noChangeArrowheads="1"/>
          </p:cNvSpPr>
          <p:nvPr>
            <p:ph sz="half" idx="2"/>
          </p:nvPr>
        </p:nvSpPr>
        <p:spPr>
          <a:xfrm>
            <a:off x="4648200" y="857232"/>
            <a:ext cx="4194175" cy="5241943"/>
          </a:xfrm>
        </p:spPr>
        <p:txBody>
          <a:bodyPr/>
          <a:lstStyle/>
          <a:p>
            <a:r>
              <a:rPr lang="en-GB" sz="2800" dirty="0"/>
              <a:t>Text on the website about the statue: </a:t>
            </a:r>
          </a:p>
          <a:p>
            <a:r>
              <a:rPr lang="en-GB" sz="2800" dirty="0"/>
              <a:t>“</a:t>
            </a:r>
            <a:r>
              <a:rPr lang="en-GB" sz="2800" dirty="0" err="1"/>
              <a:t>Imagen</a:t>
            </a:r>
            <a:r>
              <a:rPr lang="en-GB" sz="2800" dirty="0"/>
              <a:t> original </a:t>
            </a:r>
            <a:r>
              <a:rPr lang="en-GB" sz="2800" dirty="0" err="1"/>
              <a:t>aparecida</a:t>
            </a:r>
            <a:r>
              <a:rPr lang="en-GB" sz="2800" dirty="0"/>
              <a:t> en la Bahía de </a:t>
            </a:r>
            <a:r>
              <a:rPr lang="en-GB" sz="2800" dirty="0" err="1"/>
              <a:t>Nipe</a:t>
            </a:r>
            <a:r>
              <a:rPr lang="en-GB" sz="2800" dirty="0"/>
              <a:t>. En </a:t>
            </a:r>
            <a:r>
              <a:rPr lang="en-GB" sz="2800" dirty="0" err="1"/>
              <a:t>su</a:t>
            </a:r>
            <a:r>
              <a:rPr lang="en-GB" sz="2800" dirty="0"/>
              <a:t> </a:t>
            </a:r>
            <a:r>
              <a:rPr lang="en-GB" sz="2800" dirty="0" err="1"/>
              <a:t>visita</a:t>
            </a:r>
            <a:r>
              <a:rPr lang="en-GB" sz="2800" dirty="0"/>
              <a:t> pastoral en 1997, el Papa Juan Pablo II la </a:t>
            </a:r>
            <a:r>
              <a:rPr lang="en-GB" sz="2800" dirty="0" err="1"/>
              <a:t>coronó</a:t>
            </a:r>
            <a:r>
              <a:rPr lang="en-GB" sz="2800" dirty="0"/>
              <a:t> </a:t>
            </a:r>
            <a:r>
              <a:rPr lang="en-GB" sz="2800" dirty="0" err="1"/>
              <a:t>como</a:t>
            </a:r>
            <a:r>
              <a:rPr lang="en-GB" sz="2800" dirty="0"/>
              <a:t> Regina Cuba.”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Cubans in Miami </a:t>
            </a:r>
          </a:p>
        </p:txBody>
      </p:sp>
      <p:sp>
        <p:nvSpPr>
          <p:cNvPr id="18534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Number of Cubans in the US (mainly Florida) increased dramatically after the Cuban revolution in 1959 </a:t>
            </a:r>
          </a:p>
          <a:p>
            <a:r>
              <a:rPr lang="en-GB"/>
              <a:t>“Constructing cubanidad, a ‘Cubaness’, in exile meant retaining their language, foodways, architecture, institutions, and music.” (Tweed, p. 29)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637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Religion, both in churches and at home, took on increased significance for many Cubans in Miami. </a:t>
            </a:r>
          </a:p>
          <a:p>
            <a:r>
              <a:rPr lang="en-GB"/>
              <a:t>The shrine became important site to negotiate identity</a:t>
            </a:r>
          </a:p>
          <a:p>
            <a:r>
              <a:rPr lang="en-GB"/>
              <a:t>differences between laity and clergy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Tweed’s research </a:t>
            </a:r>
          </a:p>
        </p:txBody>
      </p:sp>
      <p:sp>
        <p:nvSpPr>
          <p:cNvPr id="18739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Interviewing people connected to shrine </a:t>
            </a:r>
          </a:p>
          <a:p>
            <a:r>
              <a:rPr lang="en-GB"/>
              <a:t>questionnaires to people leaving the shrine in Miami </a:t>
            </a:r>
          </a:p>
          <a:p>
            <a:r>
              <a:rPr lang="en-GB"/>
              <a:t>questions about religious affiliation and reasons for coming to the shrine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 </a:t>
            </a:r>
          </a:p>
        </p:txBody>
      </p:sp>
      <p:sp>
        <p:nvSpPr>
          <p:cNvPr id="18841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a homogenous religious community</a:t>
            </a:r>
          </a:p>
          <a:p>
            <a:r>
              <a:rPr lang="en-GB" dirty="0"/>
              <a:t>Shrine is visited by Cubans with various religious (and non-religious) convictions, e.g., Catholics, Protestants, </a:t>
            </a:r>
            <a:r>
              <a:rPr lang="en-GB" dirty="0" err="1"/>
              <a:t>santeros</a:t>
            </a:r>
            <a:r>
              <a:rPr lang="en-GB" dirty="0"/>
              <a:t> (=devotee of a Afro-Cuban religion called </a:t>
            </a:r>
            <a:r>
              <a:rPr lang="en-GB" dirty="0" err="1"/>
              <a:t>Santeria</a:t>
            </a:r>
            <a:r>
              <a:rPr lang="en-GB" dirty="0"/>
              <a:t>) as well as atheists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944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=&gt; a heterogeneous gathering of people</a:t>
            </a:r>
          </a:p>
          <a:p>
            <a:r>
              <a:rPr lang="en-GB"/>
              <a:t>However, all identify with its symbolic meaning </a:t>
            </a:r>
          </a:p>
          <a:p>
            <a:r>
              <a:rPr lang="en-GB"/>
              <a:t>By visiting the shrine they represent or even construct a common identity 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046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Tweed interprets the shrine therefore as “a transtemporal and translocative symbol, a social site at which the diaspora constructs collective identity” (p. 115).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685800" y="1428736"/>
            <a:ext cx="7772400" cy="4667264"/>
          </a:xfrm>
        </p:spPr>
        <p:txBody>
          <a:bodyPr/>
          <a:lstStyle/>
          <a:p>
            <a:r>
              <a:rPr lang="en-GB" dirty="0"/>
              <a:t>Rituals in the shrine stress the lack of demarcations within the Cuban community</a:t>
            </a:r>
          </a:p>
          <a:p>
            <a:r>
              <a:rPr lang="en-GB" dirty="0"/>
              <a:t>-&gt; inter-religious communication  between members of different faith who are connected by their heritage </a:t>
            </a:r>
          </a:p>
          <a:p>
            <a:r>
              <a:rPr lang="en-GB" dirty="0"/>
              <a:t>-&gt; demarcation between Cubans and Non-Cubans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620</TotalTime>
  <Words>491</Words>
  <Application>Microsoft Office PowerPoint</Application>
  <PresentationFormat>On-screen Show (4:3)</PresentationFormat>
  <Paragraphs>46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Myriad Pro</vt:lpstr>
      <vt:lpstr>20140311PresentationUWTSDTemplate</vt:lpstr>
      <vt:lpstr>Anthropology of Religion  </vt:lpstr>
      <vt:lpstr>Religion and migration </vt:lpstr>
      <vt:lpstr>PowerPoint Presentation</vt:lpstr>
      <vt:lpstr>Santuario de Nuestra Señora de La Caridad </vt:lpstr>
      <vt:lpstr>PowerPoint Presentation</vt:lpstr>
      <vt:lpstr>PowerPoint Presentation</vt:lpstr>
      <vt:lpstr>PowerPoint Presentation</vt:lpstr>
      <vt:lpstr>Nuestra Señora de la Caridad y Los Remedios </vt:lpstr>
      <vt:lpstr>PowerPoint Presentation</vt:lpstr>
      <vt:lpstr> </vt:lpstr>
      <vt:lpstr>Cubans in Miami </vt:lpstr>
      <vt:lpstr>PowerPoint Presentation</vt:lpstr>
      <vt:lpstr>Tweed’s research </vt:lpstr>
      <vt:lpstr>Outcome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Bettina Schmidt</cp:lastModifiedBy>
  <cp:revision>87</cp:revision>
  <cp:lastPrinted>2017-03-06T16:11:16Z</cp:lastPrinted>
  <dcterms:created xsi:type="dcterms:W3CDTF">2015-04-14T15:21:28Z</dcterms:created>
  <dcterms:modified xsi:type="dcterms:W3CDTF">2019-12-17T14:51:48Z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