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4679"/>
  </p:normalViewPr>
  <p:slideViewPr>
    <p:cSldViewPr snapToGrid="0" snapToObjects="1">
      <p:cViewPr varScale="1">
        <p:scale>
          <a:sx n="90" d="100"/>
          <a:sy n="90" d="100"/>
        </p:scale>
        <p:origin x="232" y="6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8.svg"/><Relationship Id="rId1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4.svg"/><Relationship Id="rId1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651F5B-9400-4EA5-9441-B4313137289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A0B7B6C-CC92-4989-805A-3E9A074D908C}">
      <dgm:prSet/>
      <dgm:spPr/>
      <dgm:t>
        <a:bodyPr/>
        <a:lstStyle/>
        <a:p>
          <a:r>
            <a:rPr lang="en-US"/>
            <a:t>Without the correct bacteria necessary organisms fail to develop properly.</a:t>
          </a:r>
        </a:p>
      </dgm:t>
    </dgm:pt>
    <dgm:pt modelId="{081E2078-39FA-434B-A10A-F1240BC60DB8}" type="parTrans" cxnId="{DAF24D8C-38CC-4754-AB1C-86C48D6E881D}">
      <dgm:prSet/>
      <dgm:spPr/>
      <dgm:t>
        <a:bodyPr/>
        <a:lstStyle/>
        <a:p>
          <a:endParaRPr lang="en-US"/>
        </a:p>
      </dgm:t>
    </dgm:pt>
    <dgm:pt modelId="{4F660760-9E34-4CFF-B0EB-13EAA2B86861}" type="sibTrans" cxnId="{DAF24D8C-38CC-4754-AB1C-86C48D6E881D}">
      <dgm:prSet/>
      <dgm:spPr/>
      <dgm:t>
        <a:bodyPr/>
        <a:lstStyle/>
        <a:p>
          <a:endParaRPr lang="en-US"/>
        </a:p>
      </dgm:t>
    </dgm:pt>
    <dgm:pt modelId="{C8205099-600E-43BF-9426-F64F5CEF1888}">
      <dgm:prSet/>
      <dgm:spPr/>
      <dgm:t>
        <a:bodyPr/>
        <a:lstStyle/>
        <a:p>
          <a:r>
            <a:rPr lang="en-US"/>
            <a:t>Scott offers an example of, what he calls -‘autistic’ mice</a:t>
          </a:r>
        </a:p>
      </dgm:t>
    </dgm:pt>
    <dgm:pt modelId="{B96691C4-D853-4BDE-BDAF-FB13E2526D5B}" type="parTrans" cxnId="{6D05D67A-712A-4E30-8F91-9A60EE1A819F}">
      <dgm:prSet/>
      <dgm:spPr/>
      <dgm:t>
        <a:bodyPr/>
        <a:lstStyle/>
        <a:p>
          <a:endParaRPr lang="en-US"/>
        </a:p>
      </dgm:t>
    </dgm:pt>
    <dgm:pt modelId="{5F90AA99-BDBC-4356-AB80-2781A8AC39CE}" type="sibTrans" cxnId="{6D05D67A-712A-4E30-8F91-9A60EE1A819F}">
      <dgm:prSet/>
      <dgm:spPr/>
      <dgm:t>
        <a:bodyPr/>
        <a:lstStyle/>
        <a:p>
          <a:endParaRPr lang="en-US"/>
        </a:p>
      </dgm:t>
    </dgm:pt>
    <dgm:pt modelId="{7D7E3ED9-2C3F-468E-B53C-FFD3EF7FCA8E}" type="pres">
      <dgm:prSet presAssocID="{99651F5B-9400-4EA5-9441-B43131372893}" presName="root" presStyleCnt="0">
        <dgm:presLayoutVars>
          <dgm:dir/>
          <dgm:resizeHandles val="exact"/>
        </dgm:presLayoutVars>
      </dgm:prSet>
      <dgm:spPr/>
    </dgm:pt>
    <dgm:pt modelId="{DA6B5014-943E-467C-BD0B-C80A2559229C}" type="pres">
      <dgm:prSet presAssocID="{2A0B7B6C-CC92-4989-805A-3E9A074D908C}" presName="compNode" presStyleCnt="0"/>
      <dgm:spPr/>
    </dgm:pt>
    <dgm:pt modelId="{0E618019-0C9A-4DF1-9677-509550E02756}" type="pres">
      <dgm:prSet presAssocID="{2A0B7B6C-CC92-4989-805A-3E9A074D908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13094517-2955-46CE-8D73-845072C29620}" type="pres">
      <dgm:prSet presAssocID="{2A0B7B6C-CC92-4989-805A-3E9A074D908C}" presName="spaceRect" presStyleCnt="0"/>
      <dgm:spPr/>
    </dgm:pt>
    <dgm:pt modelId="{BE003B23-A8CF-4175-A8E1-C4583594B719}" type="pres">
      <dgm:prSet presAssocID="{2A0B7B6C-CC92-4989-805A-3E9A074D908C}" presName="textRect" presStyleLbl="revTx" presStyleIdx="0" presStyleCnt="2">
        <dgm:presLayoutVars>
          <dgm:chMax val="1"/>
          <dgm:chPref val="1"/>
        </dgm:presLayoutVars>
      </dgm:prSet>
      <dgm:spPr/>
    </dgm:pt>
    <dgm:pt modelId="{499BF33A-45D3-4355-854F-B95DC79F4E9A}" type="pres">
      <dgm:prSet presAssocID="{4F660760-9E34-4CFF-B0EB-13EAA2B86861}" presName="sibTrans" presStyleCnt="0"/>
      <dgm:spPr/>
    </dgm:pt>
    <dgm:pt modelId="{1A5BA1AB-1453-4BC3-8766-41F0141F5C77}" type="pres">
      <dgm:prSet presAssocID="{C8205099-600E-43BF-9426-F64F5CEF1888}" presName="compNode" presStyleCnt="0"/>
      <dgm:spPr/>
    </dgm:pt>
    <dgm:pt modelId="{2ABF66E0-EED9-4986-A89A-9BA0C413AD85}" type="pres">
      <dgm:prSet presAssocID="{C8205099-600E-43BF-9426-F64F5CEF188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t"/>
        </a:ext>
      </dgm:extLst>
    </dgm:pt>
    <dgm:pt modelId="{70E1D91B-8EDE-4436-B19F-0A10FE115B95}" type="pres">
      <dgm:prSet presAssocID="{C8205099-600E-43BF-9426-F64F5CEF1888}" presName="spaceRect" presStyleCnt="0"/>
      <dgm:spPr/>
    </dgm:pt>
    <dgm:pt modelId="{8A79686C-5BFF-4CA6-ADC4-E0AA232588DE}" type="pres">
      <dgm:prSet presAssocID="{C8205099-600E-43BF-9426-F64F5CEF1888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172DC47-A25E-4DD0-9261-58819DD16EA8}" type="presOf" srcId="{99651F5B-9400-4EA5-9441-B43131372893}" destId="{7D7E3ED9-2C3F-468E-B53C-FFD3EF7FCA8E}" srcOrd="0" destOrd="0" presId="urn:microsoft.com/office/officeart/2018/2/layout/IconLabelList"/>
    <dgm:cxn modelId="{B8358E7A-C0DF-43A7-BC6D-C62CE24F1E1D}" type="presOf" srcId="{C8205099-600E-43BF-9426-F64F5CEF1888}" destId="{8A79686C-5BFF-4CA6-ADC4-E0AA232588DE}" srcOrd="0" destOrd="0" presId="urn:microsoft.com/office/officeart/2018/2/layout/IconLabelList"/>
    <dgm:cxn modelId="{6D05D67A-712A-4E30-8F91-9A60EE1A819F}" srcId="{99651F5B-9400-4EA5-9441-B43131372893}" destId="{C8205099-600E-43BF-9426-F64F5CEF1888}" srcOrd="1" destOrd="0" parTransId="{B96691C4-D853-4BDE-BDAF-FB13E2526D5B}" sibTransId="{5F90AA99-BDBC-4356-AB80-2781A8AC39CE}"/>
    <dgm:cxn modelId="{DAF24D8C-38CC-4754-AB1C-86C48D6E881D}" srcId="{99651F5B-9400-4EA5-9441-B43131372893}" destId="{2A0B7B6C-CC92-4989-805A-3E9A074D908C}" srcOrd="0" destOrd="0" parTransId="{081E2078-39FA-434B-A10A-F1240BC60DB8}" sibTransId="{4F660760-9E34-4CFF-B0EB-13EAA2B86861}"/>
    <dgm:cxn modelId="{0FC7ECB6-473D-4907-8423-2A05D4793DE9}" type="presOf" srcId="{2A0B7B6C-CC92-4989-805A-3E9A074D908C}" destId="{BE003B23-A8CF-4175-A8E1-C4583594B719}" srcOrd="0" destOrd="0" presId="urn:microsoft.com/office/officeart/2018/2/layout/IconLabelList"/>
    <dgm:cxn modelId="{686809AE-A7AB-4AC5-A5C2-1DDF02507373}" type="presParOf" srcId="{7D7E3ED9-2C3F-468E-B53C-FFD3EF7FCA8E}" destId="{DA6B5014-943E-467C-BD0B-C80A2559229C}" srcOrd="0" destOrd="0" presId="urn:microsoft.com/office/officeart/2018/2/layout/IconLabelList"/>
    <dgm:cxn modelId="{82C1539B-CD11-45E2-8284-343D3218029C}" type="presParOf" srcId="{DA6B5014-943E-467C-BD0B-C80A2559229C}" destId="{0E618019-0C9A-4DF1-9677-509550E02756}" srcOrd="0" destOrd="0" presId="urn:microsoft.com/office/officeart/2018/2/layout/IconLabelList"/>
    <dgm:cxn modelId="{9A2BBF85-F2A0-419F-8F47-C5364F74B3FE}" type="presParOf" srcId="{DA6B5014-943E-467C-BD0B-C80A2559229C}" destId="{13094517-2955-46CE-8D73-845072C29620}" srcOrd="1" destOrd="0" presId="urn:microsoft.com/office/officeart/2018/2/layout/IconLabelList"/>
    <dgm:cxn modelId="{10A184CF-DD71-4AEC-AA9A-49188B156A40}" type="presParOf" srcId="{DA6B5014-943E-467C-BD0B-C80A2559229C}" destId="{BE003B23-A8CF-4175-A8E1-C4583594B719}" srcOrd="2" destOrd="0" presId="urn:microsoft.com/office/officeart/2018/2/layout/IconLabelList"/>
    <dgm:cxn modelId="{A0B1F57C-8891-4E08-BDFB-FDA4B43572AD}" type="presParOf" srcId="{7D7E3ED9-2C3F-468E-B53C-FFD3EF7FCA8E}" destId="{499BF33A-45D3-4355-854F-B95DC79F4E9A}" srcOrd="1" destOrd="0" presId="urn:microsoft.com/office/officeart/2018/2/layout/IconLabelList"/>
    <dgm:cxn modelId="{82E203B2-09C6-4E66-AF34-1F47820EDFB9}" type="presParOf" srcId="{7D7E3ED9-2C3F-468E-B53C-FFD3EF7FCA8E}" destId="{1A5BA1AB-1453-4BC3-8766-41F0141F5C77}" srcOrd="2" destOrd="0" presId="urn:microsoft.com/office/officeart/2018/2/layout/IconLabelList"/>
    <dgm:cxn modelId="{372085F9-E674-4D89-8EAE-066AC2B884D4}" type="presParOf" srcId="{1A5BA1AB-1453-4BC3-8766-41F0141F5C77}" destId="{2ABF66E0-EED9-4986-A89A-9BA0C413AD85}" srcOrd="0" destOrd="0" presId="urn:microsoft.com/office/officeart/2018/2/layout/IconLabelList"/>
    <dgm:cxn modelId="{5AC16D5E-9C60-49D7-9D4A-F812EBADE4C5}" type="presParOf" srcId="{1A5BA1AB-1453-4BC3-8766-41F0141F5C77}" destId="{70E1D91B-8EDE-4436-B19F-0A10FE115B95}" srcOrd="1" destOrd="0" presId="urn:microsoft.com/office/officeart/2018/2/layout/IconLabelList"/>
    <dgm:cxn modelId="{120E0E89-F8ED-4FC3-B661-23CF5E84982F}" type="presParOf" srcId="{1A5BA1AB-1453-4BC3-8766-41F0141F5C77}" destId="{8A79686C-5BFF-4CA6-ADC4-E0AA232588D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293617-0D8F-4561-987E-1DAD90FC86A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81059A8-C577-4B0E-ACC7-8ACF3282C5B4}">
      <dgm:prSet/>
      <dgm:spPr/>
      <dgm:t>
        <a:bodyPr/>
        <a:lstStyle/>
        <a:p>
          <a:r>
            <a:rPr lang="en-US"/>
            <a:t>Drug resistance can be countered by attacking the offending bacteria’s symbiont</a:t>
          </a:r>
        </a:p>
      </dgm:t>
    </dgm:pt>
    <dgm:pt modelId="{2CE589B5-CCA4-424E-8E72-B4B80F0CA549}" type="parTrans" cxnId="{D956D099-E9C3-4AF9-A4A9-638CB319334F}">
      <dgm:prSet/>
      <dgm:spPr/>
      <dgm:t>
        <a:bodyPr/>
        <a:lstStyle/>
        <a:p>
          <a:endParaRPr lang="en-US"/>
        </a:p>
      </dgm:t>
    </dgm:pt>
    <dgm:pt modelId="{7234FB42-09E8-4969-A1D8-4066276BEABD}" type="sibTrans" cxnId="{D956D099-E9C3-4AF9-A4A9-638CB319334F}">
      <dgm:prSet/>
      <dgm:spPr/>
      <dgm:t>
        <a:bodyPr/>
        <a:lstStyle/>
        <a:p>
          <a:endParaRPr lang="en-US"/>
        </a:p>
      </dgm:t>
    </dgm:pt>
    <dgm:pt modelId="{C8C5ED8B-28F5-4C67-9200-93D134999A77}">
      <dgm:prSet/>
      <dgm:spPr/>
      <dgm:t>
        <a:bodyPr/>
        <a:lstStyle/>
        <a:p>
          <a:r>
            <a:rPr lang="en-US"/>
            <a:t>Certain diseases may be treated by adding certain bacteria</a:t>
          </a:r>
        </a:p>
      </dgm:t>
    </dgm:pt>
    <dgm:pt modelId="{3BC37042-C991-4647-9AEC-6D4DF597AFC7}" type="parTrans" cxnId="{A3568C94-72D7-44EF-A1C2-9D3628771FF0}">
      <dgm:prSet/>
      <dgm:spPr/>
      <dgm:t>
        <a:bodyPr/>
        <a:lstStyle/>
        <a:p>
          <a:endParaRPr lang="en-US"/>
        </a:p>
      </dgm:t>
    </dgm:pt>
    <dgm:pt modelId="{2EA5CAE4-5AA6-45C5-818C-90CF6BBF8966}" type="sibTrans" cxnId="{A3568C94-72D7-44EF-A1C2-9D3628771FF0}">
      <dgm:prSet/>
      <dgm:spPr/>
      <dgm:t>
        <a:bodyPr/>
        <a:lstStyle/>
        <a:p>
          <a:endParaRPr lang="en-US"/>
        </a:p>
      </dgm:t>
    </dgm:pt>
    <dgm:pt modelId="{C3AE069D-4B9C-43C1-9235-E3E56B77284F}" type="pres">
      <dgm:prSet presAssocID="{C7293617-0D8F-4561-987E-1DAD90FC86AC}" presName="root" presStyleCnt="0">
        <dgm:presLayoutVars>
          <dgm:dir/>
          <dgm:resizeHandles val="exact"/>
        </dgm:presLayoutVars>
      </dgm:prSet>
      <dgm:spPr/>
    </dgm:pt>
    <dgm:pt modelId="{FF39F59F-6229-416E-AA11-C57C8DF1F269}" type="pres">
      <dgm:prSet presAssocID="{F81059A8-C577-4B0E-ACC7-8ACF3282C5B4}" presName="compNode" presStyleCnt="0"/>
      <dgm:spPr/>
    </dgm:pt>
    <dgm:pt modelId="{0856146D-973E-421B-9BF2-2986879A4D9D}" type="pres">
      <dgm:prSet presAssocID="{F81059A8-C577-4B0E-ACC7-8ACF3282C5B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1167D0DE-7F4D-446C-A5DC-88472541A79C}" type="pres">
      <dgm:prSet presAssocID="{F81059A8-C577-4B0E-ACC7-8ACF3282C5B4}" presName="spaceRect" presStyleCnt="0"/>
      <dgm:spPr/>
    </dgm:pt>
    <dgm:pt modelId="{4C6A6854-8399-42EF-825A-4495EAFD5E83}" type="pres">
      <dgm:prSet presAssocID="{F81059A8-C577-4B0E-ACC7-8ACF3282C5B4}" presName="textRect" presStyleLbl="revTx" presStyleIdx="0" presStyleCnt="2">
        <dgm:presLayoutVars>
          <dgm:chMax val="1"/>
          <dgm:chPref val="1"/>
        </dgm:presLayoutVars>
      </dgm:prSet>
      <dgm:spPr/>
    </dgm:pt>
    <dgm:pt modelId="{55597448-A658-468D-BB2F-F32D294B0247}" type="pres">
      <dgm:prSet presAssocID="{7234FB42-09E8-4969-A1D8-4066276BEABD}" presName="sibTrans" presStyleCnt="0"/>
      <dgm:spPr/>
    </dgm:pt>
    <dgm:pt modelId="{82DA1EE1-1497-4BBA-8C78-D30B6B47DB06}" type="pres">
      <dgm:prSet presAssocID="{C8C5ED8B-28F5-4C67-9200-93D134999A77}" presName="compNode" presStyleCnt="0"/>
      <dgm:spPr/>
    </dgm:pt>
    <dgm:pt modelId="{906409A2-420B-4992-BC20-386911C00936}" type="pres">
      <dgm:prSet presAssocID="{C8C5ED8B-28F5-4C67-9200-93D134999A7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ger Print"/>
        </a:ext>
      </dgm:extLst>
    </dgm:pt>
    <dgm:pt modelId="{73600FDD-DCBF-42B7-AB4D-4B630D89B526}" type="pres">
      <dgm:prSet presAssocID="{C8C5ED8B-28F5-4C67-9200-93D134999A77}" presName="spaceRect" presStyleCnt="0"/>
      <dgm:spPr/>
    </dgm:pt>
    <dgm:pt modelId="{90DBE713-2CAA-4F96-90C4-7C9BC52F99CE}" type="pres">
      <dgm:prSet presAssocID="{C8C5ED8B-28F5-4C67-9200-93D134999A7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D6C9285-DF10-43C3-A25B-371B538C7F95}" type="presOf" srcId="{F81059A8-C577-4B0E-ACC7-8ACF3282C5B4}" destId="{4C6A6854-8399-42EF-825A-4495EAFD5E83}" srcOrd="0" destOrd="0" presId="urn:microsoft.com/office/officeart/2018/2/layout/IconLabelList"/>
    <dgm:cxn modelId="{A3568C94-72D7-44EF-A1C2-9D3628771FF0}" srcId="{C7293617-0D8F-4561-987E-1DAD90FC86AC}" destId="{C8C5ED8B-28F5-4C67-9200-93D134999A77}" srcOrd="1" destOrd="0" parTransId="{3BC37042-C991-4647-9AEC-6D4DF597AFC7}" sibTransId="{2EA5CAE4-5AA6-45C5-818C-90CF6BBF8966}"/>
    <dgm:cxn modelId="{D956D099-E9C3-4AF9-A4A9-638CB319334F}" srcId="{C7293617-0D8F-4561-987E-1DAD90FC86AC}" destId="{F81059A8-C577-4B0E-ACC7-8ACF3282C5B4}" srcOrd="0" destOrd="0" parTransId="{2CE589B5-CCA4-424E-8E72-B4B80F0CA549}" sibTransId="{7234FB42-09E8-4969-A1D8-4066276BEABD}"/>
    <dgm:cxn modelId="{4D5D91D6-A4BB-43FD-8C3E-AB6CF4C90FB1}" type="presOf" srcId="{C8C5ED8B-28F5-4C67-9200-93D134999A77}" destId="{90DBE713-2CAA-4F96-90C4-7C9BC52F99CE}" srcOrd="0" destOrd="0" presId="urn:microsoft.com/office/officeart/2018/2/layout/IconLabelList"/>
    <dgm:cxn modelId="{7B9D28F5-46E0-4A85-9831-0484A0EFAC37}" type="presOf" srcId="{C7293617-0D8F-4561-987E-1DAD90FC86AC}" destId="{C3AE069D-4B9C-43C1-9235-E3E56B77284F}" srcOrd="0" destOrd="0" presId="urn:microsoft.com/office/officeart/2018/2/layout/IconLabelList"/>
    <dgm:cxn modelId="{0DE62446-7951-4376-B010-D290FC9AFE7F}" type="presParOf" srcId="{C3AE069D-4B9C-43C1-9235-E3E56B77284F}" destId="{FF39F59F-6229-416E-AA11-C57C8DF1F269}" srcOrd="0" destOrd="0" presId="urn:microsoft.com/office/officeart/2018/2/layout/IconLabelList"/>
    <dgm:cxn modelId="{24251903-8BC1-4A33-872F-0DE04327E8DD}" type="presParOf" srcId="{FF39F59F-6229-416E-AA11-C57C8DF1F269}" destId="{0856146D-973E-421B-9BF2-2986879A4D9D}" srcOrd="0" destOrd="0" presId="urn:microsoft.com/office/officeart/2018/2/layout/IconLabelList"/>
    <dgm:cxn modelId="{47E55C60-539B-41C1-92A8-81C9F1DF3660}" type="presParOf" srcId="{FF39F59F-6229-416E-AA11-C57C8DF1F269}" destId="{1167D0DE-7F4D-446C-A5DC-88472541A79C}" srcOrd="1" destOrd="0" presId="urn:microsoft.com/office/officeart/2018/2/layout/IconLabelList"/>
    <dgm:cxn modelId="{2D2CC279-8AD1-4DE3-AD66-D8688D1BAE61}" type="presParOf" srcId="{FF39F59F-6229-416E-AA11-C57C8DF1F269}" destId="{4C6A6854-8399-42EF-825A-4495EAFD5E83}" srcOrd="2" destOrd="0" presId="urn:microsoft.com/office/officeart/2018/2/layout/IconLabelList"/>
    <dgm:cxn modelId="{FC7D11F7-7F26-451A-B605-4E54F27B3341}" type="presParOf" srcId="{C3AE069D-4B9C-43C1-9235-E3E56B77284F}" destId="{55597448-A658-468D-BB2F-F32D294B0247}" srcOrd="1" destOrd="0" presId="urn:microsoft.com/office/officeart/2018/2/layout/IconLabelList"/>
    <dgm:cxn modelId="{5A72CBE2-E7D2-4C97-840A-B1A9B67807CC}" type="presParOf" srcId="{C3AE069D-4B9C-43C1-9235-E3E56B77284F}" destId="{82DA1EE1-1497-4BBA-8C78-D30B6B47DB06}" srcOrd="2" destOrd="0" presId="urn:microsoft.com/office/officeart/2018/2/layout/IconLabelList"/>
    <dgm:cxn modelId="{598B71F9-D04F-438B-A2AF-D16816BD7ED8}" type="presParOf" srcId="{82DA1EE1-1497-4BBA-8C78-D30B6B47DB06}" destId="{906409A2-420B-4992-BC20-386911C00936}" srcOrd="0" destOrd="0" presId="urn:microsoft.com/office/officeart/2018/2/layout/IconLabelList"/>
    <dgm:cxn modelId="{B3555F25-0837-48C6-AEE6-ED7080BA984C}" type="presParOf" srcId="{82DA1EE1-1497-4BBA-8C78-D30B6B47DB06}" destId="{73600FDD-DCBF-42B7-AB4D-4B630D89B526}" srcOrd="1" destOrd="0" presId="urn:microsoft.com/office/officeart/2018/2/layout/IconLabelList"/>
    <dgm:cxn modelId="{63C95516-5251-4B1B-9E62-011CEB571C4F}" type="presParOf" srcId="{82DA1EE1-1497-4BBA-8C78-D30B6B47DB06}" destId="{90DBE713-2CAA-4F96-90C4-7C9BC52F99C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618019-0C9A-4DF1-9677-509550E02756}">
      <dsp:nvSpPr>
        <dsp:cNvPr id="0" name=""/>
        <dsp:cNvSpPr/>
      </dsp:nvSpPr>
      <dsp:spPr>
        <a:xfrm>
          <a:off x="1443000" y="126516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003B23-A8CF-4175-A8E1-C4583594B719}">
      <dsp:nvSpPr>
        <dsp:cNvPr id="0" name=""/>
        <dsp:cNvSpPr/>
      </dsp:nvSpPr>
      <dsp:spPr>
        <a:xfrm>
          <a:off x="255000" y="254091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Without the correct bacteria necessary organisms fail to develop properly.</a:t>
          </a:r>
        </a:p>
      </dsp:txBody>
      <dsp:txXfrm>
        <a:off x="255000" y="2540919"/>
        <a:ext cx="4320000" cy="720000"/>
      </dsp:txXfrm>
    </dsp:sp>
    <dsp:sp modelId="{2ABF66E0-EED9-4986-A89A-9BA0C413AD85}">
      <dsp:nvSpPr>
        <dsp:cNvPr id="0" name=""/>
        <dsp:cNvSpPr/>
      </dsp:nvSpPr>
      <dsp:spPr>
        <a:xfrm>
          <a:off x="6519000" y="126516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79686C-5BFF-4CA6-ADC4-E0AA232588DE}">
      <dsp:nvSpPr>
        <dsp:cNvPr id="0" name=""/>
        <dsp:cNvSpPr/>
      </dsp:nvSpPr>
      <dsp:spPr>
        <a:xfrm>
          <a:off x="5331000" y="254091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Scott offers an example of, what he calls -‘autistic’ mice</a:t>
          </a:r>
        </a:p>
      </dsp:txBody>
      <dsp:txXfrm>
        <a:off x="5331000" y="2540919"/>
        <a:ext cx="432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56146D-973E-421B-9BF2-2986879A4D9D}">
      <dsp:nvSpPr>
        <dsp:cNvPr id="0" name=""/>
        <dsp:cNvSpPr/>
      </dsp:nvSpPr>
      <dsp:spPr>
        <a:xfrm>
          <a:off x="1443000" y="126516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6A6854-8399-42EF-825A-4495EAFD5E83}">
      <dsp:nvSpPr>
        <dsp:cNvPr id="0" name=""/>
        <dsp:cNvSpPr/>
      </dsp:nvSpPr>
      <dsp:spPr>
        <a:xfrm>
          <a:off x="255000" y="254091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Drug resistance can be countered by attacking the offending bacteria’s symbiont</a:t>
          </a:r>
        </a:p>
      </dsp:txBody>
      <dsp:txXfrm>
        <a:off x="255000" y="2540919"/>
        <a:ext cx="4320000" cy="720000"/>
      </dsp:txXfrm>
    </dsp:sp>
    <dsp:sp modelId="{906409A2-420B-4992-BC20-386911C00936}">
      <dsp:nvSpPr>
        <dsp:cNvPr id="0" name=""/>
        <dsp:cNvSpPr/>
      </dsp:nvSpPr>
      <dsp:spPr>
        <a:xfrm>
          <a:off x="6519000" y="126516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DBE713-2CAA-4F96-90C4-7C9BC52F99CE}">
      <dsp:nvSpPr>
        <dsp:cNvPr id="0" name=""/>
        <dsp:cNvSpPr/>
      </dsp:nvSpPr>
      <dsp:spPr>
        <a:xfrm>
          <a:off x="5331000" y="254091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Certain diseases may be treated by adding certain bacteria</a:t>
          </a:r>
        </a:p>
      </dsp:txBody>
      <dsp:txXfrm>
        <a:off x="5331000" y="2540919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9/22/19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9/22/19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9/22/19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9/22/19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9/22/19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9/22/19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9/22/19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9/22/19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C4BB63E-935D-3546-8CC4-58CA60B86D8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3662" b="753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9" name="Rounded Rectangle 9">
            <a:extLst>
              <a:ext uri="{FF2B5EF4-FFF2-40B4-BE49-F238E27FC236}">
                <a16:creationId xmlns:a16="http://schemas.microsoft.com/office/drawing/2014/main" id="{377641A3-0AD1-47C4-888F-5D557BC9C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96889" y="1846512"/>
            <a:ext cx="8998224" cy="3164976"/>
          </a:xfrm>
          <a:prstGeom prst="roundRect">
            <a:avLst>
              <a:gd name="adj" fmla="val 4629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650ED2-C36A-5C41-B9B5-C4438A76CF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2007703"/>
            <a:ext cx="8676222" cy="180229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/>
              <a:t>Gilbert, S. F. 2017 ‘</a:t>
            </a:r>
            <a:r>
              <a:rPr lang="en-US" sz="3000" err="1"/>
              <a:t>Holobiont</a:t>
            </a:r>
            <a:r>
              <a:rPr lang="en-US" sz="3000"/>
              <a:t> by birth: Multilineage individuals as the Concretion of cooperative processes’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0A1B5E-5B3B-6545-A3BA-F449342394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795587"/>
          </a:xfrm>
        </p:spPr>
        <p:txBody>
          <a:bodyPr>
            <a:normAutofit/>
          </a:bodyPr>
          <a:lstStyle/>
          <a:p>
            <a:r>
              <a:rPr lang="en-US" dirty="0"/>
              <a:t>in Tsing et. Al, </a:t>
            </a:r>
            <a:r>
              <a:rPr lang="en-US" i="1" dirty="0"/>
              <a:t>Arts of living on a damaged planet </a:t>
            </a:r>
            <a:r>
              <a:rPr lang="en-US" dirty="0"/>
              <a:t>Minnesota: University of Minnesota Press</a:t>
            </a:r>
          </a:p>
        </p:txBody>
      </p:sp>
    </p:spTree>
    <p:extLst>
      <p:ext uri="{BB962C8B-B14F-4D97-AF65-F5344CB8AC3E}">
        <p14:creationId xmlns:p14="http://schemas.microsoft.com/office/powerpoint/2010/main" val="22862591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FD47D-A2A2-E14E-BC8E-03C15DFDA8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4363271"/>
            <a:ext cx="8676222" cy="1066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3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A cow is a holobiont. A holobiont is an organism within which other entities symbiotically inhabit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5B7050-7563-5F45-B261-56823465B4B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3850" b="26251"/>
          <a:stretch/>
        </p:blipFill>
        <p:spPr>
          <a:xfrm>
            <a:off x="20" y="10"/>
            <a:ext cx="12191980" cy="4273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15070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FDBB9-BEDB-B243-9B38-95E8448E1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4363271"/>
            <a:ext cx="8676222" cy="1066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300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The fact that beings exist as </a:t>
            </a:r>
            <a:r>
              <a:rPr lang="en-US" sz="2300" dirty="0" err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holobionts</a:t>
            </a:r>
            <a:r>
              <a:rPr lang="en-US" sz="2300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 is important because it means we are not individuals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F653579-01B4-BE49-A358-F13F4C0065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29658" b="23131"/>
          <a:stretch/>
        </p:blipFill>
        <p:spPr>
          <a:xfrm>
            <a:off x="20" y="10"/>
            <a:ext cx="12191980" cy="4273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39406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5C143F-AEF0-5F47-A183-722AF761E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6132446" cy="1905000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/>
              <a:t>‘The Individual’ – established orthodox representation is now challenged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5F20ED0-5FC5-4A5B-88B6-FD07542681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666999"/>
            <a:ext cx="5943600" cy="3395871"/>
          </a:xfrm>
        </p:spPr>
        <p:txBody>
          <a:bodyPr>
            <a:normAutofit/>
          </a:bodyPr>
          <a:lstStyle/>
          <a:p>
            <a:r>
              <a:rPr lang="en-US" dirty="0"/>
              <a:t>Scott offers us a number of examples</a:t>
            </a:r>
          </a:p>
          <a:p>
            <a:r>
              <a:rPr lang="en-US" dirty="0"/>
              <a:t>Coral</a:t>
            </a:r>
          </a:p>
          <a:p>
            <a:r>
              <a:rPr lang="en-US" dirty="0"/>
              <a:t>Termites</a:t>
            </a:r>
          </a:p>
          <a:p>
            <a:r>
              <a:rPr lang="en-US" dirty="0"/>
              <a:t>And Humans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8E9AA6B-5483-1949-B365-577D5D656E0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13"/>
          <a:stretch/>
        </p:blipFill>
        <p:spPr>
          <a:xfrm>
            <a:off x="7552042" y="863390"/>
            <a:ext cx="3416888" cy="5218777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30398284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4EDDD9A-A272-0147-B65F-F66879C09F7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0224" b="23526"/>
          <a:stretch/>
        </p:blipFill>
        <p:spPr>
          <a:xfrm>
            <a:off x="0" y="0"/>
            <a:ext cx="12191980" cy="6857990"/>
          </a:xfrm>
          <a:prstGeom prst="rect">
            <a:avLst/>
          </a:prstGeom>
        </p:spPr>
      </p:pic>
      <p:sp useBgFill="1">
        <p:nvSpPr>
          <p:cNvPr id="23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4042" y="573488"/>
            <a:ext cx="10463916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2FAF54-5AC8-CE41-A4C3-C0CD2D197C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9170" y="879566"/>
            <a:ext cx="9556612" cy="1635034"/>
          </a:xfrm>
        </p:spPr>
        <p:txBody>
          <a:bodyPr>
            <a:normAutofit/>
          </a:bodyPr>
          <a:lstStyle/>
          <a:p>
            <a:r>
              <a:rPr lang="en-US" dirty="0"/>
              <a:t>The Human as </a:t>
            </a:r>
            <a:r>
              <a:rPr lang="en-US" dirty="0" err="1"/>
              <a:t>Holobiont</a:t>
            </a:r>
            <a:endParaRPr lang="en-US" dirty="0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C5A9CC65-7A96-6C46-BADA-E28821A92D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7684" y="2195512"/>
            <a:ext cx="9769416" cy="37829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We have 160 major bacteria in our bodies. Different sets of bacteria for mouth, airways, intestines </a:t>
            </a:r>
            <a:r>
              <a:rPr lang="en-US" dirty="0" err="1"/>
              <a:t>etc</a:t>
            </a:r>
            <a:endParaRPr lang="en-US" dirty="0"/>
          </a:p>
          <a:p>
            <a:pPr>
              <a:lnSpc>
                <a:spcPct val="90000"/>
              </a:lnSpc>
            </a:pPr>
            <a:r>
              <a:rPr lang="en-US" dirty="0"/>
              <a:t>If DNA is thought to define us as individuals that too is challenged because while we do have 22,000 different genes, we also contain another 8 million from the bacteria.</a:t>
            </a:r>
          </a:p>
          <a:p>
            <a:pPr>
              <a:lnSpc>
                <a:spcPct val="90000"/>
              </a:lnSpc>
            </a:pPr>
            <a:r>
              <a:rPr lang="en-US" dirty="0"/>
              <a:t>Nursing mother’s milk contains indigestible sugars for the babies' gut bacteria to help the baby’s gut develop</a:t>
            </a:r>
          </a:p>
          <a:p>
            <a:pPr>
              <a:lnSpc>
                <a:spcPct val="90000"/>
              </a:lnSpc>
            </a:pPr>
            <a:r>
              <a:rPr lang="en-US" dirty="0"/>
              <a:t>Our immune systems are more like border control then defense as they let good bacteria in</a:t>
            </a:r>
          </a:p>
          <a:p>
            <a:pPr>
              <a:lnSpc>
                <a:spcPct val="90000"/>
              </a:lnSpc>
            </a:pPr>
            <a:r>
              <a:rPr lang="en-US" dirty="0"/>
              <a:t>The gut’s of people in Japan have different bacteria from those living in America. The bacteria help digest sushi</a:t>
            </a:r>
          </a:p>
        </p:txBody>
      </p:sp>
    </p:spTree>
    <p:extLst>
      <p:ext uri="{BB962C8B-B14F-4D97-AF65-F5344CB8AC3E}">
        <p14:creationId xmlns:p14="http://schemas.microsoft.com/office/powerpoint/2010/main" val="21988639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9FA80-D7D5-1348-860E-4AF77E0C2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468582"/>
          </a:xfrm>
        </p:spPr>
        <p:txBody>
          <a:bodyPr>
            <a:normAutofit/>
          </a:bodyPr>
          <a:lstStyle/>
          <a:p>
            <a:r>
              <a:rPr lang="en-US" dirty="0"/>
              <a:t>Germ free  causes problems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B552A7-540C-4E79-A28D-87D74B7F3B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9123875"/>
              </p:ext>
            </p:extLst>
          </p:nvPr>
        </p:nvGraphicFramePr>
        <p:xfrm>
          <a:off x="1141413" y="2286000"/>
          <a:ext cx="9906000" cy="33874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497763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62164E-4528-40DB-BC26-D6DDE216A0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rgbClr val="363D4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F30007FA-C6A2-43A0-8045-7016AEF81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322895"/>
          </a:xfrm>
          <a:custGeom>
            <a:avLst/>
            <a:gdLst>
              <a:gd name="connsiteX0" fmla="*/ 0 w 12192000"/>
              <a:gd name="connsiteY0" fmla="*/ 0 h 5322895"/>
              <a:gd name="connsiteX1" fmla="*/ 12192000 w 12192000"/>
              <a:gd name="connsiteY1" fmla="*/ 0 h 5322895"/>
              <a:gd name="connsiteX2" fmla="*/ 12192000 w 12192000"/>
              <a:gd name="connsiteY2" fmla="*/ 213719 h 5322895"/>
              <a:gd name="connsiteX3" fmla="*/ 12192000 w 12192000"/>
              <a:gd name="connsiteY3" fmla="*/ 471948 h 5322895"/>
              <a:gd name="connsiteX4" fmla="*/ 12192000 w 12192000"/>
              <a:gd name="connsiteY4" fmla="*/ 3571886 h 5322895"/>
              <a:gd name="connsiteX5" fmla="*/ 12192000 w 12192000"/>
              <a:gd name="connsiteY5" fmla="*/ 3753332 h 5322895"/>
              <a:gd name="connsiteX6" fmla="*/ 12192000 w 12192000"/>
              <a:gd name="connsiteY6" fmla="*/ 4806077 h 5322895"/>
              <a:gd name="connsiteX7" fmla="*/ 11957522 w 12192000"/>
              <a:gd name="connsiteY7" fmla="*/ 4849979 h 5322895"/>
              <a:gd name="connsiteX8" fmla="*/ 11679973 w 12192000"/>
              <a:gd name="connsiteY8" fmla="*/ 4899723 h 5322895"/>
              <a:gd name="connsiteX9" fmla="*/ 11401197 w 12192000"/>
              <a:gd name="connsiteY9" fmla="*/ 4948416 h 5322895"/>
              <a:gd name="connsiteX10" fmla="*/ 11121192 w 12192000"/>
              <a:gd name="connsiteY10" fmla="*/ 4990102 h 5322895"/>
              <a:gd name="connsiteX11" fmla="*/ 10842416 w 12192000"/>
              <a:gd name="connsiteY11" fmla="*/ 5032139 h 5322895"/>
              <a:gd name="connsiteX12" fmla="*/ 10562411 w 12192000"/>
              <a:gd name="connsiteY12" fmla="*/ 5071374 h 5322895"/>
              <a:gd name="connsiteX13" fmla="*/ 10286091 w 12192000"/>
              <a:gd name="connsiteY13" fmla="*/ 5105003 h 5322895"/>
              <a:gd name="connsiteX14" fmla="*/ 10006086 w 12192000"/>
              <a:gd name="connsiteY14" fmla="*/ 5136881 h 5322895"/>
              <a:gd name="connsiteX15" fmla="*/ 9727310 w 12192000"/>
              <a:gd name="connsiteY15" fmla="*/ 5165957 h 5322895"/>
              <a:gd name="connsiteX16" fmla="*/ 9453445 w 12192000"/>
              <a:gd name="connsiteY16" fmla="*/ 5191179 h 5322895"/>
              <a:gd name="connsiteX17" fmla="*/ 9175897 w 12192000"/>
              <a:gd name="connsiteY17" fmla="*/ 5216401 h 5322895"/>
              <a:gd name="connsiteX18" fmla="*/ 8902033 w 12192000"/>
              <a:gd name="connsiteY18" fmla="*/ 5237420 h 5322895"/>
              <a:gd name="connsiteX19" fmla="*/ 8628169 w 12192000"/>
              <a:gd name="connsiteY19" fmla="*/ 5253884 h 5322895"/>
              <a:gd name="connsiteX20" fmla="*/ 8355533 w 12192000"/>
              <a:gd name="connsiteY20" fmla="*/ 5271050 h 5322895"/>
              <a:gd name="connsiteX21" fmla="*/ 8085353 w 12192000"/>
              <a:gd name="connsiteY21" fmla="*/ 5285412 h 5322895"/>
              <a:gd name="connsiteX22" fmla="*/ 7817629 w 12192000"/>
              <a:gd name="connsiteY22" fmla="*/ 5295571 h 5322895"/>
              <a:gd name="connsiteX23" fmla="*/ 7549905 w 12192000"/>
              <a:gd name="connsiteY23" fmla="*/ 5304329 h 5322895"/>
              <a:gd name="connsiteX24" fmla="*/ 7284638 w 12192000"/>
              <a:gd name="connsiteY24" fmla="*/ 5312736 h 5322895"/>
              <a:gd name="connsiteX25" fmla="*/ 7023055 w 12192000"/>
              <a:gd name="connsiteY25" fmla="*/ 5316590 h 5322895"/>
              <a:gd name="connsiteX26" fmla="*/ 6761472 w 12192000"/>
              <a:gd name="connsiteY26" fmla="*/ 5320793 h 5322895"/>
              <a:gd name="connsiteX27" fmla="*/ 6503573 w 12192000"/>
              <a:gd name="connsiteY27" fmla="*/ 5322895 h 5322895"/>
              <a:gd name="connsiteX28" fmla="*/ 6248130 w 12192000"/>
              <a:gd name="connsiteY28" fmla="*/ 5320793 h 5322895"/>
              <a:gd name="connsiteX29" fmla="*/ 5995144 w 12192000"/>
              <a:gd name="connsiteY29" fmla="*/ 5320793 h 5322895"/>
              <a:gd name="connsiteX30" fmla="*/ 5744613 w 12192000"/>
              <a:gd name="connsiteY30" fmla="*/ 5316590 h 5322895"/>
              <a:gd name="connsiteX31" fmla="*/ 5498995 w 12192000"/>
              <a:gd name="connsiteY31" fmla="*/ 5310284 h 5322895"/>
              <a:gd name="connsiteX32" fmla="*/ 5255834 w 12192000"/>
              <a:gd name="connsiteY32" fmla="*/ 5304329 h 5322895"/>
              <a:gd name="connsiteX33" fmla="*/ 5017584 w 12192000"/>
              <a:gd name="connsiteY33" fmla="*/ 5297673 h 5322895"/>
              <a:gd name="connsiteX34" fmla="*/ 4780562 w 12192000"/>
              <a:gd name="connsiteY34" fmla="*/ 5287514 h 5322895"/>
              <a:gd name="connsiteX35" fmla="*/ 4547227 w 12192000"/>
              <a:gd name="connsiteY35" fmla="*/ 5276654 h 5322895"/>
              <a:gd name="connsiteX36" fmla="*/ 4318800 w 12192000"/>
              <a:gd name="connsiteY36" fmla="*/ 5266846 h 5322895"/>
              <a:gd name="connsiteX37" fmla="*/ 3873004 w 12192000"/>
              <a:gd name="connsiteY37" fmla="*/ 5239171 h 5322895"/>
              <a:gd name="connsiteX38" fmla="*/ 3445628 w 12192000"/>
              <a:gd name="connsiteY38" fmla="*/ 5209746 h 5322895"/>
              <a:gd name="connsiteX39" fmla="*/ 3035446 w 12192000"/>
              <a:gd name="connsiteY39" fmla="*/ 5178918 h 5322895"/>
              <a:gd name="connsiteX40" fmla="*/ 2647370 w 12192000"/>
              <a:gd name="connsiteY40" fmla="*/ 5144939 h 5322895"/>
              <a:gd name="connsiteX41" fmla="*/ 2276487 w 12192000"/>
              <a:gd name="connsiteY41" fmla="*/ 5109557 h 5322895"/>
              <a:gd name="connsiteX42" fmla="*/ 1932621 w 12192000"/>
              <a:gd name="connsiteY42" fmla="*/ 5071374 h 5322895"/>
              <a:gd name="connsiteX43" fmla="*/ 1609634 w 12192000"/>
              <a:gd name="connsiteY43" fmla="*/ 5033891 h 5322895"/>
              <a:gd name="connsiteX44" fmla="*/ 1312435 w 12192000"/>
              <a:gd name="connsiteY44" fmla="*/ 4996408 h 5322895"/>
              <a:gd name="connsiteX45" fmla="*/ 1039799 w 12192000"/>
              <a:gd name="connsiteY45" fmla="*/ 4961027 h 5322895"/>
              <a:gd name="connsiteX46" fmla="*/ 797865 w 12192000"/>
              <a:gd name="connsiteY46" fmla="*/ 4927397 h 5322895"/>
              <a:gd name="connsiteX47" fmla="*/ 579265 w 12192000"/>
              <a:gd name="connsiteY47" fmla="*/ 4895519 h 5322895"/>
              <a:gd name="connsiteX48" fmla="*/ 395052 w 12192000"/>
              <a:gd name="connsiteY48" fmla="*/ 4868896 h 5322895"/>
              <a:gd name="connsiteX49" fmla="*/ 240312 w 12192000"/>
              <a:gd name="connsiteY49" fmla="*/ 4843673 h 5322895"/>
              <a:gd name="connsiteX50" fmla="*/ 27853 w 12192000"/>
              <a:gd name="connsiteY50" fmla="*/ 4807592 h 5322895"/>
              <a:gd name="connsiteX51" fmla="*/ 0 w 12192000"/>
              <a:gd name="connsiteY51" fmla="*/ 4802879 h 5322895"/>
              <a:gd name="connsiteX52" fmla="*/ 0 w 12192000"/>
              <a:gd name="connsiteY52" fmla="*/ 3753332 h 5322895"/>
              <a:gd name="connsiteX53" fmla="*/ 0 w 12192000"/>
              <a:gd name="connsiteY53" fmla="*/ 3571886 h 5322895"/>
              <a:gd name="connsiteX54" fmla="*/ 0 w 12192000"/>
              <a:gd name="connsiteY54" fmla="*/ 471948 h 5322895"/>
              <a:gd name="connsiteX55" fmla="*/ 0 w 12192000"/>
              <a:gd name="connsiteY55" fmla="*/ 213719 h 5322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000" h="5322895">
                <a:moveTo>
                  <a:pt x="0" y="0"/>
                </a:moveTo>
                <a:lnTo>
                  <a:pt x="12192000" y="0"/>
                </a:lnTo>
                <a:lnTo>
                  <a:pt x="12192000" y="213719"/>
                </a:lnTo>
                <a:lnTo>
                  <a:pt x="12192000" y="471948"/>
                </a:lnTo>
                <a:lnTo>
                  <a:pt x="12192000" y="3571886"/>
                </a:lnTo>
                <a:lnTo>
                  <a:pt x="12192000" y="3753332"/>
                </a:lnTo>
                <a:lnTo>
                  <a:pt x="12192000" y="4806077"/>
                </a:lnTo>
                <a:lnTo>
                  <a:pt x="11957522" y="4849979"/>
                </a:lnTo>
                <a:lnTo>
                  <a:pt x="11679973" y="4899723"/>
                </a:lnTo>
                <a:lnTo>
                  <a:pt x="11401197" y="4948416"/>
                </a:lnTo>
                <a:lnTo>
                  <a:pt x="11121192" y="4990102"/>
                </a:lnTo>
                <a:lnTo>
                  <a:pt x="10842416" y="5032139"/>
                </a:lnTo>
                <a:lnTo>
                  <a:pt x="10562411" y="5071374"/>
                </a:lnTo>
                <a:lnTo>
                  <a:pt x="10286091" y="5105003"/>
                </a:lnTo>
                <a:lnTo>
                  <a:pt x="10006086" y="5136881"/>
                </a:lnTo>
                <a:lnTo>
                  <a:pt x="9727310" y="5165957"/>
                </a:lnTo>
                <a:lnTo>
                  <a:pt x="9453445" y="5191179"/>
                </a:lnTo>
                <a:lnTo>
                  <a:pt x="9175897" y="5216401"/>
                </a:lnTo>
                <a:lnTo>
                  <a:pt x="8902033" y="5237420"/>
                </a:lnTo>
                <a:lnTo>
                  <a:pt x="8628169" y="5253884"/>
                </a:lnTo>
                <a:lnTo>
                  <a:pt x="8355533" y="5271050"/>
                </a:lnTo>
                <a:lnTo>
                  <a:pt x="8085353" y="5285412"/>
                </a:lnTo>
                <a:lnTo>
                  <a:pt x="7817629" y="5295571"/>
                </a:lnTo>
                <a:lnTo>
                  <a:pt x="7549905" y="5304329"/>
                </a:lnTo>
                <a:lnTo>
                  <a:pt x="7284638" y="5312736"/>
                </a:lnTo>
                <a:lnTo>
                  <a:pt x="7023055" y="5316590"/>
                </a:lnTo>
                <a:lnTo>
                  <a:pt x="6761472" y="5320793"/>
                </a:lnTo>
                <a:lnTo>
                  <a:pt x="6503573" y="5322895"/>
                </a:lnTo>
                <a:lnTo>
                  <a:pt x="6248130" y="5320793"/>
                </a:lnTo>
                <a:lnTo>
                  <a:pt x="5995144" y="5320793"/>
                </a:lnTo>
                <a:lnTo>
                  <a:pt x="5744613" y="5316590"/>
                </a:lnTo>
                <a:lnTo>
                  <a:pt x="5498995" y="5310284"/>
                </a:lnTo>
                <a:lnTo>
                  <a:pt x="5255834" y="5304329"/>
                </a:lnTo>
                <a:lnTo>
                  <a:pt x="5017584" y="5297673"/>
                </a:lnTo>
                <a:lnTo>
                  <a:pt x="4780562" y="5287514"/>
                </a:lnTo>
                <a:lnTo>
                  <a:pt x="4547227" y="5276654"/>
                </a:lnTo>
                <a:lnTo>
                  <a:pt x="4318800" y="5266846"/>
                </a:lnTo>
                <a:lnTo>
                  <a:pt x="3873004" y="5239171"/>
                </a:lnTo>
                <a:lnTo>
                  <a:pt x="3445628" y="5209746"/>
                </a:lnTo>
                <a:lnTo>
                  <a:pt x="3035446" y="5178918"/>
                </a:lnTo>
                <a:lnTo>
                  <a:pt x="2647370" y="5144939"/>
                </a:lnTo>
                <a:lnTo>
                  <a:pt x="2276487" y="5109557"/>
                </a:lnTo>
                <a:lnTo>
                  <a:pt x="1932621" y="5071374"/>
                </a:lnTo>
                <a:lnTo>
                  <a:pt x="1609634" y="5033891"/>
                </a:lnTo>
                <a:lnTo>
                  <a:pt x="1312435" y="4996408"/>
                </a:lnTo>
                <a:lnTo>
                  <a:pt x="1039799" y="4961027"/>
                </a:lnTo>
                <a:lnTo>
                  <a:pt x="797865" y="4927397"/>
                </a:lnTo>
                <a:lnTo>
                  <a:pt x="579265" y="4895519"/>
                </a:lnTo>
                <a:lnTo>
                  <a:pt x="395052" y="4868896"/>
                </a:lnTo>
                <a:lnTo>
                  <a:pt x="240312" y="4843673"/>
                </a:lnTo>
                <a:lnTo>
                  <a:pt x="27853" y="4807592"/>
                </a:lnTo>
                <a:lnTo>
                  <a:pt x="0" y="4802879"/>
                </a:lnTo>
                <a:lnTo>
                  <a:pt x="0" y="3753332"/>
                </a:lnTo>
                <a:lnTo>
                  <a:pt x="0" y="3571886"/>
                </a:lnTo>
                <a:lnTo>
                  <a:pt x="0" y="471948"/>
                </a:lnTo>
                <a:lnTo>
                  <a:pt x="0" y="213719"/>
                </a:lnTo>
                <a:close/>
              </a:path>
            </a:pathLst>
          </a:cu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outerShdw blurRad="50800" dist="3810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40D475-338F-B641-A28D-4ED8D01E1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865974"/>
            <a:ext cx="8676222" cy="364382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Why is this important?</a:t>
            </a:r>
          </a:p>
        </p:txBody>
      </p:sp>
    </p:spTree>
    <p:extLst>
      <p:ext uri="{BB962C8B-B14F-4D97-AF65-F5344CB8AC3E}">
        <p14:creationId xmlns:p14="http://schemas.microsoft.com/office/powerpoint/2010/main" val="42477204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5B363-88C7-DF48-B843-387EDFFCA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468582"/>
          </a:xfrm>
        </p:spPr>
        <p:txBody>
          <a:bodyPr>
            <a:normAutofit/>
          </a:bodyPr>
          <a:lstStyle/>
          <a:p>
            <a:r>
              <a:rPr lang="en-US" dirty="0"/>
              <a:t>It is important to understand the body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208D76-C71B-48CB-8887-B52B3ADCF2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2642894"/>
              </p:ext>
            </p:extLst>
          </p:nvPr>
        </p:nvGraphicFramePr>
        <p:xfrm>
          <a:off x="1141413" y="2286000"/>
          <a:ext cx="9906000" cy="33874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991717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C9EEDD5-F54B-7D42-BA16-1A29C5DA80B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9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4042" y="573488"/>
            <a:ext cx="10463916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FFF58F-75B2-6143-B07D-37B06CB14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9170" y="879566"/>
            <a:ext cx="9556612" cy="1635034"/>
          </a:xfrm>
        </p:spPr>
        <p:txBody>
          <a:bodyPr>
            <a:normAutofit/>
          </a:bodyPr>
          <a:lstStyle/>
          <a:p>
            <a:r>
              <a:rPr lang="en-US" dirty="0"/>
              <a:t>Evolution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158DA5-8097-8C48-94FE-D0E731D27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9169" y="2666999"/>
            <a:ext cx="9556612" cy="3037115"/>
          </a:xfrm>
        </p:spPr>
        <p:txBody>
          <a:bodyPr>
            <a:normAutofit/>
          </a:bodyPr>
          <a:lstStyle/>
          <a:p>
            <a:r>
              <a:rPr lang="en-US" dirty="0"/>
              <a:t>The first creatures to exist were bacteria. Through working together multicellular organisms like you have come into being</a:t>
            </a:r>
          </a:p>
          <a:p>
            <a:r>
              <a:rPr lang="en-US" dirty="0" err="1"/>
              <a:t>Holobionts</a:t>
            </a:r>
            <a:r>
              <a:rPr lang="en-US" dirty="0"/>
              <a:t> demonstrate that the novelty necessary for organisms to evolve occurs from symbiosis – living and working together</a:t>
            </a:r>
          </a:p>
          <a:p>
            <a:r>
              <a:rPr lang="en-US" dirty="0"/>
              <a:t>This is not, therefore, the age of the Anthropocene – it is the age of the bacteria and always has been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2081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326</Words>
  <Application>Microsoft Macintosh PowerPoint</Application>
  <PresentationFormat>Widescreen</PresentationFormat>
  <Paragraphs>26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Century Gothic</vt:lpstr>
      <vt:lpstr>Mesh</vt:lpstr>
      <vt:lpstr>Gilbert, S. F. 2017 ‘Holobiont by birth: Multilineage individuals as the Concretion of cooperative processes’</vt:lpstr>
      <vt:lpstr>A cow is a holobiont. A holobiont is an organism within which other entities symbiotically inhabit</vt:lpstr>
      <vt:lpstr>The fact that beings exist as holobionts is important because it means we are not individuals</vt:lpstr>
      <vt:lpstr>‘The Individual’ – established orthodox representation is now challenged</vt:lpstr>
      <vt:lpstr>The Human as Holobiont</vt:lpstr>
      <vt:lpstr>Germ free  causes problems</vt:lpstr>
      <vt:lpstr>Why is this important?</vt:lpstr>
      <vt:lpstr>It is important to understand the body</vt:lpstr>
      <vt:lpstr>Evolution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Gilbert, S. F. 2017 ‘Holobiont by birth: Multilineage individuals as the Concretion of cooperative processes’</dc:title>
  <dc:creator>Luci  Attala</dc:creator>
  <cp:lastModifiedBy>Luci  Attala</cp:lastModifiedBy>
  <cp:revision>1</cp:revision>
  <dcterms:created xsi:type="dcterms:W3CDTF">2019-09-22T16:29:00Z</dcterms:created>
  <dcterms:modified xsi:type="dcterms:W3CDTF">2019-09-22T16:29:35Z</dcterms:modified>
</cp:coreProperties>
</file>