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3" r:id="rId1"/>
  </p:sldMasterIdLst>
  <p:notesMasterIdLst>
    <p:notesMasterId r:id="rId33"/>
  </p:notesMasterIdLst>
  <p:handoutMasterIdLst>
    <p:handoutMasterId r:id="rId34"/>
  </p:handoutMasterIdLst>
  <p:sldIdLst>
    <p:sldId id="452" r:id="rId2"/>
    <p:sldId id="453" r:id="rId3"/>
    <p:sldId id="454" r:id="rId4"/>
    <p:sldId id="455" r:id="rId5"/>
    <p:sldId id="456" r:id="rId6"/>
    <p:sldId id="457" r:id="rId7"/>
    <p:sldId id="458" r:id="rId8"/>
    <p:sldId id="459" r:id="rId9"/>
    <p:sldId id="460" r:id="rId10"/>
    <p:sldId id="461" r:id="rId11"/>
    <p:sldId id="462" r:id="rId12"/>
    <p:sldId id="463" r:id="rId13"/>
    <p:sldId id="464" r:id="rId14"/>
    <p:sldId id="465" r:id="rId15"/>
    <p:sldId id="466" r:id="rId16"/>
    <p:sldId id="467" r:id="rId17"/>
    <p:sldId id="468" r:id="rId18"/>
    <p:sldId id="469" r:id="rId19"/>
    <p:sldId id="470" r:id="rId20"/>
    <p:sldId id="471" r:id="rId21"/>
    <p:sldId id="472" r:id="rId22"/>
    <p:sldId id="473" r:id="rId23"/>
    <p:sldId id="474" r:id="rId24"/>
    <p:sldId id="475" r:id="rId25"/>
    <p:sldId id="476" r:id="rId26"/>
    <p:sldId id="477" r:id="rId27"/>
    <p:sldId id="478" r:id="rId28"/>
    <p:sldId id="479" r:id="rId29"/>
    <p:sldId id="480" r:id="rId30"/>
    <p:sldId id="481" r:id="rId31"/>
    <p:sldId id="482" r:id="rId32"/>
  </p:sldIdLst>
  <p:sldSz cx="9144000" cy="6858000" type="screen4x3"/>
  <p:notesSz cx="6858000" cy="9199563"/>
  <p:custDataLst>
    <p:tags r:id="rId35"/>
  </p:custDataLst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3">
          <p15:clr>
            <a:srgbClr val="A4A3A4"/>
          </p15:clr>
        </p15:guide>
        <p15:guide id="2" pos="2880">
          <p15:clr>
            <a:srgbClr val="A4A3A4"/>
          </p15:clr>
        </p15:guide>
        <p15:guide id="3" pos="27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97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4CF"/>
    <a:srgbClr val="1B7EE1"/>
    <a:srgbClr val="1973CD"/>
    <a:srgbClr val="1666B6"/>
    <a:srgbClr val="0C66C0"/>
    <a:srgbClr val="0066CC"/>
    <a:srgbClr val="0099FF"/>
    <a:srgbClr val="186E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314" autoAdjust="0"/>
    <p:restoredTop sz="95574" autoAdjust="0"/>
  </p:normalViewPr>
  <p:slideViewPr>
    <p:cSldViewPr snapToGrid="0">
      <p:cViewPr varScale="1">
        <p:scale>
          <a:sx n="100" d="100"/>
          <a:sy n="100" d="100"/>
        </p:scale>
        <p:origin x="1384" y="168"/>
      </p:cViewPr>
      <p:guideLst>
        <p:guide orient="horz" pos="2403"/>
        <p:guide pos="2880"/>
        <p:guide pos="27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6" d="100"/>
          <a:sy n="56" d="100"/>
        </p:scale>
        <p:origin x="-1152" y="-90"/>
      </p:cViewPr>
      <p:guideLst>
        <p:guide orient="horz" pos="2897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gs" Target="tags/tag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ECB6B93B-D7ED-4DDB-86A2-6B1502EFA3F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758394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56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5812" cy="344646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38200" y="4343400"/>
            <a:ext cx="5029200" cy="414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982E0CA9-9149-4FA7-BF58-7839DCDE537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432933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5EF53D-9E92-4ACE-B4CF-C1C54BCC1D84}" type="slidenum">
              <a:rPr lang="en-US" altLang="en-US" smtClean="0"/>
              <a:pPr/>
              <a:t>1</a:t>
            </a:fld>
            <a:endParaRPr lang="en-US" altLang="en-US" dirty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 dirty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9D58672-1B3B-4520-8420-C6A7C54B7A90}" type="slidenum">
              <a:rPr lang="en-US"/>
              <a:pPr/>
              <a:t>4</a:t>
            </a:fld>
            <a:endParaRPr lang="en-US" dirty="0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8D696AE-E731-42EE-A857-0D5F6D5BDFD5}" type="slidenum">
              <a:rPr lang="en-US"/>
              <a:pPr/>
              <a:t>5</a:t>
            </a:fld>
            <a:endParaRPr lang="en-US" dirty="0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397CB0F-46B9-4CF4-82F5-E7D22A9F8FB9}" type="slidenum">
              <a:rPr lang="en-US"/>
              <a:pPr/>
              <a:t>6</a:t>
            </a:fld>
            <a:endParaRPr lang="en-US" dirty="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495E32E-80B0-4616-B97C-3DE4791E1C4B}" type="slidenum">
              <a:rPr lang="en-US"/>
              <a:pPr/>
              <a:t>7</a:t>
            </a:fld>
            <a:endParaRPr lang="en-US" dirty="0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D9DE736-3C4C-49CC-B0B2-C6C67B95DFC2}" type="slidenum">
              <a:rPr lang="en-US"/>
              <a:pPr/>
              <a:t>8</a:t>
            </a:fld>
            <a:endParaRPr lang="en-US" dirty="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9F29133-50AE-4881-8748-43BE06266740}" type="slidenum">
              <a:rPr lang="en-US"/>
              <a:pPr/>
              <a:t>9</a:t>
            </a:fld>
            <a:endParaRPr lang="en-US" dirty="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7A24414-3E23-458D-AAC4-706658AE283A}" type="slidenum">
              <a:rPr lang="en-US"/>
              <a:pPr/>
              <a:t>10</a:t>
            </a:fld>
            <a:endParaRPr lang="en-US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7E7D6C7-F7AD-47AA-8B29-EC3F883B1495}" type="slidenum">
              <a:rPr lang="en-US"/>
              <a:pPr/>
              <a:t>11</a:t>
            </a:fld>
            <a:endParaRPr lang="en-US" dirty="0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FE79C4A-8206-4BC7-AEDB-17E6C0E7EDC0}" type="slidenum">
              <a:rPr lang="en-US"/>
              <a:pPr/>
              <a:t>12</a:t>
            </a:fld>
            <a:endParaRPr lang="en-US" dirty="0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ED6D52A-0E06-412C-A919-F2E877310992}" type="slidenum">
              <a:rPr lang="en-US"/>
              <a:pPr/>
              <a:t>13</a:t>
            </a:fld>
            <a:endParaRPr lang="en-US" dirty="0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FB5980F-3D42-4300-B122-083CD6D7730F}" type="slidenum">
              <a:rPr lang="en-US"/>
              <a:pPr/>
              <a:t>14</a:t>
            </a:fld>
            <a:endParaRPr lang="en-US" dirty="0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34619C6-4D50-4290-BB93-95E166D49879}" type="slidenum">
              <a:rPr lang="en-US"/>
              <a:pPr/>
              <a:t>15</a:t>
            </a:fld>
            <a:endParaRPr lang="en-US" dirty="0"/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5E9FBE7-4DCF-4B45-83CC-8625B51FD0C9}" type="slidenum">
              <a:rPr lang="en-US"/>
              <a:pPr/>
              <a:t>16</a:t>
            </a:fld>
            <a:endParaRPr lang="en-US" dirty="0"/>
          </a:p>
        </p:txBody>
      </p:sp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8D563C9-D9A5-43E6-B595-1DBA5348925D}" type="slidenum">
              <a:rPr lang="en-US"/>
              <a:pPr/>
              <a:t>17</a:t>
            </a:fld>
            <a:endParaRPr lang="en-US" dirty="0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>
              <a:buAutoNum type="alphaUcPeriod"/>
            </a:pPr>
            <a:r>
              <a:rPr lang="en-US" dirty="0"/>
              <a:t>Generally only in elite level athletes – maybe because red blood cell transit times are not sufficient for gas equilibrium</a:t>
            </a:r>
          </a:p>
          <a:p>
            <a:pPr marL="342900" indent="-342900">
              <a:buAutoNum type="alphaUcPeriod"/>
            </a:pPr>
            <a:r>
              <a:rPr lang="en-US" dirty="0"/>
              <a:t>Long high intensity efforts – metabolites accumulating in respiratory muscles – should improve with training</a:t>
            </a:r>
          </a:p>
          <a:p>
            <a:pPr marL="342900" indent="-342900">
              <a:buAutoNum type="alphaUcPeriod"/>
            </a:pPr>
            <a:r>
              <a:rPr lang="en-US" dirty="0"/>
              <a:t>E.g. static exercise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82E0CA9-9149-4FA7-BF58-7839DCDE537E}" type="slidenum">
              <a:rPr lang="en-US" smtClean="0"/>
              <a:pPr>
                <a:defRPr/>
              </a:pPr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280260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73F1E3D-515B-4C06-99EE-96B34BEA5DC5}" type="slidenum">
              <a:rPr lang="en-US"/>
              <a:pPr/>
              <a:t>19</a:t>
            </a:fld>
            <a:endParaRPr lang="en-US" dirty="0"/>
          </a:p>
        </p:txBody>
      </p:sp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r>
              <a:rPr lang="en-US" dirty="0">
                <a:latin typeface="Arial" pitchFamily="34" charset="0"/>
                <a:ea typeface="ＭＳ Ｐゴシック" charset="-128"/>
              </a:rPr>
              <a:t>Most male-female differences are due to body-size differences, but some small difference remains even when relative to size (males generally have larger volumes)</a:t>
            </a: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9F72E60-50C3-4567-8912-DF06B9A50DA2}" type="slidenum">
              <a:rPr lang="en-US"/>
              <a:pPr/>
              <a:t>20</a:t>
            </a:fld>
            <a:endParaRPr lang="en-US" dirty="0"/>
          </a:p>
        </p:txBody>
      </p:sp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r>
              <a:rPr lang="en-US" dirty="0">
                <a:latin typeface="Arial" pitchFamily="34" charset="0"/>
                <a:ea typeface="ＭＳ Ｐゴシック" charset="-128"/>
              </a:rPr>
              <a:t>Children have a lower set point for PCO2 – more sensitive to CO2 so tend to have </a:t>
            </a:r>
            <a:r>
              <a:rPr lang="en-US" dirty="0" err="1">
                <a:latin typeface="Arial" pitchFamily="34" charset="0"/>
                <a:ea typeface="ＭＳ Ｐゴシック" charset="-128"/>
              </a:rPr>
              <a:t>slighlty</a:t>
            </a:r>
            <a:r>
              <a:rPr lang="en-US" dirty="0">
                <a:latin typeface="Arial" pitchFamily="34" charset="0"/>
                <a:ea typeface="ＭＳ Ｐゴシック" charset="-128"/>
              </a:rPr>
              <a:t> higher VE</a:t>
            </a: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94AB5D6-F718-4F4A-9B9A-07F9C37E5668}" type="slidenum">
              <a:rPr lang="en-US"/>
              <a:pPr/>
              <a:t>21</a:t>
            </a:fld>
            <a:endParaRPr lang="en-US" dirty="0"/>
          </a:p>
        </p:txBody>
      </p:sp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CFB376E-8429-4D44-82EC-5291E4D0CA3B}" type="slidenum">
              <a:rPr lang="en-US"/>
              <a:pPr/>
              <a:t>24</a:t>
            </a:fld>
            <a:endParaRPr lang="en-US" dirty="0"/>
          </a:p>
        </p:txBody>
      </p:sp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F29D019-1274-40B7-8E5E-DDE68BBA35C0}" type="slidenum">
              <a:rPr lang="en-US"/>
              <a:pPr/>
              <a:t>25</a:t>
            </a:fld>
            <a:endParaRPr lang="en-US" dirty="0"/>
          </a:p>
        </p:txBody>
      </p:sp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655DF4A-333B-4B94-8B4D-399D9C518D70}" type="slidenum">
              <a:rPr lang="en-US"/>
              <a:pPr/>
              <a:t>26</a:t>
            </a:fld>
            <a:endParaRPr lang="en-US" dirty="0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2ADE61C-C0D6-4F25-A55E-8B3C5C39C209}" type="slidenum">
              <a:rPr lang="en-US"/>
              <a:pPr/>
              <a:t>30</a:t>
            </a:fld>
            <a:endParaRPr lang="en-US" dirty="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9"/>
          <p:cNvSpPr>
            <a:spLocks noChangeArrowheads="1"/>
          </p:cNvSpPr>
          <p:nvPr userDrawn="1"/>
        </p:nvSpPr>
        <p:spPr bwMode="auto">
          <a:xfrm>
            <a:off x="1219200" y="2667000"/>
            <a:ext cx="6705600" cy="3505200"/>
          </a:xfrm>
          <a:prstGeom prst="rect">
            <a:avLst/>
          </a:prstGeom>
          <a:noFill/>
          <a:ln w="19050">
            <a:solidFill>
              <a:srgbClr val="1974CF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en-US" dirty="0"/>
          </a:p>
        </p:txBody>
      </p:sp>
      <p:sp>
        <p:nvSpPr>
          <p:cNvPr id="6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Health | Lippincott Williams &amp; Wilkins</a:t>
            </a:r>
          </a:p>
        </p:txBody>
      </p:sp>
      <p:sp>
        <p:nvSpPr>
          <p:cNvPr id="181265" name="Rectangle 17"/>
          <p:cNvSpPr>
            <a:spLocks noGrp="1" noChangeArrowheads="1"/>
          </p:cNvSpPr>
          <p:nvPr>
            <p:ph type="ctrTitle"/>
          </p:nvPr>
        </p:nvSpPr>
        <p:spPr>
          <a:xfrm>
            <a:off x="1223963" y="3724275"/>
            <a:ext cx="6692900" cy="838200"/>
          </a:xfrm>
          <a:effectLst/>
        </p:spPr>
        <p:txBody>
          <a:bodyPr anchorCtr="1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1266" name="Rectangle 18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5307013"/>
            <a:ext cx="6400800" cy="533400"/>
          </a:xfrm>
        </p:spPr>
        <p:txBody>
          <a:bodyPr lIns="91440" tIns="45720" rIns="91440" bIns="45720"/>
          <a:lstStyle>
            <a:lvl1pPr marL="0" indent="0" algn="ctr">
              <a:buFontTx/>
              <a:buNone/>
              <a:defRPr sz="1800"/>
            </a:lvl1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7" name="Picture 10" descr="ppt_opener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7988"/>
            <a:ext cx="91440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99263" y="1611313"/>
            <a:ext cx="2155825" cy="44211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0200" y="1611313"/>
            <a:ext cx="6316663" cy="44211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611313"/>
            <a:ext cx="8524875" cy="38893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300038" y="404813"/>
            <a:ext cx="8524875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chemeClr val="bg2"/>
            </a:outerShdw>
          </a:effec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 dirty="0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303213" y="1520825"/>
            <a:ext cx="8613775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  <p:sp>
        <p:nvSpPr>
          <p:cNvPr id="1028" name="Text Box 8"/>
          <p:cNvSpPr txBox="1">
            <a:spLocks noChangeArrowheads="1"/>
          </p:cNvSpPr>
          <p:nvPr userDrawn="1"/>
        </p:nvSpPr>
        <p:spPr bwMode="auto">
          <a:xfrm>
            <a:off x="6003925" y="6089650"/>
            <a:ext cx="2820988" cy="457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 eaLnBrk="1" hangingPunct="1">
              <a:defRPr/>
            </a:pPr>
            <a:endParaRPr lang="en-US" altLang="en-US" dirty="0"/>
          </a:p>
        </p:txBody>
      </p:sp>
      <p:sp>
        <p:nvSpPr>
          <p:cNvPr id="1030" name="Text Box 11"/>
          <p:cNvSpPr txBox="1">
            <a:spLocks noChangeArrowheads="1"/>
          </p:cNvSpPr>
          <p:nvPr userDrawn="1"/>
        </p:nvSpPr>
        <p:spPr bwMode="auto">
          <a:xfrm>
            <a:off x="303213" y="6581775"/>
            <a:ext cx="8840787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  <a:defRPr/>
            </a:pPr>
            <a:endParaRPr lang="en-US" altLang="en-US" sz="1000" dirty="0"/>
          </a:p>
        </p:txBody>
      </p:sp>
      <p:sp>
        <p:nvSpPr>
          <p:cNvPr id="8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• All Rights Reserved</a:t>
            </a:r>
          </a:p>
        </p:txBody>
      </p:sp>
      <p:cxnSp>
        <p:nvCxnSpPr>
          <p:cNvPr id="9" name="Straight Connector 8"/>
          <p:cNvCxnSpPr/>
          <p:nvPr userDrawn="1"/>
        </p:nvCxnSpPr>
        <p:spPr>
          <a:xfrm>
            <a:off x="0" y="11207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" name="Picture 14" descr="WK_CMYK.jpg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600825"/>
            <a:ext cx="131762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  <p:sldLayoutId id="2147483885" r:id="rId1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9pPr>
    </p:titleStyle>
    <p:bodyStyle>
      <a:lvl1pPr marL="280988" indent="-280988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862013" indent="-404813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–"/>
        <a:defRPr sz="2200">
          <a:solidFill>
            <a:schemeClr val="tx1"/>
          </a:solidFill>
          <a:latin typeface="+mn-lt"/>
        </a:defRPr>
      </a:lvl2pPr>
      <a:lvl3pPr marL="1204913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65213" y="2647665"/>
            <a:ext cx="7099300" cy="3016155"/>
          </a:xfrm>
          <a:prstGeom prst="rect">
            <a:avLst/>
          </a:prstGeom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Exercise Physiology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 for Health, Fitness, and Performance 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Fifth Edition</a:t>
            </a:r>
          </a:p>
          <a:p>
            <a:pPr algn="ctr">
              <a:defRPr/>
            </a:pPr>
            <a:endParaRPr lang="en-US" sz="1800" dirty="0">
              <a:latin typeface="+mj-lt"/>
            </a:endParaRPr>
          </a:p>
          <a:p>
            <a:pPr algn="ctr" eaLnBrk="1" hangingPunct="1">
              <a:defRPr/>
            </a:pPr>
            <a:r>
              <a:rPr lang="en-US" sz="2400" dirty="0">
                <a:solidFill>
                  <a:srgbClr val="0C66C0"/>
                </a:solidFill>
              </a:rPr>
              <a:t>Chapter 10:</a:t>
            </a:r>
            <a:br>
              <a:rPr lang="en-US" sz="2400" dirty="0">
                <a:solidFill>
                  <a:srgbClr val="0C66C0"/>
                </a:solidFill>
              </a:rPr>
            </a:br>
            <a:br>
              <a:rPr lang="en-US" sz="2400" dirty="0">
                <a:solidFill>
                  <a:srgbClr val="0C66C0"/>
                </a:solidFill>
              </a:rPr>
            </a:br>
            <a:r>
              <a:rPr lang="en-US" sz="2400" dirty="0">
                <a:solidFill>
                  <a:srgbClr val="0C66C0"/>
                </a:solidFill>
              </a:rPr>
              <a:t>Respiratory Exercise Response, Training Adaptations, and Special Considerations</a:t>
            </a: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  <a:p>
            <a:pPr lvl="0" algn="ctr" eaLnBrk="1" hangingPunct="1">
              <a:defRPr/>
            </a:pPr>
            <a:r>
              <a:rPr lang="en-US" sz="1800" dirty="0">
                <a:solidFill>
                  <a:schemeClr val="accent1"/>
                </a:solidFill>
              </a:rPr>
              <a:t>Denise L. Smith • Sharon A. Plowman</a:t>
            </a:r>
            <a:endParaRPr lang="en-US" altLang="en-US" sz="1800" kern="0" dirty="0">
              <a:solidFill>
                <a:srgbClr val="186EC4"/>
              </a:solidFill>
              <a:latin typeface="+mj-lt"/>
            </a:endParaRP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Text Box 4"/>
          <p:cNvSpPr txBox="1">
            <a:spLocks noChangeArrowheads="1"/>
          </p:cNvSpPr>
          <p:nvPr/>
        </p:nvSpPr>
        <p:spPr bwMode="auto">
          <a:xfrm>
            <a:off x="925513" y="1733550"/>
            <a:ext cx="68103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endParaRPr lang="en-US" b="0" dirty="0"/>
          </a:p>
        </p:txBody>
      </p:sp>
      <p:sp>
        <p:nvSpPr>
          <p:cNvPr id="7170" name="Rectangle 5"/>
          <p:cNvSpPr>
            <a:spLocks noChangeArrowheads="1"/>
          </p:cNvSpPr>
          <p:nvPr/>
        </p:nvSpPr>
        <p:spPr bwMode="auto">
          <a:xfrm>
            <a:off x="382587" y="363069"/>
            <a:ext cx="31838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1" hangingPunct="1"/>
            <a:r>
              <a:rPr lang="en-US" sz="2800" b="1" dirty="0">
                <a:solidFill>
                  <a:srgbClr val="0066CC"/>
                </a:solidFill>
                <a:latin typeface="+mj-lt"/>
              </a:rPr>
              <a:t>I. Introduction</a:t>
            </a:r>
          </a:p>
        </p:txBody>
      </p:sp>
      <p:sp>
        <p:nvSpPr>
          <p:cNvPr id="7171" name="Rectangle 6"/>
          <p:cNvSpPr>
            <a:spLocks noChangeArrowheads="1"/>
          </p:cNvSpPr>
          <p:nvPr/>
        </p:nvSpPr>
        <p:spPr bwMode="auto">
          <a:xfrm>
            <a:off x="232461" y="1474930"/>
            <a:ext cx="8456613" cy="2462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231775" lvl="1" indent="-231775" algn="l" eaLnBrk="1" hangingPunct="1"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sz="2200" b="0" dirty="0">
                <a:latin typeface="+mn-lt"/>
              </a:rPr>
              <a:t>Respiratory response closely matched to cardiovascular response.</a:t>
            </a:r>
          </a:p>
          <a:p>
            <a:pPr marL="231775" lvl="1" indent="-231775" algn="l" eaLnBrk="1" hangingPunct="1">
              <a:buClr>
                <a:schemeClr val="accent2"/>
              </a:buClr>
              <a:buFont typeface="Verdana" pitchFamily="34" charset="0"/>
              <a:buChar char="●"/>
            </a:pPr>
            <a:endParaRPr lang="en-US" sz="2200" b="0" dirty="0">
              <a:latin typeface="+mn-lt"/>
            </a:endParaRPr>
          </a:p>
          <a:p>
            <a:pPr marL="0" lvl="1" algn="l" eaLnBrk="1" hangingPunct="1"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sz="2200" dirty="0">
                <a:latin typeface="+mn-lt"/>
              </a:rPr>
              <a:t> </a:t>
            </a:r>
            <a:r>
              <a:rPr lang="en-US" sz="2200" b="0" dirty="0">
                <a:latin typeface="+mn-lt"/>
              </a:rPr>
              <a:t>Response discussed by:</a:t>
            </a:r>
          </a:p>
          <a:p>
            <a:pPr marL="457200" lvl="2" algn="l">
              <a:buClr>
                <a:schemeClr val="accent2"/>
              </a:buClr>
              <a:buFont typeface="Verdana" pitchFamily="34" charset="0"/>
              <a:buChar char="−"/>
            </a:pPr>
            <a:r>
              <a:rPr lang="en-US" sz="2200" b="0" dirty="0">
                <a:latin typeface="+mn-lt"/>
              </a:rPr>
              <a:t> Pulmonary Ventilation</a:t>
            </a:r>
          </a:p>
          <a:p>
            <a:pPr marL="457200" lvl="2" algn="l">
              <a:buClr>
                <a:schemeClr val="accent2"/>
              </a:buClr>
              <a:buFont typeface="Verdana" pitchFamily="34" charset="0"/>
              <a:buChar char="−"/>
            </a:pPr>
            <a:r>
              <a:rPr lang="en-US" sz="2200" b="0" dirty="0">
                <a:latin typeface="+mn-lt"/>
              </a:rPr>
              <a:t> External Respiration</a:t>
            </a:r>
          </a:p>
          <a:p>
            <a:pPr marL="457200" lvl="2" algn="l">
              <a:buClr>
                <a:schemeClr val="accent2"/>
              </a:buClr>
              <a:buFont typeface="Verdana" pitchFamily="34" charset="0"/>
              <a:buChar char="−"/>
            </a:pPr>
            <a:r>
              <a:rPr lang="en-US" sz="2200" b="0" dirty="0">
                <a:latin typeface="+mn-lt"/>
              </a:rPr>
              <a:t> Internal Respiration</a:t>
            </a:r>
          </a:p>
        </p:txBody>
      </p:sp>
      <p:pic>
        <p:nvPicPr>
          <p:cNvPr id="1026" name="Picture 2" descr="\\172.24.161.56\lww\01_Logistics\Plowman5e_9781496323187\13_Ancillaries\1_Input\PPTs\JPEG updated arts\Plowman-PPT-03\Ch09\Plowman5e-ch009-image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73" y="4073162"/>
            <a:ext cx="7735733" cy="19319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\\172.24.161.56\lww\01_Logistics\Plowman5e_9781496323187\13_Ancillaries\1_Input\PPTs\JPEG updated arts\Plowman-PPT-03\Ch10\Table 10.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300" y="1308514"/>
            <a:ext cx="7785720" cy="463238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987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18187" y="1288961"/>
            <a:ext cx="5943600" cy="1176349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	Short-Term, Light to Moderate</a:t>
            </a:r>
            <a:br>
              <a:rPr lang="en-US" b="1" dirty="0">
                <a:ea typeface="ＭＳ Ｐゴシック" charset="-128"/>
              </a:rPr>
            </a:br>
            <a:r>
              <a:rPr lang="en-US" b="1" dirty="0">
                <a:ea typeface="ＭＳ Ｐゴシック" charset="-128"/>
              </a:rPr>
              <a:t>Submaximal Aerobic Exercise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1.  Pulmonary ventilation</a:t>
            </a:r>
          </a:p>
        </p:txBody>
      </p:sp>
      <p:sp>
        <p:nvSpPr>
          <p:cNvPr id="9219" name="Rectangle 10"/>
          <p:cNvSpPr>
            <a:spLocks noChangeArrowheads="1"/>
          </p:cNvSpPr>
          <p:nvPr/>
        </p:nvSpPr>
        <p:spPr bwMode="auto">
          <a:xfrm>
            <a:off x="343494" y="377245"/>
            <a:ext cx="511550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Response to Exercise</a:t>
            </a:r>
          </a:p>
        </p:txBody>
      </p:sp>
      <p:pic>
        <p:nvPicPr>
          <p:cNvPr id="9223" name="Picture 9" descr="C:\Documents and Settings\arun.p\Desktop\tiff\output\image_bank\jpg\short.jpg"/>
          <p:cNvPicPr>
            <a:picLocks noChangeAspect="1" noChangeArrowheads="1"/>
          </p:cNvPicPr>
          <p:nvPr/>
        </p:nvPicPr>
        <p:blipFill>
          <a:blip r:embed="rId3" cstate="print"/>
          <a:srcRect r="75743" b="20936"/>
          <a:stretch>
            <a:fillRect/>
          </a:stretch>
        </p:blipFill>
        <p:spPr bwMode="auto">
          <a:xfrm>
            <a:off x="5895700" y="1424390"/>
            <a:ext cx="532174" cy="5108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\\172.24.161.56\lww\01_Logistics\Plowman5e_9781496323187\13_Ancillaries\1_Input\PPTs\JPEG updated arts\Plowman-PPT-03\Ch10\Plowman5e-ch010-image001.jpg"/>
          <p:cNvPicPr>
            <a:picLocks noChangeAspect="1" noChangeArrowheads="1"/>
          </p:cNvPicPr>
          <p:nvPr/>
        </p:nvPicPr>
        <p:blipFill>
          <a:blip r:embed="rId4" cstate="print"/>
          <a:srcRect t="67762"/>
          <a:stretch>
            <a:fillRect/>
          </a:stretch>
        </p:blipFill>
        <p:spPr bwMode="auto">
          <a:xfrm>
            <a:off x="4849640" y="4334131"/>
            <a:ext cx="3099302" cy="1852621"/>
          </a:xfrm>
          <a:prstGeom prst="rect">
            <a:avLst/>
          </a:prstGeom>
          <a:noFill/>
        </p:spPr>
      </p:pic>
      <p:pic>
        <p:nvPicPr>
          <p:cNvPr id="9" name="Picture 2" descr="\\172.24.161.56\lww\01_Logistics\Plowman5e_9781496323187\13_Ancillaries\1_Input\PPTs\JPEG updated arts\Plowman-PPT-03\Ch10\Plowman5e-ch010-image001.jpg"/>
          <p:cNvPicPr>
            <a:picLocks noChangeAspect="1" noChangeArrowheads="1"/>
          </p:cNvPicPr>
          <p:nvPr/>
        </p:nvPicPr>
        <p:blipFill>
          <a:blip r:embed="rId5" cstate="print"/>
          <a:srcRect b="59453"/>
          <a:stretch>
            <a:fillRect/>
          </a:stretch>
        </p:blipFill>
        <p:spPr bwMode="auto">
          <a:xfrm>
            <a:off x="864606" y="2884854"/>
            <a:ext cx="3855435" cy="2898554"/>
          </a:xfrm>
          <a:prstGeom prst="rect">
            <a:avLst/>
          </a:prstGeom>
          <a:noFill/>
        </p:spPr>
      </p:pic>
      <p:pic>
        <p:nvPicPr>
          <p:cNvPr id="10" name="Picture 2" descr="\\172.24.161.56\lww\01_Logistics\Plowman5e_9781496323187\13_Ancillaries\1_Input\PPTs\JPEG updated arts\Plowman-PPT-03\Ch10\Plowman5e-ch010-image001.jpg"/>
          <p:cNvPicPr>
            <a:picLocks noChangeAspect="1" noChangeArrowheads="1"/>
          </p:cNvPicPr>
          <p:nvPr/>
        </p:nvPicPr>
        <p:blipFill>
          <a:blip r:embed="rId6" cstate="print"/>
          <a:srcRect t="40309" b="32050"/>
          <a:stretch>
            <a:fillRect/>
          </a:stretch>
        </p:blipFill>
        <p:spPr bwMode="auto">
          <a:xfrm>
            <a:off x="4830022" y="2370250"/>
            <a:ext cx="3082707" cy="19012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9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9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98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98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9874" grpId="0" build="p" autoUpdateAnimBg="0" advAuto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397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77274" y="1311339"/>
            <a:ext cx="7010400" cy="397674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2.  External respiration</a:t>
            </a:r>
          </a:p>
        </p:txBody>
      </p:sp>
      <p:pic>
        <p:nvPicPr>
          <p:cNvPr id="11271" name="Picture 9" descr="C:\Documents and Settings\arun.p\Desktop\tiff\output\image_bank\jpg\short.jpg"/>
          <p:cNvPicPr>
            <a:picLocks noChangeAspect="1" noChangeArrowheads="1"/>
          </p:cNvPicPr>
          <p:nvPr/>
        </p:nvPicPr>
        <p:blipFill>
          <a:blip r:embed="rId3" cstate="print"/>
          <a:srcRect r="76350" b="19724"/>
          <a:stretch>
            <a:fillRect/>
          </a:stretch>
        </p:blipFill>
        <p:spPr bwMode="auto">
          <a:xfrm>
            <a:off x="4095825" y="1217665"/>
            <a:ext cx="518861" cy="5186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ectangle 10"/>
          <p:cNvSpPr>
            <a:spLocks noChangeArrowheads="1"/>
          </p:cNvSpPr>
          <p:nvPr/>
        </p:nvSpPr>
        <p:spPr bwMode="auto">
          <a:xfrm>
            <a:off x="177274" y="428641"/>
            <a:ext cx="663835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Response to Exercise (cont.)</a:t>
            </a:r>
          </a:p>
        </p:txBody>
      </p:sp>
      <p:pic>
        <p:nvPicPr>
          <p:cNvPr id="4098" name="Picture 2" descr="\\172.24.161.56\lww\01_Logistics\Plowman5e_9781496323187\13_Ancillaries\1_Input\PPTs\JPEG updated arts\Plowman-PPT-03\Ch10\Plowman5e-ch010-image002.jpg"/>
          <p:cNvPicPr>
            <a:picLocks noChangeAspect="1" noChangeArrowheads="1"/>
          </p:cNvPicPr>
          <p:nvPr/>
        </p:nvPicPr>
        <p:blipFill>
          <a:blip r:embed="rId4" cstate="print"/>
          <a:srcRect b="71757"/>
          <a:stretch>
            <a:fillRect/>
          </a:stretch>
        </p:blipFill>
        <p:spPr bwMode="auto">
          <a:xfrm>
            <a:off x="535206" y="1873922"/>
            <a:ext cx="3209409" cy="2094267"/>
          </a:xfrm>
          <a:prstGeom prst="rect">
            <a:avLst/>
          </a:prstGeom>
          <a:noFill/>
        </p:spPr>
      </p:pic>
      <p:pic>
        <p:nvPicPr>
          <p:cNvPr id="4099" name="Picture 3" descr="\\172.24.161.56\lww\01_Logistics\Plowman5e_9781496323187\13_Ancillaries\1_Input\PPTs\JPEG updated arts\Plowman-PPT-03\Ch10\Plowman5e-ch010-image002.jpg"/>
          <p:cNvPicPr>
            <a:picLocks noChangeAspect="1" noChangeArrowheads="1"/>
          </p:cNvPicPr>
          <p:nvPr/>
        </p:nvPicPr>
        <p:blipFill>
          <a:blip r:embed="rId5" cstate="print"/>
          <a:srcRect t="79949"/>
          <a:stretch>
            <a:fillRect/>
          </a:stretch>
        </p:blipFill>
        <p:spPr bwMode="auto">
          <a:xfrm>
            <a:off x="4076850" y="3986661"/>
            <a:ext cx="3327133" cy="2103526"/>
          </a:xfrm>
          <a:prstGeom prst="rect">
            <a:avLst/>
          </a:prstGeom>
          <a:noFill/>
        </p:spPr>
      </p:pic>
      <p:pic>
        <p:nvPicPr>
          <p:cNvPr id="12" name="Picture 2" descr="\\172.24.161.56\lww\01_Logistics\Plowman5e_9781496323187\13_Ancillaries\1_Input\PPTs\JPEG updated arts\Plowman-PPT-03\Ch10\Plowman5e-ch010-image002.jpg"/>
          <p:cNvPicPr>
            <a:picLocks noChangeAspect="1" noChangeArrowheads="1"/>
          </p:cNvPicPr>
          <p:nvPr/>
        </p:nvPicPr>
        <p:blipFill>
          <a:blip r:embed="rId6" cstate="print"/>
          <a:srcRect t="27745" b="45341"/>
          <a:stretch>
            <a:fillRect/>
          </a:stretch>
        </p:blipFill>
        <p:spPr bwMode="auto">
          <a:xfrm>
            <a:off x="4089056" y="1880771"/>
            <a:ext cx="3296531" cy="2087418"/>
          </a:xfrm>
          <a:prstGeom prst="rect">
            <a:avLst/>
          </a:prstGeom>
          <a:noFill/>
        </p:spPr>
      </p:pic>
      <p:pic>
        <p:nvPicPr>
          <p:cNvPr id="13" name="Picture 3" descr="\\172.24.161.56\lww\01_Logistics\Plowman5e_9781496323187\13_Ancillaries\1_Input\PPTs\JPEG updated arts\Plowman-PPT-03\Ch10\Plowman5e-ch010-image002.jpg"/>
          <p:cNvPicPr>
            <a:picLocks noChangeAspect="1" noChangeArrowheads="1"/>
          </p:cNvPicPr>
          <p:nvPr/>
        </p:nvPicPr>
        <p:blipFill>
          <a:blip r:embed="rId7" cstate="print"/>
          <a:srcRect t="54087" b="19687"/>
          <a:stretch>
            <a:fillRect/>
          </a:stretch>
        </p:blipFill>
        <p:spPr bwMode="auto">
          <a:xfrm>
            <a:off x="516231" y="4009662"/>
            <a:ext cx="3260939" cy="20805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39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239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239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3970" grpId="0" build="p" autoUpdateAnimBg="0" advAuto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806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22914" y="1386439"/>
            <a:ext cx="8042275" cy="3241529"/>
          </a:xfrm>
        </p:spPr>
        <p:txBody>
          <a:bodyPr wrap="square">
            <a:spAutoFit/>
          </a:bodyPr>
          <a:lstStyle/>
          <a:p>
            <a:pPr marL="1090613" indent="-1090613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3.  Internal respiration</a:t>
            </a:r>
          </a:p>
          <a:p>
            <a:pPr marL="1090613" indent="-1090613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dirty="0">
              <a:ea typeface="ＭＳ Ｐゴシック" charset="-128"/>
            </a:endParaRPr>
          </a:p>
          <a:p>
            <a:pPr marL="0" indent="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 Reasons for increased oxygen extraction</a:t>
            </a:r>
          </a:p>
          <a:p>
            <a:pPr marL="581025" lvl="1" indent="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−"/>
            </a:pPr>
            <a:r>
              <a:rPr lang="en-US" dirty="0">
                <a:ea typeface="ＭＳ Ｐゴシック" charset="-128"/>
              </a:rPr>
              <a:t> increased PO</a:t>
            </a:r>
            <a:r>
              <a:rPr lang="en-US" baseline="-25000" dirty="0">
                <a:ea typeface="ＭＳ Ｐゴシック" charset="-128"/>
              </a:rPr>
              <a:t>2</a:t>
            </a:r>
            <a:r>
              <a:rPr lang="en-US" dirty="0">
                <a:ea typeface="ＭＳ Ｐゴシック" charset="-128"/>
              </a:rPr>
              <a:t> gradient</a:t>
            </a:r>
          </a:p>
          <a:p>
            <a:pPr marL="581025" lvl="1" indent="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−"/>
            </a:pPr>
            <a:r>
              <a:rPr lang="en-US" dirty="0">
                <a:ea typeface="ＭＳ Ｐゴシック" charset="-128"/>
              </a:rPr>
              <a:t> increased PCO</a:t>
            </a:r>
            <a:r>
              <a:rPr lang="en-US" baseline="-25000" dirty="0">
                <a:ea typeface="ＭＳ Ｐゴシック" charset="-128"/>
              </a:rPr>
              <a:t>2</a:t>
            </a:r>
            <a:r>
              <a:rPr lang="en-US" dirty="0">
                <a:ea typeface="ＭＳ Ｐゴシック" charset="-128"/>
              </a:rPr>
              <a:t>  </a:t>
            </a:r>
          </a:p>
          <a:p>
            <a:pPr marL="581025" lvl="1" indent="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−"/>
            </a:pPr>
            <a:r>
              <a:rPr lang="en-US" dirty="0">
                <a:ea typeface="ＭＳ Ｐゴシック" charset="-128"/>
              </a:rPr>
              <a:t> decreased pH</a:t>
            </a:r>
          </a:p>
          <a:p>
            <a:pPr marL="581025" lvl="1" indent="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−"/>
            </a:pPr>
            <a:r>
              <a:rPr lang="en-US" dirty="0">
                <a:ea typeface="ＭＳ Ｐゴシック" charset="-128"/>
              </a:rPr>
              <a:t> increased temperature</a:t>
            </a:r>
            <a:r>
              <a:rPr lang="en-US" dirty="0">
                <a:solidFill>
                  <a:schemeClr val="bg1"/>
                </a:solidFill>
                <a:ea typeface="ＭＳ Ｐゴシック" charset="-128"/>
              </a:rPr>
              <a:t>     </a:t>
            </a:r>
          </a:p>
        </p:txBody>
      </p:sp>
      <p:sp>
        <p:nvSpPr>
          <p:cNvPr id="5" name="Rectangle 10"/>
          <p:cNvSpPr>
            <a:spLocks noChangeArrowheads="1"/>
          </p:cNvSpPr>
          <p:nvPr/>
        </p:nvSpPr>
        <p:spPr bwMode="auto">
          <a:xfrm>
            <a:off x="365955" y="317073"/>
            <a:ext cx="663835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Response to Exercise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80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280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280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80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280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280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80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280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280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80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280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280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80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280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280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80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280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280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8066" grpId="0" build="p" autoUpdateAnimBg="0" advAuto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>
            <a:spLocks noChangeArrowheads="1"/>
          </p:cNvSpPr>
          <p:nvPr/>
        </p:nvSpPr>
        <p:spPr bwMode="auto">
          <a:xfrm>
            <a:off x="280138" y="294753"/>
            <a:ext cx="846056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Oxygen Dissociation during Exercise</a:t>
            </a:r>
          </a:p>
        </p:txBody>
      </p:sp>
      <p:pic>
        <p:nvPicPr>
          <p:cNvPr id="5122" name="Picture 2" descr="\\172.24.161.56\lww\01_Logistics\Plowman5e_9781496323187\13_Ancillaries\1_Input\PPTs\JPEG updated arts\Plowman-PPT-03\Ch10\Plowman5e-ch010-image0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75099" y="1361283"/>
            <a:ext cx="4114800" cy="38735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6" name="Picture 9" descr="C:\Documents and Settings\arun.p\Desktop\tiff\output\image_bank\jpg\short.jpg"/>
          <p:cNvPicPr>
            <a:picLocks noChangeAspect="1" noChangeArrowheads="1"/>
          </p:cNvPicPr>
          <p:nvPr/>
        </p:nvPicPr>
        <p:blipFill>
          <a:blip r:embed="rId3" cstate="print"/>
          <a:srcRect r="74701" b="22929"/>
          <a:stretch>
            <a:fillRect/>
          </a:stretch>
        </p:blipFill>
        <p:spPr bwMode="auto">
          <a:xfrm>
            <a:off x="7293160" y="-45830"/>
            <a:ext cx="555048" cy="4979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ectangle 10"/>
          <p:cNvSpPr>
            <a:spLocks noChangeArrowheads="1"/>
          </p:cNvSpPr>
          <p:nvPr/>
        </p:nvSpPr>
        <p:spPr bwMode="auto">
          <a:xfrm>
            <a:off x="277034" y="-77215"/>
            <a:ext cx="8460566" cy="129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600" b="1" dirty="0">
                <a:solidFill>
                  <a:schemeClr val="accent1"/>
                </a:solidFill>
                <a:latin typeface="+mj-lt"/>
              </a:rPr>
              <a:t>Responses of Internal Respiration </a:t>
            </a:r>
          </a:p>
          <a:p>
            <a:pPr algn="l"/>
            <a:r>
              <a:rPr lang="en-US" sz="2600" b="1" dirty="0">
                <a:solidFill>
                  <a:schemeClr val="accent1"/>
                </a:solidFill>
                <a:latin typeface="+mj-lt"/>
              </a:rPr>
              <a:t>Variables to Short-Term, Light to Moderate Submaximal Aerobic Exercise</a:t>
            </a:r>
          </a:p>
        </p:txBody>
      </p:sp>
      <p:pic>
        <p:nvPicPr>
          <p:cNvPr id="6146" name="Picture 2" descr="\\172.24.161.56\lww\01_Logistics\Plowman5e_9781496323187\13_Ancillaries\1_Input\PPTs\JPEG updated arts\Plowman-PPT-03\Ch10\Plowman5e-ch010-image005.jpg"/>
          <p:cNvPicPr>
            <a:picLocks noChangeAspect="1" noChangeArrowheads="1"/>
          </p:cNvPicPr>
          <p:nvPr/>
        </p:nvPicPr>
        <p:blipFill>
          <a:blip r:embed="rId4" cstate="print"/>
          <a:srcRect t="34370" b="32379"/>
          <a:stretch>
            <a:fillRect/>
          </a:stretch>
        </p:blipFill>
        <p:spPr bwMode="auto">
          <a:xfrm>
            <a:off x="4241277" y="1981278"/>
            <a:ext cx="3409406" cy="1939635"/>
          </a:xfrm>
          <a:prstGeom prst="rect">
            <a:avLst/>
          </a:prstGeom>
          <a:noFill/>
        </p:spPr>
      </p:pic>
      <p:pic>
        <p:nvPicPr>
          <p:cNvPr id="11" name="Picture 2" descr="\\172.24.161.56\lww\01_Logistics\Plowman5e_9781496323187\13_Ancillaries\1_Input\PPTs\JPEG updated arts\Plowman-PPT-03\Ch10\Plowman5e-ch010-image005.jpg"/>
          <p:cNvPicPr>
            <a:picLocks noChangeAspect="1" noChangeArrowheads="1"/>
          </p:cNvPicPr>
          <p:nvPr/>
        </p:nvPicPr>
        <p:blipFill>
          <a:blip r:embed="rId5" cstate="print"/>
          <a:srcRect t="67417"/>
          <a:stretch>
            <a:fillRect/>
          </a:stretch>
        </p:blipFill>
        <p:spPr bwMode="auto">
          <a:xfrm>
            <a:off x="2888760" y="4001142"/>
            <a:ext cx="3530600" cy="1902626"/>
          </a:xfrm>
          <a:prstGeom prst="rect">
            <a:avLst/>
          </a:prstGeom>
          <a:noFill/>
        </p:spPr>
      </p:pic>
      <p:pic>
        <p:nvPicPr>
          <p:cNvPr id="12" name="Picture 2" descr="\\172.24.161.56\lww\01_Logistics\Plowman5e_9781496323187\13_Ancillaries\1_Input\PPTs\JPEG updated arts\Plowman-PPT-03\Ch10\Plowman5e-ch010-image005.jpg"/>
          <p:cNvPicPr>
            <a:picLocks noChangeAspect="1" noChangeArrowheads="1"/>
          </p:cNvPicPr>
          <p:nvPr/>
        </p:nvPicPr>
        <p:blipFill>
          <a:blip r:embed="rId6" cstate="print"/>
          <a:srcRect b="65426"/>
          <a:stretch>
            <a:fillRect/>
          </a:stretch>
        </p:blipFill>
        <p:spPr bwMode="auto">
          <a:xfrm>
            <a:off x="615395" y="1965724"/>
            <a:ext cx="3465946" cy="198193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421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29870" y="1363353"/>
            <a:ext cx="8266634" cy="1176349"/>
          </a:xfrm>
        </p:spPr>
        <p:txBody>
          <a:bodyPr wrap="square">
            <a:spAutoFit/>
          </a:bodyPr>
          <a:lstStyle/>
          <a:p>
            <a:pPr marL="565150" indent="-56515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B.  Long-term, Moderate to Heavy Submaximal Aerobic Exercise </a:t>
            </a:r>
          </a:p>
          <a:p>
            <a:pPr marL="565150" indent="-56515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1.  Pulmonary ventilation</a:t>
            </a:r>
          </a:p>
        </p:txBody>
      </p:sp>
      <p:pic>
        <p:nvPicPr>
          <p:cNvPr id="19462" name="Picture 8" descr="C:\Documents and Settings\arun.p\Desktop\tiff\output\image_bank\jpg\long.jpg"/>
          <p:cNvPicPr>
            <a:picLocks noChangeAspect="1" noChangeArrowheads="1"/>
          </p:cNvPicPr>
          <p:nvPr/>
        </p:nvPicPr>
        <p:blipFill>
          <a:blip r:embed="rId3" cstate="print"/>
          <a:srcRect r="74085" b="19938"/>
          <a:stretch>
            <a:fillRect/>
          </a:stretch>
        </p:blipFill>
        <p:spPr bwMode="auto">
          <a:xfrm>
            <a:off x="4664014" y="1956001"/>
            <a:ext cx="568545" cy="5172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10"/>
          <p:cNvSpPr>
            <a:spLocks noChangeArrowheads="1"/>
          </p:cNvSpPr>
          <p:nvPr/>
        </p:nvSpPr>
        <p:spPr bwMode="auto">
          <a:xfrm>
            <a:off x="426769" y="352679"/>
            <a:ext cx="663835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Response to Exercise (cont.)</a:t>
            </a:r>
          </a:p>
        </p:txBody>
      </p:sp>
      <p:pic>
        <p:nvPicPr>
          <p:cNvPr id="1026" name="Picture 2" descr="\\172.24.161.56\lww\01_Logistics\Plowman5e_9781496323187\13_Ancillaries\1_Input\PPTs\JPEG updated arts\Plowman-PPT-03\Ch10\Plowman5e-ch010-image006.jpg"/>
          <p:cNvPicPr>
            <a:picLocks noChangeAspect="1" noChangeArrowheads="1"/>
          </p:cNvPicPr>
          <p:nvPr/>
        </p:nvPicPr>
        <p:blipFill>
          <a:blip r:embed="rId4" cstate="print"/>
          <a:srcRect b="59224"/>
          <a:stretch>
            <a:fillRect/>
          </a:stretch>
        </p:blipFill>
        <p:spPr bwMode="auto">
          <a:xfrm>
            <a:off x="426769" y="2829425"/>
            <a:ext cx="2593677" cy="2209559"/>
          </a:xfrm>
          <a:prstGeom prst="rect">
            <a:avLst/>
          </a:prstGeom>
          <a:noFill/>
        </p:spPr>
      </p:pic>
      <p:pic>
        <p:nvPicPr>
          <p:cNvPr id="1027" name="Picture 3" descr="\\172.24.161.56\lww\01_Logistics\Plowman5e_9781496323187\13_Ancillaries\1_Input\PPTs\JPEG updated arts\Plowman-PPT-03\Ch10\Plowman5e-ch010-image006.jpg"/>
          <p:cNvPicPr>
            <a:picLocks noChangeAspect="1" noChangeArrowheads="1"/>
          </p:cNvPicPr>
          <p:nvPr/>
        </p:nvPicPr>
        <p:blipFill>
          <a:blip r:embed="rId5" cstate="print"/>
          <a:srcRect t="40460" b="31454"/>
          <a:stretch>
            <a:fillRect/>
          </a:stretch>
        </p:blipFill>
        <p:spPr bwMode="auto">
          <a:xfrm>
            <a:off x="3118211" y="2787491"/>
            <a:ext cx="2662687" cy="2225615"/>
          </a:xfrm>
          <a:prstGeom prst="rect">
            <a:avLst/>
          </a:prstGeom>
          <a:noFill/>
        </p:spPr>
      </p:pic>
      <p:pic>
        <p:nvPicPr>
          <p:cNvPr id="1028" name="Picture 4" descr="\\172.24.161.56\lww\01_Logistics\Plowman5e_9781496323187\13_Ancillaries\1_Input\PPTs\JPEG updated arts\Plowman-PPT-03\Ch10\Plowman5e-ch010-image006.jpg"/>
          <p:cNvPicPr>
            <a:picLocks noChangeAspect="1" noChangeArrowheads="1"/>
          </p:cNvPicPr>
          <p:nvPr/>
        </p:nvPicPr>
        <p:blipFill>
          <a:blip r:embed="rId6" cstate="print"/>
          <a:srcRect t="68240"/>
          <a:stretch>
            <a:fillRect/>
          </a:stretch>
        </p:blipFill>
        <p:spPr bwMode="auto">
          <a:xfrm>
            <a:off x="5956303" y="2778864"/>
            <a:ext cx="2464279" cy="22428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42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342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342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42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342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342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4210" grpId="0" build="p" autoUpdateAnimBg="0" advAuto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83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3773" y="1356232"/>
            <a:ext cx="7010400" cy="397674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2.  External respiration</a:t>
            </a:r>
          </a:p>
        </p:txBody>
      </p:sp>
      <p:pic>
        <p:nvPicPr>
          <p:cNvPr id="21510" name="Picture 8" descr="C:\Documents and Settings\arun.p\Desktop\tiff\output\image_bank\jpg\long.jpg"/>
          <p:cNvPicPr>
            <a:picLocks noChangeAspect="1" noChangeArrowheads="1"/>
          </p:cNvPicPr>
          <p:nvPr/>
        </p:nvPicPr>
        <p:blipFill>
          <a:blip r:embed="rId3" cstate="print"/>
          <a:srcRect r="77092" b="22189"/>
          <a:stretch>
            <a:fillRect/>
          </a:stretch>
        </p:blipFill>
        <p:spPr bwMode="auto">
          <a:xfrm>
            <a:off x="4231572" y="1251871"/>
            <a:ext cx="502577" cy="5027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10"/>
          <p:cNvSpPr>
            <a:spLocks noChangeArrowheads="1"/>
          </p:cNvSpPr>
          <p:nvPr/>
        </p:nvSpPr>
        <p:spPr bwMode="auto">
          <a:xfrm>
            <a:off x="349475" y="369346"/>
            <a:ext cx="663835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Response to Exercise (cont.)</a:t>
            </a:r>
          </a:p>
        </p:txBody>
      </p:sp>
      <p:pic>
        <p:nvPicPr>
          <p:cNvPr id="2050" name="Picture 2" descr="\\172.24.161.56\lww\01_Logistics\Plowman5e_9781496323187\13_Ancillaries\1_Input\PPTs\JPEG updated arts\Plowman-PPT-03\Ch10\Plowman5e-ch010-image007.jpg"/>
          <p:cNvPicPr>
            <a:picLocks noChangeAspect="1" noChangeArrowheads="1"/>
          </p:cNvPicPr>
          <p:nvPr/>
        </p:nvPicPr>
        <p:blipFill>
          <a:blip r:embed="rId4" cstate="print"/>
          <a:srcRect t="34907" b="32023"/>
          <a:stretch>
            <a:fillRect/>
          </a:stretch>
        </p:blipFill>
        <p:spPr bwMode="auto">
          <a:xfrm>
            <a:off x="3122762" y="2115274"/>
            <a:ext cx="2559170" cy="2035833"/>
          </a:xfrm>
          <a:prstGeom prst="rect">
            <a:avLst/>
          </a:prstGeom>
          <a:noFill/>
        </p:spPr>
      </p:pic>
      <p:pic>
        <p:nvPicPr>
          <p:cNvPr id="2051" name="Picture 3" descr="\\172.24.161.56\lww\01_Logistics\Plowman5e_9781496323187\13_Ancillaries\1_Input\PPTs\JPEG updated arts\Plowman-PPT-03\Ch10\Plowman5e-ch010-image007.jpg"/>
          <p:cNvPicPr>
            <a:picLocks noChangeAspect="1" noChangeArrowheads="1"/>
          </p:cNvPicPr>
          <p:nvPr/>
        </p:nvPicPr>
        <p:blipFill>
          <a:blip r:embed="rId5" cstate="print"/>
          <a:srcRect t="67375"/>
          <a:stretch>
            <a:fillRect/>
          </a:stretch>
        </p:blipFill>
        <p:spPr bwMode="auto">
          <a:xfrm>
            <a:off x="5773946" y="2115275"/>
            <a:ext cx="2599427" cy="2018580"/>
          </a:xfrm>
          <a:prstGeom prst="rect">
            <a:avLst/>
          </a:prstGeom>
          <a:noFill/>
        </p:spPr>
      </p:pic>
      <p:pic>
        <p:nvPicPr>
          <p:cNvPr id="2052" name="Picture 4" descr="\\172.24.161.56\lww\01_Logistics\Plowman5e_9781496323187\13_Ancillaries\1_Input\PPTs\JPEG updated arts\Plowman-PPT-03\Ch10\Plowman5e-ch010-image007.jpg"/>
          <p:cNvPicPr>
            <a:picLocks noChangeAspect="1" noChangeArrowheads="1"/>
          </p:cNvPicPr>
          <p:nvPr/>
        </p:nvPicPr>
        <p:blipFill>
          <a:blip r:embed="rId6" cstate="print"/>
          <a:srcRect b="64492"/>
          <a:stretch>
            <a:fillRect/>
          </a:stretch>
        </p:blipFill>
        <p:spPr bwMode="auto">
          <a:xfrm>
            <a:off x="462950" y="2087478"/>
            <a:ext cx="2579298" cy="20377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3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383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383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8306" grpId="0" build="p" autoUpdateAnimBg="0" advAuto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240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0279" y="1299035"/>
            <a:ext cx="7010400" cy="397674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3.  Internal respiration</a:t>
            </a:r>
          </a:p>
        </p:txBody>
      </p:sp>
      <p:pic>
        <p:nvPicPr>
          <p:cNvPr id="23561" name="Picture 11" descr="C:\Documents and Settings\arun.p\Desktop\tiff\output\image_bank\jpg\long.jpg"/>
          <p:cNvPicPr>
            <a:picLocks noChangeAspect="1" noChangeArrowheads="1"/>
          </p:cNvPicPr>
          <p:nvPr/>
        </p:nvPicPr>
        <p:blipFill>
          <a:blip r:embed="rId3" cstate="print"/>
          <a:srcRect r="77084" b="22846"/>
          <a:stretch>
            <a:fillRect/>
          </a:stretch>
        </p:blipFill>
        <p:spPr bwMode="auto">
          <a:xfrm>
            <a:off x="4174645" y="1198209"/>
            <a:ext cx="502750" cy="49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206301" y="270992"/>
            <a:ext cx="663835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Response to Exercise (cont.)</a:t>
            </a:r>
          </a:p>
        </p:txBody>
      </p:sp>
      <p:pic>
        <p:nvPicPr>
          <p:cNvPr id="3074" name="Picture 2" descr="\\172.24.161.56\lww\01_Logistics\Plowman5e_9781496323187\13_Ancillaries\1_Input\PPTs\JPEG updated arts\Plowman-PPT-03\Ch10\Plowman5e-ch010-image008.jpg"/>
          <p:cNvPicPr>
            <a:picLocks noChangeAspect="1" noChangeArrowheads="1"/>
          </p:cNvPicPr>
          <p:nvPr/>
        </p:nvPicPr>
        <p:blipFill>
          <a:blip r:embed="rId4" cstate="print"/>
          <a:srcRect l="50835" t="34959" b="32268"/>
          <a:stretch>
            <a:fillRect/>
          </a:stretch>
        </p:blipFill>
        <p:spPr bwMode="auto">
          <a:xfrm>
            <a:off x="1020294" y="4166174"/>
            <a:ext cx="1768415" cy="1871932"/>
          </a:xfrm>
          <a:prstGeom prst="rect">
            <a:avLst/>
          </a:prstGeom>
          <a:noFill/>
        </p:spPr>
      </p:pic>
      <p:pic>
        <p:nvPicPr>
          <p:cNvPr id="12" name="Picture 2" descr="\\172.24.161.56\lww\01_Logistics\Plowman5e_9781496323187\13_Ancillaries\1_Input\PPTs\JPEG updated arts\Plowman-PPT-03\Ch10\Plowman5e-ch010-image008.jpg"/>
          <p:cNvPicPr>
            <a:picLocks noChangeAspect="1" noChangeArrowheads="1"/>
          </p:cNvPicPr>
          <p:nvPr/>
        </p:nvPicPr>
        <p:blipFill>
          <a:blip r:embed="rId5" cstate="print"/>
          <a:srcRect t="67788"/>
          <a:stretch>
            <a:fillRect/>
          </a:stretch>
        </p:blipFill>
        <p:spPr bwMode="auto">
          <a:xfrm>
            <a:off x="2794073" y="4166171"/>
            <a:ext cx="3919656" cy="1880558"/>
          </a:xfrm>
          <a:prstGeom prst="rect">
            <a:avLst/>
          </a:prstGeom>
          <a:noFill/>
        </p:spPr>
      </p:pic>
      <p:pic>
        <p:nvPicPr>
          <p:cNvPr id="13" name="Picture 2" descr="\\172.24.161.56\lww\01_Logistics\Plowman5e_9781496323187\13_Ancillaries\1_Input\PPTs\JPEG updated arts\Plowman-PPT-03\Ch10\Plowman5e-ch010-image008.jpg"/>
          <p:cNvPicPr>
            <a:picLocks noChangeAspect="1" noChangeArrowheads="1"/>
          </p:cNvPicPr>
          <p:nvPr/>
        </p:nvPicPr>
        <p:blipFill>
          <a:blip r:embed="rId6" cstate="print"/>
          <a:srcRect b="65433"/>
          <a:stretch>
            <a:fillRect/>
          </a:stretch>
        </p:blipFill>
        <p:spPr bwMode="auto">
          <a:xfrm>
            <a:off x="1022781" y="2003724"/>
            <a:ext cx="3654614" cy="2076184"/>
          </a:xfrm>
          <a:prstGeom prst="rect">
            <a:avLst/>
          </a:prstGeom>
          <a:noFill/>
        </p:spPr>
      </p:pic>
      <p:pic>
        <p:nvPicPr>
          <p:cNvPr id="14" name="Picture 2" descr="\\172.24.161.56\lww\01_Logistics\Plowman5e_9781496323187\13_Ancillaries\1_Input\PPTs\JPEG updated arts\Plowman-PPT-03\Ch10\Plowman5e-ch010-image008.jpg"/>
          <p:cNvPicPr>
            <a:picLocks noChangeAspect="1" noChangeArrowheads="1"/>
          </p:cNvPicPr>
          <p:nvPr/>
        </p:nvPicPr>
        <p:blipFill>
          <a:blip r:embed="rId7" cstate="print"/>
          <a:srcRect t="34959" r="47968" b="32268"/>
          <a:stretch>
            <a:fillRect/>
          </a:stretch>
        </p:blipFill>
        <p:spPr bwMode="auto">
          <a:xfrm>
            <a:off x="4691883" y="2009569"/>
            <a:ext cx="1994482" cy="20617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24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424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424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2402" grpId="0" build="p" autoUpdateAnimBg="0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336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06302" y="1380868"/>
            <a:ext cx="8435975" cy="871650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C.	Incremental Aerobic Exercise to Maximum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1.  Pulmonary ventilation</a:t>
            </a:r>
          </a:p>
        </p:txBody>
      </p:sp>
      <p:pic>
        <p:nvPicPr>
          <p:cNvPr id="25606" name="Picture 8" descr="C:\Documents and Settings\arun.p\Desktop\tiff\output\image_bank\jpg\max.jpg"/>
          <p:cNvPicPr>
            <a:picLocks noChangeAspect="1" noChangeArrowheads="1"/>
          </p:cNvPicPr>
          <p:nvPr/>
        </p:nvPicPr>
        <p:blipFill>
          <a:blip r:embed="rId3" cstate="print"/>
          <a:srcRect r="77220" b="21095"/>
          <a:stretch>
            <a:fillRect/>
          </a:stretch>
        </p:blipFill>
        <p:spPr bwMode="auto">
          <a:xfrm>
            <a:off x="4575789" y="1751245"/>
            <a:ext cx="499779" cy="5098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206302" y="298227"/>
            <a:ext cx="663835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Response to Exercise (cont.)</a:t>
            </a:r>
          </a:p>
        </p:txBody>
      </p:sp>
      <p:pic>
        <p:nvPicPr>
          <p:cNvPr id="4098" name="Picture 2" descr="\\172.24.161.56\lww\01_Logistics\Plowman5e_9781496323187\13_Ancillaries\1_Input\PPTs\JPEG updated arts\Plowman-PPT-03\Ch10\Plowman5e-ch010-image009.jpg"/>
          <p:cNvPicPr>
            <a:picLocks noChangeAspect="1" noChangeArrowheads="1"/>
          </p:cNvPicPr>
          <p:nvPr/>
        </p:nvPicPr>
        <p:blipFill>
          <a:blip r:embed="rId4" cstate="print"/>
          <a:srcRect t="40064" b="32136"/>
          <a:stretch>
            <a:fillRect/>
          </a:stretch>
        </p:blipFill>
        <p:spPr bwMode="auto">
          <a:xfrm>
            <a:off x="3131389" y="2528698"/>
            <a:ext cx="2453376" cy="2191110"/>
          </a:xfrm>
          <a:prstGeom prst="rect">
            <a:avLst/>
          </a:prstGeom>
          <a:noFill/>
        </p:spPr>
      </p:pic>
      <p:pic>
        <p:nvPicPr>
          <p:cNvPr id="4099" name="Picture 3" descr="\\172.24.161.56\lww\01_Logistics\Plowman5e_9781496323187\13_Ancillaries\1_Input\PPTs\JPEG updated arts\Plowman-PPT-03\Ch10\Plowman5e-ch010-image009.jpg"/>
          <p:cNvPicPr>
            <a:picLocks noChangeAspect="1" noChangeArrowheads="1"/>
          </p:cNvPicPr>
          <p:nvPr/>
        </p:nvPicPr>
        <p:blipFill>
          <a:blip r:embed="rId5" cstate="print"/>
          <a:srcRect b="59784"/>
          <a:stretch>
            <a:fillRect/>
          </a:stretch>
        </p:blipFill>
        <p:spPr bwMode="auto">
          <a:xfrm>
            <a:off x="414069" y="2556944"/>
            <a:ext cx="2625905" cy="2145611"/>
          </a:xfrm>
          <a:prstGeom prst="rect">
            <a:avLst/>
          </a:prstGeom>
          <a:noFill/>
        </p:spPr>
      </p:pic>
      <p:pic>
        <p:nvPicPr>
          <p:cNvPr id="4100" name="Picture 4" descr="\\172.24.161.56\lww\01_Logistics\Plowman5e_9781496323187\13_Ancillaries\1_Input\PPTs\JPEG updated arts\Plowman-PPT-03\Ch10\Plowman5e-ch010-image009.jpg"/>
          <p:cNvPicPr>
            <a:picLocks noChangeAspect="1" noChangeArrowheads="1"/>
          </p:cNvPicPr>
          <p:nvPr/>
        </p:nvPicPr>
        <p:blipFill>
          <a:blip r:embed="rId6" cstate="print"/>
          <a:srcRect t="67256"/>
          <a:stretch>
            <a:fillRect/>
          </a:stretch>
        </p:blipFill>
        <p:spPr bwMode="auto">
          <a:xfrm>
            <a:off x="5667556" y="2545951"/>
            <a:ext cx="2591399" cy="21824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3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83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83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33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833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833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3362" grpId="0" build="p" autoUpdateAnimBg="0" advAuto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541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06302" y="1367232"/>
            <a:ext cx="5016500" cy="397674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2.  External respiration</a:t>
            </a:r>
          </a:p>
        </p:txBody>
      </p:sp>
      <p:sp>
        <p:nvSpPr>
          <p:cNvPr id="27651" name="Text Box 5"/>
          <p:cNvSpPr txBox="1">
            <a:spLocks noChangeArrowheads="1"/>
          </p:cNvSpPr>
          <p:nvPr/>
        </p:nvSpPr>
        <p:spPr bwMode="auto">
          <a:xfrm>
            <a:off x="907392" y="5856306"/>
            <a:ext cx="3379787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 eaLnBrk="1" hangingPunct="1">
              <a:spcBef>
                <a:spcPct val="50000"/>
              </a:spcBef>
            </a:pPr>
            <a:r>
              <a:rPr lang="en-US" sz="2200" dirty="0">
                <a:latin typeface="+mn-lt"/>
              </a:rPr>
              <a:t>Note</a:t>
            </a:r>
            <a:r>
              <a:rPr lang="en-US" sz="2200" b="0" dirty="0">
                <a:latin typeface="+mn-lt"/>
              </a:rPr>
              <a:t> </a:t>
            </a:r>
            <a:r>
              <a:rPr lang="en-US" sz="2200" dirty="0">
                <a:latin typeface="+mn-lt"/>
              </a:rPr>
              <a:t>EIAH</a:t>
            </a:r>
          </a:p>
        </p:txBody>
      </p:sp>
      <p:pic>
        <p:nvPicPr>
          <p:cNvPr id="27656" name="Picture 10" descr="C:\Documents and Settings\arun.p\Desktop\tiff\output\image_bank\jpg\max.jpg"/>
          <p:cNvPicPr>
            <a:picLocks noChangeAspect="1" noChangeArrowheads="1"/>
          </p:cNvPicPr>
          <p:nvPr/>
        </p:nvPicPr>
        <p:blipFill>
          <a:blip r:embed="rId3" cstate="print"/>
          <a:srcRect r="77275" b="20408"/>
          <a:stretch>
            <a:fillRect/>
          </a:stretch>
        </p:blipFill>
        <p:spPr bwMode="auto">
          <a:xfrm>
            <a:off x="4308356" y="1256112"/>
            <a:ext cx="498569" cy="5142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206302" y="380114"/>
            <a:ext cx="663835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Response to Exercise (cont.)</a:t>
            </a:r>
          </a:p>
        </p:txBody>
      </p:sp>
      <p:pic>
        <p:nvPicPr>
          <p:cNvPr id="5122" name="Picture 2" descr="\\172.24.161.56\lww\01_Logistics\Plowman5e_9781496323187\13_Ancillaries\1_Input\PPTs\JPEG updated arts\Plowman-PPT-03\Ch10\Plowman5e-ch010-image010.jpg"/>
          <p:cNvPicPr>
            <a:picLocks noChangeAspect="1" noChangeArrowheads="1"/>
          </p:cNvPicPr>
          <p:nvPr/>
        </p:nvPicPr>
        <p:blipFill>
          <a:blip r:embed="rId4" cstate="print"/>
          <a:srcRect t="29058" b="44657"/>
          <a:stretch>
            <a:fillRect/>
          </a:stretch>
        </p:blipFill>
        <p:spPr bwMode="auto">
          <a:xfrm>
            <a:off x="4085238" y="1948539"/>
            <a:ext cx="3035300" cy="2044461"/>
          </a:xfrm>
          <a:prstGeom prst="rect">
            <a:avLst/>
          </a:prstGeom>
          <a:noFill/>
        </p:spPr>
      </p:pic>
      <p:pic>
        <p:nvPicPr>
          <p:cNvPr id="5123" name="Picture 3" descr="\\172.24.161.56\lww\01_Logistics\Plowman5e_9781496323187\13_Ancillaries\1_Input\PPTs\JPEG updated arts\Plowman-PPT-03\Ch10\Plowman5e-ch010-image010.jpg"/>
          <p:cNvPicPr>
            <a:picLocks noChangeAspect="1" noChangeArrowheads="1"/>
          </p:cNvPicPr>
          <p:nvPr/>
        </p:nvPicPr>
        <p:blipFill>
          <a:blip r:embed="rId5" cstate="print"/>
          <a:srcRect b="70820"/>
          <a:stretch>
            <a:fillRect/>
          </a:stretch>
        </p:blipFill>
        <p:spPr bwMode="auto">
          <a:xfrm>
            <a:off x="936596" y="1943628"/>
            <a:ext cx="3035300" cy="2049373"/>
          </a:xfrm>
          <a:prstGeom prst="rect">
            <a:avLst/>
          </a:prstGeom>
          <a:noFill/>
        </p:spPr>
      </p:pic>
      <p:pic>
        <p:nvPicPr>
          <p:cNvPr id="5124" name="Picture 4" descr="\\172.24.161.56\lww\01_Logistics\Plowman5e_9781496323187\13_Ancillaries\1_Input\PPTs\JPEG updated arts\Plowman-PPT-03\Ch10\Plowman5e-ch010-image010.jpg"/>
          <p:cNvPicPr>
            <a:picLocks noChangeAspect="1" noChangeArrowheads="1"/>
          </p:cNvPicPr>
          <p:nvPr/>
        </p:nvPicPr>
        <p:blipFill>
          <a:blip r:embed="rId5" cstate="print"/>
          <a:srcRect t="55097" b="19477"/>
          <a:stretch>
            <a:fillRect/>
          </a:stretch>
        </p:blipFill>
        <p:spPr bwMode="auto">
          <a:xfrm>
            <a:off x="928569" y="4053386"/>
            <a:ext cx="3035300" cy="1785668"/>
          </a:xfrm>
          <a:prstGeom prst="rect">
            <a:avLst/>
          </a:prstGeom>
          <a:noFill/>
        </p:spPr>
      </p:pic>
      <p:pic>
        <p:nvPicPr>
          <p:cNvPr id="5125" name="Picture 5" descr="\\172.24.161.56\lww\01_Logistics\Plowman5e_9781496323187\13_Ancillaries\1_Input\PPTs\JPEG updated arts\Plowman-PPT-03\Ch10\Plowman5e-ch010-image010.jpg"/>
          <p:cNvPicPr>
            <a:picLocks noChangeAspect="1" noChangeArrowheads="1"/>
          </p:cNvPicPr>
          <p:nvPr/>
        </p:nvPicPr>
        <p:blipFill>
          <a:blip r:embed="rId6" cstate="print"/>
          <a:srcRect t="80277"/>
          <a:stretch>
            <a:fillRect/>
          </a:stretch>
        </p:blipFill>
        <p:spPr bwMode="auto">
          <a:xfrm>
            <a:off x="4068583" y="4096516"/>
            <a:ext cx="3035300" cy="17597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5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85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85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5410" grpId="0" build="p" autoUpdateAnimBg="0" advAuto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745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64358" y="1343178"/>
            <a:ext cx="7010400" cy="3685268"/>
          </a:xfrm>
        </p:spPr>
        <p:txBody>
          <a:bodyPr/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3.  Internal respiration</a:t>
            </a:r>
          </a:p>
        </p:txBody>
      </p:sp>
      <p:pic>
        <p:nvPicPr>
          <p:cNvPr id="29705" name="Picture 11" descr="C:\Documents and Settings\arun.p\Desktop\tiff\output\image_bank\jpg\max.jpg"/>
          <p:cNvPicPr>
            <a:picLocks noChangeAspect="1" noChangeArrowheads="1"/>
          </p:cNvPicPr>
          <p:nvPr/>
        </p:nvPicPr>
        <p:blipFill>
          <a:blip r:embed="rId3" cstate="print"/>
          <a:srcRect r="76694" b="23766"/>
          <a:stretch>
            <a:fillRect/>
          </a:stretch>
        </p:blipFill>
        <p:spPr bwMode="auto">
          <a:xfrm>
            <a:off x="4161066" y="1182613"/>
            <a:ext cx="511316" cy="4925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264358" y="301693"/>
            <a:ext cx="663835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Response to Exercise (cont.)</a:t>
            </a:r>
          </a:p>
        </p:txBody>
      </p:sp>
      <p:pic>
        <p:nvPicPr>
          <p:cNvPr id="6149" name="Picture 5" descr="\\172.24.161.56\lww\01_Logistics\Plowman5e_9781496323187\13_Ancillaries\1_Input\PPTs\JPEG updated arts\Plowman-PPT-03\Ch10\Plowman5e-ch010-image011.jpg"/>
          <p:cNvPicPr>
            <a:picLocks noChangeAspect="1" noChangeArrowheads="1"/>
          </p:cNvPicPr>
          <p:nvPr/>
        </p:nvPicPr>
        <p:blipFill>
          <a:blip r:embed="rId4" cstate="print"/>
          <a:srcRect t="68448"/>
          <a:stretch>
            <a:fillRect/>
          </a:stretch>
        </p:blipFill>
        <p:spPr bwMode="auto">
          <a:xfrm>
            <a:off x="4416724" y="3880977"/>
            <a:ext cx="3190274" cy="1901296"/>
          </a:xfrm>
          <a:prstGeom prst="rect">
            <a:avLst/>
          </a:prstGeom>
          <a:noFill/>
        </p:spPr>
      </p:pic>
      <p:pic>
        <p:nvPicPr>
          <p:cNvPr id="6150" name="Picture 6" descr="\\172.24.161.56\lww\01_Logistics\Plowman5e_9781496323187\13_Ancillaries\1_Input\PPTs\JPEG updated arts\Plowman-PPT-03\Ch10\Plowman5e-ch010-image011.jpg"/>
          <p:cNvPicPr>
            <a:picLocks noChangeAspect="1" noChangeArrowheads="1"/>
          </p:cNvPicPr>
          <p:nvPr/>
        </p:nvPicPr>
        <p:blipFill>
          <a:blip r:embed="rId5" cstate="print"/>
          <a:srcRect b="65137"/>
          <a:stretch>
            <a:fillRect/>
          </a:stretch>
        </p:blipFill>
        <p:spPr bwMode="auto">
          <a:xfrm>
            <a:off x="756921" y="1941730"/>
            <a:ext cx="3485071" cy="1858776"/>
          </a:xfrm>
          <a:prstGeom prst="rect">
            <a:avLst/>
          </a:prstGeom>
          <a:noFill/>
        </p:spPr>
      </p:pic>
      <p:pic>
        <p:nvPicPr>
          <p:cNvPr id="16" name="Picture 4" descr="\\172.24.161.56\lww\01_Logistics\Plowman5e_9781496323187\13_Ancillaries\1_Input\PPTs\JPEG updated arts\Plowman-PPT-03\Ch10\Plowman5e-ch010-image011.jpg"/>
          <p:cNvPicPr>
            <a:picLocks noChangeAspect="1" noChangeArrowheads="1"/>
          </p:cNvPicPr>
          <p:nvPr/>
        </p:nvPicPr>
        <p:blipFill>
          <a:blip r:embed="rId6" cstate="print"/>
          <a:srcRect t="34887" b="32519"/>
          <a:stretch>
            <a:fillRect/>
          </a:stretch>
        </p:blipFill>
        <p:spPr bwMode="auto">
          <a:xfrm>
            <a:off x="733807" y="3893199"/>
            <a:ext cx="3577198" cy="18913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7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87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87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7458" grpId="0" build="p" autoUpdateAnimBg="0" advAuto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257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48844" y="162229"/>
            <a:ext cx="7010400" cy="868572"/>
          </a:xfrm>
        </p:spPr>
        <p:txBody>
          <a:bodyPr>
            <a:spAutoFit/>
          </a:bodyPr>
          <a:lstStyle/>
          <a:p>
            <a:pPr marL="0" indent="0" eaLnBrk="1" hangingPunct="1">
              <a:spcBef>
                <a:spcPct val="0"/>
              </a:spcBef>
              <a:buClr>
                <a:srgbClr val="FF0000"/>
              </a:buClr>
              <a:buFontTx/>
              <a:buNone/>
            </a:pPr>
            <a:r>
              <a:rPr lang="en-US" sz="2800" b="1" kern="1200" dirty="0">
                <a:solidFill>
                  <a:srgbClr val="0066CC"/>
                </a:solidFill>
                <a:latin typeface="+mj-lt"/>
              </a:rPr>
              <a:t>Summary of Respiratory Exercise Responses</a:t>
            </a:r>
          </a:p>
        </p:txBody>
      </p:sp>
      <p:pic>
        <p:nvPicPr>
          <p:cNvPr id="4" name="Picture 2" descr="\\172.24.161.56\lww\01_Logistics\Plowman5e_9781496323187\13_Ancillaries\1_Input\PPTs\JPEG updated arts\Plowman-PPT-03\Ch10\Table 10.2.jpg"/>
          <p:cNvPicPr>
            <a:picLocks noChangeAspect="1" noChangeArrowheads="1"/>
          </p:cNvPicPr>
          <p:nvPr/>
        </p:nvPicPr>
        <p:blipFill>
          <a:blip r:embed="rId3" cstate="print"/>
          <a:srcRect b="61502"/>
          <a:stretch>
            <a:fillRect/>
          </a:stretch>
        </p:blipFill>
        <p:spPr bwMode="auto">
          <a:xfrm>
            <a:off x="277255" y="1336576"/>
            <a:ext cx="8023513" cy="40296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2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92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92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2578" grpId="0" build="p" autoUpdateAnimBg="0" advAuto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246744" y="157980"/>
            <a:ext cx="7010400" cy="868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ＭＳ Ｐゴシック" charset="-128"/>
                <a:cs typeface="+mn-cs"/>
              </a:rPr>
              <a:t>Summary of Respiratory Exercise Responses (cont.)</a:t>
            </a:r>
          </a:p>
        </p:txBody>
      </p:sp>
      <p:pic>
        <p:nvPicPr>
          <p:cNvPr id="5" name="Picture 2" descr="\\172.24.161.56\lww\01_Logistics\Plowman5e_9781496323187\13_Ancillaries\1_Input\PPTs\JPEG updated arts\Plowman-PPT-03\Ch10\Table 10.2.jpg"/>
          <p:cNvPicPr>
            <a:picLocks noChangeAspect="1" noChangeArrowheads="1"/>
          </p:cNvPicPr>
          <p:nvPr/>
        </p:nvPicPr>
        <p:blipFill>
          <a:blip r:embed="rId3" cstate="print"/>
          <a:srcRect t="38299" r="12232" b="29796"/>
          <a:stretch>
            <a:fillRect/>
          </a:stretch>
        </p:blipFill>
        <p:spPr bwMode="auto">
          <a:xfrm>
            <a:off x="188821" y="2110495"/>
            <a:ext cx="8629254" cy="2818371"/>
          </a:xfrm>
          <a:prstGeom prst="rect">
            <a:avLst/>
          </a:prstGeom>
          <a:noFill/>
        </p:spPr>
      </p:pic>
      <p:pic>
        <p:nvPicPr>
          <p:cNvPr id="6" name="Picture 2" descr="\\172.24.161.56\lww\01_Logistics\Plowman5e_9781496323187\13_Ancillaries\1_Input\PPTs\JPEG updated arts\Plowman-PPT-03\Ch10\Table 10.2.jpg"/>
          <p:cNvPicPr>
            <a:picLocks noChangeAspect="1" noChangeArrowheads="1"/>
          </p:cNvPicPr>
          <p:nvPr/>
        </p:nvPicPr>
        <p:blipFill>
          <a:blip r:embed="rId3" cstate="print"/>
          <a:srcRect b="89619"/>
          <a:stretch>
            <a:fillRect/>
          </a:stretch>
        </p:blipFill>
        <p:spPr bwMode="auto">
          <a:xfrm>
            <a:off x="190122" y="1383988"/>
            <a:ext cx="8627952" cy="7383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utoUpdateAnimBg="0" advAuto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353085" y="163250"/>
            <a:ext cx="7010400" cy="868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ＭＳ Ｐゴシック" charset="-128"/>
                <a:cs typeface="+mn-cs"/>
              </a:rPr>
              <a:t>Summary of Respiratory Exercise Responses (cont.)</a:t>
            </a:r>
          </a:p>
        </p:txBody>
      </p:sp>
      <p:pic>
        <p:nvPicPr>
          <p:cNvPr id="14338" name="Picture 2" descr="\\172.24.161.56\lww\01_Logistics\Plowman5e_9781496323187\13_Ancillaries\1_Input\PPTs\JPEG updated arts\Plowman-PPT-03\Ch10\Table 10.2.jpg"/>
          <p:cNvPicPr>
            <a:picLocks noChangeAspect="1" noChangeArrowheads="1"/>
          </p:cNvPicPr>
          <p:nvPr/>
        </p:nvPicPr>
        <p:blipFill>
          <a:blip r:embed="rId3" cstate="print"/>
          <a:srcRect t="70543"/>
          <a:stretch>
            <a:fillRect/>
          </a:stretch>
        </p:blipFill>
        <p:spPr bwMode="auto">
          <a:xfrm>
            <a:off x="190963" y="2014329"/>
            <a:ext cx="8321600" cy="3413156"/>
          </a:xfrm>
          <a:prstGeom prst="rect">
            <a:avLst/>
          </a:prstGeom>
          <a:noFill/>
        </p:spPr>
      </p:pic>
      <p:pic>
        <p:nvPicPr>
          <p:cNvPr id="5" name="Picture 2" descr="\\172.24.161.56\lww\01_Logistics\Plowman5e_9781496323187\13_Ancillaries\1_Input\PPTs\JPEG updated arts\Plowman-PPT-03\Ch10\Table 10.2.jpg"/>
          <p:cNvPicPr>
            <a:picLocks noChangeAspect="1" noChangeArrowheads="1"/>
          </p:cNvPicPr>
          <p:nvPr/>
        </p:nvPicPr>
        <p:blipFill>
          <a:blip r:embed="rId3" cstate="print"/>
          <a:srcRect b="89619"/>
          <a:stretch>
            <a:fillRect/>
          </a:stretch>
        </p:blipFill>
        <p:spPr bwMode="auto">
          <a:xfrm>
            <a:off x="189312" y="1294129"/>
            <a:ext cx="8320135" cy="7383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utoUpdateAnimBg="0" advAuto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Content Placeholder 2"/>
          <p:cNvSpPr>
            <a:spLocks noGrp="1"/>
          </p:cNvSpPr>
          <p:nvPr>
            <p:ph idx="1"/>
          </p:nvPr>
        </p:nvSpPr>
        <p:spPr>
          <a:xfrm>
            <a:off x="366713" y="2568291"/>
            <a:ext cx="8613775" cy="3686175"/>
          </a:xfrm>
        </p:spPr>
        <p:txBody>
          <a:bodyPr/>
          <a:lstStyle/>
          <a:p>
            <a:pPr marL="457200" lvl="1" indent="-45720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AutoNum type="alphaUcPeriod"/>
            </a:pPr>
            <a:r>
              <a:rPr lang="en-US" b="1" dirty="0">
                <a:ea typeface="ＭＳ Ｐゴシック" charset="-128"/>
              </a:rPr>
              <a:t>Exercise-Induced Arterial Hypoxemia</a:t>
            </a:r>
          </a:p>
          <a:p>
            <a:pPr marL="457200" lvl="1" indent="-45720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AutoNum type="alphaUcPeriod"/>
            </a:pPr>
            <a:endParaRPr lang="en-US" b="1" dirty="0">
              <a:ea typeface="ＭＳ Ｐゴシック" charset="-128"/>
            </a:endParaRPr>
          </a:p>
          <a:p>
            <a:pPr marL="457200" lvl="1" indent="-45720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AutoNum type="alphaUcPeriod"/>
            </a:pPr>
            <a:r>
              <a:rPr lang="en-US" b="1" dirty="0">
                <a:ea typeface="ＭＳ Ｐゴシック" charset="-128"/>
              </a:rPr>
              <a:t>Respiratory Muscle Fatigue</a:t>
            </a:r>
          </a:p>
          <a:p>
            <a:pPr marL="457200" lvl="1" indent="-45720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AutoNum type="alphaUcPeriod"/>
            </a:pPr>
            <a:endParaRPr lang="en-US" b="1" dirty="0">
              <a:ea typeface="ＭＳ Ｐゴシック" charset="-128"/>
            </a:endParaRPr>
          </a:p>
          <a:p>
            <a:pPr marL="457200" lvl="1" indent="-45720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AutoNum type="alphaUcPeriod"/>
            </a:pPr>
            <a:r>
              <a:rPr lang="en-US" b="1" dirty="0">
                <a:ea typeface="ＭＳ Ｐゴシック" charset="-128"/>
              </a:rPr>
              <a:t>Excessive Fluctuations in Intrathoracic Pressures</a:t>
            </a:r>
          </a:p>
          <a:p>
            <a:pPr marL="457200" lvl="1" indent="-45720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AutoNum type="alphaUcPeriod"/>
            </a:pPr>
            <a:endParaRPr lang="en-US" b="1" dirty="0">
              <a:ea typeface="ＭＳ Ｐゴシック" charset="-128"/>
            </a:endParaRPr>
          </a:p>
          <a:p>
            <a:pPr marL="457200" lvl="1" indent="-45720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AutoNum type="alphaUcPeriod"/>
            </a:pPr>
            <a:r>
              <a:rPr lang="en-US" b="1" dirty="0">
                <a:ea typeface="ＭＳ Ｐゴシック" charset="-128"/>
              </a:rPr>
              <a:t>Locomotor-Respiratory Coupling (Entrainment) during Exercise</a:t>
            </a: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title"/>
          </p:nvPr>
        </p:nvSpPr>
        <p:spPr>
          <a:xfrm>
            <a:off x="252792" y="382008"/>
            <a:ext cx="7922040" cy="430887"/>
          </a:xfrm>
        </p:spPr>
        <p:txBody>
          <a:bodyPr wrap="none"/>
          <a:lstStyle>
            <a:lvl1pPr>
              <a:lnSpc>
                <a:spcPct val="90000"/>
              </a:lnSpc>
              <a:spcBef>
                <a:spcPct val="60000"/>
              </a:spcBef>
              <a:buClr>
                <a:srgbClr val="CC9900"/>
              </a:buClr>
              <a:buChar char="•"/>
              <a:defRPr sz="2800">
                <a:solidFill>
                  <a:schemeClr val="tx1"/>
                </a:solidFill>
                <a:latin typeface="Verdana" charset="0"/>
              </a:defRPr>
            </a:lvl1pPr>
            <a:lvl2pPr marL="742950" indent="-285750">
              <a:lnSpc>
                <a:spcPct val="90000"/>
              </a:lnSpc>
              <a:spcBef>
                <a:spcPct val="60000"/>
              </a:spcBef>
              <a:buClr>
                <a:srgbClr val="CC9900"/>
              </a:buClr>
              <a:buChar char="–"/>
              <a:defRPr sz="2400">
                <a:solidFill>
                  <a:schemeClr val="tx1"/>
                </a:solidFill>
                <a:latin typeface="Verdana" charset="0"/>
              </a:defRPr>
            </a:lvl2pPr>
            <a:lvl3pPr marL="1143000" indent="-228600">
              <a:lnSpc>
                <a:spcPct val="90000"/>
              </a:lnSpc>
              <a:spcBef>
                <a:spcPct val="60000"/>
              </a:spcBef>
              <a:buClr>
                <a:srgbClr val="CC9900"/>
              </a:buClr>
              <a:buChar char="•"/>
              <a:defRPr sz="2200">
                <a:solidFill>
                  <a:schemeClr val="tx1"/>
                </a:solidFill>
                <a:latin typeface="Verdana" charset="0"/>
              </a:defRPr>
            </a:lvl3pPr>
            <a:lvl4pPr marL="1600200" indent="-228600">
              <a:lnSpc>
                <a:spcPct val="90000"/>
              </a:lnSpc>
              <a:spcBef>
                <a:spcPct val="60000"/>
              </a:spcBef>
              <a:buClr>
                <a:srgbClr val="CC9900"/>
              </a:buClr>
              <a:buChar char="•"/>
              <a:defRPr sz="2200">
                <a:solidFill>
                  <a:schemeClr val="tx1"/>
                </a:solidFill>
                <a:latin typeface="Verdana" charset="0"/>
              </a:defRPr>
            </a:lvl4pPr>
            <a:lvl5pPr marL="2057400" indent="-228600">
              <a:lnSpc>
                <a:spcPct val="90000"/>
              </a:lnSpc>
              <a:spcBef>
                <a:spcPct val="60000"/>
              </a:spcBef>
              <a:buClr>
                <a:srgbClr val="CC9900"/>
              </a:buClr>
              <a:buChar char="•"/>
              <a:defRPr sz="2200">
                <a:solidFill>
                  <a:schemeClr val="tx1"/>
                </a:solidFill>
                <a:latin typeface="Verdana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rgbClr val="CC9900"/>
              </a:buClr>
              <a:buChar char="•"/>
              <a:defRPr sz="2200">
                <a:solidFill>
                  <a:schemeClr val="tx1"/>
                </a:solidFill>
                <a:latin typeface="Verdana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rgbClr val="CC9900"/>
              </a:buClr>
              <a:buChar char="•"/>
              <a:defRPr sz="2200">
                <a:solidFill>
                  <a:schemeClr val="tx1"/>
                </a:solidFill>
                <a:latin typeface="Verdana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rgbClr val="CC9900"/>
              </a:buClr>
              <a:buChar char="•"/>
              <a:defRPr sz="2200">
                <a:solidFill>
                  <a:schemeClr val="tx1"/>
                </a:solidFill>
                <a:latin typeface="Verdana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60000"/>
              </a:spcBef>
              <a:spcAft>
                <a:spcPct val="0"/>
              </a:spcAft>
              <a:buClr>
                <a:srgbClr val="CC9900"/>
              </a:buClr>
              <a:buChar char="•"/>
              <a:defRPr sz="2200">
                <a:solidFill>
                  <a:schemeClr val="tx1"/>
                </a:solidFill>
                <a:latin typeface="Verdana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US" altLang="en-US" kern="1200" dirty="0">
                <a:solidFill>
                  <a:srgbClr val="0066CC"/>
                </a:solidFill>
                <a:latin typeface="+mj-lt"/>
                <a:ea typeface="+mn-ea"/>
                <a:cs typeface="+mn-cs"/>
              </a:rPr>
              <a:t>III. Respiratory Limitations to Exercise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AB1E81-9835-2A65-180B-CE40AD7C0406}"/>
              </a:ext>
            </a:extLst>
          </p:cNvPr>
          <p:cNvSpPr txBox="1"/>
          <p:nvPr/>
        </p:nvSpPr>
        <p:spPr>
          <a:xfrm>
            <a:off x="698500" y="1346200"/>
            <a:ext cx="74763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respiratory system is usually not a limiting factor for high intensity exercise. However, there are some situations where it may be: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62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315425" y="1280047"/>
            <a:ext cx="7010400" cy="397674"/>
          </a:xfrm>
        </p:spPr>
        <p:txBody>
          <a:bodyPr>
            <a:spAutoFit/>
          </a:bodyPr>
          <a:lstStyle/>
          <a:p>
            <a:pPr marL="609600" indent="-6096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A.	Male-Female Differences</a:t>
            </a:r>
          </a:p>
        </p:txBody>
      </p:sp>
      <p:sp>
        <p:nvSpPr>
          <p:cNvPr id="38915" name="Text Box 4"/>
          <p:cNvSpPr txBox="1">
            <a:spLocks noChangeArrowheads="1"/>
          </p:cNvSpPr>
          <p:nvPr/>
        </p:nvSpPr>
        <p:spPr bwMode="auto">
          <a:xfrm>
            <a:off x="1512888" y="3436938"/>
            <a:ext cx="37417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endParaRPr lang="en-US" dirty="0"/>
          </a:p>
        </p:txBody>
      </p:sp>
      <p:sp>
        <p:nvSpPr>
          <p:cNvPr id="38916" name="Rectangle 6"/>
          <p:cNvSpPr>
            <a:spLocks noChangeArrowheads="1"/>
          </p:cNvSpPr>
          <p:nvPr/>
        </p:nvSpPr>
        <p:spPr bwMode="auto">
          <a:xfrm>
            <a:off x="94728" y="329915"/>
            <a:ext cx="904927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IV. Influence of Age and Sex on Respiration</a:t>
            </a:r>
          </a:p>
        </p:txBody>
      </p:sp>
      <p:pic>
        <p:nvPicPr>
          <p:cNvPr id="13314" name="Picture 2" descr="\\172.24.161.56\lww\01_Logistics\Plowman5e_9781496323187\13_Ancillaries\1_Input\PPTs\JPEG updated arts\Plowman-PPT-03\Ch10\Plowman5e-ch010-image012.jpg"/>
          <p:cNvPicPr>
            <a:picLocks noChangeAspect="1" noChangeArrowheads="1"/>
          </p:cNvPicPr>
          <p:nvPr/>
        </p:nvPicPr>
        <p:blipFill>
          <a:blip r:embed="rId3" cstate="print"/>
          <a:srcRect b="41864"/>
          <a:stretch>
            <a:fillRect/>
          </a:stretch>
        </p:blipFill>
        <p:spPr bwMode="auto">
          <a:xfrm>
            <a:off x="315425" y="1856365"/>
            <a:ext cx="4203700" cy="4075545"/>
          </a:xfrm>
          <a:prstGeom prst="rect">
            <a:avLst/>
          </a:prstGeom>
          <a:noFill/>
        </p:spPr>
      </p:pic>
      <p:pic>
        <p:nvPicPr>
          <p:cNvPr id="13315" name="Picture 3" descr="\\172.24.161.56\lww\01_Logistics\Plowman5e_9781496323187\13_Ancillaries\1_Input\PPTs\JPEG updated arts\Plowman-PPT-03\Ch10\Plowman5e-ch010-image012.jpg"/>
          <p:cNvPicPr>
            <a:picLocks noChangeAspect="1" noChangeArrowheads="1"/>
          </p:cNvPicPr>
          <p:nvPr/>
        </p:nvPicPr>
        <p:blipFill>
          <a:blip r:embed="rId3" cstate="print"/>
          <a:srcRect t="58427"/>
          <a:stretch>
            <a:fillRect/>
          </a:stretch>
        </p:blipFill>
        <p:spPr bwMode="auto">
          <a:xfrm>
            <a:off x="4642159" y="1856365"/>
            <a:ext cx="4203700" cy="29144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08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08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8962" grpId="0" build="p" autoUpdateAnimBg="0" advAuto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0770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259773" y="1276118"/>
            <a:ext cx="7010400" cy="1345626"/>
          </a:xfrm>
        </p:spPr>
        <p:txBody>
          <a:bodyPr>
            <a:spAutoFit/>
          </a:bodyPr>
          <a:lstStyle/>
          <a:p>
            <a:pPr marL="1087438" indent="-1087438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B.  Children and Adolescents</a:t>
            </a:r>
          </a:p>
          <a:p>
            <a:pPr marL="1087438" indent="-1087438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1.  Lung volumes and capacities</a:t>
            </a:r>
          </a:p>
          <a:p>
            <a:pPr marL="1087438" indent="-1087438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2.  Pulmonary ventilation</a:t>
            </a:r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98425" y="111552"/>
            <a:ext cx="9045575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IV. Influence of Age and Sex on Respiration (cont.)</a:t>
            </a:r>
          </a:p>
        </p:txBody>
      </p:sp>
      <p:pic>
        <p:nvPicPr>
          <p:cNvPr id="12290" name="Picture 2" descr="\\172.24.161.56\lww\01_Logistics\Plowman5e_9781496323187\13_Ancillaries\1_Input\PPTs\JPEG updated arts\Plowman-PPT-03\Ch10\Plowman5e-ch010-image015.jpg"/>
          <p:cNvPicPr>
            <a:picLocks noChangeAspect="1" noChangeArrowheads="1"/>
          </p:cNvPicPr>
          <p:nvPr/>
        </p:nvPicPr>
        <p:blipFill>
          <a:blip r:embed="rId3" cstate="print"/>
          <a:srcRect b="52766"/>
          <a:stretch>
            <a:fillRect/>
          </a:stretch>
        </p:blipFill>
        <p:spPr bwMode="auto">
          <a:xfrm>
            <a:off x="259773" y="2907800"/>
            <a:ext cx="4191000" cy="2105891"/>
          </a:xfrm>
          <a:prstGeom prst="rect">
            <a:avLst/>
          </a:prstGeom>
          <a:noFill/>
        </p:spPr>
      </p:pic>
      <p:pic>
        <p:nvPicPr>
          <p:cNvPr id="12291" name="Picture 3" descr="\\172.24.161.56\lww\01_Logistics\Plowman5e_9781496323187\13_Ancillaries\1_Input\PPTs\JPEG updated arts\Plowman-PPT-03\Ch10\Plowman5e-ch010-image015.jpg"/>
          <p:cNvPicPr>
            <a:picLocks noChangeAspect="1" noChangeArrowheads="1"/>
          </p:cNvPicPr>
          <p:nvPr/>
        </p:nvPicPr>
        <p:blipFill>
          <a:blip r:embed="rId4" cstate="print"/>
          <a:srcRect t="47234"/>
          <a:stretch>
            <a:fillRect/>
          </a:stretch>
        </p:blipFill>
        <p:spPr bwMode="auto">
          <a:xfrm>
            <a:off x="4582391" y="2907800"/>
            <a:ext cx="4191000" cy="21435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0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00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00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0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00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00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07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007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007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0770" grpId="0" build="p" autoUpdateAnimBg="0" advAuto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69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252697" y="1313134"/>
            <a:ext cx="7010400" cy="1345626"/>
          </a:xfrm>
        </p:spPr>
        <p:txBody>
          <a:bodyPr>
            <a:spAutoFit/>
          </a:bodyPr>
          <a:lstStyle/>
          <a:p>
            <a:pPr marL="565150" indent="-56515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C.  Older Adults</a:t>
            </a:r>
          </a:p>
          <a:p>
            <a:pPr marL="565150" indent="-56515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	1.  Lung volumes and capacities</a:t>
            </a:r>
          </a:p>
          <a:p>
            <a:pPr marL="565150" indent="-56515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	2.  Pulmonary ventilation</a:t>
            </a:r>
          </a:p>
        </p:txBody>
      </p:sp>
      <p:sp>
        <p:nvSpPr>
          <p:cNvPr id="5" name="Rectangle 6"/>
          <p:cNvSpPr>
            <a:spLocks noChangeArrowheads="1"/>
          </p:cNvSpPr>
          <p:nvPr/>
        </p:nvSpPr>
        <p:spPr bwMode="auto">
          <a:xfrm>
            <a:off x="98425" y="111552"/>
            <a:ext cx="9045575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IV. Influence of Age and Sex on Respiration (cont.)</a:t>
            </a:r>
          </a:p>
        </p:txBody>
      </p:sp>
      <p:pic>
        <p:nvPicPr>
          <p:cNvPr id="11266" name="Picture 2" descr="\\172.24.161.56\lww\01_Logistics\Plowman5e_9781496323187\13_Ancillaries\1_Input\PPTs\JPEG updated arts\Plowman-PPT-03\Ch10\Plowman5e-ch010-image01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50653" y="2833590"/>
            <a:ext cx="3757613" cy="24511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69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069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069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69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069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069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69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069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069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6914" grpId="0" build="p" autoUpdateAnimBg="0" advAuto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3"/>
          <p:cNvSpPr>
            <a:spLocks noGrp="1" noChangeArrowheads="1"/>
          </p:cNvSpPr>
          <p:nvPr>
            <p:ph idx="1"/>
          </p:nvPr>
        </p:nvSpPr>
        <p:spPr>
          <a:xfrm>
            <a:off x="174168" y="1303717"/>
            <a:ext cx="8745537" cy="3850927"/>
          </a:xfrm>
        </p:spPr>
        <p:txBody>
          <a:bodyPr>
            <a:spAutoFit/>
          </a:bodyPr>
          <a:lstStyle/>
          <a:p>
            <a:pPr eaLnBrk="1" hangingPunct="1"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solidFill>
                  <a:schemeClr val="bg2"/>
                </a:solidFill>
                <a:ea typeface="ＭＳ Ｐゴシック" charset="-128"/>
              </a:rPr>
              <a:t> RMT: Respiratory muscle training</a:t>
            </a:r>
          </a:p>
          <a:p>
            <a:pPr lvl="1" eaLnBrk="1" hangingPunct="1">
              <a:buClr>
                <a:schemeClr val="accent2"/>
              </a:buClr>
              <a:buFont typeface="Verdana" pitchFamily="34" charset="0"/>
              <a:buChar char="−"/>
            </a:pPr>
            <a:r>
              <a:rPr lang="en-US" dirty="0">
                <a:solidFill>
                  <a:schemeClr val="bg2"/>
                </a:solidFill>
                <a:ea typeface="ＭＳ Ｐゴシック" charset="-128"/>
              </a:rPr>
              <a:t>IFRL: inspiratory flow</a:t>
            </a:r>
            <a:r>
              <a:rPr lang="en-US" dirty="0"/>
              <a:t>-</a:t>
            </a:r>
            <a:r>
              <a:rPr lang="en-US" dirty="0">
                <a:solidFill>
                  <a:schemeClr val="bg2"/>
                </a:solidFill>
                <a:ea typeface="ＭＳ Ｐゴシック" charset="-128"/>
              </a:rPr>
              <a:t>resistive loading</a:t>
            </a:r>
          </a:p>
          <a:p>
            <a:pPr lvl="1" eaLnBrk="1" hangingPunct="1">
              <a:buClr>
                <a:schemeClr val="accent2"/>
              </a:buClr>
              <a:buFont typeface="Verdana" pitchFamily="34" charset="0"/>
              <a:buChar char="−"/>
            </a:pPr>
            <a:r>
              <a:rPr lang="en-US" dirty="0">
                <a:solidFill>
                  <a:schemeClr val="bg2"/>
                </a:solidFill>
                <a:ea typeface="ＭＳ Ｐゴシック" charset="-128"/>
              </a:rPr>
              <a:t>VIHT: voluntary isocapnic hyperpnea training</a:t>
            </a:r>
          </a:p>
          <a:p>
            <a:pPr lvl="1" eaLnBrk="1" hangingPunct="1">
              <a:buClr>
                <a:schemeClr val="accent2"/>
              </a:buClr>
              <a:buFont typeface="Verdana" pitchFamily="34" charset="0"/>
              <a:buChar char="−"/>
            </a:pPr>
            <a:r>
              <a:rPr lang="en-US" dirty="0">
                <a:solidFill>
                  <a:schemeClr val="bg2"/>
                </a:solidFill>
                <a:ea typeface="ＭＳ Ｐゴシック" charset="-128"/>
              </a:rPr>
              <a:t>IPTL: inspiratory pressure-threshold loading</a:t>
            </a:r>
          </a:p>
          <a:p>
            <a:pPr eaLnBrk="1" hangingPunct="1"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 In general, functional measures of inspiratory  muscle strength, endurance, maximal rate of shortening, and power have been increased</a:t>
            </a:r>
          </a:p>
          <a:p>
            <a:pPr eaLnBrk="1" hangingPunct="1"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Thus, training likely prevents or delays exercised-induced diaphragmatic fatigue</a:t>
            </a:r>
          </a:p>
        </p:txBody>
      </p:sp>
      <p:sp>
        <p:nvSpPr>
          <p:cNvPr id="45059" name="Rectangle 3"/>
          <p:cNvSpPr>
            <a:spLocks noChangeArrowheads="1"/>
          </p:cNvSpPr>
          <p:nvPr/>
        </p:nvSpPr>
        <p:spPr bwMode="auto">
          <a:xfrm>
            <a:off x="174168" y="124538"/>
            <a:ext cx="8563431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V. Respiratory Muscle Training Principles and Adaptations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Content Placeholder 2"/>
          <p:cNvSpPr>
            <a:spLocks noGrp="1"/>
          </p:cNvSpPr>
          <p:nvPr>
            <p:ph idx="1"/>
          </p:nvPr>
        </p:nvSpPr>
        <p:spPr>
          <a:xfrm>
            <a:off x="174168" y="1292108"/>
            <a:ext cx="8613775" cy="3686175"/>
          </a:xfrm>
        </p:spPr>
        <p:txBody>
          <a:bodyPr/>
          <a:lstStyle/>
          <a:p>
            <a:pPr marL="457200" lvl="1" indent="0" eaLnBrk="1" hangingPunct="1">
              <a:buFontTx/>
              <a:buNone/>
            </a:pPr>
            <a:r>
              <a:rPr lang="en-US" b="1" dirty="0">
                <a:ea typeface="ＭＳ Ｐゴシック" charset="-128"/>
              </a:rPr>
              <a:t>A. CFB: Controlled frequency breathing</a:t>
            </a:r>
          </a:p>
          <a:p>
            <a:pPr lvl="2" eaLnBrk="1" hangingPunct="1">
              <a:buClrTx/>
            </a:pPr>
            <a:r>
              <a:rPr lang="en-US" dirty="0">
                <a:ea typeface="ＭＳ Ｐゴシック" charset="-128"/>
              </a:rPr>
              <a:t>Used by swimmers</a:t>
            </a:r>
          </a:p>
          <a:p>
            <a:pPr lvl="2" eaLnBrk="1" hangingPunct="1">
              <a:buClrTx/>
            </a:pPr>
            <a:r>
              <a:rPr lang="en-US" dirty="0">
                <a:ea typeface="ＭＳ Ｐゴシック" charset="-128"/>
              </a:rPr>
              <a:t>Decreases VO</a:t>
            </a:r>
            <a:r>
              <a:rPr lang="en-US" baseline="-25000" dirty="0">
                <a:ea typeface="ＭＳ Ｐゴシック" charset="-128"/>
              </a:rPr>
              <a:t>2 </a:t>
            </a:r>
            <a:r>
              <a:rPr lang="en-US" dirty="0">
                <a:ea typeface="ＭＳ Ｐゴシック" charset="-128"/>
              </a:rPr>
              <a:t>despite compensatory increases in V</a:t>
            </a:r>
            <a:r>
              <a:rPr lang="en-US" baseline="-25000" dirty="0">
                <a:ea typeface="ＭＳ Ｐゴシック" charset="-128"/>
              </a:rPr>
              <a:t>T</a:t>
            </a:r>
            <a:r>
              <a:rPr lang="en-US" baseline="30000" dirty="0">
                <a:ea typeface="ＭＳ Ｐゴシック" charset="-128"/>
              </a:rPr>
              <a:t>  </a:t>
            </a:r>
            <a:r>
              <a:rPr lang="en-US" dirty="0">
                <a:ea typeface="ＭＳ Ｐゴシック" charset="-128"/>
              </a:rPr>
              <a:t>and oxygen extraction</a:t>
            </a:r>
          </a:p>
          <a:p>
            <a:pPr lvl="2" eaLnBrk="1" hangingPunct="1">
              <a:buClrTx/>
            </a:pPr>
            <a:r>
              <a:rPr lang="en-US" dirty="0">
                <a:ea typeface="ＭＳ Ｐゴシック" charset="-128"/>
              </a:rPr>
              <a:t>Can increase severity of inspiratory muscle fatigue, produce hypercapnia, and decrease exercise HR</a:t>
            </a:r>
          </a:p>
          <a:p>
            <a:pPr lvl="2" eaLnBrk="1" hangingPunct="1">
              <a:buClrTx/>
            </a:pPr>
            <a:r>
              <a:rPr lang="en-US" dirty="0">
                <a:ea typeface="ＭＳ Ｐゴシック" charset="-128"/>
              </a:rPr>
              <a:t>May increase buoyancy and improve body position</a:t>
            </a:r>
          </a:p>
          <a:p>
            <a:pPr lvl="2" eaLnBrk="1" hangingPunct="1"/>
            <a:endParaRPr lang="en-US" dirty="0">
              <a:ea typeface="ＭＳ Ｐゴシック" charset="-128"/>
            </a:endParaRP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174168" y="133854"/>
            <a:ext cx="8563431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V. Respiratory Muscle Training Principles and Adaptations (cont.)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1010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209352" y="1291752"/>
            <a:ext cx="7774668" cy="3546228"/>
          </a:xfrm>
        </p:spPr>
        <p:txBody>
          <a:bodyPr wrap="square">
            <a:spAutoFit/>
          </a:bodyPr>
          <a:lstStyle/>
          <a:p>
            <a:pPr marL="630238" indent="-630238">
              <a:spcBef>
                <a:spcPct val="0"/>
              </a:spcBef>
              <a:spcAft>
                <a:spcPct val="50000"/>
              </a:spcAft>
              <a:buClrTx/>
              <a:buFontTx/>
              <a:buAutoNum type="alphaUcPeriod"/>
            </a:pPr>
            <a:r>
              <a:rPr lang="en-US" b="1" dirty="0">
                <a:ea typeface="ＭＳ Ｐゴシック" charset="-128"/>
              </a:rPr>
              <a:t>Lung Volumes and Capacities</a:t>
            </a:r>
          </a:p>
          <a:p>
            <a:pPr marL="630238" indent="-630238">
              <a:spcBef>
                <a:spcPct val="0"/>
              </a:spcBef>
              <a:spcAft>
                <a:spcPct val="50000"/>
              </a:spcAft>
              <a:buClrTx/>
              <a:buFontTx/>
              <a:buAutoNum type="alphaUcPeriod"/>
            </a:pPr>
            <a:endParaRPr lang="en-US" b="1" dirty="0">
              <a:ea typeface="ＭＳ Ｐゴシック" charset="-128"/>
            </a:endParaRPr>
          </a:p>
          <a:p>
            <a:pPr marL="630238" indent="-630238">
              <a:spcBef>
                <a:spcPct val="0"/>
              </a:spcBef>
              <a:spcAft>
                <a:spcPct val="50000"/>
              </a:spcAft>
              <a:buClrTx/>
              <a:buFontTx/>
              <a:buAutoNum type="alphaUcPeriod" startAt="2"/>
            </a:pPr>
            <a:r>
              <a:rPr lang="en-US" b="1" dirty="0">
                <a:ea typeface="ＭＳ Ｐゴシック" charset="-128"/>
              </a:rPr>
              <a:t>Pulmonary Ventilation</a:t>
            </a:r>
          </a:p>
          <a:p>
            <a:pPr marL="630238" indent="-630238">
              <a:spcBef>
                <a:spcPct val="0"/>
              </a:spcBef>
              <a:spcAft>
                <a:spcPct val="50000"/>
              </a:spcAft>
              <a:buClrTx/>
              <a:buFontTx/>
              <a:buAutoNum type="alphaUcPeriod" startAt="2"/>
            </a:pPr>
            <a:endParaRPr lang="en-US" b="1" dirty="0">
              <a:ea typeface="ＭＳ Ｐゴシック" charset="-128"/>
            </a:endParaRPr>
          </a:p>
          <a:p>
            <a:pPr marL="630238" indent="-630238">
              <a:spcBef>
                <a:spcPct val="0"/>
              </a:spcBef>
              <a:spcAft>
                <a:spcPct val="50000"/>
              </a:spcAft>
              <a:buClrTx/>
              <a:buFontTx/>
              <a:buAutoNum type="alphaUcPeriod" startAt="3"/>
            </a:pPr>
            <a:r>
              <a:rPr lang="en-US" b="1" dirty="0">
                <a:ea typeface="ＭＳ Ｐゴシック" charset="-128"/>
              </a:rPr>
              <a:t>External and Internal Respiration</a:t>
            </a:r>
          </a:p>
          <a:p>
            <a:pPr marL="630238" indent="-630238">
              <a:spcBef>
                <a:spcPct val="0"/>
              </a:spcBef>
              <a:spcAft>
                <a:spcPct val="50000"/>
              </a:spcAft>
              <a:buClrTx/>
              <a:buFontTx/>
              <a:buAutoNum type="alphaUcPeriod" startAt="3"/>
            </a:pPr>
            <a:endParaRPr lang="en-US" b="1" dirty="0">
              <a:ea typeface="ＭＳ Ｐゴシック" charset="-128"/>
            </a:endParaRPr>
          </a:p>
          <a:p>
            <a:pPr marL="630238" indent="-630238">
              <a:spcBef>
                <a:spcPct val="0"/>
              </a:spcBef>
              <a:spcAft>
                <a:spcPct val="50000"/>
              </a:spcAft>
              <a:buClrTx/>
              <a:buFontTx/>
              <a:buNone/>
            </a:pPr>
            <a:r>
              <a:rPr lang="en-US" b="1" dirty="0">
                <a:ea typeface="ＭＳ Ｐゴシック" charset="-128"/>
              </a:rPr>
              <a:t>D.	Why Are There So Few Respiratory Training Adaptations? </a:t>
            </a:r>
          </a:p>
        </p:txBody>
      </p:sp>
      <p:sp>
        <p:nvSpPr>
          <p:cNvPr id="47107" name="Rectangle 4"/>
          <p:cNvSpPr>
            <a:spLocks noChangeArrowheads="1"/>
          </p:cNvSpPr>
          <p:nvPr/>
        </p:nvSpPr>
        <p:spPr bwMode="auto">
          <a:xfrm>
            <a:off x="209352" y="115360"/>
            <a:ext cx="866503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VI. Whole Body Respiratory Training Principles and Adaptations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10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10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10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10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10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10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10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110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110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10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110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110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1010" grpId="0" build="p" autoUpdateAnimBg="0" advAuto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\\172.24.161.56\lww\01_Logistics\Plowman5e_9781496323187\13_Ancillaries\1_Input\PPTs\JPEG updated arts\Plowman-PPT-03\Ch10\Table 10.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4530" y="1357752"/>
            <a:ext cx="8069287" cy="438486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51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28739" y="1266455"/>
            <a:ext cx="8697912" cy="1650325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 Altitude</a:t>
            </a:r>
            <a:r>
              <a:rPr lang="en-US" dirty="0">
                <a:ea typeface="ＭＳ Ｐゴシック" charset="-128"/>
              </a:rPr>
              <a:t>	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1. Impact of Altitude, Acute Compensations, and Exercise Responses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   a. Impact of Altitude</a:t>
            </a:r>
          </a:p>
        </p:txBody>
      </p:sp>
      <p:sp>
        <p:nvSpPr>
          <p:cNvPr id="51202" name="Rectangle 4"/>
          <p:cNvSpPr>
            <a:spLocks noChangeArrowheads="1"/>
          </p:cNvSpPr>
          <p:nvPr/>
        </p:nvSpPr>
        <p:spPr bwMode="auto">
          <a:xfrm>
            <a:off x="228739" y="316861"/>
            <a:ext cx="568296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VII. Special Considerations</a:t>
            </a:r>
          </a:p>
        </p:txBody>
      </p:sp>
      <p:pic>
        <p:nvPicPr>
          <p:cNvPr id="10242" name="Picture 2" descr="\\172.24.161.56\lww\01_Logistics\Plowman5e_9781496323187\13_Ancillaries\1_Input\PPTs\JPEG updated arts\Plowman-PPT-03\Ch10\Plowman5e-ch010-image01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59261" y="2350071"/>
            <a:ext cx="3590139" cy="35692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5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5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5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51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51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51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51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151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151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5106" grpId="0" build="p" autoUpdateAnimBg="0" advAuto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Text Box 5"/>
          <p:cNvSpPr txBox="1">
            <a:spLocks noChangeArrowheads="1"/>
          </p:cNvSpPr>
          <p:nvPr/>
        </p:nvSpPr>
        <p:spPr bwMode="auto">
          <a:xfrm>
            <a:off x="276225" y="1310848"/>
            <a:ext cx="6240463" cy="9387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 algn="l" eaLnBrk="1" hangingPunct="1">
              <a:spcBef>
                <a:spcPct val="50000"/>
              </a:spcBef>
              <a:buAutoNum type="alphaUcPeriod"/>
            </a:pPr>
            <a:r>
              <a:rPr lang="en-US" sz="2200" b="1" dirty="0">
                <a:latin typeface="+mn-lt"/>
                <a:ea typeface="ＭＳ Ｐゴシック" charset="-128"/>
              </a:rPr>
              <a:t>Altitude (cont.)</a:t>
            </a:r>
          </a:p>
          <a:p>
            <a:pPr marL="914400" lvl="1" indent="-457200" algn="l">
              <a:spcBef>
                <a:spcPct val="50000"/>
              </a:spcBef>
            </a:pPr>
            <a:r>
              <a:rPr lang="en-US" sz="2200" b="0" dirty="0">
                <a:latin typeface="+mn-lt"/>
              </a:rPr>
              <a:t>2. Acute Altitude Compensations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228739" y="330508"/>
            <a:ext cx="721709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VII. Special Considerations (cont.)</a:t>
            </a:r>
          </a:p>
        </p:txBody>
      </p:sp>
      <p:pic>
        <p:nvPicPr>
          <p:cNvPr id="8194" name="Picture 2" descr="\\172.24.161.56\lww\01_Logistics\Plowman5e_9781496323187\13_Ancillaries\1_Input\PPTs\JPEG updated arts\Plowman-PPT-03\Ch10\Table 10.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24962" y="2249567"/>
            <a:ext cx="6947770" cy="37792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Text Box 4"/>
          <p:cNvSpPr txBox="1">
            <a:spLocks noChangeArrowheads="1"/>
          </p:cNvSpPr>
          <p:nvPr/>
        </p:nvSpPr>
        <p:spPr bwMode="auto">
          <a:xfrm>
            <a:off x="228739" y="1428734"/>
            <a:ext cx="8329386" cy="31393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sz="2200" b="1" dirty="0">
                <a:latin typeface="+mn-lt"/>
                <a:ea typeface="ＭＳ Ｐゴシック" charset="-128"/>
              </a:rPr>
              <a:t>A. Altitude (cont.)</a:t>
            </a:r>
          </a:p>
          <a:p>
            <a:pPr marL="465138" indent="42863" algn="l" eaLnBrk="1" hangingPunct="1">
              <a:spcBef>
                <a:spcPct val="50000"/>
              </a:spcBef>
            </a:pPr>
            <a:r>
              <a:rPr lang="en-US" sz="2200" b="0" dirty="0">
                <a:latin typeface="+mn-lt"/>
              </a:rPr>
              <a:t>3. Exercise Responses at Altitude</a:t>
            </a:r>
          </a:p>
          <a:p>
            <a:pPr marL="973138" indent="-174625" algn="l" eaLnBrk="1" hangingPunct="1">
              <a:spcBef>
                <a:spcPct val="50000"/>
              </a:spcBef>
              <a:buClr>
                <a:schemeClr val="accent2"/>
              </a:buClr>
              <a:buFont typeface="Arial" pitchFamily="34" charset="0"/>
              <a:buChar char="●"/>
            </a:pPr>
            <a:r>
              <a:rPr lang="en-US" sz="2200" b="0" dirty="0">
                <a:latin typeface="+mn-lt"/>
              </a:rPr>
              <a:t>Aerobic endurance exercise is impacted—earlier onset of fatigue.</a:t>
            </a:r>
          </a:p>
          <a:p>
            <a:pPr marL="973138" indent="-174625" algn="l" eaLnBrk="1" hangingPunct="1">
              <a:spcBef>
                <a:spcPct val="50000"/>
              </a:spcBef>
              <a:buClr>
                <a:schemeClr val="accent2"/>
              </a:buClr>
              <a:buFont typeface="Arial" pitchFamily="34" charset="0"/>
              <a:buChar char="●"/>
            </a:pPr>
            <a:endParaRPr lang="en-US" sz="2200" b="0" dirty="0">
              <a:latin typeface="+mn-lt"/>
            </a:endParaRPr>
          </a:p>
          <a:p>
            <a:pPr marL="973138" indent="-174625" algn="l" eaLnBrk="1" hangingPunct="1">
              <a:spcBef>
                <a:spcPct val="50000"/>
              </a:spcBef>
              <a:buClr>
                <a:schemeClr val="accent2"/>
              </a:buClr>
              <a:buFont typeface="Arial" pitchFamily="34" charset="0"/>
              <a:buChar char="●"/>
            </a:pPr>
            <a:r>
              <a:rPr lang="en-US" sz="2200" b="0" dirty="0">
                <a:latin typeface="+mn-lt"/>
              </a:rPr>
              <a:t>Sprints and endurance are impacted less (perhaps enhanced in some cases).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228739" y="355418"/>
            <a:ext cx="721709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VII. Special Considerations (cont.)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Text Box 4"/>
          <p:cNvSpPr txBox="1">
            <a:spLocks noChangeArrowheads="1"/>
          </p:cNvSpPr>
          <p:nvPr/>
        </p:nvSpPr>
        <p:spPr bwMode="auto">
          <a:xfrm>
            <a:off x="260349" y="1405720"/>
            <a:ext cx="8709479" cy="48628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sz="2000" b="0" dirty="0">
                <a:latin typeface="+mn-lt"/>
              </a:rPr>
              <a:t> </a:t>
            </a:r>
            <a:r>
              <a:rPr lang="en-US" sz="2000" b="1" dirty="0">
                <a:latin typeface="+mn-lt"/>
              </a:rPr>
              <a:t>A. </a:t>
            </a:r>
            <a:r>
              <a:rPr lang="en-US" sz="2000" b="1" dirty="0">
                <a:latin typeface="+mn-lt"/>
                <a:ea typeface="ＭＳ Ｐゴシック" charset="-128"/>
              </a:rPr>
              <a:t>Altitude (cont.)</a:t>
            </a:r>
          </a:p>
          <a:p>
            <a:pPr marL="508000" indent="-101600" algn="l" eaLnBrk="1" hangingPunct="1">
              <a:spcBef>
                <a:spcPct val="50000"/>
              </a:spcBef>
            </a:pPr>
            <a:r>
              <a:rPr lang="en-US" sz="2000" b="0" dirty="0">
                <a:latin typeface="+mn-lt"/>
              </a:rPr>
              <a:t>4. Acclimation to Altitude and Altitude Training </a:t>
            </a:r>
          </a:p>
          <a:p>
            <a:pPr algn="l" eaLnBrk="1" hangingPunct="1">
              <a:spcBef>
                <a:spcPct val="50000"/>
              </a:spcBef>
              <a:tabLst>
                <a:tab pos="855663" algn="l"/>
              </a:tabLst>
            </a:pPr>
            <a:r>
              <a:rPr lang="en-US" sz="2000" b="0" dirty="0">
                <a:latin typeface="+mn-lt"/>
              </a:rPr>
              <a:t>		a. Acclimation</a:t>
            </a:r>
          </a:p>
          <a:p>
            <a:pPr algn="l" eaLnBrk="1" hangingPunct="1">
              <a:spcBef>
                <a:spcPct val="50000"/>
              </a:spcBef>
              <a:tabLst>
                <a:tab pos="855663" algn="l"/>
              </a:tabLst>
            </a:pPr>
            <a:r>
              <a:rPr lang="en-US" sz="2000" b="0" dirty="0">
                <a:latin typeface="+mn-lt"/>
              </a:rPr>
              <a:t>		b. Altitude training guidelines</a:t>
            </a:r>
          </a:p>
          <a:p>
            <a:pPr marL="973138" indent="-406400" algn="l" eaLnBrk="1" hangingPunct="1">
              <a:spcBef>
                <a:spcPct val="50000"/>
              </a:spcBef>
            </a:pPr>
            <a:r>
              <a:rPr lang="en-US" sz="2000" dirty="0">
                <a:latin typeface="+mn-lt"/>
              </a:rPr>
              <a:t>	</a:t>
            </a:r>
            <a:r>
              <a:rPr lang="en-US" sz="2000" b="0" dirty="0">
                <a:latin typeface="+mn-lt"/>
              </a:rPr>
              <a:t>1. Spend  a minimum of 2−4 weeks at altitude at any one time.</a:t>
            </a:r>
          </a:p>
          <a:p>
            <a:pPr algn="l" eaLnBrk="1" hangingPunct="1">
              <a:spcBef>
                <a:spcPct val="50000"/>
              </a:spcBef>
            </a:pPr>
            <a:r>
              <a:rPr lang="en-US" sz="2000" b="0" dirty="0">
                <a:latin typeface="+mn-lt"/>
              </a:rPr>
              <a:t>	 2. If living and training at high altitude, maintain 		intensity, but decrease the duration, and increase 		frequency.</a:t>
            </a:r>
          </a:p>
          <a:p>
            <a:pPr algn="l" eaLnBrk="1" hangingPunct="1">
              <a:spcBef>
                <a:spcPct val="50000"/>
              </a:spcBef>
            </a:pPr>
            <a:r>
              <a:rPr lang="en-US" sz="2000" b="0" dirty="0">
                <a:latin typeface="+mn-lt"/>
              </a:rPr>
              <a:t>	  3. Lengthen rest periods.</a:t>
            </a:r>
          </a:p>
          <a:p>
            <a:pPr marL="1030288" indent="-1030288" algn="l" eaLnBrk="1" hangingPunct="1">
              <a:spcBef>
                <a:spcPct val="50000"/>
              </a:spcBef>
            </a:pPr>
            <a:r>
              <a:rPr lang="en-US" sz="2000" b="0" dirty="0">
                <a:latin typeface="+mn-lt"/>
              </a:rPr>
              <a:t>	 4. Aggressively replace fluids and eat a high-calorie, high-CHO diet.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260350" y="350220"/>
            <a:ext cx="721709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VII. Special Considerations (cont.)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71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70683" y="1355713"/>
            <a:ext cx="8713788" cy="3512373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  <a:defRPr/>
            </a:pPr>
            <a:r>
              <a:rPr lang="en-US" b="1" dirty="0"/>
              <a:t>B.	Exercise Training and Pollution recommendations</a:t>
            </a:r>
          </a:p>
          <a:p>
            <a:pPr marL="744538" indent="-28575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  <a:defRPr/>
            </a:pPr>
            <a:r>
              <a:rPr lang="en-US" dirty="0"/>
              <a:t>	1. Susceptible individuals should not exercise outdoors during air quality warnings.</a:t>
            </a:r>
          </a:p>
          <a:p>
            <a:pPr marL="744538" indent="-1143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  <a:defRPr/>
            </a:pPr>
            <a:r>
              <a:rPr lang="en-US" dirty="0"/>
              <a:t>	2. Everyone should avoid prolonged, heavy exercise during hazardous air warnings.</a:t>
            </a:r>
          </a:p>
          <a:p>
            <a:pPr marL="744538" indent="-1143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  <a:defRPr/>
            </a:pPr>
            <a:r>
              <a:rPr lang="en-US" dirty="0"/>
              <a:t>	3. Time of day and traffic may affect exposure to pollutants.</a:t>
            </a:r>
          </a:p>
          <a:p>
            <a:pPr marL="744538" indent="-1143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  <a:defRPr/>
            </a:pPr>
            <a:r>
              <a:rPr lang="en-US" dirty="0"/>
              <a:t>	4. Runners, cyclists, and in-line skaters should not exercise near heavy traffic.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70683" y="363213"/>
            <a:ext cx="721709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VII. Special Considerations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7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7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7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71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71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71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71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171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171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71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171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171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71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171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171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7154" grpId="0" build="p" autoUpdateAnimBg="0" advAuto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604963"/>
            <a:ext cx="8524875" cy="395287"/>
          </a:xfrm>
        </p:spPr>
        <p:txBody>
          <a:bodyPr/>
          <a:lstStyle/>
          <a:p>
            <a:pPr>
              <a:defRPr/>
            </a:pPr>
            <a:r>
              <a:rPr lang="en-US" dirty="0"/>
              <a:t> </a:t>
            </a:r>
          </a:p>
        </p:txBody>
      </p:sp>
      <p:sp>
        <p:nvSpPr>
          <p:cNvPr id="59394" name="Content Placeholder 2"/>
          <p:cNvSpPr>
            <a:spLocks noGrp="1"/>
          </p:cNvSpPr>
          <p:nvPr>
            <p:ph idx="1"/>
          </p:nvPr>
        </p:nvSpPr>
        <p:spPr>
          <a:xfrm>
            <a:off x="228739" y="1417336"/>
            <a:ext cx="8529626" cy="3949485"/>
          </a:xfrm>
        </p:spPr>
        <p:txBody>
          <a:bodyPr/>
          <a:lstStyle/>
          <a:p>
            <a:pPr marL="458788" indent="-458788">
              <a:buNone/>
            </a:pPr>
            <a:r>
              <a:rPr lang="en-US" b="1" dirty="0"/>
              <a:t>B. Exercise Training and Pollution recommendations (cont.)</a:t>
            </a:r>
          </a:p>
          <a:p>
            <a:pPr marL="1039813" lvl="1" indent="-458788">
              <a:buFontTx/>
              <a:buNone/>
            </a:pPr>
            <a:r>
              <a:rPr lang="en-US" dirty="0">
                <a:ea typeface="ＭＳ Ｐゴシック" charset="-128"/>
              </a:rPr>
              <a:t>5. Smoking should not be allowed in areas where people exercise.</a:t>
            </a:r>
          </a:p>
          <a:p>
            <a:pPr marL="1039813" lvl="1" indent="-458788">
              <a:buFontTx/>
              <a:buNone/>
            </a:pPr>
            <a:r>
              <a:rPr lang="en-US" dirty="0">
                <a:ea typeface="ＭＳ Ｐゴシック" charset="-128"/>
              </a:rPr>
              <a:t>6. Arenas that use fossil-fueled ice-resurfacing machines and have poor ventilation should be avoided. </a:t>
            </a:r>
          </a:p>
          <a:p>
            <a:pPr marL="1039813" lvl="1" indent="-458788">
              <a:buFontTx/>
              <a:buNone/>
            </a:pPr>
            <a:r>
              <a:rPr lang="en-US" dirty="0">
                <a:ea typeface="ＭＳ Ｐゴシック" charset="-128"/>
              </a:rPr>
              <a:t>7. To avoid production of as many chloramines  as possible, swimmers should shower with soap before entering the pool, wear a cap, remove makeup, and respect bare-feet zones.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228739" y="300827"/>
            <a:ext cx="721709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VII. Special Considerations (cont.)</a:t>
            </a: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XPANDSHOWBAR" val="True"/>
  <p:tag name="BULLETTYPE" val="3"/>
  <p:tag name="RESPCOUNTERSTYLE" val="3"/>
  <p:tag name="INPUTSOURCE" val="1"/>
  <p:tag name="BACKUPMAINTENANCE" val="7"/>
  <p:tag name="ROTATIONINTERVAL" val="2"/>
  <p:tag name="RACERSMAXDISPLAYED" val="5"/>
  <p:tag name="TEAMSINLEADERBOARD" val="5"/>
  <p:tag name="BUBBLEVALUEFORMAT" val="0.0"/>
  <p:tag name="CUSTOMCELLFORECOLOR" val="-16777216"/>
  <p:tag name="CUSTOMCELLBACKCOLOR4" val="-8355712"/>
  <p:tag name="DISPLAYDEVICEID" val="True"/>
  <p:tag name="GRIDSIZE" val="{Width=800, Height=600}"/>
  <p:tag name="CHARTLABELS" val="1"/>
  <p:tag name="PARTLISTDEFAULT" val="1"/>
  <p:tag name="INCORRECTPOINTVALUE" val="0"/>
  <p:tag name="AUTOADJUSTPARTRANGE" val="True"/>
  <p:tag name="FIBNUMRESULTS" val="5"/>
  <p:tag name="PRRESPONSE2" val="9"/>
  <p:tag name="PRRESPONSE6" val="5"/>
  <p:tag name="PRRESPONSE10" val="1"/>
  <p:tag name="POWERPOINTVERSION" val="10.0"/>
  <p:tag name="CSVFORMAT" val="0"/>
  <p:tag name="RESPCOUNTERFORMAT" val="0"/>
  <p:tag name="ALLOWDUPLICATES" val="False"/>
  <p:tag name="REVIEWONLY" val="False"/>
  <p:tag name="RACEANIMATIONSPEED" val="3"/>
  <p:tag name="BUBBLENAMEVISIBLE" val="True"/>
  <p:tag name="CUSTOMGRIDBACKCOLOR" val="-2830136"/>
  <p:tag name="USESCHEMECOLORS" val="True"/>
  <p:tag name="GRIDROTATIONINTERVAL" val="2"/>
  <p:tag name="CHARTCOLORS" val="0"/>
  <p:tag name="INCLUDEPPT" val="True"/>
  <p:tag name="REALTIMEBACKUPPATH" val="(None)"/>
  <p:tag name="FIBDISPLAYRESULTS" val="True"/>
  <p:tag name="PRRESPONSE3" val="8"/>
  <p:tag name="PRRESPONSE8" val="3"/>
  <p:tag name="TPVERSION" val="2008"/>
  <p:tag name="ANSWERNOWSTYLE" val="6"/>
  <p:tag name="COUNTDOWNSECONDS" val="10"/>
  <p:tag name="AUTOADVANCE" val="True"/>
  <p:tag name="SKIPREMAININGRACESLIDES" val="True"/>
  <p:tag name="BUBBLEGROUPING" val="3"/>
  <p:tag name="CUSTOMCELLBACKCOLOR3" val="-268652"/>
  <p:tag name="AUTOSIZEGRID" val="True"/>
  <p:tag name="INCLUDENONRESPONDERS" val="True"/>
  <p:tag name="REALTIMEBACKUP" val="False"/>
  <p:tag name="FIBINCLUDEOTHER" val="True"/>
  <p:tag name="PRRESPONSE5" val="6"/>
  <p:tag name="ALWAYSOPENPOLL" val="False"/>
  <p:tag name="ANSWERNOWTEXT" val="Answer Now"/>
  <p:tag name="BACKUPSESSIONS" val="True"/>
  <p:tag name="RACEENDPOINTS" val="100"/>
  <p:tag name="DEFAULTNUMTEAMS" val="5"/>
  <p:tag name="DISPLAYDEVICENUMBER" val="True"/>
  <p:tag name="RESETCHARTS" val="True"/>
  <p:tag name="ZEROBASED" val="False"/>
  <p:tag name="PRRESPONSE1" val="10"/>
  <p:tag name="SHOWFLASHWARNING" val="True"/>
  <p:tag name="COUNTDOWNSTYLE" val="4"/>
  <p:tag name="AUTOUPDATEALIASES" val="True"/>
  <p:tag name="BUBBLESIZEVISIBLE" val="True"/>
  <p:tag name="GRIDOPACITY" val="90"/>
  <p:tag name="ALLOWUSERFEEDBACK" val="True"/>
  <p:tag name="FIBDISPLAYKEYWORDS" val="True"/>
  <p:tag name="SHOWBARVISIBLE" val="True"/>
  <p:tag name="NUMRESPONSES" val="1"/>
  <p:tag name="MAXRESPONDERS" val="5"/>
  <p:tag name="GRIDPOSITION" val="1"/>
  <p:tag name="CHARTSCALE" val="True"/>
  <p:tag name="PRRESPONSE9" val="2"/>
  <p:tag name="CHARTVALUEFORMAT" val="0%"/>
  <p:tag name="CUSTOMCELLBACKCOLOR2" val="-13395457"/>
  <p:tag name="CORRECTPOINTVALUE" val="1"/>
  <p:tag name="USESECONDARYMONITOR" val="True"/>
  <p:tag name="PARTICIPANTSINLEADERBOARD" val="5"/>
  <p:tag name="MULTIRESPDIVISOR" val="1"/>
  <p:tag name="SAVECSVWITHSESSION" val="True"/>
  <p:tag name="DISPLAYNAME" val="True"/>
  <p:tag name="PRRESPONSE7" val="4"/>
  <p:tag name="POLLINGCYCLE" val="2"/>
  <p:tag name="STDCHART" val="1"/>
  <p:tag name="RESPTABLESTYLE" val="-1"/>
  <p:tag name="CUSTOMCELLBACKCOLOR1" val="-657956"/>
  <p:tag name="PRRESPONSE4" val="7"/>
  <p:tag name="ADVANCEDSETTINGSVIEW" val="False"/>
  <p:tag name="DELIMITERS" val="3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LWW TEMPLATE">
  <a:themeElements>
    <a:clrScheme name="">
      <a:dk1>
        <a:srgbClr val="000000"/>
      </a:dk1>
      <a:lt1>
        <a:srgbClr val="FFFFFF"/>
      </a:lt1>
      <a:dk2>
        <a:srgbClr val="006B76"/>
      </a:dk2>
      <a:lt2>
        <a:srgbClr val="000000"/>
      </a:lt2>
      <a:accent1>
        <a:srgbClr val="186EC4"/>
      </a:accent1>
      <a:accent2>
        <a:srgbClr val="CC9900"/>
      </a:accent2>
      <a:accent3>
        <a:srgbClr val="FFFFFF"/>
      </a:accent3>
      <a:accent4>
        <a:srgbClr val="000000"/>
      </a:accent4>
      <a:accent5>
        <a:srgbClr val="ABBADE"/>
      </a:accent5>
      <a:accent6>
        <a:srgbClr val="B98A00"/>
      </a:accent6>
      <a:hlink>
        <a:srgbClr val="FF0000"/>
      </a:hlink>
      <a:folHlink>
        <a:srgbClr val="009900"/>
      </a:folHlink>
    </a:clrScheme>
    <a:fontScheme name="LWW TEMPLAT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LWW TEMPLAT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G:\Q299xx.LWW\LWW TEMPLATE.ppt</Template>
  <TotalTime>3184</TotalTime>
  <Words>989</Words>
  <Application>Microsoft Macintosh PowerPoint</Application>
  <PresentationFormat>On-screen Show (4:3)</PresentationFormat>
  <Paragraphs>150</Paragraphs>
  <Slides>31</Slides>
  <Notes>23</Notes>
  <HiddenSlides>12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Times New Roman</vt:lpstr>
      <vt:lpstr>Verdana</vt:lpstr>
      <vt:lpstr>LWW 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III. Respiratory Limitations to Exercise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</vt:lpstr>
    </vt:vector>
  </TitlesOfParts>
  <Company>Wolters Kluwer Health - Lippincott Williams &amp; Wilkins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LWW PPT Slide Template Master</dc:title>
  <dc:creator>Dale Gray</dc:creator>
  <cp:lastModifiedBy>Geraint Forster</cp:lastModifiedBy>
  <cp:revision>366</cp:revision>
  <cp:lastPrinted>2001-01-03T19:47:24Z</cp:lastPrinted>
  <dcterms:created xsi:type="dcterms:W3CDTF">2001-02-15T19:07:27Z</dcterms:created>
  <dcterms:modified xsi:type="dcterms:W3CDTF">2023-12-01T11:57:21Z</dcterms:modified>
</cp:coreProperties>
</file>