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50" r:id="rId1"/>
  </p:sldMasterIdLst>
  <p:notesMasterIdLst>
    <p:notesMasterId r:id="rId27"/>
  </p:notesMasterIdLst>
  <p:sldIdLst>
    <p:sldId id="256" r:id="rId2"/>
    <p:sldId id="257" r:id="rId3"/>
    <p:sldId id="258" r:id="rId4"/>
    <p:sldId id="275" r:id="rId5"/>
    <p:sldId id="259" r:id="rId6"/>
    <p:sldId id="276" r:id="rId7"/>
    <p:sldId id="260" r:id="rId8"/>
    <p:sldId id="261" r:id="rId9"/>
    <p:sldId id="277" r:id="rId10"/>
    <p:sldId id="262" r:id="rId11"/>
    <p:sldId id="278" r:id="rId12"/>
    <p:sldId id="263" r:id="rId13"/>
    <p:sldId id="279" r:id="rId14"/>
    <p:sldId id="264" r:id="rId15"/>
    <p:sldId id="280" r:id="rId16"/>
    <p:sldId id="265" r:id="rId17"/>
    <p:sldId id="281" r:id="rId18"/>
    <p:sldId id="266" r:id="rId19"/>
    <p:sldId id="267" r:id="rId20"/>
    <p:sldId id="282" r:id="rId21"/>
    <p:sldId id="268" r:id="rId22"/>
    <p:sldId id="283" r:id="rId23"/>
    <p:sldId id="269" r:id="rId24"/>
    <p:sldId id="272" r:id="rId25"/>
    <p:sldId id="27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877787F-00FF-496B-9224-B8CB3C387C0D}" v="94" dt="2026-04-22T16:39:54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4" autoAdjust="0"/>
    <p:restoredTop sz="86960" autoAdjust="0"/>
  </p:normalViewPr>
  <p:slideViewPr>
    <p:cSldViewPr snapToGrid="0">
      <p:cViewPr varScale="1">
        <p:scale>
          <a:sx n="96" d="100"/>
          <a:sy n="96" d="100"/>
        </p:scale>
        <p:origin x="113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872A1-F9F3-4828-92EA-6DAA22A9D75A}" type="datetimeFigureOut">
              <a:rPr lang="en-GB" smtClean="0"/>
              <a:t>27/05/2026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7F13BE-0D13-4DB1-B8FE-C23C5387B70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835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Strengths of Porter's Framework: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Provides a clear, simple framework for strategic choice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Widely tested across industries and geographies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Strong link to profitability and industry structure (Five Forces)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Limitations of Porter's Framework: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Assumes static industries — ignores dynamic capabilities (Teece et al., 1997)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Binary choice may not reflect modern hybrid strategies (e.g. Apple: premium and mass-market simultaneously)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Ignores resource-based view and internal capabilities (Barney, 1991)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Limitations of Bowman's Clock: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Relies heavily on consumer perception which is hard to measure precisely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Does not account for dynamic market changes or digital disruption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Johnson et al. (2023) note both models are most useful in combination with other strategic tools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7F13BE-0D13-4DB1-B8FE-C23C5387B70B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7625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BF8CE1-620C-8EF8-80A0-01FDC5668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7C71EF-7BE2-E495-ED93-2F86E2F0D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6240DC-BA97-87DC-D68F-C5EF069EF3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0F359BAA-4C3D-44E8-B8AA-0115E484A98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04473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438D1D-B29F-BC68-B6D8-AE0214C3B8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DF35D-8F8B-031B-ED97-C527A0C661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936986-680D-D5F7-2095-2DC26508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6B9CAAEB-5DD4-4716-AEA0-BEF1B1D22B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0981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16508-4EAC-38EA-DF6F-35F5A5753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160829AF-2835-B5BB-D8F9-67D323F650A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D1849F-B6E9-463C-863F-F83F5B516C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7955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EFC481B4-C284-18D7-98B5-E024F9229E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FFA29D-FC7B-1A28-0B63-15133E08821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004277-C628-43FA-A2BC-FD18438DA07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984419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0F76049F-8A4E-17BA-A0AF-8B54A8952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239E5558-173F-8F97-2B5B-9743509B5F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160C6-49D9-4220-8F9B-E6D75A4A520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4693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B53026A9-D188-5B32-1D28-117AABA37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BBD87585-89B6-0A99-831F-4521F222D7A9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76563-ED30-428B-AA1A-693B19CC86B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35497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2E7305D1-919F-9EE6-A07B-9BEBC1183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768AE56A-C1AA-B757-BAFA-3F29A9FF190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0080E3-C8E4-4072-87F6-5D763E1F830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86666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44AB48E6-C64F-16F8-A748-BF5EFF63DA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4C6C62-4763-3789-8066-F9DB639929CA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13F12-140F-4D67-A983-8262FE4BD8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89567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0AED16D8-FC06-B3CF-CAB8-F06CFF02D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77A3E6-79F3-43BF-724E-C3A6C2E41C3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800EC-6038-4ABE-90F4-B340C636B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2405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D3614C-B08F-9816-8FCF-EC133D1FC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8152B20-12E6-BE8A-DE8D-962C4B1985D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BFB4C0-BCC1-4045-872C-DFC030CF8F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1210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B97FC-D01C-577D-A9A6-7F0CF5CE0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9DDB45FA-9C04-75A0-422E-B14DBBDCB2D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920C4-CCA8-4BB0-BD4A-982A7DEE6F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920734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2019742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91358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28280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431257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158572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1949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85935532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377520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32560181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0474602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957718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152921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4147766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82962301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7741450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4063068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9229772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49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04517" y="1196975"/>
            <a:ext cx="5486400" cy="4991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612828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603024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0180076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9921817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345258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jpe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3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33E9FF1B-67D2-3290-BB63-5D347C50FA8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5FF2184-C087-A594-151D-0BF63EBA5DDC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753DE-CDF2-3A70-F374-C39104479BA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428B4E-29EA-F6CE-AB70-F9447AE6A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31F3F4A0-9296-4EBF-B673-F9FBF68C122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7012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  <p:sldLayoutId id="2147483669" r:id="rId19"/>
    <p:sldLayoutId id="2147483670" r:id="rId20"/>
    <p:sldLayoutId id="2147483671" r:id="rId21"/>
    <p:sldLayoutId id="2147483672" r:id="rId22"/>
    <p:sldLayoutId id="2147483673" r:id="rId23"/>
    <p:sldLayoutId id="2147483674" r:id="rId24"/>
    <p:sldLayoutId id="2147483675" r:id="rId25"/>
    <p:sldLayoutId id="2147483676" r:id="rId26"/>
    <p:sldLayoutId id="2147483677" r:id="rId27"/>
    <p:sldLayoutId id="2147483678" r:id="rId28"/>
    <p:sldLayoutId id="2147483679" r:id="rId29"/>
    <p:sldLayoutId id="2147483680" r:id="rId30"/>
    <p:sldLayoutId id="2147483681" r:id="rId31"/>
    <p:sldLayoutId id="2147483682" r:id="rId32"/>
    <p:sldLayoutId id="2147483683" r:id="rId3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de"/>
          <p:cNvSpPr>
            <a:spLocks noGrp="1"/>
          </p:cNvSpPr>
          <p:nvPr>
            <p:ph type="ctrTitle"/>
          </p:nvPr>
        </p:nvSpPr>
        <p:spPr>
          <a:xfrm>
            <a:off x="5577840" y="2834640"/>
            <a:ext cx="4389120" cy="914400"/>
          </a:xfrm>
        </p:spPr>
        <p:txBody>
          <a:bodyPr/>
          <a:lstStyle/>
          <a:p>
            <a:r>
              <a:rPr lang="en-GB" b="1" noProof="0" dirty="0">
                <a:latin typeface="Arial" panose="020B0604020202020204" pitchFamily="34" charset="0"/>
              </a:rPr>
              <a:t>Strategic Management</a:t>
            </a:r>
          </a:p>
        </p:txBody>
      </p:sp>
      <p:sp>
        <p:nvSpPr>
          <p:cNvPr id="5" name="WeekBox"/>
          <p:cNvSpPr txBox="1">
            <a:spLocks noChangeArrowheads="1"/>
          </p:cNvSpPr>
          <p:nvPr/>
        </p:nvSpPr>
        <p:spPr bwMode="auto">
          <a:xfrm>
            <a:off x="246888" y="3959352"/>
            <a:ext cx="5212080" cy="96012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sz="2800" b="1" noProof="0" dirty="0">
                <a:solidFill>
                  <a:srgbClr val="FFFF00"/>
                </a:solidFill>
                <a:latin typeface="Arial" panose="020B0604020202020204" pitchFamily="34" charset="0"/>
              </a:rPr>
              <a:t>Porter’s Generic Strategies &amp; Bowman’s Strategy Clock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GB" sz="2800" b="1" noProof="0" dirty="0">
                <a:solidFill>
                  <a:srgbClr val="FFFF00"/>
                </a:solidFill>
                <a:latin typeface="Arial" panose="020B0604020202020204" pitchFamily="34" charset="0"/>
              </a:rPr>
              <a:t>Competitive Strategy</a:t>
            </a:r>
          </a:p>
        </p:txBody>
      </p:sp>
      <p:sp>
        <p:nvSpPr>
          <p:cNvPr id="6" name="ModName"/>
          <p:cNvSpPr txBox="1">
            <a:spLocks/>
          </p:cNvSpPr>
          <p:nvPr/>
        </p:nvSpPr>
        <p:spPr bwMode="auto">
          <a:xfrm>
            <a:off x="3648456" y="1069848"/>
            <a:ext cx="8247888" cy="1920240"/>
          </a:xfrm>
          <a:prstGeom prst="rect">
            <a:avLst/>
          </a:prstGeom>
          <a:noFill/>
          <a:ln>
            <a:noFill/>
          </a:ln>
        </p:spPr>
        <p:txBody>
          <a:bodyPr/>
          <a:lstStyle/>
          <a:p>
            <a:pPr eaLnBrk="1" hangingPunct="1">
              <a:defRPr/>
            </a:pPr>
            <a:r>
              <a:rPr lang="en-GB" sz="5400" b="1" noProof="0" dirty="0">
                <a:solidFill>
                  <a:srgbClr val="0000FF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Arial" panose="020B0604020202020204" pitchFamily="34" charset="0"/>
              </a:rPr>
              <a:t>Strategic Management for Business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Lecture Outline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Porter's Generic Strategies — Overview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Cost Leadership Strategy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Differentiation Strategy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Focus Strategy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Stuck in the Middle — risks of no clear strategy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Overview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The 8 Positions of the Strategy Clock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Comparing Porter vs Bowman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Group Activity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Summary &amp; References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2-0000-0000-0000-000000000000}" type="slidenum">
              <a:rPr lang="en-GB" dirty="0"/>
              <a:t>2</a:t>
            </a:fld>
            <a:endParaRPr lang="en-GB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What is Competitive Strategy?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Competitive strategy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refers to how an organisation achieves a sustainable competitive advantage over its rivals in a specific market.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It answers the question: </a:t>
            </a:r>
            <a:r>
              <a:rPr lang="en-GB" sz="2800" b="1" i="1" noProof="0" dirty="0">
                <a:latin typeface="Arial" panose="020B0604020202020204" pitchFamily="34" charset="0"/>
                <a:cs typeface="Arial" panose="020B0604020202020204" pitchFamily="34" charset="0"/>
              </a:rPr>
              <a:t>how do we compete?</a:t>
            </a:r>
          </a:p>
          <a:p>
            <a:pPr>
              <a:spcBef>
                <a:spcPct val="0"/>
              </a:spcBef>
              <a:buNone/>
            </a:pPr>
            <a:endParaRPr lang="en-GB" sz="2800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3-0000-0000-0000-000000000000}" type="slidenum">
              <a:rPr lang="en-GB" dirty="0"/>
              <a:t>3</a:t>
            </a:fld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56B0F6-F0E9-4D0B-E33A-E877AB153C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What is Competitive Strategy?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5D6A0-A21E-D207-2868-F7F085ECE9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According to Porter (1980)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, there are only two fundamental sources of competitive advantage: cost and differentiation.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Johnson et al. (2023) define competitive strategy as the basis on which an organisation seeks to compete in its markets.</a:t>
            </a:r>
          </a:p>
          <a:p>
            <a:pPr>
              <a:spcBef>
                <a:spcPct val="0"/>
              </a:spcBef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Key strategic question: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Should the organisation compete on price, unique features, or focus on a specific niche?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3D376A8-EA0F-476B-A415-49DF24DB9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74805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 wrap="square" anchor="ctr">
            <a:normAutofit/>
          </a:bodyPr>
          <a:lstStyle/>
          <a:p>
            <a:r>
              <a:rPr lang="en-GB" noProof="0"/>
              <a:t>Porter's Generic Strategies — Overview</a:t>
            </a:r>
          </a:p>
        </p:txBody>
      </p:sp>
      <p:sp>
        <p:nvSpPr>
          <p:cNvPr id="3" name="Body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 wrap="square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b="1" noProof="0"/>
              <a:t>Michael Porter (1980)</a:t>
            </a:r>
            <a:r>
              <a:rPr lang="en-GB" sz="2600" noProof="0"/>
              <a:t> identified three generic strategies that can be applied across industries: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GB" sz="2600" noProof="0"/>
              <a:t>Cost Leadership: be the lowest cost producer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GB" sz="2600" noProof="0"/>
              <a:t>Differentiation: offer something uniquely valuable</a:t>
            </a:r>
          </a:p>
          <a:p>
            <a:pPr marL="342900" indent="-3429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–"/>
            </a:pPr>
            <a:r>
              <a:rPr lang="en-GB" sz="2600" noProof="0"/>
              <a:t>Focus: serve a narrow segment either through cost or differentiation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endParaRPr lang="en-GB" sz="2600"/>
          </a:p>
        </p:txBody>
      </p:sp>
      <p:pic>
        <p:nvPicPr>
          <p:cNvPr id="4" name="Picture 3" descr="A diagram of a competitive advantage&#10;&#10;AI-generated content may be incorrect.">
            <a:extLst>
              <a:ext uri="{FF2B5EF4-FFF2-40B4-BE49-F238E27FC236}">
                <a16:creationId xmlns:a16="http://schemas.microsoft.com/office/drawing/2014/main" id="{1D64B3B3-DDAE-626C-ACB8-C0E656BCD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197600" y="1817737"/>
            <a:ext cx="5384800" cy="3553968"/>
          </a:xfrm>
          <a:prstGeom prst="rect">
            <a:avLst/>
          </a:prstGeom>
          <a:noFill/>
          <a:ln>
            <a:noFill/>
          </a:ln>
        </p:spPr>
      </p:pic>
      <p:sp>
        <p:nvSpPr>
          <p:cNvPr id="99" name="SlideNum"/>
          <p:cNvSpPr>
            <a:spLocks noGrp="1"/>
          </p:cNvSpPr>
          <p:nvPr>
            <p:ph type="sldNum" sz="quarter" idx="11"/>
          </p:nvPr>
        </p:nvSpPr>
        <p:spPr>
          <a:xfrm>
            <a:off x="10608733" y="6381751"/>
            <a:ext cx="973667" cy="339725"/>
          </a:xfrm>
        </p:spPr>
        <p:txBody>
          <a:bodyPr wrap="square" anchor="ctr">
            <a:normAutofit/>
          </a:bodyPr>
          <a:lstStyle/>
          <a:p>
            <a:pPr>
              <a:spcAft>
                <a:spcPts val="600"/>
              </a:spcAft>
            </a:pPr>
            <a:fld id="{AA000004-0000-0000-0000-000000000000}" type="slidenum">
              <a:rPr lang="en-GB" dirty="0"/>
              <a:pPr>
                <a:spcAft>
                  <a:spcPts val="600"/>
                </a:spcAft>
              </a:pPr>
              <a:t>5</a:t>
            </a:fld>
            <a:endParaRPr lang="en-GB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FBFE03-2B41-71B3-8887-B894522498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Porter's Generic Strategies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F80339-210F-B66A-EF33-433D7661B8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The two key dimensions of the model are: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Competitive Advantage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(lower cost vs. differentiation)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Competitive Scope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(broad market vs. narrow segment)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Important: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A firm must choose one strategy clearly — attempting more than one risks being 'stuck in the middle'.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F835C9-B8F1-1D97-2349-6AD0622466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6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87815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Porter's Generic Strategies</a:t>
            </a:r>
          </a:p>
        </p:txBody>
      </p:sp>
      <p:sp>
        <p:nvSpPr>
          <p:cNvPr id="11" name="tb11"/>
          <p:cNvSpPr txBox="1">
            <a:spLocks noChangeArrowheads="1"/>
          </p:cNvSpPr>
          <p:nvPr/>
        </p:nvSpPr>
        <p:spPr bwMode="auto">
          <a:xfrm>
            <a:off x="18288" y="2286000"/>
            <a:ext cx="457200" cy="32004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4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 SCOPE</a:t>
            </a:r>
          </a:p>
        </p:txBody>
      </p:sp>
      <p:sp>
        <p:nvSpPr>
          <p:cNvPr id="12" name="tb12"/>
          <p:cNvSpPr txBox="1">
            <a:spLocks noChangeArrowheads="1"/>
          </p:cNvSpPr>
          <p:nvPr/>
        </p:nvSpPr>
        <p:spPr bwMode="auto">
          <a:xfrm>
            <a:off x="502920" y="1005840"/>
            <a:ext cx="11155680" cy="32004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lnSpcReduction="10000"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1B2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 ADVANTAGE</a:t>
            </a:r>
          </a:p>
        </p:txBody>
      </p:sp>
      <p:sp>
        <p:nvSpPr>
          <p:cNvPr id="13" name="rect13"/>
          <p:cNvSpPr>
            <a:spLocks noGrp="1" noChangeArrowheads="1"/>
          </p:cNvSpPr>
          <p:nvPr/>
        </p:nvSpPr>
        <p:spPr bwMode="auto">
          <a:xfrm>
            <a:off x="502920" y="1298448"/>
            <a:ext cx="3718560" cy="609600"/>
          </a:xfrm>
          <a:prstGeom prst="rect">
            <a:avLst/>
          </a:prstGeom>
          <a:solidFill>
            <a:srgbClr val="1B2A4A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14" name="tb14"/>
          <p:cNvSpPr txBox="1">
            <a:spLocks noChangeArrowheads="1"/>
          </p:cNvSpPr>
          <p:nvPr/>
        </p:nvSpPr>
        <p:spPr bwMode="auto">
          <a:xfrm>
            <a:off x="502920" y="1298448"/>
            <a:ext cx="3718560" cy="609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3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Competitive Scope</a:t>
            </a:r>
          </a:p>
        </p:txBody>
      </p:sp>
      <p:sp>
        <p:nvSpPr>
          <p:cNvPr id="15" name="rect15"/>
          <p:cNvSpPr>
            <a:spLocks noGrp="1" noChangeArrowheads="1"/>
          </p:cNvSpPr>
          <p:nvPr/>
        </p:nvSpPr>
        <p:spPr bwMode="auto">
          <a:xfrm>
            <a:off x="4221480" y="1298448"/>
            <a:ext cx="3718560" cy="609600"/>
          </a:xfrm>
          <a:prstGeom prst="rect">
            <a:avLst/>
          </a:prstGeom>
          <a:solidFill>
            <a:srgbClr val="1F5C99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16" name="tb16"/>
          <p:cNvSpPr txBox="1">
            <a:spLocks noChangeArrowheads="1"/>
          </p:cNvSpPr>
          <p:nvPr/>
        </p:nvSpPr>
        <p:spPr bwMode="auto">
          <a:xfrm>
            <a:off x="4221480" y="1298448"/>
            <a:ext cx="3718560" cy="609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Lower Cost</a:t>
            </a:r>
          </a:p>
        </p:txBody>
      </p:sp>
      <p:sp>
        <p:nvSpPr>
          <p:cNvPr id="17" name="rect17"/>
          <p:cNvSpPr>
            <a:spLocks noGrp="1" noChangeArrowheads="1"/>
          </p:cNvSpPr>
          <p:nvPr/>
        </p:nvSpPr>
        <p:spPr bwMode="auto">
          <a:xfrm>
            <a:off x="7940040" y="1298448"/>
            <a:ext cx="3718560" cy="609600"/>
          </a:xfrm>
          <a:prstGeom prst="rect">
            <a:avLst/>
          </a:prstGeom>
          <a:solidFill>
            <a:srgbClr val="1A7A4A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18" name="tb18"/>
          <p:cNvSpPr txBox="1">
            <a:spLocks noChangeArrowheads="1"/>
          </p:cNvSpPr>
          <p:nvPr/>
        </p:nvSpPr>
        <p:spPr bwMode="auto">
          <a:xfrm>
            <a:off x="7940040" y="1298448"/>
            <a:ext cx="3718560" cy="60960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Differentiation</a:t>
            </a:r>
          </a:p>
        </p:txBody>
      </p:sp>
      <p:sp>
        <p:nvSpPr>
          <p:cNvPr id="19" name="rect19"/>
          <p:cNvSpPr>
            <a:spLocks noGrp="1" noChangeArrowheads="1"/>
          </p:cNvSpPr>
          <p:nvPr/>
        </p:nvSpPr>
        <p:spPr bwMode="auto">
          <a:xfrm>
            <a:off x="502919" y="1908048"/>
            <a:ext cx="3907403" cy="2557272"/>
          </a:xfrm>
          <a:prstGeom prst="rect">
            <a:avLst/>
          </a:prstGeom>
          <a:solidFill>
            <a:srgbClr val="1B2A4A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0" name="tb20"/>
          <p:cNvSpPr txBox="1">
            <a:spLocks noChangeArrowheads="1"/>
          </p:cNvSpPr>
          <p:nvPr/>
        </p:nvSpPr>
        <p:spPr bwMode="auto">
          <a:xfrm>
            <a:off x="502919" y="1908048"/>
            <a:ext cx="3907403" cy="2557272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5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Broad Target</a:t>
            </a:r>
          </a:p>
        </p:txBody>
      </p:sp>
      <p:sp>
        <p:nvSpPr>
          <p:cNvPr id="21" name="rect21"/>
          <p:cNvSpPr>
            <a:spLocks noGrp="1" noChangeArrowheads="1"/>
          </p:cNvSpPr>
          <p:nvPr/>
        </p:nvSpPr>
        <p:spPr bwMode="auto">
          <a:xfrm>
            <a:off x="4221479" y="1908048"/>
            <a:ext cx="3907403" cy="2557272"/>
          </a:xfrm>
          <a:prstGeom prst="rect">
            <a:avLst/>
          </a:prstGeom>
          <a:solidFill>
            <a:srgbClr val="D6E4F0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2" name="tb22"/>
          <p:cNvSpPr txBox="1">
            <a:spLocks noChangeArrowheads="1"/>
          </p:cNvSpPr>
          <p:nvPr/>
        </p:nvSpPr>
        <p:spPr bwMode="auto">
          <a:xfrm>
            <a:off x="4312920" y="1999487"/>
            <a:ext cx="3715236" cy="2173681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1F5C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Cost Leadership</a:t>
            </a:r>
          </a:p>
          <a:p>
            <a:pPr>
              <a:spcBef>
                <a:spcPct val="0"/>
              </a:spcBef>
              <a:buNone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Competing by being the lowest-cost producer in the industry while maintaining acceptable profit margins.</a:t>
            </a:r>
          </a:p>
          <a:p>
            <a:pPr>
              <a:spcBef>
                <a:spcPct val="0"/>
              </a:spcBef>
              <a:buNone/>
            </a:pPr>
            <a:r>
              <a:rPr lang="en-GB" sz="12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Ryanair, IKEA, Aldi</a:t>
            </a:r>
          </a:p>
        </p:txBody>
      </p:sp>
      <p:sp>
        <p:nvSpPr>
          <p:cNvPr id="23" name="rect23"/>
          <p:cNvSpPr>
            <a:spLocks noGrp="1" noChangeArrowheads="1"/>
          </p:cNvSpPr>
          <p:nvPr/>
        </p:nvSpPr>
        <p:spPr bwMode="auto">
          <a:xfrm>
            <a:off x="7940040" y="1908048"/>
            <a:ext cx="3715236" cy="2557272"/>
          </a:xfrm>
          <a:prstGeom prst="rect">
            <a:avLst/>
          </a:prstGeom>
          <a:solidFill>
            <a:srgbClr val="D5EDDF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4" name="tb24"/>
          <p:cNvSpPr txBox="1">
            <a:spLocks noChangeArrowheads="1"/>
          </p:cNvSpPr>
          <p:nvPr/>
        </p:nvSpPr>
        <p:spPr bwMode="auto">
          <a:xfrm>
            <a:off x="8031480" y="1999487"/>
            <a:ext cx="3715236" cy="2173681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1A7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Differentiation</a:t>
            </a:r>
          </a:p>
          <a:p>
            <a:pPr>
              <a:spcBef>
                <a:spcPct val="0"/>
              </a:spcBef>
              <a:buNone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Competing by offering unique products or services that customers value and are willing to pay a premium for.</a:t>
            </a:r>
          </a:p>
          <a:p>
            <a:pPr>
              <a:spcBef>
                <a:spcPct val="0"/>
              </a:spcBef>
              <a:buNone/>
            </a:pPr>
            <a:r>
              <a:rPr lang="en-GB" sz="12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Apple, BMW, Dyson</a:t>
            </a:r>
          </a:p>
        </p:txBody>
      </p:sp>
      <p:sp>
        <p:nvSpPr>
          <p:cNvPr id="25" name="rect25"/>
          <p:cNvSpPr>
            <a:spLocks noGrp="1" noChangeArrowheads="1"/>
          </p:cNvSpPr>
          <p:nvPr/>
        </p:nvSpPr>
        <p:spPr bwMode="auto">
          <a:xfrm>
            <a:off x="502919" y="2822448"/>
            <a:ext cx="3709275" cy="2133282"/>
          </a:xfrm>
          <a:prstGeom prst="rect">
            <a:avLst/>
          </a:prstGeom>
          <a:solidFill>
            <a:srgbClr val="1B2A4A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6" name="tb26"/>
          <p:cNvSpPr txBox="1">
            <a:spLocks noChangeArrowheads="1"/>
          </p:cNvSpPr>
          <p:nvPr/>
        </p:nvSpPr>
        <p:spPr bwMode="auto">
          <a:xfrm>
            <a:off x="502920" y="2822448"/>
            <a:ext cx="3907402" cy="2133282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500" b="1" noProof="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Narrow Target</a:t>
            </a:r>
          </a:p>
        </p:txBody>
      </p:sp>
      <p:sp>
        <p:nvSpPr>
          <p:cNvPr id="27" name="rect27"/>
          <p:cNvSpPr>
            <a:spLocks noGrp="1" noChangeArrowheads="1"/>
          </p:cNvSpPr>
          <p:nvPr/>
        </p:nvSpPr>
        <p:spPr bwMode="auto">
          <a:xfrm>
            <a:off x="4221479" y="2822448"/>
            <a:ext cx="3907403" cy="2133282"/>
          </a:xfrm>
          <a:prstGeom prst="rect">
            <a:avLst/>
          </a:prstGeom>
          <a:solidFill>
            <a:srgbClr val="FCE4D6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28" name="tb28"/>
          <p:cNvSpPr txBox="1">
            <a:spLocks noChangeArrowheads="1"/>
          </p:cNvSpPr>
          <p:nvPr/>
        </p:nvSpPr>
        <p:spPr bwMode="auto">
          <a:xfrm>
            <a:off x="4312920" y="2913887"/>
            <a:ext cx="3715236" cy="2173681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C55A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3a. Cost Focus</a:t>
            </a:r>
          </a:p>
          <a:p>
            <a:pPr>
              <a:spcBef>
                <a:spcPct val="0"/>
              </a:spcBef>
              <a:buNone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Competing in a narrow market segment by offering the lowest cost within that niche.</a:t>
            </a:r>
          </a:p>
          <a:p>
            <a:pPr>
              <a:spcBef>
                <a:spcPct val="0"/>
              </a:spcBef>
              <a:buNone/>
            </a:pPr>
            <a:r>
              <a:rPr lang="en-GB" sz="12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Poundland, EasyJet (specific routes)</a:t>
            </a:r>
          </a:p>
        </p:txBody>
      </p:sp>
      <p:sp>
        <p:nvSpPr>
          <p:cNvPr id="29" name="rect29"/>
          <p:cNvSpPr>
            <a:spLocks noGrp="1" noChangeArrowheads="1"/>
          </p:cNvSpPr>
          <p:nvPr/>
        </p:nvSpPr>
        <p:spPr bwMode="auto">
          <a:xfrm>
            <a:off x="7940039" y="2822448"/>
            <a:ext cx="3715237" cy="2133282"/>
          </a:xfrm>
          <a:prstGeom prst="rect">
            <a:avLst/>
          </a:prstGeom>
          <a:solidFill>
            <a:srgbClr val="FCE4D6"/>
          </a:solidFill>
          <a:ln w="9525">
            <a:solidFill>
              <a:srgbClr val="888888"/>
            </a:solidFill>
          </a:ln>
        </p:spPr>
        <p:txBody>
          <a:bodyPr/>
          <a:lstStyle/>
          <a:p>
            <a:endParaRPr/>
          </a:p>
        </p:txBody>
      </p:sp>
      <p:sp>
        <p:nvSpPr>
          <p:cNvPr id="30" name="tb30"/>
          <p:cNvSpPr txBox="1">
            <a:spLocks noChangeArrowheads="1"/>
          </p:cNvSpPr>
          <p:nvPr/>
        </p:nvSpPr>
        <p:spPr bwMode="auto">
          <a:xfrm>
            <a:off x="8031480" y="2913888"/>
            <a:ext cx="3623796" cy="2133282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600" b="1" noProof="0" dirty="0">
                <a:solidFill>
                  <a:srgbClr val="C55A1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3b. Differentiation Focus</a:t>
            </a:r>
          </a:p>
          <a:p>
            <a:pPr>
              <a:spcBef>
                <a:spcPct val="0"/>
              </a:spcBef>
              <a:buNone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Competing in a narrow segment by offering unique, premium features tailored to that niche.</a:t>
            </a:r>
          </a:p>
          <a:p>
            <a:pPr>
              <a:spcBef>
                <a:spcPct val="0"/>
              </a:spcBef>
              <a:buNone/>
            </a:pPr>
            <a:r>
              <a:rPr lang="en-GB" sz="12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e.g. Rolls-Royce, Ferrari, Montblanc</a:t>
            </a:r>
          </a:p>
        </p:txBody>
      </p:sp>
      <p:sp>
        <p:nvSpPr>
          <p:cNvPr id="31" name="tb31"/>
          <p:cNvSpPr txBox="1">
            <a:spLocks noChangeArrowheads="1"/>
          </p:cNvSpPr>
          <p:nvPr/>
        </p:nvSpPr>
        <p:spPr bwMode="auto">
          <a:xfrm>
            <a:off x="502920" y="5961888"/>
            <a:ext cx="11155680" cy="2743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Porter, M.E. (1980). Competitive Strategy. Free Press; Johnson et al. (2023). Exploring Strategy, 12th ed. Pearson.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5-0000-0000-0000-000000000000}" type="slidenum">
              <a:rPr lang="en-GB" dirty="0"/>
              <a:t>7</a:t>
            </a:fld>
            <a:endParaRPr lang="en-GB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Cost Leadership Strategy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Definition: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A firm pursues cost leadership by becoming the lowest-cost producer in its industry while maintaining acceptable quality and profitability.</a:t>
            </a:r>
            <a:endParaRPr lang="en-GB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How firms achieve cost leadership: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Economies of scale: producing at large volume to reduce unit costs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Process efficiency: lean manufacturing, automation, Six Sigma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Supply chain leverage: bulk purchasing, vertical integration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Learning/experience curve effects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6-0000-0000-0000-000000000000}" type="slidenum">
              <a:rPr lang="en-GB" dirty="0"/>
              <a:t>8</a:t>
            </a:fld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500A7-7F58-2B8E-B418-197F478531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Cost Leadership - Business </a:t>
            </a:r>
            <a:r>
              <a:rPr lang="en-GB" sz="4000" b="1" dirty="0">
                <a:latin typeface="Arial" panose="020B0604020202020204" pitchFamily="34" charset="0"/>
                <a:cs typeface="Arial" panose="020B0604020202020204" pitchFamily="34" charset="0"/>
              </a:rPr>
              <a:t>E</a:t>
            </a:r>
            <a:r>
              <a:rPr lang="en-GB" sz="4000" b="1" noProof="0" dirty="0" err="1">
                <a:latin typeface="Arial" panose="020B0604020202020204" pitchFamily="34" charset="0"/>
                <a:cs typeface="Arial" panose="020B0604020202020204" pitchFamily="34" charset="0"/>
              </a:rPr>
              <a:t>xamples</a:t>
            </a:r>
            <a:endParaRPr lang="en-GB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8B500-B000-93C6-5F73-F929FDF482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Business examples: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Ryanair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cost stripped from every process (no frills, ancillary revenue, fast turnarounds)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IKEA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flat-pack design, self-assembly, high-volume global supply chains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Aldi/Lidl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limited SKUs, private labels, efficient store layouts</a:t>
            </a:r>
          </a:p>
          <a:p>
            <a:pPr>
              <a:spcBef>
                <a:spcPct val="0"/>
              </a:spcBef>
              <a:buNone/>
            </a:pPr>
            <a:endParaRPr lang="en-GB" sz="2800" dirty="0"/>
          </a:p>
          <a:p>
            <a:pPr>
              <a:spcBef>
                <a:spcPct val="0"/>
              </a:spcBef>
              <a:buNone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Risk: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Technological disruption, competitors matching costs, or price wars eroding margins (Porter, 1980).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BA83559-6C97-0379-4766-FA9E2F27D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03745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Differentiation Strategy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Definition: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Offering products or services that customers perceive as unique and valuable, enabling the firm to command a premium price.</a:t>
            </a:r>
            <a:endParaRPr lang="en-GB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Sources of differentiation: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Product innovation and design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Brand strength and reputation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Superior customer service or experience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Technology and R&amp;D investment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7-0000-0000-0000-000000000000}" type="slidenum">
              <a:rPr lang="en-GB" dirty="0"/>
              <a:t>10</a:t>
            </a:fld>
            <a:endParaRPr lang="en-GB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685A1-B674-B2A1-3901-7FFB5C9DD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Differentiation - Business examples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FBFCF4-D267-0685-8CA4-9EB1219CE1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Business examples: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Apple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design, ecosystem integration, brand prestige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BMW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engineering quality, 'Ultimate Driving Machine' brand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Dyson</a:t>
            </a: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patented engineering innovation in household products</a:t>
            </a:r>
            <a:endParaRPr lang="en-GB" dirty="0"/>
          </a:p>
          <a:p>
            <a:pPr>
              <a:spcBef>
                <a:spcPct val="0"/>
              </a:spcBef>
              <a:buNone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Risk: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Imitation by competitors, customers becoming price-sensitive, or the premium being eroded over time.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FE0F1D-EFEE-C50D-BDE5-EBE45580B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11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88971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Focus Strategy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Definition: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Targeting a narrow customer segment or niche market and serving it better than broad-market competitors.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Two variants: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Cost Focus (3a):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Serving a niche at lower cost than competitors — e.g. budget airlines on specific routes, Poundland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Differentiation Focus (3b):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Serving a niche with unique, tailored offerings at a premium — e.g. Rolls-Royce, Ferrari, Montblanc, specialist medical devices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8-0000-0000-0000-000000000000}" type="slidenum">
              <a:rPr lang="en-GB" dirty="0"/>
              <a:t>12</a:t>
            </a:fld>
            <a:endParaRPr lang="en-GB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733939-BF57-E31A-63E6-97522CC4A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Focus Strategy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BABBA-CDCE-7498-35E3-A255FBC3E7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Why focus?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Niche segments may be overlooked by large competitors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Deep customer knowledge creates a loyalty moat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Enables resource efficiency — less spread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  <a:p>
            <a:pPr>
              <a:spcBef>
                <a:spcPct val="0"/>
              </a:spcBef>
              <a:buNone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Risk: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Niche may shrink, or a broad-market firm may move into the niche with greater resources.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A180685-40E0-BFA0-8D8A-AEE2D33EC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13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25518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Stuck in the Middle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Definition: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A firm that fails to achieve any of the three generic strategies is said to be 'stuck in the middle'.</a:t>
            </a:r>
            <a:endParaRPr lang="en-GB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Characteristics of being stuck in the middle: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Not cheap enough to compete on cost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Not distinctive enough to command a premium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Not focused enough to serve a niche effectively</a:t>
            </a:r>
            <a:endParaRPr lang="en-GB" sz="2800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800" b="1" noProof="0" dirty="0">
                <a:latin typeface="Arial" panose="020B0604020202020204" pitchFamily="34" charset="0"/>
                <a:cs typeface="Arial" panose="020B0604020202020204" pitchFamily="34" charset="0"/>
              </a:rPr>
              <a:t>Consequence:</a:t>
            </a:r>
            <a:r>
              <a:rPr lang="en-GB" sz="2800" noProof="0" dirty="0">
                <a:latin typeface="Arial" panose="020B0604020202020204" pitchFamily="34" charset="0"/>
                <a:cs typeface="Arial" panose="020B0604020202020204" pitchFamily="34" charset="0"/>
              </a:rPr>
              <a:t> Poor strategic clarity leads to below-average industry returns and vulnerability to competition from both ends (Porter, 1980).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09-0000-0000-0000-000000000000}" type="slidenum">
              <a:rPr lang="en-GB" dirty="0"/>
              <a:t>14</a:t>
            </a:fld>
            <a:endParaRPr lang="en-GB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AED8C4-6462-4213-CBE2-56DCCF3FF2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Stuck in the Middle 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65647B-59EB-0C7A-2535-25BA2E8FD1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Many high-street fashion retailers in the 2010s (e.g. Debenhams, BHS) struggled as they were undercut on price by Primark and outclassed on experience by premium brands, eventually losing market position entirely.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893352-7B30-607E-01E4-16760E443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15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76248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Overview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Cliff Bowman and David Faulkner (1997)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developed the Strategy Clock as a more nuanced extension of Porter's framework.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Key difference from Porter: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Porter's matrix focuses on internal cost vs. differentiation capability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Bowman's Clock focuses on </a:t>
            </a: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customer perception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— the trade-off between </a:t>
            </a: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price paid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and </a:t>
            </a: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perceived value received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0-0000-0000-0000-000000000000}" type="slidenum">
              <a:rPr lang="en-GB" dirty="0"/>
              <a:t>16</a:t>
            </a:fld>
            <a:endParaRPr lang="en-GB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14B3-8A31-FDB4-C1AD-CF1B8E216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1B5514-CBB4-181B-3637-9CDF44C605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The model maps 8 strategic positions on two axes: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Perceived Added Value (PAV)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— vertical axis (low to high)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Price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— horizontal axis (low to high)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Key insight: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Viable strategies must match price to perceived value. Positions 6–8 are generally non-viable long-term as they deliver poor value for money.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727090-0A5F-CFAC-7987-2180D3B3B6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17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039689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</a:t>
            </a:r>
          </a:p>
        </p:txBody>
      </p:sp>
      <p:sp>
        <p:nvSpPr>
          <p:cNvPr id="50" name="tb50"/>
          <p:cNvSpPr txBox="1">
            <a:spLocks noChangeArrowheads="1"/>
          </p:cNvSpPr>
          <p:nvPr/>
        </p:nvSpPr>
        <p:spPr bwMode="auto">
          <a:xfrm>
            <a:off x="8869680" y="3657600"/>
            <a:ext cx="1188720" cy="3657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C039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High Price</a:t>
            </a:r>
          </a:p>
        </p:txBody>
      </p:sp>
      <p:sp>
        <p:nvSpPr>
          <p:cNvPr id="52" name="tb52"/>
          <p:cNvSpPr txBox="1">
            <a:spLocks noChangeArrowheads="1"/>
          </p:cNvSpPr>
          <p:nvPr/>
        </p:nvSpPr>
        <p:spPr bwMode="auto">
          <a:xfrm>
            <a:off x="4297680" y="5989320"/>
            <a:ext cx="1463040" cy="36576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2500" lnSpcReduction="20000"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1A7A6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Perceived Value</a:t>
            </a:r>
          </a:p>
        </p:txBody>
      </p:sp>
      <p:sp>
        <p:nvSpPr>
          <p:cNvPr id="53" name="tb53"/>
          <p:cNvSpPr txBox="1">
            <a:spLocks noChangeArrowheads="1"/>
          </p:cNvSpPr>
          <p:nvPr/>
        </p:nvSpPr>
        <p:spPr bwMode="auto">
          <a:xfrm>
            <a:off x="10104120" y="1325880"/>
            <a:ext cx="2011680" cy="41148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400" b="1" noProof="0" dirty="0">
                <a:solidFill>
                  <a:srgbClr val="1B2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Strategy Options</a:t>
            </a:r>
          </a:p>
        </p:txBody>
      </p:sp>
      <p:sp>
        <p:nvSpPr>
          <p:cNvPr id="54" name="rect54"/>
          <p:cNvSpPr>
            <a:spLocks noGrp="1" noChangeArrowheads="1"/>
          </p:cNvSpPr>
          <p:nvPr/>
        </p:nvSpPr>
        <p:spPr bwMode="auto">
          <a:xfrm>
            <a:off x="10104120" y="1737360"/>
            <a:ext cx="201168" cy="201168"/>
          </a:xfrm>
          <a:prstGeom prst="rect">
            <a:avLst/>
          </a:prstGeom>
          <a:solidFill>
            <a:srgbClr val="C0392B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5" name="tb55"/>
          <p:cNvSpPr txBox="1">
            <a:spLocks noChangeArrowheads="1"/>
          </p:cNvSpPr>
          <p:nvPr/>
        </p:nvSpPr>
        <p:spPr bwMode="auto">
          <a:xfrm>
            <a:off x="10360152" y="1700784"/>
            <a:ext cx="1737360" cy="27432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C0392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1-2: Price-based</a:t>
            </a:r>
          </a:p>
        </p:txBody>
      </p:sp>
      <p:sp>
        <p:nvSpPr>
          <p:cNvPr id="56" name="tb56"/>
          <p:cNvSpPr txBox="1">
            <a:spLocks noChangeArrowheads="1"/>
          </p:cNvSpPr>
          <p:nvPr/>
        </p:nvSpPr>
        <p:spPr bwMode="auto">
          <a:xfrm>
            <a:off x="10360152" y="1975104"/>
            <a:ext cx="1737360" cy="32004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Viable if low cost base</a:t>
            </a:r>
          </a:p>
        </p:txBody>
      </p:sp>
      <p:sp>
        <p:nvSpPr>
          <p:cNvPr id="57" name="rect57"/>
          <p:cNvSpPr>
            <a:spLocks noGrp="1" noChangeArrowheads="1"/>
          </p:cNvSpPr>
          <p:nvPr/>
        </p:nvSpPr>
        <p:spPr bwMode="auto">
          <a:xfrm>
            <a:off x="10104120" y="2560320"/>
            <a:ext cx="201168" cy="201168"/>
          </a:xfrm>
          <a:prstGeom prst="rect">
            <a:avLst/>
          </a:prstGeom>
          <a:solidFill>
            <a:srgbClr val="E67E22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58" name="tb58"/>
          <p:cNvSpPr txBox="1">
            <a:spLocks noChangeArrowheads="1"/>
          </p:cNvSpPr>
          <p:nvPr/>
        </p:nvSpPr>
        <p:spPr bwMode="auto">
          <a:xfrm>
            <a:off x="10360152" y="2523744"/>
            <a:ext cx="1737360" cy="27432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E67E2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3: Hybrid</a:t>
            </a:r>
          </a:p>
        </p:txBody>
      </p:sp>
      <p:sp>
        <p:nvSpPr>
          <p:cNvPr id="59" name="tb59"/>
          <p:cNvSpPr txBox="1">
            <a:spLocks noChangeArrowheads="1"/>
          </p:cNvSpPr>
          <p:nvPr/>
        </p:nvSpPr>
        <p:spPr bwMode="auto">
          <a:xfrm>
            <a:off x="10360152" y="2798064"/>
            <a:ext cx="1737360" cy="32004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Low cost + differentiation</a:t>
            </a:r>
          </a:p>
        </p:txBody>
      </p:sp>
      <p:sp>
        <p:nvSpPr>
          <p:cNvPr id="60" name="rect60"/>
          <p:cNvSpPr>
            <a:spLocks noGrp="1" noChangeArrowheads="1"/>
          </p:cNvSpPr>
          <p:nvPr/>
        </p:nvSpPr>
        <p:spPr bwMode="auto">
          <a:xfrm>
            <a:off x="10104120" y="3383280"/>
            <a:ext cx="201168" cy="201168"/>
          </a:xfrm>
          <a:prstGeom prst="rect">
            <a:avLst/>
          </a:prstGeom>
          <a:solidFill>
            <a:srgbClr val="27AE60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1" name="tb61"/>
          <p:cNvSpPr txBox="1">
            <a:spLocks noChangeArrowheads="1"/>
          </p:cNvSpPr>
          <p:nvPr/>
        </p:nvSpPr>
        <p:spPr bwMode="auto">
          <a:xfrm>
            <a:off x="10360152" y="3346704"/>
            <a:ext cx="1737360" cy="27432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27AE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4-5: Differentiation</a:t>
            </a:r>
          </a:p>
        </p:txBody>
      </p:sp>
      <p:sp>
        <p:nvSpPr>
          <p:cNvPr id="62" name="tb62"/>
          <p:cNvSpPr txBox="1">
            <a:spLocks noChangeArrowheads="1"/>
          </p:cNvSpPr>
          <p:nvPr/>
        </p:nvSpPr>
        <p:spPr bwMode="auto">
          <a:xfrm>
            <a:off x="10360152" y="3621024"/>
            <a:ext cx="1737360" cy="32004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Added value at premium</a:t>
            </a:r>
          </a:p>
        </p:txBody>
      </p:sp>
      <p:sp>
        <p:nvSpPr>
          <p:cNvPr id="63" name="rect63"/>
          <p:cNvSpPr>
            <a:spLocks noGrp="1" noChangeArrowheads="1"/>
          </p:cNvSpPr>
          <p:nvPr/>
        </p:nvSpPr>
        <p:spPr bwMode="auto">
          <a:xfrm>
            <a:off x="10104120" y="4206240"/>
            <a:ext cx="201168" cy="201168"/>
          </a:xfrm>
          <a:prstGeom prst="rect">
            <a:avLst/>
          </a:prstGeom>
          <a:solidFill>
            <a:srgbClr val="7D3C98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4" name="tb64"/>
          <p:cNvSpPr txBox="1">
            <a:spLocks noChangeArrowheads="1"/>
          </p:cNvSpPr>
          <p:nvPr/>
        </p:nvSpPr>
        <p:spPr bwMode="auto">
          <a:xfrm>
            <a:off x="10360152" y="4169664"/>
            <a:ext cx="1737360" cy="27432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7D3C98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6-7: High price</a:t>
            </a:r>
          </a:p>
        </p:txBody>
      </p:sp>
      <p:sp>
        <p:nvSpPr>
          <p:cNvPr id="65" name="tb65"/>
          <p:cNvSpPr txBox="1">
            <a:spLocks noChangeArrowheads="1"/>
          </p:cNvSpPr>
          <p:nvPr/>
        </p:nvSpPr>
        <p:spPr bwMode="auto">
          <a:xfrm>
            <a:off x="10360152" y="4443984"/>
            <a:ext cx="1737360" cy="32004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 fontScale="92500"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— low value perceived</a:t>
            </a:r>
          </a:p>
        </p:txBody>
      </p:sp>
      <p:sp>
        <p:nvSpPr>
          <p:cNvPr id="66" name="rect66"/>
          <p:cNvSpPr>
            <a:spLocks noGrp="1" noChangeArrowheads="1"/>
          </p:cNvSpPr>
          <p:nvPr/>
        </p:nvSpPr>
        <p:spPr bwMode="auto">
          <a:xfrm>
            <a:off x="10104120" y="5029200"/>
            <a:ext cx="201168" cy="201168"/>
          </a:xfrm>
          <a:prstGeom prst="rect">
            <a:avLst/>
          </a:prstGeom>
          <a:solidFill>
            <a:srgbClr val="95A5A6"/>
          </a:solidFill>
          <a:ln>
            <a:noFill/>
          </a:ln>
        </p:spPr>
        <p:txBody>
          <a:bodyPr/>
          <a:lstStyle/>
          <a:p>
            <a:endParaRPr/>
          </a:p>
        </p:txBody>
      </p:sp>
      <p:sp>
        <p:nvSpPr>
          <p:cNvPr id="67" name="tb67"/>
          <p:cNvSpPr txBox="1">
            <a:spLocks noChangeArrowheads="1"/>
          </p:cNvSpPr>
          <p:nvPr/>
        </p:nvSpPr>
        <p:spPr bwMode="auto">
          <a:xfrm>
            <a:off x="10360152" y="4992624"/>
            <a:ext cx="1737360" cy="27432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200" b="1" noProof="0" dirty="0">
                <a:solidFill>
                  <a:srgbClr val="95A5A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8: Loss of share</a:t>
            </a:r>
          </a:p>
        </p:txBody>
      </p:sp>
      <p:sp>
        <p:nvSpPr>
          <p:cNvPr id="68" name="tb68"/>
          <p:cNvSpPr txBox="1">
            <a:spLocks noChangeArrowheads="1"/>
          </p:cNvSpPr>
          <p:nvPr/>
        </p:nvSpPr>
        <p:spPr bwMode="auto">
          <a:xfrm>
            <a:off x="10360152" y="5266944"/>
            <a:ext cx="1737360" cy="320040"/>
          </a:xfrm>
          <a:prstGeom prst="rect">
            <a:avLst/>
          </a:prstGeom>
          <a:noFill/>
          <a:ln>
            <a:noFill/>
          </a:ln>
        </p:spPr>
        <p:txBody>
          <a:bodyPr anchor="t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5555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Uncompetitive position</a:t>
            </a:r>
          </a:p>
        </p:txBody>
      </p:sp>
      <p:sp>
        <p:nvSpPr>
          <p:cNvPr id="69" name="tb69"/>
          <p:cNvSpPr txBox="1">
            <a:spLocks noChangeArrowheads="1"/>
          </p:cNvSpPr>
          <p:nvPr/>
        </p:nvSpPr>
        <p:spPr bwMode="auto">
          <a:xfrm>
            <a:off x="274320" y="6291072"/>
            <a:ext cx="9875520" cy="27432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/>
          </a:bodyPr>
          <a:lstStyle/>
          <a:p>
            <a:pPr>
              <a:spcBef>
                <a:spcPct val="0"/>
              </a:spcBef>
              <a:buNone/>
            </a:pPr>
            <a:r>
              <a:rPr lang="en-GB" sz="1100" noProof="0" dirty="0">
                <a:solidFill>
                  <a:srgbClr val="66666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Source: Bowman, C. &amp; Faulkner, D. (1997). Competitive and Corporate Strategy. Irwin; Johnson et al. (2023). Exploring Strategy, 12th ed. Pearson.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1-0000-0000-0000-000000000000}" type="slidenum">
              <a:rPr lang="en-GB" dirty="0"/>
              <a:t>18</a:t>
            </a:fld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C5AFAC-9B9B-2887-E8DB-F88FBB153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3600" y="1455612"/>
            <a:ext cx="5177058" cy="41280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Positions 1 to 4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1 — No Frills: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Low price and low perceived value. Targets price-sensitive segments. Viable only with a very low cost base.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Basic supermarket own-brand products.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2 — Low Price: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Low price but reasonable perceived value. Attracts cost-conscious customers without sacrificing core quality.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Aldi, Primark.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2-0000-0000-0000-000000000000}" type="slidenum">
              <a:rPr lang="en-GB" dirty="0"/>
              <a:t>19</a:t>
            </a:fld>
            <a:endParaRPr lang="en-GB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9A5469-401E-6533-5E78-60BC822109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Positions 1 to 4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5D7411-C473-E9B5-3DD7-218FFB92D6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3 — Hybrid: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Combines low prices with higher perceived value than competitors — a difficult but powerful position if sustained.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IKEA — design-led, affordable, strong brand.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4 — Differentiation: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High perceived value at a mid-to-high price. The classic quality and brand strategy.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Nike, John Lewis.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3107DB-49F3-1E42-6AD5-65184C758A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06310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Positions 5 to 8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5 — Focused Differentiation: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Very high perceived value at a premium price, targeting a narrow luxury or specialist segment.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Rolex, Ferrari, Harrods.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6 — Risky High Margins: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High price without commensurate value — only sustainable where competition is weak or there is customer lock-in.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Some legacy software vendors or monopoly utilities.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3-0000-0000-0000-000000000000}" type="slidenum">
              <a:rPr lang="en-GB" dirty="0"/>
              <a:t>21</a:t>
            </a:fld>
            <a:endParaRPr lang="en-GB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D59DDF-FA17-5D23-224E-ADF0F2C9E2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 — Positions 5 to 8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8D3B3-2AB8-B983-573D-3913A188EC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7 — Monopoly Pricing: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Very high price, low value — unsustainable unless regulatory barriers protect the firm.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Regulated utilities in protected markets.</a:t>
            </a:r>
          </a:p>
          <a:p>
            <a:pPr>
              <a:spcBef>
                <a:spcPct val="0"/>
              </a:spcBef>
              <a:buNone/>
            </a:pP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Position 8 — Loss of Market Share: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Standard price, low perceived value — customers will migrate to competitors. This position is strategically indefensible.</a:t>
            </a:r>
          </a:p>
          <a:p>
            <a:pPr marL="342900" indent="-342900">
              <a:spcBef>
                <a:spcPct val="0"/>
              </a:spcBef>
              <a:buFont typeface="Arial" panose="020B0604020202020204" pitchFamily="34" charset="0"/>
              <a:buChar char="–"/>
            </a:pPr>
            <a:r>
              <a:rPr lang="en-GB" b="1" noProof="0" dirty="0">
                <a:latin typeface="Arial" panose="020B0604020202020204" pitchFamily="34" charset="0"/>
                <a:cs typeface="Arial" panose="020B0604020202020204" pitchFamily="34" charset="0"/>
              </a:rPr>
              <a:t>Example:</a:t>
            </a:r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 Struggling legacy brands with outdated products.</a:t>
            </a:r>
          </a:p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5C173D-08FF-FC3E-1E68-C23905178C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9CAAEB-5DD4-4716-AEA0-BEF1B1D22BD1}" type="slidenum">
              <a:rPr lang="en-US" altLang="en-US" smtClean="0"/>
              <a:pPr>
                <a:defRPr/>
              </a:pPr>
              <a:t>22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77964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noProof="0" dirty="0">
                <a:latin typeface="Arial" panose="020B0604020202020204" pitchFamily="34" charset="0"/>
                <a:cs typeface="Arial" panose="020B0604020202020204" pitchFamily="34" charset="0"/>
              </a:rPr>
              <a:t>Comparing Porter's Model and Bowman's Strategy Clock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en-GB" b="1" noProof="0" dirty="0">
                <a:solidFill>
                  <a:srgbClr val="1F5C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Porter's Generic Strategies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Focus: Internal capabilities — cost vs. differentiation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Scope: Broad market or narrow segment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3 core strategies (+ stuck in the middle)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Internal, supply-side focus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Simple but powerful for strategic choice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Criticised for being binary — markets are more nuanced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Best used for: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Strategic positioning decisions, analysing competitive advantage</a:t>
            </a:r>
          </a:p>
        </p:txBody>
      </p:sp>
      <p:sp>
        <p:nvSpPr>
          <p:cNvPr id="4" name="Body"/>
          <p:cNvSpPr>
            <a:spLocks noGrp="1"/>
          </p:cNvSpPr>
          <p:nvPr>
            <p:ph idx="2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en-GB" b="1" noProof="0" dirty="0">
                <a:solidFill>
                  <a:srgbClr val="1A7A4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Bowman's Strategy Clock</a:t>
            </a:r>
            <a:endParaRPr lang="en-GB" dirty="0"/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Focus: Customer perception — price vs. perceived value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Scope: 8 strategic positions on a continuum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More nuanced representation of market positions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External, demand-side focus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Reflects real-world positioning more closely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Best used for: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Market positioning analysis, brand strategy, pricing decisions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A000014-0000-0000-0000-000000000000}" type="slidenum">
              <a:rPr lang="en-GB" dirty="0"/>
              <a:t>23</a:t>
            </a:fld>
            <a:endParaRPr lang="en-GB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Summary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Porter's Generic Strategies: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Three ways to compete — cost leadership, differentiation, and focus. Firms must commit clearly or risk being stuck in the middle.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Cost Leadership: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Compete by being the lowest-cost producer — e.g. Ryanair, IKEA, Aldi.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Differentiation: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Compete on unique value — e.g. Apple, BMW, Dyson.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Focus: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Serve a niche through cost or differentiation — e.g. Ferrari, Poundland.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Bowman's Strategy Clock: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8 positions mapping price against perceived value. Extends Porter to reflect customer perception more finely.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Viable positions: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1–5. Positions 6–8 are generally unsustainable without market protection.</a:t>
            </a:r>
          </a:p>
          <a:p>
            <a:pPr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en-GB" sz="2000" b="1" noProof="0" dirty="0">
                <a:latin typeface="Arial" panose="020B0604020202020204" pitchFamily="34" charset="0"/>
                <a:cs typeface="Arial" panose="020B0604020202020204" pitchFamily="34" charset="0"/>
              </a:rPr>
              <a:t>Key insight:</a:t>
            </a: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 Both models are complementary. Use Porter for strategic choice and Bowman for market positioning and pricing decisions.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7-0000-0000-0000-000000000000}" type="slidenum">
              <a:rPr lang="en-GB" dirty="0"/>
              <a:t>24</a:t>
            </a:fld>
            <a:endParaRPr lang="en-GB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Body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Barney, J. (1991). Firm resources and sustained competitive advantage. Journal of Management, 17(1), pp. 99–120.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Bowman, C. &amp; Faulkner, D. (1997). Competitive and Corporate Strategy. London: Irwin.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Johnson, G., Whittington, R., Scholes, K., Angwin, D. &amp; Regnér, P. (2023). Exploring Strategy: Text and Cases, 12th ed. Harlow: Pearson.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Porter, M.E. (1980). Competitive Strategy: Techniques for Analysing Industries and Competitors. New York: Free Press.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Porter, M.E. (1985). Competitive Advantage: Creating and Sustaining Superior Performance. New York: Free Press.</a:t>
            </a:r>
            <a:endParaRPr lang="en-GB" sz="2000" dirty="0"/>
          </a:p>
          <a:p>
            <a:pPr>
              <a:spcBef>
                <a:spcPct val="0"/>
              </a:spcBef>
              <a:buNone/>
            </a:pPr>
            <a:r>
              <a:rPr lang="en-GB" sz="2000" noProof="0" dirty="0">
                <a:latin typeface="Arial" panose="020B0604020202020204" pitchFamily="34" charset="0"/>
                <a:cs typeface="Arial" panose="020B0604020202020204" pitchFamily="34" charset="0"/>
              </a:rPr>
              <a:t>Teece, D.J., Pisano, G. &amp; Shuen, A. (1997). Dynamic capabilities and strategic management. Strategic Management Journal, 18(7), pp. 509–533.</a:t>
            </a:r>
          </a:p>
        </p:txBody>
      </p:sp>
      <p:sp>
        <p:nvSpPr>
          <p:cNvPr id="99" name="SlideNum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000018-0000-0000-0000-000000000000}" type="slidenum">
              <a:rPr lang="en-GB" dirty="0"/>
              <a:t>25</a:t>
            </a:fld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</TotalTime>
  <Words>1973</Words>
  <Application>Microsoft Macintosh PowerPoint</Application>
  <PresentationFormat>Widescreen</PresentationFormat>
  <Paragraphs>217</Paragraphs>
  <Slides>25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9" baseType="lpstr">
      <vt:lpstr>Aptos</vt:lpstr>
      <vt:lpstr>Arial</vt:lpstr>
      <vt:lpstr>Myriad Pro</vt:lpstr>
      <vt:lpstr>20140311PresentationUWTSDTemplate</vt:lpstr>
      <vt:lpstr>Strategic Management</vt:lpstr>
      <vt:lpstr>Lecture Outline</vt:lpstr>
      <vt:lpstr>What is Competitive Strategy?</vt:lpstr>
      <vt:lpstr>What is Competitive Strategy?</vt:lpstr>
      <vt:lpstr>Porter's Generic Strategies — Overview</vt:lpstr>
      <vt:lpstr>Porter's Generic Strategies</vt:lpstr>
      <vt:lpstr>Porter's Generic Strategies</vt:lpstr>
      <vt:lpstr>Cost Leadership Strategy</vt:lpstr>
      <vt:lpstr>Cost Leadership - Business Examples</vt:lpstr>
      <vt:lpstr>Differentiation Strategy</vt:lpstr>
      <vt:lpstr>Differentiation - Business examples</vt:lpstr>
      <vt:lpstr>Focus Strategy</vt:lpstr>
      <vt:lpstr>Focus Strategy</vt:lpstr>
      <vt:lpstr>Stuck in the Middle</vt:lpstr>
      <vt:lpstr>Stuck in the Middle Example</vt:lpstr>
      <vt:lpstr>Bowman's Strategy Clock — Overview</vt:lpstr>
      <vt:lpstr>Bowman's Strategy Clock</vt:lpstr>
      <vt:lpstr>Bowman's Strategy Clock</vt:lpstr>
      <vt:lpstr>Bowman's Strategy Clock — Positions 1 to 4</vt:lpstr>
      <vt:lpstr>Bowman's Strategy Clock — Positions 1 to 4</vt:lpstr>
      <vt:lpstr>Bowman's Strategy Clock — Positions 5 to 8</vt:lpstr>
      <vt:lpstr>Bowman's Strategy Clock — Positions 5 to 8</vt:lpstr>
      <vt:lpstr>Comparing Porter's Model and Bowman's Strategy Clock</vt:lpstr>
      <vt:lpstr>Summary</vt:lpstr>
      <vt:lpstr>References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code</dc:title>
  <dc:creator>Hoang Dang Nguyen</dc:creator>
  <cp:lastModifiedBy>Laila Maazouz</cp:lastModifiedBy>
  <cp:revision>2</cp:revision>
  <dcterms:created xsi:type="dcterms:W3CDTF">2023-09-20T11:13:31Z</dcterms:created>
  <dcterms:modified xsi:type="dcterms:W3CDTF">2026-05-27T13:22:06Z</dcterms:modified>
</cp:coreProperties>
</file>