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2"/>
  </p:notesMasterIdLst>
  <p:sldIdLst>
    <p:sldId id="292" r:id="rId9"/>
    <p:sldId id="294" r:id="rId10"/>
    <p:sldId id="295" r:id="rId11"/>
    <p:sldId id="293" r:id="rId12"/>
    <p:sldId id="308" r:id="rId13"/>
    <p:sldId id="327" r:id="rId14"/>
    <p:sldId id="326" r:id="rId15"/>
    <p:sldId id="309" r:id="rId16"/>
    <p:sldId id="328" r:id="rId17"/>
    <p:sldId id="329" r:id="rId18"/>
    <p:sldId id="330" r:id="rId19"/>
    <p:sldId id="331" r:id="rId20"/>
    <p:sldId id="32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C51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7309" autoAdjust="0"/>
  </p:normalViewPr>
  <p:slideViewPr>
    <p:cSldViewPr snapToGrid="0">
      <p:cViewPr varScale="1">
        <p:scale>
          <a:sx n="77" d="100"/>
          <a:sy n="77" d="100"/>
        </p:scale>
        <p:origin x="627"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16/03/2021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3/16/2021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p:txBody>
          <a:bodyPr/>
          <a:lstStyle/>
          <a:p>
            <a:r>
              <a:rPr lang="en-US" sz="4000" dirty="0" smtClean="0"/>
              <a:t>BGP – </a:t>
            </a:r>
            <a:r>
              <a:rPr lang="en-US" sz="4000" dirty="0"/>
              <a:t>Part </a:t>
            </a:r>
            <a:r>
              <a:rPr lang="en-US" sz="4000" dirty="0" smtClean="0"/>
              <a:t>2</a:t>
            </a:r>
            <a:r>
              <a:rPr lang="en-GB" dirty="0"/>
              <a:t/>
            </a:r>
            <a:br>
              <a:rPr lang="en-GB" dirty="0"/>
            </a:b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a:p>
          <a:p>
            <a:endParaRPr lang="en-GB" dirty="0" smtClean="0"/>
          </a:p>
          <a:p>
            <a:r>
              <a:rPr lang="en-GB" dirty="0" smtClean="0"/>
              <a:t>Enterprise </a:t>
            </a:r>
            <a:r>
              <a:rPr lang="en-GB" dirty="0"/>
              <a:t>Core Networking</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i="1" dirty="0" smtClean="0"/>
              <a:t>(ACCA7029)</a:t>
            </a:r>
          </a:p>
          <a:p>
            <a:r>
              <a:rPr lang="en-GB" dirty="0" smtClean="0"/>
              <a:t>Applied Computing - WISA</a:t>
            </a:r>
            <a:endParaRPr lang="en-GB" dirty="0"/>
          </a:p>
          <a:p>
            <a:endParaRPr lang="en-GB" dirty="0"/>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a:lstStyle/>
          <a:p>
            <a:r>
              <a:rPr lang="en-GB" b="1" dirty="0" smtClean="0"/>
              <a:t>Objectives</a:t>
            </a:r>
          </a:p>
          <a:p>
            <a:r>
              <a:rPr lang="en-GB" b="1" i="1" dirty="0" smtClean="0"/>
              <a:t>Part 1</a:t>
            </a:r>
            <a:endParaRPr lang="en-GB" b="1" i="1" dirty="0"/>
          </a:p>
          <a:p>
            <a:pPr marL="457200" indent="-457200">
              <a:buFont typeface="Wingdings" panose="05000000000000000000" pitchFamily="2" charset="2"/>
              <a:buChar char="Ø"/>
            </a:pPr>
            <a:r>
              <a:rPr lang="en-US" b="1" i="1" dirty="0"/>
              <a:t>BGP </a:t>
            </a:r>
            <a:r>
              <a:rPr lang="en-US" b="1" i="1" dirty="0" smtClean="0"/>
              <a:t>Fundamentals</a:t>
            </a:r>
          </a:p>
          <a:p>
            <a:pPr marL="457200" indent="-457200">
              <a:buFont typeface="Wingdings" panose="05000000000000000000" pitchFamily="2" charset="2"/>
              <a:buChar char="Ø"/>
            </a:pPr>
            <a:r>
              <a:rPr lang="en-US" b="1" i="1" dirty="0"/>
              <a:t>Basic BGP </a:t>
            </a:r>
            <a:r>
              <a:rPr lang="en-US" b="1" i="1" dirty="0" smtClean="0"/>
              <a:t>Configuration</a:t>
            </a:r>
          </a:p>
          <a:p>
            <a:r>
              <a:rPr lang="en-GB" b="1" i="1" dirty="0"/>
              <a:t>Part </a:t>
            </a:r>
            <a:r>
              <a:rPr lang="en-GB" b="1" i="1" dirty="0" smtClean="0"/>
              <a:t>2</a:t>
            </a:r>
            <a:endParaRPr lang="en-US" b="1" i="1" dirty="0"/>
          </a:p>
          <a:p>
            <a:pPr marL="457200" indent="-457200">
              <a:buFont typeface="Wingdings" panose="05000000000000000000" pitchFamily="2" charset="2"/>
              <a:buChar char="Ø"/>
            </a:pPr>
            <a:r>
              <a:rPr lang="en-US" b="1" i="1" dirty="0"/>
              <a:t>Route Summarization</a:t>
            </a:r>
          </a:p>
          <a:p>
            <a:pPr marL="457200" indent="-457200">
              <a:buFont typeface="Wingdings" panose="05000000000000000000" pitchFamily="2" charset="2"/>
              <a:buChar char="Ø"/>
            </a:pPr>
            <a:r>
              <a:rPr lang="en-US" b="1" i="1" dirty="0"/>
              <a:t>Multiprotocol BGP for IPv6</a:t>
            </a:r>
            <a:endParaRPr lang="en-GB" b="1" i="1" dirty="0"/>
          </a:p>
        </p:txBody>
      </p:sp>
      <p:sp>
        <p:nvSpPr>
          <p:cNvPr id="4" name="Rectangle 3"/>
          <p:cNvSpPr/>
          <p:nvPr/>
        </p:nvSpPr>
        <p:spPr>
          <a:xfrm>
            <a:off x="6604000" y="1694915"/>
            <a:ext cx="5152571" cy="3416320"/>
          </a:xfrm>
          <a:prstGeom prst="rect">
            <a:avLst/>
          </a:prstGeom>
        </p:spPr>
        <p:txBody>
          <a:bodyPr wrap="square">
            <a:spAutoFit/>
          </a:bodyPr>
          <a:lstStyle/>
          <a:p>
            <a:pPr algn="just">
              <a:spcBef>
                <a:spcPts val="0"/>
              </a:spcBef>
            </a:pPr>
            <a:r>
              <a:rPr lang="en-US" i="1" dirty="0">
                <a:solidFill>
                  <a:schemeClr val="tx1">
                    <a:lumMod val="50000"/>
                  </a:schemeClr>
                </a:solidFill>
              </a:rPr>
              <a:t>We will start with an overview/ brief description </a:t>
            </a:r>
            <a:r>
              <a:rPr lang="en-US" i="1" dirty="0" smtClean="0">
                <a:solidFill>
                  <a:schemeClr val="tx1">
                    <a:lumMod val="50000"/>
                  </a:schemeClr>
                </a:solidFill>
              </a:rPr>
              <a:t>about the fundamentals </a:t>
            </a:r>
            <a:r>
              <a:rPr lang="en-US" i="1" dirty="0">
                <a:solidFill>
                  <a:schemeClr val="tx1">
                    <a:lumMod val="50000"/>
                  </a:schemeClr>
                </a:solidFill>
              </a:rPr>
              <a:t>of the BGP routing protocol and then </a:t>
            </a:r>
            <a:r>
              <a:rPr lang="en-US" i="1" dirty="0" smtClean="0">
                <a:solidFill>
                  <a:schemeClr val="tx1">
                    <a:lumMod val="50000"/>
                  </a:schemeClr>
                </a:solidFill>
              </a:rPr>
              <a:t>discuss the </a:t>
            </a:r>
            <a:r>
              <a:rPr lang="en-US" i="1" dirty="0">
                <a:solidFill>
                  <a:schemeClr val="tx1">
                    <a:lumMod val="50000"/>
                  </a:schemeClr>
                </a:solidFill>
              </a:rPr>
              <a:t>process of configuring BGP to establish a neighbor </a:t>
            </a:r>
            <a:r>
              <a:rPr lang="en-US" i="1" dirty="0" smtClean="0">
                <a:solidFill>
                  <a:schemeClr val="tx1">
                    <a:lumMod val="50000"/>
                  </a:schemeClr>
                </a:solidFill>
              </a:rPr>
              <a:t>session. </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We shall look into how </a:t>
            </a:r>
            <a:r>
              <a:rPr lang="en-US" i="1" dirty="0">
                <a:solidFill>
                  <a:schemeClr val="tx1">
                    <a:lumMod val="50000"/>
                  </a:schemeClr>
                </a:solidFill>
              </a:rPr>
              <a:t>routes are exchanged between </a:t>
            </a:r>
            <a:r>
              <a:rPr lang="en-US" i="1" dirty="0" smtClean="0">
                <a:solidFill>
                  <a:schemeClr val="tx1">
                    <a:lumMod val="50000"/>
                  </a:schemeClr>
                </a:solidFill>
              </a:rPr>
              <a:t>peers and an overview of how </a:t>
            </a:r>
            <a:r>
              <a:rPr lang="en-US" i="1" dirty="0">
                <a:solidFill>
                  <a:schemeClr val="tx1">
                    <a:lumMod val="50000"/>
                  </a:schemeClr>
                </a:solidFill>
              </a:rPr>
              <a:t>route summarization works with BGP and some of the design considerations with summarization.</a:t>
            </a:r>
          </a:p>
          <a:p>
            <a:pPr algn="just">
              <a:spcBef>
                <a:spcPts val="0"/>
              </a:spcBef>
            </a:pPr>
            <a:endParaRPr lang="en-US" b="1" i="1" dirty="0" smtClean="0">
              <a:solidFill>
                <a:schemeClr val="tx1">
                  <a:lumMod val="50000"/>
                </a:schemeClr>
              </a:solidFill>
            </a:endParaRPr>
          </a:p>
          <a:p>
            <a:pPr algn="just">
              <a:spcBef>
                <a:spcPts val="0"/>
              </a:spcBef>
            </a:pPr>
            <a:r>
              <a:rPr lang="en-US" i="1" dirty="0" smtClean="0">
                <a:solidFill>
                  <a:schemeClr val="tx1">
                    <a:lumMod val="50000"/>
                  </a:schemeClr>
                </a:solidFill>
              </a:rPr>
              <a:t>Finally, we shall conclude by discussing on how </a:t>
            </a:r>
            <a:r>
              <a:rPr lang="en-US" i="1" dirty="0">
                <a:solidFill>
                  <a:schemeClr val="tx1">
                    <a:lumMod val="50000"/>
                  </a:schemeClr>
                </a:solidFill>
              </a:rPr>
              <a:t>BGP provides support for IPv6 routing and configuration</a:t>
            </a:r>
            <a:r>
              <a:rPr lang="en-US" i="1" dirty="0" smtClean="0">
                <a:solidFill>
                  <a:schemeClr val="tx1">
                    <a:lumMod val="50000"/>
                  </a:schemeClr>
                </a:solidFill>
              </a:rPr>
              <a:t>.</a:t>
            </a: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3540350" cy="900979"/>
          </a:xfrm>
        </p:spPr>
        <p:txBody>
          <a:bodyPr>
            <a:normAutofit fontScale="90000"/>
          </a:bodyPr>
          <a:lstStyle/>
          <a:p>
            <a:r>
              <a:rPr lang="en-GB" sz="3200" dirty="0" smtClean="0"/>
              <a:t>BGP – Summarization</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0"/>
            <a:ext cx="11481847" cy="4692055"/>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Summarizing prefixes conserves router resources and accelerates best-path calculation by reducing the size of the table. </a:t>
            </a:r>
            <a:endParaRPr lang="en-US" sz="1800" i="1" dirty="0" smtClean="0">
              <a:ea typeface="ＭＳ Ｐゴシック" charset="0"/>
            </a:endParaRPr>
          </a:p>
          <a:p>
            <a:pPr algn="just" defTabSz="684213">
              <a:spcBef>
                <a:spcPts val="600"/>
              </a:spcBef>
              <a:spcAft>
                <a:spcPts val="600"/>
              </a:spcAft>
              <a:buClr>
                <a:schemeClr val="tx2"/>
              </a:buClr>
              <a:buSzPct val="90000"/>
              <a:buFont typeface="Wingdings" panose="05000000000000000000" pitchFamily="2" charset="2"/>
              <a:buChar char="§"/>
            </a:pPr>
            <a:r>
              <a:rPr lang="en-US" sz="1800" i="1" dirty="0" smtClean="0">
                <a:ea typeface="ＭＳ Ｐゴシック" charset="0"/>
              </a:rPr>
              <a:t>Summarization </a:t>
            </a:r>
            <a:r>
              <a:rPr lang="en-US" sz="1800" i="1" dirty="0">
                <a:ea typeface="ＭＳ Ｐゴシック" charset="0"/>
              </a:rPr>
              <a:t>also provides the benefit of stability by hiding route flaps from downstream routers, thereby reducing routing churn.  </a:t>
            </a:r>
            <a:endParaRPr lang="en-US" sz="1800" i="1" dirty="0" smtClean="0">
              <a:ea typeface="ＭＳ Ｐゴシック" charset="0"/>
            </a:endParaRPr>
          </a:p>
          <a:p>
            <a:pPr marL="0" indent="0" algn="just" defTabSz="684213" fontAlgn="base">
              <a:spcBef>
                <a:spcPts val="600"/>
              </a:spcBef>
              <a:spcAft>
                <a:spcPts val="600"/>
              </a:spcAft>
              <a:buClr>
                <a:schemeClr val="tx2"/>
              </a:buClr>
              <a:buSzPct val="90000"/>
              <a:buNone/>
            </a:pPr>
            <a:r>
              <a:rPr lang="en-US" sz="1800" dirty="0" smtClean="0"/>
              <a:t>There </a:t>
            </a:r>
            <a:r>
              <a:rPr lang="en-US" sz="1800" dirty="0"/>
              <a:t>are two techniques for BGP summarization:</a:t>
            </a:r>
          </a:p>
          <a:p>
            <a:pPr algn="just" defTabSz="684213" fontAlgn="base">
              <a:spcBef>
                <a:spcPts val="600"/>
              </a:spcBef>
              <a:spcAft>
                <a:spcPts val="600"/>
              </a:spcAft>
              <a:buClr>
                <a:schemeClr val="tx2"/>
              </a:buClr>
              <a:buSzPct val="90000"/>
              <a:buFont typeface="Wingdings" panose="05000000000000000000" pitchFamily="2" charset="2"/>
              <a:buChar char="Ø"/>
            </a:pPr>
            <a:r>
              <a:rPr lang="en-US" sz="1800" b="1" dirty="0" smtClean="0"/>
              <a:t>Static </a:t>
            </a:r>
            <a:r>
              <a:rPr lang="en-US" sz="1800" dirty="0" smtClean="0"/>
              <a:t> </a:t>
            </a:r>
          </a:p>
          <a:p>
            <a:pPr lvl="1" algn="just" defTabSz="684213" fontAlgn="base">
              <a:spcBef>
                <a:spcPts val="600"/>
              </a:spcBef>
              <a:spcAft>
                <a:spcPts val="600"/>
              </a:spcAft>
              <a:buClr>
                <a:schemeClr val="tx2"/>
              </a:buClr>
              <a:buSzPct val="90000"/>
              <a:buFont typeface="Wingdings" panose="05000000000000000000" pitchFamily="2" charset="2"/>
              <a:buChar char="Ø"/>
            </a:pPr>
            <a:r>
              <a:rPr lang="en-US" sz="1800" dirty="0" smtClean="0"/>
              <a:t>Create </a:t>
            </a:r>
            <a:r>
              <a:rPr lang="en-US" sz="1800" dirty="0"/>
              <a:t>a </a:t>
            </a:r>
            <a:r>
              <a:rPr lang="en-US" sz="1800" b="1" i="1" dirty="0"/>
              <a:t>static route to Null0 for the summary network prefix and then advertise the prefix with a network statement</a:t>
            </a:r>
            <a:r>
              <a:rPr lang="en-US" sz="1800" dirty="0"/>
              <a:t>. </a:t>
            </a:r>
            <a:endParaRPr lang="en-US" sz="1800" dirty="0" smtClean="0"/>
          </a:p>
          <a:p>
            <a:pPr lvl="1" algn="just" defTabSz="684213" fontAlgn="base">
              <a:spcBef>
                <a:spcPts val="600"/>
              </a:spcBef>
              <a:spcAft>
                <a:spcPts val="600"/>
              </a:spcAft>
              <a:buClr>
                <a:schemeClr val="tx2"/>
              </a:buClr>
              <a:buSzPct val="90000"/>
              <a:buFont typeface="Wingdings" panose="05000000000000000000" pitchFamily="2" charset="2"/>
              <a:buChar char="Ø"/>
            </a:pPr>
            <a:r>
              <a:rPr lang="en-US" sz="1800" dirty="0" smtClean="0"/>
              <a:t>The </a:t>
            </a:r>
            <a:r>
              <a:rPr lang="en-US" sz="1800" i="1" dirty="0">
                <a:solidFill>
                  <a:srgbClr val="FF0000"/>
                </a:solidFill>
              </a:rPr>
              <a:t>downfall of this technique is that the summary route is always advertised, even if the networks are not available</a:t>
            </a:r>
            <a:r>
              <a:rPr lang="en-US" sz="1800" dirty="0"/>
              <a:t>.</a:t>
            </a:r>
          </a:p>
          <a:p>
            <a:pPr algn="just" defTabSz="684213" fontAlgn="base">
              <a:spcBef>
                <a:spcPts val="600"/>
              </a:spcBef>
              <a:spcAft>
                <a:spcPts val="600"/>
              </a:spcAft>
              <a:buClr>
                <a:schemeClr val="tx2"/>
              </a:buClr>
              <a:buSzPct val="90000"/>
              <a:buFont typeface="Wingdings" panose="05000000000000000000" pitchFamily="2" charset="2"/>
              <a:buChar char="Ø"/>
            </a:pPr>
            <a:r>
              <a:rPr lang="en-US" sz="1800" b="1" dirty="0" smtClean="0"/>
              <a:t>Dynamic </a:t>
            </a:r>
          </a:p>
          <a:p>
            <a:pPr lvl="1" algn="just" defTabSz="684213" fontAlgn="base">
              <a:spcBef>
                <a:spcPts val="600"/>
              </a:spcBef>
              <a:spcAft>
                <a:spcPts val="600"/>
              </a:spcAft>
              <a:buClr>
                <a:schemeClr val="tx2"/>
              </a:buClr>
              <a:buSzPct val="90000"/>
              <a:buFont typeface="Wingdings" panose="05000000000000000000" pitchFamily="2" charset="2"/>
              <a:buChar char="Ø"/>
            </a:pPr>
            <a:r>
              <a:rPr lang="en-US" sz="1800" dirty="0" smtClean="0"/>
              <a:t>Configure </a:t>
            </a:r>
            <a:r>
              <a:rPr lang="en-US" sz="1800" b="1" dirty="0"/>
              <a:t>an aggregation network prefix</a:t>
            </a:r>
            <a:r>
              <a:rPr lang="en-US" sz="1800" dirty="0"/>
              <a:t>. When viable component routes that match the aggregate network prefix enter the BGP table, then the aggregate prefix is created. </a:t>
            </a:r>
            <a:endParaRPr lang="en-US" sz="1800" dirty="0" smtClean="0"/>
          </a:p>
          <a:p>
            <a:pPr lvl="1" algn="just" defTabSz="684213" fontAlgn="base">
              <a:spcBef>
                <a:spcPts val="600"/>
              </a:spcBef>
              <a:spcAft>
                <a:spcPts val="600"/>
              </a:spcAft>
              <a:buClr>
                <a:schemeClr val="tx2"/>
              </a:buClr>
              <a:buSzPct val="90000"/>
              <a:buFont typeface="Wingdings" panose="05000000000000000000" pitchFamily="2" charset="2"/>
              <a:buChar char="Ø"/>
            </a:pPr>
            <a:r>
              <a:rPr lang="en-US" sz="1800" dirty="0" smtClean="0"/>
              <a:t>The </a:t>
            </a:r>
            <a:r>
              <a:rPr lang="en-US" sz="1800" dirty="0"/>
              <a:t>originating router sets the next hop to Null0 as a discard route for the aggregated prefix for loop prevention</a:t>
            </a:r>
            <a:r>
              <a:rPr lang="en-US" sz="1800" dirty="0" smtClean="0"/>
              <a:t>.</a:t>
            </a:r>
            <a:endParaRPr lang="en-US" sz="1800" dirty="0"/>
          </a:p>
        </p:txBody>
      </p:sp>
    </p:spTree>
    <p:extLst>
      <p:ext uri="{BB962C8B-B14F-4D97-AF65-F5344CB8AC3E}">
        <p14:creationId xmlns:p14="http://schemas.microsoft.com/office/powerpoint/2010/main" val="3611886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4747110" cy="900979"/>
          </a:xfrm>
        </p:spPr>
        <p:txBody>
          <a:bodyPr>
            <a:normAutofit/>
          </a:bodyPr>
          <a:lstStyle/>
          <a:p>
            <a:r>
              <a:rPr lang="en-GB" sz="2900" dirty="0" smtClean="0"/>
              <a:t>BGP – </a:t>
            </a:r>
            <a:r>
              <a:rPr lang="en-US" sz="2900" dirty="0"/>
              <a:t>Route </a:t>
            </a:r>
            <a:r>
              <a:rPr lang="en-US" sz="2900" dirty="0" smtClean="0"/>
              <a:t>Summarization </a:t>
            </a:r>
            <a:br>
              <a:rPr lang="en-US" sz="2900" dirty="0" smtClean="0"/>
            </a:br>
            <a:r>
              <a:rPr lang="en-US" sz="2900" dirty="0" smtClean="0"/>
              <a:t>Aggregate </a:t>
            </a:r>
            <a:r>
              <a:rPr lang="en-US" sz="2900" dirty="0"/>
              <a:t>Address</a:t>
            </a:r>
            <a:endParaRPr lang="en-GB" sz="29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1"/>
            <a:ext cx="6451007" cy="3575934"/>
          </a:xfrm>
        </p:spPr>
        <p:txBody>
          <a:bodyPr>
            <a:noAutofit/>
          </a:bodyPr>
          <a:lstStyle/>
          <a:p>
            <a:pPr algn="just">
              <a:buFont typeface="Wingdings" panose="05000000000000000000" pitchFamily="2" charset="2"/>
              <a:buChar char="§"/>
            </a:pPr>
            <a:r>
              <a:rPr lang="en-US" sz="1800" dirty="0"/>
              <a:t>Dynamic route summarization is accomplished with the BGP address family configuration command </a:t>
            </a:r>
            <a:r>
              <a:rPr lang="en-US" sz="1800" b="1" dirty="0"/>
              <a:t>aggregate-address</a:t>
            </a:r>
            <a:r>
              <a:rPr lang="en-US" sz="1800" dirty="0"/>
              <a:t> </a:t>
            </a:r>
            <a:r>
              <a:rPr lang="en-US" sz="1800" i="1" dirty="0"/>
              <a:t>network subnet-mask </a:t>
            </a:r>
            <a:r>
              <a:rPr lang="en-US" sz="1800" dirty="0"/>
              <a:t>[</a:t>
            </a:r>
            <a:r>
              <a:rPr lang="en-US" sz="1800" b="1" dirty="0"/>
              <a:t>summary</a:t>
            </a:r>
            <a:r>
              <a:rPr lang="en-US" sz="1800" dirty="0"/>
              <a:t>-</a:t>
            </a:r>
            <a:r>
              <a:rPr lang="en-US" sz="1800" b="1" dirty="0"/>
              <a:t>only</a:t>
            </a:r>
            <a:r>
              <a:rPr lang="en-US" sz="1800" dirty="0"/>
              <a:t>] [</a:t>
            </a:r>
            <a:r>
              <a:rPr lang="en-US" sz="1800" b="1" dirty="0"/>
              <a:t>as</a:t>
            </a:r>
            <a:r>
              <a:rPr lang="en-US" sz="1800" dirty="0"/>
              <a:t>-</a:t>
            </a:r>
            <a:r>
              <a:rPr lang="en-US" sz="1800" b="1" dirty="0"/>
              <a:t>set</a:t>
            </a:r>
            <a:r>
              <a:rPr lang="en-US" sz="1800" dirty="0"/>
              <a:t>].</a:t>
            </a:r>
          </a:p>
        </p:txBody>
      </p:sp>
      <p:pic>
        <p:nvPicPr>
          <p:cNvPr id="4" name="Picture 3">
            <a:extLst>
              <a:ext uri="{FF2B5EF4-FFF2-40B4-BE49-F238E27FC236}">
                <a16:creationId xmlns:a16="http://schemas.microsoft.com/office/drawing/2014/main" id="{A9BB1FBD-3A44-45CD-8A9F-C2DE0950B117}"/>
              </a:ext>
            </a:extLst>
          </p:cNvPr>
          <p:cNvPicPr>
            <a:picLocks noChangeAspect="1"/>
          </p:cNvPicPr>
          <p:nvPr/>
        </p:nvPicPr>
        <p:blipFill>
          <a:blip r:embed="rId2"/>
          <a:stretch>
            <a:fillRect/>
          </a:stretch>
        </p:blipFill>
        <p:spPr>
          <a:xfrm>
            <a:off x="6902158" y="166255"/>
            <a:ext cx="4905375" cy="1857375"/>
          </a:xfrm>
          <a:prstGeom prst="rect">
            <a:avLst/>
          </a:prstGeom>
        </p:spPr>
      </p:pic>
      <p:sp>
        <p:nvSpPr>
          <p:cNvPr id="5" name="TextBox 4"/>
          <p:cNvSpPr txBox="1"/>
          <p:nvPr/>
        </p:nvSpPr>
        <p:spPr>
          <a:xfrm>
            <a:off x="379001" y="2023630"/>
            <a:ext cx="3996607" cy="1846659"/>
          </a:xfrm>
          <a:prstGeom prst="rect">
            <a:avLst/>
          </a:prstGeom>
          <a:noFill/>
        </p:spPr>
        <p:txBody>
          <a:bodyPr wrap="none" rtlCol="0">
            <a:spAutoFit/>
          </a:bodyPr>
          <a:lstStyle/>
          <a:p>
            <a:r>
              <a:rPr lang="en-US" dirty="0"/>
              <a:t>R1</a:t>
            </a:r>
          </a:p>
          <a:p>
            <a:r>
              <a:rPr lang="en-US" sz="1200" dirty="0">
                <a:latin typeface="Courier New" panose="02070309020205020404" pitchFamily="49" charset="0"/>
                <a:cs typeface="Courier New" panose="02070309020205020404" pitchFamily="49" charset="0"/>
              </a:rPr>
              <a:t>router bgp 65100</a:t>
            </a:r>
          </a:p>
          <a:p>
            <a:r>
              <a:rPr lang="en-US" sz="1200" dirty="0">
                <a:latin typeface="Courier New" panose="02070309020205020404" pitchFamily="49" charset="0"/>
                <a:cs typeface="Courier New" panose="02070309020205020404" pitchFamily="49" charset="0"/>
              </a:rPr>
              <a:t> bgp log-neighbor-changes</a:t>
            </a:r>
          </a:p>
          <a:p>
            <a:r>
              <a:rPr lang="en-US" sz="1200" dirty="0">
                <a:latin typeface="Courier New" panose="02070309020205020404" pitchFamily="49" charset="0"/>
                <a:cs typeface="Courier New" panose="02070309020205020404" pitchFamily="49" charset="0"/>
              </a:rPr>
              <a:t> network 10.12.1.0 mask 255.255.255.0</a:t>
            </a:r>
          </a:p>
          <a:p>
            <a:r>
              <a:rPr lang="en-US" sz="1200" dirty="0">
                <a:latin typeface="Courier New" panose="02070309020205020404" pitchFamily="49" charset="0"/>
                <a:cs typeface="Courier New" panose="02070309020205020404" pitchFamily="49" charset="0"/>
              </a:rPr>
              <a:t> network 192.168.1.1 mask 255.255.255.255</a:t>
            </a:r>
          </a:p>
          <a:p>
            <a:r>
              <a:rPr lang="en-US" sz="1200" dirty="0">
                <a:latin typeface="Courier New" panose="02070309020205020404" pitchFamily="49" charset="0"/>
                <a:cs typeface="Courier New" panose="02070309020205020404" pitchFamily="49" charset="0"/>
              </a:rPr>
              <a:t> network 192.168.3.3 mask 255.255.255.255</a:t>
            </a:r>
          </a:p>
          <a:p>
            <a:r>
              <a:rPr lang="en-US" sz="1200" dirty="0">
                <a:latin typeface="Courier New" panose="02070309020205020404" pitchFamily="49" charset="0"/>
                <a:cs typeface="Courier New" panose="02070309020205020404" pitchFamily="49" charset="0"/>
              </a:rPr>
              <a:t> network 192.168.4.4 mask 255.255.255.255</a:t>
            </a:r>
          </a:p>
          <a:p>
            <a:r>
              <a:rPr lang="en-US" sz="1200" dirty="0">
                <a:latin typeface="Courier New" panose="02070309020205020404" pitchFamily="49" charset="0"/>
                <a:cs typeface="Courier New" panose="02070309020205020404" pitchFamily="49" charset="0"/>
              </a:rPr>
              <a:t> redistribute </a:t>
            </a:r>
            <a:r>
              <a:rPr lang="en-US" sz="1200" dirty="0" err="1">
                <a:latin typeface="Courier New" panose="02070309020205020404" pitchFamily="49" charset="0"/>
                <a:cs typeface="Courier New" panose="02070309020205020404" pitchFamily="49" charset="0"/>
              </a:rPr>
              <a:t>ospf</a:t>
            </a:r>
            <a:r>
              <a:rPr lang="en-US" sz="1200" dirty="0">
                <a:latin typeface="Courier New" panose="02070309020205020404" pitchFamily="49" charset="0"/>
                <a:cs typeface="Courier New" panose="02070309020205020404" pitchFamily="49" charset="0"/>
              </a:rPr>
              <a:t> 1</a:t>
            </a:r>
          </a:p>
          <a:p>
            <a:r>
              <a:rPr lang="en-US" sz="1200" dirty="0">
                <a:latin typeface="Courier New" panose="02070309020205020404" pitchFamily="49" charset="0"/>
                <a:cs typeface="Courier New" panose="02070309020205020404" pitchFamily="49" charset="0"/>
              </a:rPr>
              <a:t> neighbor 10.12.1.2 remote-as 65200</a:t>
            </a:r>
          </a:p>
        </p:txBody>
      </p:sp>
      <p:sp>
        <p:nvSpPr>
          <p:cNvPr id="6" name="Rectangle 5"/>
          <p:cNvSpPr/>
          <p:nvPr/>
        </p:nvSpPr>
        <p:spPr>
          <a:xfrm>
            <a:off x="6830008" y="2023630"/>
            <a:ext cx="4235966" cy="2585323"/>
          </a:xfrm>
          <a:prstGeom prst="rect">
            <a:avLst/>
          </a:prstGeom>
        </p:spPr>
        <p:txBody>
          <a:bodyPr wrap="square">
            <a:spAutoFit/>
          </a:bodyPr>
          <a:lstStyle/>
          <a:p>
            <a:r>
              <a:rPr lang="en-US" dirty="0"/>
              <a:t>R2</a:t>
            </a:r>
          </a:p>
          <a:p>
            <a:r>
              <a:rPr lang="en-US" sz="1200" dirty="0">
                <a:latin typeface="Courier New" panose="02070309020205020404" pitchFamily="49" charset="0"/>
                <a:cs typeface="Courier New" panose="02070309020205020404" pitchFamily="49" charset="0"/>
              </a:rPr>
              <a:t>router bgp 65100</a:t>
            </a:r>
          </a:p>
          <a:p>
            <a:r>
              <a:rPr lang="en-US" sz="1200" dirty="0">
                <a:latin typeface="Courier New" panose="02070309020205020404" pitchFamily="49" charset="0"/>
                <a:cs typeface="Courier New" panose="02070309020205020404" pitchFamily="49" charset="0"/>
              </a:rPr>
              <a:t> bgp log-neighbor-changes</a:t>
            </a:r>
          </a:p>
          <a:p>
            <a:r>
              <a:rPr lang="en-US" sz="1200" dirty="0">
                <a:latin typeface="Courier New" panose="02070309020205020404" pitchFamily="49" charset="0"/>
                <a:cs typeface="Courier New" panose="02070309020205020404" pitchFamily="49" charset="0"/>
              </a:rPr>
              <a:t> neighbor 10.12.1.1 remote-as 65100</a:t>
            </a:r>
          </a:p>
          <a:p>
            <a:r>
              <a:rPr lang="en-US" sz="1200" dirty="0">
                <a:latin typeface="Courier New" panose="02070309020205020404" pitchFamily="49" charset="0"/>
                <a:cs typeface="Courier New" panose="02070309020205020404" pitchFamily="49" charset="0"/>
              </a:rPr>
              <a:t> neighbor 10.23.1.3 remote-as 65300</a:t>
            </a:r>
          </a:p>
          <a:p>
            <a:r>
              <a:rPr lang="en-US" sz="1200" dirty="0">
                <a:latin typeface="Courier New" panose="02070309020205020404" pitchFamily="49" charset="0"/>
                <a:cs typeface="Courier New" panose="02070309020205020404" pitchFamily="49" charset="0"/>
              </a:rPr>
              <a:t> !</a:t>
            </a:r>
          </a:p>
          <a:p>
            <a:r>
              <a:rPr lang="en-US" sz="1200" dirty="0">
                <a:latin typeface="Courier New" panose="02070309020205020404" pitchFamily="49" charset="0"/>
                <a:cs typeface="Courier New" panose="02070309020205020404" pitchFamily="49" charset="0"/>
              </a:rPr>
              <a:t> address-family ipv4</a:t>
            </a:r>
          </a:p>
          <a:p>
            <a:r>
              <a:rPr lang="en-US" sz="1200" dirty="0">
                <a:latin typeface="Courier New" panose="02070309020205020404" pitchFamily="49" charset="0"/>
                <a:cs typeface="Courier New" panose="02070309020205020404" pitchFamily="49" charset="0"/>
              </a:rPr>
              <a:t>  aggregate-address 192.168.0.0 255.255.0.0</a:t>
            </a:r>
          </a:p>
          <a:p>
            <a:r>
              <a:rPr lang="en-US" sz="1200" dirty="0">
                <a:latin typeface="Courier New" panose="02070309020205020404" pitchFamily="49" charset="0"/>
                <a:cs typeface="Courier New" panose="02070309020205020404" pitchFamily="49" charset="0"/>
              </a:rPr>
              <a:t>  aggregate-address 172.16.0.0 255.255.240.0</a:t>
            </a:r>
          </a:p>
          <a:p>
            <a:r>
              <a:rPr lang="en-US" sz="1200" dirty="0">
                <a:latin typeface="Courier New" panose="02070309020205020404" pitchFamily="49" charset="0"/>
                <a:cs typeface="Courier New" panose="02070309020205020404" pitchFamily="49" charset="0"/>
              </a:rPr>
              <a:t>  redistribute connected</a:t>
            </a:r>
          </a:p>
          <a:p>
            <a:r>
              <a:rPr lang="en-US" sz="1200" dirty="0">
                <a:latin typeface="Courier New" panose="02070309020205020404" pitchFamily="49" charset="0"/>
                <a:cs typeface="Courier New" panose="02070309020205020404" pitchFamily="49" charset="0"/>
              </a:rPr>
              <a:t>  neighbor 10.12.1.1 activate</a:t>
            </a:r>
          </a:p>
          <a:p>
            <a:r>
              <a:rPr lang="en-US" sz="1200" dirty="0">
                <a:latin typeface="Courier New" panose="02070309020205020404" pitchFamily="49" charset="0"/>
                <a:cs typeface="Courier New" panose="02070309020205020404" pitchFamily="49" charset="0"/>
              </a:rPr>
              <a:t>  neighbor 10.23.1.3 activate</a:t>
            </a:r>
          </a:p>
          <a:p>
            <a:r>
              <a:rPr lang="en-US" sz="1200" dirty="0">
                <a:latin typeface="Courier New" panose="02070309020205020404" pitchFamily="49" charset="0"/>
                <a:cs typeface="Courier New" panose="02070309020205020404" pitchFamily="49" charset="0"/>
              </a:rPr>
              <a:t> exit-address-family</a:t>
            </a:r>
          </a:p>
        </p:txBody>
      </p:sp>
    </p:spTree>
    <p:extLst>
      <p:ext uri="{BB962C8B-B14F-4D97-AF65-F5344CB8AC3E}">
        <p14:creationId xmlns:p14="http://schemas.microsoft.com/office/powerpoint/2010/main" val="3500451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4747110" cy="900979"/>
          </a:xfrm>
        </p:spPr>
        <p:txBody>
          <a:bodyPr>
            <a:normAutofit fontScale="90000"/>
          </a:bodyPr>
          <a:lstStyle/>
          <a:p>
            <a:r>
              <a:rPr lang="en-GB" sz="2900" dirty="0" smtClean="0"/>
              <a:t>BGP – </a:t>
            </a:r>
            <a:r>
              <a:rPr lang="en-US" sz="2900" dirty="0"/>
              <a:t>Route </a:t>
            </a:r>
            <a:r>
              <a:rPr lang="en-US" sz="2900" dirty="0" smtClean="0"/>
              <a:t>Summarization </a:t>
            </a:r>
            <a:br>
              <a:rPr lang="en-US" sz="2900" dirty="0" smtClean="0"/>
            </a:br>
            <a:r>
              <a:rPr lang="en-US" sz="3200" dirty="0"/>
              <a:t>Atomic Aggregate</a:t>
            </a:r>
            <a:endParaRPr lang="en-GB" sz="29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1"/>
            <a:ext cx="6451007" cy="3575934"/>
          </a:xfrm>
        </p:spPr>
        <p:txBody>
          <a:bodyPr>
            <a:noAutofit/>
          </a:bodyPr>
          <a:lstStyle/>
          <a:p>
            <a:pPr algn="just" defTabSz="684213" fontAlgn="base">
              <a:spcBef>
                <a:spcPts val="600"/>
              </a:spcBef>
              <a:spcAft>
                <a:spcPts val="600"/>
              </a:spcAft>
              <a:buClr>
                <a:schemeClr val="tx2"/>
              </a:buClr>
              <a:buSzPct val="90000"/>
              <a:buFont typeface="Wingdings" panose="05000000000000000000" pitchFamily="2" charset="2"/>
              <a:buChar char="§"/>
            </a:pPr>
            <a:r>
              <a:rPr lang="en-US" sz="1800" dirty="0">
                <a:solidFill>
                  <a:srgbClr val="000000"/>
                </a:solidFill>
              </a:rPr>
              <a:t>Aggregated routes act like new BGP routes with a shorter prefix length. When a BGP router summarizes a route, it does not advertise the </a:t>
            </a:r>
            <a:r>
              <a:rPr lang="en-US" sz="1800" dirty="0" err="1">
                <a:solidFill>
                  <a:srgbClr val="000000"/>
                </a:solidFill>
              </a:rPr>
              <a:t>AS_Path</a:t>
            </a:r>
            <a:r>
              <a:rPr lang="en-US" sz="1800" dirty="0">
                <a:solidFill>
                  <a:srgbClr val="000000"/>
                </a:solidFill>
              </a:rPr>
              <a:t> information from before the aggregation. BGP path attributes like </a:t>
            </a:r>
            <a:r>
              <a:rPr lang="en-US" sz="1800" dirty="0" err="1">
                <a:solidFill>
                  <a:srgbClr val="000000"/>
                </a:solidFill>
              </a:rPr>
              <a:t>AS_Path</a:t>
            </a:r>
            <a:r>
              <a:rPr lang="en-US" sz="1800" dirty="0">
                <a:solidFill>
                  <a:srgbClr val="000000"/>
                </a:solidFill>
              </a:rPr>
              <a:t>, MED, and BGP communities are not included in the new BGP advertisement.</a:t>
            </a:r>
            <a:endParaRPr lang="en-US" sz="1600" dirty="0">
              <a:solidFill>
                <a:srgbClr val="000000"/>
              </a:solidFill>
            </a:endParaRPr>
          </a:p>
        </p:txBody>
      </p:sp>
      <p:pic>
        <p:nvPicPr>
          <p:cNvPr id="4" name="Picture 3">
            <a:extLst>
              <a:ext uri="{FF2B5EF4-FFF2-40B4-BE49-F238E27FC236}">
                <a16:creationId xmlns:a16="http://schemas.microsoft.com/office/drawing/2014/main" id="{A9BB1FBD-3A44-45CD-8A9F-C2DE0950B117}"/>
              </a:ext>
            </a:extLst>
          </p:cNvPr>
          <p:cNvPicPr>
            <a:picLocks noChangeAspect="1"/>
          </p:cNvPicPr>
          <p:nvPr/>
        </p:nvPicPr>
        <p:blipFill>
          <a:blip r:embed="rId2"/>
          <a:stretch>
            <a:fillRect/>
          </a:stretch>
        </p:blipFill>
        <p:spPr>
          <a:xfrm>
            <a:off x="6902158" y="166255"/>
            <a:ext cx="4905375" cy="1857375"/>
          </a:xfrm>
          <a:prstGeom prst="rect">
            <a:avLst/>
          </a:prstGeom>
        </p:spPr>
      </p:pic>
      <p:sp>
        <p:nvSpPr>
          <p:cNvPr id="7" name="TextBox 6"/>
          <p:cNvSpPr txBox="1"/>
          <p:nvPr/>
        </p:nvSpPr>
        <p:spPr>
          <a:xfrm>
            <a:off x="160793" y="2430047"/>
            <a:ext cx="6070862" cy="2677656"/>
          </a:xfrm>
          <a:prstGeom prst="rect">
            <a:avLst/>
          </a:prstGeom>
          <a:noFill/>
        </p:spPr>
        <p:txBody>
          <a:bodyPr wrap="square" rtlCol="0">
            <a:spAutoFit/>
          </a:bodyPr>
          <a:lstStyle/>
          <a:p>
            <a:pPr marL="285730" lvl="3">
              <a:buSzPct val="90000"/>
            </a:pPr>
            <a:r>
              <a:rPr lang="en-US" sz="1200" dirty="0">
                <a:solidFill>
                  <a:srgbClr val="000000"/>
                </a:solidFill>
                <a:cs typeface="Courier New" panose="02070309020205020404" pitchFamily="49" charset="0"/>
              </a:rPr>
              <a:t>R2</a:t>
            </a:r>
            <a:endParaRPr lang="en-US" sz="1200" dirty="0">
              <a:solidFill>
                <a:srgbClr val="000000"/>
              </a:solidFill>
              <a:latin typeface="Courier New" panose="02070309020205020404" pitchFamily="49" charset="0"/>
              <a:cs typeface="Courier New" panose="02070309020205020404" pitchFamily="49" charset="0"/>
            </a:endParaRP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router bgp 65200</a:t>
            </a: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 bgp log-neighbor-changes</a:t>
            </a: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 no bgp default ipv4-unicast</a:t>
            </a: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 neighbor 10.12.1.1 remote-as 65100</a:t>
            </a: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 neighbor 10.23.1.3 remote-as 65300</a:t>
            </a: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 !</a:t>
            </a: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 address-family ipv4</a:t>
            </a: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  aggregate-address 192.168.0.0 255.255.0.0 summary-only</a:t>
            </a: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  aggregate-address 172.16.0.0 255.255.240.0 summary-only</a:t>
            </a: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  redistribute connected</a:t>
            </a: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  neighbor 10.12.1.1 activate</a:t>
            </a: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  neighbor 10.23.1.3 activate</a:t>
            </a:r>
          </a:p>
          <a:p>
            <a:pPr marL="285730" lvl="3">
              <a:buSzPct val="90000"/>
            </a:pPr>
            <a:r>
              <a:rPr lang="en-US" sz="1200" dirty="0">
                <a:solidFill>
                  <a:srgbClr val="000000"/>
                </a:solidFill>
                <a:latin typeface="Courier New" panose="02070309020205020404" pitchFamily="49" charset="0"/>
                <a:cs typeface="Courier New" panose="02070309020205020404" pitchFamily="49" charset="0"/>
              </a:rPr>
              <a:t> exit-address-family</a:t>
            </a:r>
          </a:p>
        </p:txBody>
      </p:sp>
      <p:sp>
        <p:nvSpPr>
          <p:cNvPr id="8" name="TextBox 7"/>
          <p:cNvSpPr txBox="1"/>
          <p:nvPr/>
        </p:nvSpPr>
        <p:spPr>
          <a:xfrm>
            <a:off x="6054172" y="2476213"/>
            <a:ext cx="5797485" cy="2631490"/>
          </a:xfrm>
          <a:prstGeom prst="rect">
            <a:avLst/>
          </a:prstGeom>
          <a:noFill/>
        </p:spPr>
        <p:txBody>
          <a:bodyPr wrap="square" rtlCol="0">
            <a:spAutoFit/>
          </a:bodyPr>
          <a:lstStyle/>
          <a:p>
            <a:r>
              <a:rPr lang="en-US" sz="1500" b="1" dirty="0">
                <a:latin typeface="Courier New" panose="02070309020205020404" pitchFamily="49" charset="0"/>
                <a:cs typeface="Courier New" panose="02070309020205020404" pitchFamily="49" charset="0"/>
              </a:rPr>
              <a:t>R2#show bgp ipv4 unicast 172.16.0.0</a:t>
            </a:r>
          </a:p>
          <a:p>
            <a:r>
              <a:rPr lang="en-US" sz="1500" dirty="0">
                <a:latin typeface="Courier New" panose="02070309020205020404" pitchFamily="49" charset="0"/>
                <a:cs typeface="Courier New" panose="02070309020205020404" pitchFamily="49" charset="0"/>
              </a:rPr>
              <a:t>BGP routing table entry for 172.16.0.0/20, version 6</a:t>
            </a:r>
          </a:p>
          <a:p>
            <a:r>
              <a:rPr lang="en-US" sz="1500" dirty="0">
                <a:latin typeface="Courier New" panose="02070309020205020404" pitchFamily="49" charset="0"/>
                <a:cs typeface="Courier New" panose="02070309020205020404" pitchFamily="49" charset="0"/>
              </a:rPr>
              <a:t>Paths: (1 available, best #1, table default)</a:t>
            </a:r>
          </a:p>
          <a:p>
            <a:r>
              <a:rPr lang="en-US" sz="1500" dirty="0">
                <a:latin typeface="Courier New" panose="02070309020205020404" pitchFamily="49" charset="0"/>
                <a:cs typeface="Courier New" panose="02070309020205020404" pitchFamily="49" charset="0"/>
              </a:rPr>
              <a:t>  Not advertised to any peer</a:t>
            </a:r>
          </a:p>
          <a:p>
            <a:r>
              <a:rPr lang="en-US" sz="1500" dirty="0">
                <a:latin typeface="Courier New" panose="02070309020205020404" pitchFamily="49" charset="0"/>
                <a:cs typeface="Courier New" panose="02070309020205020404" pitchFamily="49" charset="0"/>
              </a:rPr>
              <a:t>  Refresh Epoch 2</a:t>
            </a:r>
          </a:p>
          <a:p>
            <a:r>
              <a:rPr lang="en-US" sz="1500" dirty="0">
                <a:latin typeface="Courier New" panose="02070309020205020404" pitchFamily="49" charset="0"/>
                <a:cs typeface="Courier New" panose="02070309020205020404" pitchFamily="49" charset="0"/>
              </a:rPr>
              <a:t>  65200, (aggregated by 65200 192.168.2.2)</a:t>
            </a:r>
          </a:p>
          <a:p>
            <a:r>
              <a:rPr lang="en-US" sz="1500" dirty="0">
                <a:latin typeface="Courier New" panose="02070309020205020404" pitchFamily="49" charset="0"/>
                <a:cs typeface="Courier New" panose="02070309020205020404" pitchFamily="49" charset="0"/>
              </a:rPr>
              <a:t>    10.23.1.2 from 10.23.1.2 (192.168.2.2)</a:t>
            </a:r>
          </a:p>
          <a:p>
            <a:r>
              <a:rPr lang="en-US" sz="1500" dirty="0">
                <a:latin typeface="Courier New" panose="02070309020205020404" pitchFamily="49" charset="0"/>
                <a:cs typeface="Courier New" panose="02070309020205020404" pitchFamily="49" charset="0"/>
              </a:rPr>
              <a:t>      Origin IGP, metric 0,localpref 100, valid 32768, valid, external, atomic-aggregate, best</a:t>
            </a:r>
          </a:p>
          <a:p>
            <a:r>
              <a:rPr lang="en-US" sz="1500" dirty="0">
                <a:latin typeface="Courier New" panose="02070309020205020404" pitchFamily="49" charset="0"/>
                <a:cs typeface="Courier New" panose="02070309020205020404" pitchFamily="49" charset="0"/>
              </a:rPr>
              <a:t>      </a:t>
            </a:r>
            <a:r>
              <a:rPr lang="en-US" sz="1500" dirty="0" err="1">
                <a:latin typeface="Courier New" panose="02070309020205020404" pitchFamily="49" charset="0"/>
                <a:cs typeface="Courier New" panose="02070309020205020404" pitchFamily="49" charset="0"/>
              </a:rPr>
              <a:t>rx</a:t>
            </a:r>
            <a:r>
              <a:rPr lang="en-US" sz="1500" dirty="0">
                <a:latin typeface="Courier New" panose="02070309020205020404" pitchFamily="49" charset="0"/>
                <a:cs typeface="Courier New" panose="02070309020205020404" pitchFamily="49" charset="0"/>
              </a:rPr>
              <a:t> </a:t>
            </a:r>
            <a:r>
              <a:rPr lang="en-US" sz="1500" dirty="0" err="1">
                <a:latin typeface="Courier New" panose="02070309020205020404" pitchFamily="49" charset="0"/>
                <a:cs typeface="Courier New" panose="02070309020205020404" pitchFamily="49" charset="0"/>
              </a:rPr>
              <a:t>pathid</a:t>
            </a:r>
            <a:r>
              <a:rPr lang="en-US" sz="1500" dirty="0">
                <a:latin typeface="Courier New" panose="02070309020205020404" pitchFamily="49" charset="0"/>
                <a:cs typeface="Courier New" panose="02070309020205020404" pitchFamily="49" charset="0"/>
              </a:rPr>
              <a:t>: 0, </a:t>
            </a:r>
            <a:r>
              <a:rPr lang="en-US" sz="1500" dirty="0" err="1">
                <a:latin typeface="Courier New" panose="02070309020205020404" pitchFamily="49" charset="0"/>
                <a:cs typeface="Courier New" panose="02070309020205020404" pitchFamily="49" charset="0"/>
              </a:rPr>
              <a:t>tx</a:t>
            </a:r>
            <a:r>
              <a:rPr lang="en-US" sz="1500" dirty="0">
                <a:latin typeface="Courier New" panose="02070309020205020404" pitchFamily="49" charset="0"/>
                <a:cs typeface="Courier New" panose="02070309020205020404" pitchFamily="49" charset="0"/>
              </a:rPr>
              <a:t> </a:t>
            </a:r>
            <a:r>
              <a:rPr lang="en-US" sz="1500" dirty="0" err="1">
                <a:latin typeface="Courier New" panose="02070309020205020404" pitchFamily="49" charset="0"/>
                <a:cs typeface="Courier New" panose="02070309020205020404" pitchFamily="49" charset="0"/>
              </a:rPr>
              <a:t>pathid</a:t>
            </a:r>
            <a:r>
              <a:rPr lang="en-US" sz="1500" dirty="0">
                <a:latin typeface="Courier New" panose="02070309020205020404" pitchFamily="49" charset="0"/>
                <a:cs typeface="Courier New" panose="02070309020205020404" pitchFamily="49" charset="0"/>
              </a:rPr>
              <a:t>: 0x0</a:t>
            </a:r>
          </a:p>
        </p:txBody>
      </p:sp>
      <p:sp>
        <p:nvSpPr>
          <p:cNvPr id="9" name="Rectangle 8"/>
          <p:cNvSpPr/>
          <p:nvPr/>
        </p:nvSpPr>
        <p:spPr>
          <a:xfrm>
            <a:off x="6054172" y="5252509"/>
            <a:ext cx="6096000" cy="307777"/>
          </a:xfrm>
          <a:prstGeom prst="rect">
            <a:avLst/>
          </a:prstGeom>
        </p:spPr>
        <p:txBody>
          <a:bodyPr>
            <a:spAutoFit/>
          </a:bodyPr>
          <a:lstStyle/>
          <a:p>
            <a:pPr defTabSz="684213" fontAlgn="base">
              <a:spcBef>
                <a:spcPts val="600"/>
              </a:spcBef>
              <a:spcAft>
                <a:spcPts val="600"/>
              </a:spcAft>
              <a:buClr>
                <a:schemeClr val="tx2"/>
              </a:buClr>
              <a:buSzPct val="90000"/>
            </a:pPr>
            <a:r>
              <a:rPr lang="en-US" sz="1400" i="1" dirty="0" smtClean="0">
                <a:solidFill>
                  <a:srgbClr val="000000"/>
                </a:solidFill>
                <a:cs typeface="Courier New" panose="02070309020205020404" pitchFamily="49" charset="0"/>
              </a:rPr>
              <a:t>Examining the BGP Attribute for the Atomic Aggregate Attribute</a:t>
            </a:r>
            <a:endParaRPr lang="en-US" sz="1400" i="1" dirty="0">
              <a:solidFill>
                <a:srgbClr val="000000"/>
              </a:solidFill>
              <a:cs typeface="Courier New" panose="02070309020205020404" pitchFamily="49" charset="0"/>
            </a:endParaRPr>
          </a:p>
        </p:txBody>
      </p:sp>
      <p:pic>
        <p:nvPicPr>
          <p:cNvPr id="11" name="Picture 10">
            <a:extLst>
              <a:ext uri="{FF2B5EF4-FFF2-40B4-BE49-F238E27FC236}">
                <a16:creationId xmlns:a16="http://schemas.microsoft.com/office/drawing/2014/main" id="{93C34435-6939-469D-869E-40418B6916E8}"/>
              </a:ext>
            </a:extLst>
          </p:cNvPr>
          <p:cNvPicPr>
            <a:picLocks noChangeAspect="1"/>
          </p:cNvPicPr>
          <p:nvPr/>
        </p:nvPicPr>
        <p:blipFill>
          <a:blip r:embed="rId3"/>
          <a:stretch>
            <a:fillRect/>
          </a:stretch>
        </p:blipFill>
        <p:spPr>
          <a:xfrm>
            <a:off x="289079" y="5292097"/>
            <a:ext cx="4305300" cy="228600"/>
          </a:xfrm>
          <a:prstGeom prst="rect">
            <a:avLst/>
          </a:prstGeom>
        </p:spPr>
      </p:pic>
    </p:spTree>
    <p:extLst>
      <p:ext uri="{BB962C8B-B14F-4D97-AF65-F5344CB8AC3E}">
        <p14:creationId xmlns:p14="http://schemas.microsoft.com/office/powerpoint/2010/main" val="2648166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5754815" cy="900979"/>
          </a:xfrm>
        </p:spPr>
        <p:txBody>
          <a:bodyPr>
            <a:normAutofit fontScale="90000"/>
          </a:bodyPr>
          <a:lstStyle/>
          <a:p>
            <a:r>
              <a:rPr lang="en-GB" sz="2900" dirty="0" smtClean="0"/>
              <a:t>BGP – </a:t>
            </a:r>
            <a:r>
              <a:rPr lang="en-US" sz="2900" dirty="0"/>
              <a:t>Route </a:t>
            </a:r>
            <a:r>
              <a:rPr lang="en-US" sz="2900" dirty="0" smtClean="0"/>
              <a:t>Summarization </a:t>
            </a:r>
            <a:br>
              <a:rPr lang="en-US" sz="2900" dirty="0" smtClean="0"/>
            </a:br>
            <a:r>
              <a:rPr lang="en-US" sz="3200" dirty="0"/>
              <a:t>Route Aggregation with AS_SET</a:t>
            </a:r>
            <a:endParaRPr lang="en-GB" sz="29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1"/>
            <a:ext cx="6451007" cy="3575934"/>
          </a:xfrm>
        </p:spPr>
        <p:txBody>
          <a:bodyPr>
            <a:noAutofit/>
          </a:bodyPr>
          <a:lstStyle/>
          <a:p>
            <a:pPr algn="just" defTabSz="684213" fontAlgn="base">
              <a:spcBef>
                <a:spcPts val="600"/>
              </a:spcBef>
              <a:spcAft>
                <a:spcPts val="600"/>
              </a:spcAft>
              <a:buClr>
                <a:schemeClr val="tx2"/>
              </a:buClr>
              <a:buSzPct val="90000"/>
              <a:buFont typeface="Wingdings" panose="05000000000000000000" pitchFamily="2" charset="2"/>
              <a:buChar char="§"/>
            </a:pPr>
            <a:r>
              <a:rPr lang="en-US" sz="1800" dirty="0">
                <a:solidFill>
                  <a:srgbClr val="000000"/>
                </a:solidFill>
                <a:cs typeface="Courier New" panose="02070309020205020404" pitchFamily="49" charset="0"/>
              </a:rPr>
              <a:t>To keep the BGP path information history, the optional </a:t>
            </a:r>
            <a:r>
              <a:rPr lang="en-US" sz="1800" b="1" dirty="0">
                <a:solidFill>
                  <a:srgbClr val="000000"/>
                </a:solidFill>
                <a:cs typeface="Courier New" panose="02070309020205020404" pitchFamily="49" charset="0"/>
              </a:rPr>
              <a:t>as-set</a:t>
            </a:r>
            <a:r>
              <a:rPr lang="en-US" sz="1800" dirty="0">
                <a:solidFill>
                  <a:srgbClr val="000000"/>
                </a:solidFill>
                <a:cs typeface="Courier New" panose="02070309020205020404" pitchFamily="49" charset="0"/>
              </a:rPr>
              <a:t> keyword may be used with the </a:t>
            </a:r>
            <a:r>
              <a:rPr lang="en-US" sz="1800" b="1" dirty="0">
                <a:solidFill>
                  <a:srgbClr val="000000"/>
                </a:solidFill>
                <a:cs typeface="Courier New" panose="02070309020205020404" pitchFamily="49" charset="0"/>
              </a:rPr>
              <a:t>aggregate-address</a:t>
            </a:r>
            <a:r>
              <a:rPr lang="en-US" sz="1800" dirty="0">
                <a:solidFill>
                  <a:srgbClr val="000000"/>
                </a:solidFill>
                <a:cs typeface="Courier New" panose="02070309020205020404" pitchFamily="49" charset="0"/>
              </a:rPr>
              <a:t> command. As the router generates the aggregate route, BGP attributes from the component aggregate routes are copied over to it.</a:t>
            </a:r>
          </a:p>
        </p:txBody>
      </p:sp>
      <p:pic>
        <p:nvPicPr>
          <p:cNvPr id="4" name="Picture 3">
            <a:extLst>
              <a:ext uri="{FF2B5EF4-FFF2-40B4-BE49-F238E27FC236}">
                <a16:creationId xmlns:a16="http://schemas.microsoft.com/office/drawing/2014/main" id="{A9BB1FBD-3A44-45CD-8A9F-C2DE0950B117}"/>
              </a:ext>
            </a:extLst>
          </p:cNvPr>
          <p:cNvPicPr>
            <a:picLocks noChangeAspect="1"/>
          </p:cNvPicPr>
          <p:nvPr/>
        </p:nvPicPr>
        <p:blipFill>
          <a:blip r:embed="rId2"/>
          <a:stretch>
            <a:fillRect/>
          </a:stretch>
        </p:blipFill>
        <p:spPr>
          <a:xfrm>
            <a:off x="6902158" y="166255"/>
            <a:ext cx="4905375" cy="1857375"/>
          </a:xfrm>
          <a:prstGeom prst="rect">
            <a:avLst/>
          </a:prstGeom>
        </p:spPr>
      </p:pic>
      <p:sp>
        <p:nvSpPr>
          <p:cNvPr id="9" name="Rectangle 8"/>
          <p:cNvSpPr/>
          <p:nvPr/>
        </p:nvSpPr>
        <p:spPr>
          <a:xfrm>
            <a:off x="510073" y="5163344"/>
            <a:ext cx="5164654" cy="307777"/>
          </a:xfrm>
          <a:prstGeom prst="rect">
            <a:avLst/>
          </a:prstGeom>
        </p:spPr>
        <p:txBody>
          <a:bodyPr wrap="square">
            <a:spAutoFit/>
          </a:bodyPr>
          <a:lstStyle/>
          <a:p>
            <a:pPr algn="ctr" defTabSz="684213">
              <a:spcBef>
                <a:spcPts val="600"/>
              </a:spcBef>
              <a:spcAft>
                <a:spcPts val="600"/>
              </a:spcAft>
              <a:buClr>
                <a:schemeClr val="tx2"/>
              </a:buClr>
              <a:buSzPct val="90000"/>
            </a:pPr>
            <a:r>
              <a:rPr lang="en-US" sz="1400" dirty="0" smtClean="0">
                <a:solidFill>
                  <a:srgbClr val="000000"/>
                </a:solidFill>
                <a:cs typeface="Courier New" panose="02070309020205020404" pitchFamily="49" charset="0"/>
              </a:rPr>
              <a:t>Configuring </a:t>
            </a:r>
            <a:r>
              <a:rPr lang="en-US" sz="1400" dirty="0">
                <a:solidFill>
                  <a:srgbClr val="000000"/>
                </a:solidFill>
                <a:cs typeface="Courier New" panose="02070309020205020404" pitchFamily="49" charset="0"/>
              </a:rPr>
              <a:t>Aggregation While Preserving BGP Attributes</a:t>
            </a:r>
          </a:p>
        </p:txBody>
      </p:sp>
      <p:sp>
        <p:nvSpPr>
          <p:cNvPr id="12" name="TextBox 11"/>
          <p:cNvSpPr txBox="1"/>
          <p:nvPr/>
        </p:nvSpPr>
        <p:spPr>
          <a:xfrm>
            <a:off x="306851" y="2331407"/>
            <a:ext cx="6227830" cy="2677656"/>
          </a:xfrm>
          <a:prstGeom prst="rect">
            <a:avLst/>
          </a:prstGeom>
          <a:noFill/>
        </p:spPr>
        <p:txBody>
          <a:bodyPr wrap="square" rtlCol="0">
            <a:spAutoFit/>
          </a:bodyPr>
          <a:lstStyle/>
          <a:p>
            <a:r>
              <a:rPr lang="en-US" sz="1200" b="1" dirty="0">
                <a:latin typeface="Courier New" panose="02070309020205020404" pitchFamily="49" charset="0"/>
                <a:cs typeface="Courier New" panose="02070309020205020404" pitchFamily="49" charset="0"/>
              </a:rPr>
              <a:t>R2#show running-config | section router bgp</a:t>
            </a:r>
          </a:p>
          <a:p>
            <a:r>
              <a:rPr lang="en-US" sz="1200" dirty="0">
                <a:latin typeface="Courier New" panose="02070309020205020404" pitchFamily="49" charset="0"/>
                <a:cs typeface="Courier New" panose="02070309020205020404" pitchFamily="49" charset="0"/>
              </a:rPr>
              <a:t>router bgp 65200</a:t>
            </a:r>
          </a:p>
          <a:p>
            <a:r>
              <a:rPr lang="en-US" sz="1200" dirty="0">
                <a:latin typeface="Courier New" panose="02070309020205020404" pitchFamily="49" charset="0"/>
                <a:cs typeface="Courier New" panose="02070309020205020404" pitchFamily="49" charset="0"/>
              </a:rPr>
              <a:t> bgp log-neighbor-changes</a:t>
            </a:r>
          </a:p>
          <a:p>
            <a:r>
              <a:rPr lang="en-US" sz="1200" dirty="0">
                <a:latin typeface="Courier New" panose="02070309020205020404" pitchFamily="49" charset="0"/>
                <a:cs typeface="Courier New" panose="02070309020205020404" pitchFamily="49" charset="0"/>
              </a:rPr>
              <a:t> no bgp default ipv4-unicast</a:t>
            </a:r>
          </a:p>
          <a:p>
            <a:r>
              <a:rPr lang="en-US" sz="1200" dirty="0">
                <a:latin typeface="Courier New" panose="02070309020205020404" pitchFamily="49" charset="0"/>
                <a:cs typeface="Courier New" panose="02070309020205020404" pitchFamily="49" charset="0"/>
              </a:rPr>
              <a:t> neighbor 10.12.1.1 remote-as 65100</a:t>
            </a:r>
          </a:p>
          <a:p>
            <a:r>
              <a:rPr lang="en-US" sz="1200" dirty="0">
                <a:latin typeface="Courier New" panose="02070309020205020404" pitchFamily="49" charset="0"/>
                <a:cs typeface="Courier New" panose="02070309020205020404" pitchFamily="49" charset="0"/>
              </a:rPr>
              <a:t> neighbor 10.23.1.3 remote-as 65300</a:t>
            </a:r>
          </a:p>
          <a:p>
            <a:r>
              <a:rPr lang="en-US" sz="1200" dirty="0">
                <a:latin typeface="Courier New" panose="02070309020205020404" pitchFamily="49" charset="0"/>
                <a:cs typeface="Courier New" panose="02070309020205020404" pitchFamily="49" charset="0"/>
              </a:rPr>
              <a:t> !</a:t>
            </a:r>
          </a:p>
          <a:p>
            <a:r>
              <a:rPr lang="en-US" sz="1200" dirty="0">
                <a:latin typeface="Courier New" panose="02070309020205020404" pitchFamily="49" charset="0"/>
                <a:cs typeface="Courier New" panose="02070309020205020404" pitchFamily="49" charset="0"/>
              </a:rPr>
              <a:t> address-family ipv4</a:t>
            </a:r>
          </a:p>
          <a:p>
            <a:r>
              <a:rPr lang="en-US" sz="1200" dirty="0">
                <a:latin typeface="Courier New" panose="02070309020205020404" pitchFamily="49" charset="0"/>
                <a:cs typeface="Courier New" panose="02070309020205020404" pitchFamily="49" charset="0"/>
              </a:rPr>
              <a:t>  aggregate-address 192.168.0.0 255.255.0.0 as-set summary-only</a:t>
            </a:r>
          </a:p>
          <a:p>
            <a:r>
              <a:rPr lang="en-US" sz="1200" dirty="0">
                <a:latin typeface="Courier New" panose="02070309020205020404" pitchFamily="49" charset="0"/>
                <a:cs typeface="Courier New" panose="02070309020205020404" pitchFamily="49" charset="0"/>
              </a:rPr>
              <a:t>  aggregate-address 172.16.0.0 255.255.240.0 as-set summary-only</a:t>
            </a:r>
          </a:p>
          <a:p>
            <a:r>
              <a:rPr lang="en-US" sz="1200" dirty="0">
                <a:latin typeface="Courier New" panose="02070309020205020404" pitchFamily="49" charset="0"/>
                <a:cs typeface="Courier New" panose="02070309020205020404" pitchFamily="49" charset="0"/>
              </a:rPr>
              <a:t>  redistribute connected</a:t>
            </a:r>
          </a:p>
          <a:p>
            <a:r>
              <a:rPr lang="en-US" sz="1200" dirty="0">
                <a:latin typeface="Courier New" panose="02070309020205020404" pitchFamily="49" charset="0"/>
                <a:cs typeface="Courier New" panose="02070309020205020404" pitchFamily="49" charset="0"/>
              </a:rPr>
              <a:t>  neighbor 10.12.1.1 activate</a:t>
            </a:r>
          </a:p>
          <a:p>
            <a:r>
              <a:rPr lang="en-US" sz="1200" dirty="0">
                <a:latin typeface="Courier New" panose="02070309020205020404" pitchFamily="49" charset="0"/>
                <a:cs typeface="Courier New" panose="02070309020205020404" pitchFamily="49" charset="0"/>
              </a:rPr>
              <a:t>  neighbor 10.23.1.3 activate</a:t>
            </a:r>
          </a:p>
          <a:p>
            <a:r>
              <a:rPr lang="en-US" sz="1200" dirty="0">
                <a:latin typeface="Courier New" panose="02070309020205020404" pitchFamily="49" charset="0"/>
                <a:cs typeface="Courier New" panose="02070309020205020404" pitchFamily="49" charset="0"/>
              </a:rPr>
              <a:t> exit-address-family</a:t>
            </a:r>
          </a:p>
        </p:txBody>
      </p:sp>
    </p:spTree>
    <p:extLst>
      <p:ext uri="{BB962C8B-B14F-4D97-AF65-F5344CB8AC3E}">
        <p14:creationId xmlns:p14="http://schemas.microsoft.com/office/powerpoint/2010/main" val="3837872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5039468" cy="900979"/>
          </a:xfrm>
        </p:spPr>
        <p:txBody>
          <a:bodyPr>
            <a:noAutofit/>
          </a:bodyPr>
          <a:lstStyle/>
          <a:p>
            <a:r>
              <a:rPr lang="en-US" sz="2900" dirty="0"/>
              <a:t>Multiprotocol BGP for IPv6</a:t>
            </a:r>
            <a:br>
              <a:rPr lang="en-US" sz="2900" dirty="0"/>
            </a:br>
            <a:r>
              <a:rPr lang="en-US" sz="2900" dirty="0"/>
              <a:t>MP-BGP</a:t>
            </a:r>
            <a:endParaRPr lang="en-GB" sz="29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3" y="1067234"/>
            <a:ext cx="11807272" cy="3575934"/>
          </a:xfrm>
        </p:spPr>
        <p:txBody>
          <a:bodyPr>
            <a:noAutofit/>
          </a:bodyPr>
          <a:lstStyle/>
          <a:p>
            <a:pPr marL="266700" indent="-266700"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Multiprotocol BGP (MP-BGP) enables BGP to carry </a:t>
            </a:r>
            <a:r>
              <a:rPr lang="en-US" sz="1800" b="1" i="1" dirty="0">
                <a:ea typeface="ＭＳ Ｐゴシック" charset="0"/>
              </a:rPr>
              <a:t>NLRI for multiple protocols, such as IPv4, IPv6, and Multiprotocol Label Switching (MPLS) Layer 3 virtual private networks (L3VPNs</a:t>
            </a:r>
            <a:r>
              <a:rPr lang="en-US" sz="1800" b="1" i="1" dirty="0" smtClean="0">
                <a:ea typeface="ＭＳ Ｐゴシック" charset="0"/>
              </a:rPr>
              <a:t>)</a:t>
            </a:r>
            <a:r>
              <a:rPr lang="en-US" sz="1800" dirty="0" smtClean="0">
                <a:ea typeface="ＭＳ Ｐゴシック" charset="0"/>
              </a:rPr>
              <a:t>.</a:t>
            </a:r>
          </a:p>
          <a:p>
            <a:pPr marL="266700" indent="-266700" algn="just" defTabSz="684213" fontAlgn="base">
              <a:spcBef>
                <a:spcPts val="600"/>
              </a:spcBef>
              <a:spcAft>
                <a:spcPts val="600"/>
              </a:spcAft>
              <a:buClr>
                <a:schemeClr val="tx2"/>
              </a:buClr>
              <a:buSzPct val="90000"/>
              <a:buFont typeface="Wingdings" panose="05000000000000000000" pitchFamily="2" charset="2"/>
              <a:buChar char="§"/>
            </a:pPr>
            <a:r>
              <a:rPr lang="en-US" sz="1800" dirty="0"/>
              <a:t>RFC 4760 defines the following new features:</a:t>
            </a:r>
          </a:p>
          <a:p>
            <a:pPr marL="715963" indent="-355600" algn="just" defTabSz="684213" fontAlgn="base">
              <a:spcBef>
                <a:spcPts val="600"/>
              </a:spcBef>
              <a:spcAft>
                <a:spcPts val="600"/>
              </a:spcAft>
              <a:buClr>
                <a:schemeClr val="tx2"/>
              </a:buClr>
              <a:buSzPct val="90000"/>
              <a:buFont typeface="Wingdings" panose="05000000000000000000" pitchFamily="2" charset="2"/>
              <a:buChar char="ü"/>
            </a:pPr>
            <a:r>
              <a:rPr lang="en-US" sz="1800" dirty="0"/>
              <a:t>A new address family identifier (AFI) model</a:t>
            </a:r>
          </a:p>
          <a:p>
            <a:pPr marL="715963" indent="-355600" algn="just" defTabSz="684213" fontAlgn="base">
              <a:spcBef>
                <a:spcPts val="600"/>
              </a:spcBef>
              <a:spcAft>
                <a:spcPts val="600"/>
              </a:spcAft>
              <a:buClr>
                <a:schemeClr val="tx2"/>
              </a:buClr>
              <a:buSzPct val="90000"/>
              <a:buFont typeface="Wingdings" panose="05000000000000000000" pitchFamily="2" charset="2"/>
              <a:buChar char="ü"/>
            </a:pPr>
            <a:r>
              <a:rPr lang="en-US" sz="1800" dirty="0"/>
              <a:t>New BGPv4 optional and nontransitive attributes</a:t>
            </a:r>
            <a:r>
              <a:rPr lang="en-US" sz="1800" dirty="0" smtClean="0"/>
              <a:t>: Multiprotocol </a:t>
            </a:r>
            <a:r>
              <a:rPr lang="en-US" sz="1800" dirty="0"/>
              <a:t>reachable </a:t>
            </a:r>
            <a:r>
              <a:rPr lang="en-US" sz="1800" dirty="0" smtClean="0"/>
              <a:t>NLRI &amp; Multiprotocol </a:t>
            </a:r>
            <a:r>
              <a:rPr lang="en-US" sz="1800" dirty="0"/>
              <a:t>unreachable </a:t>
            </a:r>
            <a:r>
              <a:rPr lang="en-US" sz="1800" dirty="0" smtClean="0"/>
              <a:t>NLRI</a:t>
            </a:r>
          </a:p>
          <a:p>
            <a:pPr marL="266700" indent="-266700" algn="just" defTabSz="684213" fontAlgn="base">
              <a:spcBef>
                <a:spcPts val="600"/>
              </a:spcBef>
              <a:spcAft>
                <a:spcPts val="600"/>
              </a:spcAft>
              <a:buClr>
                <a:schemeClr val="tx2"/>
              </a:buClr>
              <a:buSzPct val="90000"/>
              <a:buFont typeface="Wingdings" panose="05000000000000000000" pitchFamily="2" charset="2"/>
              <a:buChar char="§"/>
            </a:pPr>
            <a:r>
              <a:rPr lang="en-US" sz="1800" dirty="0"/>
              <a:t> All the same underlying IPv4 path vector routing protocol features and rules also apply to MP-BGP for IPv6. </a:t>
            </a:r>
          </a:p>
          <a:p>
            <a:pPr marL="266700" indent="-266700" algn="just" defTabSz="684213" fontAlgn="base">
              <a:spcBef>
                <a:spcPts val="600"/>
              </a:spcBef>
              <a:spcAft>
                <a:spcPts val="600"/>
              </a:spcAft>
              <a:buClr>
                <a:schemeClr val="tx2"/>
              </a:buClr>
              <a:buSzPct val="90000"/>
              <a:buFont typeface="Wingdings" panose="05000000000000000000" pitchFamily="2" charset="2"/>
              <a:buChar char="§"/>
            </a:pPr>
            <a:r>
              <a:rPr lang="en-US" sz="1800" dirty="0"/>
              <a:t> MP-BGP for IPv6 continues to </a:t>
            </a:r>
            <a:r>
              <a:rPr lang="en-US" sz="1800" b="1" i="1" dirty="0"/>
              <a:t>use the same well-known TCP port 179 for session peering as BGP uses for IPv4</a:t>
            </a:r>
            <a:r>
              <a:rPr lang="en-US" sz="1800" dirty="0"/>
              <a:t>.</a:t>
            </a:r>
          </a:p>
          <a:p>
            <a:pPr marL="266700" indent="-266700" algn="just" defTabSz="684213" fontAlgn="base">
              <a:spcBef>
                <a:spcPts val="0"/>
              </a:spcBef>
              <a:buClr>
                <a:schemeClr val="tx2"/>
              </a:buClr>
              <a:buSzPct val="90000"/>
              <a:buFont typeface="Wingdings" panose="05000000000000000000" pitchFamily="2" charset="2"/>
              <a:buChar char="§"/>
            </a:pPr>
            <a:r>
              <a:rPr lang="en-US" sz="1800" dirty="0"/>
              <a:t> The MP-BGP extensions include an </a:t>
            </a:r>
            <a:r>
              <a:rPr lang="en-US" sz="1800" b="1" dirty="0"/>
              <a:t>address family identifier (AFI) </a:t>
            </a:r>
            <a:r>
              <a:rPr lang="en-US" sz="1800" dirty="0"/>
              <a:t>that describes the supported protocols, along with </a:t>
            </a:r>
            <a:r>
              <a:rPr lang="en-US" sz="1800" b="1" dirty="0"/>
              <a:t>subsequent address family identifier (SAFI) attribute fields </a:t>
            </a:r>
            <a:r>
              <a:rPr lang="en-US" sz="1800" dirty="0"/>
              <a:t>that describe whether the prefix applies to the unicast or multicast routing table:</a:t>
            </a:r>
          </a:p>
          <a:p>
            <a:pPr marL="1076325" lvl="2" indent="-360363" algn="just">
              <a:spcBef>
                <a:spcPts val="0"/>
              </a:spcBef>
              <a:spcAft>
                <a:spcPts val="0"/>
              </a:spcAft>
              <a:buSzPct val="90000"/>
              <a:buFont typeface="Wingdings" panose="05000000000000000000" pitchFamily="2" charset="2"/>
              <a:buChar char="§"/>
            </a:pPr>
            <a:r>
              <a:rPr lang="en-US" sz="1800" dirty="0" smtClean="0"/>
              <a:t> </a:t>
            </a:r>
            <a:r>
              <a:rPr lang="en-US" sz="1800" dirty="0"/>
              <a:t>IPv4 unicast: AFI: 1, SAFI: 1</a:t>
            </a:r>
          </a:p>
          <a:p>
            <a:pPr marL="1076325" lvl="2" indent="-360363" algn="just">
              <a:spcBef>
                <a:spcPts val="0"/>
              </a:spcBef>
              <a:spcAft>
                <a:spcPts val="0"/>
              </a:spcAft>
              <a:buSzPct val="90000"/>
              <a:buFont typeface="Wingdings" panose="05000000000000000000" pitchFamily="2" charset="2"/>
              <a:buChar char="§"/>
            </a:pPr>
            <a:r>
              <a:rPr lang="en-US" sz="1800" dirty="0"/>
              <a:t> IPv6 unicast: AFI: 2, SAFI: 1</a:t>
            </a:r>
          </a:p>
          <a:p>
            <a:pPr marL="266700" lvl="2" indent="-266700" algn="just">
              <a:spcAft>
                <a:spcPts val="600"/>
              </a:spcAft>
              <a:buSzPct val="90000"/>
              <a:buFont typeface="Wingdings" panose="05000000000000000000" pitchFamily="2" charset="2"/>
              <a:buChar char="§"/>
            </a:pPr>
            <a:endParaRPr lang="en-US" sz="1800" dirty="0"/>
          </a:p>
          <a:p>
            <a:pPr marL="266700" indent="-266700" algn="just" defTabSz="684213">
              <a:spcBef>
                <a:spcPts val="600"/>
              </a:spcBef>
              <a:spcAft>
                <a:spcPts val="600"/>
              </a:spcAft>
              <a:buClr>
                <a:schemeClr val="tx2"/>
              </a:buClr>
              <a:buSzPct val="90000"/>
              <a:buFont typeface="Wingdings" panose="05000000000000000000" pitchFamily="2" charset="2"/>
              <a:buChar char="§"/>
            </a:pPr>
            <a:endParaRPr lang="en-US" sz="1800" dirty="0">
              <a:ea typeface="ＭＳ Ｐゴシック" charset="0"/>
            </a:endParaRPr>
          </a:p>
        </p:txBody>
      </p:sp>
      <p:pic>
        <p:nvPicPr>
          <p:cNvPr id="4" name="Picture 3"/>
          <p:cNvPicPr>
            <a:picLocks noChangeAspect="1"/>
          </p:cNvPicPr>
          <p:nvPr/>
        </p:nvPicPr>
        <p:blipFill>
          <a:blip r:embed="rId2"/>
          <a:stretch>
            <a:fillRect/>
          </a:stretch>
        </p:blipFill>
        <p:spPr>
          <a:xfrm>
            <a:off x="7097486" y="4245460"/>
            <a:ext cx="4779890" cy="1423873"/>
          </a:xfrm>
          <a:prstGeom prst="rect">
            <a:avLst/>
          </a:prstGeom>
        </p:spPr>
      </p:pic>
    </p:spTree>
    <p:extLst>
      <p:ext uri="{BB962C8B-B14F-4D97-AF65-F5344CB8AC3E}">
        <p14:creationId xmlns:p14="http://schemas.microsoft.com/office/powerpoint/2010/main" val="486895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5039468" cy="900979"/>
          </a:xfrm>
        </p:spPr>
        <p:txBody>
          <a:bodyPr>
            <a:noAutofit/>
          </a:bodyPr>
          <a:lstStyle/>
          <a:p>
            <a:r>
              <a:rPr lang="en-US" sz="2900" dirty="0"/>
              <a:t>Multiprotocol BGP for IPv6</a:t>
            </a:r>
            <a:br>
              <a:rPr lang="en-US" sz="2900" dirty="0"/>
            </a:br>
            <a:r>
              <a:rPr lang="en-US" sz="2900" dirty="0" smtClean="0"/>
              <a:t>Configuration</a:t>
            </a:r>
            <a:endParaRPr lang="en-GB" sz="29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2" y="1067234"/>
            <a:ext cx="7277795" cy="3575934"/>
          </a:xfrm>
        </p:spPr>
        <p:txBody>
          <a:bodyPr>
            <a:noAutofit/>
          </a:bodyPr>
          <a:lstStyle/>
          <a:p>
            <a:pPr algn="just">
              <a:buFont typeface="Wingdings" panose="05000000000000000000" pitchFamily="2" charset="2"/>
              <a:buChar char="§"/>
            </a:pPr>
            <a:r>
              <a:rPr lang="en-US" sz="1800" dirty="0"/>
              <a:t>All the BGP configuration rules demonstrated earlier apply with IPv6, except that the IPv6 address family must be initialized, and the neighbor is activated. </a:t>
            </a:r>
          </a:p>
          <a:p>
            <a:pPr algn="just">
              <a:buFont typeface="Wingdings" panose="05000000000000000000" pitchFamily="2" charset="2"/>
              <a:buChar char="§"/>
            </a:pPr>
            <a:r>
              <a:rPr lang="en-US" sz="1800" dirty="0"/>
              <a:t>Routers exchange AFI capabilities during the initial BGP session negotiation. </a:t>
            </a:r>
          </a:p>
          <a:p>
            <a:pPr algn="just">
              <a:buFont typeface="Wingdings" panose="05000000000000000000" pitchFamily="2" charset="2"/>
              <a:buChar char="§"/>
            </a:pPr>
            <a:r>
              <a:rPr lang="en-US" sz="1800" dirty="0"/>
              <a:t>The command </a:t>
            </a:r>
            <a:r>
              <a:rPr lang="en-US" sz="1800" b="1" i="1" dirty="0"/>
              <a:t>show </a:t>
            </a:r>
            <a:r>
              <a:rPr lang="en-US" sz="1800" b="1" i="1" dirty="0" err="1"/>
              <a:t>bgp</a:t>
            </a:r>
            <a:r>
              <a:rPr lang="en-US" sz="1800" b="1" i="1" dirty="0"/>
              <a:t> ipv6 unicast neighbors </a:t>
            </a:r>
            <a:r>
              <a:rPr lang="en-US" sz="1800" b="1" i="1" dirty="0" err="1"/>
              <a:t>ip</a:t>
            </a:r>
            <a:r>
              <a:rPr lang="en-US" sz="1800" b="1" i="1" dirty="0"/>
              <a:t>-address [detail] </a:t>
            </a:r>
            <a:r>
              <a:rPr lang="en-US" sz="1800" dirty="0"/>
              <a:t>displays detailed information on whether or not the IPv6 capabilities were negotiated successfully.</a:t>
            </a:r>
          </a:p>
          <a:p>
            <a:pPr marL="285750" indent="-285750" algn="just">
              <a:buFont typeface="Wingdings" panose="05000000000000000000" pitchFamily="2" charset="2"/>
              <a:buChar char="§"/>
            </a:pPr>
            <a:endParaRPr lang="en-US" sz="1800" dirty="0"/>
          </a:p>
        </p:txBody>
      </p:sp>
      <p:sp>
        <p:nvSpPr>
          <p:cNvPr id="5" name="TextBox 4"/>
          <p:cNvSpPr txBox="1"/>
          <p:nvPr/>
        </p:nvSpPr>
        <p:spPr>
          <a:xfrm>
            <a:off x="7438588" y="98320"/>
            <a:ext cx="4089581" cy="2215991"/>
          </a:xfrm>
          <a:prstGeom prst="rect">
            <a:avLst/>
          </a:prstGeom>
          <a:noFill/>
        </p:spPr>
        <p:txBody>
          <a:bodyPr wrap="none" rtlCol="0">
            <a:spAutoFit/>
          </a:bodyPr>
          <a:lstStyle/>
          <a:p>
            <a:r>
              <a:rPr lang="en-US" dirty="0"/>
              <a:t>R1</a:t>
            </a:r>
          </a:p>
          <a:p>
            <a:r>
              <a:rPr lang="en-US" sz="1200" dirty="0">
                <a:latin typeface="Courier New" panose="02070309020205020404" pitchFamily="49" charset="0"/>
                <a:cs typeface="Courier New" panose="02070309020205020404" pitchFamily="49" charset="0"/>
              </a:rPr>
              <a:t>router bgp 65100</a:t>
            </a:r>
          </a:p>
          <a:p>
            <a:r>
              <a:rPr lang="en-US" sz="1200" dirty="0">
                <a:latin typeface="Courier New" panose="02070309020205020404" pitchFamily="49" charset="0"/>
                <a:cs typeface="Courier New" panose="02070309020205020404" pitchFamily="49" charset="0"/>
              </a:rPr>
              <a:t> bgp router-id 192.168.1.1</a:t>
            </a:r>
          </a:p>
          <a:p>
            <a:r>
              <a:rPr lang="en-US" sz="1200" dirty="0">
                <a:latin typeface="Courier New" panose="02070309020205020404" pitchFamily="49" charset="0"/>
                <a:cs typeface="Courier New" panose="02070309020205020404" pitchFamily="49" charset="0"/>
              </a:rPr>
              <a:t> bgp log-neighbor-changes</a:t>
            </a:r>
          </a:p>
          <a:p>
            <a:r>
              <a:rPr lang="en-US" sz="1200" dirty="0">
                <a:latin typeface="Courier New" panose="02070309020205020404" pitchFamily="49" charset="0"/>
                <a:cs typeface="Courier New" panose="02070309020205020404" pitchFamily="49" charset="0"/>
              </a:rPr>
              <a:t> no bgp default ipv4-unicast</a:t>
            </a:r>
          </a:p>
          <a:p>
            <a:r>
              <a:rPr lang="en-US" sz="1200" dirty="0">
                <a:latin typeface="Courier New" panose="02070309020205020404" pitchFamily="49" charset="0"/>
                <a:cs typeface="Courier New" panose="02070309020205020404" pitchFamily="49" charset="0"/>
              </a:rPr>
              <a:t> neighbor 2001:DB8:0:12::2 remote-as 65200</a:t>
            </a:r>
          </a:p>
          <a:p>
            <a:r>
              <a:rPr lang="en-US" sz="1200" dirty="0">
                <a:latin typeface="Courier New" panose="02070309020205020404" pitchFamily="49" charset="0"/>
                <a:cs typeface="Courier New" panose="02070309020205020404" pitchFamily="49" charset="0"/>
              </a:rPr>
              <a:t> !</a:t>
            </a:r>
          </a:p>
          <a:p>
            <a:r>
              <a:rPr lang="en-US" sz="1200" dirty="0">
                <a:latin typeface="Courier New" panose="02070309020205020404" pitchFamily="49" charset="0"/>
                <a:cs typeface="Courier New" panose="02070309020205020404" pitchFamily="49" charset="0"/>
              </a:rPr>
              <a:t> address-family ipv6</a:t>
            </a:r>
          </a:p>
          <a:p>
            <a:r>
              <a:rPr lang="en-US" sz="1200" dirty="0">
                <a:latin typeface="Courier New" panose="02070309020205020404" pitchFamily="49" charset="0"/>
                <a:cs typeface="Courier New" panose="02070309020205020404" pitchFamily="49" charset="0"/>
              </a:rPr>
              <a:t>  redistribute connected</a:t>
            </a:r>
          </a:p>
          <a:p>
            <a:r>
              <a:rPr lang="en-US" sz="1200" dirty="0">
                <a:latin typeface="Courier New" panose="02070309020205020404" pitchFamily="49" charset="0"/>
                <a:cs typeface="Courier New" panose="02070309020205020404" pitchFamily="49" charset="0"/>
              </a:rPr>
              <a:t>  neighbor 2001:DB8:0:12::2 activate</a:t>
            </a:r>
          </a:p>
          <a:p>
            <a:r>
              <a:rPr lang="en-US" sz="1200" dirty="0">
                <a:latin typeface="Courier New" panose="02070309020205020404" pitchFamily="49" charset="0"/>
                <a:cs typeface="Courier New" panose="02070309020205020404" pitchFamily="49" charset="0"/>
              </a:rPr>
              <a:t> exit-address-family</a:t>
            </a:r>
          </a:p>
        </p:txBody>
      </p:sp>
      <p:sp>
        <p:nvSpPr>
          <p:cNvPr id="6" name="Rectangle 5"/>
          <p:cNvSpPr/>
          <p:nvPr/>
        </p:nvSpPr>
        <p:spPr>
          <a:xfrm>
            <a:off x="7438588" y="2602914"/>
            <a:ext cx="4324206" cy="2954655"/>
          </a:xfrm>
          <a:prstGeom prst="rect">
            <a:avLst/>
          </a:prstGeom>
        </p:spPr>
        <p:txBody>
          <a:bodyPr wrap="square">
            <a:spAutoFit/>
          </a:bodyPr>
          <a:lstStyle/>
          <a:p>
            <a:r>
              <a:rPr lang="en-US" dirty="0"/>
              <a:t>R2</a:t>
            </a:r>
          </a:p>
          <a:p>
            <a:r>
              <a:rPr lang="en-US" sz="1200" dirty="0">
                <a:latin typeface="Courier New" panose="02070309020205020404" pitchFamily="49" charset="0"/>
                <a:cs typeface="Courier New" panose="02070309020205020404" pitchFamily="49" charset="0"/>
              </a:rPr>
              <a:t>router bgp 65200</a:t>
            </a:r>
          </a:p>
          <a:p>
            <a:r>
              <a:rPr lang="en-US" sz="1200" dirty="0">
                <a:latin typeface="Courier New" panose="02070309020205020404" pitchFamily="49" charset="0"/>
                <a:cs typeface="Courier New" panose="02070309020205020404" pitchFamily="49" charset="0"/>
              </a:rPr>
              <a:t> bgp router-id 192.168.2.2</a:t>
            </a:r>
          </a:p>
          <a:p>
            <a:r>
              <a:rPr lang="en-US" sz="1200" dirty="0">
                <a:latin typeface="Courier New" panose="02070309020205020404" pitchFamily="49" charset="0"/>
                <a:cs typeface="Courier New" panose="02070309020205020404" pitchFamily="49" charset="0"/>
              </a:rPr>
              <a:t> bgp log-neighbor-changes</a:t>
            </a:r>
          </a:p>
          <a:p>
            <a:r>
              <a:rPr lang="en-US" sz="1200" dirty="0">
                <a:latin typeface="Courier New" panose="02070309020205020404" pitchFamily="49" charset="0"/>
                <a:cs typeface="Courier New" panose="02070309020205020404" pitchFamily="49" charset="0"/>
              </a:rPr>
              <a:t> no bgp default ipv4-unicast</a:t>
            </a:r>
          </a:p>
          <a:p>
            <a:r>
              <a:rPr lang="en-US" sz="1200" dirty="0">
                <a:latin typeface="Courier New" panose="02070309020205020404" pitchFamily="49" charset="0"/>
                <a:cs typeface="Courier New" panose="02070309020205020404" pitchFamily="49" charset="0"/>
              </a:rPr>
              <a:t> neighbor 2001:DB8:0:12::1 remote-as 65100</a:t>
            </a:r>
          </a:p>
          <a:p>
            <a:r>
              <a:rPr lang="en-US" sz="1200" dirty="0">
                <a:latin typeface="Courier New" panose="02070309020205020404" pitchFamily="49" charset="0"/>
                <a:cs typeface="Courier New" panose="02070309020205020404" pitchFamily="49" charset="0"/>
              </a:rPr>
              <a:t> neighbor 2001:DB8:0:23::3 remote-as 65300</a:t>
            </a:r>
          </a:p>
          <a:p>
            <a:r>
              <a:rPr lang="en-US" sz="1200" dirty="0">
                <a:latin typeface="Courier New" panose="02070309020205020404" pitchFamily="49" charset="0"/>
                <a:cs typeface="Courier New" panose="02070309020205020404" pitchFamily="49" charset="0"/>
              </a:rPr>
              <a:t> !</a:t>
            </a:r>
          </a:p>
          <a:p>
            <a:r>
              <a:rPr lang="en-US" sz="1200" dirty="0">
                <a:latin typeface="Courier New" panose="02070309020205020404" pitchFamily="49" charset="0"/>
                <a:cs typeface="Courier New" panose="02070309020205020404" pitchFamily="49" charset="0"/>
              </a:rPr>
              <a:t> address-family ipv6</a:t>
            </a:r>
          </a:p>
          <a:p>
            <a:r>
              <a:rPr lang="en-US" sz="1200" dirty="0">
                <a:latin typeface="Courier New" panose="02070309020205020404" pitchFamily="49" charset="0"/>
                <a:cs typeface="Courier New" panose="02070309020205020404" pitchFamily="49" charset="0"/>
              </a:rPr>
              <a:t>  network 2001:DB8::2/128</a:t>
            </a:r>
          </a:p>
          <a:p>
            <a:r>
              <a:rPr lang="en-US" sz="1200" dirty="0">
                <a:latin typeface="Courier New" panose="02070309020205020404" pitchFamily="49" charset="0"/>
                <a:cs typeface="Courier New" panose="02070309020205020404" pitchFamily="49" charset="0"/>
              </a:rPr>
              <a:t>  network 2001:DB8:0:12::/64</a:t>
            </a:r>
          </a:p>
          <a:p>
            <a:r>
              <a:rPr lang="en-US" sz="1200" dirty="0">
                <a:latin typeface="Courier New" panose="02070309020205020404" pitchFamily="49" charset="0"/>
                <a:cs typeface="Courier New" panose="02070309020205020404" pitchFamily="49" charset="0"/>
              </a:rPr>
              <a:t>  network 2001:db8:0:23::/64</a:t>
            </a:r>
          </a:p>
          <a:p>
            <a:r>
              <a:rPr lang="en-US" sz="1200" dirty="0">
                <a:latin typeface="Courier New" panose="02070309020205020404" pitchFamily="49" charset="0"/>
                <a:cs typeface="Courier New" panose="02070309020205020404" pitchFamily="49" charset="0"/>
              </a:rPr>
              <a:t>  neighbor 2001:DB8:0:12::1 activate</a:t>
            </a:r>
          </a:p>
          <a:p>
            <a:r>
              <a:rPr lang="en-US" sz="1200" dirty="0">
                <a:latin typeface="Courier New" panose="02070309020205020404" pitchFamily="49" charset="0"/>
                <a:cs typeface="Courier New" panose="02070309020205020404" pitchFamily="49" charset="0"/>
              </a:rPr>
              <a:t>  neighbor 2001:DB8:0:23::3 activate</a:t>
            </a:r>
          </a:p>
          <a:p>
            <a:r>
              <a:rPr lang="en-US" sz="1200" dirty="0">
                <a:latin typeface="Courier New" panose="02070309020205020404" pitchFamily="49" charset="0"/>
                <a:cs typeface="Courier New" panose="02070309020205020404" pitchFamily="49" charset="0"/>
              </a:rPr>
              <a:t> exit-address-family</a:t>
            </a:r>
          </a:p>
        </p:txBody>
      </p:sp>
      <p:sp>
        <p:nvSpPr>
          <p:cNvPr id="7" name="Rectangle 6"/>
          <p:cNvSpPr/>
          <p:nvPr/>
        </p:nvSpPr>
        <p:spPr>
          <a:xfrm>
            <a:off x="338307" y="3294364"/>
            <a:ext cx="7014215" cy="2462213"/>
          </a:xfrm>
          <a:prstGeom prst="rect">
            <a:avLst/>
          </a:prstGeom>
        </p:spPr>
        <p:txBody>
          <a:bodyPr wrap="square">
            <a:spAutoFit/>
          </a:bodyPr>
          <a:lstStyle/>
          <a:p>
            <a:r>
              <a:rPr lang="en-US" sz="1100" b="1" dirty="0">
                <a:latin typeface="Courier New" panose="02070309020205020404" pitchFamily="49" charset="0"/>
                <a:cs typeface="Courier New" panose="02070309020205020404" pitchFamily="49" charset="0"/>
              </a:rPr>
              <a:t>R1# show bgp ipv6 unicast neighbors 2001:DB8:0:12::2</a:t>
            </a:r>
          </a:p>
          <a:p>
            <a:r>
              <a:rPr lang="en-US" sz="1100" dirty="0">
                <a:latin typeface="Courier New" panose="02070309020205020404" pitchFamily="49" charset="0"/>
                <a:cs typeface="Courier New" panose="02070309020205020404" pitchFamily="49" charset="0"/>
              </a:rPr>
              <a:t>! Output omitted for brevity</a:t>
            </a:r>
          </a:p>
          <a:p>
            <a:r>
              <a:rPr lang="en-US" sz="1100" dirty="0">
                <a:latin typeface="Courier New" panose="02070309020205020404" pitchFamily="49" charset="0"/>
                <a:cs typeface="Courier New" panose="02070309020205020404" pitchFamily="49" charset="0"/>
              </a:rPr>
              <a:t>BGP neighbor is 2001:DB8:0:12::2, remote AS 65200, external link</a:t>
            </a:r>
          </a:p>
          <a:p>
            <a:r>
              <a:rPr lang="en-US" sz="1100" dirty="0">
                <a:latin typeface="Courier New" panose="02070309020205020404" pitchFamily="49" charset="0"/>
                <a:cs typeface="Courier New" panose="02070309020205020404" pitchFamily="49" charset="0"/>
              </a:rPr>
              <a:t>BGP version 4, remote router ID 192.168.2.2</a:t>
            </a:r>
          </a:p>
          <a:p>
            <a:r>
              <a:rPr lang="en-US" sz="1100" dirty="0">
                <a:latin typeface="Courier New" panose="02070309020205020404" pitchFamily="49" charset="0"/>
                <a:cs typeface="Courier New" panose="02070309020205020404" pitchFamily="49" charset="0"/>
              </a:rPr>
              <a:t>BGP state = Established, up for 00:28:25</a:t>
            </a:r>
          </a:p>
          <a:p>
            <a:r>
              <a:rPr lang="en-US" sz="1100" dirty="0">
                <a:latin typeface="Courier New" panose="02070309020205020404" pitchFamily="49" charset="0"/>
                <a:cs typeface="Courier New" panose="02070309020205020404" pitchFamily="49" charset="0"/>
              </a:rPr>
              <a:t>Last read 00:00:54, last write 00:00:34, hold time is 180, </a:t>
            </a:r>
            <a:r>
              <a:rPr lang="en-US" sz="1100" dirty="0" err="1">
                <a:latin typeface="Courier New" panose="02070309020205020404" pitchFamily="49" charset="0"/>
                <a:cs typeface="Courier New" panose="02070309020205020404" pitchFamily="49" charset="0"/>
              </a:rPr>
              <a:t>keepalive</a:t>
            </a:r>
            <a:r>
              <a:rPr lang="en-US" sz="1100" dirty="0">
                <a:latin typeface="Courier New" panose="02070309020205020404" pitchFamily="49" charset="0"/>
                <a:cs typeface="Courier New" panose="02070309020205020404" pitchFamily="49" charset="0"/>
              </a:rPr>
              <a:t> interval is</a:t>
            </a:r>
          </a:p>
          <a:p>
            <a:r>
              <a:rPr lang="en-US" sz="1100" dirty="0">
                <a:latin typeface="Courier New" panose="02070309020205020404" pitchFamily="49" charset="0"/>
                <a:cs typeface="Courier New" panose="02070309020205020404" pitchFamily="49" charset="0"/>
              </a:rPr>
              <a:t>60 seconds</a:t>
            </a:r>
          </a:p>
          <a:p>
            <a:r>
              <a:rPr lang="en-US" sz="1100" dirty="0">
                <a:latin typeface="Courier New" panose="02070309020205020404" pitchFamily="49" charset="0"/>
                <a:cs typeface="Courier New" panose="02070309020205020404" pitchFamily="49" charset="0"/>
              </a:rPr>
              <a:t>Neighbor sessions:</a:t>
            </a:r>
          </a:p>
          <a:p>
            <a:r>
              <a:rPr lang="en-US" sz="1100" dirty="0">
                <a:latin typeface="Courier New" panose="02070309020205020404" pitchFamily="49" charset="0"/>
                <a:cs typeface="Courier New" panose="02070309020205020404" pitchFamily="49" charset="0"/>
              </a:rPr>
              <a:t>1 active, is not multisession capable (disabled)</a:t>
            </a:r>
          </a:p>
          <a:p>
            <a:r>
              <a:rPr lang="en-US" sz="1100" dirty="0">
                <a:latin typeface="Courier New" panose="02070309020205020404" pitchFamily="49" charset="0"/>
                <a:cs typeface="Courier New" panose="02070309020205020404" pitchFamily="49" charset="0"/>
              </a:rPr>
              <a:t>Neighbor capabilities:</a:t>
            </a:r>
          </a:p>
          <a:p>
            <a:r>
              <a:rPr lang="en-US" sz="1100" dirty="0">
                <a:latin typeface="Courier New" panose="02070309020205020404" pitchFamily="49" charset="0"/>
                <a:cs typeface="Courier New" panose="02070309020205020404" pitchFamily="49" charset="0"/>
              </a:rPr>
              <a:t>Route refresh: advertised and received(new)</a:t>
            </a:r>
          </a:p>
          <a:p>
            <a:r>
              <a:rPr lang="en-US" sz="1100" dirty="0">
                <a:latin typeface="Courier New" panose="02070309020205020404" pitchFamily="49" charset="0"/>
                <a:cs typeface="Courier New" panose="02070309020205020404" pitchFamily="49" charset="0"/>
              </a:rPr>
              <a:t>Four-octets ASN Capability: advertised and received</a:t>
            </a:r>
          </a:p>
          <a:p>
            <a:r>
              <a:rPr lang="en-US" sz="1100" dirty="0">
                <a:latin typeface="Courier New" panose="02070309020205020404" pitchFamily="49" charset="0"/>
                <a:cs typeface="Courier New" panose="02070309020205020404" pitchFamily="49" charset="0"/>
              </a:rPr>
              <a:t>Address family IPv6 Unicast: advertised and received</a:t>
            </a:r>
          </a:p>
          <a:p>
            <a:r>
              <a:rPr lang="en-US" sz="1100" dirty="0">
                <a:latin typeface="Courier New" panose="02070309020205020404" pitchFamily="49" charset="0"/>
                <a:cs typeface="Courier New" panose="02070309020205020404" pitchFamily="49" charset="0"/>
              </a:rPr>
              <a:t>Enhanced Refresh Capability: advertised and received</a:t>
            </a:r>
          </a:p>
        </p:txBody>
      </p:sp>
    </p:spTree>
    <p:extLst>
      <p:ext uri="{BB962C8B-B14F-4D97-AF65-F5344CB8AC3E}">
        <p14:creationId xmlns:p14="http://schemas.microsoft.com/office/powerpoint/2010/main" val="2635650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5039468" cy="900979"/>
          </a:xfrm>
        </p:spPr>
        <p:txBody>
          <a:bodyPr>
            <a:noAutofit/>
          </a:bodyPr>
          <a:lstStyle/>
          <a:p>
            <a:r>
              <a:rPr lang="en-US" sz="2900" dirty="0"/>
              <a:t>Multiprotocol BGP for IPv6</a:t>
            </a:r>
            <a:br>
              <a:rPr lang="en-US" sz="2900" dirty="0"/>
            </a:br>
            <a:r>
              <a:rPr lang="en-US" sz="2900" dirty="0" smtClean="0"/>
              <a:t>Verify Configurations</a:t>
            </a:r>
            <a:endParaRPr lang="en-GB" sz="2900" dirty="0"/>
          </a:p>
        </p:txBody>
      </p:sp>
      <p:sp>
        <p:nvSpPr>
          <p:cNvPr id="8" name="TextBox 7"/>
          <p:cNvSpPr txBox="1"/>
          <p:nvPr/>
        </p:nvSpPr>
        <p:spPr>
          <a:xfrm>
            <a:off x="338307" y="1206315"/>
            <a:ext cx="8669371" cy="3108543"/>
          </a:xfrm>
          <a:prstGeom prst="rect">
            <a:avLst/>
          </a:prstGeom>
          <a:noFill/>
        </p:spPr>
        <p:txBody>
          <a:bodyPr wrap="square" rtlCol="0">
            <a:spAutoFit/>
          </a:bodyPr>
          <a:lstStyle/>
          <a:p>
            <a:r>
              <a:rPr lang="en-US" sz="1400" b="1" dirty="0">
                <a:latin typeface="Courier New" panose="02070309020205020404" pitchFamily="49" charset="0"/>
                <a:cs typeface="Courier New" panose="02070309020205020404" pitchFamily="49" charset="0"/>
              </a:rPr>
              <a:t>R2# show bgp ipv6 unicast summary</a:t>
            </a:r>
          </a:p>
          <a:p>
            <a:r>
              <a:rPr lang="en-US" sz="1400" dirty="0">
                <a:latin typeface="Courier New" panose="02070309020205020404" pitchFamily="49" charset="0"/>
                <a:cs typeface="Courier New" panose="02070309020205020404" pitchFamily="49" charset="0"/>
              </a:rPr>
              <a:t>BGP router identifier 192.168.2.2, local AS number 65200</a:t>
            </a:r>
          </a:p>
          <a:p>
            <a:r>
              <a:rPr lang="en-US" sz="1400" dirty="0">
                <a:latin typeface="Courier New" panose="02070309020205020404" pitchFamily="49" charset="0"/>
                <a:cs typeface="Courier New" panose="02070309020205020404" pitchFamily="49" charset="0"/>
              </a:rPr>
              <a:t>BGP table version is 19, main routing table version 19</a:t>
            </a:r>
          </a:p>
          <a:p>
            <a:r>
              <a:rPr lang="en-US" sz="1400" dirty="0">
                <a:latin typeface="Courier New" panose="02070309020205020404" pitchFamily="49" charset="0"/>
                <a:cs typeface="Courier New" panose="02070309020205020404" pitchFamily="49" charset="0"/>
              </a:rPr>
              <a:t>7 network entries using 1176 bytes of memory</a:t>
            </a:r>
          </a:p>
          <a:p>
            <a:r>
              <a:rPr lang="en-US" sz="1400" dirty="0">
                <a:latin typeface="Courier New" panose="02070309020205020404" pitchFamily="49" charset="0"/>
                <a:cs typeface="Courier New" panose="02070309020205020404" pitchFamily="49" charset="0"/>
              </a:rPr>
              <a:t>8 path entries using 832 bytes of memory</a:t>
            </a:r>
          </a:p>
          <a:p>
            <a:r>
              <a:rPr lang="en-US" sz="1400" dirty="0">
                <a:latin typeface="Courier New" panose="02070309020205020404" pitchFamily="49" charset="0"/>
                <a:cs typeface="Courier New" panose="02070309020205020404" pitchFamily="49" charset="0"/>
              </a:rPr>
              <a:t>3/3 BGP path/</a:t>
            </a:r>
            <a:r>
              <a:rPr lang="en-US" sz="1400" dirty="0" err="1">
                <a:latin typeface="Courier New" panose="02070309020205020404" pitchFamily="49" charset="0"/>
                <a:cs typeface="Courier New" panose="02070309020205020404" pitchFamily="49" charset="0"/>
              </a:rPr>
              <a:t>bestpath</a:t>
            </a:r>
            <a:r>
              <a:rPr lang="en-US" sz="1400" dirty="0">
                <a:latin typeface="Courier New" panose="02070309020205020404" pitchFamily="49" charset="0"/>
                <a:cs typeface="Courier New" panose="02070309020205020404" pitchFamily="49" charset="0"/>
              </a:rPr>
              <a:t> attribute entries using 456 bytes of memory</a:t>
            </a:r>
          </a:p>
          <a:p>
            <a:r>
              <a:rPr lang="en-US" sz="1400" dirty="0">
                <a:latin typeface="Courier New" panose="02070309020205020404" pitchFamily="49" charset="0"/>
                <a:cs typeface="Courier New" panose="02070309020205020404" pitchFamily="49" charset="0"/>
              </a:rPr>
              <a:t>2 BGP AS-PATH entries using 48 bytes of memory</a:t>
            </a:r>
          </a:p>
          <a:p>
            <a:r>
              <a:rPr lang="en-US" sz="1400" dirty="0">
                <a:latin typeface="Courier New" panose="02070309020205020404" pitchFamily="49" charset="0"/>
                <a:cs typeface="Courier New" panose="02070309020205020404" pitchFamily="49" charset="0"/>
              </a:rPr>
              <a:t>0 BGP route-map cache entries using 0 bytes of memory</a:t>
            </a:r>
          </a:p>
          <a:p>
            <a:r>
              <a:rPr lang="en-US" sz="1400" dirty="0">
                <a:latin typeface="Courier New" panose="02070309020205020404" pitchFamily="49" charset="0"/>
                <a:cs typeface="Courier New" panose="02070309020205020404" pitchFamily="49" charset="0"/>
              </a:rPr>
              <a:t>0 BGP filter-list cache entries using 0 bytes of memory</a:t>
            </a:r>
          </a:p>
          <a:p>
            <a:r>
              <a:rPr lang="en-US" sz="1400" dirty="0">
                <a:latin typeface="Courier New" panose="02070309020205020404" pitchFamily="49" charset="0"/>
                <a:cs typeface="Courier New" panose="02070309020205020404" pitchFamily="49" charset="0"/>
              </a:rPr>
              <a:t>BGP using 2512 total bytes of memory</a:t>
            </a:r>
          </a:p>
          <a:p>
            <a:r>
              <a:rPr lang="en-US" sz="1400" dirty="0">
                <a:latin typeface="Courier New" panose="02070309020205020404" pitchFamily="49" charset="0"/>
                <a:cs typeface="Courier New" panose="02070309020205020404" pitchFamily="49" charset="0"/>
              </a:rPr>
              <a:t>BGP activity 7/0 prefixes, 8/0 paths, scan interval 60 secs</a:t>
            </a:r>
          </a:p>
          <a:p>
            <a:r>
              <a:rPr lang="en-US" sz="1400" dirty="0">
                <a:latin typeface="Courier New" panose="02070309020205020404" pitchFamily="49" charset="0"/>
                <a:cs typeface="Courier New" panose="02070309020205020404" pitchFamily="49" charset="0"/>
              </a:rPr>
              <a:t>Neighbor 		V AS 	</a:t>
            </a:r>
            <a:r>
              <a:rPr lang="en-US" sz="1400" dirty="0" err="1">
                <a:latin typeface="Courier New" panose="02070309020205020404" pitchFamily="49" charset="0"/>
                <a:cs typeface="Courier New" panose="02070309020205020404" pitchFamily="49" charset="0"/>
              </a:rPr>
              <a:t>MsgRcvd</a:t>
            </a:r>
            <a:r>
              <a:rPr lang="en-US" sz="1400" dirty="0">
                <a:latin typeface="Courier New" panose="02070309020205020404" pitchFamily="49" charset="0"/>
                <a:cs typeface="Courier New" panose="02070309020205020404" pitchFamily="49" charset="0"/>
              </a:rPr>
              <a:t> </a:t>
            </a:r>
            <a:r>
              <a:rPr lang="en-US" sz="1400" dirty="0" err="1">
                <a:latin typeface="Courier New" panose="02070309020205020404" pitchFamily="49" charset="0"/>
                <a:cs typeface="Courier New" panose="02070309020205020404" pitchFamily="49" charset="0"/>
              </a:rPr>
              <a:t>MsgSent</a:t>
            </a:r>
            <a:r>
              <a:rPr lang="en-US" sz="1400" dirty="0">
                <a:latin typeface="Courier New" panose="02070309020205020404" pitchFamily="49" charset="0"/>
                <a:cs typeface="Courier New" panose="02070309020205020404" pitchFamily="49" charset="0"/>
              </a:rPr>
              <a:t> </a:t>
            </a:r>
            <a:r>
              <a:rPr lang="en-US" sz="1400" dirty="0" err="1">
                <a:latin typeface="Courier New" panose="02070309020205020404" pitchFamily="49" charset="0"/>
                <a:cs typeface="Courier New" panose="02070309020205020404" pitchFamily="49" charset="0"/>
              </a:rPr>
              <a:t>TblVer</a:t>
            </a:r>
            <a:r>
              <a:rPr lang="en-US" sz="1400" dirty="0">
                <a:latin typeface="Courier New" panose="02070309020205020404" pitchFamily="49" charset="0"/>
                <a:cs typeface="Courier New" panose="02070309020205020404" pitchFamily="49" charset="0"/>
              </a:rPr>
              <a:t> </a:t>
            </a:r>
            <a:r>
              <a:rPr lang="en-US" sz="1400" dirty="0" err="1">
                <a:latin typeface="Courier New" panose="02070309020205020404" pitchFamily="49" charset="0"/>
                <a:cs typeface="Courier New" panose="02070309020205020404" pitchFamily="49" charset="0"/>
              </a:rPr>
              <a:t>InQ</a:t>
            </a:r>
            <a:r>
              <a:rPr lang="en-US" sz="1400" dirty="0">
                <a:latin typeface="Courier New" panose="02070309020205020404" pitchFamily="49" charset="0"/>
                <a:cs typeface="Courier New" panose="02070309020205020404" pitchFamily="49" charset="0"/>
              </a:rPr>
              <a:t> </a:t>
            </a:r>
            <a:r>
              <a:rPr lang="en-US" sz="1400" dirty="0" err="1">
                <a:latin typeface="Courier New" panose="02070309020205020404" pitchFamily="49" charset="0"/>
                <a:cs typeface="Courier New" panose="02070309020205020404" pitchFamily="49" charset="0"/>
              </a:rPr>
              <a:t>OutQ</a:t>
            </a:r>
            <a:r>
              <a:rPr lang="en-US" sz="1400" dirty="0">
                <a:latin typeface="Courier New" panose="02070309020205020404" pitchFamily="49" charset="0"/>
                <a:cs typeface="Courier New" panose="02070309020205020404" pitchFamily="49" charset="0"/>
              </a:rPr>
              <a:t> Up/Down State/</a:t>
            </a:r>
            <a:r>
              <a:rPr lang="en-US" sz="1400" dirty="0" err="1">
                <a:latin typeface="Courier New" panose="02070309020205020404" pitchFamily="49" charset="0"/>
                <a:cs typeface="Courier New" panose="02070309020205020404" pitchFamily="49" charset="0"/>
              </a:rPr>
              <a:t>PfxRcd</a:t>
            </a:r>
            <a:endParaRPr lang="en-US" sz="1400" dirty="0">
              <a:latin typeface="Courier New" panose="02070309020205020404" pitchFamily="49" charset="0"/>
              <a:cs typeface="Courier New" panose="02070309020205020404" pitchFamily="49" charset="0"/>
            </a:endParaRPr>
          </a:p>
          <a:p>
            <a:r>
              <a:rPr lang="en-US" sz="1400" dirty="0">
                <a:latin typeface="Courier New" panose="02070309020205020404" pitchFamily="49" charset="0"/>
                <a:cs typeface="Courier New" panose="02070309020205020404" pitchFamily="49" charset="0"/>
              </a:rPr>
              <a:t>2001:DB8:0:12::1 4 65100 		35 		37 	  19    0    0 00:25:08 		3</a:t>
            </a:r>
          </a:p>
          <a:p>
            <a:r>
              <a:rPr lang="en-US" sz="1400" dirty="0">
                <a:latin typeface="Courier New" panose="02070309020205020404" pitchFamily="49" charset="0"/>
                <a:cs typeface="Courier New" panose="02070309020205020404" pitchFamily="49" charset="0"/>
              </a:rPr>
              <a:t>2001:DB8:0:23::3 4 65300 		32 		37 	  19    0    0 00:25:11       3</a:t>
            </a:r>
          </a:p>
        </p:txBody>
      </p:sp>
    </p:spTree>
    <p:extLst>
      <p:ext uri="{BB962C8B-B14F-4D97-AF65-F5344CB8AC3E}">
        <p14:creationId xmlns:p14="http://schemas.microsoft.com/office/powerpoint/2010/main" val="2950576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5039468" cy="900979"/>
          </a:xfrm>
        </p:spPr>
        <p:txBody>
          <a:bodyPr>
            <a:noAutofit/>
          </a:bodyPr>
          <a:lstStyle/>
          <a:p>
            <a:r>
              <a:rPr lang="en-US" sz="2900" dirty="0"/>
              <a:t>Multiprotocol BGP for IPv6</a:t>
            </a:r>
            <a:br>
              <a:rPr lang="en-US" sz="2900" dirty="0"/>
            </a:br>
            <a:r>
              <a:rPr lang="en-US" sz="2900" dirty="0" smtClean="0"/>
              <a:t>Verify Configurations</a:t>
            </a:r>
            <a:endParaRPr lang="en-GB" sz="2900" dirty="0"/>
          </a:p>
        </p:txBody>
      </p:sp>
      <p:pic>
        <p:nvPicPr>
          <p:cNvPr id="3" name="Picture 2"/>
          <p:cNvPicPr>
            <a:picLocks noChangeAspect="1"/>
          </p:cNvPicPr>
          <p:nvPr/>
        </p:nvPicPr>
        <p:blipFill>
          <a:blip r:embed="rId2"/>
          <a:stretch>
            <a:fillRect/>
          </a:stretch>
        </p:blipFill>
        <p:spPr>
          <a:xfrm>
            <a:off x="495837" y="1281577"/>
            <a:ext cx="11559018" cy="3769393"/>
          </a:xfrm>
          <a:prstGeom prst="rect">
            <a:avLst/>
          </a:prstGeom>
        </p:spPr>
      </p:pic>
    </p:spTree>
    <p:extLst>
      <p:ext uri="{BB962C8B-B14F-4D97-AF65-F5344CB8AC3E}">
        <p14:creationId xmlns:p14="http://schemas.microsoft.com/office/powerpoint/2010/main" val="3294632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5039468" cy="900979"/>
          </a:xfrm>
        </p:spPr>
        <p:txBody>
          <a:bodyPr>
            <a:noAutofit/>
          </a:bodyPr>
          <a:lstStyle/>
          <a:p>
            <a:r>
              <a:rPr lang="en-US" sz="2900" dirty="0"/>
              <a:t>Multiprotocol BGP for IPv6</a:t>
            </a:r>
            <a:br>
              <a:rPr lang="en-US" sz="2900" dirty="0"/>
            </a:br>
            <a:r>
              <a:rPr lang="en-US" sz="2900" dirty="0" smtClean="0"/>
              <a:t>Route </a:t>
            </a:r>
            <a:r>
              <a:rPr lang="en-US" sz="2900" dirty="0" err="1" smtClean="0"/>
              <a:t>Summarisation</a:t>
            </a:r>
            <a:endParaRPr lang="en-GB" sz="29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2" y="1067234"/>
            <a:ext cx="11266098" cy="3575934"/>
          </a:xfrm>
        </p:spPr>
        <p:txBody>
          <a:bodyPr>
            <a:noAutofit/>
          </a:bodyPr>
          <a:lstStyle/>
          <a:p>
            <a:pPr algn="just">
              <a:buFont typeface="Wingdings" panose="05000000000000000000" pitchFamily="2" charset="2"/>
              <a:buChar char="§"/>
            </a:pPr>
            <a:r>
              <a:rPr lang="en-US" sz="1800" dirty="0"/>
              <a:t>The same process for summarizing or aggregating IPv4 routes occurs with IPv6 routes, and the format is identical except that the configuration is placed under the IPv6 address family using the command </a:t>
            </a:r>
            <a:r>
              <a:rPr lang="en-US" sz="1600" b="1" dirty="0" smtClean="0">
                <a:latin typeface="Arial" panose="020B0604020202020204" pitchFamily="34" charset="0"/>
                <a:cs typeface="Arial" panose="020B0604020202020204" pitchFamily="34" charset="0"/>
              </a:rPr>
              <a:t>aggregate-address </a:t>
            </a:r>
            <a:r>
              <a:rPr lang="en-US" sz="1600" i="1" dirty="0">
                <a:latin typeface="Arial" panose="020B0604020202020204" pitchFamily="34" charset="0"/>
                <a:cs typeface="Arial" panose="020B0604020202020204" pitchFamily="34" charset="0"/>
              </a:rPr>
              <a:t>prefix/prefix-length </a:t>
            </a:r>
            <a:r>
              <a:rPr lang="en-US" sz="1600" dirty="0">
                <a:latin typeface="Arial" panose="020B0604020202020204" pitchFamily="34" charset="0"/>
                <a:cs typeface="Arial" panose="020B0604020202020204" pitchFamily="34" charset="0"/>
              </a:rPr>
              <a:t>[</a:t>
            </a:r>
            <a:r>
              <a:rPr lang="en-US" sz="1600" b="1" dirty="0">
                <a:latin typeface="Arial" panose="020B0604020202020204" pitchFamily="34" charset="0"/>
                <a:cs typeface="Arial" panose="020B0604020202020204" pitchFamily="34" charset="0"/>
              </a:rPr>
              <a:t>summary-only</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as-set</a:t>
            </a:r>
            <a:r>
              <a:rPr lang="en-US" sz="1600" dirty="0">
                <a:latin typeface="Arial" panose="020B0604020202020204" pitchFamily="34" charset="0"/>
                <a:cs typeface="Arial" panose="020B0604020202020204" pitchFamily="34" charset="0"/>
              </a:rPr>
              <a:t>].</a:t>
            </a:r>
          </a:p>
        </p:txBody>
      </p:sp>
      <p:graphicFrame>
        <p:nvGraphicFramePr>
          <p:cNvPr id="8" name="Table 7"/>
          <p:cNvGraphicFramePr>
            <a:graphicFrameLocks noGrp="1"/>
          </p:cNvGraphicFramePr>
          <p:nvPr>
            <p:extLst>
              <p:ext uri="{D42A27DB-BD31-4B8C-83A1-F6EECF244321}">
                <p14:modId xmlns:p14="http://schemas.microsoft.com/office/powerpoint/2010/main" val="4241774440"/>
              </p:ext>
            </p:extLst>
          </p:nvPr>
        </p:nvGraphicFramePr>
        <p:xfrm>
          <a:off x="1753911" y="2738800"/>
          <a:ext cx="8617176" cy="2189480"/>
        </p:xfrm>
        <a:graphic>
          <a:graphicData uri="http://schemas.openxmlformats.org/drawingml/2006/table">
            <a:tbl>
              <a:tblPr firstRow="1" bandRow="1">
                <a:tableStyleId>{5C22544A-7EE6-4342-B048-85BDC9FD1C3A}</a:tableStyleId>
              </a:tblPr>
              <a:tblGrid>
                <a:gridCol w="1301977">
                  <a:extLst>
                    <a:ext uri="{9D8B030D-6E8A-4147-A177-3AD203B41FA5}">
                      <a16:colId xmlns:a16="http://schemas.microsoft.com/office/drawing/2014/main" val="1451595926"/>
                    </a:ext>
                  </a:extLst>
                </a:gridCol>
                <a:gridCol w="2677212">
                  <a:extLst>
                    <a:ext uri="{9D8B030D-6E8A-4147-A177-3AD203B41FA5}">
                      <a16:colId xmlns:a16="http://schemas.microsoft.com/office/drawing/2014/main" val="4236796954"/>
                    </a:ext>
                  </a:extLst>
                </a:gridCol>
                <a:gridCol w="4637987">
                  <a:extLst>
                    <a:ext uri="{9D8B030D-6E8A-4147-A177-3AD203B41FA5}">
                      <a16:colId xmlns:a16="http://schemas.microsoft.com/office/drawing/2014/main" val="483127490"/>
                    </a:ext>
                  </a:extLst>
                </a:gridCol>
              </a:tblGrid>
              <a:tr h="305688">
                <a:tc>
                  <a:txBody>
                    <a:bodyPr/>
                    <a:lstStyle/>
                    <a:p>
                      <a:r>
                        <a:rPr lang="en-US" sz="1400" b="1" i="0" u="none" strike="noStrike" baseline="0" dirty="0">
                          <a:solidFill>
                            <a:srgbClr val="FFFFFF"/>
                          </a:solidFill>
                          <a:latin typeface="+mj-lt"/>
                        </a:rPr>
                        <a:t>Bits Needed</a:t>
                      </a:r>
                      <a:endParaRPr lang="en-US" sz="1400" dirty="0">
                        <a:latin typeface="+mj-lt"/>
                      </a:endParaRPr>
                    </a:p>
                  </a:txBody>
                  <a:tcPr/>
                </a:tc>
                <a:tc>
                  <a:txBody>
                    <a:bodyPr/>
                    <a:lstStyle/>
                    <a:p>
                      <a:r>
                        <a:rPr lang="en-US" sz="1600" dirty="0"/>
                        <a:t>Summary Address</a:t>
                      </a:r>
                    </a:p>
                  </a:txBody>
                  <a:tcPr/>
                </a:tc>
                <a:tc>
                  <a:txBody>
                    <a:bodyPr/>
                    <a:lstStyle/>
                    <a:p>
                      <a:r>
                        <a:rPr lang="en-US" sz="1600" dirty="0"/>
                        <a:t>Component Networks</a:t>
                      </a:r>
                    </a:p>
                  </a:txBody>
                  <a:tcPr/>
                </a:tc>
                <a:extLst>
                  <a:ext uri="{0D108BD9-81ED-4DB2-BD59-A6C34878D82A}">
                    <a16:rowId xmlns:a16="http://schemas.microsoft.com/office/drawing/2014/main" val="3585919831"/>
                  </a:ext>
                </a:extLst>
              </a:tr>
              <a:tr h="370840">
                <a:tc>
                  <a:txBody>
                    <a:bodyPr/>
                    <a:lstStyle/>
                    <a:p>
                      <a:r>
                        <a:rPr lang="en-US" sz="1600" dirty="0">
                          <a:latin typeface="+mj-lt"/>
                        </a:rPr>
                        <a:t>2</a:t>
                      </a:r>
                    </a:p>
                  </a:txBody>
                  <a:tcPr/>
                </a:tc>
                <a:tc>
                  <a:txBody>
                    <a:bodyPr/>
                    <a:lstStyle/>
                    <a:p>
                      <a:r>
                        <a:rPr lang="en-US" sz="1600" dirty="0">
                          <a:latin typeface="+mj-lt"/>
                        </a:rPr>
                        <a:t>2001:db8:0:0::/62</a:t>
                      </a:r>
                    </a:p>
                  </a:txBody>
                  <a:tcPr/>
                </a:tc>
                <a:tc>
                  <a:txBody>
                    <a:bodyPr/>
                    <a:lstStyle/>
                    <a:p>
                      <a:r>
                        <a:rPr lang="en-US" sz="1600" b="0" i="0" u="none" strike="noStrike" kern="1200" baseline="0" dirty="0">
                          <a:solidFill>
                            <a:schemeClr val="dk1"/>
                          </a:solidFill>
                          <a:latin typeface="+mj-lt"/>
                          <a:ea typeface="+mn-ea"/>
                          <a:cs typeface="+mn-cs"/>
                        </a:rPr>
                        <a:t>2001:db8:0:0::/64 through 2001:db8:0:3::/64</a:t>
                      </a:r>
                      <a:endParaRPr lang="en-US" sz="1600" dirty="0">
                        <a:latin typeface="+mj-lt"/>
                      </a:endParaRPr>
                    </a:p>
                  </a:txBody>
                  <a:tcPr/>
                </a:tc>
                <a:extLst>
                  <a:ext uri="{0D108BD9-81ED-4DB2-BD59-A6C34878D82A}">
                    <a16:rowId xmlns:a16="http://schemas.microsoft.com/office/drawing/2014/main" val="241435460"/>
                  </a:ext>
                </a:extLst>
              </a:tr>
              <a:tr h="370840">
                <a:tc>
                  <a:txBody>
                    <a:bodyPr/>
                    <a:lstStyle/>
                    <a:p>
                      <a:r>
                        <a:rPr lang="en-US" sz="1600" dirty="0">
                          <a:latin typeface="+mj-lt"/>
                        </a:rPr>
                        <a:t>3</a:t>
                      </a:r>
                    </a:p>
                  </a:txBody>
                  <a:tcPr/>
                </a:tc>
                <a:tc>
                  <a:txBody>
                    <a:bodyPr/>
                    <a:lstStyle/>
                    <a:p>
                      <a:r>
                        <a:rPr lang="en-US" sz="1600" dirty="0">
                          <a:latin typeface="+mj-lt"/>
                        </a:rPr>
                        <a:t>2001:db8:0:0::/61</a:t>
                      </a:r>
                    </a:p>
                  </a:txBody>
                  <a:tcPr/>
                </a:tc>
                <a:tc>
                  <a:txBody>
                    <a:bodyPr/>
                    <a:lstStyle/>
                    <a:p>
                      <a:r>
                        <a:rPr lang="en-US" sz="1600" dirty="0">
                          <a:latin typeface="+mj-lt"/>
                        </a:rPr>
                        <a:t>2001:db8:0:0::/64 through 2001:db8:0:7::/64</a:t>
                      </a:r>
                    </a:p>
                  </a:txBody>
                  <a:tcPr/>
                </a:tc>
                <a:extLst>
                  <a:ext uri="{0D108BD9-81ED-4DB2-BD59-A6C34878D82A}">
                    <a16:rowId xmlns:a16="http://schemas.microsoft.com/office/drawing/2014/main" val="1365499129"/>
                  </a:ext>
                </a:extLst>
              </a:tr>
              <a:tr h="370840">
                <a:tc>
                  <a:txBody>
                    <a:bodyPr/>
                    <a:lstStyle/>
                    <a:p>
                      <a:r>
                        <a:rPr lang="en-US" sz="1600" dirty="0">
                          <a:latin typeface="+mj-lt"/>
                        </a:rPr>
                        <a:t>4</a:t>
                      </a:r>
                    </a:p>
                  </a:txBody>
                  <a:tcPr/>
                </a:tc>
                <a:tc>
                  <a:txBody>
                    <a:bodyPr/>
                    <a:lstStyle/>
                    <a:p>
                      <a:r>
                        <a:rPr lang="en-US" sz="1600" dirty="0">
                          <a:latin typeface="+mj-lt"/>
                        </a:rPr>
                        <a:t>2001:db8:0:0::/60</a:t>
                      </a:r>
                    </a:p>
                  </a:txBody>
                  <a:tcPr/>
                </a:tc>
                <a:tc>
                  <a:txBody>
                    <a:bodyPr/>
                    <a:lstStyle/>
                    <a:p>
                      <a:r>
                        <a:rPr lang="en-US" sz="1600" dirty="0">
                          <a:latin typeface="+mj-lt"/>
                        </a:rPr>
                        <a:t>2001:db8:0:0::/64 through 2001:db8:0:F::/64</a:t>
                      </a:r>
                    </a:p>
                  </a:txBody>
                  <a:tcPr/>
                </a:tc>
                <a:extLst>
                  <a:ext uri="{0D108BD9-81ED-4DB2-BD59-A6C34878D82A}">
                    <a16:rowId xmlns:a16="http://schemas.microsoft.com/office/drawing/2014/main" val="1450136516"/>
                  </a:ext>
                </a:extLst>
              </a:tr>
              <a:tr h="370840">
                <a:tc>
                  <a:txBody>
                    <a:bodyPr/>
                    <a:lstStyle/>
                    <a:p>
                      <a:r>
                        <a:rPr lang="en-US" sz="1600" dirty="0">
                          <a:latin typeface="+mj-lt"/>
                        </a:rPr>
                        <a:t>5</a:t>
                      </a:r>
                    </a:p>
                  </a:txBody>
                  <a:tcPr/>
                </a:tc>
                <a:tc>
                  <a:txBody>
                    <a:bodyPr/>
                    <a:lstStyle/>
                    <a:p>
                      <a:r>
                        <a:rPr lang="en-US" sz="1600" dirty="0">
                          <a:latin typeface="+mj-lt"/>
                        </a:rPr>
                        <a:t>2001:db8:0:0::/59</a:t>
                      </a:r>
                    </a:p>
                  </a:txBody>
                  <a:tcPr/>
                </a:tc>
                <a:tc>
                  <a:txBody>
                    <a:bodyPr/>
                    <a:lstStyle/>
                    <a:p>
                      <a:r>
                        <a:rPr lang="en-US" sz="1600" dirty="0">
                          <a:latin typeface="+mj-lt"/>
                        </a:rPr>
                        <a:t>2001:db8:0:0::/64 through 2001:db8:0:1F::/64</a:t>
                      </a:r>
                    </a:p>
                  </a:txBody>
                  <a:tcPr/>
                </a:tc>
                <a:extLst>
                  <a:ext uri="{0D108BD9-81ED-4DB2-BD59-A6C34878D82A}">
                    <a16:rowId xmlns:a16="http://schemas.microsoft.com/office/drawing/2014/main" val="2229224562"/>
                  </a:ext>
                </a:extLst>
              </a:tr>
              <a:tr h="370840">
                <a:tc>
                  <a:txBody>
                    <a:bodyPr/>
                    <a:lstStyle/>
                    <a:p>
                      <a:r>
                        <a:rPr lang="en-US" sz="1600" b="0" dirty="0">
                          <a:latin typeface="+mj-lt"/>
                          <a:cs typeface="Courier New" panose="02070309020205020404" pitchFamily="49" charset="0"/>
                        </a:rPr>
                        <a:t>6</a:t>
                      </a:r>
                    </a:p>
                  </a:txBody>
                  <a:tcPr/>
                </a:tc>
                <a:tc>
                  <a:txBody>
                    <a:bodyPr/>
                    <a:lstStyle/>
                    <a:p>
                      <a:r>
                        <a:rPr lang="en-US" sz="1600" b="0" dirty="0">
                          <a:latin typeface="+mj-lt"/>
                          <a:cs typeface="Courier New" panose="02070309020205020404" pitchFamily="49" charset="0"/>
                        </a:rPr>
                        <a:t>2001:db8:0:0::/58</a:t>
                      </a:r>
                    </a:p>
                  </a:txBody>
                  <a:tcPr/>
                </a:tc>
                <a:tc>
                  <a:txBody>
                    <a:bodyPr/>
                    <a:lstStyle/>
                    <a:p>
                      <a:r>
                        <a:rPr lang="en-US" sz="1600" b="0" dirty="0">
                          <a:latin typeface="+mj-lt"/>
                          <a:cs typeface="Courier New" panose="02070309020205020404" pitchFamily="49" charset="0"/>
                        </a:rPr>
                        <a:t>2001:db8:0:0::/64 through 2001:db8:0:3F::/64</a:t>
                      </a:r>
                    </a:p>
                  </a:txBody>
                  <a:tcPr/>
                </a:tc>
                <a:extLst>
                  <a:ext uri="{0D108BD9-81ED-4DB2-BD59-A6C34878D82A}">
                    <a16:rowId xmlns:a16="http://schemas.microsoft.com/office/drawing/2014/main" val="295550755"/>
                  </a:ext>
                </a:extLst>
              </a:tr>
            </a:tbl>
          </a:graphicData>
        </a:graphic>
      </p:graphicFrame>
    </p:spTree>
    <p:extLst>
      <p:ext uri="{BB962C8B-B14F-4D97-AF65-F5344CB8AC3E}">
        <p14:creationId xmlns:p14="http://schemas.microsoft.com/office/powerpoint/2010/main" val="3161760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a:lstStyle/>
          <a:p>
            <a:r>
              <a:rPr lang="en-GB" b="1" dirty="0" smtClean="0"/>
              <a:t>To be continued...</a:t>
            </a:r>
          </a:p>
          <a:p>
            <a:r>
              <a:rPr lang="en-GB" b="1" i="1" dirty="0" smtClean="0"/>
              <a:t>Part 3</a:t>
            </a:r>
            <a:endParaRPr lang="en-US" b="1" i="1" dirty="0"/>
          </a:p>
          <a:p>
            <a:pPr marL="457200" indent="-457200">
              <a:buFont typeface="Wingdings" panose="05000000000000000000" pitchFamily="2" charset="2"/>
              <a:buChar char="Ø"/>
            </a:pPr>
            <a:r>
              <a:rPr lang="en-US" b="1" i="1" dirty="0" smtClean="0"/>
              <a:t>Advanced BGP</a:t>
            </a:r>
            <a:endParaRPr lang="en-GB" b="1" i="1" dirty="0"/>
          </a:p>
        </p:txBody>
      </p:sp>
      <p:sp>
        <p:nvSpPr>
          <p:cNvPr id="4" name="Rectangle 3"/>
          <p:cNvSpPr/>
          <p:nvPr/>
        </p:nvSpPr>
        <p:spPr>
          <a:xfrm>
            <a:off x="6688364" y="1618326"/>
            <a:ext cx="5152571" cy="4247317"/>
          </a:xfrm>
          <a:prstGeom prst="rect">
            <a:avLst/>
          </a:prstGeom>
        </p:spPr>
        <p:txBody>
          <a:bodyPr wrap="square">
            <a:spAutoFit/>
          </a:bodyPr>
          <a:lstStyle/>
          <a:p>
            <a:pPr algn="just">
              <a:spcBef>
                <a:spcPts val="0"/>
              </a:spcBef>
            </a:pPr>
            <a:r>
              <a:rPr lang="en-US" i="1" dirty="0" smtClean="0">
                <a:solidFill>
                  <a:schemeClr val="tx1">
                    <a:lumMod val="50000"/>
                  </a:schemeClr>
                </a:solidFill>
              </a:rPr>
              <a:t>So far,</a:t>
            </a:r>
          </a:p>
          <a:p>
            <a:pPr marL="285750" indent="-285750" fontAlgn="t">
              <a:buFont typeface="Wingdings" panose="05000000000000000000" pitchFamily="2" charset="2"/>
              <a:buChar char="ü"/>
            </a:pPr>
            <a:r>
              <a:rPr lang="en-US" b="1" i="1" dirty="0">
                <a:solidFill>
                  <a:srgbClr val="1C5175"/>
                </a:solidFill>
              </a:rPr>
              <a:t>Basic BGP configuration</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Verification of BGP Sessions</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Prefix advertisement</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BGP Database  Processing</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BGP Table Fields</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BGP summarization techniques</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Aggregate address</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Aggregate address with summary-only</a:t>
            </a:r>
            <a:endParaRPr lang="en-GB" b="1" i="1" dirty="0">
              <a:solidFill>
                <a:srgbClr val="1C5175"/>
              </a:solidFill>
            </a:endParaRPr>
          </a:p>
          <a:p>
            <a:pPr marL="285750" indent="-285750" fontAlgn="t">
              <a:buFont typeface="Wingdings" panose="05000000000000000000" pitchFamily="2" charset="2"/>
              <a:buChar char="ü"/>
            </a:pPr>
            <a:r>
              <a:rPr lang="en-US" b="1" i="1" dirty="0" smtClean="0">
                <a:solidFill>
                  <a:srgbClr val="1C5175"/>
                </a:solidFill>
              </a:rPr>
              <a:t>Atomic </a:t>
            </a:r>
            <a:r>
              <a:rPr lang="en-US" b="1" i="1" dirty="0">
                <a:solidFill>
                  <a:srgbClr val="1C5175"/>
                </a:solidFill>
              </a:rPr>
              <a:t>aggregate</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Route aggregation with AS_SET</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Multiprotocol BGP for IPv6</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IPv6 configuration</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IPv6 summarization</a:t>
            </a:r>
            <a:endParaRPr lang="en-GB" b="1" i="1" dirty="0">
              <a:solidFill>
                <a:srgbClr val="1C5175"/>
              </a:solidFill>
            </a:endParaRP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Tree>
    <p:extLst>
      <p:ext uri="{BB962C8B-B14F-4D97-AF65-F5344CB8AC3E}">
        <p14:creationId xmlns:p14="http://schemas.microsoft.com/office/powerpoint/2010/main" val="157892992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schemas.microsoft.com/office/2006/documentManagement/types"/>
    <ds:schemaRef ds:uri="9902240c-f584-4322-946e-7b0be23bca91"/>
    <ds:schemaRef ds:uri="http://purl.org/dc/dcmitype/"/>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d2ec016d-25cf-4c07-aa6b-c53e267faa6f"/>
    <ds:schemaRef ds:uri="http://www.w3.org/XML/1998/namespace"/>
    <ds:schemaRef ds:uri="http://purl.org/dc/te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264</TotalTime>
  <Words>1453</Words>
  <Application>Microsoft Office PowerPoint</Application>
  <PresentationFormat>Widescreen</PresentationFormat>
  <Paragraphs>205</Paragraphs>
  <Slides>13</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13</vt:i4>
      </vt:variant>
    </vt:vector>
  </HeadingPairs>
  <TitlesOfParts>
    <vt:vector size="25" baseType="lpstr">
      <vt:lpstr>ＭＳ Ｐゴシック</vt:lpstr>
      <vt:lpstr>Arial</vt:lpstr>
      <vt:lpstr>Calibri</vt:lpstr>
      <vt:lpstr>Calibri Light</vt:lpstr>
      <vt:lpstr>Courier New</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BGP – Summarization</vt:lpstr>
      <vt:lpstr>BGP – Route Summarization  Aggregate Address</vt:lpstr>
      <vt:lpstr>BGP – Route Summarization  Atomic Aggregate</vt:lpstr>
      <vt:lpstr>BGP – Route Summarization  Route Aggregation with AS_SET</vt:lpstr>
      <vt:lpstr>Multiprotocol BGP for IPv6 MP-BGP</vt:lpstr>
      <vt:lpstr>Multiprotocol BGP for IPv6 Configuration</vt:lpstr>
      <vt:lpstr>Multiprotocol BGP for IPv6 Verify Configurations</vt:lpstr>
      <vt:lpstr>Multiprotocol BGP for IPv6 Verify Configurations</vt:lpstr>
      <vt:lpstr>Multiprotocol BGP for IPv6 Route Summarisation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19</cp:revision>
  <dcterms:created xsi:type="dcterms:W3CDTF">2021-03-05T06:07:01Z</dcterms:created>
  <dcterms:modified xsi:type="dcterms:W3CDTF">2021-03-16T10:35:55Z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