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90"/>
  </p:notesMasterIdLst>
  <p:sldIdLst>
    <p:sldId id="256" r:id="rId10"/>
    <p:sldId id="258" r:id="rId11"/>
    <p:sldId id="257" r:id="rId12"/>
    <p:sldId id="259" r:id="rId13"/>
    <p:sldId id="260" r:id="rId14"/>
    <p:sldId id="262" r:id="rId15"/>
    <p:sldId id="263" r:id="rId16"/>
    <p:sldId id="264" r:id="rId17"/>
    <p:sldId id="266" r:id="rId18"/>
    <p:sldId id="265" r:id="rId19"/>
    <p:sldId id="272" r:id="rId20"/>
    <p:sldId id="268" r:id="rId21"/>
    <p:sldId id="269" r:id="rId22"/>
    <p:sldId id="270" r:id="rId23"/>
    <p:sldId id="271" r:id="rId24"/>
    <p:sldId id="273" r:id="rId25"/>
    <p:sldId id="274" r:id="rId26"/>
    <p:sldId id="275" r:id="rId27"/>
    <p:sldId id="276" r:id="rId28"/>
    <p:sldId id="277" r:id="rId29"/>
    <p:sldId id="278" r:id="rId30"/>
    <p:sldId id="281" r:id="rId31"/>
    <p:sldId id="282" r:id="rId32"/>
    <p:sldId id="283" r:id="rId33"/>
    <p:sldId id="284" r:id="rId34"/>
    <p:sldId id="279" r:id="rId35"/>
    <p:sldId id="285" r:id="rId36"/>
    <p:sldId id="286" r:id="rId37"/>
    <p:sldId id="287" r:id="rId38"/>
    <p:sldId id="290" r:id="rId39"/>
    <p:sldId id="291" r:id="rId40"/>
    <p:sldId id="292" r:id="rId41"/>
    <p:sldId id="293" r:id="rId42"/>
    <p:sldId id="294" r:id="rId43"/>
    <p:sldId id="288" r:id="rId44"/>
    <p:sldId id="289"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9" r:id="rId58"/>
    <p:sldId id="307" r:id="rId59"/>
    <p:sldId id="308" r:id="rId60"/>
    <p:sldId id="310" r:id="rId61"/>
    <p:sldId id="311" r:id="rId62"/>
    <p:sldId id="312" r:id="rId63"/>
    <p:sldId id="313" r:id="rId64"/>
    <p:sldId id="314" r:id="rId65"/>
    <p:sldId id="315" r:id="rId66"/>
    <p:sldId id="316" r:id="rId67"/>
    <p:sldId id="318" r:id="rId68"/>
    <p:sldId id="319" r:id="rId69"/>
    <p:sldId id="317" r:id="rId70"/>
    <p:sldId id="320" r:id="rId71"/>
    <p:sldId id="321" r:id="rId72"/>
    <p:sldId id="323" r:id="rId73"/>
    <p:sldId id="324" r:id="rId74"/>
    <p:sldId id="322" r:id="rId75"/>
    <p:sldId id="328" r:id="rId76"/>
    <p:sldId id="329" r:id="rId77"/>
    <p:sldId id="330" r:id="rId78"/>
    <p:sldId id="331" r:id="rId79"/>
    <p:sldId id="332" r:id="rId80"/>
    <p:sldId id="333" r:id="rId81"/>
    <p:sldId id="334" r:id="rId82"/>
    <p:sldId id="325" r:id="rId83"/>
    <p:sldId id="326" r:id="rId84"/>
    <p:sldId id="327" r:id="rId85"/>
    <p:sldId id="335" r:id="rId86"/>
    <p:sldId id="336" r:id="rId87"/>
    <p:sldId id="337" r:id="rId88"/>
    <p:sldId id="261"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675D65-B06C-461F-A6F3-009BB418764D}" v="283" dt="2024-05-06T11:49:32.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2"/>
    <p:restoredTop sz="96327"/>
  </p:normalViewPr>
  <p:slideViewPr>
    <p:cSldViewPr snapToGrid="0" snapToObjects="1">
      <p:cViewPr varScale="1">
        <p:scale>
          <a:sx n="46" d="100"/>
          <a:sy n="46" d="100"/>
        </p:scale>
        <p:origin x="38"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3.xml"/><Relationship Id="rId90" Type="http://schemas.openxmlformats.org/officeDocument/2006/relationships/notesMaster" Target="notesMasters/notesMaster1.xml"/><Relationship Id="rId95" Type="http://schemas.microsoft.com/office/2016/11/relationships/changesInfo" Target="changesInfos/changesInfo1.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 Type="http://schemas.openxmlformats.org/officeDocument/2006/relationships/slideMaster" Target="slideMasters/slideMaster6.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93"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5.xml"/><Relationship Id="rId71" Type="http://schemas.openxmlformats.org/officeDocument/2006/relationships/slide" Target="slides/slide62.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31675D65-B06C-461F-A6F3-009BB418764D}"/>
    <pc:docChg chg="undo custSel addSld delSld modSld sldOrd">
      <pc:chgData name="Laura Jenkins (IEH)" userId="ae3a07d3-7c51-4381-b786-d01af3331fdb" providerId="ADAL" clId="{31675D65-B06C-461F-A6F3-009BB418764D}" dt="2024-05-06T11:51:39.092" v="17471" actId="20577"/>
      <pc:docMkLst>
        <pc:docMk/>
      </pc:docMkLst>
      <pc:sldChg chg="modSp mod">
        <pc:chgData name="Laura Jenkins (IEH)" userId="ae3a07d3-7c51-4381-b786-d01af3331fdb" providerId="ADAL" clId="{31675D65-B06C-461F-A6F3-009BB418764D}" dt="2024-05-06T11:40:58.621" v="17116" actId="20577"/>
        <pc:sldMkLst>
          <pc:docMk/>
          <pc:sldMk cId="2296645973" sldId="257"/>
        </pc:sldMkLst>
        <pc:spChg chg="mod">
          <ac:chgData name="Laura Jenkins (IEH)" userId="ae3a07d3-7c51-4381-b786-d01af3331fdb" providerId="ADAL" clId="{31675D65-B06C-461F-A6F3-009BB418764D}" dt="2024-05-06T11:40:58.621" v="17116" actId="20577"/>
          <ac:spMkLst>
            <pc:docMk/>
            <pc:sldMk cId="2296645973" sldId="257"/>
            <ac:spMk id="5" creationId="{1B85B389-69AF-9799-2414-F2F001C94C27}"/>
          </ac:spMkLst>
        </pc:spChg>
      </pc:sldChg>
      <pc:sldChg chg="modAnim">
        <pc:chgData name="Laura Jenkins (IEH)" userId="ae3a07d3-7c51-4381-b786-d01af3331fdb" providerId="ADAL" clId="{31675D65-B06C-461F-A6F3-009BB418764D}" dt="2024-05-06T11:41:18.988" v="17117"/>
        <pc:sldMkLst>
          <pc:docMk/>
          <pc:sldMk cId="3981362737" sldId="260"/>
        </pc:sldMkLst>
      </pc:sldChg>
      <pc:sldChg chg="modSp mod">
        <pc:chgData name="Laura Jenkins (IEH)" userId="ae3a07d3-7c51-4381-b786-d01af3331fdb" providerId="ADAL" clId="{31675D65-B06C-461F-A6F3-009BB418764D}" dt="2024-05-06T11:51:39.092" v="17471" actId="20577"/>
        <pc:sldMkLst>
          <pc:docMk/>
          <pc:sldMk cId="1468784287" sldId="261"/>
        </pc:sldMkLst>
        <pc:spChg chg="mod">
          <ac:chgData name="Laura Jenkins (IEH)" userId="ae3a07d3-7c51-4381-b786-d01af3331fdb" providerId="ADAL" clId="{31675D65-B06C-461F-A6F3-009BB418764D}" dt="2024-05-06T11:51:39.092" v="17471" actId="20577"/>
          <ac:spMkLst>
            <pc:docMk/>
            <pc:sldMk cId="1468784287" sldId="261"/>
            <ac:spMk id="3" creationId="{7BA73697-9E10-CFCE-3FE7-43E3990FB63D}"/>
          </ac:spMkLst>
        </pc:spChg>
      </pc:sldChg>
      <pc:sldChg chg="modAnim">
        <pc:chgData name="Laura Jenkins (IEH)" userId="ae3a07d3-7c51-4381-b786-d01af3331fdb" providerId="ADAL" clId="{31675D65-B06C-461F-A6F3-009BB418764D}" dt="2024-05-06T11:41:24.106" v="17118"/>
        <pc:sldMkLst>
          <pc:docMk/>
          <pc:sldMk cId="4163363734" sldId="262"/>
        </pc:sldMkLst>
      </pc:sldChg>
      <pc:sldChg chg="modAnim">
        <pc:chgData name="Laura Jenkins (IEH)" userId="ae3a07d3-7c51-4381-b786-d01af3331fdb" providerId="ADAL" clId="{31675D65-B06C-461F-A6F3-009BB418764D}" dt="2024-05-06T11:41:34.523" v="17119"/>
        <pc:sldMkLst>
          <pc:docMk/>
          <pc:sldMk cId="2536481821" sldId="263"/>
        </pc:sldMkLst>
      </pc:sldChg>
      <pc:sldChg chg="modAnim">
        <pc:chgData name="Laura Jenkins (IEH)" userId="ae3a07d3-7c51-4381-b786-d01af3331fdb" providerId="ADAL" clId="{31675D65-B06C-461F-A6F3-009BB418764D}" dt="2024-05-06T11:41:39.539" v="17120"/>
        <pc:sldMkLst>
          <pc:docMk/>
          <pc:sldMk cId="4238368835" sldId="264"/>
        </pc:sldMkLst>
      </pc:sldChg>
      <pc:sldChg chg="modSp mod">
        <pc:chgData name="Laura Jenkins (IEH)" userId="ae3a07d3-7c51-4381-b786-d01af3331fdb" providerId="ADAL" clId="{31675D65-B06C-461F-A6F3-009BB418764D}" dt="2024-05-06T11:38:52.999" v="16864"/>
        <pc:sldMkLst>
          <pc:docMk/>
          <pc:sldMk cId="572837643" sldId="265"/>
        </pc:sldMkLst>
        <pc:spChg chg="mod">
          <ac:chgData name="Laura Jenkins (IEH)" userId="ae3a07d3-7c51-4381-b786-d01af3331fdb" providerId="ADAL" clId="{31675D65-B06C-461F-A6F3-009BB418764D}" dt="2024-05-06T11:38:52.999" v="16864"/>
          <ac:spMkLst>
            <pc:docMk/>
            <pc:sldMk cId="572837643" sldId="265"/>
            <ac:spMk id="3" creationId="{3599C22E-8627-8285-ABC9-1921DCE47214}"/>
          </ac:spMkLst>
        </pc:spChg>
      </pc:sldChg>
      <pc:sldChg chg="modAnim">
        <pc:chgData name="Laura Jenkins (IEH)" userId="ae3a07d3-7c51-4381-b786-d01af3331fdb" providerId="ADAL" clId="{31675D65-B06C-461F-A6F3-009BB418764D}" dt="2024-05-06T11:41:44.578" v="17121"/>
        <pc:sldMkLst>
          <pc:docMk/>
          <pc:sldMk cId="2908251034" sldId="266"/>
        </pc:sldMkLst>
      </pc:sldChg>
      <pc:sldChg chg="modSp del mod">
        <pc:chgData name="Laura Jenkins (IEH)" userId="ae3a07d3-7c51-4381-b786-d01af3331fdb" providerId="ADAL" clId="{31675D65-B06C-461F-A6F3-009BB418764D}" dt="2024-05-06T11:38:55.376" v="16865" actId="47"/>
        <pc:sldMkLst>
          <pc:docMk/>
          <pc:sldMk cId="3908050709" sldId="267"/>
        </pc:sldMkLst>
        <pc:spChg chg="mod">
          <ac:chgData name="Laura Jenkins (IEH)" userId="ae3a07d3-7c51-4381-b786-d01af3331fdb" providerId="ADAL" clId="{31675D65-B06C-461F-A6F3-009BB418764D}" dt="2024-05-06T11:38:50.214" v="16862" actId="21"/>
          <ac:spMkLst>
            <pc:docMk/>
            <pc:sldMk cId="3908050709" sldId="267"/>
            <ac:spMk id="3" creationId="{3599C22E-8627-8285-ABC9-1921DCE47214}"/>
          </ac:spMkLst>
        </pc:spChg>
      </pc:sldChg>
      <pc:sldChg chg="modAnim">
        <pc:chgData name="Laura Jenkins (IEH)" userId="ae3a07d3-7c51-4381-b786-d01af3331fdb" providerId="ADAL" clId="{31675D65-B06C-461F-A6F3-009BB418764D}" dt="2024-05-06T11:41:59.283" v="17122"/>
        <pc:sldMkLst>
          <pc:docMk/>
          <pc:sldMk cId="3360369772" sldId="269"/>
        </pc:sldMkLst>
      </pc:sldChg>
      <pc:sldChg chg="modAnim">
        <pc:chgData name="Laura Jenkins (IEH)" userId="ae3a07d3-7c51-4381-b786-d01af3331fdb" providerId="ADAL" clId="{31675D65-B06C-461F-A6F3-009BB418764D}" dt="2024-05-06T11:42:04.806" v="17123"/>
        <pc:sldMkLst>
          <pc:docMk/>
          <pc:sldMk cId="3142629499" sldId="270"/>
        </pc:sldMkLst>
      </pc:sldChg>
      <pc:sldChg chg="addSp delSp modSp mod modAnim">
        <pc:chgData name="Laura Jenkins (IEH)" userId="ae3a07d3-7c51-4381-b786-d01af3331fdb" providerId="ADAL" clId="{31675D65-B06C-461F-A6F3-009BB418764D}" dt="2024-05-06T11:42:09.239" v="17124"/>
        <pc:sldMkLst>
          <pc:docMk/>
          <pc:sldMk cId="525158110" sldId="271"/>
        </pc:sldMkLst>
        <pc:spChg chg="mod">
          <ac:chgData name="Laura Jenkins (IEH)" userId="ae3a07d3-7c51-4381-b786-d01af3331fdb" providerId="ADAL" clId="{31675D65-B06C-461F-A6F3-009BB418764D}" dt="2024-04-29T11:41:05.588" v="15" actId="20577"/>
          <ac:spMkLst>
            <pc:docMk/>
            <pc:sldMk cId="525158110" sldId="271"/>
            <ac:spMk id="2" creationId="{0E5B4800-BB38-08F4-0DFD-1ACEF372AAFB}"/>
          </ac:spMkLst>
        </pc:spChg>
        <pc:spChg chg="mod">
          <ac:chgData name="Laura Jenkins (IEH)" userId="ae3a07d3-7c51-4381-b786-d01af3331fdb" providerId="ADAL" clId="{31675D65-B06C-461F-A6F3-009BB418764D}" dt="2024-04-29T12:08:33.159" v="714" actId="20577"/>
          <ac:spMkLst>
            <pc:docMk/>
            <pc:sldMk cId="525158110" sldId="271"/>
            <ac:spMk id="3" creationId="{9E665FAF-3498-0F1C-8FE3-20C2BF28EF97}"/>
          </ac:spMkLst>
        </pc:spChg>
        <pc:spChg chg="add">
          <ac:chgData name="Laura Jenkins (IEH)" userId="ae3a07d3-7c51-4381-b786-d01af3331fdb" providerId="ADAL" clId="{31675D65-B06C-461F-A6F3-009BB418764D}" dt="2024-04-29T12:06:58.160" v="402"/>
          <ac:spMkLst>
            <pc:docMk/>
            <pc:sldMk cId="525158110" sldId="271"/>
            <ac:spMk id="4" creationId="{56570108-7128-A4F0-BC35-C659B4566FF3}"/>
          </ac:spMkLst>
        </pc:spChg>
        <pc:spChg chg="del">
          <ac:chgData name="Laura Jenkins (IEH)" userId="ae3a07d3-7c51-4381-b786-d01af3331fdb" providerId="ADAL" clId="{31675D65-B06C-461F-A6F3-009BB418764D}" dt="2024-04-29T11:41:13.925" v="17" actId="478"/>
          <ac:spMkLst>
            <pc:docMk/>
            <pc:sldMk cId="525158110" sldId="271"/>
            <ac:spMk id="5" creationId="{6FBA2527-3BED-C99D-A54C-0C4F44380D95}"/>
          </ac:spMkLst>
        </pc:spChg>
        <pc:spChg chg="add">
          <ac:chgData name="Laura Jenkins (IEH)" userId="ae3a07d3-7c51-4381-b786-d01af3331fdb" providerId="ADAL" clId="{31675D65-B06C-461F-A6F3-009BB418764D}" dt="2024-04-29T12:07:02.450" v="403"/>
          <ac:spMkLst>
            <pc:docMk/>
            <pc:sldMk cId="525158110" sldId="271"/>
            <ac:spMk id="6" creationId="{7307B04F-F8CD-594B-13F2-FD0C798554A3}"/>
          </ac:spMkLst>
        </pc:spChg>
      </pc:sldChg>
      <pc:sldChg chg="addSp delSp modSp new mod ord modClrScheme modAnim chgLayout">
        <pc:chgData name="Laura Jenkins (IEH)" userId="ae3a07d3-7c51-4381-b786-d01af3331fdb" providerId="ADAL" clId="{31675D65-B06C-461F-A6F3-009BB418764D}" dt="2024-05-06T11:42:29.445" v="17125"/>
        <pc:sldMkLst>
          <pc:docMk/>
          <pc:sldMk cId="916678985" sldId="273"/>
        </pc:sldMkLst>
        <pc:spChg chg="del mod ord">
          <ac:chgData name="Laura Jenkins (IEH)" userId="ae3a07d3-7c51-4381-b786-d01af3331fdb" providerId="ADAL" clId="{31675D65-B06C-461F-A6F3-009BB418764D}" dt="2024-04-29T12:09:39.489" v="791" actId="700"/>
          <ac:spMkLst>
            <pc:docMk/>
            <pc:sldMk cId="916678985" sldId="273"/>
            <ac:spMk id="2" creationId="{C105196D-E7B1-1C3D-5721-C8986AA78CCC}"/>
          </ac:spMkLst>
        </pc:spChg>
        <pc:spChg chg="del mod ord">
          <ac:chgData name="Laura Jenkins (IEH)" userId="ae3a07d3-7c51-4381-b786-d01af3331fdb" providerId="ADAL" clId="{31675D65-B06C-461F-A6F3-009BB418764D}" dt="2024-04-29T12:09:39.489" v="791" actId="700"/>
          <ac:spMkLst>
            <pc:docMk/>
            <pc:sldMk cId="916678985" sldId="273"/>
            <ac:spMk id="3" creationId="{34732F07-C89C-B577-11D8-9CD0B941426A}"/>
          </ac:spMkLst>
        </pc:spChg>
        <pc:spChg chg="add mod ord">
          <ac:chgData name="Laura Jenkins (IEH)" userId="ae3a07d3-7c51-4381-b786-d01af3331fdb" providerId="ADAL" clId="{31675D65-B06C-461F-A6F3-009BB418764D}" dt="2024-04-29T12:09:53.340" v="830" actId="20577"/>
          <ac:spMkLst>
            <pc:docMk/>
            <pc:sldMk cId="916678985" sldId="273"/>
            <ac:spMk id="4" creationId="{E99752EF-D302-797D-77E8-8DA810870DC0}"/>
          </ac:spMkLst>
        </pc:spChg>
        <pc:spChg chg="add mod ord">
          <ac:chgData name="Laura Jenkins (IEH)" userId="ae3a07d3-7c51-4381-b786-d01af3331fdb" providerId="ADAL" clId="{31675D65-B06C-461F-A6F3-009BB418764D}" dt="2024-04-29T12:10:55.921" v="841" actId="20577"/>
          <ac:spMkLst>
            <pc:docMk/>
            <pc:sldMk cId="916678985" sldId="273"/>
            <ac:spMk id="5" creationId="{14A58555-7C60-5D85-058B-14E3F23DCEC0}"/>
          </ac:spMkLst>
        </pc:spChg>
        <pc:picChg chg="add mod">
          <ac:chgData name="Laura Jenkins (IEH)" userId="ae3a07d3-7c51-4381-b786-d01af3331fdb" providerId="ADAL" clId="{31675D65-B06C-461F-A6F3-009BB418764D}" dt="2024-04-29T12:10:30.774" v="836" actId="1440"/>
          <ac:picMkLst>
            <pc:docMk/>
            <pc:sldMk cId="916678985" sldId="273"/>
            <ac:picMk id="7" creationId="{BD050821-49D1-BB61-B653-A55B52D06CB6}"/>
          </ac:picMkLst>
        </pc:picChg>
      </pc:sldChg>
      <pc:sldChg chg="addSp modSp new mod modAnim">
        <pc:chgData name="Laura Jenkins (IEH)" userId="ae3a07d3-7c51-4381-b786-d01af3331fdb" providerId="ADAL" clId="{31675D65-B06C-461F-A6F3-009BB418764D}" dt="2024-05-06T11:42:35.048" v="17126"/>
        <pc:sldMkLst>
          <pc:docMk/>
          <pc:sldMk cId="2499403387" sldId="274"/>
        </pc:sldMkLst>
        <pc:spChg chg="mod">
          <ac:chgData name="Laura Jenkins (IEH)" userId="ae3a07d3-7c51-4381-b786-d01af3331fdb" providerId="ADAL" clId="{31675D65-B06C-461F-A6F3-009BB418764D}" dt="2024-04-29T12:19:39.107" v="924" actId="27636"/>
          <ac:spMkLst>
            <pc:docMk/>
            <pc:sldMk cId="2499403387" sldId="274"/>
            <ac:spMk id="2" creationId="{C728479C-1B6D-E634-ED7F-79CD90FDEE49}"/>
          </ac:spMkLst>
        </pc:spChg>
        <pc:spChg chg="mod">
          <ac:chgData name="Laura Jenkins (IEH)" userId="ae3a07d3-7c51-4381-b786-d01af3331fdb" providerId="ADAL" clId="{31675D65-B06C-461F-A6F3-009BB418764D}" dt="2024-04-29T12:26:09.025" v="1798" actId="20577"/>
          <ac:spMkLst>
            <pc:docMk/>
            <pc:sldMk cId="2499403387" sldId="274"/>
            <ac:spMk id="3" creationId="{7BEB081D-A907-515E-B0CE-718ADD6B7908}"/>
          </ac:spMkLst>
        </pc:spChg>
        <pc:spChg chg="add mod">
          <ac:chgData name="Laura Jenkins (IEH)" userId="ae3a07d3-7c51-4381-b786-d01af3331fdb" providerId="ADAL" clId="{31675D65-B06C-461F-A6F3-009BB418764D}" dt="2024-04-29T12:20:11.250" v="953" actId="20577"/>
          <ac:spMkLst>
            <pc:docMk/>
            <pc:sldMk cId="2499403387" sldId="274"/>
            <ac:spMk id="4" creationId="{CE48DFF5-7803-05B6-55BB-F6C35F6DE1CE}"/>
          </ac:spMkLst>
        </pc:spChg>
      </pc:sldChg>
      <pc:sldChg chg="delSp modSp add mod modAnim">
        <pc:chgData name="Laura Jenkins (IEH)" userId="ae3a07d3-7c51-4381-b786-d01af3331fdb" providerId="ADAL" clId="{31675D65-B06C-461F-A6F3-009BB418764D}" dt="2024-05-06T11:42:39.985" v="17127"/>
        <pc:sldMkLst>
          <pc:docMk/>
          <pc:sldMk cId="174511487" sldId="275"/>
        </pc:sldMkLst>
        <pc:spChg chg="mod">
          <ac:chgData name="Laura Jenkins (IEH)" userId="ae3a07d3-7c51-4381-b786-d01af3331fdb" providerId="ADAL" clId="{31675D65-B06C-461F-A6F3-009BB418764D}" dt="2024-04-29T12:26:56.186" v="1815" actId="20577"/>
          <ac:spMkLst>
            <pc:docMk/>
            <pc:sldMk cId="174511487" sldId="275"/>
            <ac:spMk id="2" creationId="{C728479C-1B6D-E634-ED7F-79CD90FDEE49}"/>
          </ac:spMkLst>
        </pc:spChg>
        <pc:spChg chg="mod">
          <ac:chgData name="Laura Jenkins (IEH)" userId="ae3a07d3-7c51-4381-b786-d01af3331fdb" providerId="ADAL" clId="{31675D65-B06C-461F-A6F3-009BB418764D}" dt="2024-04-29T12:28:28.992" v="1918" actId="5793"/>
          <ac:spMkLst>
            <pc:docMk/>
            <pc:sldMk cId="174511487" sldId="275"/>
            <ac:spMk id="3" creationId="{7BEB081D-A907-515E-B0CE-718ADD6B7908}"/>
          </ac:spMkLst>
        </pc:spChg>
        <pc:spChg chg="del">
          <ac:chgData name="Laura Jenkins (IEH)" userId="ae3a07d3-7c51-4381-b786-d01af3331fdb" providerId="ADAL" clId="{31675D65-B06C-461F-A6F3-009BB418764D}" dt="2024-04-29T12:26:58.942" v="1816" actId="478"/>
          <ac:spMkLst>
            <pc:docMk/>
            <pc:sldMk cId="174511487" sldId="275"/>
            <ac:spMk id="4" creationId="{CE48DFF5-7803-05B6-55BB-F6C35F6DE1CE}"/>
          </ac:spMkLst>
        </pc:spChg>
      </pc:sldChg>
      <pc:sldChg chg="modSp add mod modAnim">
        <pc:chgData name="Laura Jenkins (IEH)" userId="ae3a07d3-7c51-4381-b786-d01af3331fdb" providerId="ADAL" clId="{31675D65-B06C-461F-A6F3-009BB418764D}" dt="2024-05-06T11:42:45.611" v="17128"/>
        <pc:sldMkLst>
          <pc:docMk/>
          <pc:sldMk cId="2955618164" sldId="276"/>
        </pc:sldMkLst>
        <pc:spChg chg="mod">
          <ac:chgData name="Laura Jenkins (IEH)" userId="ae3a07d3-7c51-4381-b786-d01af3331fdb" providerId="ADAL" clId="{31675D65-B06C-461F-A6F3-009BB418764D}" dt="2024-04-29T12:28:21.560" v="1915" actId="5793"/>
          <ac:spMkLst>
            <pc:docMk/>
            <pc:sldMk cId="2955618164" sldId="276"/>
            <ac:spMk id="3" creationId="{7BEB081D-A907-515E-B0CE-718ADD6B7908}"/>
          </ac:spMkLst>
        </pc:spChg>
      </pc:sldChg>
      <pc:sldChg chg="modSp add mod modAnim">
        <pc:chgData name="Laura Jenkins (IEH)" userId="ae3a07d3-7c51-4381-b786-d01af3331fdb" providerId="ADAL" clId="{31675D65-B06C-461F-A6F3-009BB418764D}" dt="2024-05-06T11:42:50.189" v="17129"/>
        <pc:sldMkLst>
          <pc:docMk/>
          <pc:sldMk cId="221055836" sldId="277"/>
        </pc:sldMkLst>
        <pc:spChg chg="mod">
          <ac:chgData name="Laura Jenkins (IEH)" userId="ae3a07d3-7c51-4381-b786-d01af3331fdb" providerId="ADAL" clId="{31675D65-B06C-461F-A6F3-009BB418764D}" dt="2024-04-29T12:28:55.647" v="1926" actId="5793"/>
          <ac:spMkLst>
            <pc:docMk/>
            <pc:sldMk cId="221055836" sldId="277"/>
            <ac:spMk id="3" creationId="{7BEB081D-A907-515E-B0CE-718ADD6B7908}"/>
          </ac:spMkLst>
        </pc:spChg>
      </pc:sldChg>
      <pc:sldChg chg="addSp delSp modSp new mod setBg setClrOvrMap">
        <pc:chgData name="Laura Jenkins (IEH)" userId="ae3a07d3-7c51-4381-b786-d01af3331fdb" providerId="ADAL" clId="{31675D65-B06C-461F-A6F3-009BB418764D}" dt="2024-04-29T12:30:58.132" v="1942" actId="26606"/>
        <pc:sldMkLst>
          <pc:docMk/>
          <pc:sldMk cId="3523444772" sldId="278"/>
        </pc:sldMkLst>
        <pc:spChg chg="mod">
          <ac:chgData name="Laura Jenkins (IEH)" userId="ae3a07d3-7c51-4381-b786-d01af3331fdb" providerId="ADAL" clId="{31675D65-B06C-461F-A6F3-009BB418764D}" dt="2024-04-29T12:30:58.132" v="1942" actId="26606"/>
          <ac:spMkLst>
            <pc:docMk/>
            <pc:sldMk cId="3523444772" sldId="278"/>
            <ac:spMk id="2" creationId="{5112AB95-8437-5978-049A-1826F6C45F33}"/>
          </ac:spMkLst>
        </pc:spChg>
        <pc:spChg chg="del">
          <ac:chgData name="Laura Jenkins (IEH)" userId="ae3a07d3-7c51-4381-b786-d01af3331fdb" providerId="ADAL" clId="{31675D65-B06C-461F-A6F3-009BB418764D}" dt="2024-04-29T12:30:53.625" v="1941" actId="478"/>
          <ac:spMkLst>
            <pc:docMk/>
            <pc:sldMk cId="3523444772" sldId="278"/>
            <ac:spMk id="3" creationId="{5070A748-8A2B-836B-DBD8-D2224C29FB50}"/>
          </ac:spMkLst>
        </pc:spChg>
        <pc:spChg chg="add">
          <ac:chgData name="Laura Jenkins (IEH)" userId="ae3a07d3-7c51-4381-b786-d01af3331fdb" providerId="ADAL" clId="{31675D65-B06C-461F-A6F3-009BB418764D}" dt="2024-04-29T12:30:58.132" v="1942" actId="26606"/>
          <ac:spMkLst>
            <pc:docMk/>
            <pc:sldMk cId="3523444772" sldId="278"/>
            <ac:spMk id="7" creationId="{66B332A4-D438-4773-A77F-5ED49A448D9D}"/>
          </ac:spMkLst>
        </pc:spChg>
        <pc:spChg chg="add">
          <ac:chgData name="Laura Jenkins (IEH)" userId="ae3a07d3-7c51-4381-b786-d01af3331fdb" providerId="ADAL" clId="{31675D65-B06C-461F-A6F3-009BB418764D}" dt="2024-04-29T12:30:58.132" v="1942" actId="26606"/>
          <ac:spMkLst>
            <pc:docMk/>
            <pc:sldMk cId="3523444772" sldId="278"/>
            <ac:spMk id="9" creationId="{DF9AD32D-FF05-44F4-BD4D-9CEE89B71EB9}"/>
          </ac:spMkLst>
        </pc:spChg>
      </pc:sldChg>
      <pc:sldChg chg="modSp new mod modAnim">
        <pc:chgData name="Laura Jenkins (IEH)" userId="ae3a07d3-7c51-4381-b786-d01af3331fdb" providerId="ADAL" clId="{31675D65-B06C-461F-A6F3-009BB418764D}" dt="2024-05-06T11:44:04.017" v="17152"/>
        <pc:sldMkLst>
          <pc:docMk/>
          <pc:sldMk cId="4107327743" sldId="279"/>
        </pc:sldMkLst>
        <pc:spChg chg="mod">
          <ac:chgData name="Laura Jenkins (IEH)" userId="ae3a07d3-7c51-4381-b786-d01af3331fdb" providerId="ADAL" clId="{31675D65-B06C-461F-A6F3-009BB418764D}" dt="2024-04-29T12:34:37.798" v="2011" actId="20577"/>
          <ac:spMkLst>
            <pc:docMk/>
            <pc:sldMk cId="4107327743" sldId="279"/>
            <ac:spMk id="2" creationId="{A1874101-CFBD-256E-47E8-839581E9410C}"/>
          </ac:spMkLst>
        </pc:spChg>
        <pc:spChg chg="mod">
          <ac:chgData name="Laura Jenkins (IEH)" userId="ae3a07d3-7c51-4381-b786-d01af3331fdb" providerId="ADAL" clId="{31675D65-B06C-461F-A6F3-009BB418764D}" dt="2024-05-06T11:43:32.909" v="17143" actId="5793"/>
          <ac:spMkLst>
            <pc:docMk/>
            <pc:sldMk cId="4107327743" sldId="279"/>
            <ac:spMk id="3" creationId="{74EDF758-9208-2E76-D4A4-E52EF7507DD5}"/>
          </ac:spMkLst>
        </pc:spChg>
      </pc:sldChg>
      <pc:sldChg chg="modSp add del mod">
        <pc:chgData name="Laura Jenkins (IEH)" userId="ae3a07d3-7c51-4381-b786-d01af3331fdb" providerId="ADAL" clId="{31675D65-B06C-461F-A6F3-009BB418764D}" dt="2024-04-29T13:00:32.149" v="4369" actId="47"/>
        <pc:sldMkLst>
          <pc:docMk/>
          <pc:sldMk cId="3047541914" sldId="280"/>
        </pc:sldMkLst>
        <pc:spChg chg="mod">
          <ac:chgData name="Laura Jenkins (IEH)" userId="ae3a07d3-7c51-4381-b786-d01af3331fdb" providerId="ADAL" clId="{31675D65-B06C-461F-A6F3-009BB418764D}" dt="2024-04-29T12:35:58.043" v="2022" actId="313"/>
          <ac:spMkLst>
            <pc:docMk/>
            <pc:sldMk cId="3047541914" sldId="280"/>
            <ac:spMk id="3" creationId="{74EDF758-9208-2E76-D4A4-E52EF7507DD5}"/>
          </ac:spMkLst>
        </pc:spChg>
      </pc:sldChg>
      <pc:sldChg chg="addSp delSp modSp new mod modClrScheme modAnim chgLayout">
        <pc:chgData name="Laura Jenkins (IEH)" userId="ae3a07d3-7c51-4381-b786-d01af3331fdb" providerId="ADAL" clId="{31675D65-B06C-461F-A6F3-009BB418764D}" dt="2024-04-29T12:43:15.737" v="2103" actId="166"/>
        <pc:sldMkLst>
          <pc:docMk/>
          <pc:sldMk cId="1929587627" sldId="281"/>
        </pc:sldMkLst>
        <pc:spChg chg="mod ord">
          <ac:chgData name="Laura Jenkins (IEH)" userId="ae3a07d3-7c51-4381-b786-d01af3331fdb" providerId="ADAL" clId="{31675D65-B06C-461F-A6F3-009BB418764D}" dt="2024-04-29T12:40:39.848" v="2078" actId="1076"/>
          <ac:spMkLst>
            <pc:docMk/>
            <pc:sldMk cId="1929587627" sldId="281"/>
            <ac:spMk id="2" creationId="{E7B7CF4C-A139-32B8-3707-7802525F5D2E}"/>
          </ac:spMkLst>
        </pc:spChg>
        <pc:spChg chg="del mod ord">
          <ac:chgData name="Laura Jenkins (IEH)" userId="ae3a07d3-7c51-4381-b786-d01af3331fdb" providerId="ADAL" clId="{31675D65-B06C-461F-A6F3-009BB418764D}" dt="2024-04-29T12:39:56.108" v="2061" actId="700"/>
          <ac:spMkLst>
            <pc:docMk/>
            <pc:sldMk cId="1929587627" sldId="281"/>
            <ac:spMk id="3" creationId="{5844CDD7-E37B-1827-1036-1C9A797F874E}"/>
          </ac:spMkLst>
        </pc:spChg>
        <pc:spChg chg="add mod ord">
          <ac:chgData name="Laura Jenkins (IEH)" userId="ae3a07d3-7c51-4381-b786-d01af3331fdb" providerId="ADAL" clId="{31675D65-B06C-461F-A6F3-009BB418764D}" dt="2024-04-29T12:39:56.108" v="2061" actId="700"/>
          <ac:spMkLst>
            <pc:docMk/>
            <pc:sldMk cId="1929587627" sldId="281"/>
            <ac:spMk id="4" creationId="{06A7B393-F579-9C30-4834-9C35C1253951}"/>
          </ac:spMkLst>
        </pc:spChg>
        <pc:picChg chg="add mod">
          <ac:chgData name="Laura Jenkins (IEH)" userId="ae3a07d3-7c51-4381-b786-d01af3331fdb" providerId="ADAL" clId="{31675D65-B06C-461F-A6F3-009BB418764D}" dt="2024-04-29T12:41:11.368" v="2081" actId="1076"/>
          <ac:picMkLst>
            <pc:docMk/>
            <pc:sldMk cId="1929587627" sldId="281"/>
            <ac:picMk id="2050" creationId="{2C8C1E2C-BADB-3520-E988-4B62AA3BE1AC}"/>
          </ac:picMkLst>
        </pc:picChg>
        <pc:picChg chg="add mod">
          <ac:chgData name="Laura Jenkins (IEH)" userId="ae3a07d3-7c51-4381-b786-d01af3331fdb" providerId="ADAL" clId="{31675D65-B06C-461F-A6F3-009BB418764D}" dt="2024-04-29T12:42:09.828" v="2095" actId="1076"/>
          <ac:picMkLst>
            <pc:docMk/>
            <pc:sldMk cId="1929587627" sldId="281"/>
            <ac:picMk id="2052" creationId="{BB36082A-6991-B570-8D27-A8B27DEE9248}"/>
          </ac:picMkLst>
        </pc:picChg>
        <pc:picChg chg="add mod">
          <ac:chgData name="Laura Jenkins (IEH)" userId="ae3a07d3-7c51-4381-b786-d01af3331fdb" providerId="ADAL" clId="{31675D65-B06C-461F-A6F3-009BB418764D}" dt="2024-04-29T12:42:52.282" v="2100" actId="166"/>
          <ac:picMkLst>
            <pc:docMk/>
            <pc:sldMk cId="1929587627" sldId="281"/>
            <ac:picMk id="2054" creationId="{6620F841-A1E0-9B69-C526-9D01AA8152C5}"/>
          </ac:picMkLst>
        </pc:picChg>
        <pc:picChg chg="add mod">
          <ac:chgData name="Laura Jenkins (IEH)" userId="ae3a07d3-7c51-4381-b786-d01af3331fdb" providerId="ADAL" clId="{31675D65-B06C-461F-A6F3-009BB418764D}" dt="2024-04-29T12:42:58.434" v="2102" actId="1076"/>
          <ac:picMkLst>
            <pc:docMk/>
            <pc:sldMk cId="1929587627" sldId="281"/>
            <ac:picMk id="2056" creationId="{C6960B58-FF20-FCAF-2E4F-14303CA5985B}"/>
          </ac:picMkLst>
        </pc:picChg>
        <pc:picChg chg="add mod">
          <ac:chgData name="Laura Jenkins (IEH)" userId="ae3a07d3-7c51-4381-b786-d01af3331fdb" providerId="ADAL" clId="{31675D65-B06C-461F-A6F3-009BB418764D}" dt="2024-04-29T12:43:15.737" v="2103" actId="166"/>
          <ac:picMkLst>
            <pc:docMk/>
            <pc:sldMk cId="1929587627" sldId="281"/>
            <ac:picMk id="2058" creationId="{733130A0-0691-BCAA-FD59-75937658EAA2}"/>
          </ac:picMkLst>
        </pc:picChg>
      </pc:sldChg>
      <pc:sldChg chg="addSp delSp modSp new mod modClrScheme modAnim chgLayout">
        <pc:chgData name="Laura Jenkins (IEH)" userId="ae3a07d3-7c51-4381-b786-d01af3331fdb" providerId="ADAL" clId="{31675D65-B06C-461F-A6F3-009BB418764D}" dt="2024-05-06T11:42:57.804" v="17130"/>
        <pc:sldMkLst>
          <pc:docMk/>
          <pc:sldMk cId="533882688" sldId="282"/>
        </pc:sldMkLst>
        <pc:spChg chg="del mod ord">
          <ac:chgData name="Laura Jenkins (IEH)" userId="ae3a07d3-7c51-4381-b786-d01af3331fdb" providerId="ADAL" clId="{31675D65-B06C-461F-A6F3-009BB418764D}" dt="2024-04-29T12:44:24.061" v="2105" actId="700"/>
          <ac:spMkLst>
            <pc:docMk/>
            <pc:sldMk cId="533882688" sldId="282"/>
            <ac:spMk id="2" creationId="{794DE210-2E24-C3B9-00F6-B1CDC9274D72}"/>
          </ac:spMkLst>
        </pc:spChg>
        <pc:spChg chg="del mod ord">
          <ac:chgData name="Laura Jenkins (IEH)" userId="ae3a07d3-7c51-4381-b786-d01af3331fdb" providerId="ADAL" clId="{31675D65-B06C-461F-A6F3-009BB418764D}" dt="2024-04-29T12:44:24.061" v="2105" actId="700"/>
          <ac:spMkLst>
            <pc:docMk/>
            <pc:sldMk cId="533882688" sldId="282"/>
            <ac:spMk id="3" creationId="{94A5B682-8D88-C2B9-057D-6D16261A78D2}"/>
          </ac:spMkLst>
        </pc:spChg>
        <pc:spChg chg="add mod ord">
          <ac:chgData name="Laura Jenkins (IEH)" userId="ae3a07d3-7c51-4381-b786-d01af3331fdb" providerId="ADAL" clId="{31675D65-B06C-461F-A6F3-009BB418764D}" dt="2024-04-29T12:52:35.212" v="3302" actId="20577"/>
          <ac:spMkLst>
            <pc:docMk/>
            <pc:sldMk cId="533882688" sldId="282"/>
            <ac:spMk id="4" creationId="{464C7BB2-55E3-2DA3-44F3-04F676584C3A}"/>
          </ac:spMkLst>
        </pc:spChg>
        <pc:spChg chg="add mod ord">
          <ac:chgData name="Laura Jenkins (IEH)" userId="ae3a07d3-7c51-4381-b786-d01af3331fdb" providerId="ADAL" clId="{31675D65-B06C-461F-A6F3-009BB418764D}" dt="2024-04-29T12:52:40.102" v="3303" actId="1076"/>
          <ac:spMkLst>
            <pc:docMk/>
            <pc:sldMk cId="533882688" sldId="282"/>
            <ac:spMk id="5" creationId="{F7CED8CE-AFE7-BFA7-C54A-7CBFBAF9589D}"/>
          </ac:spMkLst>
        </pc:spChg>
        <pc:spChg chg="add mod">
          <ac:chgData name="Laura Jenkins (IEH)" userId="ae3a07d3-7c51-4381-b786-d01af3331fdb" providerId="ADAL" clId="{31675D65-B06C-461F-A6F3-009BB418764D}" dt="2024-04-29T12:48:20.980" v="2445" actId="1076"/>
          <ac:spMkLst>
            <pc:docMk/>
            <pc:sldMk cId="533882688" sldId="282"/>
            <ac:spMk id="6" creationId="{E9A77E87-AE6D-D3C8-8BAB-559CE02935D6}"/>
          </ac:spMkLst>
        </pc:spChg>
      </pc:sldChg>
      <pc:sldChg chg="modSp add mod modAnim">
        <pc:chgData name="Laura Jenkins (IEH)" userId="ae3a07d3-7c51-4381-b786-d01af3331fdb" providerId="ADAL" clId="{31675D65-B06C-461F-A6F3-009BB418764D}" dt="2024-05-06T11:43:02.789" v="17131"/>
        <pc:sldMkLst>
          <pc:docMk/>
          <pc:sldMk cId="497981342" sldId="283"/>
        </pc:sldMkLst>
        <pc:spChg chg="mod">
          <ac:chgData name="Laura Jenkins (IEH)" userId="ae3a07d3-7c51-4381-b786-d01af3331fdb" providerId="ADAL" clId="{31675D65-B06C-461F-A6F3-009BB418764D}" dt="2024-04-29T12:52:47.619" v="3304"/>
          <ac:spMkLst>
            <pc:docMk/>
            <pc:sldMk cId="497981342" sldId="283"/>
            <ac:spMk id="4" creationId="{464C7BB2-55E3-2DA3-44F3-04F676584C3A}"/>
          </ac:spMkLst>
        </pc:spChg>
        <pc:spChg chg="mod">
          <ac:chgData name="Laura Jenkins (IEH)" userId="ae3a07d3-7c51-4381-b786-d01af3331fdb" providerId="ADAL" clId="{31675D65-B06C-461F-A6F3-009BB418764D}" dt="2024-04-29T12:58:23.547" v="4049" actId="20577"/>
          <ac:spMkLst>
            <pc:docMk/>
            <pc:sldMk cId="497981342" sldId="283"/>
            <ac:spMk id="5" creationId="{F7CED8CE-AFE7-BFA7-C54A-7CBFBAF9589D}"/>
          </ac:spMkLst>
        </pc:spChg>
      </pc:sldChg>
      <pc:sldChg chg="modSp add mod modAnim">
        <pc:chgData name="Laura Jenkins (IEH)" userId="ae3a07d3-7c51-4381-b786-d01af3331fdb" providerId="ADAL" clId="{31675D65-B06C-461F-A6F3-009BB418764D}" dt="2024-05-06T11:43:06.500" v="17132"/>
        <pc:sldMkLst>
          <pc:docMk/>
          <pc:sldMk cId="3543357527" sldId="284"/>
        </pc:sldMkLst>
        <pc:spChg chg="mod">
          <ac:chgData name="Laura Jenkins (IEH)" userId="ae3a07d3-7c51-4381-b786-d01af3331fdb" providerId="ADAL" clId="{31675D65-B06C-461F-A6F3-009BB418764D}" dt="2024-04-29T12:59:56.176" v="4368" actId="20577"/>
          <ac:spMkLst>
            <pc:docMk/>
            <pc:sldMk cId="3543357527" sldId="284"/>
            <ac:spMk id="5" creationId="{F7CED8CE-AFE7-BFA7-C54A-7CBFBAF9589D}"/>
          </ac:spMkLst>
        </pc:spChg>
      </pc:sldChg>
      <pc:sldChg chg="modSp new mod modAnim">
        <pc:chgData name="Laura Jenkins (IEH)" userId="ae3a07d3-7c51-4381-b786-d01af3331fdb" providerId="ADAL" clId="{31675D65-B06C-461F-A6F3-009BB418764D}" dt="2024-05-06T11:44:09.328" v="17153"/>
        <pc:sldMkLst>
          <pc:docMk/>
          <pc:sldMk cId="3890161369" sldId="285"/>
        </pc:sldMkLst>
        <pc:spChg chg="mod">
          <ac:chgData name="Laura Jenkins (IEH)" userId="ae3a07d3-7c51-4381-b786-d01af3331fdb" providerId="ADAL" clId="{31675D65-B06C-461F-A6F3-009BB418764D}" dt="2024-04-29T13:00:57.425" v="4395" actId="20577"/>
          <ac:spMkLst>
            <pc:docMk/>
            <pc:sldMk cId="3890161369" sldId="285"/>
            <ac:spMk id="2" creationId="{8418AFF6-292C-317E-2AE6-1385BD27E622}"/>
          </ac:spMkLst>
        </pc:spChg>
        <pc:spChg chg="mod">
          <ac:chgData name="Laura Jenkins (IEH)" userId="ae3a07d3-7c51-4381-b786-d01af3331fdb" providerId="ADAL" clId="{31675D65-B06C-461F-A6F3-009BB418764D}" dt="2024-04-29T14:42:07.768" v="4998" actId="20577"/>
          <ac:spMkLst>
            <pc:docMk/>
            <pc:sldMk cId="3890161369" sldId="285"/>
            <ac:spMk id="3" creationId="{098FFE61-6884-C23A-6365-05194881E043}"/>
          </ac:spMkLst>
        </pc:spChg>
      </pc:sldChg>
      <pc:sldChg chg="addSp delSp modSp add mod modAnim chgLayout">
        <pc:chgData name="Laura Jenkins (IEH)" userId="ae3a07d3-7c51-4381-b786-d01af3331fdb" providerId="ADAL" clId="{31675D65-B06C-461F-A6F3-009BB418764D}" dt="2024-05-06T11:44:12.928" v="17154"/>
        <pc:sldMkLst>
          <pc:docMk/>
          <pc:sldMk cId="1585542678" sldId="286"/>
        </pc:sldMkLst>
        <pc:spChg chg="mod ord">
          <ac:chgData name="Laura Jenkins (IEH)" userId="ae3a07d3-7c51-4381-b786-d01af3331fdb" providerId="ADAL" clId="{31675D65-B06C-461F-A6F3-009BB418764D}" dt="2024-04-29T13:06:00.741" v="4942" actId="6264"/>
          <ac:spMkLst>
            <pc:docMk/>
            <pc:sldMk cId="1585542678" sldId="286"/>
            <ac:spMk id="2" creationId="{8418AFF6-292C-317E-2AE6-1385BD27E622}"/>
          </ac:spMkLst>
        </pc:spChg>
        <pc:spChg chg="mod ord">
          <ac:chgData name="Laura Jenkins (IEH)" userId="ae3a07d3-7c51-4381-b786-d01af3331fdb" providerId="ADAL" clId="{31675D65-B06C-461F-A6F3-009BB418764D}" dt="2024-04-29T14:45:29.655" v="5001" actId="20577"/>
          <ac:spMkLst>
            <pc:docMk/>
            <pc:sldMk cId="1585542678" sldId="286"/>
            <ac:spMk id="3" creationId="{098FFE61-6884-C23A-6365-05194881E043}"/>
          </ac:spMkLst>
        </pc:spChg>
        <pc:spChg chg="add del mod">
          <ac:chgData name="Laura Jenkins (IEH)" userId="ae3a07d3-7c51-4381-b786-d01af3331fdb" providerId="ADAL" clId="{31675D65-B06C-461F-A6F3-009BB418764D}" dt="2024-04-29T13:06:00.741" v="4942" actId="6264"/>
          <ac:spMkLst>
            <pc:docMk/>
            <pc:sldMk cId="1585542678" sldId="286"/>
            <ac:spMk id="4" creationId="{96284787-94C1-A7B3-3741-7EB2DE3A06B6}"/>
          </ac:spMkLst>
        </pc:spChg>
        <pc:spChg chg="add del mod">
          <ac:chgData name="Laura Jenkins (IEH)" userId="ae3a07d3-7c51-4381-b786-d01af3331fdb" providerId="ADAL" clId="{31675D65-B06C-461F-A6F3-009BB418764D}" dt="2024-04-29T13:06:00.741" v="4942" actId="6264"/>
          <ac:spMkLst>
            <pc:docMk/>
            <pc:sldMk cId="1585542678" sldId="286"/>
            <ac:spMk id="5" creationId="{5E615F6D-FD64-A2A1-76A1-E05A159C2F0F}"/>
          </ac:spMkLst>
        </pc:spChg>
        <pc:spChg chg="add del mod">
          <ac:chgData name="Laura Jenkins (IEH)" userId="ae3a07d3-7c51-4381-b786-d01af3331fdb" providerId="ADAL" clId="{31675D65-B06C-461F-A6F3-009BB418764D}" dt="2024-04-29T13:06:57.959" v="4972"/>
          <ac:spMkLst>
            <pc:docMk/>
            <pc:sldMk cId="1585542678" sldId="286"/>
            <ac:spMk id="7" creationId="{E76BA926-4217-4FEB-87EA-ACDAA03ADC71}"/>
          </ac:spMkLst>
        </pc:spChg>
        <pc:spChg chg="add del mod">
          <ac:chgData name="Laura Jenkins (IEH)" userId="ae3a07d3-7c51-4381-b786-d01af3331fdb" providerId="ADAL" clId="{31675D65-B06C-461F-A6F3-009BB418764D}" dt="2024-04-29T13:06:57.947" v="4970" actId="21"/>
          <ac:spMkLst>
            <pc:docMk/>
            <pc:sldMk cId="1585542678" sldId="286"/>
            <ac:spMk id="9" creationId="{004ABA5C-A89C-CDAB-F8E0-1E78EF7921BA}"/>
          </ac:spMkLst>
        </pc:spChg>
      </pc:sldChg>
      <pc:sldChg chg="addSp delSp modSp add mod">
        <pc:chgData name="Laura Jenkins (IEH)" userId="ae3a07d3-7c51-4381-b786-d01af3331fdb" providerId="ADAL" clId="{31675D65-B06C-461F-A6F3-009BB418764D}" dt="2024-04-29T14:46:29.526" v="5004" actId="20577"/>
        <pc:sldMkLst>
          <pc:docMk/>
          <pc:sldMk cId="2309801383" sldId="287"/>
        </pc:sldMkLst>
        <pc:spChg chg="mod">
          <ac:chgData name="Laura Jenkins (IEH)" userId="ae3a07d3-7c51-4381-b786-d01af3331fdb" providerId="ADAL" clId="{31675D65-B06C-461F-A6F3-009BB418764D}" dt="2024-04-29T13:07:29.848" v="4990" actId="20577"/>
          <ac:spMkLst>
            <pc:docMk/>
            <pc:sldMk cId="2309801383" sldId="287"/>
            <ac:spMk id="2" creationId="{8418AFF6-292C-317E-2AE6-1385BD27E622}"/>
          </ac:spMkLst>
        </pc:spChg>
        <pc:spChg chg="mod">
          <ac:chgData name="Laura Jenkins (IEH)" userId="ae3a07d3-7c51-4381-b786-d01af3331fdb" providerId="ADAL" clId="{31675D65-B06C-461F-A6F3-009BB418764D}" dt="2024-04-29T14:46:29.526" v="5004" actId="20577"/>
          <ac:spMkLst>
            <pc:docMk/>
            <pc:sldMk cId="2309801383" sldId="287"/>
            <ac:spMk id="3" creationId="{098FFE61-6884-C23A-6365-05194881E043}"/>
          </ac:spMkLst>
        </pc:spChg>
        <pc:spChg chg="add del mod">
          <ac:chgData name="Laura Jenkins (IEH)" userId="ae3a07d3-7c51-4381-b786-d01af3331fdb" providerId="ADAL" clId="{31675D65-B06C-461F-A6F3-009BB418764D}" dt="2024-04-29T13:07:18.888" v="4979" actId="478"/>
          <ac:spMkLst>
            <pc:docMk/>
            <pc:sldMk cId="2309801383" sldId="287"/>
            <ac:spMk id="4" creationId="{868A3723-65CD-701E-0D4B-35E60D68A37A}"/>
          </ac:spMkLst>
        </pc:spChg>
        <pc:spChg chg="add mod">
          <ac:chgData name="Laura Jenkins (IEH)" userId="ae3a07d3-7c51-4381-b786-d01af3331fdb" providerId="ADAL" clId="{31675D65-B06C-461F-A6F3-009BB418764D}" dt="2024-04-29T13:07:01.373" v="4974"/>
          <ac:spMkLst>
            <pc:docMk/>
            <pc:sldMk cId="2309801383" sldId="287"/>
            <ac:spMk id="9" creationId="{004ABA5C-A89C-CDAB-F8E0-1E78EF7921BA}"/>
          </ac:spMkLst>
        </pc:spChg>
      </pc:sldChg>
      <pc:sldChg chg="addSp delSp modSp new mod modClrScheme modAnim chgLayout">
        <pc:chgData name="Laura Jenkins (IEH)" userId="ae3a07d3-7c51-4381-b786-d01af3331fdb" providerId="ADAL" clId="{31675D65-B06C-461F-A6F3-009BB418764D}" dt="2024-05-06T11:44:31.772" v="17158"/>
        <pc:sldMkLst>
          <pc:docMk/>
          <pc:sldMk cId="506912481" sldId="288"/>
        </pc:sldMkLst>
        <pc:spChg chg="mod ord">
          <ac:chgData name="Laura Jenkins (IEH)" userId="ae3a07d3-7c51-4381-b786-d01af3331fdb" providerId="ADAL" clId="{31675D65-B06C-461F-A6F3-009BB418764D}" dt="2024-04-29T14:50:41.783" v="5038" actId="6264"/>
          <ac:spMkLst>
            <pc:docMk/>
            <pc:sldMk cId="506912481" sldId="288"/>
            <ac:spMk id="2" creationId="{997BB9CB-56D7-AC1C-A968-1EA87198BBB1}"/>
          </ac:spMkLst>
        </pc:spChg>
        <pc:spChg chg="mod ord">
          <ac:chgData name="Laura Jenkins (IEH)" userId="ae3a07d3-7c51-4381-b786-d01af3331fdb" providerId="ADAL" clId="{31675D65-B06C-461F-A6F3-009BB418764D}" dt="2024-04-29T14:52:11.424" v="5052" actId="27636"/>
          <ac:spMkLst>
            <pc:docMk/>
            <pc:sldMk cId="506912481" sldId="288"/>
            <ac:spMk id="3" creationId="{80ADA08D-2351-30A4-E5D1-03AE104E6D9C}"/>
          </ac:spMkLst>
        </pc:spChg>
        <pc:spChg chg="add del mod">
          <ac:chgData name="Laura Jenkins (IEH)" userId="ae3a07d3-7c51-4381-b786-d01af3331fdb" providerId="ADAL" clId="{31675D65-B06C-461F-A6F3-009BB418764D}" dt="2024-04-29T14:50:41.783" v="5038" actId="6264"/>
          <ac:spMkLst>
            <pc:docMk/>
            <pc:sldMk cId="506912481" sldId="288"/>
            <ac:spMk id="4" creationId="{97710A92-5B1D-EFD4-683C-0FDD13D5F37B}"/>
          </ac:spMkLst>
        </pc:spChg>
        <pc:spChg chg="add del mod">
          <ac:chgData name="Laura Jenkins (IEH)" userId="ae3a07d3-7c51-4381-b786-d01af3331fdb" providerId="ADAL" clId="{31675D65-B06C-461F-A6F3-009BB418764D}" dt="2024-04-29T14:50:41.783" v="5038" actId="6264"/>
          <ac:spMkLst>
            <pc:docMk/>
            <pc:sldMk cId="506912481" sldId="288"/>
            <ac:spMk id="5" creationId="{F5F786EE-8F1E-C50C-7F17-4FA312477648}"/>
          </ac:spMkLst>
        </pc:spChg>
      </pc:sldChg>
      <pc:sldChg chg="modSp add mod modAnim">
        <pc:chgData name="Laura Jenkins (IEH)" userId="ae3a07d3-7c51-4381-b786-d01af3331fdb" providerId="ADAL" clId="{31675D65-B06C-461F-A6F3-009BB418764D}" dt="2024-05-06T11:44:35.102" v="17159"/>
        <pc:sldMkLst>
          <pc:docMk/>
          <pc:sldMk cId="3324555907" sldId="289"/>
        </pc:sldMkLst>
        <pc:spChg chg="mod">
          <ac:chgData name="Laura Jenkins (IEH)" userId="ae3a07d3-7c51-4381-b786-d01af3331fdb" providerId="ADAL" clId="{31675D65-B06C-461F-A6F3-009BB418764D}" dt="2024-04-29T14:52:22.197" v="5056" actId="15"/>
          <ac:spMkLst>
            <pc:docMk/>
            <pc:sldMk cId="3324555907" sldId="289"/>
            <ac:spMk id="3" creationId="{80ADA08D-2351-30A4-E5D1-03AE104E6D9C}"/>
          </ac:spMkLst>
        </pc:spChg>
      </pc:sldChg>
      <pc:sldChg chg="addSp delSp modSp add mod modAnim chgLayout">
        <pc:chgData name="Laura Jenkins (IEH)" userId="ae3a07d3-7c51-4381-b786-d01af3331fdb" providerId="ADAL" clId="{31675D65-B06C-461F-A6F3-009BB418764D}" dt="2024-05-06T11:44:18.306" v="17155"/>
        <pc:sldMkLst>
          <pc:docMk/>
          <pc:sldMk cId="2925325691" sldId="290"/>
        </pc:sldMkLst>
        <pc:spChg chg="mod ord">
          <ac:chgData name="Laura Jenkins (IEH)" userId="ae3a07d3-7c51-4381-b786-d01af3331fdb" providerId="ADAL" clId="{31675D65-B06C-461F-A6F3-009BB418764D}" dt="2024-04-29T15:01:10.940" v="5491" actId="6264"/>
          <ac:spMkLst>
            <pc:docMk/>
            <pc:sldMk cId="2925325691" sldId="290"/>
            <ac:spMk id="2" creationId="{8418AFF6-292C-317E-2AE6-1385BD27E622}"/>
          </ac:spMkLst>
        </pc:spChg>
        <pc:spChg chg="mod ord">
          <ac:chgData name="Laura Jenkins (IEH)" userId="ae3a07d3-7c51-4381-b786-d01af3331fdb" providerId="ADAL" clId="{31675D65-B06C-461F-A6F3-009BB418764D}" dt="2024-04-29T15:01:11.001" v="5492" actId="27636"/>
          <ac:spMkLst>
            <pc:docMk/>
            <pc:sldMk cId="2925325691" sldId="290"/>
            <ac:spMk id="3" creationId="{098FFE61-6884-C23A-6365-05194881E043}"/>
          </ac:spMkLst>
        </pc:spChg>
        <pc:spChg chg="add del mod">
          <ac:chgData name="Laura Jenkins (IEH)" userId="ae3a07d3-7c51-4381-b786-d01af3331fdb" providerId="ADAL" clId="{31675D65-B06C-461F-A6F3-009BB418764D}" dt="2024-04-29T15:01:10.940" v="5491" actId="6264"/>
          <ac:spMkLst>
            <pc:docMk/>
            <pc:sldMk cId="2925325691" sldId="290"/>
            <ac:spMk id="4" creationId="{FDF24A30-2FA4-5C7D-2E59-4C9D95D60014}"/>
          </ac:spMkLst>
        </pc:spChg>
        <pc:spChg chg="add del mod">
          <ac:chgData name="Laura Jenkins (IEH)" userId="ae3a07d3-7c51-4381-b786-d01af3331fdb" providerId="ADAL" clId="{31675D65-B06C-461F-A6F3-009BB418764D}" dt="2024-04-29T15:01:10.940" v="5491" actId="6264"/>
          <ac:spMkLst>
            <pc:docMk/>
            <pc:sldMk cId="2925325691" sldId="290"/>
            <ac:spMk id="5" creationId="{E7D2D953-F58A-3CCB-EE0A-06A94ED4180F}"/>
          </ac:spMkLst>
        </pc:spChg>
        <pc:spChg chg="add mod">
          <ac:chgData name="Laura Jenkins (IEH)" userId="ae3a07d3-7c51-4381-b786-d01af3331fdb" providerId="ADAL" clId="{31675D65-B06C-461F-A6F3-009BB418764D}" dt="2024-04-29T15:01:37.301" v="5507" actId="1076"/>
          <ac:spMkLst>
            <pc:docMk/>
            <pc:sldMk cId="2925325691" sldId="290"/>
            <ac:spMk id="6" creationId="{18AB8E42-79A0-D298-FF73-C570CE9C4559}"/>
          </ac:spMkLst>
        </pc:spChg>
      </pc:sldChg>
      <pc:sldChg chg="addSp delSp modSp add mod modAnim chgLayout">
        <pc:chgData name="Laura Jenkins (IEH)" userId="ae3a07d3-7c51-4381-b786-d01af3331fdb" providerId="ADAL" clId="{31675D65-B06C-461F-A6F3-009BB418764D}" dt="2024-05-06T11:44:20.813" v="17156"/>
        <pc:sldMkLst>
          <pc:docMk/>
          <pc:sldMk cId="1718785548" sldId="291"/>
        </pc:sldMkLst>
        <pc:spChg chg="mod ord">
          <ac:chgData name="Laura Jenkins (IEH)" userId="ae3a07d3-7c51-4381-b786-d01af3331fdb" providerId="ADAL" clId="{31675D65-B06C-461F-A6F3-009BB418764D}" dt="2024-04-29T15:02:03.985" v="5515" actId="6264"/>
          <ac:spMkLst>
            <pc:docMk/>
            <pc:sldMk cId="1718785548" sldId="291"/>
            <ac:spMk id="2" creationId="{8418AFF6-292C-317E-2AE6-1385BD27E622}"/>
          </ac:spMkLst>
        </pc:spChg>
        <pc:spChg chg="mod ord">
          <ac:chgData name="Laura Jenkins (IEH)" userId="ae3a07d3-7c51-4381-b786-d01af3331fdb" providerId="ADAL" clId="{31675D65-B06C-461F-A6F3-009BB418764D}" dt="2024-04-29T15:02:18.361" v="5518" actId="27636"/>
          <ac:spMkLst>
            <pc:docMk/>
            <pc:sldMk cId="1718785548" sldId="291"/>
            <ac:spMk id="3" creationId="{098FFE61-6884-C23A-6365-05194881E043}"/>
          </ac:spMkLst>
        </pc:spChg>
        <pc:spChg chg="add del mod">
          <ac:chgData name="Laura Jenkins (IEH)" userId="ae3a07d3-7c51-4381-b786-d01af3331fdb" providerId="ADAL" clId="{31675D65-B06C-461F-A6F3-009BB418764D}" dt="2024-04-29T15:01:53.026" v="5511" actId="6264"/>
          <ac:spMkLst>
            <pc:docMk/>
            <pc:sldMk cId="1718785548" sldId="291"/>
            <ac:spMk id="4" creationId="{BB869816-A7FA-00C1-BD86-3A13A7B17FD3}"/>
          </ac:spMkLst>
        </pc:spChg>
        <pc:spChg chg="add del mod">
          <ac:chgData name="Laura Jenkins (IEH)" userId="ae3a07d3-7c51-4381-b786-d01af3331fdb" providerId="ADAL" clId="{31675D65-B06C-461F-A6F3-009BB418764D}" dt="2024-04-29T15:01:53.026" v="5511" actId="6264"/>
          <ac:spMkLst>
            <pc:docMk/>
            <pc:sldMk cId="1718785548" sldId="291"/>
            <ac:spMk id="5" creationId="{192B6984-0D70-2686-AF7E-D98B5602E280}"/>
          </ac:spMkLst>
        </pc:spChg>
        <pc:spChg chg="add del mod">
          <ac:chgData name="Laura Jenkins (IEH)" userId="ae3a07d3-7c51-4381-b786-d01af3331fdb" providerId="ADAL" clId="{31675D65-B06C-461F-A6F3-009BB418764D}" dt="2024-04-29T15:02:03.985" v="5515" actId="6264"/>
          <ac:spMkLst>
            <pc:docMk/>
            <pc:sldMk cId="1718785548" sldId="291"/>
            <ac:spMk id="7" creationId="{E62DE070-DE3C-1085-6559-619557D232EA}"/>
          </ac:spMkLst>
        </pc:spChg>
        <pc:spChg chg="add del mod">
          <ac:chgData name="Laura Jenkins (IEH)" userId="ae3a07d3-7c51-4381-b786-d01af3331fdb" providerId="ADAL" clId="{31675D65-B06C-461F-A6F3-009BB418764D}" dt="2024-04-29T15:02:03.985" v="5515" actId="6264"/>
          <ac:spMkLst>
            <pc:docMk/>
            <pc:sldMk cId="1718785548" sldId="291"/>
            <ac:spMk id="8" creationId="{B21DCBF3-689E-8990-07C6-5A8C5601401C}"/>
          </ac:spMkLst>
        </pc:spChg>
      </pc:sldChg>
      <pc:sldChg chg="addSp delSp modSp add mod modAnim chgLayout">
        <pc:chgData name="Laura Jenkins (IEH)" userId="ae3a07d3-7c51-4381-b786-d01af3331fdb" providerId="ADAL" clId="{31675D65-B06C-461F-A6F3-009BB418764D}" dt="2024-05-06T11:44:25.190" v="17157"/>
        <pc:sldMkLst>
          <pc:docMk/>
          <pc:sldMk cId="171300191" sldId="292"/>
        </pc:sldMkLst>
        <pc:spChg chg="mod ord">
          <ac:chgData name="Laura Jenkins (IEH)" userId="ae3a07d3-7c51-4381-b786-d01af3331fdb" providerId="ADAL" clId="{31675D65-B06C-461F-A6F3-009BB418764D}" dt="2024-04-29T15:02:33.569" v="5522" actId="6264"/>
          <ac:spMkLst>
            <pc:docMk/>
            <pc:sldMk cId="171300191" sldId="292"/>
            <ac:spMk id="2" creationId="{8418AFF6-292C-317E-2AE6-1385BD27E622}"/>
          </ac:spMkLst>
        </pc:spChg>
        <pc:spChg chg="mod ord">
          <ac:chgData name="Laura Jenkins (IEH)" userId="ae3a07d3-7c51-4381-b786-d01af3331fdb" providerId="ADAL" clId="{31675D65-B06C-461F-A6F3-009BB418764D}" dt="2024-04-29T15:02:33.569" v="5522" actId="6264"/>
          <ac:spMkLst>
            <pc:docMk/>
            <pc:sldMk cId="171300191" sldId="292"/>
            <ac:spMk id="3" creationId="{098FFE61-6884-C23A-6365-05194881E043}"/>
          </ac:spMkLst>
        </pc:spChg>
        <pc:spChg chg="add del mod">
          <ac:chgData name="Laura Jenkins (IEH)" userId="ae3a07d3-7c51-4381-b786-d01af3331fdb" providerId="ADAL" clId="{31675D65-B06C-461F-A6F3-009BB418764D}" dt="2024-04-29T15:02:33.569" v="5522" actId="6264"/>
          <ac:spMkLst>
            <pc:docMk/>
            <pc:sldMk cId="171300191" sldId="292"/>
            <ac:spMk id="4" creationId="{DB75E094-52D9-B7AC-F000-63149DEAC176}"/>
          </ac:spMkLst>
        </pc:spChg>
        <pc:spChg chg="add del mod">
          <ac:chgData name="Laura Jenkins (IEH)" userId="ae3a07d3-7c51-4381-b786-d01af3331fdb" providerId="ADAL" clId="{31675D65-B06C-461F-A6F3-009BB418764D}" dt="2024-04-29T15:02:33.569" v="5522" actId="6264"/>
          <ac:spMkLst>
            <pc:docMk/>
            <pc:sldMk cId="171300191" sldId="292"/>
            <ac:spMk id="5" creationId="{1894CC05-C2A1-8D98-D3F0-37A53AD3B648}"/>
          </ac:spMkLst>
        </pc:spChg>
      </pc:sldChg>
      <pc:sldChg chg="addSp delSp modSp add mod">
        <pc:chgData name="Laura Jenkins (IEH)" userId="ae3a07d3-7c51-4381-b786-d01af3331fdb" providerId="ADAL" clId="{31675D65-B06C-461F-A6F3-009BB418764D}" dt="2024-04-29T15:03:57.049" v="5533" actId="122"/>
        <pc:sldMkLst>
          <pc:docMk/>
          <pc:sldMk cId="2521771271" sldId="293"/>
        </pc:sldMkLst>
        <pc:spChg chg="del mod">
          <ac:chgData name="Laura Jenkins (IEH)" userId="ae3a07d3-7c51-4381-b786-d01af3331fdb" providerId="ADAL" clId="{31675D65-B06C-461F-A6F3-009BB418764D}" dt="2024-04-29T15:03:28.398" v="5525" actId="22"/>
          <ac:spMkLst>
            <pc:docMk/>
            <pc:sldMk cId="2521771271" sldId="293"/>
            <ac:spMk id="3" creationId="{098FFE61-6884-C23A-6365-05194881E043}"/>
          </ac:spMkLst>
        </pc:spChg>
        <pc:spChg chg="add mod">
          <ac:chgData name="Laura Jenkins (IEH)" userId="ae3a07d3-7c51-4381-b786-d01af3331fdb" providerId="ADAL" clId="{31675D65-B06C-461F-A6F3-009BB418764D}" dt="2024-04-29T15:03:57.049" v="5533" actId="122"/>
          <ac:spMkLst>
            <pc:docMk/>
            <pc:sldMk cId="2521771271" sldId="293"/>
            <ac:spMk id="8" creationId="{CC973F8E-526D-7372-C937-491158F169CC}"/>
          </ac:spMkLst>
        </pc:spChg>
        <pc:picChg chg="add mod ord">
          <ac:chgData name="Laura Jenkins (IEH)" userId="ae3a07d3-7c51-4381-b786-d01af3331fdb" providerId="ADAL" clId="{31675D65-B06C-461F-A6F3-009BB418764D}" dt="2024-04-29T15:03:34.862" v="5527" actId="1076"/>
          <ac:picMkLst>
            <pc:docMk/>
            <pc:sldMk cId="2521771271" sldId="293"/>
            <ac:picMk id="5" creationId="{03B6507D-A97A-8F41-DC58-E00ADBB31BC3}"/>
          </ac:picMkLst>
        </pc:picChg>
      </pc:sldChg>
      <pc:sldChg chg="addSp delSp modSp add mod">
        <pc:chgData name="Laura Jenkins (IEH)" userId="ae3a07d3-7c51-4381-b786-d01af3331fdb" providerId="ADAL" clId="{31675D65-B06C-461F-A6F3-009BB418764D}" dt="2024-04-29T15:05:20.560" v="5542" actId="122"/>
        <pc:sldMkLst>
          <pc:docMk/>
          <pc:sldMk cId="3687976267" sldId="294"/>
        </pc:sldMkLst>
        <pc:spChg chg="add del mod">
          <ac:chgData name="Laura Jenkins (IEH)" userId="ae3a07d3-7c51-4381-b786-d01af3331fdb" providerId="ADAL" clId="{31675D65-B06C-461F-A6F3-009BB418764D}" dt="2024-04-29T15:04:55.322" v="5536" actId="22"/>
          <ac:spMkLst>
            <pc:docMk/>
            <pc:sldMk cId="3687976267" sldId="294"/>
            <ac:spMk id="4" creationId="{9FFF3BBE-286B-1DD8-D055-862E2FA4A451}"/>
          </ac:spMkLst>
        </pc:spChg>
        <pc:spChg chg="mod">
          <ac:chgData name="Laura Jenkins (IEH)" userId="ae3a07d3-7c51-4381-b786-d01af3331fdb" providerId="ADAL" clId="{31675D65-B06C-461F-A6F3-009BB418764D}" dt="2024-04-29T15:05:20.560" v="5542" actId="122"/>
          <ac:spMkLst>
            <pc:docMk/>
            <pc:sldMk cId="3687976267" sldId="294"/>
            <ac:spMk id="8" creationId="{CC973F8E-526D-7372-C937-491158F169CC}"/>
          </ac:spMkLst>
        </pc:spChg>
        <pc:picChg chg="del">
          <ac:chgData name="Laura Jenkins (IEH)" userId="ae3a07d3-7c51-4381-b786-d01af3331fdb" providerId="ADAL" clId="{31675D65-B06C-461F-A6F3-009BB418764D}" dt="2024-04-29T15:04:43.598" v="5535" actId="478"/>
          <ac:picMkLst>
            <pc:docMk/>
            <pc:sldMk cId="3687976267" sldId="294"/>
            <ac:picMk id="5" creationId="{03B6507D-A97A-8F41-DC58-E00ADBB31BC3}"/>
          </ac:picMkLst>
        </pc:picChg>
        <pc:picChg chg="add mod ord">
          <ac:chgData name="Laura Jenkins (IEH)" userId="ae3a07d3-7c51-4381-b786-d01af3331fdb" providerId="ADAL" clId="{31675D65-B06C-461F-A6F3-009BB418764D}" dt="2024-04-29T15:05:05.616" v="5540" actId="1076"/>
          <ac:picMkLst>
            <pc:docMk/>
            <pc:sldMk cId="3687976267" sldId="294"/>
            <ac:picMk id="9" creationId="{15121512-38A7-6F63-0977-B20A42649E84}"/>
          </ac:picMkLst>
        </pc:picChg>
      </pc:sldChg>
      <pc:sldChg chg="addSp delSp modSp new mod modAnim">
        <pc:chgData name="Laura Jenkins (IEH)" userId="ae3a07d3-7c51-4381-b786-d01af3331fdb" providerId="ADAL" clId="{31675D65-B06C-461F-A6F3-009BB418764D}" dt="2024-04-29T15:13:28.277" v="5681" actId="14100"/>
        <pc:sldMkLst>
          <pc:docMk/>
          <pc:sldMk cId="2988254605" sldId="295"/>
        </pc:sldMkLst>
        <pc:spChg chg="del">
          <ac:chgData name="Laura Jenkins (IEH)" userId="ae3a07d3-7c51-4381-b786-d01af3331fdb" providerId="ADAL" clId="{31675D65-B06C-461F-A6F3-009BB418764D}" dt="2024-04-29T15:13:21.127" v="5679"/>
          <ac:spMkLst>
            <pc:docMk/>
            <pc:sldMk cId="2988254605" sldId="295"/>
            <ac:spMk id="3" creationId="{1B40F998-2B6D-D536-824D-5C6E3C251068}"/>
          </ac:spMkLst>
        </pc:spChg>
        <pc:picChg chg="add mod">
          <ac:chgData name="Laura Jenkins (IEH)" userId="ae3a07d3-7c51-4381-b786-d01af3331fdb" providerId="ADAL" clId="{31675D65-B06C-461F-A6F3-009BB418764D}" dt="2024-04-29T15:13:28.277" v="5681" actId="14100"/>
          <ac:picMkLst>
            <pc:docMk/>
            <pc:sldMk cId="2988254605" sldId="295"/>
            <ac:picMk id="4" creationId="{A3802715-FFDD-F8D0-9411-2721100CBF6B}"/>
          </ac:picMkLst>
        </pc:picChg>
      </pc:sldChg>
      <pc:sldChg chg="addSp delSp modSp new mod modAnim chgLayout">
        <pc:chgData name="Laura Jenkins (IEH)" userId="ae3a07d3-7c51-4381-b786-d01af3331fdb" providerId="ADAL" clId="{31675D65-B06C-461F-A6F3-009BB418764D}" dt="2024-05-06T11:44:41.706" v="17160"/>
        <pc:sldMkLst>
          <pc:docMk/>
          <pc:sldMk cId="2247794347" sldId="296"/>
        </pc:sldMkLst>
        <pc:spChg chg="mod ord">
          <ac:chgData name="Laura Jenkins (IEH)" userId="ae3a07d3-7c51-4381-b786-d01af3331fdb" providerId="ADAL" clId="{31675D65-B06C-461F-A6F3-009BB418764D}" dt="2024-04-29T15:16:58.311" v="5753" actId="6264"/>
          <ac:spMkLst>
            <pc:docMk/>
            <pc:sldMk cId="2247794347" sldId="296"/>
            <ac:spMk id="2" creationId="{D31697E1-4E7A-6D9C-EF8B-F49D5753191A}"/>
          </ac:spMkLst>
        </pc:spChg>
        <pc:spChg chg="mod ord">
          <ac:chgData name="Laura Jenkins (IEH)" userId="ae3a07d3-7c51-4381-b786-d01af3331fdb" providerId="ADAL" clId="{31675D65-B06C-461F-A6F3-009BB418764D}" dt="2024-04-29T15:16:58.311" v="5753" actId="6264"/>
          <ac:spMkLst>
            <pc:docMk/>
            <pc:sldMk cId="2247794347" sldId="296"/>
            <ac:spMk id="3" creationId="{4421FE94-A2DF-18B2-F88F-1C43D5D1ECE9}"/>
          </ac:spMkLst>
        </pc:spChg>
        <pc:spChg chg="add del mod">
          <ac:chgData name="Laura Jenkins (IEH)" userId="ae3a07d3-7c51-4381-b786-d01af3331fdb" providerId="ADAL" clId="{31675D65-B06C-461F-A6F3-009BB418764D}" dt="2024-04-29T15:15:54.863" v="5734" actId="6264"/>
          <ac:spMkLst>
            <pc:docMk/>
            <pc:sldMk cId="2247794347" sldId="296"/>
            <ac:spMk id="4" creationId="{A196A782-3799-4F18-5E0A-EA5B38A8F9A9}"/>
          </ac:spMkLst>
        </pc:spChg>
        <pc:spChg chg="add del mod">
          <ac:chgData name="Laura Jenkins (IEH)" userId="ae3a07d3-7c51-4381-b786-d01af3331fdb" providerId="ADAL" clId="{31675D65-B06C-461F-A6F3-009BB418764D}" dt="2024-04-29T15:15:54.863" v="5734" actId="6264"/>
          <ac:spMkLst>
            <pc:docMk/>
            <pc:sldMk cId="2247794347" sldId="296"/>
            <ac:spMk id="5" creationId="{6EED959C-C946-4FBA-E81A-82188469E170}"/>
          </ac:spMkLst>
        </pc:spChg>
        <pc:spChg chg="add del mod">
          <ac:chgData name="Laura Jenkins (IEH)" userId="ae3a07d3-7c51-4381-b786-d01af3331fdb" providerId="ADAL" clId="{31675D65-B06C-461F-A6F3-009BB418764D}" dt="2024-04-29T15:16:58.311" v="5753" actId="6264"/>
          <ac:spMkLst>
            <pc:docMk/>
            <pc:sldMk cId="2247794347" sldId="296"/>
            <ac:spMk id="6" creationId="{9A476BD2-D688-69AA-819C-51023F037FCB}"/>
          </ac:spMkLst>
        </pc:spChg>
        <pc:spChg chg="add del mod">
          <ac:chgData name="Laura Jenkins (IEH)" userId="ae3a07d3-7c51-4381-b786-d01af3331fdb" providerId="ADAL" clId="{31675D65-B06C-461F-A6F3-009BB418764D}" dt="2024-04-29T15:16:58.311" v="5753" actId="6264"/>
          <ac:spMkLst>
            <pc:docMk/>
            <pc:sldMk cId="2247794347" sldId="296"/>
            <ac:spMk id="7" creationId="{168AD5D9-4EC5-B691-0FF8-B2A78134DB7F}"/>
          </ac:spMkLst>
        </pc:spChg>
        <pc:spChg chg="add mod">
          <ac:chgData name="Laura Jenkins (IEH)" userId="ae3a07d3-7c51-4381-b786-d01af3331fdb" providerId="ADAL" clId="{31675D65-B06C-461F-A6F3-009BB418764D}" dt="2024-04-29T15:19:21.810" v="5771" actId="1076"/>
          <ac:spMkLst>
            <pc:docMk/>
            <pc:sldMk cId="2247794347" sldId="296"/>
            <ac:spMk id="8" creationId="{5149BB36-8366-C247-C8A6-1D9B359980BC}"/>
          </ac:spMkLst>
        </pc:spChg>
      </pc:sldChg>
      <pc:sldChg chg="addSp delSp modSp add mod modAnim chgLayout">
        <pc:chgData name="Laura Jenkins (IEH)" userId="ae3a07d3-7c51-4381-b786-d01af3331fdb" providerId="ADAL" clId="{31675D65-B06C-461F-A6F3-009BB418764D}" dt="2024-05-06T11:44:44.878" v="17161"/>
        <pc:sldMkLst>
          <pc:docMk/>
          <pc:sldMk cId="3845154193" sldId="297"/>
        </pc:sldMkLst>
        <pc:spChg chg="mod ord">
          <ac:chgData name="Laura Jenkins (IEH)" userId="ae3a07d3-7c51-4381-b786-d01af3331fdb" providerId="ADAL" clId="{31675D65-B06C-461F-A6F3-009BB418764D}" dt="2024-04-29T15:18:25.199" v="5757" actId="6264"/>
          <ac:spMkLst>
            <pc:docMk/>
            <pc:sldMk cId="3845154193" sldId="297"/>
            <ac:spMk id="2" creationId="{D31697E1-4E7A-6D9C-EF8B-F49D5753191A}"/>
          </ac:spMkLst>
        </pc:spChg>
        <pc:spChg chg="mod ord">
          <ac:chgData name="Laura Jenkins (IEH)" userId="ae3a07d3-7c51-4381-b786-d01af3331fdb" providerId="ADAL" clId="{31675D65-B06C-461F-A6F3-009BB418764D}" dt="2024-04-29T15:18:25.199" v="5757" actId="6264"/>
          <ac:spMkLst>
            <pc:docMk/>
            <pc:sldMk cId="3845154193" sldId="297"/>
            <ac:spMk id="3" creationId="{4421FE94-A2DF-18B2-F88F-1C43D5D1ECE9}"/>
          </ac:spMkLst>
        </pc:spChg>
        <pc:spChg chg="add del mod">
          <ac:chgData name="Laura Jenkins (IEH)" userId="ae3a07d3-7c51-4381-b786-d01af3331fdb" providerId="ADAL" clId="{31675D65-B06C-461F-A6F3-009BB418764D}" dt="2024-04-29T15:18:25.199" v="5757" actId="6264"/>
          <ac:spMkLst>
            <pc:docMk/>
            <pc:sldMk cId="3845154193" sldId="297"/>
            <ac:spMk id="4" creationId="{F1F24647-2F46-4AA6-B7BC-5C54A25A3191}"/>
          </ac:spMkLst>
        </pc:spChg>
        <pc:spChg chg="add del mod">
          <ac:chgData name="Laura Jenkins (IEH)" userId="ae3a07d3-7c51-4381-b786-d01af3331fdb" providerId="ADAL" clId="{31675D65-B06C-461F-A6F3-009BB418764D}" dt="2024-04-29T15:18:25.199" v="5757" actId="6264"/>
          <ac:spMkLst>
            <pc:docMk/>
            <pc:sldMk cId="3845154193" sldId="297"/>
            <ac:spMk id="5" creationId="{F55A303F-2E0D-E8B0-00AD-E0C44A71C0B3}"/>
          </ac:spMkLst>
        </pc:spChg>
        <pc:spChg chg="add mod">
          <ac:chgData name="Laura Jenkins (IEH)" userId="ae3a07d3-7c51-4381-b786-d01af3331fdb" providerId="ADAL" clId="{31675D65-B06C-461F-A6F3-009BB418764D}" dt="2024-04-29T15:19:23.902" v="5772"/>
          <ac:spMkLst>
            <pc:docMk/>
            <pc:sldMk cId="3845154193" sldId="297"/>
            <ac:spMk id="6" creationId="{FBCEC8FC-1919-A6D8-EA88-55DED601E9C1}"/>
          </ac:spMkLst>
        </pc:spChg>
      </pc:sldChg>
      <pc:sldChg chg="addSp delSp modSp new mod modAnim">
        <pc:chgData name="Laura Jenkins (IEH)" userId="ae3a07d3-7c51-4381-b786-d01af3331fdb" providerId="ADAL" clId="{31675D65-B06C-461F-A6F3-009BB418764D}" dt="2024-05-06T11:44:47.509" v="17162"/>
        <pc:sldMkLst>
          <pc:docMk/>
          <pc:sldMk cId="1032154784" sldId="298"/>
        </pc:sldMkLst>
        <pc:spChg chg="mod">
          <ac:chgData name="Laura Jenkins (IEH)" userId="ae3a07d3-7c51-4381-b786-d01af3331fdb" providerId="ADAL" clId="{31675D65-B06C-461F-A6F3-009BB418764D}" dt="2024-04-29T15:20:55.837" v="5819" actId="20577"/>
          <ac:spMkLst>
            <pc:docMk/>
            <pc:sldMk cId="1032154784" sldId="298"/>
            <ac:spMk id="2" creationId="{9BCF5D73-C373-D426-173B-EA98D6BBD319}"/>
          </ac:spMkLst>
        </pc:spChg>
        <pc:spChg chg="mod">
          <ac:chgData name="Laura Jenkins (IEH)" userId="ae3a07d3-7c51-4381-b786-d01af3331fdb" providerId="ADAL" clId="{31675D65-B06C-461F-A6F3-009BB418764D}" dt="2024-04-29T15:22:43.046" v="6047" actId="20577"/>
          <ac:spMkLst>
            <pc:docMk/>
            <pc:sldMk cId="1032154784" sldId="298"/>
            <ac:spMk id="3" creationId="{E47DA594-CAFA-F452-40D6-A5A7FC23E4A4}"/>
          </ac:spMkLst>
        </pc:spChg>
        <pc:spChg chg="add del mod">
          <ac:chgData name="Laura Jenkins (IEH)" userId="ae3a07d3-7c51-4381-b786-d01af3331fdb" providerId="ADAL" clId="{31675D65-B06C-461F-A6F3-009BB418764D}" dt="2024-04-29T15:23:28.052" v="6052" actId="478"/>
          <ac:spMkLst>
            <pc:docMk/>
            <pc:sldMk cId="1032154784" sldId="298"/>
            <ac:spMk id="4" creationId="{34D3A7E3-AF64-9206-AF53-4092583879F0}"/>
          </ac:spMkLst>
        </pc:spChg>
        <pc:picChg chg="add mod">
          <ac:chgData name="Laura Jenkins (IEH)" userId="ae3a07d3-7c51-4381-b786-d01af3331fdb" providerId="ADAL" clId="{31675D65-B06C-461F-A6F3-009BB418764D}" dt="2024-04-29T15:25:18.119" v="6059" actId="1076"/>
          <ac:picMkLst>
            <pc:docMk/>
            <pc:sldMk cId="1032154784" sldId="298"/>
            <ac:picMk id="3074" creationId="{004D54E9-744B-AB58-BE18-0C374665925E}"/>
          </ac:picMkLst>
        </pc:picChg>
        <pc:picChg chg="add mod">
          <ac:chgData name="Laura Jenkins (IEH)" userId="ae3a07d3-7c51-4381-b786-d01af3331fdb" providerId="ADAL" clId="{31675D65-B06C-461F-A6F3-009BB418764D}" dt="2024-04-29T15:25:26.629" v="6061" actId="1076"/>
          <ac:picMkLst>
            <pc:docMk/>
            <pc:sldMk cId="1032154784" sldId="298"/>
            <ac:picMk id="3076" creationId="{2528A4BE-DC3E-2229-6EB1-60A6C3C5CAAF}"/>
          </ac:picMkLst>
        </pc:picChg>
        <pc:picChg chg="add mod">
          <ac:chgData name="Laura Jenkins (IEH)" userId="ae3a07d3-7c51-4381-b786-d01af3331fdb" providerId="ADAL" clId="{31675D65-B06C-461F-A6F3-009BB418764D}" dt="2024-04-29T15:25:36.940" v="6063" actId="1076"/>
          <ac:picMkLst>
            <pc:docMk/>
            <pc:sldMk cId="1032154784" sldId="298"/>
            <ac:picMk id="3078" creationId="{33D10ABD-18C1-4ED2-AEC0-A0ED46F1B540}"/>
          </ac:picMkLst>
        </pc:picChg>
      </pc:sldChg>
      <pc:sldChg chg="delSp modSp add mod modTransition modAnim">
        <pc:chgData name="Laura Jenkins (IEH)" userId="ae3a07d3-7c51-4381-b786-d01af3331fdb" providerId="ADAL" clId="{31675D65-B06C-461F-A6F3-009BB418764D}" dt="2024-05-06T11:45:01.437" v="17167"/>
        <pc:sldMkLst>
          <pc:docMk/>
          <pc:sldMk cId="2776349620" sldId="299"/>
        </pc:sldMkLst>
        <pc:spChg chg="mod">
          <ac:chgData name="Laura Jenkins (IEH)" userId="ae3a07d3-7c51-4381-b786-d01af3331fdb" providerId="ADAL" clId="{31675D65-B06C-461F-A6F3-009BB418764D}" dt="2024-04-29T15:33:35.578" v="6383" actId="5793"/>
          <ac:spMkLst>
            <pc:docMk/>
            <pc:sldMk cId="2776349620" sldId="299"/>
            <ac:spMk id="3" creationId="{E47DA594-CAFA-F452-40D6-A5A7FC23E4A4}"/>
          </ac:spMkLst>
        </pc:spChg>
        <pc:picChg chg="mod">
          <ac:chgData name="Laura Jenkins (IEH)" userId="ae3a07d3-7c51-4381-b786-d01af3331fdb" providerId="ADAL" clId="{31675D65-B06C-461F-A6F3-009BB418764D}" dt="2024-04-29T15:25:58.219" v="6068" actId="1076"/>
          <ac:picMkLst>
            <pc:docMk/>
            <pc:sldMk cId="2776349620" sldId="299"/>
            <ac:picMk id="3074" creationId="{004D54E9-744B-AB58-BE18-0C374665925E}"/>
          </ac:picMkLst>
        </pc:picChg>
        <pc:picChg chg="del">
          <ac:chgData name="Laura Jenkins (IEH)" userId="ae3a07d3-7c51-4381-b786-d01af3331fdb" providerId="ADAL" clId="{31675D65-B06C-461F-A6F3-009BB418764D}" dt="2024-04-29T15:25:53.797" v="6065" actId="478"/>
          <ac:picMkLst>
            <pc:docMk/>
            <pc:sldMk cId="2776349620" sldId="299"/>
            <ac:picMk id="3076" creationId="{2528A4BE-DC3E-2229-6EB1-60A6C3C5CAAF}"/>
          </ac:picMkLst>
        </pc:picChg>
        <pc:picChg chg="del">
          <ac:chgData name="Laura Jenkins (IEH)" userId="ae3a07d3-7c51-4381-b786-d01af3331fdb" providerId="ADAL" clId="{31675D65-B06C-461F-A6F3-009BB418764D}" dt="2024-04-29T15:25:54.109" v="6066" actId="478"/>
          <ac:picMkLst>
            <pc:docMk/>
            <pc:sldMk cId="2776349620" sldId="299"/>
            <ac:picMk id="3078" creationId="{33D10ABD-18C1-4ED2-AEC0-A0ED46F1B540}"/>
          </ac:picMkLst>
        </pc:picChg>
      </pc:sldChg>
      <pc:sldChg chg="addSp delSp modSp add mod modAnim chgLayout">
        <pc:chgData name="Laura Jenkins (IEH)" userId="ae3a07d3-7c51-4381-b786-d01af3331fdb" providerId="ADAL" clId="{31675D65-B06C-461F-A6F3-009BB418764D}" dt="2024-05-06T11:45:17.041" v="17173"/>
        <pc:sldMkLst>
          <pc:docMk/>
          <pc:sldMk cId="670546736" sldId="300"/>
        </pc:sldMkLst>
        <pc:spChg chg="mod ord">
          <ac:chgData name="Laura Jenkins (IEH)" userId="ae3a07d3-7c51-4381-b786-d01af3331fdb" providerId="ADAL" clId="{31675D65-B06C-461F-A6F3-009BB418764D}" dt="2024-04-29T15:33:28.369" v="6381" actId="6264"/>
          <ac:spMkLst>
            <pc:docMk/>
            <pc:sldMk cId="670546736" sldId="300"/>
            <ac:spMk id="2" creationId="{9BCF5D73-C373-D426-173B-EA98D6BBD319}"/>
          </ac:spMkLst>
        </pc:spChg>
        <pc:spChg chg="mod ord">
          <ac:chgData name="Laura Jenkins (IEH)" userId="ae3a07d3-7c51-4381-b786-d01af3331fdb" providerId="ADAL" clId="{31675D65-B06C-461F-A6F3-009BB418764D}" dt="2024-04-29T15:37:28.294" v="6661" actId="27636"/>
          <ac:spMkLst>
            <pc:docMk/>
            <pc:sldMk cId="670546736" sldId="300"/>
            <ac:spMk id="3" creationId="{E47DA594-CAFA-F452-40D6-A5A7FC23E4A4}"/>
          </ac:spMkLst>
        </pc:spChg>
        <pc:spChg chg="add del mod">
          <ac:chgData name="Laura Jenkins (IEH)" userId="ae3a07d3-7c51-4381-b786-d01af3331fdb" providerId="ADAL" clId="{31675D65-B06C-461F-A6F3-009BB418764D}" dt="2024-04-29T15:33:28.369" v="6381" actId="6264"/>
          <ac:spMkLst>
            <pc:docMk/>
            <pc:sldMk cId="670546736" sldId="300"/>
            <ac:spMk id="4" creationId="{60DBD7D4-327D-2EA8-2C15-274F61A09600}"/>
          </ac:spMkLst>
        </pc:spChg>
        <pc:spChg chg="add del mod">
          <ac:chgData name="Laura Jenkins (IEH)" userId="ae3a07d3-7c51-4381-b786-d01af3331fdb" providerId="ADAL" clId="{31675D65-B06C-461F-A6F3-009BB418764D}" dt="2024-04-29T15:33:28.369" v="6381" actId="6264"/>
          <ac:spMkLst>
            <pc:docMk/>
            <pc:sldMk cId="670546736" sldId="300"/>
            <ac:spMk id="5" creationId="{FC09F632-170B-1872-D103-BC9D2AC9886A}"/>
          </ac:spMkLst>
        </pc:spChg>
      </pc:sldChg>
      <pc:sldChg chg="modSp add mod modAnim">
        <pc:chgData name="Laura Jenkins (IEH)" userId="ae3a07d3-7c51-4381-b786-d01af3331fdb" providerId="ADAL" clId="{31675D65-B06C-461F-A6F3-009BB418764D}" dt="2024-05-06T11:45:28.527" v="17177"/>
        <pc:sldMkLst>
          <pc:docMk/>
          <pc:sldMk cId="2556740409" sldId="301"/>
        </pc:sldMkLst>
        <pc:spChg chg="mod">
          <ac:chgData name="Laura Jenkins (IEH)" userId="ae3a07d3-7c51-4381-b786-d01af3331fdb" providerId="ADAL" clId="{31675D65-B06C-461F-A6F3-009BB418764D}" dt="2024-04-29T15:37:37.743" v="6666" actId="27636"/>
          <ac:spMkLst>
            <pc:docMk/>
            <pc:sldMk cId="2556740409" sldId="301"/>
            <ac:spMk id="3" creationId="{E47DA594-CAFA-F452-40D6-A5A7FC23E4A4}"/>
          </ac:spMkLst>
        </pc:spChg>
      </pc:sldChg>
      <pc:sldChg chg="addSp modSp new mod modAnim">
        <pc:chgData name="Laura Jenkins (IEH)" userId="ae3a07d3-7c51-4381-b786-d01af3331fdb" providerId="ADAL" clId="{31675D65-B06C-461F-A6F3-009BB418764D}" dt="2024-05-06T11:45:44.302" v="17182"/>
        <pc:sldMkLst>
          <pc:docMk/>
          <pc:sldMk cId="3004331252" sldId="302"/>
        </pc:sldMkLst>
        <pc:spChg chg="mod">
          <ac:chgData name="Laura Jenkins (IEH)" userId="ae3a07d3-7c51-4381-b786-d01af3331fdb" providerId="ADAL" clId="{31675D65-B06C-461F-A6F3-009BB418764D}" dt="2024-04-29T15:35:53.134" v="6538"/>
          <ac:spMkLst>
            <pc:docMk/>
            <pc:sldMk cId="3004331252" sldId="302"/>
            <ac:spMk id="2" creationId="{376FDC4A-379F-3BEF-C23F-6D2689B56966}"/>
          </ac:spMkLst>
        </pc:spChg>
        <pc:spChg chg="mod">
          <ac:chgData name="Laura Jenkins (IEH)" userId="ae3a07d3-7c51-4381-b786-d01af3331fdb" providerId="ADAL" clId="{31675D65-B06C-461F-A6F3-009BB418764D}" dt="2024-04-29T15:37:43.122" v="6667" actId="5793"/>
          <ac:spMkLst>
            <pc:docMk/>
            <pc:sldMk cId="3004331252" sldId="302"/>
            <ac:spMk id="3" creationId="{7EA175F4-EE9C-3233-498B-B55B24E2AFA9}"/>
          </ac:spMkLst>
        </pc:spChg>
        <pc:picChg chg="add mod">
          <ac:chgData name="Laura Jenkins (IEH)" userId="ae3a07d3-7c51-4381-b786-d01af3331fdb" providerId="ADAL" clId="{31675D65-B06C-461F-A6F3-009BB418764D}" dt="2024-04-29T15:35:47.797" v="6537" actId="14100"/>
          <ac:picMkLst>
            <pc:docMk/>
            <pc:sldMk cId="3004331252" sldId="302"/>
            <ac:picMk id="4" creationId="{453EB109-09BD-8F0A-5B0A-14099083B697}"/>
          </ac:picMkLst>
        </pc:picChg>
      </pc:sldChg>
      <pc:sldChg chg="modSp add mod modAnim">
        <pc:chgData name="Laura Jenkins (IEH)" userId="ae3a07d3-7c51-4381-b786-d01af3331fdb" providerId="ADAL" clId="{31675D65-B06C-461F-A6F3-009BB418764D}" dt="2024-05-06T11:45:55.347" v="17186"/>
        <pc:sldMkLst>
          <pc:docMk/>
          <pc:sldMk cId="3420967362" sldId="303"/>
        </pc:sldMkLst>
        <pc:spChg chg="mod">
          <ac:chgData name="Laura Jenkins (IEH)" userId="ae3a07d3-7c51-4381-b786-d01af3331fdb" providerId="ADAL" clId="{31675D65-B06C-461F-A6F3-009BB418764D}" dt="2024-04-29T15:37:15.149" v="6658" actId="5793"/>
          <ac:spMkLst>
            <pc:docMk/>
            <pc:sldMk cId="3420967362" sldId="303"/>
            <ac:spMk id="3" creationId="{7EA175F4-EE9C-3233-498B-B55B24E2AFA9}"/>
          </ac:spMkLst>
        </pc:spChg>
      </pc:sldChg>
      <pc:sldChg chg="modSp add mod modAnim">
        <pc:chgData name="Laura Jenkins (IEH)" userId="ae3a07d3-7c51-4381-b786-d01af3331fdb" providerId="ADAL" clId="{31675D65-B06C-461F-A6F3-009BB418764D}" dt="2024-05-06T11:46:06.811" v="17190"/>
        <pc:sldMkLst>
          <pc:docMk/>
          <pc:sldMk cId="388873034" sldId="304"/>
        </pc:sldMkLst>
        <pc:spChg chg="mod">
          <ac:chgData name="Laura Jenkins (IEH)" userId="ae3a07d3-7c51-4381-b786-d01af3331fdb" providerId="ADAL" clId="{31675D65-B06C-461F-A6F3-009BB418764D}" dt="2024-04-29T15:38:22.811" v="6670" actId="5793"/>
          <ac:spMkLst>
            <pc:docMk/>
            <pc:sldMk cId="388873034" sldId="304"/>
            <ac:spMk id="3" creationId="{7EA175F4-EE9C-3233-498B-B55B24E2AFA9}"/>
          </ac:spMkLst>
        </pc:spChg>
      </pc:sldChg>
      <pc:sldChg chg="addSp delSp modSp add mod modAnim">
        <pc:chgData name="Laura Jenkins (IEH)" userId="ae3a07d3-7c51-4381-b786-d01af3331fdb" providerId="ADAL" clId="{31675D65-B06C-461F-A6F3-009BB418764D}" dt="2024-05-06T11:46:10.354" v="17191"/>
        <pc:sldMkLst>
          <pc:docMk/>
          <pc:sldMk cId="2683265081" sldId="305"/>
        </pc:sldMkLst>
        <pc:spChg chg="mod">
          <ac:chgData name="Laura Jenkins (IEH)" userId="ae3a07d3-7c51-4381-b786-d01af3331fdb" providerId="ADAL" clId="{31675D65-B06C-461F-A6F3-009BB418764D}" dt="2024-04-29T15:43:56.515" v="6985" actId="20577"/>
          <ac:spMkLst>
            <pc:docMk/>
            <pc:sldMk cId="2683265081" sldId="305"/>
            <ac:spMk id="3" creationId="{7EA175F4-EE9C-3233-498B-B55B24E2AFA9}"/>
          </ac:spMkLst>
        </pc:spChg>
        <pc:picChg chg="add del mod">
          <ac:chgData name="Laura Jenkins (IEH)" userId="ae3a07d3-7c51-4381-b786-d01af3331fdb" providerId="ADAL" clId="{31675D65-B06C-461F-A6F3-009BB418764D}" dt="2024-04-29T15:43:55.562" v="6984" actId="478"/>
          <ac:picMkLst>
            <pc:docMk/>
            <pc:sldMk cId="2683265081" sldId="305"/>
            <ac:picMk id="4098" creationId="{F012E9D4-7C4A-0A3B-B466-46526B1366C0}"/>
          </ac:picMkLst>
        </pc:picChg>
      </pc:sldChg>
      <pc:sldChg chg="delSp modSp add mod">
        <pc:chgData name="Laura Jenkins (IEH)" userId="ae3a07d3-7c51-4381-b786-d01af3331fdb" providerId="ADAL" clId="{31675D65-B06C-461F-A6F3-009BB418764D}" dt="2024-04-29T15:45:20.050" v="7002" actId="1076"/>
        <pc:sldMkLst>
          <pc:docMk/>
          <pc:sldMk cId="1544522474" sldId="306"/>
        </pc:sldMkLst>
        <pc:spChg chg="mod">
          <ac:chgData name="Laura Jenkins (IEH)" userId="ae3a07d3-7c51-4381-b786-d01af3331fdb" providerId="ADAL" clId="{31675D65-B06C-461F-A6F3-009BB418764D}" dt="2024-04-29T15:45:09.937" v="6999" actId="14100"/>
          <ac:spMkLst>
            <pc:docMk/>
            <pc:sldMk cId="1544522474" sldId="306"/>
            <ac:spMk id="3" creationId="{7EA175F4-EE9C-3233-498B-B55B24E2AFA9}"/>
          </ac:spMkLst>
        </pc:spChg>
        <pc:picChg chg="del">
          <ac:chgData name="Laura Jenkins (IEH)" userId="ae3a07d3-7c51-4381-b786-d01af3331fdb" providerId="ADAL" clId="{31675D65-B06C-461F-A6F3-009BB418764D}" dt="2024-04-29T15:44:08.007" v="6990" actId="478"/>
          <ac:picMkLst>
            <pc:docMk/>
            <pc:sldMk cId="1544522474" sldId="306"/>
            <ac:picMk id="4" creationId="{453EB109-09BD-8F0A-5B0A-14099083B697}"/>
          </ac:picMkLst>
        </pc:picChg>
        <pc:picChg chg="mod">
          <ac:chgData name="Laura Jenkins (IEH)" userId="ae3a07d3-7c51-4381-b786-d01af3331fdb" providerId="ADAL" clId="{31675D65-B06C-461F-A6F3-009BB418764D}" dt="2024-04-29T15:45:20.050" v="7002" actId="1076"/>
          <ac:picMkLst>
            <pc:docMk/>
            <pc:sldMk cId="1544522474" sldId="306"/>
            <ac:picMk id="4098" creationId="{F012E9D4-7C4A-0A3B-B466-46526B1366C0}"/>
          </ac:picMkLst>
        </pc:picChg>
      </pc:sldChg>
      <pc:sldChg chg="addSp modSp new mod modAnim">
        <pc:chgData name="Laura Jenkins (IEH)" userId="ae3a07d3-7c51-4381-b786-d01af3331fdb" providerId="ADAL" clId="{31675D65-B06C-461F-A6F3-009BB418764D}" dt="2024-05-06T11:46:28.612" v="17197"/>
        <pc:sldMkLst>
          <pc:docMk/>
          <pc:sldMk cId="1476548269" sldId="307"/>
        </pc:sldMkLst>
        <pc:spChg chg="mod">
          <ac:chgData name="Laura Jenkins (IEH)" userId="ae3a07d3-7c51-4381-b786-d01af3331fdb" providerId="ADAL" clId="{31675D65-B06C-461F-A6F3-009BB418764D}" dt="2024-04-29T15:46:26.872" v="7007"/>
          <ac:spMkLst>
            <pc:docMk/>
            <pc:sldMk cId="1476548269" sldId="307"/>
            <ac:spMk id="2" creationId="{4C1BA415-416F-CA2B-7151-1D14E94C4162}"/>
          </ac:spMkLst>
        </pc:spChg>
        <pc:spChg chg="mod">
          <ac:chgData name="Laura Jenkins (IEH)" userId="ae3a07d3-7c51-4381-b786-d01af3331fdb" providerId="ADAL" clId="{31675D65-B06C-461F-A6F3-009BB418764D}" dt="2024-04-29T15:48:10.889" v="7010" actId="5793"/>
          <ac:spMkLst>
            <pc:docMk/>
            <pc:sldMk cId="1476548269" sldId="307"/>
            <ac:spMk id="3" creationId="{941040E1-2458-4358-8FFA-0864FE438E24}"/>
          </ac:spMkLst>
        </pc:spChg>
        <pc:picChg chg="add mod">
          <ac:chgData name="Laura Jenkins (IEH)" userId="ae3a07d3-7c51-4381-b786-d01af3331fdb" providerId="ADAL" clId="{31675D65-B06C-461F-A6F3-009BB418764D}" dt="2024-04-29T15:48:29.907" v="7014" actId="1076"/>
          <ac:picMkLst>
            <pc:docMk/>
            <pc:sldMk cId="1476548269" sldId="307"/>
            <ac:picMk id="4" creationId="{04CE9CBD-D9D3-E25C-9CBE-8CDCE6316D55}"/>
          </ac:picMkLst>
        </pc:picChg>
      </pc:sldChg>
      <pc:sldChg chg="modSp add mod modAnim">
        <pc:chgData name="Laura Jenkins (IEH)" userId="ae3a07d3-7c51-4381-b786-d01af3331fdb" providerId="ADAL" clId="{31675D65-B06C-461F-A6F3-009BB418764D}" dt="2024-05-06T11:46:44.903" v="17203"/>
        <pc:sldMkLst>
          <pc:docMk/>
          <pc:sldMk cId="677109928" sldId="308"/>
        </pc:sldMkLst>
        <pc:spChg chg="mod">
          <ac:chgData name="Laura Jenkins (IEH)" userId="ae3a07d3-7c51-4381-b786-d01af3331fdb" providerId="ADAL" clId="{31675D65-B06C-461F-A6F3-009BB418764D}" dt="2024-04-29T15:49:17.708" v="7036" actId="14100"/>
          <ac:spMkLst>
            <pc:docMk/>
            <pc:sldMk cId="677109928" sldId="308"/>
            <ac:spMk id="3" creationId="{941040E1-2458-4358-8FFA-0864FE438E24}"/>
          </ac:spMkLst>
        </pc:spChg>
      </pc:sldChg>
      <pc:sldChg chg="modSp add mod ord modAnim">
        <pc:chgData name="Laura Jenkins (IEH)" userId="ae3a07d3-7c51-4381-b786-d01af3331fdb" providerId="ADAL" clId="{31675D65-B06C-461F-A6F3-009BB418764D}" dt="2024-05-06T11:46:18.386" v="17193"/>
        <pc:sldMkLst>
          <pc:docMk/>
          <pc:sldMk cId="1521517757" sldId="309"/>
        </pc:sldMkLst>
        <pc:spChg chg="mod">
          <ac:chgData name="Laura Jenkins (IEH)" userId="ae3a07d3-7c51-4381-b786-d01af3331fdb" providerId="ADAL" clId="{31675D65-B06C-461F-A6F3-009BB418764D}" dt="2024-04-29T15:53:17.190" v="7343" actId="20577"/>
          <ac:spMkLst>
            <pc:docMk/>
            <pc:sldMk cId="1521517757" sldId="309"/>
            <ac:spMk id="3" creationId="{941040E1-2458-4358-8FFA-0864FE438E24}"/>
          </ac:spMkLst>
        </pc:spChg>
      </pc:sldChg>
      <pc:sldChg chg="addSp modSp new">
        <pc:chgData name="Laura Jenkins (IEH)" userId="ae3a07d3-7c51-4381-b786-d01af3331fdb" providerId="ADAL" clId="{31675D65-B06C-461F-A6F3-009BB418764D}" dt="2024-04-29T15:55:56.572" v="7349" actId="1076"/>
        <pc:sldMkLst>
          <pc:docMk/>
          <pc:sldMk cId="3095059538" sldId="310"/>
        </pc:sldMkLst>
        <pc:picChg chg="add mod">
          <ac:chgData name="Laura Jenkins (IEH)" userId="ae3a07d3-7c51-4381-b786-d01af3331fdb" providerId="ADAL" clId="{31675D65-B06C-461F-A6F3-009BB418764D}" dt="2024-04-29T15:55:56.572" v="7349" actId="1076"/>
          <ac:picMkLst>
            <pc:docMk/>
            <pc:sldMk cId="3095059538" sldId="310"/>
            <ac:picMk id="6146" creationId="{0486543F-6276-2636-FA12-A82BB965433F}"/>
          </ac:picMkLst>
        </pc:picChg>
      </pc:sldChg>
      <pc:sldChg chg="addSp delSp modSp new mod modClrScheme modAnim chgLayout">
        <pc:chgData name="Laura Jenkins (IEH)" userId="ae3a07d3-7c51-4381-b786-d01af3331fdb" providerId="ADAL" clId="{31675D65-B06C-461F-A6F3-009BB418764D}" dt="2024-05-06T11:46:52.959" v="17204"/>
        <pc:sldMkLst>
          <pc:docMk/>
          <pc:sldMk cId="4286101139" sldId="311"/>
        </pc:sldMkLst>
        <pc:spChg chg="del mod ord">
          <ac:chgData name="Laura Jenkins (IEH)" userId="ae3a07d3-7c51-4381-b786-d01af3331fdb" providerId="ADAL" clId="{31675D65-B06C-461F-A6F3-009BB418764D}" dt="2024-04-29T15:56:41.399" v="7351" actId="700"/>
          <ac:spMkLst>
            <pc:docMk/>
            <pc:sldMk cId="4286101139" sldId="311"/>
            <ac:spMk id="2" creationId="{51C30168-9A21-07DF-482E-6CF4A42B587D}"/>
          </ac:spMkLst>
        </pc:spChg>
        <pc:spChg chg="del mod ord">
          <ac:chgData name="Laura Jenkins (IEH)" userId="ae3a07d3-7c51-4381-b786-d01af3331fdb" providerId="ADAL" clId="{31675D65-B06C-461F-A6F3-009BB418764D}" dt="2024-04-29T15:56:41.399" v="7351" actId="700"/>
          <ac:spMkLst>
            <pc:docMk/>
            <pc:sldMk cId="4286101139" sldId="311"/>
            <ac:spMk id="3" creationId="{4D2581DA-A501-D313-A47F-856F5B608A9D}"/>
          </ac:spMkLst>
        </pc:spChg>
        <pc:spChg chg="add mod ord">
          <ac:chgData name="Laura Jenkins (IEH)" userId="ae3a07d3-7c51-4381-b786-d01af3331fdb" providerId="ADAL" clId="{31675D65-B06C-461F-A6F3-009BB418764D}" dt="2024-04-29T15:56:48.932" v="7378" actId="20577"/>
          <ac:spMkLst>
            <pc:docMk/>
            <pc:sldMk cId="4286101139" sldId="311"/>
            <ac:spMk id="4" creationId="{1C6369C7-FE6A-2396-A923-31FB6F91FFE4}"/>
          </ac:spMkLst>
        </pc:spChg>
        <pc:spChg chg="add mod ord">
          <ac:chgData name="Laura Jenkins (IEH)" userId="ae3a07d3-7c51-4381-b786-d01af3331fdb" providerId="ADAL" clId="{31675D65-B06C-461F-A6F3-009BB418764D}" dt="2024-04-29T15:57:37.033" v="7452" actId="27636"/>
          <ac:spMkLst>
            <pc:docMk/>
            <pc:sldMk cId="4286101139" sldId="311"/>
            <ac:spMk id="5" creationId="{01367C9C-C89F-688D-BF36-6A6DE36AE515}"/>
          </ac:spMkLst>
        </pc:spChg>
      </pc:sldChg>
      <pc:sldChg chg="modSp add mod modAnim">
        <pc:chgData name="Laura Jenkins (IEH)" userId="ae3a07d3-7c51-4381-b786-d01af3331fdb" providerId="ADAL" clId="{31675D65-B06C-461F-A6F3-009BB418764D}" dt="2024-05-06T11:46:58.234" v="17205"/>
        <pc:sldMkLst>
          <pc:docMk/>
          <pc:sldMk cId="1162944442" sldId="312"/>
        </pc:sldMkLst>
        <pc:spChg chg="mod">
          <ac:chgData name="Laura Jenkins (IEH)" userId="ae3a07d3-7c51-4381-b786-d01af3331fdb" providerId="ADAL" clId="{31675D65-B06C-461F-A6F3-009BB418764D}" dt="2024-04-29T15:57:58.152" v="7456" actId="12"/>
          <ac:spMkLst>
            <pc:docMk/>
            <pc:sldMk cId="1162944442" sldId="312"/>
            <ac:spMk id="5" creationId="{01367C9C-C89F-688D-BF36-6A6DE36AE515}"/>
          </ac:spMkLst>
        </pc:spChg>
      </pc:sldChg>
      <pc:sldChg chg="modSp add mod modAnim">
        <pc:chgData name="Laura Jenkins (IEH)" userId="ae3a07d3-7c51-4381-b786-d01af3331fdb" providerId="ADAL" clId="{31675D65-B06C-461F-A6F3-009BB418764D}" dt="2024-05-06T11:47:02.497" v="17206"/>
        <pc:sldMkLst>
          <pc:docMk/>
          <pc:sldMk cId="3144371466" sldId="313"/>
        </pc:sldMkLst>
        <pc:spChg chg="mod">
          <ac:chgData name="Laura Jenkins (IEH)" userId="ae3a07d3-7c51-4381-b786-d01af3331fdb" providerId="ADAL" clId="{31675D65-B06C-461F-A6F3-009BB418764D}" dt="2024-04-29T15:58:58.451" v="7468" actId="27636"/>
          <ac:spMkLst>
            <pc:docMk/>
            <pc:sldMk cId="3144371466" sldId="313"/>
            <ac:spMk id="5" creationId="{01367C9C-C89F-688D-BF36-6A6DE36AE515}"/>
          </ac:spMkLst>
        </pc:spChg>
      </pc:sldChg>
      <pc:sldChg chg="modSp add mod modAnim">
        <pc:chgData name="Laura Jenkins (IEH)" userId="ae3a07d3-7c51-4381-b786-d01af3331fdb" providerId="ADAL" clId="{31675D65-B06C-461F-A6F3-009BB418764D}" dt="2024-05-06T11:47:06.820" v="17207"/>
        <pc:sldMkLst>
          <pc:docMk/>
          <pc:sldMk cId="1366088491" sldId="314"/>
        </pc:sldMkLst>
        <pc:spChg chg="mod">
          <ac:chgData name="Laura Jenkins (IEH)" userId="ae3a07d3-7c51-4381-b786-d01af3331fdb" providerId="ADAL" clId="{31675D65-B06C-461F-A6F3-009BB418764D}" dt="2024-04-29T15:59:55.675" v="7701" actId="20577"/>
          <ac:spMkLst>
            <pc:docMk/>
            <pc:sldMk cId="1366088491" sldId="314"/>
            <ac:spMk id="5" creationId="{01367C9C-C89F-688D-BF36-6A6DE36AE515}"/>
          </ac:spMkLst>
        </pc:spChg>
      </pc:sldChg>
      <pc:sldChg chg="addSp delSp modSp new mod setBg setClrOvrMap">
        <pc:chgData name="Laura Jenkins (IEH)" userId="ae3a07d3-7c51-4381-b786-d01af3331fdb" providerId="ADAL" clId="{31675D65-B06C-461F-A6F3-009BB418764D}" dt="2024-04-29T16:01:15.752" v="7713" actId="26606"/>
        <pc:sldMkLst>
          <pc:docMk/>
          <pc:sldMk cId="4012166213" sldId="315"/>
        </pc:sldMkLst>
        <pc:spChg chg="mod">
          <ac:chgData name="Laura Jenkins (IEH)" userId="ae3a07d3-7c51-4381-b786-d01af3331fdb" providerId="ADAL" clId="{31675D65-B06C-461F-A6F3-009BB418764D}" dt="2024-04-29T16:01:15.752" v="7713" actId="26606"/>
          <ac:spMkLst>
            <pc:docMk/>
            <pc:sldMk cId="4012166213" sldId="315"/>
            <ac:spMk id="2" creationId="{DAECE276-DCA7-F807-7F66-C57C3D29CEA4}"/>
          </ac:spMkLst>
        </pc:spChg>
        <pc:spChg chg="del">
          <ac:chgData name="Laura Jenkins (IEH)" userId="ae3a07d3-7c51-4381-b786-d01af3331fdb" providerId="ADAL" clId="{31675D65-B06C-461F-A6F3-009BB418764D}" dt="2024-04-29T16:01:12.783" v="7712" actId="478"/>
          <ac:spMkLst>
            <pc:docMk/>
            <pc:sldMk cId="4012166213" sldId="315"/>
            <ac:spMk id="3" creationId="{21895C5D-02CE-422F-F328-0CC87112B83A}"/>
          </ac:spMkLst>
        </pc:spChg>
        <pc:spChg chg="add">
          <ac:chgData name="Laura Jenkins (IEH)" userId="ae3a07d3-7c51-4381-b786-d01af3331fdb" providerId="ADAL" clId="{31675D65-B06C-461F-A6F3-009BB418764D}" dt="2024-04-29T16:01:15.752" v="7713" actId="26606"/>
          <ac:spMkLst>
            <pc:docMk/>
            <pc:sldMk cId="4012166213" sldId="315"/>
            <ac:spMk id="7" creationId="{66B332A4-D438-4773-A77F-5ED49A448D9D}"/>
          </ac:spMkLst>
        </pc:spChg>
        <pc:spChg chg="add">
          <ac:chgData name="Laura Jenkins (IEH)" userId="ae3a07d3-7c51-4381-b786-d01af3331fdb" providerId="ADAL" clId="{31675D65-B06C-461F-A6F3-009BB418764D}" dt="2024-04-29T16:01:15.752" v="7713" actId="26606"/>
          <ac:spMkLst>
            <pc:docMk/>
            <pc:sldMk cId="4012166213" sldId="315"/>
            <ac:spMk id="9" creationId="{DF9AD32D-FF05-44F4-BD4D-9CEE89B71EB9}"/>
          </ac:spMkLst>
        </pc:spChg>
      </pc:sldChg>
      <pc:sldChg chg="modSp new mod modAnim">
        <pc:chgData name="Laura Jenkins (IEH)" userId="ae3a07d3-7c51-4381-b786-d01af3331fdb" providerId="ADAL" clId="{31675D65-B06C-461F-A6F3-009BB418764D}" dt="2024-05-06T11:47:12.701" v="17208"/>
        <pc:sldMkLst>
          <pc:docMk/>
          <pc:sldMk cId="268165008" sldId="316"/>
        </pc:sldMkLst>
        <pc:spChg chg="mod">
          <ac:chgData name="Laura Jenkins (IEH)" userId="ae3a07d3-7c51-4381-b786-d01af3331fdb" providerId="ADAL" clId="{31675D65-B06C-461F-A6F3-009BB418764D}" dt="2024-04-29T16:06:36.625" v="8282" actId="20577"/>
          <ac:spMkLst>
            <pc:docMk/>
            <pc:sldMk cId="268165008" sldId="316"/>
            <ac:spMk id="2" creationId="{DD026ED7-1360-1117-F560-64D61360CAD6}"/>
          </ac:spMkLst>
        </pc:spChg>
        <pc:spChg chg="mod">
          <ac:chgData name="Laura Jenkins (IEH)" userId="ae3a07d3-7c51-4381-b786-d01af3331fdb" providerId="ADAL" clId="{31675D65-B06C-461F-A6F3-009BB418764D}" dt="2024-04-29T16:04:30.074" v="8248" actId="20577"/>
          <ac:spMkLst>
            <pc:docMk/>
            <pc:sldMk cId="268165008" sldId="316"/>
            <ac:spMk id="3" creationId="{0CDC35A1-4C84-C518-1FDF-AEA66B42F6B3}"/>
          </ac:spMkLst>
        </pc:spChg>
      </pc:sldChg>
      <pc:sldChg chg="addSp delSp modSp new mod modAnim chgLayout">
        <pc:chgData name="Laura Jenkins (IEH)" userId="ae3a07d3-7c51-4381-b786-d01af3331fdb" providerId="ADAL" clId="{31675D65-B06C-461F-A6F3-009BB418764D}" dt="2024-05-06T11:47:32.320" v="17215"/>
        <pc:sldMkLst>
          <pc:docMk/>
          <pc:sldMk cId="640801079" sldId="317"/>
        </pc:sldMkLst>
        <pc:spChg chg="mod ord">
          <ac:chgData name="Laura Jenkins (IEH)" userId="ae3a07d3-7c51-4381-b786-d01af3331fdb" providerId="ADAL" clId="{31675D65-B06C-461F-A6F3-009BB418764D}" dt="2024-04-29T16:37:15.915" v="8952" actId="6264"/>
          <ac:spMkLst>
            <pc:docMk/>
            <pc:sldMk cId="640801079" sldId="317"/>
            <ac:spMk id="2" creationId="{496B1169-1BF8-461E-DBB6-F66B765C4800}"/>
          </ac:spMkLst>
        </pc:spChg>
        <pc:spChg chg="mod ord">
          <ac:chgData name="Laura Jenkins (IEH)" userId="ae3a07d3-7c51-4381-b786-d01af3331fdb" providerId="ADAL" clId="{31675D65-B06C-461F-A6F3-009BB418764D}" dt="2024-05-06T10:28:43.771" v="10306" actId="20577"/>
          <ac:spMkLst>
            <pc:docMk/>
            <pc:sldMk cId="640801079" sldId="317"/>
            <ac:spMk id="3" creationId="{5ED9C869-8F01-60E0-EECF-1B1D0DAEFD11}"/>
          </ac:spMkLst>
        </pc:spChg>
        <pc:spChg chg="add del mod">
          <ac:chgData name="Laura Jenkins (IEH)" userId="ae3a07d3-7c51-4381-b786-d01af3331fdb" providerId="ADAL" clId="{31675D65-B06C-461F-A6F3-009BB418764D}" dt="2024-04-29T16:37:15.915" v="8952" actId="6264"/>
          <ac:spMkLst>
            <pc:docMk/>
            <pc:sldMk cId="640801079" sldId="317"/>
            <ac:spMk id="4" creationId="{E3E3C6E1-0662-7290-BEA2-B37F6B29E8BF}"/>
          </ac:spMkLst>
        </pc:spChg>
        <pc:spChg chg="add del mod">
          <ac:chgData name="Laura Jenkins (IEH)" userId="ae3a07d3-7c51-4381-b786-d01af3331fdb" providerId="ADAL" clId="{31675D65-B06C-461F-A6F3-009BB418764D}" dt="2024-04-29T16:37:15.915" v="8952" actId="6264"/>
          <ac:spMkLst>
            <pc:docMk/>
            <pc:sldMk cId="640801079" sldId="317"/>
            <ac:spMk id="5" creationId="{FC733CFD-71F4-3D6A-553C-8EBB61228FE1}"/>
          </ac:spMkLst>
        </pc:spChg>
        <pc:spChg chg="add mod">
          <ac:chgData name="Laura Jenkins (IEH)" userId="ae3a07d3-7c51-4381-b786-d01af3331fdb" providerId="ADAL" clId="{31675D65-B06C-461F-A6F3-009BB418764D}" dt="2024-04-29T16:38:04.527" v="9004" actId="20577"/>
          <ac:spMkLst>
            <pc:docMk/>
            <pc:sldMk cId="640801079" sldId="317"/>
            <ac:spMk id="6" creationId="{2B0651BE-3FD6-671C-7DBA-40FE331100E0}"/>
          </ac:spMkLst>
        </pc:spChg>
      </pc:sldChg>
      <pc:sldChg chg="modSp add mod modAnim">
        <pc:chgData name="Laura Jenkins (IEH)" userId="ae3a07d3-7c51-4381-b786-d01af3331fdb" providerId="ADAL" clId="{31675D65-B06C-461F-A6F3-009BB418764D}" dt="2024-05-06T11:47:15.043" v="17209"/>
        <pc:sldMkLst>
          <pc:docMk/>
          <pc:sldMk cId="1086690173" sldId="318"/>
        </pc:sldMkLst>
        <pc:spChg chg="mod">
          <ac:chgData name="Laura Jenkins (IEH)" userId="ae3a07d3-7c51-4381-b786-d01af3331fdb" providerId="ADAL" clId="{31675D65-B06C-461F-A6F3-009BB418764D}" dt="2024-04-29T16:09:47.828" v="8443" actId="20577"/>
          <ac:spMkLst>
            <pc:docMk/>
            <pc:sldMk cId="1086690173" sldId="318"/>
            <ac:spMk id="3" creationId="{0CDC35A1-4C84-C518-1FDF-AEA66B42F6B3}"/>
          </ac:spMkLst>
        </pc:spChg>
      </pc:sldChg>
      <pc:sldChg chg="modSp add mod modAnim">
        <pc:chgData name="Laura Jenkins (IEH)" userId="ae3a07d3-7c51-4381-b786-d01af3331fdb" providerId="ADAL" clId="{31675D65-B06C-461F-A6F3-009BB418764D}" dt="2024-05-06T11:47:28.934" v="17214"/>
        <pc:sldMkLst>
          <pc:docMk/>
          <pc:sldMk cId="3363925871" sldId="319"/>
        </pc:sldMkLst>
        <pc:spChg chg="mod">
          <ac:chgData name="Laura Jenkins (IEH)" userId="ae3a07d3-7c51-4381-b786-d01af3331fdb" providerId="ADAL" clId="{31675D65-B06C-461F-A6F3-009BB418764D}" dt="2024-04-29T16:11:47.021" v="8459" actId="27636"/>
          <ac:spMkLst>
            <pc:docMk/>
            <pc:sldMk cId="3363925871" sldId="319"/>
            <ac:spMk id="3" creationId="{0CDC35A1-4C84-C518-1FDF-AEA66B42F6B3}"/>
          </ac:spMkLst>
        </pc:spChg>
      </pc:sldChg>
      <pc:sldChg chg="addSp delSp modSp add mod modAnim chgLayout">
        <pc:chgData name="Laura Jenkins (IEH)" userId="ae3a07d3-7c51-4381-b786-d01af3331fdb" providerId="ADAL" clId="{31675D65-B06C-461F-A6F3-009BB418764D}" dt="2024-05-06T11:47:37.698" v="17216"/>
        <pc:sldMkLst>
          <pc:docMk/>
          <pc:sldMk cId="1526432756" sldId="320"/>
        </pc:sldMkLst>
        <pc:spChg chg="mod ord">
          <ac:chgData name="Laura Jenkins (IEH)" userId="ae3a07d3-7c51-4381-b786-d01af3331fdb" providerId="ADAL" clId="{31675D65-B06C-461F-A6F3-009BB418764D}" dt="2024-04-29T16:40:09.407" v="9169" actId="6264"/>
          <ac:spMkLst>
            <pc:docMk/>
            <pc:sldMk cId="1526432756" sldId="320"/>
            <ac:spMk id="2" creationId="{496B1169-1BF8-461E-DBB6-F66B765C4800}"/>
          </ac:spMkLst>
        </pc:spChg>
        <pc:spChg chg="mod ord">
          <ac:chgData name="Laura Jenkins (IEH)" userId="ae3a07d3-7c51-4381-b786-d01af3331fdb" providerId="ADAL" clId="{31675D65-B06C-461F-A6F3-009BB418764D}" dt="2024-04-29T16:40:18.469" v="9173" actId="20577"/>
          <ac:spMkLst>
            <pc:docMk/>
            <pc:sldMk cId="1526432756" sldId="320"/>
            <ac:spMk id="3" creationId="{5ED9C869-8F01-60E0-EECF-1B1D0DAEFD11}"/>
          </ac:spMkLst>
        </pc:spChg>
        <pc:spChg chg="add del mod">
          <ac:chgData name="Laura Jenkins (IEH)" userId="ae3a07d3-7c51-4381-b786-d01af3331fdb" providerId="ADAL" clId="{31675D65-B06C-461F-A6F3-009BB418764D}" dt="2024-04-29T16:40:09.407" v="9169" actId="6264"/>
          <ac:spMkLst>
            <pc:docMk/>
            <pc:sldMk cId="1526432756" sldId="320"/>
            <ac:spMk id="4" creationId="{5FD41AA6-18A3-D460-9ED1-783009902360}"/>
          </ac:spMkLst>
        </pc:spChg>
        <pc:spChg chg="add del mod">
          <ac:chgData name="Laura Jenkins (IEH)" userId="ae3a07d3-7c51-4381-b786-d01af3331fdb" providerId="ADAL" clId="{31675D65-B06C-461F-A6F3-009BB418764D}" dt="2024-04-29T16:40:09.407" v="9169" actId="6264"/>
          <ac:spMkLst>
            <pc:docMk/>
            <pc:sldMk cId="1526432756" sldId="320"/>
            <ac:spMk id="5" creationId="{F1C99141-BFBE-1869-51F5-FA6E70E53740}"/>
          </ac:spMkLst>
        </pc:spChg>
      </pc:sldChg>
      <pc:sldChg chg="addSp delSp modSp add mod modAnim chgLayout">
        <pc:chgData name="Laura Jenkins (IEH)" userId="ae3a07d3-7c51-4381-b786-d01af3331fdb" providerId="ADAL" clId="{31675D65-B06C-461F-A6F3-009BB418764D}" dt="2024-05-06T11:47:40.196" v="17217"/>
        <pc:sldMkLst>
          <pc:docMk/>
          <pc:sldMk cId="2740129979" sldId="321"/>
        </pc:sldMkLst>
        <pc:spChg chg="mod ord">
          <ac:chgData name="Laura Jenkins (IEH)" userId="ae3a07d3-7c51-4381-b786-d01af3331fdb" providerId="ADAL" clId="{31675D65-B06C-461F-A6F3-009BB418764D}" dt="2024-04-29T16:40:40.716" v="9177" actId="6264"/>
          <ac:spMkLst>
            <pc:docMk/>
            <pc:sldMk cId="2740129979" sldId="321"/>
            <ac:spMk id="2" creationId="{496B1169-1BF8-461E-DBB6-F66B765C4800}"/>
          </ac:spMkLst>
        </pc:spChg>
        <pc:spChg chg="mod ord">
          <ac:chgData name="Laura Jenkins (IEH)" userId="ae3a07d3-7c51-4381-b786-d01af3331fdb" providerId="ADAL" clId="{31675D65-B06C-461F-A6F3-009BB418764D}" dt="2024-05-06T10:30:03.394" v="10307" actId="20577"/>
          <ac:spMkLst>
            <pc:docMk/>
            <pc:sldMk cId="2740129979" sldId="321"/>
            <ac:spMk id="3" creationId="{5ED9C869-8F01-60E0-EECF-1B1D0DAEFD11}"/>
          </ac:spMkLst>
        </pc:spChg>
        <pc:spChg chg="add del mod">
          <ac:chgData name="Laura Jenkins (IEH)" userId="ae3a07d3-7c51-4381-b786-d01af3331fdb" providerId="ADAL" clId="{31675D65-B06C-461F-A6F3-009BB418764D}" dt="2024-04-29T16:40:40.716" v="9177" actId="6264"/>
          <ac:spMkLst>
            <pc:docMk/>
            <pc:sldMk cId="2740129979" sldId="321"/>
            <ac:spMk id="4" creationId="{5963895E-BF49-E6DE-9EB4-A9DC7999C36A}"/>
          </ac:spMkLst>
        </pc:spChg>
        <pc:spChg chg="add del mod">
          <ac:chgData name="Laura Jenkins (IEH)" userId="ae3a07d3-7c51-4381-b786-d01af3331fdb" providerId="ADAL" clId="{31675D65-B06C-461F-A6F3-009BB418764D}" dt="2024-04-29T16:40:40.716" v="9177" actId="6264"/>
          <ac:spMkLst>
            <pc:docMk/>
            <pc:sldMk cId="2740129979" sldId="321"/>
            <ac:spMk id="5" creationId="{257F4F75-1DD5-652E-9959-BD466090F35F}"/>
          </ac:spMkLst>
        </pc:spChg>
      </pc:sldChg>
      <pc:sldChg chg="addSp modSp add mod modAnim">
        <pc:chgData name="Laura Jenkins (IEH)" userId="ae3a07d3-7c51-4381-b786-d01af3331fdb" providerId="ADAL" clId="{31675D65-B06C-461F-A6F3-009BB418764D}" dt="2024-05-06T11:47:49.218" v="17220"/>
        <pc:sldMkLst>
          <pc:docMk/>
          <pc:sldMk cId="410083997" sldId="322"/>
        </pc:sldMkLst>
        <pc:spChg chg="mod">
          <ac:chgData name="Laura Jenkins (IEH)" userId="ae3a07d3-7c51-4381-b786-d01af3331fdb" providerId="ADAL" clId="{31675D65-B06C-461F-A6F3-009BB418764D}" dt="2024-05-06T11:02:56.026" v="12711" actId="20577"/>
          <ac:spMkLst>
            <pc:docMk/>
            <pc:sldMk cId="410083997" sldId="322"/>
            <ac:spMk id="2" creationId="{496B1169-1BF8-461E-DBB6-F66B765C4800}"/>
          </ac:spMkLst>
        </pc:spChg>
        <pc:spChg chg="mod">
          <ac:chgData name="Laura Jenkins (IEH)" userId="ae3a07d3-7c51-4381-b786-d01af3331fdb" providerId="ADAL" clId="{31675D65-B06C-461F-A6F3-009BB418764D}" dt="2024-04-29T16:53:57.616" v="10009" actId="27636"/>
          <ac:spMkLst>
            <pc:docMk/>
            <pc:sldMk cId="410083997" sldId="322"/>
            <ac:spMk id="3" creationId="{5ED9C869-8F01-60E0-EECF-1B1D0DAEFD11}"/>
          </ac:spMkLst>
        </pc:spChg>
        <pc:picChg chg="add mod">
          <ac:chgData name="Laura Jenkins (IEH)" userId="ae3a07d3-7c51-4381-b786-d01af3331fdb" providerId="ADAL" clId="{31675D65-B06C-461F-A6F3-009BB418764D}" dt="2024-04-29T16:53:55.269" v="10007" actId="1076"/>
          <ac:picMkLst>
            <pc:docMk/>
            <pc:sldMk cId="410083997" sldId="322"/>
            <ac:picMk id="8194" creationId="{B1AAAC73-293F-9A96-A71E-3ACDF435B7DC}"/>
          </ac:picMkLst>
        </pc:picChg>
      </pc:sldChg>
      <pc:sldChg chg="modSp add mod modAnim">
        <pc:chgData name="Laura Jenkins (IEH)" userId="ae3a07d3-7c51-4381-b786-d01af3331fdb" providerId="ADAL" clId="{31675D65-B06C-461F-A6F3-009BB418764D}" dt="2024-05-06T11:47:43.188" v="17218"/>
        <pc:sldMkLst>
          <pc:docMk/>
          <pc:sldMk cId="1109554017" sldId="323"/>
        </pc:sldMkLst>
        <pc:spChg chg="mod">
          <ac:chgData name="Laura Jenkins (IEH)" userId="ae3a07d3-7c51-4381-b786-d01af3331fdb" providerId="ADAL" clId="{31675D65-B06C-461F-A6F3-009BB418764D}" dt="2024-04-29T16:52:02.664" v="9659" actId="313"/>
          <ac:spMkLst>
            <pc:docMk/>
            <pc:sldMk cId="1109554017" sldId="323"/>
            <ac:spMk id="2" creationId="{496B1169-1BF8-461E-DBB6-F66B765C4800}"/>
          </ac:spMkLst>
        </pc:spChg>
        <pc:spChg chg="mod">
          <ac:chgData name="Laura Jenkins (IEH)" userId="ae3a07d3-7c51-4381-b786-d01af3331fdb" providerId="ADAL" clId="{31675D65-B06C-461F-A6F3-009BB418764D}" dt="2024-04-29T17:03:49.013" v="10211" actId="20577"/>
          <ac:spMkLst>
            <pc:docMk/>
            <pc:sldMk cId="1109554017" sldId="323"/>
            <ac:spMk id="3" creationId="{5ED9C869-8F01-60E0-EECF-1B1D0DAEFD11}"/>
          </ac:spMkLst>
        </pc:spChg>
        <pc:spChg chg="mod">
          <ac:chgData name="Laura Jenkins (IEH)" userId="ae3a07d3-7c51-4381-b786-d01af3331fdb" providerId="ADAL" clId="{31675D65-B06C-461F-A6F3-009BB418764D}" dt="2024-04-29T17:01:59.348" v="10063" actId="20577"/>
          <ac:spMkLst>
            <pc:docMk/>
            <pc:sldMk cId="1109554017" sldId="323"/>
            <ac:spMk id="6" creationId="{2B0651BE-3FD6-671C-7DBA-40FE331100E0}"/>
          </ac:spMkLst>
        </pc:spChg>
      </pc:sldChg>
      <pc:sldChg chg="addSp delSp modSp new mod modAnim">
        <pc:chgData name="Laura Jenkins (IEH)" userId="ae3a07d3-7c51-4381-b786-d01af3331fdb" providerId="ADAL" clId="{31675D65-B06C-461F-A6F3-009BB418764D}" dt="2024-05-06T11:47:45.979" v="17219"/>
        <pc:sldMkLst>
          <pc:docMk/>
          <pc:sldMk cId="3171464557" sldId="324"/>
        </pc:sldMkLst>
        <pc:spChg chg="mod">
          <ac:chgData name="Laura Jenkins (IEH)" userId="ae3a07d3-7c51-4381-b786-d01af3331fdb" providerId="ADAL" clId="{31675D65-B06C-461F-A6F3-009BB418764D}" dt="2024-04-29T17:04:51.090" v="10244"/>
          <ac:spMkLst>
            <pc:docMk/>
            <pc:sldMk cId="3171464557" sldId="324"/>
            <ac:spMk id="2" creationId="{A4960BA1-FEA2-3EC1-39C7-1756357B35F3}"/>
          </ac:spMkLst>
        </pc:spChg>
        <pc:spChg chg="mod">
          <ac:chgData name="Laura Jenkins (IEH)" userId="ae3a07d3-7c51-4381-b786-d01af3331fdb" providerId="ADAL" clId="{31675D65-B06C-461F-A6F3-009BB418764D}" dt="2024-05-06T10:37:50.254" v="10763" actId="20577"/>
          <ac:spMkLst>
            <pc:docMk/>
            <pc:sldMk cId="3171464557" sldId="324"/>
            <ac:spMk id="3" creationId="{91AC693B-BB6C-00B2-0A95-7174FF5E24E0}"/>
          </ac:spMkLst>
        </pc:spChg>
        <pc:spChg chg="add mod">
          <ac:chgData name="Laura Jenkins (IEH)" userId="ae3a07d3-7c51-4381-b786-d01af3331fdb" providerId="ADAL" clId="{31675D65-B06C-461F-A6F3-009BB418764D}" dt="2024-05-06T10:39:29.517" v="10989" actId="1076"/>
          <ac:spMkLst>
            <pc:docMk/>
            <pc:sldMk cId="3171464557" sldId="324"/>
            <ac:spMk id="4" creationId="{8BE744F8-76F0-A19E-CB01-403244FBDEB3}"/>
          </ac:spMkLst>
        </pc:spChg>
        <pc:spChg chg="add del">
          <ac:chgData name="Laura Jenkins (IEH)" userId="ae3a07d3-7c51-4381-b786-d01af3331fdb" providerId="ADAL" clId="{31675D65-B06C-461F-A6F3-009BB418764D}" dt="2024-04-29T17:04:50.322" v="10243" actId="22"/>
          <ac:spMkLst>
            <pc:docMk/>
            <pc:sldMk cId="3171464557" sldId="324"/>
            <ac:spMk id="5" creationId="{12E3E4A9-6971-5DF9-8515-68FCEE1A4719}"/>
          </ac:spMkLst>
        </pc:spChg>
      </pc:sldChg>
      <pc:sldChg chg="addSp modSp new mod modAnim">
        <pc:chgData name="Laura Jenkins (IEH)" userId="ae3a07d3-7c51-4381-b786-d01af3331fdb" providerId="ADAL" clId="{31675D65-B06C-461F-A6F3-009BB418764D}" dt="2024-05-06T11:48:58.247" v="17242"/>
        <pc:sldMkLst>
          <pc:docMk/>
          <pc:sldMk cId="231359349" sldId="325"/>
        </pc:sldMkLst>
        <pc:spChg chg="mod">
          <ac:chgData name="Laura Jenkins (IEH)" userId="ae3a07d3-7c51-4381-b786-d01af3331fdb" providerId="ADAL" clId="{31675D65-B06C-461F-A6F3-009BB418764D}" dt="2024-05-06T10:40:08.418" v="11035" actId="20577"/>
          <ac:spMkLst>
            <pc:docMk/>
            <pc:sldMk cId="231359349" sldId="325"/>
            <ac:spMk id="2" creationId="{9472DD0D-F1D7-7781-F045-99F3B8914F59}"/>
          </ac:spMkLst>
        </pc:spChg>
        <pc:spChg chg="mod">
          <ac:chgData name="Laura Jenkins (IEH)" userId="ae3a07d3-7c51-4381-b786-d01af3331fdb" providerId="ADAL" clId="{31675D65-B06C-461F-A6F3-009BB418764D}" dt="2024-05-06T10:41:39.954" v="11421" actId="313"/>
          <ac:spMkLst>
            <pc:docMk/>
            <pc:sldMk cId="231359349" sldId="325"/>
            <ac:spMk id="3" creationId="{4E466182-8953-386D-F247-7099EFC127C9}"/>
          </ac:spMkLst>
        </pc:spChg>
        <pc:spChg chg="add mod">
          <ac:chgData name="Laura Jenkins (IEH)" userId="ae3a07d3-7c51-4381-b786-d01af3331fdb" providerId="ADAL" clId="{31675D65-B06C-461F-A6F3-009BB418764D}" dt="2024-05-06T10:59:36.652" v="12572"/>
          <ac:spMkLst>
            <pc:docMk/>
            <pc:sldMk cId="231359349" sldId="325"/>
            <ac:spMk id="5" creationId="{62CEAAFF-E4DB-38E6-6B5F-552710BF3A5F}"/>
          </ac:spMkLst>
        </pc:spChg>
        <pc:picChg chg="add mod">
          <ac:chgData name="Laura Jenkins (IEH)" userId="ae3a07d3-7c51-4381-b786-d01af3331fdb" providerId="ADAL" clId="{31675D65-B06C-461F-A6F3-009BB418764D}" dt="2024-05-06T10:41:36.212" v="11420"/>
          <ac:picMkLst>
            <pc:docMk/>
            <pc:sldMk cId="231359349" sldId="325"/>
            <ac:picMk id="4" creationId="{E4C017E3-53D2-0B23-6984-ACDBFED08EFA}"/>
          </ac:picMkLst>
        </pc:picChg>
      </pc:sldChg>
      <pc:sldChg chg="addSp modSp new mod modAnim">
        <pc:chgData name="Laura Jenkins (IEH)" userId="ae3a07d3-7c51-4381-b786-d01af3331fdb" providerId="ADAL" clId="{31675D65-B06C-461F-A6F3-009BB418764D}" dt="2024-05-06T11:49:01.060" v="17243"/>
        <pc:sldMkLst>
          <pc:docMk/>
          <pc:sldMk cId="426529281" sldId="326"/>
        </pc:sldMkLst>
        <pc:spChg chg="mod">
          <ac:chgData name="Laura Jenkins (IEH)" userId="ae3a07d3-7c51-4381-b786-d01af3331fdb" providerId="ADAL" clId="{31675D65-B06C-461F-A6F3-009BB418764D}" dt="2024-05-06T10:42:02.386" v="11459" actId="20577"/>
          <ac:spMkLst>
            <pc:docMk/>
            <pc:sldMk cId="426529281" sldId="326"/>
            <ac:spMk id="2" creationId="{D36AE40D-8ED7-D841-A0CB-920C573EF828}"/>
          </ac:spMkLst>
        </pc:spChg>
        <pc:spChg chg="mod">
          <ac:chgData name="Laura Jenkins (IEH)" userId="ae3a07d3-7c51-4381-b786-d01af3331fdb" providerId="ADAL" clId="{31675D65-B06C-461F-A6F3-009BB418764D}" dt="2024-05-06T10:42:57.717" v="11742" actId="20577"/>
          <ac:spMkLst>
            <pc:docMk/>
            <pc:sldMk cId="426529281" sldId="326"/>
            <ac:spMk id="3" creationId="{5AB25471-CE63-E21B-16A6-FB32560B7021}"/>
          </ac:spMkLst>
        </pc:spChg>
        <pc:spChg chg="add mod">
          <ac:chgData name="Laura Jenkins (IEH)" userId="ae3a07d3-7c51-4381-b786-d01af3331fdb" providerId="ADAL" clId="{31675D65-B06C-461F-A6F3-009BB418764D}" dt="2024-05-06T11:05:31.018" v="13077" actId="20577"/>
          <ac:spMkLst>
            <pc:docMk/>
            <pc:sldMk cId="426529281" sldId="326"/>
            <ac:spMk id="4" creationId="{1213693F-57E3-92BD-212B-058C891E66D1}"/>
          </ac:spMkLst>
        </pc:spChg>
        <pc:picChg chg="add mod">
          <ac:chgData name="Laura Jenkins (IEH)" userId="ae3a07d3-7c51-4381-b786-d01af3331fdb" providerId="ADAL" clId="{31675D65-B06C-461F-A6F3-009BB418764D}" dt="2024-05-06T10:43:36.832" v="11746" actId="1076"/>
          <ac:picMkLst>
            <pc:docMk/>
            <pc:sldMk cId="426529281" sldId="326"/>
            <ac:picMk id="1026" creationId="{1C99CB56-CBCC-235F-E317-7569F3AE6166}"/>
          </ac:picMkLst>
        </pc:picChg>
      </pc:sldChg>
      <pc:sldChg chg="addSp modSp new mod modAnim">
        <pc:chgData name="Laura Jenkins (IEH)" userId="ae3a07d3-7c51-4381-b786-d01af3331fdb" providerId="ADAL" clId="{31675D65-B06C-461F-A6F3-009BB418764D}" dt="2024-05-06T11:49:21.782" v="17250"/>
        <pc:sldMkLst>
          <pc:docMk/>
          <pc:sldMk cId="526220614" sldId="327"/>
        </pc:sldMkLst>
        <pc:spChg chg="mod">
          <ac:chgData name="Laura Jenkins (IEH)" userId="ae3a07d3-7c51-4381-b786-d01af3331fdb" providerId="ADAL" clId="{31675D65-B06C-461F-A6F3-009BB418764D}" dt="2024-05-06T10:45:04.050" v="11781" actId="20577"/>
          <ac:spMkLst>
            <pc:docMk/>
            <pc:sldMk cId="526220614" sldId="327"/>
            <ac:spMk id="2" creationId="{9F7B33B7-66A8-8BD5-FB6B-DC9503637440}"/>
          </ac:spMkLst>
        </pc:spChg>
        <pc:spChg chg="mod">
          <ac:chgData name="Laura Jenkins (IEH)" userId="ae3a07d3-7c51-4381-b786-d01af3331fdb" providerId="ADAL" clId="{31675D65-B06C-461F-A6F3-009BB418764D}" dt="2024-05-06T10:53:27.660" v="12553" actId="20577"/>
          <ac:spMkLst>
            <pc:docMk/>
            <pc:sldMk cId="526220614" sldId="327"/>
            <ac:spMk id="3" creationId="{8D94E775-9CE9-BFA8-7227-BF01EF49D4C3}"/>
          </ac:spMkLst>
        </pc:spChg>
        <pc:spChg chg="add mod">
          <ac:chgData name="Laura Jenkins (IEH)" userId="ae3a07d3-7c51-4381-b786-d01af3331fdb" providerId="ADAL" clId="{31675D65-B06C-461F-A6F3-009BB418764D}" dt="2024-05-06T10:59:32.425" v="12570" actId="1076"/>
          <ac:spMkLst>
            <pc:docMk/>
            <pc:sldMk cId="526220614" sldId="327"/>
            <ac:spMk id="4" creationId="{888DAB2F-2DF9-9013-5624-6F4F15370522}"/>
          </ac:spMkLst>
        </pc:spChg>
      </pc:sldChg>
      <pc:sldChg chg="delSp modSp add mod modAnim">
        <pc:chgData name="Laura Jenkins (IEH)" userId="ae3a07d3-7c51-4381-b786-d01af3331fdb" providerId="ADAL" clId="{31675D65-B06C-461F-A6F3-009BB418764D}" dt="2024-05-06T11:47:54.584" v="17221"/>
        <pc:sldMkLst>
          <pc:docMk/>
          <pc:sldMk cId="1017028280" sldId="328"/>
        </pc:sldMkLst>
        <pc:spChg chg="mod">
          <ac:chgData name="Laura Jenkins (IEH)" userId="ae3a07d3-7c51-4381-b786-d01af3331fdb" providerId="ADAL" clId="{31675D65-B06C-461F-A6F3-009BB418764D}" dt="2024-05-06T11:03:03.334" v="12728" actId="20577"/>
          <ac:spMkLst>
            <pc:docMk/>
            <pc:sldMk cId="1017028280" sldId="328"/>
            <ac:spMk id="2" creationId="{496B1169-1BF8-461E-DBB6-F66B765C4800}"/>
          </ac:spMkLst>
        </pc:spChg>
        <pc:spChg chg="mod">
          <ac:chgData name="Laura Jenkins (IEH)" userId="ae3a07d3-7c51-4381-b786-d01af3331fdb" providerId="ADAL" clId="{31675D65-B06C-461F-A6F3-009BB418764D}" dt="2024-05-06T11:07:33.700" v="13400" actId="20577"/>
          <ac:spMkLst>
            <pc:docMk/>
            <pc:sldMk cId="1017028280" sldId="328"/>
            <ac:spMk id="3" creationId="{5ED9C869-8F01-60E0-EECF-1B1D0DAEFD11}"/>
          </ac:spMkLst>
        </pc:spChg>
        <pc:spChg chg="mod">
          <ac:chgData name="Laura Jenkins (IEH)" userId="ae3a07d3-7c51-4381-b786-d01af3331fdb" providerId="ADAL" clId="{31675D65-B06C-461F-A6F3-009BB418764D}" dt="2024-05-06T11:05:42.977" v="13102" actId="20577"/>
          <ac:spMkLst>
            <pc:docMk/>
            <pc:sldMk cId="1017028280" sldId="328"/>
            <ac:spMk id="6" creationId="{2B0651BE-3FD6-671C-7DBA-40FE331100E0}"/>
          </ac:spMkLst>
        </pc:spChg>
        <pc:picChg chg="del">
          <ac:chgData name="Laura Jenkins (IEH)" userId="ae3a07d3-7c51-4381-b786-d01af3331fdb" providerId="ADAL" clId="{31675D65-B06C-461F-A6F3-009BB418764D}" dt="2024-05-06T11:03:04.843" v="12729" actId="478"/>
          <ac:picMkLst>
            <pc:docMk/>
            <pc:sldMk cId="1017028280" sldId="328"/>
            <ac:picMk id="8194" creationId="{B1AAAC73-293F-9A96-A71E-3ACDF435B7DC}"/>
          </ac:picMkLst>
        </pc:picChg>
      </pc:sldChg>
      <pc:sldChg chg="modSp add mod modAnim">
        <pc:chgData name="Laura Jenkins (IEH)" userId="ae3a07d3-7c51-4381-b786-d01af3331fdb" providerId="ADAL" clId="{31675D65-B06C-461F-A6F3-009BB418764D}" dt="2024-05-06T11:47:57.149" v="17222"/>
        <pc:sldMkLst>
          <pc:docMk/>
          <pc:sldMk cId="3027715778" sldId="329"/>
        </pc:sldMkLst>
        <pc:spChg chg="mod">
          <ac:chgData name="Laura Jenkins (IEH)" userId="ae3a07d3-7c51-4381-b786-d01af3331fdb" providerId="ADAL" clId="{31675D65-B06C-461F-A6F3-009BB418764D}" dt="2024-05-06T11:11:21.470" v="14017" actId="20577"/>
          <ac:spMkLst>
            <pc:docMk/>
            <pc:sldMk cId="3027715778" sldId="329"/>
            <ac:spMk id="3" creationId="{5ED9C869-8F01-60E0-EECF-1B1D0DAEFD11}"/>
          </ac:spMkLst>
        </pc:spChg>
      </pc:sldChg>
      <pc:sldChg chg="modSp add mod modTransition modAnim">
        <pc:chgData name="Laura Jenkins (IEH)" userId="ae3a07d3-7c51-4381-b786-d01af3331fdb" providerId="ADAL" clId="{31675D65-B06C-461F-A6F3-009BB418764D}" dt="2024-05-06T11:48:39.154" v="17237"/>
        <pc:sldMkLst>
          <pc:docMk/>
          <pc:sldMk cId="2495474293" sldId="330"/>
        </pc:sldMkLst>
        <pc:spChg chg="mod">
          <ac:chgData name="Laura Jenkins (IEH)" userId="ae3a07d3-7c51-4381-b786-d01af3331fdb" providerId="ADAL" clId="{31675D65-B06C-461F-A6F3-009BB418764D}" dt="2024-05-06T11:11:37.264" v="14039" actId="20577"/>
          <ac:spMkLst>
            <pc:docMk/>
            <pc:sldMk cId="2495474293" sldId="330"/>
            <ac:spMk id="2" creationId="{496B1169-1BF8-461E-DBB6-F66B765C4800}"/>
          </ac:spMkLst>
        </pc:spChg>
        <pc:spChg chg="mod">
          <ac:chgData name="Laura Jenkins (IEH)" userId="ae3a07d3-7c51-4381-b786-d01af3331fdb" providerId="ADAL" clId="{31675D65-B06C-461F-A6F3-009BB418764D}" dt="2024-05-06T11:18:43.790" v="14554" actId="20577"/>
          <ac:spMkLst>
            <pc:docMk/>
            <pc:sldMk cId="2495474293" sldId="330"/>
            <ac:spMk id="3" creationId="{5ED9C869-8F01-60E0-EECF-1B1D0DAEFD11}"/>
          </ac:spMkLst>
        </pc:spChg>
      </pc:sldChg>
      <pc:sldChg chg="addSp modSp add mod modTransition modAnim">
        <pc:chgData name="Laura Jenkins (IEH)" userId="ae3a07d3-7c51-4381-b786-d01af3331fdb" providerId="ADAL" clId="{31675D65-B06C-461F-A6F3-009BB418764D}" dt="2024-05-06T11:48:45.626" v="17238"/>
        <pc:sldMkLst>
          <pc:docMk/>
          <pc:sldMk cId="70796232" sldId="331"/>
        </pc:sldMkLst>
        <pc:spChg chg="mod">
          <ac:chgData name="Laura Jenkins (IEH)" userId="ae3a07d3-7c51-4381-b786-d01af3331fdb" providerId="ADAL" clId="{31675D65-B06C-461F-A6F3-009BB418764D}" dt="2024-05-06T11:23:49.767" v="15015" actId="20577"/>
          <ac:spMkLst>
            <pc:docMk/>
            <pc:sldMk cId="70796232" sldId="331"/>
            <ac:spMk id="3" creationId="{5ED9C869-8F01-60E0-EECF-1B1D0DAEFD11}"/>
          </ac:spMkLst>
        </pc:spChg>
        <pc:spChg chg="add mod">
          <ac:chgData name="Laura Jenkins (IEH)" userId="ae3a07d3-7c51-4381-b786-d01af3331fdb" providerId="ADAL" clId="{31675D65-B06C-461F-A6F3-009BB418764D}" dt="2024-05-06T11:21:37.293" v="14567" actId="1076"/>
          <ac:spMkLst>
            <pc:docMk/>
            <pc:sldMk cId="70796232" sldId="331"/>
            <ac:spMk id="5" creationId="{BF01DEC0-2B03-27DA-3367-340E13EE6D3D}"/>
          </ac:spMkLst>
        </pc:spChg>
      </pc:sldChg>
      <pc:sldChg chg="modSp add mod modAnim">
        <pc:chgData name="Laura Jenkins (IEH)" userId="ae3a07d3-7c51-4381-b786-d01af3331fdb" providerId="ADAL" clId="{31675D65-B06C-461F-A6F3-009BB418764D}" dt="2024-05-06T11:48:48.808" v="17239"/>
        <pc:sldMkLst>
          <pc:docMk/>
          <pc:sldMk cId="1719015621" sldId="332"/>
        </pc:sldMkLst>
        <pc:spChg chg="mod">
          <ac:chgData name="Laura Jenkins (IEH)" userId="ae3a07d3-7c51-4381-b786-d01af3331fdb" providerId="ADAL" clId="{31675D65-B06C-461F-A6F3-009BB418764D}" dt="2024-05-06T11:27:22.407" v="15464" actId="5793"/>
          <ac:spMkLst>
            <pc:docMk/>
            <pc:sldMk cId="1719015621" sldId="332"/>
            <ac:spMk id="3" creationId="{5ED9C869-8F01-60E0-EECF-1B1D0DAEFD11}"/>
          </ac:spMkLst>
        </pc:spChg>
      </pc:sldChg>
      <pc:sldChg chg="modSp add mod modAnim">
        <pc:chgData name="Laura Jenkins (IEH)" userId="ae3a07d3-7c51-4381-b786-d01af3331fdb" providerId="ADAL" clId="{31675D65-B06C-461F-A6F3-009BB418764D}" dt="2024-05-06T11:48:51.869" v="17240"/>
        <pc:sldMkLst>
          <pc:docMk/>
          <pc:sldMk cId="1071981228" sldId="333"/>
        </pc:sldMkLst>
        <pc:spChg chg="mod">
          <ac:chgData name="Laura Jenkins (IEH)" userId="ae3a07d3-7c51-4381-b786-d01af3331fdb" providerId="ADAL" clId="{31675D65-B06C-461F-A6F3-009BB418764D}" dt="2024-05-06T11:29:42.190" v="15979" actId="20577"/>
          <ac:spMkLst>
            <pc:docMk/>
            <pc:sldMk cId="1071981228" sldId="333"/>
            <ac:spMk id="3" creationId="{5ED9C869-8F01-60E0-EECF-1B1D0DAEFD11}"/>
          </ac:spMkLst>
        </pc:spChg>
      </pc:sldChg>
      <pc:sldChg chg="modSp add mod modAnim">
        <pc:chgData name="Laura Jenkins (IEH)" userId="ae3a07d3-7c51-4381-b786-d01af3331fdb" providerId="ADAL" clId="{31675D65-B06C-461F-A6F3-009BB418764D}" dt="2024-05-06T11:48:54.592" v="17241"/>
        <pc:sldMkLst>
          <pc:docMk/>
          <pc:sldMk cId="4052272125" sldId="334"/>
        </pc:sldMkLst>
        <pc:spChg chg="mod">
          <ac:chgData name="Laura Jenkins (IEH)" userId="ae3a07d3-7c51-4381-b786-d01af3331fdb" providerId="ADAL" clId="{31675D65-B06C-461F-A6F3-009BB418764D}" dt="2024-05-06T11:33:34.814" v="16655" actId="20577"/>
          <ac:spMkLst>
            <pc:docMk/>
            <pc:sldMk cId="4052272125" sldId="334"/>
            <ac:spMk id="3" creationId="{5ED9C869-8F01-60E0-EECF-1B1D0DAEFD11}"/>
          </ac:spMkLst>
        </pc:spChg>
      </pc:sldChg>
      <pc:sldChg chg="modSp new mod modAnim">
        <pc:chgData name="Laura Jenkins (IEH)" userId="ae3a07d3-7c51-4381-b786-d01af3331fdb" providerId="ADAL" clId="{31675D65-B06C-461F-A6F3-009BB418764D}" dt="2024-05-06T11:49:26.610" v="17251"/>
        <pc:sldMkLst>
          <pc:docMk/>
          <pc:sldMk cId="975793978" sldId="335"/>
        </pc:sldMkLst>
        <pc:spChg chg="mod">
          <ac:chgData name="Laura Jenkins (IEH)" userId="ae3a07d3-7c51-4381-b786-d01af3331fdb" providerId="ADAL" clId="{31675D65-B06C-461F-A6F3-009BB418764D}" dt="2024-05-06T11:36:18.115" v="16684" actId="20577"/>
          <ac:spMkLst>
            <pc:docMk/>
            <pc:sldMk cId="975793978" sldId="335"/>
            <ac:spMk id="2" creationId="{1284E8AD-AD7B-E919-5A79-E0CE7A63F490}"/>
          </ac:spMkLst>
        </pc:spChg>
        <pc:spChg chg="mod">
          <ac:chgData name="Laura Jenkins (IEH)" userId="ae3a07d3-7c51-4381-b786-d01af3331fdb" providerId="ADAL" clId="{31675D65-B06C-461F-A6F3-009BB418764D}" dt="2024-05-06T11:37:09.062" v="16768" actId="27636"/>
          <ac:spMkLst>
            <pc:docMk/>
            <pc:sldMk cId="975793978" sldId="335"/>
            <ac:spMk id="3" creationId="{93AA672E-7A64-441C-C385-11B67B47758C}"/>
          </ac:spMkLst>
        </pc:spChg>
      </pc:sldChg>
      <pc:sldChg chg="new del">
        <pc:chgData name="Laura Jenkins (IEH)" userId="ae3a07d3-7c51-4381-b786-d01af3331fdb" providerId="ADAL" clId="{31675D65-B06C-461F-A6F3-009BB418764D}" dt="2024-05-06T11:34:32.583" v="16657" actId="47"/>
        <pc:sldMkLst>
          <pc:docMk/>
          <pc:sldMk cId="1918333449" sldId="335"/>
        </pc:sldMkLst>
      </pc:sldChg>
      <pc:sldChg chg="modSp add mod modAnim">
        <pc:chgData name="Laura Jenkins (IEH)" userId="ae3a07d3-7c51-4381-b786-d01af3331fdb" providerId="ADAL" clId="{31675D65-B06C-461F-A6F3-009BB418764D}" dt="2024-05-06T11:49:29.389" v="17252"/>
        <pc:sldMkLst>
          <pc:docMk/>
          <pc:sldMk cId="4100948303" sldId="336"/>
        </pc:sldMkLst>
        <pc:spChg chg="mod">
          <ac:chgData name="Laura Jenkins (IEH)" userId="ae3a07d3-7c51-4381-b786-d01af3331fdb" providerId="ADAL" clId="{31675D65-B06C-461F-A6F3-009BB418764D}" dt="2024-05-06T11:37:21.623" v="16772" actId="1076"/>
          <ac:spMkLst>
            <pc:docMk/>
            <pc:sldMk cId="4100948303" sldId="336"/>
            <ac:spMk id="3" creationId="{93AA672E-7A64-441C-C385-11B67B47758C}"/>
          </ac:spMkLst>
        </pc:spChg>
      </pc:sldChg>
      <pc:sldChg chg="modSp add mod modAnim">
        <pc:chgData name="Laura Jenkins (IEH)" userId="ae3a07d3-7c51-4381-b786-d01af3331fdb" providerId="ADAL" clId="{31675D65-B06C-461F-A6F3-009BB418764D}" dt="2024-05-06T11:49:32.719" v="17253"/>
        <pc:sldMkLst>
          <pc:docMk/>
          <pc:sldMk cId="858104552" sldId="337"/>
        </pc:sldMkLst>
        <pc:spChg chg="mod">
          <ac:chgData name="Laura Jenkins (IEH)" userId="ae3a07d3-7c51-4381-b786-d01af3331fdb" providerId="ADAL" clId="{31675D65-B06C-461F-A6F3-009BB418764D}" dt="2024-05-06T11:37:39.195" v="16776" actId="12"/>
          <ac:spMkLst>
            <pc:docMk/>
            <pc:sldMk cId="858104552" sldId="337"/>
            <ac:spMk id="3" creationId="{93AA672E-7A64-441C-C385-11B67B4775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89AD27-C4BE-4098-9223-BCE3E7640598}" type="datetimeFigureOut">
              <a:rPr lang="en-GB" smtClean="0"/>
              <a:t>06/05/2024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304494-2A69-4FFC-ACD4-E412D2B49A44}" type="slidenum">
              <a:rPr lang="en-GB" smtClean="0"/>
              <a:t>‹#›</a:t>
            </a:fld>
            <a:endParaRPr lang="en-GB"/>
          </a:p>
        </p:txBody>
      </p:sp>
    </p:spTree>
    <p:extLst>
      <p:ext uri="{BB962C8B-B14F-4D97-AF65-F5344CB8AC3E}">
        <p14:creationId xmlns:p14="http://schemas.microsoft.com/office/powerpoint/2010/main" val="819873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abuse-and-neglect-adults-at-risk/#:~:text=Local%20authorities%20have%20social%20workers,the%20police%20will%20be%20interested." TargetMode="External"/><Relationship Id="rId2" Type="http://schemas.openxmlformats.org/officeDocument/2006/relationships/hyperlink" Target="https://assets.publishing.service.gov.uk/media/5a7af2a640f0b66a2fc03f4d/No_secrets__guidance_on_developing_and_implementing_multi-agency_policies_and_procedures_to_protect_vulnerable_adults_from_abuse.pdf" TargetMode="Externa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news/health-48367071"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hyperlink" Target="https://www.safeguardingdurhamadults.info/media/42270/Safeguarding-Adults-Review-Whorlton-Hall-May-2023/pdf/WhorltonHallReport-May2023.pdf?m=638205410398630000" TargetMode="Externa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wales/sites/default/files/publications/2022-01/working-together-to-safeguard-people--code-of-safeguarding-practice.pdf" TargetMode="Externa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9.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hyperlink" Target="https://www.crisis.org.uk/about-us/media-centre/227-000-households-across-britain-are-experiencing-the-worst-forms-of-homelessness/" TargetMode="External"/><Relationship Id="rId2" Type="http://schemas.openxmlformats.org/officeDocument/2006/relationships/hyperlink" Target="https://www.crisis.org.uk/ending-homelessness/homelessness-knowledge-hub/homelessness-monitor/about/the-homelessness-monitor-great-britain-2022/" TargetMode="Externa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19.xml"/><Relationship Id="rId1" Type="http://schemas.openxmlformats.org/officeDocument/2006/relationships/video" Target="https://www.youtube.com/embed/DDGSK-YSem0?start=9&amp;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6.xml"/><Relationship Id="rId4" Type="http://schemas.openxmlformats.org/officeDocument/2006/relationships/image" Target="../media/image41.jpeg"/></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6.xml"/></Relationships>
</file>

<file path=ppt/slides/_rels/slide7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0.xml.rels><?xml version="1.0" encoding="UTF-8" standalone="yes"?>
<Relationships xmlns="http://schemas.openxmlformats.org/package/2006/relationships"><Relationship Id="rId8" Type="http://schemas.openxmlformats.org/officeDocument/2006/relationships/hyperlink" Target="https://onlinelibrary.wiley.com/doi/full/10.1002/9781118519639.wbecpx245" TargetMode="External"/><Relationship Id="rId3" Type="http://schemas.openxmlformats.org/officeDocument/2006/relationships/hyperlink" Target="https://www.legislation.gov.uk/uksi/2002/446/regulation/2/made" TargetMode="External"/><Relationship Id="rId7" Type="http://schemas.openxmlformats.org/officeDocument/2006/relationships/hyperlink" Target="https://www.ons.gov.uk/peoplepopulationandcommunity/housing/articles/peopleexperiencinghomelessnessenglandandwales/census2021" TargetMode="External"/><Relationship Id="rId12" Type="http://schemas.openxmlformats.org/officeDocument/2006/relationships/hyperlink" Target="https://assets.publishing.service.gov.uk/government/uploads/system/uploads/attachment_data/file/1061048/MOJ7350_HMPPS_Probation_Reform_Programme_TOM_Accessible_English.pdf" TargetMode="External"/><Relationship Id="rId2" Type="http://schemas.openxmlformats.org/officeDocument/2006/relationships/hyperlink" Target="https://www.hanwellhealthcentre.nhs.uk/policies/vulnerable-adults/" TargetMode="External"/><Relationship Id="rId1" Type="http://schemas.openxmlformats.org/officeDocument/2006/relationships/slideLayout" Target="../slideLayouts/slideLayout19.xml"/><Relationship Id="rId6" Type="http://schemas.openxmlformats.org/officeDocument/2006/relationships/hyperlink" Target="https://www.crisis.org.uk/ending-homelessness/about-homelessness/?msclkid=a8b1c61fbc811cfb22c8a0302a202d69&amp;utm_source=bing&amp;utm_medium=cpc&amp;utm_campaign=MAAG%20TKF%20Homelessness%20-%20Phrase%20%5BOct2022%5D&amp;utm_term=homeless%20people&amp;utm_content=HOM1022%20About%20Homelessness%20-%20Phrase%20%5BOct2022%5D" TargetMode="External"/><Relationship Id="rId11" Type="http://schemas.openxmlformats.org/officeDocument/2006/relationships/hyperlink" Target="https://www.researchgate.net/publication/331286885_Social_Control_Deviance_and" TargetMode="External"/><Relationship Id="rId5" Type="http://schemas.openxmlformats.org/officeDocument/2006/relationships/hyperlink" Target="https://www.disabilityrightsuk.org/resources/equality-act-and-disabled-people#:~:text=If%20you%20have%20a%20physical%20or%20mental%20impairment,in%20education%2C%20work%20and%20services%20provided%20for%20you." TargetMode="External"/><Relationship Id="rId10" Type="http://schemas.openxmlformats.org/officeDocument/2006/relationships/hyperlink" Target="https://justicereformfoundation.org/rehabilitation/the-transformative-power-of-rehabilitation-in-criminal-justice/#:~:text=Rehabilitation%20is%20fundamental%20to%20the%20criminal%20justice%20system.,necessary%20skills%20to%20reintegrate%20into%20society%20upon%20release." TargetMode="External"/><Relationship Id="rId4" Type="http://schemas.openxmlformats.org/officeDocument/2006/relationships/hyperlink" Target="https://www.anncrafttrust.org/resources/safeguarding-adults-at-risk-definitions/" TargetMode="External"/><Relationship Id="rId9" Type="http://schemas.openxmlformats.org/officeDocument/2006/relationships/hyperlink" Target="https://uk.sagepub.com/sites/default/files/upm-binaries/27229_01_Robinson_%26_Crow_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1136589-76EE-189A-F914-A71C62285B37}"/>
              </a:ext>
            </a:extLst>
          </p:cNvPr>
          <p:cNvSpPr>
            <a:spLocks noGrp="1"/>
          </p:cNvSpPr>
          <p:nvPr>
            <p:ph idx="1"/>
          </p:nvPr>
        </p:nvSpPr>
        <p:spPr/>
        <p:txBody>
          <a:bodyPr/>
          <a:lstStyle/>
          <a:p>
            <a:pPr marL="0" indent="0" algn="ctr">
              <a:buNone/>
            </a:pPr>
            <a:r>
              <a:rPr lang="en-GB" dirty="0">
                <a:solidFill>
                  <a:schemeClr val="bg1"/>
                </a:solidFill>
              </a:rPr>
              <a:t>ECAY4004</a:t>
            </a:r>
          </a:p>
          <a:p>
            <a:pPr marL="0" indent="0" algn="ctr">
              <a:buNone/>
            </a:pPr>
            <a:r>
              <a:rPr lang="en-GB" dirty="0">
                <a:solidFill>
                  <a:schemeClr val="bg1"/>
                </a:solidFill>
              </a:rPr>
              <a:t>Hard to Reach Groups </a:t>
            </a:r>
          </a:p>
          <a:p>
            <a:pPr marL="0" indent="0" algn="ctr">
              <a:buNone/>
            </a:pPr>
            <a:r>
              <a:rPr lang="en-GB" dirty="0">
                <a:solidFill>
                  <a:schemeClr val="bg1"/>
                </a:solidFill>
              </a:rPr>
              <a:t>Adults at risk of harm, Homelessness and Offenders</a:t>
            </a:r>
          </a:p>
        </p:txBody>
      </p:sp>
    </p:spTree>
    <p:extLst>
      <p:ext uri="{BB962C8B-B14F-4D97-AF65-F5344CB8AC3E}">
        <p14:creationId xmlns:p14="http://schemas.microsoft.com/office/powerpoint/2010/main" val="3152381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85B389-69AF-9799-2414-F2F001C94C27}"/>
              </a:ext>
            </a:extLst>
          </p:cNvPr>
          <p:cNvSpPr txBox="1"/>
          <p:nvPr/>
        </p:nvSpPr>
        <p:spPr>
          <a:xfrm>
            <a:off x="474453" y="1535502"/>
            <a:ext cx="5098211" cy="2862322"/>
          </a:xfrm>
          <a:prstGeom prst="rect">
            <a:avLst/>
          </a:prstGeom>
          <a:noFill/>
        </p:spPr>
        <p:txBody>
          <a:bodyPr wrap="square" rtlCol="0">
            <a:spAutoFit/>
          </a:bodyPr>
          <a:lstStyle/>
          <a:p>
            <a:r>
              <a:rPr lang="en-GB" dirty="0">
                <a:solidFill>
                  <a:schemeClr val="bg1"/>
                </a:solidFill>
              </a:rPr>
              <a:t>Objectives:</a:t>
            </a:r>
          </a:p>
          <a:p>
            <a:endParaRPr lang="en-GB" dirty="0">
              <a:solidFill>
                <a:schemeClr val="bg1"/>
              </a:solidFill>
            </a:endParaRPr>
          </a:p>
          <a:p>
            <a:r>
              <a:rPr lang="en-GB" dirty="0">
                <a:solidFill>
                  <a:schemeClr val="bg1"/>
                </a:solidFill>
              </a:rPr>
              <a:t>In this session we will be exploring:</a:t>
            </a:r>
          </a:p>
          <a:p>
            <a:pPr marL="285750" indent="-285750">
              <a:buFont typeface="Arial" panose="020B0604020202020204" pitchFamily="34" charset="0"/>
              <a:buChar char="•"/>
            </a:pPr>
            <a:r>
              <a:rPr lang="en-GB" dirty="0">
                <a:solidFill>
                  <a:schemeClr val="bg1"/>
                </a:solidFill>
              </a:rPr>
              <a:t>Adults at risk of harm ‘vulnerable adults ‘ Including the Case study of </a:t>
            </a:r>
            <a:r>
              <a:rPr lang="en-GB" dirty="0" err="1">
                <a:solidFill>
                  <a:schemeClr val="bg1"/>
                </a:solidFill>
              </a:rPr>
              <a:t>Whorlton</a:t>
            </a:r>
            <a:r>
              <a:rPr lang="en-GB" dirty="0">
                <a:solidFill>
                  <a:schemeClr val="bg1"/>
                </a:solidFill>
              </a:rPr>
              <a:t> Hall.</a:t>
            </a:r>
          </a:p>
          <a:p>
            <a:pPr marL="285750" indent="-285750">
              <a:buFont typeface="Arial" panose="020B0604020202020204" pitchFamily="34" charset="0"/>
              <a:buChar char="•"/>
            </a:pPr>
            <a:r>
              <a:rPr lang="en-GB" dirty="0">
                <a:solidFill>
                  <a:schemeClr val="bg1"/>
                </a:solidFill>
              </a:rPr>
              <a:t>Homelessness from a global and UK perspective.</a:t>
            </a:r>
          </a:p>
          <a:p>
            <a:pPr marL="285750" indent="-285750">
              <a:buFont typeface="Arial" panose="020B0604020202020204" pitchFamily="34" charset="0"/>
              <a:buChar char="•"/>
            </a:pPr>
            <a:r>
              <a:rPr lang="en-GB" dirty="0">
                <a:solidFill>
                  <a:schemeClr val="bg1"/>
                </a:solidFill>
              </a:rPr>
              <a:t>Offenders, including ‘crime’ and ‘deviance’, rehabilitation, and Theoretical perspectives.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229664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7563988-BD82-BA9C-1C5A-7FF71A89F43B}"/>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Adults at Risk of Harm</a:t>
            </a:r>
          </a:p>
        </p:txBody>
      </p:sp>
    </p:spTree>
    <p:extLst>
      <p:ext uri="{BB962C8B-B14F-4D97-AF65-F5344CB8AC3E}">
        <p14:creationId xmlns:p14="http://schemas.microsoft.com/office/powerpoint/2010/main" val="30860605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p:txBody>
          <a:bodyPr/>
          <a:lstStyle/>
          <a:p>
            <a:r>
              <a:rPr lang="en-GB" dirty="0"/>
              <a:t>The NHS (2024) define ‘vulnerable adult’ as someone who may be unable to protect themselves from abuse, harm or exploitation, which may be by reason of illness, age, mental illness, disability or other types of physical or mental impairment. </a:t>
            </a:r>
          </a:p>
          <a:p>
            <a:r>
              <a:rPr lang="en-GB" dirty="0"/>
              <a:t>Those at risk might live alone, de dependent on others (care homes etc.), elderly, or socially isolated (NHS, 2024).</a:t>
            </a:r>
          </a:p>
        </p:txBody>
      </p:sp>
    </p:spTree>
    <p:extLst>
      <p:ext uri="{BB962C8B-B14F-4D97-AF65-F5344CB8AC3E}">
        <p14:creationId xmlns:p14="http://schemas.microsoft.com/office/powerpoint/2010/main" val="398136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a:xfrm>
            <a:off x="3780148" y="365125"/>
            <a:ext cx="7956222" cy="1325563"/>
          </a:xfrm>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a:xfrm>
            <a:off x="3780148" y="1825625"/>
            <a:ext cx="7956222" cy="4667250"/>
          </a:xfrm>
        </p:spPr>
        <p:txBody>
          <a:bodyPr>
            <a:normAutofit fontScale="77500" lnSpcReduction="20000"/>
          </a:bodyPr>
          <a:lstStyle/>
          <a:p>
            <a:r>
              <a:rPr lang="en-GB" dirty="0"/>
              <a:t>The Police Act (1997) (Enhanced Criminal Record Certificates) (Protection of Vulnerable Adults) Regulations 2002 defines ‘vulnerable adult’.</a:t>
            </a:r>
          </a:p>
          <a:p>
            <a:r>
              <a:rPr lang="en-GB" dirty="0"/>
              <a:t>2.—(1) In these Regulations “vulnerable adult” means a person aged 18 or over who is receiving services of a type listed in paragraph (2) below and in consequence of a condition of a type listed in paragraph (3) below has a disability of a type listed in paragraph (4) below.</a:t>
            </a:r>
          </a:p>
          <a:p>
            <a:r>
              <a:rPr lang="en-GB" dirty="0"/>
              <a:t>(2) The services are—</a:t>
            </a:r>
          </a:p>
          <a:p>
            <a:pPr lvl="1"/>
            <a:r>
              <a:rPr lang="en-GB" dirty="0"/>
              <a:t>(a)accommodation and nursing or personal care in a care home;</a:t>
            </a:r>
          </a:p>
          <a:p>
            <a:pPr lvl="1"/>
            <a:r>
              <a:rPr lang="en-GB" dirty="0"/>
              <a:t>(b)personal care or nursing or support to live independently in his own home;</a:t>
            </a:r>
          </a:p>
          <a:p>
            <a:pPr lvl="1"/>
            <a:r>
              <a:rPr lang="en-GB" dirty="0"/>
              <a:t>(c)any services provided by an independent hospital, independent clinic, independent medical agency or National Health Service body;</a:t>
            </a:r>
          </a:p>
          <a:p>
            <a:pPr lvl="1"/>
            <a:r>
              <a:rPr lang="en-GB" dirty="0"/>
              <a:t>(d)social care services; or</a:t>
            </a:r>
          </a:p>
          <a:p>
            <a:pPr lvl="1"/>
            <a:r>
              <a:rPr lang="en-GB" dirty="0"/>
              <a:t>(e)any services provided in an establishment catering for a person with learning difficulties.</a:t>
            </a:r>
          </a:p>
          <a:p>
            <a:endParaRPr lang="en-GB" dirty="0"/>
          </a:p>
        </p:txBody>
      </p:sp>
      <p:sp>
        <p:nvSpPr>
          <p:cNvPr id="6" name="TextBox 5">
            <a:extLst>
              <a:ext uri="{FF2B5EF4-FFF2-40B4-BE49-F238E27FC236}">
                <a16:creationId xmlns:a16="http://schemas.microsoft.com/office/drawing/2014/main" id="{9AC794F4-6E70-6357-F95F-3EA5D947F71C}"/>
              </a:ext>
            </a:extLst>
          </p:cNvPr>
          <p:cNvSpPr txBox="1"/>
          <p:nvPr/>
        </p:nvSpPr>
        <p:spPr>
          <a:xfrm>
            <a:off x="9876639" y="6443146"/>
            <a:ext cx="2315361" cy="369332"/>
          </a:xfrm>
          <a:prstGeom prst="rect">
            <a:avLst/>
          </a:prstGeom>
          <a:noFill/>
        </p:spPr>
        <p:txBody>
          <a:bodyPr wrap="square" rtlCol="0">
            <a:spAutoFit/>
          </a:bodyPr>
          <a:lstStyle/>
          <a:p>
            <a:r>
              <a:rPr lang="en-GB" dirty="0"/>
              <a:t>(The </a:t>
            </a:r>
            <a:r>
              <a:rPr lang="en-GB" i="1" dirty="0"/>
              <a:t>Police Act</a:t>
            </a:r>
            <a:r>
              <a:rPr lang="en-GB" dirty="0"/>
              <a:t>, 1997)</a:t>
            </a:r>
          </a:p>
        </p:txBody>
      </p:sp>
    </p:spTree>
    <p:extLst>
      <p:ext uri="{BB962C8B-B14F-4D97-AF65-F5344CB8AC3E}">
        <p14:creationId xmlns:p14="http://schemas.microsoft.com/office/powerpoint/2010/main" val="416336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a:xfrm>
            <a:off x="3780148" y="365125"/>
            <a:ext cx="7956222" cy="1325563"/>
          </a:xfrm>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a:xfrm>
            <a:off x="3780148" y="1825625"/>
            <a:ext cx="7956222" cy="4667250"/>
          </a:xfrm>
        </p:spPr>
        <p:txBody>
          <a:bodyPr>
            <a:normAutofit lnSpcReduction="10000"/>
          </a:bodyPr>
          <a:lstStyle/>
          <a:p>
            <a:pPr algn="just"/>
            <a:r>
              <a:rPr lang="en-GB" b="0" i="0" dirty="0">
                <a:solidFill>
                  <a:srgbClr val="1E1E1E"/>
                </a:solidFill>
                <a:effectLst/>
                <a:highlight>
                  <a:srgbClr val="FFFFFF"/>
                </a:highlight>
                <a:latin typeface="arial" panose="020B0604020202020204" pitchFamily="34" charset="0"/>
              </a:rPr>
              <a:t>(3) The conditions are—</a:t>
            </a:r>
          </a:p>
          <a:p>
            <a:pPr lvl="1"/>
            <a:r>
              <a:rPr lang="en-GB" b="0" i="0" dirty="0">
                <a:solidFill>
                  <a:srgbClr val="1E1E1E"/>
                </a:solidFill>
                <a:effectLst/>
                <a:highlight>
                  <a:srgbClr val="FFFFFF"/>
                </a:highlight>
                <a:latin typeface="arial" panose="020B0604020202020204" pitchFamily="34" charset="0"/>
              </a:rPr>
              <a:t>(a)a learning or physical disability;</a:t>
            </a:r>
          </a:p>
          <a:p>
            <a:pPr lvl="1"/>
            <a:r>
              <a:rPr lang="en-GB" b="0" i="0" dirty="0">
                <a:solidFill>
                  <a:srgbClr val="1E1E1E"/>
                </a:solidFill>
                <a:effectLst/>
                <a:highlight>
                  <a:srgbClr val="FFFFFF"/>
                </a:highlight>
                <a:latin typeface="arial" panose="020B0604020202020204" pitchFamily="34" charset="0"/>
              </a:rPr>
              <a:t>(b)a physical or mental illness, chronic or otherwise, including an addiction to alcohol or drugs; or</a:t>
            </a:r>
          </a:p>
          <a:p>
            <a:pPr lvl="1"/>
            <a:r>
              <a:rPr lang="en-GB" b="0" i="0" dirty="0">
                <a:solidFill>
                  <a:srgbClr val="1E1E1E"/>
                </a:solidFill>
                <a:effectLst/>
                <a:highlight>
                  <a:srgbClr val="FFFFFF"/>
                </a:highlight>
                <a:latin typeface="arial" panose="020B0604020202020204" pitchFamily="34" charset="0"/>
              </a:rPr>
              <a:t>(c)a reduction in physical or mental capacity.</a:t>
            </a:r>
          </a:p>
          <a:p>
            <a:pPr algn="just"/>
            <a:r>
              <a:rPr lang="en-GB" b="0" i="0" dirty="0">
                <a:solidFill>
                  <a:srgbClr val="1E1E1E"/>
                </a:solidFill>
                <a:effectLst/>
                <a:highlight>
                  <a:srgbClr val="FFFFFF"/>
                </a:highlight>
                <a:latin typeface="arial" panose="020B0604020202020204" pitchFamily="34" charset="0"/>
              </a:rPr>
              <a:t>(4) The disabilities are—</a:t>
            </a:r>
          </a:p>
          <a:p>
            <a:pPr lvl="1"/>
            <a:r>
              <a:rPr lang="en-GB" b="0" i="0" dirty="0">
                <a:solidFill>
                  <a:srgbClr val="1E1E1E"/>
                </a:solidFill>
                <a:effectLst/>
                <a:highlight>
                  <a:srgbClr val="FFFFFF"/>
                </a:highlight>
                <a:latin typeface="arial" panose="020B0604020202020204" pitchFamily="34" charset="0"/>
              </a:rPr>
              <a:t>(a)a dependency upon others in the performance of, or a requirement for assistance in the performance of, basic physical functions;</a:t>
            </a:r>
          </a:p>
          <a:p>
            <a:pPr lvl="1"/>
            <a:r>
              <a:rPr lang="en-GB" b="0" i="0" dirty="0">
                <a:solidFill>
                  <a:srgbClr val="1E1E1E"/>
                </a:solidFill>
                <a:effectLst/>
                <a:highlight>
                  <a:srgbClr val="FFFFFF"/>
                </a:highlight>
                <a:latin typeface="arial" panose="020B0604020202020204" pitchFamily="34" charset="0"/>
              </a:rPr>
              <a:t>(b)severe impairment in the ability to communicate with others; or</a:t>
            </a:r>
          </a:p>
          <a:p>
            <a:pPr lvl="1"/>
            <a:r>
              <a:rPr lang="en-GB" b="0" i="0" dirty="0">
                <a:solidFill>
                  <a:srgbClr val="1E1E1E"/>
                </a:solidFill>
                <a:effectLst/>
                <a:highlight>
                  <a:srgbClr val="FFFFFF"/>
                </a:highlight>
                <a:latin typeface="arial" panose="020B0604020202020204" pitchFamily="34" charset="0"/>
              </a:rPr>
              <a:t>(c)impairment in a person’s ability to protect himself from assault, abuse or neglect.</a:t>
            </a:r>
          </a:p>
          <a:p>
            <a:endParaRPr lang="en-GB" dirty="0"/>
          </a:p>
        </p:txBody>
      </p:sp>
      <p:sp>
        <p:nvSpPr>
          <p:cNvPr id="4" name="TextBox 3">
            <a:extLst>
              <a:ext uri="{FF2B5EF4-FFF2-40B4-BE49-F238E27FC236}">
                <a16:creationId xmlns:a16="http://schemas.microsoft.com/office/drawing/2014/main" id="{7F800184-0FB1-94C7-8B3D-9099FCA356F5}"/>
              </a:ext>
            </a:extLst>
          </p:cNvPr>
          <p:cNvSpPr txBox="1"/>
          <p:nvPr/>
        </p:nvSpPr>
        <p:spPr>
          <a:xfrm>
            <a:off x="9876639" y="6443146"/>
            <a:ext cx="2315361" cy="369332"/>
          </a:xfrm>
          <a:prstGeom prst="rect">
            <a:avLst/>
          </a:prstGeom>
          <a:noFill/>
        </p:spPr>
        <p:txBody>
          <a:bodyPr wrap="square" rtlCol="0">
            <a:spAutoFit/>
          </a:bodyPr>
          <a:lstStyle/>
          <a:p>
            <a:r>
              <a:rPr lang="en-GB" dirty="0"/>
              <a:t>(The </a:t>
            </a:r>
            <a:r>
              <a:rPr lang="en-GB" i="1" dirty="0"/>
              <a:t>Police Act</a:t>
            </a:r>
            <a:r>
              <a:rPr lang="en-GB" dirty="0"/>
              <a:t>, 1997)</a:t>
            </a:r>
          </a:p>
        </p:txBody>
      </p:sp>
    </p:spTree>
    <p:extLst>
      <p:ext uri="{BB962C8B-B14F-4D97-AF65-F5344CB8AC3E}">
        <p14:creationId xmlns:p14="http://schemas.microsoft.com/office/powerpoint/2010/main" val="2536481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a:xfrm>
            <a:off x="3780148" y="365125"/>
            <a:ext cx="7956222" cy="1325563"/>
          </a:xfrm>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a:xfrm>
            <a:off x="3780148" y="1825625"/>
            <a:ext cx="7956222" cy="4667250"/>
          </a:xfrm>
        </p:spPr>
        <p:txBody>
          <a:bodyPr>
            <a:normAutofit fontScale="77500" lnSpcReduction="20000"/>
          </a:bodyPr>
          <a:lstStyle/>
          <a:p>
            <a:r>
              <a:rPr lang="en-GB" dirty="0"/>
              <a:t>“Adults at risk of harm”</a:t>
            </a:r>
          </a:p>
          <a:p>
            <a:r>
              <a:rPr lang="en-GB" dirty="0"/>
              <a:t>We have now moved away from the terminology of ‘vulnerable adults’ towards ‘adults at risk of harm’, usually shortened to ‘adults at risk’ in policies and procedures. There may also be reference to an ‘adult with a care and support need’.</a:t>
            </a:r>
          </a:p>
          <a:p>
            <a:r>
              <a:rPr lang="en-GB" dirty="0"/>
              <a:t>The policy and procedures that any organisation implements should reflect this and include the current definition of adults at risk rather than that of vulnerable adults.</a:t>
            </a:r>
          </a:p>
          <a:p>
            <a:r>
              <a:rPr lang="en-GB" dirty="0"/>
              <a:t>The </a:t>
            </a:r>
            <a:r>
              <a:rPr lang="en-GB" i="1" dirty="0"/>
              <a:t>Care Act </a:t>
            </a:r>
            <a:r>
              <a:rPr lang="en-GB" dirty="0"/>
              <a:t>2014 makes it clear that abuse of adults links to circumstances rather than the characteristics of the people experiencing the harm. Labelling groups of people as inherently ‘vulnerable’ is seen to be disempowering.</a:t>
            </a:r>
          </a:p>
          <a:p>
            <a:r>
              <a:rPr lang="en-GB" dirty="0"/>
              <a:t>For organisations this shift in language can be confusing. Some organisations had found it helpful to refer to specific categories of people who may be at increased risk of harm, for example adults with a physical or learning disability or older people.</a:t>
            </a:r>
          </a:p>
          <a:p>
            <a:endParaRPr lang="en-GB" dirty="0"/>
          </a:p>
        </p:txBody>
      </p:sp>
      <p:sp>
        <p:nvSpPr>
          <p:cNvPr id="4" name="TextBox 3">
            <a:extLst>
              <a:ext uri="{FF2B5EF4-FFF2-40B4-BE49-F238E27FC236}">
                <a16:creationId xmlns:a16="http://schemas.microsoft.com/office/drawing/2014/main" id="{7F800184-0FB1-94C7-8B3D-9099FCA356F5}"/>
              </a:ext>
            </a:extLst>
          </p:cNvPr>
          <p:cNvSpPr txBox="1"/>
          <p:nvPr/>
        </p:nvSpPr>
        <p:spPr>
          <a:xfrm>
            <a:off x="9876639" y="6443146"/>
            <a:ext cx="2315361" cy="369332"/>
          </a:xfrm>
          <a:prstGeom prst="rect">
            <a:avLst/>
          </a:prstGeom>
          <a:noFill/>
        </p:spPr>
        <p:txBody>
          <a:bodyPr wrap="square" rtlCol="0">
            <a:spAutoFit/>
          </a:bodyPr>
          <a:lstStyle/>
          <a:p>
            <a:r>
              <a:rPr lang="en-GB" dirty="0"/>
              <a:t>(Ann Craft Trust, 2024)</a:t>
            </a:r>
          </a:p>
        </p:txBody>
      </p:sp>
    </p:spTree>
    <p:extLst>
      <p:ext uri="{BB962C8B-B14F-4D97-AF65-F5344CB8AC3E}">
        <p14:creationId xmlns:p14="http://schemas.microsoft.com/office/powerpoint/2010/main" val="423836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a:xfrm>
            <a:off x="3780148" y="365125"/>
            <a:ext cx="7956222" cy="1325563"/>
          </a:xfrm>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a:xfrm>
            <a:off x="3780148" y="1825625"/>
            <a:ext cx="7956222" cy="4667250"/>
          </a:xfrm>
        </p:spPr>
        <p:txBody>
          <a:bodyPr>
            <a:normAutofit fontScale="85000" lnSpcReduction="20000"/>
          </a:bodyPr>
          <a:lstStyle/>
          <a:p>
            <a:r>
              <a:rPr lang="en-GB" dirty="0"/>
              <a:t>“Adult safeguarding” is working with adults with care and support needs to keep them safe from abuse or neglect. It is an important part of what many public services do, and a key</a:t>
            </a:r>
          </a:p>
          <a:p>
            <a:r>
              <a:rPr lang="en-GB" dirty="0"/>
              <a:t>responsibility of local authorities.’ – Care Act 2014</a:t>
            </a:r>
          </a:p>
          <a:p>
            <a:r>
              <a:rPr lang="en-GB" dirty="0"/>
              <a:t>All organisations have a duty to ensure that the welfare of all adults is ensured. As part of this they need to understand when to implement their safeguarding adults reporting procedures.</a:t>
            </a:r>
          </a:p>
          <a:p>
            <a:r>
              <a:rPr lang="en-GB" dirty="0"/>
              <a:t>Safeguarding duties apply to an adult who:</a:t>
            </a:r>
          </a:p>
          <a:p>
            <a:pPr lvl="1"/>
            <a:r>
              <a:rPr lang="en-GB" dirty="0"/>
              <a:t>Has needs for care and support (whether or not the local authority is meeting any of those needs) and;</a:t>
            </a:r>
          </a:p>
          <a:p>
            <a:pPr lvl="1"/>
            <a:r>
              <a:rPr lang="en-GB" dirty="0"/>
              <a:t>Is experiencing, or is at risk of, abuse or neglect; and;</a:t>
            </a:r>
          </a:p>
          <a:p>
            <a:pPr lvl="1"/>
            <a:r>
              <a:rPr lang="en-GB" dirty="0"/>
              <a:t>As a result of those care and support needs is unable to protect themselves from either the risk of, or the experience of, abuse or neglect.</a:t>
            </a:r>
          </a:p>
          <a:p>
            <a:endParaRPr lang="en-GB" dirty="0"/>
          </a:p>
        </p:txBody>
      </p:sp>
      <p:sp>
        <p:nvSpPr>
          <p:cNvPr id="4" name="TextBox 3">
            <a:extLst>
              <a:ext uri="{FF2B5EF4-FFF2-40B4-BE49-F238E27FC236}">
                <a16:creationId xmlns:a16="http://schemas.microsoft.com/office/drawing/2014/main" id="{7F800184-0FB1-94C7-8B3D-9099FCA356F5}"/>
              </a:ext>
            </a:extLst>
          </p:cNvPr>
          <p:cNvSpPr txBox="1"/>
          <p:nvPr/>
        </p:nvSpPr>
        <p:spPr>
          <a:xfrm>
            <a:off x="9876639" y="6443146"/>
            <a:ext cx="2315361" cy="369332"/>
          </a:xfrm>
          <a:prstGeom prst="rect">
            <a:avLst/>
          </a:prstGeom>
          <a:noFill/>
        </p:spPr>
        <p:txBody>
          <a:bodyPr wrap="square" rtlCol="0">
            <a:spAutoFit/>
          </a:bodyPr>
          <a:lstStyle/>
          <a:p>
            <a:r>
              <a:rPr lang="en-GB" dirty="0"/>
              <a:t>(Ann Craft Trust, 2024)</a:t>
            </a:r>
          </a:p>
        </p:txBody>
      </p:sp>
    </p:spTree>
    <p:extLst>
      <p:ext uri="{BB962C8B-B14F-4D97-AF65-F5344CB8AC3E}">
        <p14:creationId xmlns:p14="http://schemas.microsoft.com/office/powerpoint/2010/main" val="290825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BE0-4693-1B99-678D-F12941276F2D}"/>
              </a:ext>
            </a:extLst>
          </p:cNvPr>
          <p:cNvSpPr>
            <a:spLocks noGrp="1"/>
          </p:cNvSpPr>
          <p:nvPr>
            <p:ph type="title"/>
          </p:nvPr>
        </p:nvSpPr>
        <p:spPr>
          <a:xfrm>
            <a:off x="3780148" y="365125"/>
            <a:ext cx="7956222" cy="1325563"/>
          </a:xfrm>
        </p:spPr>
        <p:txBody>
          <a:bodyPr/>
          <a:lstStyle/>
          <a:p>
            <a:r>
              <a:rPr lang="en-GB" dirty="0"/>
              <a:t>Adults at risk of harm: Terminology</a:t>
            </a:r>
          </a:p>
        </p:txBody>
      </p:sp>
      <p:sp>
        <p:nvSpPr>
          <p:cNvPr id="3" name="Content Placeholder 2">
            <a:extLst>
              <a:ext uri="{FF2B5EF4-FFF2-40B4-BE49-F238E27FC236}">
                <a16:creationId xmlns:a16="http://schemas.microsoft.com/office/drawing/2014/main" id="{3599C22E-8627-8285-ABC9-1921DCE47214}"/>
              </a:ext>
            </a:extLst>
          </p:cNvPr>
          <p:cNvSpPr>
            <a:spLocks noGrp="1"/>
          </p:cNvSpPr>
          <p:nvPr>
            <p:ph idx="1"/>
          </p:nvPr>
        </p:nvSpPr>
        <p:spPr>
          <a:xfrm>
            <a:off x="3780148" y="1825625"/>
            <a:ext cx="7956222" cy="4667250"/>
          </a:xfrm>
        </p:spPr>
        <p:txBody>
          <a:bodyPr>
            <a:normAutofit/>
          </a:bodyPr>
          <a:lstStyle/>
          <a:p>
            <a:pPr algn="just"/>
            <a:r>
              <a:rPr lang="en-GB" dirty="0">
                <a:hlinkClick r:id="rId2"/>
              </a:rPr>
              <a:t>No_secrets__guidance_on_developing_and_implementing_multi-agency_policies_and_procedures_to_protect_vulnerable_adults_from_abuse.pdf (publishing.service.gov.uk)</a:t>
            </a:r>
            <a:endParaRPr lang="en-GB" dirty="0"/>
          </a:p>
          <a:p>
            <a:pPr algn="just"/>
            <a:r>
              <a:rPr lang="en-GB" dirty="0">
                <a:hlinkClick r:id="rId3"/>
              </a:rPr>
              <a:t>Abuse and neglect of adults at risk (safeguarding) - Social care and support guide - NHS (www.nhs.uk)</a:t>
            </a:r>
            <a:endParaRPr lang="en-GB" dirty="0"/>
          </a:p>
          <a:p>
            <a:pPr algn="just"/>
            <a:endParaRPr lang="en-GB" dirty="0"/>
          </a:p>
        </p:txBody>
      </p:sp>
    </p:spTree>
    <p:extLst>
      <p:ext uri="{BB962C8B-B14F-4D97-AF65-F5344CB8AC3E}">
        <p14:creationId xmlns:p14="http://schemas.microsoft.com/office/powerpoint/2010/main" val="572837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8483-1FB7-F61A-566E-B3BA583449E0}"/>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1E1FBF1-1EF4-65AD-9600-0FA4D76E5D16}"/>
              </a:ext>
            </a:extLst>
          </p:cNvPr>
          <p:cNvPicPr>
            <a:picLocks noGrp="1" noChangeAspect="1"/>
          </p:cNvPicPr>
          <p:nvPr>
            <p:ph idx="1"/>
          </p:nvPr>
        </p:nvPicPr>
        <p:blipFill>
          <a:blip r:embed="rId2"/>
          <a:stretch>
            <a:fillRect/>
          </a:stretch>
        </p:blipFill>
        <p:spPr>
          <a:xfrm>
            <a:off x="4626440" y="122068"/>
            <a:ext cx="6263638" cy="6613863"/>
          </a:xfrm>
        </p:spPr>
      </p:pic>
    </p:spTree>
    <p:extLst>
      <p:ext uri="{BB962C8B-B14F-4D97-AF65-F5344CB8AC3E}">
        <p14:creationId xmlns:p14="http://schemas.microsoft.com/office/powerpoint/2010/main" val="1996839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4800-BB38-08F4-0DFD-1ACEF372AAFB}"/>
              </a:ext>
            </a:extLst>
          </p:cNvPr>
          <p:cNvSpPr>
            <a:spLocks noGrp="1"/>
          </p:cNvSpPr>
          <p:nvPr>
            <p:ph type="title"/>
          </p:nvPr>
        </p:nvSpPr>
        <p:spPr/>
        <p:txBody>
          <a:bodyPr/>
          <a:lstStyle/>
          <a:p>
            <a:r>
              <a:rPr lang="en-GB" dirty="0"/>
              <a:t>Adults at risk of harm</a:t>
            </a:r>
          </a:p>
        </p:txBody>
      </p:sp>
      <p:sp>
        <p:nvSpPr>
          <p:cNvPr id="3" name="Content Placeholder 2">
            <a:extLst>
              <a:ext uri="{FF2B5EF4-FFF2-40B4-BE49-F238E27FC236}">
                <a16:creationId xmlns:a16="http://schemas.microsoft.com/office/drawing/2014/main" id="{9E665FAF-3498-0F1C-8FE3-20C2BF28EF97}"/>
              </a:ext>
            </a:extLst>
          </p:cNvPr>
          <p:cNvSpPr>
            <a:spLocks noGrp="1"/>
          </p:cNvSpPr>
          <p:nvPr>
            <p:ph idx="1"/>
          </p:nvPr>
        </p:nvSpPr>
        <p:spPr/>
        <p:txBody>
          <a:bodyPr/>
          <a:lstStyle/>
          <a:p>
            <a:r>
              <a:rPr lang="en-GB" dirty="0"/>
              <a:t>Please be aware that there is a video on this link that is distressing and contains swearing. </a:t>
            </a:r>
          </a:p>
          <a:p>
            <a:r>
              <a:rPr lang="en-GB" dirty="0"/>
              <a:t>Support is available through student services wellbeing </a:t>
            </a:r>
            <a:r>
              <a:rPr lang="en-GB" dirty="0" err="1">
                <a:hlinkClick r:id="rId2"/>
              </a:rPr>
              <a:t>Wellbeing</a:t>
            </a:r>
            <a:r>
              <a:rPr lang="en-GB" dirty="0">
                <a:hlinkClick r:id="rId2"/>
              </a:rPr>
              <a:t> Support | University of Wales Trinity Saint David (uwtsd.ac.uk)</a:t>
            </a:r>
            <a:r>
              <a:rPr lang="en-GB" dirty="0"/>
              <a:t> </a:t>
            </a:r>
          </a:p>
          <a:p>
            <a:endParaRPr lang="en-GB" dirty="0"/>
          </a:p>
          <a:p>
            <a:r>
              <a:rPr lang="en-GB" dirty="0" err="1">
                <a:hlinkClick r:id="rId3"/>
              </a:rPr>
              <a:t>Whorlton</a:t>
            </a:r>
            <a:r>
              <a:rPr lang="en-GB" dirty="0">
                <a:hlinkClick r:id="rId3"/>
              </a:rPr>
              <a:t> Hall: Hospital 'abused' vulnerable adults - BBC News</a:t>
            </a:r>
            <a:endParaRPr lang="en-GB" dirty="0"/>
          </a:p>
        </p:txBody>
      </p:sp>
    </p:spTree>
    <p:extLst>
      <p:ext uri="{BB962C8B-B14F-4D97-AF65-F5344CB8AC3E}">
        <p14:creationId xmlns:p14="http://schemas.microsoft.com/office/powerpoint/2010/main" val="1606986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4800-BB38-08F4-0DFD-1ACEF372AAFB}"/>
              </a:ext>
            </a:extLst>
          </p:cNvPr>
          <p:cNvSpPr>
            <a:spLocks noGrp="1"/>
          </p:cNvSpPr>
          <p:nvPr>
            <p:ph type="title"/>
          </p:nvPr>
        </p:nvSpPr>
        <p:spPr/>
        <p:txBody>
          <a:bodyPr/>
          <a:lstStyle/>
          <a:p>
            <a:r>
              <a:rPr lang="en-GB" dirty="0"/>
              <a:t>Adults at risk of harm</a:t>
            </a:r>
          </a:p>
        </p:txBody>
      </p:sp>
      <p:sp>
        <p:nvSpPr>
          <p:cNvPr id="3" name="Content Placeholder 2">
            <a:extLst>
              <a:ext uri="{FF2B5EF4-FFF2-40B4-BE49-F238E27FC236}">
                <a16:creationId xmlns:a16="http://schemas.microsoft.com/office/drawing/2014/main" id="{9E665FAF-3498-0F1C-8FE3-20C2BF28EF97}"/>
              </a:ext>
            </a:extLst>
          </p:cNvPr>
          <p:cNvSpPr>
            <a:spLocks noGrp="1"/>
          </p:cNvSpPr>
          <p:nvPr>
            <p:ph idx="1"/>
          </p:nvPr>
        </p:nvSpPr>
        <p:spPr/>
        <p:txBody>
          <a:bodyPr>
            <a:normAutofit fontScale="92500" lnSpcReduction="10000"/>
          </a:bodyPr>
          <a:lstStyle/>
          <a:p>
            <a:r>
              <a:rPr lang="en-GB" dirty="0" err="1"/>
              <a:t>Whorlton</a:t>
            </a:r>
            <a:r>
              <a:rPr lang="en-GB" dirty="0"/>
              <a:t> Hall was an independent hospital registered with the Care Quality Commission (CQC) for two regulated activities: </a:t>
            </a:r>
          </a:p>
          <a:p>
            <a:pPr marL="914400" lvl="1" indent="-457200">
              <a:buFont typeface="+mj-lt"/>
              <a:buAutoNum type="arabicPeriod"/>
            </a:pPr>
            <a:r>
              <a:rPr lang="en-GB" dirty="0"/>
              <a:t>Treatment of disease, disorder or injury; </a:t>
            </a:r>
          </a:p>
          <a:p>
            <a:pPr marL="914400" lvl="1" indent="-457200">
              <a:buFont typeface="+mj-lt"/>
              <a:buAutoNum type="arabicPeriod"/>
            </a:pPr>
            <a:r>
              <a:rPr lang="en-GB" dirty="0"/>
              <a:t>Assessment or medical treatment of persons detained under the Mental Health Act 1983. </a:t>
            </a:r>
          </a:p>
          <a:p>
            <a:r>
              <a:rPr lang="en-GB" dirty="0"/>
              <a:t>The CQC inspected this service as a ward for people with learning disabilities and/or autism. </a:t>
            </a:r>
          </a:p>
          <a:p>
            <a:r>
              <a:rPr lang="en-GB" dirty="0" err="1"/>
              <a:t>Whorlton</a:t>
            </a:r>
            <a:r>
              <a:rPr lang="en-GB" dirty="0"/>
              <a:t> Hall admitted men and women, with a learning disability and/or who were autistic, who were aged 18 years and over, and who also had additional mental or physical health needs, and/or behaviours that were challenging. </a:t>
            </a:r>
          </a:p>
        </p:txBody>
      </p:sp>
    </p:spTree>
    <p:extLst>
      <p:ext uri="{BB962C8B-B14F-4D97-AF65-F5344CB8AC3E}">
        <p14:creationId xmlns:p14="http://schemas.microsoft.com/office/powerpoint/2010/main" val="336036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4800-BB38-08F4-0DFD-1ACEF372AAFB}"/>
              </a:ext>
            </a:extLst>
          </p:cNvPr>
          <p:cNvSpPr>
            <a:spLocks noGrp="1"/>
          </p:cNvSpPr>
          <p:nvPr>
            <p:ph type="title"/>
          </p:nvPr>
        </p:nvSpPr>
        <p:spPr/>
        <p:txBody>
          <a:bodyPr/>
          <a:lstStyle/>
          <a:p>
            <a:r>
              <a:rPr lang="en-GB" dirty="0"/>
              <a:t>Adults at risk of harm</a:t>
            </a:r>
          </a:p>
        </p:txBody>
      </p:sp>
      <p:sp>
        <p:nvSpPr>
          <p:cNvPr id="3" name="Content Placeholder 2">
            <a:extLst>
              <a:ext uri="{FF2B5EF4-FFF2-40B4-BE49-F238E27FC236}">
                <a16:creationId xmlns:a16="http://schemas.microsoft.com/office/drawing/2014/main" id="{9E665FAF-3498-0F1C-8FE3-20C2BF28EF97}"/>
              </a:ext>
            </a:extLst>
          </p:cNvPr>
          <p:cNvSpPr>
            <a:spLocks noGrp="1"/>
          </p:cNvSpPr>
          <p:nvPr>
            <p:ph idx="1"/>
          </p:nvPr>
        </p:nvSpPr>
        <p:spPr/>
        <p:txBody>
          <a:bodyPr>
            <a:normAutofit/>
          </a:bodyPr>
          <a:lstStyle/>
          <a:p>
            <a:r>
              <a:rPr lang="en-GB" dirty="0"/>
              <a:t>Following the Panorama programme, a criminal investigation was commenced by the police; an executive strategy process to investigate safeguarding concerns was initiated, led by Durham County Council; and an incident coordination group was established, led by NHS England. </a:t>
            </a:r>
          </a:p>
          <a:p>
            <a:r>
              <a:rPr lang="en-GB" dirty="0"/>
              <a:t>In addition, Cygnet (The owner of the hospital) made several staff suspensions, including interim suspensions of nursing staff. </a:t>
            </a:r>
          </a:p>
          <a:p>
            <a:r>
              <a:rPr lang="en-GB" dirty="0" err="1"/>
              <a:t>Whorlton</a:t>
            </a:r>
            <a:r>
              <a:rPr lang="en-GB" dirty="0"/>
              <a:t> Hall was then closed, and all the patients moved to alternative residences by 22nd May 2019. </a:t>
            </a:r>
          </a:p>
        </p:txBody>
      </p:sp>
      <p:sp>
        <p:nvSpPr>
          <p:cNvPr id="5" name="TextBox 4">
            <a:extLst>
              <a:ext uri="{FF2B5EF4-FFF2-40B4-BE49-F238E27FC236}">
                <a16:creationId xmlns:a16="http://schemas.microsoft.com/office/drawing/2014/main" id="{6FBA2527-3BED-C99D-A54C-0C4F44380D95}"/>
              </a:ext>
            </a:extLst>
          </p:cNvPr>
          <p:cNvSpPr txBox="1"/>
          <p:nvPr/>
        </p:nvSpPr>
        <p:spPr>
          <a:xfrm>
            <a:off x="4951602" y="6383914"/>
            <a:ext cx="6094602" cy="369332"/>
          </a:xfrm>
          <a:prstGeom prst="rect">
            <a:avLst/>
          </a:prstGeom>
          <a:noFill/>
        </p:spPr>
        <p:txBody>
          <a:bodyPr wrap="square">
            <a:spAutoFit/>
          </a:bodyPr>
          <a:lstStyle/>
          <a:p>
            <a:r>
              <a:rPr lang="en-GB" dirty="0">
                <a:hlinkClick r:id="rId2"/>
              </a:rPr>
              <a:t>SCIE LT SAR </a:t>
            </a:r>
            <a:r>
              <a:rPr lang="en-GB" dirty="0" err="1">
                <a:hlinkClick r:id="rId2"/>
              </a:rPr>
              <a:t>Whorlton</a:t>
            </a:r>
            <a:r>
              <a:rPr lang="en-GB" dirty="0">
                <a:hlinkClick r:id="rId2"/>
              </a:rPr>
              <a:t> Hall (safeguardingdurhamadults.info)</a:t>
            </a:r>
            <a:endParaRPr lang="en-GB" dirty="0"/>
          </a:p>
        </p:txBody>
      </p:sp>
    </p:spTree>
    <p:extLst>
      <p:ext uri="{BB962C8B-B14F-4D97-AF65-F5344CB8AC3E}">
        <p14:creationId xmlns:p14="http://schemas.microsoft.com/office/powerpoint/2010/main" val="3142629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4800-BB38-08F4-0DFD-1ACEF372AAFB}"/>
              </a:ext>
            </a:extLst>
          </p:cNvPr>
          <p:cNvSpPr>
            <a:spLocks noGrp="1"/>
          </p:cNvSpPr>
          <p:nvPr>
            <p:ph type="title"/>
          </p:nvPr>
        </p:nvSpPr>
        <p:spPr/>
        <p:txBody>
          <a:bodyPr/>
          <a:lstStyle/>
          <a:p>
            <a:r>
              <a:rPr lang="en-GB" dirty="0"/>
              <a:t>Adults at risk of harm: Legislation </a:t>
            </a:r>
          </a:p>
        </p:txBody>
      </p:sp>
      <p:sp>
        <p:nvSpPr>
          <p:cNvPr id="3" name="Content Placeholder 2">
            <a:extLst>
              <a:ext uri="{FF2B5EF4-FFF2-40B4-BE49-F238E27FC236}">
                <a16:creationId xmlns:a16="http://schemas.microsoft.com/office/drawing/2014/main" id="{9E665FAF-3498-0F1C-8FE3-20C2BF28EF97}"/>
              </a:ext>
            </a:extLst>
          </p:cNvPr>
          <p:cNvSpPr>
            <a:spLocks noGrp="1"/>
          </p:cNvSpPr>
          <p:nvPr>
            <p:ph idx="1"/>
          </p:nvPr>
        </p:nvSpPr>
        <p:spPr/>
        <p:txBody>
          <a:bodyPr>
            <a:normAutofit fontScale="92500" lnSpcReduction="10000"/>
          </a:bodyPr>
          <a:lstStyle/>
          <a:p>
            <a:r>
              <a:rPr lang="en-GB" i="1" dirty="0"/>
              <a:t>The Care Act </a:t>
            </a:r>
            <a:r>
              <a:rPr lang="en-GB" dirty="0"/>
              <a:t>(2014) places a general duty on local authorities to promote the wellbeing of individuals when carrying out care and support functions. </a:t>
            </a:r>
          </a:p>
          <a:p>
            <a:r>
              <a:rPr lang="en-GB" dirty="0"/>
              <a:t>Safeguarding adults comes under the </a:t>
            </a:r>
            <a:r>
              <a:rPr lang="en-GB" i="1" dirty="0"/>
              <a:t>Care Act </a:t>
            </a:r>
            <a:r>
              <a:rPr lang="en-GB" dirty="0"/>
              <a:t>(2014) in England. </a:t>
            </a:r>
          </a:p>
          <a:p>
            <a:r>
              <a:rPr lang="en-GB" dirty="0"/>
              <a:t>In Wales s126 of the </a:t>
            </a:r>
            <a:r>
              <a:rPr lang="en-GB" i="1" dirty="0"/>
              <a:t>Social Services and Well-being (Wales) Act </a:t>
            </a:r>
            <a:r>
              <a:rPr lang="en-GB" dirty="0"/>
              <a:t>(2014) defines an adult at risk as an adult who:</a:t>
            </a:r>
          </a:p>
          <a:p>
            <a:pPr lvl="1"/>
            <a:r>
              <a:rPr lang="en-GB" dirty="0"/>
              <a:t>Is experiencing or is at risk of abuse or neglect,</a:t>
            </a:r>
          </a:p>
          <a:p>
            <a:pPr lvl="1"/>
            <a:r>
              <a:rPr lang="en-GB" dirty="0"/>
              <a:t>Has needs for care and support (whether or not the authority is meeting any of those needs), and </a:t>
            </a:r>
          </a:p>
          <a:p>
            <a:pPr lvl="1"/>
            <a:r>
              <a:rPr lang="en-GB" dirty="0"/>
              <a:t>As a result of those needs is unable to protect him or herself against the abuse or neglect or the risk of it. </a:t>
            </a:r>
          </a:p>
          <a:p>
            <a:endParaRPr lang="en-GB" dirty="0"/>
          </a:p>
        </p:txBody>
      </p:sp>
    </p:spTree>
    <p:extLst>
      <p:ext uri="{BB962C8B-B14F-4D97-AF65-F5344CB8AC3E}">
        <p14:creationId xmlns:p14="http://schemas.microsoft.com/office/powerpoint/2010/main" val="52515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9752EF-D302-797D-77E8-8DA810870DC0}"/>
              </a:ext>
            </a:extLst>
          </p:cNvPr>
          <p:cNvSpPr>
            <a:spLocks noGrp="1"/>
          </p:cNvSpPr>
          <p:nvPr>
            <p:ph type="title"/>
          </p:nvPr>
        </p:nvSpPr>
        <p:spPr/>
        <p:txBody>
          <a:bodyPr/>
          <a:lstStyle/>
          <a:p>
            <a:r>
              <a:rPr lang="en-GB" dirty="0"/>
              <a:t>Adults at risk of harm: Legislation </a:t>
            </a:r>
          </a:p>
        </p:txBody>
      </p:sp>
      <p:sp>
        <p:nvSpPr>
          <p:cNvPr id="5" name="Content Placeholder 4">
            <a:extLst>
              <a:ext uri="{FF2B5EF4-FFF2-40B4-BE49-F238E27FC236}">
                <a16:creationId xmlns:a16="http://schemas.microsoft.com/office/drawing/2014/main" id="{14A58555-7C60-5D85-058B-14E3F23DCEC0}"/>
              </a:ext>
            </a:extLst>
          </p:cNvPr>
          <p:cNvSpPr>
            <a:spLocks noGrp="1"/>
          </p:cNvSpPr>
          <p:nvPr>
            <p:ph idx="1"/>
          </p:nvPr>
        </p:nvSpPr>
        <p:spPr/>
        <p:txBody>
          <a:bodyPr>
            <a:normAutofit lnSpcReduction="10000"/>
          </a:bodyPr>
          <a:lstStyle/>
          <a:p>
            <a:r>
              <a:rPr lang="en-GB" dirty="0">
                <a:hlinkClick r:id="rId2"/>
              </a:rPr>
              <a:t>working-together-to-safeguard-people--code-of-safeguarding-practice.pdf (</a:t>
            </a:r>
            <a:r>
              <a:rPr lang="en-GB" dirty="0" err="1">
                <a:hlinkClick r:id="rId2"/>
              </a:rPr>
              <a:t>gov.wales</a:t>
            </a:r>
            <a:r>
              <a:rPr lang="en-GB" dirty="0">
                <a:hlinkClick r:id="rId2"/>
              </a:rPr>
              <a:t>)</a:t>
            </a:r>
            <a:endParaRPr lang="en-GB" dirty="0"/>
          </a:p>
          <a:p>
            <a:endParaRPr lang="en-GB" dirty="0"/>
          </a:p>
          <a:p>
            <a:r>
              <a:rPr lang="en-GB" dirty="0"/>
              <a:t>This Code of Safeguarding Practice sets out Welsh Government expectations in relation to safeguarding arrangements. Safeguarding is everybody’s responsibility. </a:t>
            </a:r>
          </a:p>
          <a:p>
            <a:r>
              <a:rPr lang="en-GB" dirty="0"/>
              <a:t>The Welsh Government expects individuals, groups and organisations offering activities or service to follow this advice. This will demonstrate reasonable steps are being taken to ensure the safety of children and adults at risk</a:t>
            </a:r>
          </a:p>
        </p:txBody>
      </p:sp>
      <p:pic>
        <p:nvPicPr>
          <p:cNvPr id="7" name="Picture 6">
            <a:extLst>
              <a:ext uri="{FF2B5EF4-FFF2-40B4-BE49-F238E27FC236}">
                <a16:creationId xmlns:a16="http://schemas.microsoft.com/office/drawing/2014/main" id="{BD050821-49D1-BB61-B653-A55B52D06CB6}"/>
              </a:ext>
            </a:extLst>
          </p:cNvPr>
          <p:cNvPicPr>
            <a:picLocks noChangeAspect="1"/>
          </p:cNvPicPr>
          <p:nvPr/>
        </p:nvPicPr>
        <p:blipFill>
          <a:blip r:embed="rId3"/>
          <a:stretch>
            <a:fillRect/>
          </a:stretch>
        </p:blipFill>
        <p:spPr>
          <a:xfrm>
            <a:off x="263127" y="1503892"/>
            <a:ext cx="3447375" cy="485822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1667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479C-1B6D-E634-ED7F-79CD90FDEE49}"/>
              </a:ext>
            </a:extLst>
          </p:cNvPr>
          <p:cNvSpPr>
            <a:spLocks noGrp="1"/>
          </p:cNvSpPr>
          <p:nvPr>
            <p:ph type="title"/>
          </p:nvPr>
        </p:nvSpPr>
        <p:spPr/>
        <p:txBody>
          <a:bodyPr>
            <a:normAutofit/>
          </a:bodyPr>
          <a:lstStyle/>
          <a:p>
            <a:r>
              <a:rPr lang="en-GB" dirty="0"/>
              <a:t>Adults at risk of harm: The Equality Act (2010) </a:t>
            </a:r>
          </a:p>
        </p:txBody>
      </p:sp>
      <p:sp>
        <p:nvSpPr>
          <p:cNvPr id="3" name="Content Placeholder 2">
            <a:extLst>
              <a:ext uri="{FF2B5EF4-FFF2-40B4-BE49-F238E27FC236}">
                <a16:creationId xmlns:a16="http://schemas.microsoft.com/office/drawing/2014/main" id="{7BEB081D-A907-515E-B0CE-718ADD6B7908}"/>
              </a:ext>
            </a:extLst>
          </p:cNvPr>
          <p:cNvSpPr>
            <a:spLocks noGrp="1"/>
          </p:cNvSpPr>
          <p:nvPr>
            <p:ph idx="1"/>
          </p:nvPr>
        </p:nvSpPr>
        <p:spPr/>
        <p:txBody>
          <a:bodyPr>
            <a:normAutofit fontScale="92500" lnSpcReduction="10000"/>
          </a:bodyPr>
          <a:lstStyle/>
          <a:p>
            <a:r>
              <a:rPr lang="en-GB" dirty="0"/>
              <a:t>If an individual has a physical or mental impairment that has a substantial and long-term adverse effect on their ability to carry out normal day to day activities. </a:t>
            </a:r>
          </a:p>
          <a:p>
            <a:r>
              <a:rPr lang="en-GB" dirty="0"/>
              <a:t>An individual is protected under the </a:t>
            </a:r>
            <a:r>
              <a:rPr lang="en-GB" i="1" dirty="0"/>
              <a:t>Equality Act </a:t>
            </a:r>
            <a:r>
              <a:rPr lang="en-GB" dirty="0"/>
              <a:t>(2010) against discrimination un education, work, and services provided for them. </a:t>
            </a:r>
          </a:p>
          <a:p>
            <a:r>
              <a:rPr lang="en-GB" dirty="0"/>
              <a:t>The </a:t>
            </a:r>
            <a:r>
              <a:rPr lang="en-GB" i="1" dirty="0"/>
              <a:t>Equality Act </a:t>
            </a:r>
            <a:r>
              <a:rPr lang="en-GB" dirty="0"/>
              <a:t>(2010) prohibits discrimination against people with disabilities, including those with learning disabilities, autism, or both. </a:t>
            </a:r>
          </a:p>
          <a:p>
            <a:r>
              <a:rPr lang="en-GB" dirty="0"/>
              <a:t>The </a:t>
            </a:r>
            <a:r>
              <a:rPr lang="en-GB" i="1" dirty="0"/>
              <a:t>Equality Act </a:t>
            </a:r>
            <a:r>
              <a:rPr lang="en-GB" dirty="0"/>
              <a:t>(2010) clarifies what private, public, and voluntary sectors must legally do to ensure that people with protected characteristics are not disadvantaged. </a:t>
            </a:r>
          </a:p>
        </p:txBody>
      </p:sp>
      <p:sp>
        <p:nvSpPr>
          <p:cNvPr id="4" name="TextBox 3">
            <a:extLst>
              <a:ext uri="{FF2B5EF4-FFF2-40B4-BE49-F238E27FC236}">
                <a16:creationId xmlns:a16="http://schemas.microsoft.com/office/drawing/2014/main" id="{CE48DFF5-7803-05B6-55BB-F6C35F6DE1CE}"/>
              </a:ext>
            </a:extLst>
          </p:cNvPr>
          <p:cNvSpPr txBox="1"/>
          <p:nvPr/>
        </p:nvSpPr>
        <p:spPr>
          <a:xfrm>
            <a:off x="8839200" y="6492875"/>
            <a:ext cx="3183467" cy="369332"/>
          </a:xfrm>
          <a:prstGeom prst="rect">
            <a:avLst/>
          </a:prstGeom>
          <a:noFill/>
        </p:spPr>
        <p:txBody>
          <a:bodyPr wrap="square" rtlCol="0">
            <a:spAutoFit/>
          </a:bodyPr>
          <a:lstStyle/>
          <a:p>
            <a:r>
              <a:rPr lang="en-GB" dirty="0"/>
              <a:t>(Disability Rights UK, 2024)</a:t>
            </a:r>
          </a:p>
        </p:txBody>
      </p:sp>
    </p:spTree>
    <p:extLst>
      <p:ext uri="{BB962C8B-B14F-4D97-AF65-F5344CB8AC3E}">
        <p14:creationId xmlns:p14="http://schemas.microsoft.com/office/powerpoint/2010/main" val="2499403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479C-1B6D-E634-ED7F-79CD90FDEE49}"/>
              </a:ext>
            </a:extLst>
          </p:cNvPr>
          <p:cNvSpPr>
            <a:spLocks noGrp="1"/>
          </p:cNvSpPr>
          <p:nvPr>
            <p:ph type="title"/>
          </p:nvPr>
        </p:nvSpPr>
        <p:spPr/>
        <p:txBody>
          <a:bodyPr>
            <a:normAutofit/>
          </a:bodyPr>
          <a:lstStyle/>
          <a:p>
            <a:r>
              <a:rPr lang="en-GB" dirty="0"/>
              <a:t>Adults at risk of harm: Hard to reach </a:t>
            </a:r>
          </a:p>
        </p:txBody>
      </p:sp>
      <p:sp>
        <p:nvSpPr>
          <p:cNvPr id="3" name="Content Placeholder 2">
            <a:extLst>
              <a:ext uri="{FF2B5EF4-FFF2-40B4-BE49-F238E27FC236}">
                <a16:creationId xmlns:a16="http://schemas.microsoft.com/office/drawing/2014/main" id="{7BEB081D-A907-515E-B0CE-718ADD6B7908}"/>
              </a:ext>
            </a:extLst>
          </p:cNvPr>
          <p:cNvSpPr>
            <a:spLocks noGrp="1"/>
          </p:cNvSpPr>
          <p:nvPr>
            <p:ph idx="1"/>
          </p:nvPr>
        </p:nvSpPr>
        <p:spPr>
          <a:xfrm>
            <a:off x="3492282" y="1690688"/>
            <a:ext cx="8411852" cy="5032375"/>
          </a:xfrm>
        </p:spPr>
        <p:txBody>
          <a:bodyPr>
            <a:normAutofit fontScale="85000" lnSpcReduction="10000"/>
          </a:bodyPr>
          <a:lstStyle/>
          <a:p>
            <a:r>
              <a:rPr lang="en-GB" dirty="0"/>
              <a:t>Adults at risk of harm can be challenging to reach for several reasons:</a:t>
            </a:r>
          </a:p>
          <a:p>
            <a:endParaRPr lang="en-GB" dirty="0"/>
          </a:p>
          <a:p>
            <a:pPr marL="0" indent="0" algn="l">
              <a:buNone/>
            </a:pPr>
            <a:r>
              <a:rPr lang="en-GB" b="1" i="0" dirty="0">
                <a:solidFill>
                  <a:srgbClr val="111111"/>
                </a:solidFill>
                <a:effectLst/>
                <a:highlight>
                  <a:srgbClr val="FFFFFF"/>
                </a:highlight>
                <a:latin typeface="-apple-system"/>
              </a:rPr>
              <a:t>Isolation and Vulnerability</a:t>
            </a:r>
            <a:r>
              <a:rPr lang="en-GB" b="0" i="0" dirty="0">
                <a:solidFill>
                  <a:srgbClr val="111111"/>
                </a:solidFill>
                <a:effectLst/>
                <a:highlight>
                  <a:srgbClr val="FFFFFF"/>
                </a:highlight>
                <a:latin typeface="-apple-system"/>
              </a:rPr>
              <a:t>: Some adults may be socially isolated due to factors such as living alone, lack of family support, or limited social networks. This isolation makes it difficult for outreach services to connect with them.</a:t>
            </a:r>
          </a:p>
          <a:p>
            <a:pPr marL="0" indent="0" algn="l">
              <a:buNone/>
            </a:pPr>
            <a:r>
              <a:rPr lang="en-GB" b="1" i="0" dirty="0">
                <a:solidFill>
                  <a:srgbClr val="111111"/>
                </a:solidFill>
                <a:effectLst/>
                <a:highlight>
                  <a:srgbClr val="FFFFFF"/>
                </a:highlight>
                <a:latin typeface="-apple-system"/>
              </a:rPr>
              <a:t>Stigma and Fear</a:t>
            </a:r>
            <a:r>
              <a:rPr lang="en-GB" b="0" i="0" dirty="0">
                <a:solidFill>
                  <a:srgbClr val="111111"/>
                </a:solidFill>
                <a:effectLst/>
                <a:highlight>
                  <a:srgbClr val="FFFFFF"/>
                </a:highlight>
                <a:latin typeface="-apple-system"/>
              </a:rPr>
              <a:t>: Adults who have experienced harm (such as abuse, neglect, or exploitation) may feel ashamed or fearful. They might avoid seeking help due to stigma or concerns about retaliation.</a:t>
            </a:r>
          </a:p>
          <a:p>
            <a:pPr marL="0" indent="0" algn="l">
              <a:buNone/>
            </a:pPr>
            <a:r>
              <a:rPr lang="en-GB" b="1" i="0" dirty="0">
                <a:solidFill>
                  <a:srgbClr val="111111"/>
                </a:solidFill>
                <a:effectLst/>
                <a:highlight>
                  <a:srgbClr val="FFFFFF"/>
                </a:highlight>
                <a:latin typeface="-apple-system"/>
              </a:rPr>
              <a:t>Communication Barriers</a:t>
            </a:r>
            <a:r>
              <a:rPr lang="en-GB" b="0" i="0" dirty="0">
                <a:solidFill>
                  <a:srgbClr val="111111"/>
                </a:solidFill>
                <a:effectLst/>
                <a:highlight>
                  <a:srgbClr val="FFFFFF"/>
                </a:highlight>
                <a:latin typeface="-apple-system"/>
              </a:rPr>
              <a:t>: Some adults may have communication difficulties, especially if they have learning disabilities, sensory impairments, or mental health issues. This can hinder their ability to express their needs or seek assistance.</a:t>
            </a:r>
          </a:p>
        </p:txBody>
      </p:sp>
    </p:spTree>
    <p:extLst>
      <p:ext uri="{BB962C8B-B14F-4D97-AF65-F5344CB8AC3E}">
        <p14:creationId xmlns:p14="http://schemas.microsoft.com/office/powerpoint/2010/main" val="174511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479C-1B6D-E634-ED7F-79CD90FDEE49}"/>
              </a:ext>
            </a:extLst>
          </p:cNvPr>
          <p:cNvSpPr>
            <a:spLocks noGrp="1"/>
          </p:cNvSpPr>
          <p:nvPr>
            <p:ph type="title"/>
          </p:nvPr>
        </p:nvSpPr>
        <p:spPr/>
        <p:txBody>
          <a:bodyPr>
            <a:normAutofit/>
          </a:bodyPr>
          <a:lstStyle/>
          <a:p>
            <a:r>
              <a:rPr lang="en-GB" dirty="0"/>
              <a:t>Adults at risk of harm: Hard to reach </a:t>
            </a:r>
          </a:p>
        </p:txBody>
      </p:sp>
      <p:sp>
        <p:nvSpPr>
          <p:cNvPr id="3" name="Content Placeholder 2">
            <a:extLst>
              <a:ext uri="{FF2B5EF4-FFF2-40B4-BE49-F238E27FC236}">
                <a16:creationId xmlns:a16="http://schemas.microsoft.com/office/drawing/2014/main" id="{7BEB081D-A907-515E-B0CE-718ADD6B7908}"/>
              </a:ext>
            </a:extLst>
          </p:cNvPr>
          <p:cNvSpPr>
            <a:spLocks noGrp="1"/>
          </p:cNvSpPr>
          <p:nvPr>
            <p:ph idx="1"/>
          </p:nvPr>
        </p:nvSpPr>
        <p:spPr/>
        <p:txBody>
          <a:bodyPr>
            <a:normAutofit lnSpcReduction="10000"/>
          </a:bodyPr>
          <a:lstStyle/>
          <a:p>
            <a:pPr marL="0" indent="0" algn="l">
              <a:buNone/>
            </a:pPr>
            <a:r>
              <a:rPr lang="en-GB" b="1" i="0" dirty="0">
                <a:solidFill>
                  <a:srgbClr val="111111"/>
                </a:solidFill>
                <a:effectLst/>
                <a:highlight>
                  <a:srgbClr val="FFFFFF"/>
                </a:highlight>
                <a:latin typeface="-apple-system"/>
              </a:rPr>
              <a:t>Trust Issues</a:t>
            </a:r>
            <a:r>
              <a:rPr lang="en-GB" b="0" i="0" dirty="0">
                <a:solidFill>
                  <a:srgbClr val="111111"/>
                </a:solidFill>
                <a:effectLst/>
                <a:highlight>
                  <a:srgbClr val="FFFFFF"/>
                </a:highlight>
                <a:latin typeface="-apple-system"/>
              </a:rPr>
              <a:t>: Building trust with vulnerable adults takes time. They may have had negative experiences with authorities or service providers in the past, leading to mistrust.</a:t>
            </a:r>
          </a:p>
          <a:p>
            <a:pPr marL="0" indent="0" algn="l">
              <a:buNone/>
            </a:pPr>
            <a:r>
              <a:rPr lang="en-GB" b="1" i="0" dirty="0">
                <a:solidFill>
                  <a:srgbClr val="111111"/>
                </a:solidFill>
                <a:effectLst/>
                <a:highlight>
                  <a:srgbClr val="FFFFFF"/>
                </a:highlight>
                <a:latin typeface="-apple-system"/>
              </a:rPr>
              <a:t>Hidden Populations</a:t>
            </a:r>
            <a:r>
              <a:rPr lang="en-GB" b="0" i="0" dirty="0">
                <a:solidFill>
                  <a:srgbClr val="111111"/>
                </a:solidFill>
                <a:effectLst/>
                <a:highlight>
                  <a:srgbClr val="FFFFFF"/>
                </a:highlight>
                <a:latin typeface="-apple-system"/>
              </a:rPr>
              <a:t>: Certain groups, such as homeless individuals, undocumented migrants, or those involved in illegal activities, are harder to locate and engage. They often avoid official services.</a:t>
            </a:r>
          </a:p>
          <a:p>
            <a:pPr marL="0" indent="0" algn="l">
              <a:buNone/>
            </a:pPr>
            <a:r>
              <a:rPr lang="en-GB" b="1" i="0" dirty="0">
                <a:solidFill>
                  <a:srgbClr val="111111"/>
                </a:solidFill>
                <a:effectLst/>
                <a:highlight>
                  <a:srgbClr val="FFFFFF"/>
                </a:highlight>
                <a:latin typeface="-apple-system"/>
              </a:rPr>
              <a:t>Health Conditions</a:t>
            </a:r>
            <a:r>
              <a:rPr lang="en-GB" b="0" i="0" dirty="0">
                <a:solidFill>
                  <a:srgbClr val="111111"/>
                </a:solidFill>
                <a:effectLst/>
                <a:highlight>
                  <a:srgbClr val="FFFFFF"/>
                </a:highlight>
                <a:latin typeface="-apple-system"/>
              </a:rPr>
              <a:t>: Physical or mental health conditions can impact an individual’s mobility, cognition, or awareness. This affects their ability to access services or respond to outreach efforts.</a:t>
            </a:r>
          </a:p>
        </p:txBody>
      </p:sp>
    </p:spTree>
    <p:extLst>
      <p:ext uri="{BB962C8B-B14F-4D97-AF65-F5344CB8AC3E}">
        <p14:creationId xmlns:p14="http://schemas.microsoft.com/office/powerpoint/2010/main" val="2955618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479C-1B6D-E634-ED7F-79CD90FDEE49}"/>
              </a:ext>
            </a:extLst>
          </p:cNvPr>
          <p:cNvSpPr>
            <a:spLocks noGrp="1"/>
          </p:cNvSpPr>
          <p:nvPr>
            <p:ph type="title"/>
          </p:nvPr>
        </p:nvSpPr>
        <p:spPr/>
        <p:txBody>
          <a:bodyPr>
            <a:normAutofit/>
          </a:bodyPr>
          <a:lstStyle/>
          <a:p>
            <a:r>
              <a:rPr lang="en-GB" dirty="0"/>
              <a:t>Adults at risk of harm: Hard to reach </a:t>
            </a:r>
          </a:p>
        </p:txBody>
      </p:sp>
      <p:sp>
        <p:nvSpPr>
          <p:cNvPr id="3" name="Content Placeholder 2">
            <a:extLst>
              <a:ext uri="{FF2B5EF4-FFF2-40B4-BE49-F238E27FC236}">
                <a16:creationId xmlns:a16="http://schemas.microsoft.com/office/drawing/2014/main" id="{7BEB081D-A907-515E-B0CE-718ADD6B7908}"/>
              </a:ext>
            </a:extLst>
          </p:cNvPr>
          <p:cNvSpPr>
            <a:spLocks noGrp="1"/>
          </p:cNvSpPr>
          <p:nvPr>
            <p:ph idx="1"/>
          </p:nvPr>
        </p:nvSpPr>
        <p:spPr/>
        <p:txBody>
          <a:bodyPr>
            <a:normAutofit fontScale="92500" lnSpcReduction="10000"/>
          </a:bodyPr>
          <a:lstStyle/>
          <a:p>
            <a:pPr marL="0" indent="0" algn="l">
              <a:buNone/>
            </a:pPr>
            <a:r>
              <a:rPr lang="en-GB" b="1" i="0" dirty="0">
                <a:solidFill>
                  <a:srgbClr val="111111"/>
                </a:solidFill>
                <a:effectLst/>
                <a:highlight>
                  <a:srgbClr val="FFFFFF"/>
                </a:highlight>
                <a:latin typeface="-apple-system"/>
              </a:rPr>
              <a:t>Lack of Awareness</a:t>
            </a:r>
            <a:r>
              <a:rPr lang="en-GB" b="0" i="0" dirty="0">
                <a:solidFill>
                  <a:srgbClr val="111111"/>
                </a:solidFill>
                <a:effectLst/>
                <a:highlight>
                  <a:srgbClr val="FFFFFF"/>
                </a:highlight>
                <a:latin typeface="-apple-system"/>
              </a:rPr>
              <a:t>: Some adults may not be aware of available support services or their rights. Outreach efforts need to raise awareness and provide clear information.</a:t>
            </a:r>
          </a:p>
          <a:p>
            <a:pPr marL="0" indent="0" algn="l">
              <a:buNone/>
            </a:pPr>
            <a:r>
              <a:rPr lang="en-GB" b="1" i="0" dirty="0">
                <a:solidFill>
                  <a:srgbClr val="111111"/>
                </a:solidFill>
                <a:effectLst/>
                <a:highlight>
                  <a:srgbClr val="FFFFFF"/>
                </a:highlight>
                <a:latin typeface="-apple-system"/>
              </a:rPr>
              <a:t>Complex Lives</a:t>
            </a:r>
            <a:r>
              <a:rPr lang="en-GB" b="0" i="0" dirty="0">
                <a:solidFill>
                  <a:srgbClr val="111111"/>
                </a:solidFill>
                <a:effectLst/>
                <a:highlight>
                  <a:srgbClr val="FFFFFF"/>
                </a:highlight>
                <a:latin typeface="-apple-system"/>
              </a:rPr>
              <a:t>: Vulnerable adults often face multiple challenges (e.g., poverty, substance abuse, mental health issues). Their complex lives make it harder to address their needs comprehensively.</a:t>
            </a:r>
          </a:p>
          <a:p>
            <a:pPr marL="0" indent="0" algn="l">
              <a:buNone/>
            </a:pPr>
            <a:r>
              <a:rPr lang="en-GB" b="1" i="0" dirty="0">
                <a:solidFill>
                  <a:srgbClr val="111111"/>
                </a:solidFill>
                <a:effectLst/>
                <a:highlight>
                  <a:srgbClr val="FFFFFF"/>
                </a:highlight>
                <a:latin typeface="-apple-system"/>
              </a:rPr>
              <a:t>Limited Resources</a:t>
            </a:r>
            <a:r>
              <a:rPr lang="en-GB" b="0" i="0" dirty="0">
                <a:solidFill>
                  <a:srgbClr val="111111"/>
                </a:solidFill>
                <a:effectLst/>
                <a:highlight>
                  <a:srgbClr val="FFFFFF"/>
                </a:highlight>
                <a:latin typeface="-apple-system"/>
              </a:rPr>
              <a:t>: Outreach services may be underfunded or understaffed, making it difficult to reach everyone effectively.</a:t>
            </a:r>
          </a:p>
          <a:p>
            <a:pPr marL="0" indent="0" algn="l">
              <a:buNone/>
            </a:pPr>
            <a:r>
              <a:rPr lang="en-GB" b="1" i="0" dirty="0">
                <a:solidFill>
                  <a:srgbClr val="111111"/>
                </a:solidFill>
                <a:effectLst/>
                <a:highlight>
                  <a:srgbClr val="FFFFFF"/>
                </a:highlight>
                <a:latin typeface="-apple-system"/>
              </a:rPr>
              <a:t>Geographical Factors</a:t>
            </a:r>
            <a:r>
              <a:rPr lang="en-GB" b="0" i="0" dirty="0">
                <a:solidFill>
                  <a:srgbClr val="111111"/>
                </a:solidFill>
                <a:effectLst/>
                <a:highlight>
                  <a:srgbClr val="FFFFFF"/>
                </a:highlight>
                <a:latin typeface="-apple-system"/>
              </a:rPr>
              <a:t>: Rural areas or places with limited infrastructure pose challenges for outreach workers to physically reach adults at risk of harm.</a:t>
            </a:r>
          </a:p>
        </p:txBody>
      </p:sp>
    </p:spTree>
    <p:extLst>
      <p:ext uri="{BB962C8B-B14F-4D97-AF65-F5344CB8AC3E}">
        <p14:creationId xmlns:p14="http://schemas.microsoft.com/office/powerpoint/2010/main" val="22105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12AB95-8437-5978-049A-1826F6C45F3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Homelessness </a:t>
            </a:r>
          </a:p>
        </p:txBody>
      </p:sp>
    </p:spTree>
    <p:extLst>
      <p:ext uri="{BB962C8B-B14F-4D97-AF65-F5344CB8AC3E}">
        <p14:creationId xmlns:p14="http://schemas.microsoft.com/office/powerpoint/2010/main" val="352344477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CF4C-A139-32B8-3707-7802525F5D2E}"/>
              </a:ext>
            </a:extLst>
          </p:cNvPr>
          <p:cNvSpPr>
            <a:spLocks noGrp="1"/>
          </p:cNvSpPr>
          <p:nvPr>
            <p:ph type="title"/>
          </p:nvPr>
        </p:nvSpPr>
        <p:spPr>
          <a:xfrm>
            <a:off x="4156297" y="168237"/>
            <a:ext cx="3474667" cy="543419"/>
          </a:xfrm>
        </p:spPr>
        <p:txBody>
          <a:bodyPr>
            <a:normAutofit fontScale="90000"/>
          </a:bodyPr>
          <a:lstStyle/>
          <a:p>
            <a:r>
              <a:rPr lang="en-GB" dirty="0"/>
              <a:t>Homelessness</a:t>
            </a:r>
          </a:p>
        </p:txBody>
      </p:sp>
      <p:sp>
        <p:nvSpPr>
          <p:cNvPr id="4" name="Content Placeholder 3">
            <a:extLst>
              <a:ext uri="{FF2B5EF4-FFF2-40B4-BE49-F238E27FC236}">
                <a16:creationId xmlns:a16="http://schemas.microsoft.com/office/drawing/2014/main" id="{06A7B393-F579-9C30-4834-9C35C1253951}"/>
              </a:ext>
            </a:extLst>
          </p:cNvPr>
          <p:cNvSpPr>
            <a:spLocks noGrp="1"/>
          </p:cNvSpPr>
          <p:nvPr>
            <p:ph idx="1"/>
          </p:nvPr>
        </p:nvSpPr>
        <p:spPr/>
        <p:txBody>
          <a:bodyPr/>
          <a:lstStyle/>
          <a:p>
            <a:endParaRPr lang="en-GB"/>
          </a:p>
        </p:txBody>
      </p:sp>
      <p:pic>
        <p:nvPicPr>
          <p:cNvPr id="2050" name="Picture 2" descr="Why Are People Homeless? A Look Into Homelessness">
            <a:extLst>
              <a:ext uri="{FF2B5EF4-FFF2-40B4-BE49-F238E27FC236}">
                <a16:creationId xmlns:a16="http://schemas.microsoft.com/office/drawing/2014/main" id="{2C8C1E2C-BADB-3520-E988-4B62AA3BE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8224" y="1370847"/>
            <a:ext cx="7581720" cy="50544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052" name="Picture 4" descr="7 common causes of homelessness you need to know about - Fred Victor">
            <a:extLst>
              <a:ext uri="{FF2B5EF4-FFF2-40B4-BE49-F238E27FC236}">
                <a16:creationId xmlns:a16="http://schemas.microsoft.com/office/drawing/2014/main" id="{BB36082A-6991-B570-8D27-A8B27DEE92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3418" y="1022519"/>
            <a:ext cx="7713870" cy="54629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056" name="Picture 8" descr="Tony's Musings: Sofa Surfing in Jersey: Are there over 250 long term ...">
            <a:extLst>
              <a:ext uri="{FF2B5EF4-FFF2-40B4-BE49-F238E27FC236}">
                <a16:creationId xmlns:a16="http://schemas.microsoft.com/office/drawing/2014/main" id="{C6960B58-FF20-FCAF-2E4F-14303CA598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960" y="934032"/>
            <a:ext cx="8374795" cy="55831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054" name="Picture 6" descr="Homeless trying to stay warm during the cold snap - NEWS 1130">
            <a:extLst>
              <a:ext uri="{FF2B5EF4-FFF2-40B4-BE49-F238E27FC236}">
                <a16:creationId xmlns:a16="http://schemas.microsoft.com/office/drawing/2014/main" id="{6620F841-A1E0-9B69-C526-9D01AA8152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7463" y="1166434"/>
            <a:ext cx="9099366" cy="51183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2058" name="Picture 10" descr="Housing Programs Improve Stability and Health of Homeless Families ...">
            <a:extLst>
              <a:ext uri="{FF2B5EF4-FFF2-40B4-BE49-F238E27FC236}">
                <a16:creationId xmlns:a16="http://schemas.microsoft.com/office/drawing/2014/main" id="{733130A0-0691-BCAA-FD59-75937658EA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11245" y="899376"/>
            <a:ext cx="8575678" cy="57092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58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2"/>
                                        </p:tgtEl>
                                        <p:attrNameLst>
                                          <p:attrName>style.visibility</p:attrName>
                                        </p:attrNameLst>
                                      </p:cBhvr>
                                      <p:to>
                                        <p:strVal val="visible"/>
                                      </p:to>
                                    </p:set>
                                    <p:animEffect transition="in" filter="fade">
                                      <p:cBhvr>
                                        <p:cTn id="12" dur="500"/>
                                        <p:tgtEl>
                                          <p:spTgt spid="205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6"/>
                                        </p:tgtEl>
                                        <p:attrNameLst>
                                          <p:attrName>style.visibility</p:attrName>
                                        </p:attrNameLst>
                                      </p:cBhvr>
                                      <p:to>
                                        <p:strVal val="visible"/>
                                      </p:to>
                                    </p:set>
                                    <p:animEffect transition="in" filter="fade">
                                      <p:cBhvr>
                                        <p:cTn id="17" dur="500"/>
                                        <p:tgtEl>
                                          <p:spTgt spid="20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4"/>
                                        </p:tgtEl>
                                        <p:attrNameLst>
                                          <p:attrName>style.visibility</p:attrName>
                                        </p:attrNameLst>
                                      </p:cBhvr>
                                      <p:to>
                                        <p:strVal val="visible"/>
                                      </p:to>
                                    </p:set>
                                    <p:animEffect transition="in" filter="fade">
                                      <p:cBhvr>
                                        <p:cTn id="22" dur="500"/>
                                        <p:tgtEl>
                                          <p:spTgt spid="205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58"/>
                                        </p:tgtEl>
                                        <p:attrNameLst>
                                          <p:attrName>style.visibility</p:attrName>
                                        </p:attrNameLst>
                                      </p:cBhvr>
                                      <p:to>
                                        <p:strVal val="visible"/>
                                      </p:to>
                                    </p:set>
                                    <p:animEffect transition="in" filter="fade">
                                      <p:cBhvr>
                                        <p:cTn id="27" dur="500"/>
                                        <p:tgtEl>
                                          <p:spTgt spid="2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4C7BB2-55E3-2DA3-44F3-04F676584C3A}"/>
              </a:ext>
            </a:extLst>
          </p:cNvPr>
          <p:cNvSpPr>
            <a:spLocks noGrp="1"/>
          </p:cNvSpPr>
          <p:nvPr>
            <p:ph type="title"/>
          </p:nvPr>
        </p:nvSpPr>
        <p:spPr/>
        <p:txBody>
          <a:bodyPr/>
          <a:lstStyle/>
          <a:p>
            <a:r>
              <a:rPr lang="en-GB" dirty="0"/>
              <a:t>Homelessness: Causes, types and facts</a:t>
            </a:r>
          </a:p>
        </p:txBody>
      </p:sp>
      <p:sp>
        <p:nvSpPr>
          <p:cNvPr id="5" name="Content Placeholder 4">
            <a:extLst>
              <a:ext uri="{FF2B5EF4-FFF2-40B4-BE49-F238E27FC236}">
                <a16:creationId xmlns:a16="http://schemas.microsoft.com/office/drawing/2014/main" id="{F7CED8CE-AFE7-BFA7-C54A-7CBFBAF9589D}"/>
              </a:ext>
            </a:extLst>
          </p:cNvPr>
          <p:cNvSpPr>
            <a:spLocks noGrp="1"/>
          </p:cNvSpPr>
          <p:nvPr>
            <p:ph idx="1"/>
          </p:nvPr>
        </p:nvSpPr>
        <p:spPr>
          <a:xfrm>
            <a:off x="3544651" y="1690688"/>
            <a:ext cx="8191719" cy="5032375"/>
          </a:xfrm>
        </p:spPr>
        <p:txBody>
          <a:bodyPr>
            <a:normAutofit fontScale="92500" lnSpcReduction="20000"/>
          </a:bodyPr>
          <a:lstStyle/>
          <a:p>
            <a:r>
              <a:rPr lang="en-GB" dirty="0"/>
              <a:t>The images on the previous slide are representations of everyday life for many people across the globe. </a:t>
            </a:r>
          </a:p>
          <a:p>
            <a:r>
              <a:rPr lang="en-GB" dirty="0"/>
              <a:t>The United Nations has documented that there are around 1.6 Billion people residing in poor housing worldwide, with around 15 million being forcibly evicted each year.</a:t>
            </a:r>
          </a:p>
          <a:p>
            <a:r>
              <a:rPr lang="en-GB" dirty="0"/>
              <a:t>Crisis (2024) states that homelessness is devastating, dangerous and isolating. </a:t>
            </a:r>
          </a:p>
          <a:p>
            <a:r>
              <a:rPr lang="en-GB" dirty="0"/>
              <a:t>The average age of death for people experiencing homelessness is 46 for men and 42 for women. </a:t>
            </a:r>
          </a:p>
          <a:p>
            <a:r>
              <a:rPr lang="en-GB" dirty="0"/>
              <a:t>People sleeping on the street are almost 17 times more likely to have been victims of violence. </a:t>
            </a:r>
          </a:p>
          <a:p>
            <a:r>
              <a:rPr lang="en-GB" dirty="0"/>
              <a:t>More than one in three people sleeping rough have been deliberately hit or kicked or experienced some other form of violence whilst homeless. </a:t>
            </a:r>
          </a:p>
        </p:txBody>
      </p:sp>
      <p:sp>
        <p:nvSpPr>
          <p:cNvPr id="6" name="TextBox 5">
            <a:extLst>
              <a:ext uri="{FF2B5EF4-FFF2-40B4-BE49-F238E27FC236}">
                <a16:creationId xmlns:a16="http://schemas.microsoft.com/office/drawing/2014/main" id="{E9A77E87-AE6D-D3C8-8BAB-559CE02935D6}"/>
              </a:ext>
            </a:extLst>
          </p:cNvPr>
          <p:cNvSpPr txBox="1"/>
          <p:nvPr/>
        </p:nvSpPr>
        <p:spPr>
          <a:xfrm>
            <a:off x="10532534" y="6308209"/>
            <a:ext cx="1439333" cy="369332"/>
          </a:xfrm>
          <a:prstGeom prst="rect">
            <a:avLst/>
          </a:prstGeom>
          <a:noFill/>
        </p:spPr>
        <p:txBody>
          <a:bodyPr wrap="square" rtlCol="0">
            <a:spAutoFit/>
          </a:bodyPr>
          <a:lstStyle/>
          <a:p>
            <a:r>
              <a:rPr lang="en-GB" dirty="0"/>
              <a:t>(Crisis, 2024) </a:t>
            </a:r>
          </a:p>
        </p:txBody>
      </p:sp>
    </p:spTree>
    <p:extLst>
      <p:ext uri="{BB962C8B-B14F-4D97-AF65-F5344CB8AC3E}">
        <p14:creationId xmlns:p14="http://schemas.microsoft.com/office/powerpoint/2010/main" val="53388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4C7BB2-55E3-2DA3-44F3-04F676584C3A}"/>
              </a:ext>
            </a:extLst>
          </p:cNvPr>
          <p:cNvSpPr>
            <a:spLocks noGrp="1"/>
          </p:cNvSpPr>
          <p:nvPr>
            <p:ph type="title"/>
          </p:nvPr>
        </p:nvSpPr>
        <p:spPr/>
        <p:txBody>
          <a:bodyPr/>
          <a:lstStyle/>
          <a:p>
            <a:r>
              <a:rPr lang="en-GB" dirty="0"/>
              <a:t>Homelessness: Causes, types and facts</a:t>
            </a:r>
          </a:p>
        </p:txBody>
      </p:sp>
      <p:sp>
        <p:nvSpPr>
          <p:cNvPr id="5" name="Content Placeholder 4">
            <a:extLst>
              <a:ext uri="{FF2B5EF4-FFF2-40B4-BE49-F238E27FC236}">
                <a16:creationId xmlns:a16="http://schemas.microsoft.com/office/drawing/2014/main" id="{F7CED8CE-AFE7-BFA7-C54A-7CBFBAF9589D}"/>
              </a:ext>
            </a:extLst>
          </p:cNvPr>
          <p:cNvSpPr>
            <a:spLocks noGrp="1"/>
          </p:cNvSpPr>
          <p:nvPr>
            <p:ph idx="1"/>
          </p:nvPr>
        </p:nvSpPr>
        <p:spPr>
          <a:xfrm>
            <a:off x="3544651" y="1645166"/>
            <a:ext cx="8191719" cy="5032375"/>
          </a:xfrm>
        </p:spPr>
        <p:txBody>
          <a:bodyPr>
            <a:normAutofit/>
          </a:bodyPr>
          <a:lstStyle/>
          <a:p>
            <a:r>
              <a:rPr lang="en-GB" dirty="0"/>
              <a:t>People experiencing homelessness are over nine times more likely to take their own life than the general population. </a:t>
            </a:r>
          </a:p>
          <a:p>
            <a:r>
              <a:rPr lang="en-GB" dirty="0"/>
              <a:t>People become homeless for lots of different reasons. </a:t>
            </a:r>
          </a:p>
          <a:p>
            <a:r>
              <a:rPr lang="en-GB" dirty="0"/>
              <a:t>These include social causes of homelessness, such as a lack of affordable housing, poverty and unemployment; and life events which push people into homelessness. </a:t>
            </a:r>
          </a:p>
          <a:p>
            <a:r>
              <a:rPr lang="en-GB" dirty="0"/>
              <a:t>People can be forced into homelessness when they leave prison, care facilities, or after discharge from the armed forces </a:t>
            </a:r>
          </a:p>
        </p:txBody>
      </p:sp>
      <p:sp>
        <p:nvSpPr>
          <p:cNvPr id="6" name="TextBox 5">
            <a:extLst>
              <a:ext uri="{FF2B5EF4-FFF2-40B4-BE49-F238E27FC236}">
                <a16:creationId xmlns:a16="http://schemas.microsoft.com/office/drawing/2014/main" id="{E9A77E87-AE6D-D3C8-8BAB-559CE02935D6}"/>
              </a:ext>
            </a:extLst>
          </p:cNvPr>
          <p:cNvSpPr txBox="1"/>
          <p:nvPr/>
        </p:nvSpPr>
        <p:spPr>
          <a:xfrm>
            <a:off x="10532534" y="6308209"/>
            <a:ext cx="1439333" cy="369332"/>
          </a:xfrm>
          <a:prstGeom prst="rect">
            <a:avLst/>
          </a:prstGeom>
          <a:noFill/>
        </p:spPr>
        <p:txBody>
          <a:bodyPr wrap="square" rtlCol="0">
            <a:spAutoFit/>
          </a:bodyPr>
          <a:lstStyle/>
          <a:p>
            <a:r>
              <a:rPr lang="en-GB" dirty="0"/>
              <a:t>(Crisis, 2024) </a:t>
            </a:r>
          </a:p>
        </p:txBody>
      </p:sp>
    </p:spTree>
    <p:extLst>
      <p:ext uri="{BB962C8B-B14F-4D97-AF65-F5344CB8AC3E}">
        <p14:creationId xmlns:p14="http://schemas.microsoft.com/office/powerpoint/2010/main" val="49798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4C7BB2-55E3-2DA3-44F3-04F676584C3A}"/>
              </a:ext>
            </a:extLst>
          </p:cNvPr>
          <p:cNvSpPr>
            <a:spLocks noGrp="1"/>
          </p:cNvSpPr>
          <p:nvPr>
            <p:ph type="title"/>
          </p:nvPr>
        </p:nvSpPr>
        <p:spPr/>
        <p:txBody>
          <a:bodyPr/>
          <a:lstStyle/>
          <a:p>
            <a:r>
              <a:rPr lang="en-GB" dirty="0"/>
              <a:t>Homelessness: Causes, types and facts</a:t>
            </a:r>
          </a:p>
        </p:txBody>
      </p:sp>
      <p:sp>
        <p:nvSpPr>
          <p:cNvPr id="5" name="Content Placeholder 4">
            <a:extLst>
              <a:ext uri="{FF2B5EF4-FFF2-40B4-BE49-F238E27FC236}">
                <a16:creationId xmlns:a16="http://schemas.microsoft.com/office/drawing/2014/main" id="{F7CED8CE-AFE7-BFA7-C54A-7CBFBAF9589D}"/>
              </a:ext>
            </a:extLst>
          </p:cNvPr>
          <p:cNvSpPr>
            <a:spLocks noGrp="1"/>
          </p:cNvSpPr>
          <p:nvPr>
            <p:ph idx="1"/>
          </p:nvPr>
        </p:nvSpPr>
        <p:spPr>
          <a:xfrm>
            <a:off x="3544651" y="1645166"/>
            <a:ext cx="8191719" cy="5032375"/>
          </a:xfrm>
        </p:spPr>
        <p:txBody>
          <a:bodyPr>
            <a:normAutofit/>
          </a:bodyPr>
          <a:lstStyle/>
          <a:p>
            <a:r>
              <a:rPr lang="en-GB" dirty="0"/>
              <a:t>Many women experiencing homelessness have often escaped a violent or abusive relationship</a:t>
            </a:r>
          </a:p>
          <a:p>
            <a:r>
              <a:rPr lang="en-GB" dirty="0"/>
              <a:t>Many people become homeless because they can no longer afford their rent or their mortgage. </a:t>
            </a:r>
          </a:p>
          <a:p>
            <a:r>
              <a:rPr lang="en-GB" dirty="0"/>
              <a:t>For many, life events like relationships breaking down, losing a job, mental or physical health problems, or substance misuse put people under considerable strain. </a:t>
            </a:r>
          </a:p>
          <a:p>
            <a:r>
              <a:rPr lang="en-GB" dirty="0"/>
              <a:t>Being homeless can, in turn, make many of these problems even harder to resolve. </a:t>
            </a:r>
          </a:p>
        </p:txBody>
      </p:sp>
      <p:sp>
        <p:nvSpPr>
          <p:cNvPr id="6" name="TextBox 5">
            <a:extLst>
              <a:ext uri="{FF2B5EF4-FFF2-40B4-BE49-F238E27FC236}">
                <a16:creationId xmlns:a16="http://schemas.microsoft.com/office/drawing/2014/main" id="{E9A77E87-AE6D-D3C8-8BAB-559CE02935D6}"/>
              </a:ext>
            </a:extLst>
          </p:cNvPr>
          <p:cNvSpPr txBox="1"/>
          <p:nvPr/>
        </p:nvSpPr>
        <p:spPr>
          <a:xfrm>
            <a:off x="10532534" y="6308209"/>
            <a:ext cx="1439333" cy="369332"/>
          </a:xfrm>
          <a:prstGeom prst="rect">
            <a:avLst/>
          </a:prstGeom>
          <a:noFill/>
        </p:spPr>
        <p:txBody>
          <a:bodyPr wrap="square" rtlCol="0">
            <a:spAutoFit/>
          </a:bodyPr>
          <a:lstStyle/>
          <a:p>
            <a:r>
              <a:rPr lang="en-GB" dirty="0"/>
              <a:t>(Crisis, 2024) </a:t>
            </a:r>
          </a:p>
        </p:txBody>
      </p:sp>
    </p:spTree>
    <p:extLst>
      <p:ext uri="{BB962C8B-B14F-4D97-AF65-F5344CB8AC3E}">
        <p14:creationId xmlns:p14="http://schemas.microsoft.com/office/powerpoint/2010/main" val="354335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74101-CFBD-256E-47E8-839581E9410C}"/>
              </a:ext>
            </a:extLst>
          </p:cNvPr>
          <p:cNvSpPr>
            <a:spLocks noGrp="1"/>
          </p:cNvSpPr>
          <p:nvPr>
            <p:ph type="title"/>
          </p:nvPr>
        </p:nvSpPr>
        <p:spPr/>
        <p:txBody>
          <a:bodyPr/>
          <a:lstStyle/>
          <a:p>
            <a:r>
              <a:rPr lang="en-GB" dirty="0"/>
              <a:t>Homelessness: Global, UK, Wales </a:t>
            </a:r>
          </a:p>
        </p:txBody>
      </p:sp>
      <p:sp>
        <p:nvSpPr>
          <p:cNvPr id="3" name="Content Placeholder 2">
            <a:extLst>
              <a:ext uri="{FF2B5EF4-FFF2-40B4-BE49-F238E27FC236}">
                <a16:creationId xmlns:a16="http://schemas.microsoft.com/office/drawing/2014/main" id="{74EDF758-9208-2E76-D4A4-E52EF7507DD5}"/>
              </a:ext>
            </a:extLst>
          </p:cNvPr>
          <p:cNvSpPr>
            <a:spLocks noGrp="1"/>
          </p:cNvSpPr>
          <p:nvPr>
            <p:ph idx="1"/>
          </p:nvPr>
        </p:nvSpPr>
        <p:spPr>
          <a:xfrm>
            <a:off x="3441470" y="1690688"/>
            <a:ext cx="8527657" cy="5032375"/>
          </a:xfrm>
        </p:spPr>
        <p:txBody>
          <a:bodyPr>
            <a:normAutofit/>
          </a:bodyPr>
          <a:lstStyle/>
          <a:p>
            <a:pPr marL="0" indent="0">
              <a:buNone/>
            </a:pPr>
            <a:r>
              <a:rPr lang="en-GB" b="1" i="0" dirty="0">
                <a:solidFill>
                  <a:srgbClr val="111111"/>
                </a:solidFill>
                <a:effectLst/>
                <a:highlight>
                  <a:srgbClr val="FFFFFF"/>
                </a:highlight>
                <a:latin typeface="-apple-system"/>
              </a:rPr>
              <a:t>United Nations and Global Definitions</a:t>
            </a:r>
            <a:r>
              <a:rPr lang="en-GB" b="0" i="0" dirty="0">
                <a:solidFill>
                  <a:srgbClr val="111111"/>
                </a:solidFill>
                <a:effectLst/>
                <a:highlight>
                  <a:srgbClr val="FFFFFF"/>
                </a:highlight>
                <a:latin typeface="-apple-system"/>
              </a:rPr>
              <a:t>:</a:t>
            </a:r>
          </a:p>
          <a:p>
            <a:r>
              <a:rPr lang="en-GB" b="0" i="0" dirty="0">
                <a:solidFill>
                  <a:srgbClr val="111111"/>
                </a:solidFill>
                <a:effectLst/>
                <a:highlight>
                  <a:srgbClr val="FFFFFF"/>
                </a:highlight>
                <a:latin typeface="-apple-system"/>
              </a:rPr>
              <a:t>Definitions used by UN Habitat, the Secretary-General of the United Nations, the Institute of Global Homelessness, and the European Federation of Organizations Working on Homelessness (FEANTSA) all encompass various forms of homelessness:</a:t>
            </a:r>
          </a:p>
          <a:p>
            <a:pPr lvl="1"/>
            <a:r>
              <a:rPr lang="en-GB" b="0" i="0" dirty="0">
                <a:solidFill>
                  <a:srgbClr val="111111"/>
                </a:solidFill>
                <a:effectLst/>
                <a:highlight>
                  <a:srgbClr val="FFFFFF"/>
                </a:highlight>
                <a:latin typeface="-apple-system"/>
              </a:rPr>
              <a:t>Persons living in the streets, open spaces, or cars.</a:t>
            </a:r>
          </a:p>
          <a:p>
            <a:pPr lvl="1"/>
            <a:r>
              <a:rPr lang="en-GB" b="0" i="0" dirty="0">
                <a:solidFill>
                  <a:srgbClr val="111111"/>
                </a:solidFill>
                <a:effectLst/>
                <a:highlight>
                  <a:srgbClr val="FFFFFF"/>
                </a:highlight>
                <a:latin typeface="-apple-system"/>
              </a:rPr>
              <a:t>Persons living in temporary emergency accommodation, women’s shelters, camps, or other temporary housing provided to internally displaced persons, refugees, or migrants.</a:t>
            </a:r>
          </a:p>
          <a:p>
            <a:pPr lvl="1"/>
            <a:r>
              <a:rPr lang="en-GB" b="0" i="0" dirty="0">
                <a:solidFill>
                  <a:srgbClr val="111111"/>
                </a:solidFill>
                <a:effectLst/>
                <a:highlight>
                  <a:srgbClr val="FFFFFF"/>
                </a:highlight>
                <a:latin typeface="-apple-system"/>
              </a:rPr>
              <a:t>Persons living in severely inadequate and insecure housing, such as residents of informal settlements.</a:t>
            </a:r>
          </a:p>
          <a:p>
            <a:endParaRPr lang="en-GB" dirty="0"/>
          </a:p>
        </p:txBody>
      </p:sp>
    </p:spTree>
    <p:extLst>
      <p:ext uri="{BB962C8B-B14F-4D97-AF65-F5344CB8AC3E}">
        <p14:creationId xmlns:p14="http://schemas.microsoft.com/office/powerpoint/2010/main" val="410732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p:txBody>
          <a:bodyPr/>
          <a:lstStyle/>
          <a:p>
            <a:r>
              <a:rPr lang="en-GB" dirty="0"/>
              <a:t>Homelessness: Statistics </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p:txBody>
          <a:bodyPr/>
          <a:lstStyle/>
          <a:p>
            <a:r>
              <a:rPr lang="en-GB" dirty="0"/>
              <a:t>There is no national figure for how many people are homeless across the UK. </a:t>
            </a:r>
          </a:p>
          <a:p>
            <a:r>
              <a:rPr lang="en-GB" dirty="0"/>
              <a:t>This is because homelessness is recorded differently in each nation, and because many people experiencing homelessness do not show up on official statistics at all.  </a:t>
            </a:r>
          </a:p>
          <a:p>
            <a:r>
              <a:rPr lang="en-GB" dirty="0"/>
              <a:t>Crisis (2024) carried out an annual study in response to concerns that many people experiencing homelessness are not being accurately recorded in official statistics.</a:t>
            </a:r>
          </a:p>
        </p:txBody>
      </p:sp>
    </p:spTree>
    <p:extLst>
      <p:ext uri="{BB962C8B-B14F-4D97-AF65-F5344CB8AC3E}">
        <p14:creationId xmlns:p14="http://schemas.microsoft.com/office/powerpoint/2010/main" val="389016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Statistics </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a:xfrm>
            <a:off x="3369734" y="1673755"/>
            <a:ext cx="8535988" cy="5070475"/>
          </a:xfrm>
        </p:spPr>
        <p:txBody>
          <a:bodyPr>
            <a:normAutofit fontScale="92500" lnSpcReduction="20000"/>
          </a:bodyPr>
          <a:lstStyle/>
          <a:p>
            <a:r>
              <a:rPr lang="en-GB" dirty="0"/>
              <a:t>Core homelessness includes rough sleeping, people living in sheds, garages and other unconventional buildings, sofa surfing, hostels and unsuitable temporary accommodation such as B&amp;Bs.</a:t>
            </a:r>
          </a:p>
          <a:p>
            <a:r>
              <a:rPr lang="en-GB" dirty="0"/>
              <a:t>On any given night, tens of thousands of families and individuals are experiencing the worst forms of homelessness across Great Britain. This includes more than 200,000 households in England alone.</a:t>
            </a:r>
          </a:p>
          <a:p>
            <a:r>
              <a:rPr lang="en-GB" dirty="0"/>
              <a:t>For the last five years, ‘core’ homelessness has been rising each year in England. Homelessness reached a peak in 2019, when the numbers of homeless households jumped from 207,600 in 2018 to over 219,000 at the end of 2019.</a:t>
            </a:r>
          </a:p>
          <a:p>
            <a:r>
              <a:rPr lang="en-GB" dirty="0"/>
              <a:t>By the end of 2021, 227,000 households across Britain were experiencing core homelessness. If nothing changes, in 2023, 300,000 households could face the worst forms of homelessness. </a:t>
            </a:r>
          </a:p>
        </p:txBody>
      </p:sp>
    </p:spTree>
    <p:extLst>
      <p:ext uri="{BB962C8B-B14F-4D97-AF65-F5344CB8AC3E}">
        <p14:creationId xmlns:p14="http://schemas.microsoft.com/office/powerpoint/2010/main" val="158554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Statistics Sources</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a:xfrm>
            <a:off x="3780148" y="1825625"/>
            <a:ext cx="7956222" cy="4667250"/>
          </a:xfrm>
        </p:spPr>
        <p:txBody>
          <a:bodyPr>
            <a:normAutofit/>
          </a:bodyPr>
          <a:lstStyle/>
          <a:p>
            <a:r>
              <a:rPr lang="en-GB" dirty="0">
                <a:hlinkClick r:id="rId2"/>
              </a:rPr>
              <a:t>The Homelessness Monitor Great Britain, 2022</a:t>
            </a:r>
            <a:endParaRPr lang="en-GB" dirty="0"/>
          </a:p>
          <a:p>
            <a:r>
              <a:rPr lang="en-GB" dirty="0">
                <a:hlinkClick r:id="rId3"/>
              </a:rPr>
              <a:t>Heriot Watt University research</a:t>
            </a:r>
            <a:endParaRPr lang="en-GB" dirty="0"/>
          </a:p>
          <a:p>
            <a:endParaRPr lang="en-GB" dirty="0"/>
          </a:p>
        </p:txBody>
      </p:sp>
    </p:spTree>
    <p:extLst>
      <p:ext uri="{BB962C8B-B14F-4D97-AF65-F5344CB8AC3E}">
        <p14:creationId xmlns:p14="http://schemas.microsoft.com/office/powerpoint/2010/main" val="2309801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ONS</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a:xfrm>
            <a:off x="3780148" y="1825625"/>
            <a:ext cx="7956222" cy="4667250"/>
          </a:xfrm>
        </p:spPr>
        <p:txBody>
          <a:bodyPr>
            <a:normAutofit lnSpcReduction="10000"/>
          </a:bodyPr>
          <a:lstStyle/>
          <a:p>
            <a:r>
              <a:rPr lang="en-GB" dirty="0"/>
              <a:t>There were an estimated 13,955 people at hostels and temporary shelters for the homeless in Census 2021; this is only a small proportion of all people experiencing homelessness, and therefore much lower than other official estimates for this group.</a:t>
            </a:r>
          </a:p>
          <a:p>
            <a:r>
              <a:rPr lang="en-GB" dirty="0"/>
              <a:t>A higher proportion of people identified as homeless in Census 2021 identified within the "Black, Black British, Black Welsh, Caribbean or African" (15.0%), "Mixed or Multiple ethnic groups" (5.1%), or "Other ethnic group" (6.1%) high-level categories, when compared with the rest of the population of England and Wales (4.0%, 2.9%, and 2.1%, respectively).</a:t>
            </a:r>
          </a:p>
          <a:p>
            <a:endParaRPr lang="en-GB" dirty="0"/>
          </a:p>
        </p:txBody>
      </p:sp>
      <p:sp>
        <p:nvSpPr>
          <p:cNvPr id="6" name="TextBox 5">
            <a:extLst>
              <a:ext uri="{FF2B5EF4-FFF2-40B4-BE49-F238E27FC236}">
                <a16:creationId xmlns:a16="http://schemas.microsoft.com/office/drawing/2014/main" id="{18AB8E42-79A0-D298-FF73-C570CE9C4559}"/>
              </a:ext>
            </a:extLst>
          </p:cNvPr>
          <p:cNvSpPr txBox="1"/>
          <p:nvPr/>
        </p:nvSpPr>
        <p:spPr>
          <a:xfrm>
            <a:off x="10668000" y="6443146"/>
            <a:ext cx="1524000" cy="369332"/>
          </a:xfrm>
          <a:prstGeom prst="rect">
            <a:avLst/>
          </a:prstGeom>
          <a:noFill/>
        </p:spPr>
        <p:txBody>
          <a:bodyPr wrap="square" rtlCol="0">
            <a:spAutoFit/>
          </a:bodyPr>
          <a:lstStyle/>
          <a:p>
            <a:r>
              <a:rPr lang="en-GB" dirty="0"/>
              <a:t>(ONS, 2023)</a:t>
            </a:r>
          </a:p>
        </p:txBody>
      </p:sp>
    </p:spTree>
    <p:extLst>
      <p:ext uri="{BB962C8B-B14F-4D97-AF65-F5344CB8AC3E}">
        <p14:creationId xmlns:p14="http://schemas.microsoft.com/office/powerpoint/2010/main" val="292532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ONS</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a:xfrm>
            <a:off x="3780148" y="1825625"/>
            <a:ext cx="7956222" cy="4667250"/>
          </a:xfrm>
        </p:spPr>
        <p:txBody>
          <a:bodyPr>
            <a:normAutofit/>
          </a:bodyPr>
          <a:lstStyle/>
          <a:p>
            <a:r>
              <a:rPr lang="en-GB" dirty="0"/>
              <a:t>People identified as homeless were around eight years younger on average (median age of 32 years) than the rest of the population of England and Wales (median age of 40 years); females identified as homeless were, on average, 16 years younger (median age of 25 years compared with 41 years for the rest of the population of England and Wales).</a:t>
            </a:r>
          </a:p>
          <a:p>
            <a:r>
              <a:rPr lang="en-GB" dirty="0"/>
              <a:t>More than twice the percentage of people identified as homeless were disabled (44.1%) when compared with the rest of the population of England and Wales (17.5%).</a:t>
            </a:r>
          </a:p>
          <a:p>
            <a:endParaRPr lang="en-GB" dirty="0"/>
          </a:p>
        </p:txBody>
      </p:sp>
      <p:sp>
        <p:nvSpPr>
          <p:cNvPr id="6" name="TextBox 5">
            <a:extLst>
              <a:ext uri="{FF2B5EF4-FFF2-40B4-BE49-F238E27FC236}">
                <a16:creationId xmlns:a16="http://schemas.microsoft.com/office/drawing/2014/main" id="{18AB8E42-79A0-D298-FF73-C570CE9C4559}"/>
              </a:ext>
            </a:extLst>
          </p:cNvPr>
          <p:cNvSpPr txBox="1"/>
          <p:nvPr/>
        </p:nvSpPr>
        <p:spPr>
          <a:xfrm>
            <a:off x="10668000" y="6443146"/>
            <a:ext cx="1524000" cy="369332"/>
          </a:xfrm>
          <a:prstGeom prst="rect">
            <a:avLst/>
          </a:prstGeom>
          <a:noFill/>
        </p:spPr>
        <p:txBody>
          <a:bodyPr wrap="square" rtlCol="0">
            <a:spAutoFit/>
          </a:bodyPr>
          <a:lstStyle/>
          <a:p>
            <a:r>
              <a:rPr lang="en-GB" dirty="0"/>
              <a:t>(ONS, 2023)</a:t>
            </a:r>
          </a:p>
        </p:txBody>
      </p:sp>
    </p:spTree>
    <p:extLst>
      <p:ext uri="{BB962C8B-B14F-4D97-AF65-F5344CB8AC3E}">
        <p14:creationId xmlns:p14="http://schemas.microsoft.com/office/powerpoint/2010/main" val="171878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ONS</a:t>
            </a:r>
          </a:p>
        </p:txBody>
      </p:sp>
      <p:sp>
        <p:nvSpPr>
          <p:cNvPr id="3" name="Content Placeholder 2">
            <a:extLst>
              <a:ext uri="{FF2B5EF4-FFF2-40B4-BE49-F238E27FC236}">
                <a16:creationId xmlns:a16="http://schemas.microsoft.com/office/drawing/2014/main" id="{098FFE61-6884-C23A-6365-05194881E043}"/>
              </a:ext>
            </a:extLst>
          </p:cNvPr>
          <p:cNvSpPr>
            <a:spLocks noGrp="1"/>
          </p:cNvSpPr>
          <p:nvPr>
            <p:ph idx="1"/>
          </p:nvPr>
        </p:nvSpPr>
        <p:spPr>
          <a:xfrm>
            <a:off x="3780148" y="1825625"/>
            <a:ext cx="7956222" cy="4667250"/>
          </a:xfrm>
        </p:spPr>
        <p:txBody>
          <a:bodyPr>
            <a:normAutofit/>
          </a:bodyPr>
          <a:lstStyle/>
          <a:p>
            <a:r>
              <a:rPr lang="en-GB" dirty="0"/>
              <a:t>More than twice the percentage of people identified as homeless reported bad or very bad health when compared with the rest of the population of England and Wales (13.2% versus 5.2%).</a:t>
            </a:r>
          </a:p>
          <a:p>
            <a:r>
              <a:rPr lang="en-GB" dirty="0"/>
              <a:t>Around one in three people aged 16 years and over identified as homeless reported having no qualifications (34.5%), compared with fewer than 1 in 5 people aged 16 years and over in the rest of the population of England and Wales (18.8%).</a:t>
            </a:r>
          </a:p>
          <a:p>
            <a:endParaRPr lang="en-GB" dirty="0"/>
          </a:p>
        </p:txBody>
      </p:sp>
      <p:sp>
        <p:nvSpPr>
          <p:cNvPr id="6" name="TextBox 5">
            <a:extLst>
              <a:ext uri="{FF2B5EF4-FFF2-40B4-BE49-F238E27FC236}">
                <a16:creationId xmlns:a16="http://schemas.microsoft.com/office/drawing/2014/main" id="{18AB8E42-79A0-D298-FF73-C570CE9C4559}"/>
              </a:ext>
            </a:extLst>
          </p:cNvPr>
          <p:cNvSpPr txBox="1"/>
          <p:nvPr/>
        </p:nvSpPr>
        <p:spPr>
          <a:xfrm>
            <a:off x="10668000" y="6443146"/>
            <a:ext cx="1524000" cy="369332"/>
          </a:xfrm>
          <a:prstGeom prst="rect">
            <a:avLst/>
          </a:prstGeom>
          <a:noFill/>
        </p:spPr>
        <p:txBody>
          <a:bodyPr wrap="square" rtlCol="0">
            <a:spAutoFit/>
          </a:bodyPr>
          <a:lstStyle/>
          <a:p>
            <a:r>
              <a:rPr lang="en-GB" dirty="0"/>
              <a:t>(ONS, 2023)</a:t>
            </a:r>
          </a:p>
        </p:txBody>
      </p:sp>
    </p:spTree>
    <p:extLst>
      <p:ext uri="{BB962C8B-B14F-4D97-AF65-F5344CB8AC3E}">
        <p14:creationId xmlns:p14="http://schemas.microsoft.com/office/powerpoint/2010/main" val="17130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ONS</a:t>
            </a:r>
          </a:p>
        </p:txBody>
      </p:sp>
      <p:pic>
        <p:nvPicPr>
          <p:cNvPr id="5" name="Content Placeholder 4">
            <a:extLst>
              <a:ext uri="{FF2B5EF4-FFF2-40B4-BE49-F238E27FC236}">
                <a16:creationId xmlns:a16="http://schemas.microsoft.com/office/drawing/2014/main" id="{03B6507D-A97A-8F41-DC58-E00ADBB31BC3}"/>
              </a:ext>
            </a:extLst>
          </p:cNvPr>
          <p:cNvPicPr>
            <a:picLocks noGrp="1" noChangeAspect="1"/>
          </p:cNvPicPr>
          <p:nvPr>
            <p:ph idx="1"/>
          </p:nvPr>
        </p:nvPicPr>
        <p:blipFill>
          <a:blip r:embed="rId2"/>
          <a:stretch>
            <a:fillRect/>
          </a:stretch>
        </p:blipFill>
        <p:spPr>
          <a:xfrm>
            <a:off x="3439243" y="131249"/>
            <a:ext cx="8638032" cy="6361626"/>
          </a:xfrm>
        </p:spPr>
      </p:pic>
      <p:sp>
        <p:nvSpPr>
          <p:cNvPr id="6" name="TextBox 5">
            <a:extLst>
              <a:ext uri="{FF2B5EF4-FFF2-40B4-BE49-F238E27FC236}">
                <a16:creationId xmlns:a16="http://schemas.microsoft.com/office/drawing/2014/main" id="{18AB8E42-79A0-D298-FF73-C570CE9C4559}"/>
              </a:ext>
            </a:extLst>
          </p:cNvPr>
          <p:cNvSpPr txBox="1"/>
          <p:nvPr/>
        </p:nvSpPr>
        <p:spPr>
          <a:xfrm>
            <a:off x="10668000" y="6443146"/>
            <a:ext cx="1524000" cy="369332"/>
          </a:xfrm>
          <a:prstGeom prst="rect">
            <a:avLst/>
          </a:prstGeom>
          <a:noFill/>
        </p:spPr>
        <p:txBody>
          <a:bodyPr wrap="square" rtlCol="0">
            <a:spAutoFit/>
          </a:bodyPr>
          <a:lstStyle/>
          <a:p>
            <a:r>
              <a:rPr lang="en-GB" dirty="0"/>
              <a:t>(ONS, 2023)</a:t>
            </a:r>
          </a:p>
        </p:txBody>
      </p:sp>
      <p:sp>
        <p:nvSpPr>
          <p:cNvPr id="8" name="TextBox 7">
            <a:extLst>
              <a:ext uri="{FF2B5EF4-FFF2-40B4-BE49-F238E27FC236}">
                <a16:creationId xmlns:a16="http://schemas.microsoft.com/office/drawing/2014/main" id="{CC973F8E-526D-7372-C937-491158F169CC}"/>
              </a:ext>
            </a:extLst>
          </p:cNvPr>
          <p:cNvSpPr txBox="1"/>
          <p:nvPr/>
        </p:nvSpPr>
        <p:spPr>
          <a:xfrm>
            <a:off x="114725" y="2538324"/>
            <a:ext cx="2916342" cy="2031325"/>
          </a:xfrm>
          <a:prstGeom prst="rect">
            <a:avLst/>
          </a:prstGeom>
          <a:noFill/>
        </p:spPr>
        <p:txBody>
          <a:bodyPr wrap="square">
            <a:spAutoFit/>
          </a:bodyPr>
          <a:lstStyle/>
          <a:p>
            <a:pPr algn="ctr"/>
            <a:r>
              <a:rPr lang="en-GB" b="1" i="0" dirty="0">
                <a:solidFill>
                  <a:srgbClr val="323132"/>
                </a:solidFill>
                <a:effectLst/>
                <a:highlight>
                  <a:srgbClr val="FFFFFF"/>
                </a:highlight>
                <a:latin typeface="open sans" panose="020B0606030504020204" pitchFamily="34" charset="0"/>
              </a:rPr>
              <a:t>Percentage of people identified as homeless compared with the rest of the population of England and Wales, in Wales and English regions, Census 2021</a:t>
            </a:r>
            <a:endParaRPr lang="en-GB" dirty="0"/>
          </a:p>
        </p:txBody>
      </p:sp>
    </p:spTree>
    <p:extLst>
      <p:ext uri="{BB962C8B-B14F-4D97-AF65-F5344CB8AC3E}">
        <p14:creationId xmlns:p14="http://schemas.microsoft.com/office/powerpoint/2010/main" val="2521771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AFF6-292C-317E-2AE6-1385BD27E622}"/>
              </a:ext>
            </a:extLst>
          </p:cNvPr>
          <p:cNvSpPr>
            <a:spLocks noGrp="1"/>
          </p:cNvSpPr>
          <p:nvPr>
            <p:ph type="title"/>
          </p:nvPr>
        </p:nvSpPr>
        <p:spPr>
          <a:xfrm>
            <a:off x="3780148" y="365125"/>
            <a:ext cx="7956222" cy="1325563"/>
          </a:xfrm>
        </p:spPr>
        <p:txBody>
          <a:bodyPr/>
          <a:lstStyle/>
          <a:p>
            <a:r>
              <a:rPr lang="en-GB" dirty="0"/>
              <a:t>Homelessness: ONS</a:t>
            </a:r>
          </a:p>
        </p:txBody>
      </p:sp>
      <p:sp>
        <p:nvSpPr>
          <p:cNvPr id="6" name="TextBox 5">
            <a:extLst>
              <a:ext uri="{FF2B5EF4-FFF2-40B4-BE49-F238E27FC236}">
                <a16:creationId xmlns:a16="http://schemas.microsoft.com/office/drawing/2014/main" id="{18AB8E42-79A0-D298-FF73-C570CE9C4559}"/>
              </a:ext>
            </a:extLst>
          </p:cNvPr>
          <p:cNvSpPr txBox="1"/>
          <p:nvPr/>
        </p:nvSpPr>
        <p:spPr>
          <a:xfrm>
            <a:off x="10668000" y="6443146"/>
            <a:ext cx="1524000" cy="369332"/>
          </a:xfrm>
          <a:prstGeom prst="rect">
            <a:avLst/>
          </a:prstGeom>
          <a:noFill/>
        </p:spPr>
        <p:txBody>
          <a:bodyPr wrap="square" rtlCol="0">
            <a:spAutoFit/>
          </a:bodyPr>
          <a:lstStyle/>
          <a:p>
            <a:r>
              <a:rPr lang="en-GB" dirty="0"/>
              <a:t>(ONS, 2023)</a:t>
            </a:r>
          </a:p>
        </p:txBody>
      </p:sp>
      <p:sp>
        <p:nvSpPr>
          <p:cNvPr id="8" name="TextBox 7">
            <a:extLst>
              <a:ext uri="{FF2B5EF4-FFF2-40B4-BE49-F238E27FC236}">
                <a16:creationId xmlns:a16="http://schemas.microsoft.com/office/drawing/2014/main" id="{CC973F8E-526D-7372-C937-491158F169CC}"/>
              </a:ext>
            </a:extLst>
          </p:cNvPr>
          <p:cNvSpPr txBox="1"/>
          <p:nvPr/>
        </p:nvSpPr>
        <p:spPr>
          <a:xfrm>
            <a:off x="114725" y="2538324"/>
            <a:ext cx="2916342" cy="2308324"/>
          </a:xfrm>
          <a:prstGeom prst="rect">
            <a:avLst/>
          </a:prstGeom>
          <a:noFill/>
        </p:spPr>
        <p:txBody>
          <a:bodyPr wrap="square">
            <a:spAutoFit/>
          </a:bodyPr>
          <a:lstStyle/>
          <a:p>
            <a:pPr algn="ctr"/>
            <a:r>
              <a:rPr lang="en-GB" b="1" i="0" dirty="0">
                <a:solidFill>
                  <a:srgbClr val="323132"/>
                </a:solidFill>
                <a:effectLst/>
                <a:highlight>
                  <a:srgbClr val="FFFFFF"/>
                </a:highlight>
                <a:latin typeface="open sans" panose="020B0606030504020204" pitchFamily="34" charset="0"/>
              </a:rPr>
              <a:t>Percentage of people identified as homeless compared with the rest of the population of England and Wales by sex and age group</a:t>
            </a:r>
          </a:p>
          <a:p>
            <a:br>
              <a:rPr lang="en-GB" b="0" i="0" dirty="0">
                <a:solidFill>
                  <a:srgbClr val="323132"/>
                </a:solidFill>
                <a:effectLst/>
                <a:highlight>
                  <a:srgbClr val="FFFFFF"/>
                </a:highlight>
                <a:latin typeface="open sans" panose="020B0606030504020204" pitchFamily="34" charset="0"/>
              </a:rPr>
            </a:br>
            <a:endParaRPr lang="en-GB" dirty="0"/>
          </a:p>
        </p:txBody>
      </p:sp>
      <p:pic>
        <p:nvPicPr>
          <p:cNvPr id="9" name="Content Placeholder 8">
            <a:extLst>
              <a:ext uri="{FF2B5EF4-FFF2-40B4-BE49-F238E27FC236}">
                <a16:creationId xmlns:a16="http://schemas.microsoft.com/office/drawing/2014/main" id="{15121512-38A7-6F63-0977-B20A42649E84}"/>
              </a:ext>
            </a:extLst>
          </p:cNvPr>
          <p:cNvPicPr>
            <a:picLocks noGrp="1" noChangeAspect="1"/>
          </p:cNvPicPr>
          <p:nvPr>
            <p:ph idx="1"/>
          </p:nvPr>
        </p:nvPicPr>
        <p:blipFill>
          <a:blip r:embed="rId2"/>
          <a:stretch>
            <a:fillRect/>
          </a:stretch>
        </p:blipFill>
        <p:spPr>
          <a:xfrm>
            <a:off x="3454137" y="304787"/>
            <a:ext cx="8623138" cy="5864211"/>
          </a:xfrm>
        </p:spPr>
      </p:pic>
    </p:spTree>
    <p:extLst>
      <p:ext uri="{BB962C8B-B14F-4D97-AF65-F5344CB8AC3E}">
        <p14:creationId xmlns:p14="http://schemas.microsoft.com/office/powerpoint/2010/main" val="3687976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BB9CB-56D7-AC1C-A968-1EA87198BBB1}"/>
              </a:ext>
            </a:extLst>
          </p:cNvPr>
          <p:cNvSpPr>
            <a:spLocks noGrp="1"/>
          </p:cNvSpPr>
          <p:nvPr>
            <p:ph type="title"/>
          </p:nvPr>
        </p:nvSpPr>
        <p:spPr>
          <a:xfrm>
            <a:off x="3780148" y="365125"/>
            <a:ext cx="7956222" cy="1325563"/>
          </a:xfrm>
        </p:spPr>
        <p:txBody>
          <a:bodyPr/>
          <a:lstStyle/>
          <a:p>
            <a:r>
              <a:rPr lang="en-GB" dirty="0"/>
              <a:t>Types of Homelessness </a:t>
            </a:r>
          </a:p>
        </p:txBody>
      </p:sp>
      <p:sp>
        <p:nvSpPr>
          <p:cNvPr id="3" name="Content Placeholder 2">
            <a:extLst>
              <a:ext uri="{FF2B5EF4-FFF2-40B4-BE49-F238E27FC236}">
                <a16:creationId xmlns:a16="http://schemas.microsoft.com/office/drawing/2014/main" id="{80ADA08D-2351-30A4-E5D1-03AE104E6D9C}"/>
              </a:ext>
            </a:extLst>
          </p:cNvPr>
          <p:cNvSpPr>
            <a:spLocks noGrp="1"/>
          </p:cNvSpPr>
          <p:nvPr>
            <p:ph idx="1"/>
          </p:nvPr>
        </p:nvSpPr>
        <p:spPr>
          <a:xfrm>
            <a:off x="677333" y="1388532"/>
            <a:ext cx="11514667" cy="5469467"/>
          </a:xfrm>
        </p:spPr>
        <p:txBody>
          <a:bodyPr>
            <a:normAutofit/>
          </a:bodyPr>
          <a:lstStyle/>
          <a:p>
            <a:r>
              <a:rPr lang="en-GB" dirty="0"/>
              <a:t>Rough sleeping</a:t>
            </a:r>
          </a:p>
          <a:p>
            <a:pPr lvl="1"/>
            <a:r>
              <a:rPr lang="en-GB" dirty="0"/>
              <a:t>Rough sleeping is the most visible and dangerous form of homelessness. The longer someone experiences rough sleeping the more likely they are to face challenges around trauma, mental health and drug misuse.</a:t>
            </a:r>
          </a:p>
          <a:p>
            <a:r>
              <a:rPr lang="en-GB" dirty="0"/>
              <a:t>Statutory homelessness</a:t>
            </a:r>
          </a:p>
          <a:p>
            <a:pPr lvl="1"/>
            <a:r>
              <a:rPr lang="en-GB" dirty="0"/>
              <a:t>Local authorities have a duty to secure a home for some groups of people. This is often referred to as the main homelessness duty. Every year, tens of thousands of people apply to their local authority for homelessness assistance.</a:t>
            </a:r>
          </a:p>
          <a:p>
            <a:pPr lvl="1"/>
            <a:r>
              <a:rPr lang="en-GB" dirty="0"/>
              <a:t>To be legally defined as homeless you must either lack a secure place in which you are entitled to live or not reasonably be able to stay. However, in order to receive assistance under the main homelessness duty, there are further strict criteria that you have to meet. Local authorities may initially provide temporary accommodation to households who might meet these criteria, mainly families with children.</a:t>
            </a:r>
          </a:p>
          <a:p>
            <a:endParaRPr lang="en-GB" dirty="0"/>
          </a:p>
        </p:txBody>
      </p:sp>
    </p:spTree>
    <p:extLst>
      <p:ext uri="{BB962C8B-B14F-4D97-AF65-F5344CB8AC3E}">
        <p14:creationId xmlns:p14="http://schemas.microsoft.com/office/powerpoint/2010/main" val="506912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BB9CB-56D7-AC1C-A968-1EA87198BBB1}"/>
              </a:ext>
            </a:extLst>
          </p:cNvPr>
          <p:cNvSpPr>
            <a:spLocks noGrp="1"/>
          </p:cNvSpPr>
          <p:nvPr>
            <p:ph type="title"/>
          </p:nvPr>
        </p:nvSpPr>
        <p:spPr>
          <a:xfrm>
            <a:off x="3780148" y="365125"/>
            <a:ext cx="7956222" cy="1325563"/>
          </a:xfrm>
        </p:spPr>
        <p:txBody>
          <a:bodyPr/>
          <a:lstStyle/>
          <a:p>
            <a:r>
              <a:rPr lang="en-GB" dirty="0"/>
              <a:t>Types of Homelessness </a:t>
            </a:r>
          </a:p>
        </p:txBody>
      </p:sp>
      <p:sp>
        <p:nvSpPr>
          <p:cNvPr id="3" name="Content Placeholder 2">
            <a:extLst>
              <a:ext uri="{FF2B5EF4-FFF2-40B4-BE49-F238E27FC236}">
                <a16:creationId xmlns:a16="http://schemas.microsoft.com/office/drawing/2014/main" id="{80ADA08D-2351-30A4-E5D1-03AE104E6D9C}"/>
              </a:ext>
            </a:extLst>
          </p:cNvPr>
          <p:cNvSpPr>
            <a:spLocks noGrp="1"/>
          </p:cNvSpPr>
          <p:nvPr>
            <p:ph idx="1"/>
          </p:nvPr>
        </p:nvSpPr>
        <p:spPr>
          <a:xfrm>
            <a:off x="677333" y="1388532"/>
            <a:ext cx="11514667" cy="5469467"/>
          </a:xfrm>
        </p:spPr>
        <p:txBody>
          <a:bodyPr>
            <a:normAutofit/>
          </a:bodyPr>
          <a:lstStyle/>
          <a:p>
            <a:r>
              <a:rPr lang="en-GB" dirty="0"/>
              <a:t>Hidden homelessness</a:t>
            </a:r>
          </a:p>
          <a:p>
            <a:pPr lvl="1"/>
            <a:r>
              <a:rPr lang="en-GB" dirty="0"/>
              <a:t>Many people who are not entitled to help with housing, or who don't even approach their councils for help, aren't counted in the official statistics. This is why Crisis carries out its annual study on core homelessness.</a:t>
            </a:r>
          </a:p>
          <a:p>
            <a:pPr lvl="1"/>
            <a:r>
              <a:rPr lang="en-GB" dirty="0"/>
              <a:t>Many stay in hostels, squats or B&amp;Bs, in overcrowded accommodation or 'concealed' housing, such as the floors or sofas of friends and family.</a:t>
            </a:r>
          </a:p>
          <a:p>
            <a:r>
              <a:rPr lang="en-GB" dirty="0"/>
              <a:t>At risk of homelessness</a:t>
            </a:r>
          </a:p>
          <a:p>
            <a:pPr lvl="1"/>
            <a:r>
              <a:rPr lang="en-GB" dirty="0"/>
              <a:t>Some people are more at risk of being pushed into homelessness than others. People in low paid jobs, living in poverty and poor quality or insecure housing are more likely to experience homelessness.</a:t>
            </a:r>
          </a:p>
          <a:p>
            <a:endParaRPr lang="en-GB" dirty="0"/>
          </a:p>
        </p:txBody>
      </p:sp>
    </p:spTree>
    <p:extLst>
      <p:ext uri="{BB962C8B-B14F-4D97-AF65-F5344CB8AC3E}">
        <p14:creationId xmlns:p14="http://schemas.microsoft.com/office/powerpoint/2010/main" val="332455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90AFA-0E3C-2AFE-1D81-C7BA0F84AD20}"/>
              </a:ext>
            </a:extLst>
          </p:cNvPr>
          <p:cNvSpPr>
            <a:spLocks noGrp="1"/>
          </p:cNvSpPr>
          <p:nvPr>
            <p:ph type="title"/>
          </p:nvPr>
        </p:nvSpPr>
        <p:spPr/>
        <p:txBody>
          <a:bodyPr/>
          <a:lstStyle/>
          <a:p>
            <a:endParaRPr lang="en-GB" dirty="0"/>
          </a:p>
        </p:txBody>
      </p:sp>
      <p:pic>
        <p:nvPicPr>
          <p:cNvPr id="4" name="Online Media 3" title="'We're trapped': Homelessness rises among working people in England | ITV News">
            <a:hlinkClick r:id="" action="ppaction://media"/>
            <a:extLst>
              <a:ext uri="{FF2B5EF4-FFF2-40B4-BE49-F238E27FC236}">
                <a16:creationId xmlns:a16="http://schemas.microsoft.com/office/drawing/2014/main" id="{A3802715-FFDD-F8D0-9411-2721100CBF6B}"/>
              </a:ext>
            </a:extLst>
          </p:cNvPr>
          <p:cNvPicPr>
            <a:picLocks noGrp="1" noRot="1" noChangeAspect="1"/>
          </p:cNvPicPr>
          <p:nvPr>
            <p:ph idx="1"/>
            <a:videoFile r:link="rId1"/>
          </p:nvPr>
        </p:nvPicPr>
        <p:blipFill>
          <a:blip r:embed="rId3"/>
          <a:stretch>
            <a:fillRect/>
          </a:stretch>
        </p:blipFill>
        <p:spPr>
          <a:xfrm>
            <a:off x="846667" y="256738"/>
            <a:ext cx="11159066" cy="6300909"/>
          </a:xfrm>
          <a:prstGeom prst="rect">
            <a:avLst/>
          </a:prstGeom>
        </p:spPr>
      </p:pic>
    </p:spTree>
    <p:extLst>
      <p:ext uri="{BB962C8B-B14F-4D97-AF65-F5344CB8AC3E}">
        <p14:creationId xmlns:p14="http://schemas.microsoft.com/office/powerpoint/2010/main" val="2988254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97E1-4E7A-6D9C-EF8B-F49D5753191A}"/>
              </a:ext>
            </a:extLst>
          </p:cNvPr>
          <p:cNvSpPr>
            <a:spLocks noGrp="1"/>
          </p:cNvSpPr>
          <p:nvPr>
            <p:ph type="title"/>
          </p:nvPr>
        </p:nvSpPr>
        <p:spPr>
          <a:xfrm>
            <a:off x="3780148" y="365125"/>
            <a:ext cx="7956222" cy="1325563"/>
          </a:xfrm>
        </p:spPr>
        <p:txBody>
          <a:bodyPr/>
          <a:lstStyle/>
          <a:p>
            <a:r>
              <a:rPr lang="en-GB" dirty="0"/>
              <a:t>Housing Poverty: The Joseph Rowntree Foundation </a:t>
            </a:r>
          </a:p>
        </p:txBody>
      </p:sp>
      <p:sp>
        <p:nvSpPr>
          <p:cNvPr id="3" name="Content Placeholder 2">
            <a:extLst>
              <a:ext uri="{FF2B5EF4-FFF2-40B4-BE49-F238E27FC236}">
                <a16:creationId xmlns:a16="http://schemas.microsoft.com/office/drawing/2014/main" id="{4421FE94-A2DF-18B2-F88F-1C43D5D1ECE9}"/>
              </a:ext>
            </a:extLst>
          </p:cNvPr>
          <p:cNvSpPr>
            <a:spLocks noGrp="1"/>
          </p:cNvSpPr>
          <p:nvPr>
            <p:ph idx="1"/>
          </p:nvPr>
        </p:nvSpPr>
        <p:spPr>
          <a:xfrm>
            <a:off x="3780148" y="1825625"/>
            <a:ext cx="7956222" cy="4667250"/>
          </a:xfrm>
        </p:spPr>
        <p:txBody>
          <a:bodyPr>
            <a:normAutofit fontScale="85000" lnSpcReduction="10000"/>
          </a:bodyPr>
          <a:lstStyle/>
          <a:p>
            <a:r>
              <a:rPr lang="en-GB" dirty="0"/>
              <a:t>Poverty and low incomes prevent people from accessing potential housing options and make others hard to sustain. </a:t>
            </a:r>
          </a:p>
          <a:p>
            <a:r>
              <a:rPr lang="en-GB" dirty="0"/>
              <a:t>'Housing costs induced poverty' has been increasing over the last two decades. However good quality, low-cost housing has, at least partly, broken the link between poor housing conditions and poverty in the UK.</a:t>
            </a:r>
          </a:p>
          <a:p>
            <a:r>
              <a:rPr lang="en-GB" dirty="0"/>
              <a:t>An extra 3.1 million people in the UK are in poverty after their housing costs have been paid. One million of these are in London, reflecting its high housing costs.</a:t>
            </a:r>
          </a:p>
          <a:p>
            <a:r>
              <a:rPr lang="en-GB" dirty="0"/>
              <a:t>Low rents are important in reducing poverty. The private rented sector is paying an increasingly important role with 18 per cent of private tenants in poverty before housing costs are taken into account and 38 per cent in poverty after housing costs are paid.</a:t>
            </a:r>
          </a:p>
          <a:p>
            <a:endParaRPr lang="en-GB" dirty="0"/>
          </a:p>
        </p:txBody>
      </p:sp>
      <p:sp>
        <p:nvSpPr>
          <p:cNvPr id="8" name="TextBox 7">
            <a:extLst>
              <a:ext uri="{FF2B5EF4-FFF2-40B4-BE49-F238E27FC236}">
                <a16:creationId xmlns:a16="http://schemas.microsoft.com/office/drawing/2014/main" id="{5149BB36-8366-C247-C8A6-1D9B359980BC}"/>
              </a:ext>
            </a:extLst>
          </p:cNvPr>
          <p:cNvSpPr txBox="1"/>
          <p:nvPr/>
        </p:nvSpPr>
        <p:spPr>
          <a:xfrm>
            <a:off x="10837334" y="6416133"/>
            <a:ext cx="1354666" cy="369332"/>
          </a:xfrm>
          <a:prstGeom prst="rect">
            <a:avLst/>
          </a:prstGeom>
          <a:noFill/>
        </p:spPr>
        <p:txBody>
          <a:bodyPr wrap="square" rtlCol="0">
            <a:spAutoFit/>
          </a:bodyPr>
          <a:lstStyle/>
          <a:p>
            <a:r>
              <a:rPr lang="en-GB" dirty="0"/>
              <a:t>(JRF, 2013)</a:t>
            </a:r>
          </a:p>
        </p:txBody>
      </p:sp>
    </p:spTree>
    <p:extLst>
      <p:ext uri="{BB962C8B-B14F-4D97-AF65-F5344CB8AC3E}">
        <p14:creationId xmlns:p14="http://schemas.microsoft.com/office/powerpoint/2010/main" val="224779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97E1-4E7A-6D9C-EF8B-F49D5753191A}"/>
              </a:ext>
            </a:extLst>
          </p:cNvPr>
          <p:cNvSpPr>
            <a:spLocks noGrp="1"/>
          </p:cNvSpPr>
          <p:nvPr>
            <p:ph type="title"/>
          </p:nvPr>
        </p:nvSpPr>
        <p:spPr>
          <a:xfrm>
            <a:off x="3780148" y="365125"/>
            <a:ext cx="7956222" cy="1325563"/>
          </a:xfrm>
        </p:spPr>
        <p:txBody>
          <a:bodyPr/>
          <a:lstStyle/>
          <a:p>
            <a:r>
              <a:rPr lang="en-GB" dirty="0"/>
              <a:t>Housing Poverty: The Joseph Rowntree Foundation </a:t>
            </a:r>
          </a:p>
        </p:txBody>
      </p:sp>
      <p:sp>
        <p:nvSpPr>
          <p:cNvPr id="3" name="Content Placeholder 2">
            <a:extLst>
              <a:ext uri="{FF2B5EF4-FFF2-40B4-BE49-F238E27FC236}">
                <a16:creationId xmlns:a16="http://schemas.microsoft.com/office/drawing/2014/main" id="{4421FE94-A2DF-18B2-F88F-1C43D5D1ECE9}"/>
              </a:ext>
            </a:extLst>
          </p:cNvPr>
          <p:cNvSpPr>
            <a:spLocks noGrp="1"/>
          </p:cNvSpPr>
          <p:nvPr>
            <p:ph idx="1"/>
          </p:nvPr>
        </p:nvSpPr>
        <p:spPr>
          <a:xfrm>
            <a:off x="3780148" y="1825625"/>
            <a:ext cx="7956222" cy="4667250"/>
          </a:xfrm>
        </p:spPr>
        <p:txBody>
          <a:bodyPr>
            <a:normAutofit fontScale="85000" lnSpcReduction="20000"/>
          </a:bodyPr>
          <a:lstStyle/>
          <a:p>
            <a:r>
              <a:rPr lang="en-GB" dirty="0"/>
              <a:t>In the social sector, which is highly targeted on people with low incomes, 29 per cent of social renters are living in poverty before housing costs. Despite sub-market social rents, 43 per cent are living in poverty after housing costs have been paid.</a:t>
            </a:r>
          </a:p>
          <a:p>
            <a:r>
              <a:rPr lang="en-GB" dirty="0"/>
              <a:t>For over 20 years, home-owners have made up more than half of people living in (before housing costs) poverty in the UK. Although they receive only 2 per cent of all state support for housing costs home-owners are less likely to be living without essential items than tenants on the same income.</a:t>
            </a:r>
          </a:p>
          <a:p>
            <a:r>
              <a:rPr lang="en-GB" dirty="0"/>
              <a:t>Policy needs to pay closer attention to links between housing and poverty. Efforts to reduce poverty need to consider limiting rent costs, maintaining good housing conditions in all tenures and monitoring the impact of welfare reform cuts.</a:t>
            </a:r>
          </a:p>
          <a:p>
            <a:endParaRPr lang="en-GB" dirty="0"/>
          </a:p>
        </p:txBody>
      </p:sp>
      <p:sp>
        <p:nvSpPr>
          <p:cNvPr id="6" name="TextBox 5">
            <a:extLst>
              <a:ext uri="{FF2B5EF4-FFF2-40B4-BE49-F238E27FC236}">
                <a16:creationId xmlns:a16="http://schemas.microsoft.com/office/drawing/2014/main" id="{FBCEC8FC-1919-A6D8-EA88-55DED601E9C1}"/>
              </a:ext>
            </a:extLst>
          </p:cNvPr>
          <p:cNvSpPr txBox="1"/>
          <p:nvPr/>
        </p:nvSpPr>
        <p:spPr>
          <a:xfrm>
            <a:off x="10837334" y="6416133"/>
            <a:ext cx="1354666" cy="369332"/>
          </a:xfrm>
          <a:prstGeom prst="rect">
            <a:avLst/>
          </a:prstGeom>
          <a:noFill/>
        </p:spPr>
        <p:txBody>
          <a:bodyPr wrap="square" rtlCol="0">
            <a:spAutoFit/>
          </a:bodyPr>
          <a:lstStyle/>
          <a:p>
            <a:r>
              <a:rPr lang="en-GB" dirty="0"/>
              <a:t>(JRF, 2013)</a:t>
            </a:r>
          </a:p>
        </p:txBody>
      </p:sp>
    </p:spTree>
    <p:extLst>
      <p:ext uri="{BB962C8B-B14F-4D97-AF65-F5344CB8AC3E}">
        <p14:creationId xmlns:p14="http://schemas.microsoft.com/office/powerpoint/2010/main" val="384515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5D73-C373-D426-173B-EA98D6BBD319}"/>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E47DA594-CAFA-F452-40D6-A5A7FC23E4A4}"/>
              </a:ext>
            </a:extLst>
          </p:cNvPr>
          <p:cNvSpPr>
            <a:spLocks noGrp="1"/>
          </p:cNvSpPr>
          <p:nvPr>
            <p:ph idx="1"/>
          </p:nvPr>
        </p:nvSpPr>
        <p:spPr/>
        <p:txBody>
          <a:bodyPr/>
          <a:lstStyle/>
          <a:p>
            <a:r>
              <a:rPr lang="en-GB" dirty="0"/>
              <a:t>There are three major sociological theories that explain the idea of homelessness:</a:t>
            </a:r>
          </a:p>
          <a:p>
            <a:endParaRPr lang="en-GB" dirty="0"/>
          </a:p>
          <a:p>
            <a:r>
              <a:rPr lang="en-GB" dirty="0"/>
              <a:t>Functionalist theory by Emile Durkheim </a:t>
            </a:r>
          </a:p>
          <a:p>
            <a:r>
              <a:rPr lang="en-GB" dirty="0"/>
              <a:t>Conflict theory by Karl Marx</a:t>
            </a:r>
          </a:p>
          <a:p>
            <a:r>
              <a:rPr lang="en-GB" dirty="0"/>
              <a:t>Interaction theory by Michael Long </a:t>
            </a:r>
          </a:p>
        </p:txBody>
      </p:sp>
      <p:pic>
        <p:nvPicPr>
          <p:cNvPr id="3074" name="Picture 2" descr="Image result for emile durkheim ">
            <a:extLst>
              <a:ext uri="{FF2B5EF4-FFF2-40B4-BE49-F238E27FC236}">
                <a16:creationId xmlns:a16="http://schemas.microsoft.com/office/drawing/2014/main" id="{004D54E9-744B-AB58-BE18-0C3746659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5363" y="1027906"/>
            <a:ext cx="1190625" cy="174307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6" name="Picture 4" descr="Karl Marx Biography - Facts, Childhood, Family Life &amp; Achievements">
            <a:extLst>
              <a:ext uri="{FF2B5EF4-FFF2-40B4-BE49-F238E27FC236}">
                <a16:creationId xmlns:a16="http://schemas.microsoft.com/office/drawing/2014/main" id="{2528A4BE-DC3E-2229-6EB1-60A6C3C5CA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964" y="2884341"/>
            <a:ext cx="2252133" cy="187677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3078" name="Picture 6" descr="Michael Long Profile | University College Dublin">
            <a:extLst>
              <a:ext uri="{FF2B5EF4-FFF2-40B4-BE49-F238E27FC236}">
                <a16:creationId xmlns:a16="http://schemas.microsoft.com/office/drawing/2014/main" id="{33D10ABD-18C1-4ED2-AEC0-A0ED46F1B5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3426" y="4874479"/>
            <a:ext cx="1714500" cy="17145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1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5D73-C373-D426-173B-EA98D6BBD319}"/>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E47DA594-CAFA-F452-40D6-A5A7FC23E4A4}"/>
              </a:ext>
            </a:extLst>
          </p:cNvPr>
          <p:cNvSpPr>
            <a:spLocks noGrp="1"/>
          </p:cNvSpPr>
          <p:nvPr>
            <p:ph idx="1"/>
          </p:nvPr>
        </p:nvSpPr>
        <p:spPr/>
        <p:txBody>
          <a:bodyPr>
            <a:normAutofit lnSpcReduction="10000"/>
          </a:bodyPr>
          <a:lstStyle/>
          <a:p>
            <a:pPr marL="0" indent="0">
              <a:buNone/>
            </a:pPr>
            <a:r>
              <a:rPr lang="en-GB" b="1" dirty="0"/>
              <a:t>Functionalist theory by Emile Durkheim </a:t>
            </a:r>
          </a:p>
          <a:p>
            <a:r>
              <a:rPr lang="en-GB" dirty="0"/>
              <a:t>Structural functionalism is a sociological theory that considers society as a complex system with interconnected parts, which can be seen through the lens of homelessness. </a:t>
            </a:r>
          </a:p>
          <a:p>
            <a:r>
              <a:rPr lang="en-GB" dirty="0"/>
              <a:t>Durkheim view homelessness as a social problem:</a:t>
            </a:r>
          </a:p>
          <a:p>
            <a:pPr lvl="1"/>
            <a:r>
              <a:rPr lang="en-GB" b="0" i="0" dirty="0">
                <a:solidFill>
                  <a:srgbClr val="111111"/>
                </a:solidFill>
                <a:effectLst/>
                <a:highlight>
                  <a:srgbClr val="FFFFFF"/>
                </a:highlight>
                <a:latin typeface="-apple-system"/>
              </a:rPr>
              <a:t>From a functionalist viewpoint, homelessness is recognized as a social problem. However, it doesn’t necessarily imply structural faults within society.</a:t>
            </a:r>
          </a:p>
          <a:p>
            <a:pPr lvl="1"/>
            <a:r>
              <a:rPr lang="en-GB" b="0" i="0" dirty="0">
                <a:solidFill>
                  <a:srgbClr val="111111"/>
                </a:solidFill>
                <a:effectLst/>
                <a:highlight>
                  <a:srgbClr val="FFFFFF"/>
                </a:highlight>
                <a:latin typeface="-apple-system"/>
              </a:rPr>
              <a:t>Homelessness challenges the stability of societal structures and institutions, but it also serves </a:t>
            </a:r>
            <a:r>
              <a:rPr lang="en-GB" b="1" i="0" dirty="0">
                <a:solidFill>
                  <a:srgbClr val="111111"/>
                </a:solidFill>
                <a:effectLst/>
                <a:highlight>
                  <a:srgbClr val="FFFFFF"/>
                </a:highlight>
                <a:latin typeface="-apple-system"/>
              </a:rPr>
              <a:t>latent functions</a:t>
            </a:r>
            <a:r>
              <a:rPr lang="en-GB" b="0" i="0" dirty="0">
                <a:solidFill>
                  <a:srgbClr val="111111"/>
                </a:solidFill>
                <a:effectLst/>
                <a:highlight>
                  <a:srgbClr val="FFFFFF"/>
                </a:highlight>
                <a:latin typeface="-apple-system"/>
              </a:rPr>
              <a:t> within the system.</a:t>
            </a:r>
          </a:p>
          <a:p>
            <a:endParaRPr lang="en-GB" dirty="0"/>
          </a:p>
          <a:p>
            <a:pPr marL="0" indent="0">
              <a:buNone/>
            </a:pPr>
            <a:endParaRPr lang="en-GB" dirty="0"/>
          </a:p>
        </p:txBody>
      </p:sp>
      <p:pic>
        <p:nvPicPr>
          <p:cNvPr id="3074" name="Picture 2" descr="Image result for emile durkheim ">
            <a:extLst>
              <a:ext uri="{FF2B5EF4-FFF2-40B4-BE49-F238E27FC236}">
                <a16:creationId xmlns:a16="http://schemas.microsoft.com/office/drawing/2014/main" id="{004D54E9-744B-AB58-BE18-0C3746659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1605876"/>
            <a:ext cx="2291197" cy="335431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3496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5D73-C373-D426-173B-EA98D6BBD319}"/>
              </a:ext>
            </a:extLst>
          </p:cNvPr>
          <p:cNvSpPr>
            <a:spLocks noGrp="1"/>
          </p:cNvSpPr>
          <p:nvPr>
            <p:ph type="title"/>
          </p:nvPr>
        </p:nvSpPr>
        <p:spPr/>
        <p:txBody>
          <a:bodyPr/>
          <a:lstStyle/>
          <a:p>
            <a:r>
              <a:rPr lang="en-GB"/>
              <a:t>Homelessness: Theoretical Perspectives</a:t>
            </a:r>
            <a:endParaRPr lang="en-GB" dirty="0"/>
          </a:p>
        </p:txBody>
      </p:sp>
      <p:sp>
        <p:nvSpPr>
          <p:cNvPr id="3" name="Content Placeholder 2">
            <a:extLst>
              <a:ext uri="{FF2B5EF4-FFF2-40B4-BE49-F238E27FC236}">
                <a16:creationId xmlns:a16="http://schemas.microsoft.com/office/drawing/2014/main" id="{E47DA594-CAFA-F452-40D6-A5A7FC23E4A4}"/>
              </a:ext>
            </a:extLst>
          </p:cNvPr>
          <p:cNvSpPr>
            <a:spLocks noGrp="1"/>
          </p:cNvSpPr>
          <p:nvPr>
            <p:ph idx="1"/>
          </p:nvPr>
        </p:nvSpPr>
        <p:spPr/>
        <p:txBody>
          <a:bodyPr>
            <a:normAutofit lnSpcReduction="10000"/>
          </a:bodyPr>
          <a:lstStyle/>
          <a:p>
            <a:pPr marL="0" indent="0">
              <a:buNone/>
            </a:pPr>
            <a:r>
              <a:rPr lang="en-GB" b="1" i="0" dirty="0">
                <a:solidFill>
                  <a:srgbClr val="111111"/>
                </a:solidFill>
                <a:effectLst/>
                <a:highlight>
                  <a:srgbClr val="FFFFFF"/>
                </a:highlight>
                <a:latin typeface="-apple-system"/>
              </a:rPr>
              <a:t>Latent Functions of Homelessness</a:t>
            </a:r>
            <a:r>
              <a:rPr lang="en-GB" b="0" i="0" dirty="0">
                <a:solidFill>
                  <a:srgbClr val="111111"/>
                </a:solidFill>
                <a:effectLst/>
                <a:highlight>
                  <a:srgbClr val="FFFFFF"/>
                </a:highlight>
                <a:latin typeface="-apple-system"/>
              </a:rPr>
              <a:t>:</a:t>
            </a:r>
          </a:p>
          <a:p>
            <a:r>
              <a:rPr lang="en-GB" b="0" i="0" dirty="0">
                <a:solidFill>
                  <a:srgbClr val="111111"/>
                </a:solidFill>
                <a:effectLst/>
                <a:highlight>
                  <a:srgbClr val="FFFFFF"/>
                </a:highlight>
                <a:latin typeface="-apple-system"/>
              </a:rPr>
              <a:t>Despite its negative impact, homelessness fulfils certain latent functions:</a:t>
            </a:r>
          </a:p>
          <a:p>
            <a:pPr lvl="1"/>
            <a:r>
              <a:rPr lang="en-GB" b="1" i="0" dirty="0">
                <a:solidFill>
                  <a:srgbClr val="111111"/>
                </a:solidFill>
                <a:effectLst/>
                <a:highlight>
                  <a:srgbClr val="FFFFFF"/>
                </a:highlight>
                <a:latin typeface="-apple-system"/>
              </a:rPr>
              <a:t>Social Cohesion</a:t>
            </a:r>
            <a:r>
              <a:rPr lang="en-GB" b="0" i="0" dirty="0">
                <a:solidFill>
                  <a:srgbClr val="111111"/>
                </a:solidFill>
                <a:effectLst/>
                <a:highlight>
                  <a:srgbClr val="FFFFFF"/>
                </a:highlight>
                <a:latin typeface="-apple-system"/>
              </a:rPr>
              <a:t>: Homelessness highlights the importance of social support networks. It encourages people to come together to address the issue.</a:t>
            </a:r>
          </a:p>
          <a:p>
            <a:pPr lvl="1"/>
            <a:r>
              <a:rPr lang="en-GB" b="1" i="0" dirty="0">
                <a:solidFill>
                  <a:srgbClr val="111111"/>
                </a:solidFill>
                <a:effectLst/>
                <a:highlight>
                  <a:srgbClr val="FFFFFF"/>
                </a:highlight>
                <a:latin typeface="-apple-system"/>
              </a:rPr>
              <a:t>Charitable Activities</a:t>
            </a:r>
            <a:r>
              <a:rPr lang="en-GB" b="0" i="0" dirty="0">
                <a:solidFill>
                  <a:srgbClr val="111111"/>
                </a:solidFill>
                <a:effectLst/>
                <a:highlight>
                  <a:srgbClr val="FFFFFF"/>
                </a:highlight>
                <a:latin typeface="-apple-system"/>
              </a:rPr>
              <a:t>: Homelessness prompts charitable organizations, individuals, and communities to provide aid and support to those in need.</a:t>
            </a:r>
          </a:p>
          <a:p>
            <a:pPr lvl="1"/>
            <a:r>
              <a:rPr lang="en-GB" b="1" i="0" dirty="0">
                <a:solidFill>
                  <a:srgbClr val="111111"/>
                </a:solidFill>
                <a:effectLst/>
                <a:highlight>
                  <a:srgbClr val="FFFFFF"/>
                </a:highlight>
                <a:latin typeface="-apple-system"/>
              </a:rPr>
              <a:t>Job Creation</a:t>
            </a:r>
            <a:r>
              <a:rPr lang="en-GB" b="0" i="0" dirty="0">
                <a:solidFill>
                  <a:srgbClr val="111111"/>
                </a:solidFill>
                <a:effectLst/>
                <a:highlight>
                  <a:srgbClr val="FFFFFF"/>
                </a:highlight>
                <a:latin typeface="-apple-system"/>
              </a:rPr>
              <a:t>: Efforts to combat homelessness create jobs in social services, shelters, and related fields.</a:t>
            </a:r>
          </a:p>
          <a:p>
            <a:pPr lvl="1"/>
            <a:r>
              <a:rPr lang="en-GB" b="1" i="0" dirty="0">
                <a:solidFill>
                  <a:srgbClr val="111111"/>
                </a:solidFill>
                <a:effectLst/>
                <a:highlight>
                  <a:srgbClr val="FFFFFF"/>
                </a:highlight>
                <a:latin typeface="-apple-system"/>
              </a:rPr>
              <a:t>Social Awareness</a:t>
            </a:r>
            <a:r>
              <a:rPr lang="en-GB" b="0" i="0" dirty="0">
                <a:solidFill>
                  <a:srgbClr val="111111"/>
                </a:solidFill>
                <a:effectLst/>
                <a:highlight>
                  <a:srgbClr val="FFFFFF"/>
                </a:highlight>
                <a:latin typeface="-apple-system"/>
              </a:rPr>
              <a:t>: Homelessness raises awareness about poverty, inequality, and the need for social reforms.</a:t>
            </a:r>
          </a:p>
          <a:p>
            <a:endParaRPr lang="en-GB" dirty="0"/>
          </a:p>
          <a:p>
            <a:pPr marL="0" indent="0">
              <a:buNone/>
            </a:pPr>
            <a:endParaRPr lang="en-GB" dirty="0"/>
          </a:p>
        </p:txBody>
      </p:sp>
      <p:pic>
        <p:nvPicPr>
          <p:cNvPr id="3074" name="Picture 2" descr="Image result for emile durkheim ">
            <a:extLst>
              <a:ext uri="{FF2B5EF4-FFF2-40B4-BE49-F238E27FC236}">
                <a16:creationId xmlns:a16="http://schemas.microsoft.com/office/drawing/2014/main" id="{004D54E9-744B-AB58-BE18-0C3746659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1605876"/>
            <a:ext cx="2291197" cy="335431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5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5D73-C373-D426-173B-EA98D6BBD319}"/>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E47DA594-CAFA-F452-40D6-A5A7FC23E4A4}"/>
              </a:ext>
            </a:extLst>
          </p:cNvPr>
          <p:cNvSpPr>
            <a:spLocks noGrp="1"/>
          </p:cNvSpPr>
          <p:nvPr>
            <p:ph idx="1"/>
          </p:nvPr>
        </p:nvSpPr>
        <p:spPr/>
        <p:txBody>
          <a:bodyPr>
            <a:normAutofit/>
          </a:bodyPr>
          <a:lstStyle/>
          <a:p>
            <a:pPr marL="0" indent="0">
              <a:buNone/>
            </a:pPr>
            <a:r>
              <a:rPr lang="en-GB" b="1" i="0" dirty="0">
                <a:solidFill>
                  <a:srgbClr val="111111"/>
                </a:solidFill>
                <a:effectLst/>
                <a:highlight>
                  <a:srgbClr val="FFFFFF"/>
                </a:highlight>
                <a:latin typeface="-apple-system"/>
              </a:rPr>
              <a:t>Macro View of Society</a:t>
            </a:r>
            <a:r>
              <a:rPr lang="en-GB" b="0" i="0" dirty="0">
                <a:solidFill>
                  <a:srgbClr val="111111"/>
                </a:solidFill>
                <a:effectLst/>
                <a:highlight>
                  <a:srgbClr val="FFFFFF"/>
                </a:highlight>
                <a:latin typeface="-apple-system"/>
              </a:rPr>
              <a:t>:</a:t>
            </a:r>
          </a:p>
          <a:p>
            <a:pPr lvl="1"/>
            <a:r>
              <a:rPr lang="en-GB" b="0" i="0" dirty="0">
                <a:solidFill>
                  <a:srgbClr val="111111"/>
                </a:solidFill>
                <a:effectLst/>
                <a:highlight>
                  <a:srgbClr val="FFFFFF"/>
                </a:highlight>
                <a:latin typeface="-apple-system"/>
              </a:rPr>
              <a:t>The functionalist perspective takes a macro view of society. It sees society as a codependent system where various elements influence one another.</a:t>
            </a:r>
          </a:p>
          <a:p>
            <a:pPr lvl="1"/>
            <a:r>
              <a:rPr lang="en-GB" b="0" i="0" dirty="0">
                <a:solidFill>
                  <a:srgbClr val="111111"/>
                </a:solidFill>
                <a:effectLst/>
                <a:highlight>
                  <a:srgbClr val="FFFFFF"/>
                </a:highlight>
                <a:latin typeface="-apple-system"/>
              </a:rPr>
              <a:t>Homelessness is both a functional and dysfunctional aspect of this system. It reveals gaps and challenges while also fostering responses and solutions.</a:t>
            </a:r>
          </a:p>
          <a:p>
            <a:pPr lvl="1"/>
            <a:endParaRPr lang="en-GB" dirty="0">
              <a:solidFill>
                <a:srgbClr val="111111"/>
              </a:solidFill>
              <a:highlight>
                <a:srgbClr val="FFFFFF"/>
              </a:highlight>
              <a:latin typeface="-apple-system"/>
            </a:endParaRPr>
          </a:p>
          <a:p>
            <a:r>
              <a:rPr lang="en-GB" b="0" i="0" dirty="0">
                <a:solidFill>
                  <a:srgbClr val="111111"/>
                </a:solidFill>
                <a:effectLst/>
                <a:highlight>
                  <a:srgbClr val="FFFFFF"/>
                </a:highlight>
                <a:latin typeface="-apple-system"/>
              </a:rPr>
              <a:t>Durkheim argues that while homelessness poses challenges, it also triggers positive responses and contributes to social cohesion. </a:t>
            </a:r>
          </a:p>
          <a:p>
            <a:endParaRPr lang="en-GB" dirty="0"/>
          </a:p>
          <a:p>
            <a:pPr marL="0" indent="0">
              <a:buNone/>
            </a:pPr>
            <a:endParaRPr lang="en-GB" dirty="0"/>
          </a:p>
        </p:txBody>
      </p:sp>
      <p:pic>
        <p:nvPicPr>
          <p:cNvPr id="3074" name="Picture 2" descr="Image result for emile durkheim ">
            <a:extLst>
              <a:ext uri="{FF2B5EF4-FFF2-40B4-BE49-F238E27FC236}">
                <a16:creationId xmlns:a16="http://schemas.microsoft.com/office/drawing/2014/main" id="{004D54E9-744B-AB58-BE18-0C37466592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1605876"/>
            <a:ext cx="2291197" cy="335431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740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DC4A-379F-3BEF-C23F-6D2689B56966}"/>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7EA175F4-EE9C-3233-498B-B55B24E2AFA9}"/>
              </a:ext>
            </a:extLst>
          </p:cNvPr>
          <p:cNvSpPr>
            <a:spLocks noGrp="1"/>
          </p:cNvSpPr>
          <p:nvPr>
            <p:ph idx="1"/>
          </p:nvPr>
        </p:nvSpPr>
        <p:spPr/>
        <p:txBody>
          <a:bodyPr>
            <a:normAutofit/>
          </a:bodyPr>
          <a:lstStyle/>
          <a:p>
            <a:pPr marL="0" indent="0">
              <a:buNone/>
            </a:pPr>
            <a:r>
              <a:rPr lang="en-GB" b="1" dirty="0"/>
              <a:t>Conflict theory by Karl Marx</a:t>
            </a:r>
          </a:p>
          <a:p>
            <a:r>
              <a:rPr lang="en-GB" dirty="0"/>
              <a:t>In the Marxist perspective, homelessness is closely tied to the inherent contradictions of capitalism. </a:t>
            </a:r>
          </a:p>
          <a:p>
            <a:pPr marL="0" indent="0" algn="l">
              <a:buNone/>
            </a:pPr>
            <a:r>
              <a:rPr lang="en-GB" b="1" i="0" dirty="0">
                <a:solidFill>
                  <a:srgbClr val="111111"/>
                </a:solidFill>
                <a:effectLst/>
                <a:highlight>
                  <a:srgbClr val="FFFFFF"/>
                </a:highlight>
                <a:latin typeface="-apple-system"/>
              </a:rPr>
              <a:t>Capitalist Society and Class Conflict</a:t>
            </a:r>
            <a:r>
              <a:rPr lang="en-GB" b="0" i="0" dirty="0">
                <a:solidFill>
                  <a:srgbClr val="111111"/>
                </a:solidFill>
                <a:effectLst/>
                <a:highlight>
                  <a:srgbClr val="FFFFFF"/>
                </a:highlight>
                <a:latin typeface="-apple-system"/>
              </a:rPr>
              <a:t>:</a:t>
            </a:r>
          </a:p>
          <a:p>
            <a:pPr lvl="1"/>
            <a:r>
              <a:rPr lang="en-GB" b="0" i="0" dirty="0">
                <a:solidFill>
                  <a:srgbClr val="111111"/>
                </a:solidFill>
                <a:effectLst/>
                <a:highlight>
                  <a:srgbClr val="FFFFFF"/>
                </a:highlight>
                <a:latin typeface="-apple-system"/>
              </a:rPr>
              <a:t>According to Karl Marx’s conflict theory, society consists of two primary classes: the </a:t>
            </a:r>
            <a:r>
              <a:rPr lang="en-GB" b="1" i="0" dirty="0">
                <a:solidFill>
                  <a:srgbClr val="111111"/>
                </a:solidFill>
                <a:effectLst/>
                <a:highlight>
                  <a:srgbClr val="FFFFFF"/>
                </a:highlight>
                <a:latin typeface="-apple-system"/>
              </a:rPr>
              <a:t>bourgeoisie</a:t>
            </a:r>
            <a:r>
              <a:rPr lang="en-GB" b="0" i="0" dirty="0">
                <a:solidFill>
                  <a:srgbClr val="111111"/>
                </a:solidFill>
                <a:effectLst/>
                <a:highlight>
                  <a:srgbClr val="FFFFFF"/>
                </a:highlight>
                <a:latin typeface="-apple-system"/>
              </a:rPr>
              <a:t> (owners of the means of production) and the </a:t>
            </a:r>
            <a:r>
              <a:rPr lang="en-GB" b="1" i="0" dirty="0">
                <a:solidFill>
                  <a:srgbClr val="111111"/>
                </a:solidFill>
                <a:effectLst/>
                <a:highlight>
                  <a:srgbClr val="FFFFFF"/>
                </a:highlight>
                <a:latin typeface="-apple-system"/>
              </a:rPr>
              <a:t>proletariat</a:t>
            </a:r>
            <a:r>
              <a:rPr lang="en-GB" b="0" i="0" dirty="0">
                <a:solidFill>
                  <a:srgbClr val="111111"/>
                </a:solidFill>
                <a:effectLst/>
                <a:highlight>
                  <a:srgbClr val="FFFFFF"/>
                </a:highlight>
                <a:latin typeface="-apple-system"/>
              </a:rPr>
              <a:t> (working-class individuals who labour for the bourgeoisie).</a:t>
            </a:r>
          </a:p>
          <a:p>
            <a:pPr lvl="1"/>
            <a:r>
              <a:rPr lang="en-GB" b="0" i="0" dirty="0">
                <a:solidFill>
                  <a:srgbClr val="111111"/>
                </a:solidFill>
                <a:effectLst/>
                <a:highlight>
                  <a:srgbClr val="FFFFFF"/>
                </a:highlight>
                <a:latin typeface="-apple-system"/>
              </a:rPr>
              <a:t>The capitalist system inherently exploits workers, depriving them of basic human necessities such as food, shelter, and security</a:t>
            </a:r>
          </a:p>
          <a:p>
            <a:endParaRPr lang="en-GB" dirty="0"/>
          </a:p>
        </p:txBody>
      </p:sp>
      <p:pic>
        <p:nvPicPr>
          <p:cNvPr id="4" name="Picture 4" descr="Karl Marx Biography - Facts, Childhood, Family Life &amp; Achievements">
            <a:extLst>
              <a:ext uri="{FF2B5EF4-FFF2-40B4-BE49-F238E27FC236}">
                <a16:creationId xmlns:a16="http://schemas.microsoft.com/office/drawing/2014/main" id="{453EB109-09BD-8F0A-5B0A-14099083B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430" y="2319867"/>
            <a:ext cx="2929502" cy="244125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33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DC4A-379F-3BEF-C23F-6D2689B56966}"/>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7EA175F4-EE9C-3233-498B-B55B24E2AFA9}"/>
              </a:ext>
            </a:extLst>
          </p:cNvPr>
          <p:cNvSpPr>
            <a:spLocks noGrp="1"/>
          </p:cNvSpPr>
          <p:nvPr>
            <p:ph idx="1"/>
          </p:nvPr>
        </p:nvSpPr>
        <p:spPr/>
        <p:txBody>
          <a:bodyPr>
            <a:normAutofit/>
          </a:bodyPr>
          <a:lstStyle/>
          <a:p>
            <a:pPr marL="0" indent="0" algn="l">
              <a:buNone/>
            </a:pPr>
            <a:r>
              <a:rPr lang="en-GB" b="1" i="0" dirty="0">
                <a:solidFill>
                  <a:srgbClr val="111111"/>
                </a:solidFill>
                <a:effectLst/>
                <a:highlight>
                  <a:srgbClr val="FFFFFF"/>
                </a:highlight>
                <a:latin typeface="-apple-system"/>
              </a:rPr>
              <a:t>Homelessness as a Product of Social Inequalities</a:t>
            </a:r>
            <a:r>
              <a:rPr lang="en-GB" b="0" i="0" dirty="0">
                <a:solidFill>
                  <a:srgbClr val="111111"/>
                </a:solidFill>
                <a:effectLst/>
                <a:highlight>
                  <a:srgbClr val="FFFFFF"/>
                </a:highlight>
                <a:latin typeface="-apple-system"/>
              </a:rPr>
              <a:t>:</a:t>
            </a:r>
          </a:p>
          <a:p>
            <a:pPr algn="l">
              <a:buFont typeface="Arial" panose="020B0604020202020204" pitchFamily="34" charset="0"/>
              <a:buChar char="•"/>
            </a:pPr>
            <a:r>
              <a:rPr lang="en-GB" b="0" i="0" dirty="0">
                <a:solidFill>
                  <a:srgbClr val="111111"/>
                </a:solidFill>
                <a:effectLst/>
                <a:highlight>
                  <a:srgbClr val="FFFFFF"/>
                </a:highlight>
                <a:latin typeface="-apple-system"/>
              </a:rPr>
              <a:t>Homelessness emerges from social inequalities perpetuated by capitalism.</a:t>
            </a:r>
          </a:p>
          <a:p>
            <a:pPr algn="l">
              <a:buFont typeface="Arial" panose="020B0604020202020204" pitchFamily="34" charset="0"/>
              <a:buChar char="•"/>
            </a:pPr>
            <a:r>
              <a:rPr lang="en-GB" b="0" i="0" dirty="0">
                <a:solidFill>
                  <a:srgbClr val="111111"/>
                </a:solidFill>
                <a:effectLst/>
                <a:highlight>
                  <a:srgbClr val="FFFFFF"/>
                </a:highlight>
                <a:latin typeface="-apple-system"/>
              </a:rPr>
              <a:t>The bourgeoisie, as the oppressors, control property and wealth. They prioritize profit over human needs.</a:t>
            </a:r>
          </a:p>
          <a:p>
            <a:pPr algn="l">
              <a:buFont typeface="Arial" panose="020B0604020202020204" pitchFamily="34" charset="0"/>
              <a:buChar char="•"/>
            </a:pPr>
            <a:r>
              <a:rPr lang="en-GB" b="0" i="0" dirty="0">
                <a:solidFill>
                  <a:srgbClr val="111111"/>
                </a:solidFill>
                <a:effectLst/>
                <a:highlight>
                  <a:srgbClr val="FFFFFF"/>
                </a:highlight>
                <a:latin typeface="-apple-system"/>
              </a:rPr>
              <a:t>The proletariats, the oppressed workers, often struggle to secure stable housing due to low wages, job insecurity, and lack of affordable housing options</a:t>
            </a:r>
          </a:p>
          <a:p>
            <a:endParaRPr lang="en-GB" dirty="0"/>
          </a:p>
        </p:txBody>
      </p:sp>
      <p:pic>
        <p:nvPicPr>
          <p:cNvPr id="4" name="Picture 4" descr="Karl Marx Biography - Facts, Childhood, Family Life &amp; Achievements">
            <a:extLst>
              <a:ext uri="{FF2B5EF4-FFF2-40B4-BE49-F238E27FC236}">
                <a16:creationId xmlns:a16="http://schemas.microsoft.com/office/drawing/2014/main" id="{453EB109-09BD-8F0A-5B0A-14099083B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430" y="2319867"/>
            <a:ext cx="2929502" cy="244125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96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DC4A-379F-3BEF-C23F-6D2689B56966}"/>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7EA175F4-EE9C-3233-498B-B55B24E2AFA9}"/>
              </a:ext>
            </a:extLst>
          </p:cNvPr>
          <p:cNvSpPr>
            <a:spLocks noGrp="1"/>
          </p:cNvSpPr>
          <p:nvPr>
            <p:ph idx="1"/>
          </p:nvPr>
        </p:nvSpPr>
        <p:spPr/>
        <p:txBody>
          <a:bodyPr>
            <a:normAutofit/>
          </a:bodyPr>
          <a:lstStyle/>
          <a:p>
            <a:pPr marL="0" indent="0" algn="l">
              <a:buNone/>
            </a:pPr>
            <a:r>
              <a:rPr lang="en-GB" b="1" i="0" dirty="0">
                <a:solidFill>
                  <a:srgbClr val="111111"/>
                </a:solidFill>
                <a:effectLst/>
                <a:highlight>
                  <a:srgbClr val="FFFFFF"/>
                </a:highlight>
                <a:latin typeface="-apple-system"/>
              </a:rPr>
              <a:t>The Housing Question and Capitalism</a:t>
            </a:r>
            <a:r>
              <a:rPr lang="en-GB" b="0" i="0" dirty="0">
                <a:solidFill>
                  <a:srgbClr val="111111"/>
                </a:solidFill>
                <a:effectLst/>
                <a:highlight>
                  <a:srgbClr val="FFFFFF"/>
                </a:highlight>
                <a:latin typeface="-apple-system"/>
              </a:rPr>
              <a:t>:</a:t>
            </a:r>
          </a:p>
          <a:p>
            <a:pPr algn="l">
              <a:buFont typeface="Arial" panose="020B0604020202020204" pitchFamily="34" charset="0"/>
              <a:buChar char="•"/>
            </a:pPr>
            <a:r>
              <a:rPr lang="en-GB" b="0" i="0" dirty="0">
                <a:solidFill>
                  <a:srgbClr val="111111"/>
                </a:solidFill>
                <a:effectLst/>
                <a:highlight>
                  <a:srgbClr val="FFFFFF"/>
                </a:highlight>
                <a:latin typeface="-apple-system"/>
              </a:rPr>
              <a:t>Friedrich Engels, a collaborator of Marx, addressed the housing crisis in his work “The Housing Question” (1872).</a:t>
            </a:r>
          </a:p>
          <a:p>
            <a:pPr algn="l">
              <a:buFont typeface="Arial" panose="020B0604020202020204" pitchFamily="34" charset="0"/>
              <a:buChar char="•"/>
            </a:pPr>
            <a:r>
              <a:rPr lang="en-GB" b="0" i="0" dirty="0">
                <a:solidFill>
                  <a:srgbClr val="111111"/>
                </a:solidFill>
                <a:effectLst/>
                <a:highlight>
                  <a:srgbClr val="FFFFFF"/>
                </a:highlight>
                <a:latin typeface="-apple-system"/>
              </a:rPr>
              <a:t>Engels argued that the housing problem could only be truly solved by abolishing the capitalist mode of production.</a:t>
            </a:r>
          </a:p>
          <a:p>
            <a:pPr algn="l">
              <a:buFont typeface="Arial" panose="020B0604020202020204" pitchFamily="34" charset="0"/>
              <a:buChar char="•"/>
            </a:pPr>
            <a:r>
              <a:rPr lang="en-GB" b="0" i="0" dirty="0">
                <a:solidFill>
                  <a:srgbClr val="111111"/>
                </a:solidFill>
                <a:effectLst/>
                <a:highlight>
                  <a:srgbClr val="FFFFFF"/>
                </a:highlight>
                <a:latin typeface="-apple-system"/>
              </a:rPr>
              <a:t>He emphasized that the solution to housing issues is intricately linked to broader social transformation, including the elimination of class-based exploitation</a:t>
            </a:r>
          </a:p>
          <a:p>
            <a:endParaRPr lang="en-GB" dirty="0"/>
          </a:p>
        </p:txBody>
      </p:sp>
      <p:pic>
        <p:nvPicPr>
          <p:cNvPr id="4" name="Picture 4" descr="Karl Marx Biography - Facts, Childhood, Family Life &amp; Achievements">
            <a:extLst>
              <a:ext uri="{FF2B5EF4-FFF2-40B4-BE49-F238E27FC236}">
                <a16:creationId xmlns:a16="http://schemas.microsoft.com/office/drawing/2014/main" id="{453EB109-09BD-8F0A-5B0A-14099083B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430" y="2319867"/>
            <a:ext cx="2929502" cy="244125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7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DC4A-379F-3BEF-C23F-6D2689B56966}"/>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7EA175F4-EE9C-3233-498B-B55B24E2AFA9}"/>
              </a:ext>
            </a:extLst>
          </p:cNvPr>
          <p:cNvSpPr>
            <a:spLocks noGrp="1"/>
          </p:cNvSpPr>
          <p:nvPr>
            <p:ph idx="1"/>
          </p:nvPr>
        </p:nvSpPr>
        <p:spPr>
          <a:xfrm>
            <a:off x="3780148" y="1825625"/>
            <a:ext cx="8272422" cy="4321175"/>
          </a:xfrm>
        </p:spPr>
        <p:txBody>
          <a:bodyPr>
            <a:normAutofit/>
          </a:bodyPr>
          <a:lstStyle/>
          <a:p>
            <a:r>
              <a:rPr lang="en-GB" i="0" dirty="0">
                <a:solidFill>
                  <a:srgbClr val="111111"/>
                </a:solidFill>
                <a:effectLst/>
                <a:highlight>
                  <a:srgbClr val="FFFFFF"/>
                </a:highlight>
                <a:latin typeface="-apple-system"/>
              </a:rPr>
              <a:t>The Marxist perspective views homelessness as a consequence of capitalist contradictions, where profit-driven interests often override the basic right to decent housing. </a:t>
            </a:r>
          </a:p>
          <a:p>
            <a:endParaRPr lang="en-GB" dirty="0"/>
          </a:p>
        </p:txBody>
      </p:sp>
      <p:pic>
        <p:nvPicPr>
          <p:cNvPr id="4" name="Picture 4" descr="Karl Marx Biography - Facts, Childhood, Family Life &amp; Achievements">
            <a:extLst>
              <a:ext uri="{FF2B5EF4-FFF2-40B4-BE49-F238E27FC236}">
                <a16:creationId xmlns:a16="http://schemas.microsoft.com/office/drawing/2014/main" id="{453EB109-09BD-8F0A-5B0A-14099083B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430" y="2319867"/>
            <a:ext cx="2929502" cy="244125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26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DC4A-379F-3BEF-C23F-6D2689B56966}"/>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7EA175F4-EE9C-3233-498B-B55B24E2AFA9}"/>
              </a:ext>
            </a:extLst>
          </p:cNvPr>
          <p:cNvSpPr>
            <a:spLocks noGrp="1"/>
          </p:cNvSpPr>
          <p:nvPr>
            <p:ph idx="1"/>
          </p:nvPr>
        </p:nvSpPr>
        <p:spPr>
          <a:xfrm>
            <a:off x="3204415" y="1670580"/>
            <a:ext cx="8818252" cy="4321175"/>
          </a:xfrm>
        </p:spPr>
        <p:txBody>
          <a:bodyPr>
            <a:normAutofit/>
          </a:bodyPr>
          <a:lstStyle/>
          <a:p>
            <a:r>
              <a:rPr lang="en-GB" dirty="0">
                <a:solidFill>
                  <a:srgbClr val="111111"/>
                </a:solidFill>
                <a:highlight>
                  <a:srgbClr val="FFFFFF"/>
                </a:highlight>
                <a:latin typeface="-apple-system"/>
              </a:rPr>
              <a:t>This basic right is depicted by Maslow's Hierarchy needs</a:t>
            </a:r>
            <a:endParaRPr lang="en-GB" i="0" dirty="0">
              <a:solidFill>
                <a:srgbClr val="111111"/>
              </a:solidFill>
              <a:effectLst/>
              <a:highlight>
                <a:srgbClr val="FFFFFF"/>
              </a:highlight>
              <a:latin typeface="-apple-system"/>
            </a:endParaRPr>
          </a:p>
          <a:p>
            <a:endParaRPr lang="en-GB" dirty="0"/>
          </a:p>
        </p:txBody>
      </p:sp>
      <p:pic>
        <p:nvPicPr>
          <p:cNvPr id="4098" name="Picture 2" descr="Maslow's Hierarchy of Needs Explained">
            <a:extLst>
              <a:ext uri="{FF2B5EF4-FFF2-40B4-BE49-F238E27FC236}">
                <a16:creationId xmlns:a16="http://schemas.microsoft.com/office/drawing/2014/main" id="{F012E9D4-7C4A-0A3B-B466-46526B1366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1504"/>
          <a:stretch/>
        </p:blipFill>
        <p:spPr bwMode="auto">
          <a:xfrm>
            <a:off x="3441481" y="2181956"/>
            <a:ext cx="8428786" cy="4676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5224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A415-416F-CA2B-7151-1D14E94C4162}"/>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941040E1-2458-4358-8FFA-0864FE438E24}"/>
              </a:ext>
            </a:extLst>
          </p:cNvPr>
          <p:cNvSpPr>
            <a:spLocks noGrp="1"/>
          </p:cNvSpPr>
          <p:nvPr>
            <p:ph idx="1"/>
          </p:nvPr>
        </p:nvSpPr>
        <p:spPr/>
        <p:txBody>
          <a:bodyPr>
            <a:normAutofit/>
          </a:bodyPr>
          <a:lstStyle/>
          <a:p>
            <a:r>
              <a:rPr lang="en-GB" dirty="0"/>
              <a:t>Interaction theory by Michael Long is an approach to understanding social cognition, focussing on bodily behaviours and environmental contexts rather than mental processes. </a:t>
            </a:r>
          </a:p>
          <a:p>
            <a:r>
              <a:rPr lang="en-GB" dirty="0"/>
              <a:t>Unlike other contemporary approaches, interaction theory emphasises our embodied interactive relations with others. </a:t>
            </a:r>
          </a:p>
          <a:p>
            <a:endParaRPr lang="en-GB" dirty="0"/>
          </a:p>
        </p:txBody>
      </p:sp>
      <p:pic>
        <p:nvPicPr>
          <p:cNvPr id="4" name="Picture 6" descr="Michael Long Profile | University College Dublin">
            <a:extLst>
              <a:ext uri="{FF2B5EF4-FFF2-40B4-BE49-F238E27FC236}">
                <a16:creationId xmlns:a16="http://schemas.microsoft.com/office/drawing/2014/main" id="{04CE9CBD-D9D3-E25C-9CBE-8CDCE6316D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164" y="2115079"/>
            <a:ext cx="2627842" cy="262784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517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A415-416F-CA2B-7151-1D14E94C4162}"/>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941040E1-2458-4358-8FFA-0864FE438E24}"/>
              </a:ext>
            </a:extLst>
          </p:cNvPr>
          <p:cNvSpPr>
            <a:spLocks noGrp="1"/>
          </p:cNvSpPr>
          <p:nvPr>
            <p:ph idx="1"/>
          </p:nvPr>
        </p:nvSpPr>
        <p:spPr/>
        <p:txBody>
          <a:bodyPr>
            <a:normAutofit lnSpcReduction="10000"/>
          </a:bodyPr>
          <a:lstStyle/>
          <a:p>
            <a:pPr marL="0" indent="0">
              <a:buNone/>
            </a:pPr>
            <a:r>
              <a:rPr lang="en-GB" b="1" dirty="0"/>
              <a:t>Interaction theory by Michael Long </a:t>
            </a:r>
          </a:p>
          <a:p>
            <a:pPr marL="0" indent="0" algn="l">
              <a:buNone/>
            </a:pPr>
            <a:r>
              <a:rPr lang="en-GB" b="1" i="0" dirty="0">
                <a:solidFill>
                  <a:srgbClr val="111111"/>
                </a:solidFill>
                <a:effectLst/>
                <a:highlight>
                  <a:srgbClr val="FFFFFF"/>
                </a:highlight>
                <a:latin typeface="-apple-system"/>
              </a:rPr>
              <a:t>Understanding Attachment and Homelessness</a:t>
            </a:r>
            <a:r>
              <a:rPr lang="en-GB" b="0" i="0" dirty="0">
                <a:solidFill>
                  <a:srgbClr val="111111"/>
                </a:solidFill>
                <a:effectLst/>
                <a:highlight>
                  <a:srgbClr val="FFFFFF"/>
                </a:highlight>
                <a:latin typeface="-apple-system"/>
              </a:rPr>
              <a:t>:</a:t>
            </a:r>
          </a:p>
          <a:p>
            <a:pPr algn="l">
              <a:buFont typeface="Arial" panose="020B0604020202020204" pitchFamily="34" charset="0"/>
              <a:buChar char="•"/>
            </a:pPr>
            <a:r>
              <a:rPr lang="en-GB" b="1" i="0" dirty="0">
                <a:solidFill>
                  <a:srgbClr val="111111"/>
                </a:solidFill>
                <a:effectLst/>
                <a:highlight>
                  <a:srgbClr val="FFFFFF"/>
                </a:highlight>
                <a:latin typeface="-apple-system"/>
              </a:rPr>
              <a:t>Attachment theory</a:t>
            </a:r>
            <a:r>
              <a:rPr lang="en-GB" b="0" i="0" dirty="0">
                <a:solidFill>
                  <a:srgbClr val="111111"/>
                </a:solidFill>
                <a:effectLst/>
                <a:highlight>
                  <a:srgbClr val="FFFFFF"/>
                </a:highlight>
                <a:latin typeface="-apple-system"/>
              </a:rPr>
              <a:t> provides insights into how individuals relate to others based on their early life experiences. Developed by John Bowlby, it emphasizes the importance of secure attachments for well-being.</a:t>
            </a:r>
          </a:p>
          <a:p>
            <a:pPr algn="l">
              <a:buFont typeface="Arial" panose="020B0604020202020204" pitchFamily="34" charset="0"/>
              <a:buChar char="•"/>
            </a:pPr>
            <a:r>
              <a:rPr lang="en-GB" b="1" i="0" dirty="0">
                <a:solidFill>
                  <a:srgbClr val="111111"/>
                </a:solidFill>
                <a:effectLst/>
                <a:highlight>
                  <a:srgbClr val="FFFFFF"/>
                </a:highlight>
                <a:latin typeface="-apple-system"/>
              </a:rPr>
              <a:t>People experiencing Multiple Exclusion Homelessness (MEH)</a:t>
            </a:r>
            <a:r>
              <a:rPr lang="en-GB" b="0" i="0" dirty="0">
                <a:solidFill>
                  <a:srgbClr val="111111"/>
                </a:solidFill>
                <a:effectLst/>
                <a:highlight>
                  <a:srgbClr val="FFFFFF"/>
                </a:highlight>
                <a:latin typeface="-apple-system"/>
              </a:rPr>
              <a:t> often have a history of unresolved losses, trauma, and childhood adversity. These experiences impact their attachment styles.</a:t>
            </a:r>
          </a:p>
          <a:p>
            <a:endParaRPr lang="en-GB" dirty="0"/>
          </a:p>
        </p:txBody>
      </p:sp>
      <p:pic>
        <p:nvPicPr>
          <p:cNvPr id="4" name="Picture 6" descr="Michael Long Profile | University College Dublin">
            <a:extLst>
              <a:ext uri="{FF2B5EF4-FFF2-40B4-BE49-F238E27FC236}">
                <a16:creationId xmlns:a16="http://schemas.microsoft.com/office/drawing/2014/main" id="{04CE9CBD-D9D3-E25C-9CBE-8CDCE6316D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164" y="2115079"/>
            <a:ext cx="2627842" cy="262784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48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A415-416F-CA2B-7151-1D14E94C4162}"/>
              </a:ext>
            </a:extLst>
          </p:cNvPr>
          <p:cNvSpPr>
            <a:spLocks noGrp="1"/>
          </p:cNvSpPr>
          <p:nvPr>
            <p:ph type="title"/>
          </p:nvPr>
        </p:nvSpPr>
        <p:spPr/>
        <p:txBody>
          <a:bodyPr/>
          <a:lstStyle/>
          <a:p>
            <a:r>
              <a:rPr lang="en-GB" dirty="0"/>
              <a:t>Homelessness: Theoretical Perspectives</a:t>
            </a:r>
          </a:p>
        </p:txBody>
      </p:sp>
      <p:sp>
        <p:nvSpPr>
          <p:cNvPr id="3" name="Content Placeholder 2">
            <a:extLst>
              <a:ext uri="{FF2B5EF4-FFF2-40B4-BE49-F238E27FC236}">
                <a16:creationId xmlns:a16="http://schemas.microsoft.com/office/drawing/2014/main" id="{941040E1-2458-4358-8FFA-0864FE438E24}"/>
              </a:ext>
            </a:extLst>
          </p:cNvPr>
          <p:cNvSpPr>
            <a:spLocks noGrp="1"/>
          </p:cNvSpPr>
          <p:nvPr>
            <p:ph idx="1"/>
          </p:nvPr>
        </p:nvSpPr>
        <p:spPr>
          <a:xfrm>
            <a:off x="3780148" y="1825624"/>
            <a:ext cx="7956222" cy="5032375"/>
          </a:xfrm>
        </p:spPr>
        <p:txBody>
          <a:bodyPr>
            <a:normAutofit fontScale="92500" lnSpcReduction="10000"/>
          </a:bodyPr>
          <a:lstStyle/>
          <a:p>
            <a:pPr marL="0" indent="0">
              <a:buNone/>
            </a:pPr>
            <a:r>
              <a:rPr lang="en-GB" b="1" i="0" dirty="0">
                <a:solidFill>
                  <a:srgbClr val="111111"/>
                </a:solidFill>
                <a:effectLst/>
                <a:highlight>
                  <a:srgbClr val="FFFFFF"/>
                </a:highlight>
                <a:latin typeface="-apple-system"/>
              </a:rPr>
              <a:t>Attachment styles</a:t>
            </a:r>
            <a:r>
              <a:rPr lang="en-GB" b="0" i="0" dirty="0">
                <a:solidFill>
                  <a:srgbClr val="111111"/>
                </a:solidFill>
                <a:effectLst/>
                <a:highlight>
                  <a:srgbClr val="FFFFFF"/>
                </a:highlight>
                <a:latin typeface="-apple-system"/>
              </a:rPr>
              <a:t> exhibited by individuals with MEH include:</a:t>
            </a:r>
          </a:p>
          <a:p>
            <a:pPr lvl="1"/>
            <a:r>
              <a:rPr lang="en-GB" b="1" i="0" dirty="0">
                <a:solidFill>
                  <a:srgbClr val="111111"/>
                </a:solidFill>
                <a:effectLst/>
                <a:highlight>
                  <a:srgbClr val="FFFFFF"/>
                </a:highlight>
                <a:latin typeface="-apple-system"/>
              </a:rPr>
              <a:t>Withdrawn attachment</a:t>
            </a:r>
            <a:r>
              <a:rPr lang="en-GB" b="0" i="0" dirty="0">
                <a:solidFill>
                  <a:srgbClr val="111111"/>
                </a:solidFill>
                <a:effectLst/>
                <a:highlight>
                  <a:srgbClr val="FFFFFF"/>
                </a:highlight>
                <a:latin typeface="-apple-system"/>
              </a:rPr>
              <a:t>: Social distancing, defensive avoidance, and high self-reliance.</a:t>
            </a:r>
          </a:p>
          <a:p>
            <a:pPr lvl="1"/>
            <a:r>
              <a:rPr lang="en-GB" b="1" i="0" dirty="0">
                <a:solidFill>
                  <a:srgbClr val="111111"/>
                </a:solidFill>
                <a:effectLst/>
                <a:highlight>
                  <a:srgbClr val="FFFFFF"/>
                </a:highlight>
                <a:latin typeface="-apple-system"/>
              </a:rPr>
              <a:t>Angry-dismissive attachment</a:t>
            </a:r>
            <a:r>
              <a:rPr lang="en-GB" b="0" i="0" dirty="0">
                <a:solidFill>
                  <a:srgbClr val="111111"/>
                </a:solidFill>
                <a:effectLst/>
                <a:highlight>
                  <a:srgbClr val="FFFFFF"/>
                </a:highlight>
                <a:latin typeface="-apple-system"/>
              </a:rPr>
              <a:t>: Angry avoidance of others.</a:t>
            </a:r>
          </a:p>
          <a:p>
            <a:pPr lvl="1"/>
            <a:r>
              <a:rPr lang="en-GB" b="1" i="0" dirty="0">
                <a:solidFill>
                  <a:srgbClr val="111111"/>
                </a:solidFill>
                <a:effectLst/>
                <a:highlight>
                  <a:srgbClr val="FFFFFF"/>
                </a:highlight>
                <a:latin typeface="-apple-system"/>
              </a:rPr>
              <a:t>Enmeshed attachment</a:t>
            </a:r>
            <a:r>
              <a:rPr lang="en-GB" b="0" i="0" dirty="0">
                <a:solidFill>
                  <a:srgbClr val="111111"/>
                </a:solidFill>
                <a:effectLst/>
                <a:highlight>
                  <a:srgbClr val="FFFFFF"/>
                </a:highlight>
                <a:latin typeface="-apple-system"/>
              </a:rPr>
              <a:t>: Over-dependence on others and intense emotional reactions.</a:t>
            </a:r>
          </a:p>
          <a:p>
            <a:pPr lvl="1"/>
            <a:r>
              <a:rPr lang="en-GB" b="1" i="0" dirty="0">
                <a:solidFill>
                  <a:srgbClr val="111111"/>
                </a:solidFill>
                <a:effectLst/>
                <a:highlight>
                  <a:srgbClr val="FFFFFF"/>
                </a:highlight>
                <a:latin typeface="-apple-system"/>
              </a:rPr>
              <a:t>Fearful attachment</a:t>
            </a:r>
            <a:r>
              <a:rPr lang="en-GB" b="0" i="0" dirty="0">
                <a:solidFill>
                  <a:srgbClr val="111111"/>
                </a:solidFill>
                <a:effectLst/>
                <a:highlight>
                  <a:srgbClr val="FFFFFF"/>
                </a:highlight>
                <a:latin typeface="-apple-system"/>
              </a:rPr>
              <a:t>: Mistrust, fear of rejection, and avoidance of closeness.</a:t>
            </a:r>
          </a:p>
          <a:p>
            <a:r>
              <a:rPr lang="en-GB" b="1" i="0" dirty="0">
                <a:solidFill>
                  <a:srgbClr val="111111"/>
                </a:solidFill>
                <a:effectLst/>
                <a:highlight>
                  <a:srgbClr val="FFFFFF"/>
                </a:highlight>
                <a:latin typeface="-apple-system"/>
              </a:rPr>
              <a:t>Frontline workers</a:t>
            </a:r>
            <a:r>
              <a:rPr lang="en-GB" b="0" i="0" dirty="0">
                <a:solidFill>
                  <a:srgbClr val="111111"/>
                </a:solidFill>
                <a:effectLst/>
                <a:highlight>
                  <a:srgbClr val="FFFFFF"/>
                </a:highlight>
                <a:latin typeface="-apple-system"/>
              </a:rPr>
              <a:t> supporting homeless individuals respond differently based on attachment styles. This affects their ability to connect, the nature of support offered, and perceived challenges</a:t>
            </a:r>
          </a:p>
          <a:p>
            <a:pPr marL="0" indent="0">
              <a:buNone/>
            </a:pPr>
            <a:br>
              <a:rPr lang="en-GB" dirty="0"/>
            </a:br>
            <a:endParaRPr lang="en-GB" dirty="0"/>
          </a:p>
        </p:txBody>
      </p:sp>
      <p:pic>
        <p:nvPicPr>
          <p:cNvPr id="4" name="Picture 6" descr="Michael Long Profile | University College Dublin">
            <a:extLst>
              <a:ext uri="{FF2B5EF4-FFF2-40B4-BE49-F238E27FC236}">
                <a16:creationId xmlns:a16="http://schemas.microsoft.com/office/drawing/2014/main" id="{04CE9CBD-D9D3-E25C-9CBE-8CDCE6316D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164" y="2115079"/>
            <a:ext cx="2627842" cy="262784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109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17CC-1AF1-DD86-308E-7E9BE4CB30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0793A4-387D-844E-3586-1645A3D14428}"/>
              </a:ext>
            </a:extLst>
          </p:cNvPr>
          <p:cNvSpPr>
            <a:spLocks noGrp="1"/>
          </p:cNvSpPr>
          <p:nvPr>
            <p:ph idx="1"/>
          </p:nvPr>
        </p:nvSpPr>
        <p:spPr/>
        <p:txBody>
          <a:bodyPr/>
          <a:lstStyle/>
          <a:p>
            <a:endParaRPr lang="en-GB"/>
          </a:p>
        </p:txBody>
      </p:sp>
      <p:pic>
        <p:nvPicPr>
          <p:cNvPr id="6146" name="Picture 2" descr="The Journey of Homelessness Model | Download Scientific Diagram">
            <a:extLst>
              <a:ext uri="{FF2B5EF4-FFF2-40B4-BE49-F238E27FC236}">
                <a16:creationId xmlns:a16="http://schemas.microsoft.com/office/drawing/2014/main" id="{0486543F-6276-2636-FA12-A82BB96543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65125"/>
            <a:ext cx="12215619" cy="607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0595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369C7-FE6A-2396-A923-31FB6F91FFE4}"/>
              </a:ext>
            </a:extLst>
          </p:cNvPr>
          <p:cNvSpPr>
            <a:spLocks noGrp="1"/>
          </p:cNvSpPr>
          <p:nvPr>
            <p:ph type="title"/>
          </p:nvPr>
        </p:nvSpPr>
        <p:spPr/>
        <p:txBody>
          <a:bodyPr/>
          <a:lstStyle/>
          <a:p>
            <a:r>
              <a:rPr lang="en-GB" dirty="0"/>
              <a:t>Homelessness: Hard to Reach</a:t>
            </a:r>
          </a:p>
        </p:txBody>
      </p:sp>
      <p:sp>
        <p:nvSpPr>
          <p:cNvPr id="5" name="Content Placeholder 4">
            <a:extLst>
              <a:ext uri="{FF2B5EF4-FFF2-40B4-BE49-F238E27FC236}">
                <a16:creationId xmlns:a16="http://schemas.microsoft.com/office/drawing/2014/main" id="{01367C9C-C89F-688D-BF36-6A6DE36AE515}"/>
              </a:ext>
            </a:extLst>
          </p:cNvPr>
          <p:cNvSpPr>
            <a:spLocks noGrp="1"/>
          </p:cNvSpPr>
          <p:nvPr>
            <p:ph idx="1"/>
          </p:nvPr>
        </p:nvSpPr>
        <p:spPr>
          <a:xfrm>
            <a:off x="3302000" y="1371600"/>
            <a:ext cx="8890000" cy="5486400"/>
          </a:xfrm>
        </p:spPr>
        <p:txBody>
          <a:bodyPr>
            <a:normAutofit fontScale="92500" lnSpcReduction="10000"/>
          </a:bodyPr>
          <a:lstStyle/>
          <a:p>
            <a:r>
              <a:rPr lang="en-GB" dirty="0"/>
              <a:t>Homeless people can be challenging to reach for several reasons:</a:t>
            </a:r>
          </a:p>
          <a:p>
            <a:r>
              <a:rPr lang="en-GB" b="1" i="0" dirty="0">
                <a:solidFill>
                  <a:srgbClr val="111111"/>
                </a:solidFill>
                <a:effectLst/>
                <a:highlight>
                  <a:srgbClr val="FFFFFF"/>
                </a:highlight>
                <a:latin typeface="-apple-system"/>
              </a:rPr>
              <a:t>Lack of Stable Address: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Many homeless people do not have a permanent address. This makes it difficult for outreach workers or organizations to locate and communicate with them.</a:t>
            </a:r>
          </a:p>
          <a:p>
            <a:r>
              <a:rPr lang="en-GB" b="1" i="0" dirty="0">
                <a:solidFill>
                  <a:srgbClr val="111111"/>
                </a:solidFill>
                <a:effectLst/>
                <a:highlight>
                  <a:srgbClr val="FFFFFF"/>
                </a:highlight>
                <a:latin typeface="-apple-system"/>
              </a:rPr>
              <a:t>Trust Issues: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Homeless individuals often face mistrust due to negative experiences with authorities, institutions, or other people.</a:t>
            </a:r>
          </a:p>
          <a:p>
            <a:pPr lvl="1"/>
            <a:r>
              <a:rPr lang="en-GB" b="0" i="0" dirty="0">
                <a:solidFill>
                  <a:srgbClr val="111111"/>
                </a:solidFill>
                <a:effectLst/>
                <a:highlight>
                  <a:srgbClr val="FFFFFF"/>
                </a:highlight>
                <a:latin typeface="-apple-system"/>
              </a:rPr>
              <a:t>Building trust takes time, and outreach workers need to establish rapport to engage effectively.</a:t>
            </a:r>
          </a:p>
          <a:p>
            <a:r>
              <a:rPr lang="en-GB" b="1" i="0" dirty="0">
                <a:solidFill>
                  <a:srgbClr val="111111"/>
                </a:solidFill>
                <a:effectLst/>
                <a:highlight>
                  <a:srgbClr val="FFFFFF"/>
                </a:highlight>
                <a:latin typeface="-apple-system"/>
              </a:rPr>
              <a:t>Mental Health and Substance Use:</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A significant proportion of homeless individuals struggle with mental health issues or substance use disorders.</a:t>
            </a:r>
          </a:p>
          <a:p>
            <a:pPr lvl="1"/>
            <a:r>
              <a:rPr lang="en-GB" b="0" i="0" dirty="0">
                <a:solidFill>
                  <a:srgbClr val="111111"/>
                </a:solidFill>
                <a:effectLst/>
                <a:highlight>
                  <a:srgbClr val="FFFFFF"/>
                </a:highlight>
                <a:latin typeface="-apple-system"/>
              </a:rPr>
              <a:t>These conditions can affect their willingness to engage with outreach services.</a:t>
            </a:r>
          </a:p>
          <a:p>
            <a:endParaRPr lang="en-GB" dirty="0"/>
          </a:p>
        </p:txBody>
      </p:sp>
    </p:spTree>
    <p:extLst>
      <p:ext uri="{BB962C8B-B14F-4D97-AF65-F5344CB8AC3E}">
        <p14:creationId xmlns:p14="http://schemas.microsoft.com/office/powerpoint/2010/main" val="4286101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369C7-FE6A-2396-A923-31FB6F91FFE4}"/>
              </a:ext>
            </a:extLst>
          </p:cNvPr>
          <p:cNvSpPr>
            <a:spLocks noGrp="1"/>
          </p:cNvSpPr>
          <p:nvPr>
            <p:ph type="title"/>
          </p:nvPr>
        </p:nvSpPr>
        <p:spPr/>
        <p:txBody>
          <a:bodyPr/>
          <a:lstStyle/>
          <a:p>
            <a:r>
              <a:rPr lang="en-GB" dirty="0"/>
              <a:t>Homelessness: Hard to Reach</a:t>
            </a:r>
          </a:p>
        </p:txBody>
      </p:sp>
      <p:sp>
        <p:nvSpPr>
          <p:cNvPr id="5" name="Content Placeholder 4">
            <a:extLst>
              <a:ext uri="{FF2B5EF4-FFF2-40B4-BE49-F238E27FC236}">
                <a16:creationId xmlns:a16="http://schemas.microsoft.com/office/drawing/2014/main" id="{01367C9C-C89F-688D-BF36-6A6DE36AE515}"/>
              </a:ext>
            </a:extLst>
          </p:cNvPr>
          <p:cNvSpPr>
            <a:spLocks noGrp="1"/>
          </p:cNvSpPr>
          <p:nvPr>
            <p:ph idx="1"/>
          </p:nvPr>
        </p:nvSpPr>
        <p:spPr>
          <a:xfrm>
            <a:off x="3302000" y="1371600"/>
            <a:ext cx="8890000" cy="5486400"/>
          </a:xfrm>
        </p:spPr>
        <p:txBody>
          <a:bodyPr>
            <a:normAutofit lnSpcReduction="10000"/>
          </a:bodyPr>
          <a:lstStyle/>
          <a:p>
            <a:r>
              <a:rPr lang="en-GB" b="1" i="0" dirty="0">
                <a:solidFill>
                  <a:srgbClr val="111111"/>
                </a:solidFill>
                <a:effectLst/>
                <a:highlight>
                  <a:srgbClr val="FFFFFF"/>
                </a:highlight>
                <a:latin typeface="-apple-system"/>
              </a:rPr>
              <a:t>Mental Health and Substance Use:</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A significant proportion of homeless individuals struggle with mental health issues or substance use disorders.</a:t>
            </a:r>
          </a:p>
          <a:p>
            <a:pPr lvl="1"/>
            <a:r>
              <a:rPr lang="en-GB" b="0" i="0" dirty="0">
                <a:solidFill>
                  <a:srgbClr val="111111"/>
                </a:solidFill>
                <a:effectLst/>
                <a:highlight>
                  <a:srgbClr val="FFFFFF"/>
                </a:highlight>
                <a:latin typeface="-apple-system"/>
              </a:rPr>
              <a:t>These conditions can affect their willingness to engage with outreach services.</a:t>
            </a:r>
          </a:p>
          <a:p>
            <a:r>
              <a:rPr lang="en-GB" b="1" i="0" dirty="0">
                <a:solidFill>
                  <a:srgbClr val="111111"/>
                </a:solidFill>
                <a:effectLst/>
                <a:highlight>
                  <a:srgbClr val="FFFFFF"/>
                </a:highlight>
                <a:latin typeface="-apple-system"/>
              </a:rPr>
              <a:t>Survival Priorities: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Basic survival needs (food, shelter, safety) take precedence over engaging with outreach workers.</a:t>
            </a:r>
          </a:p>
          <a:p>
            <a:pPr lvl="1"/>
            <a:r>
              <a:rPr lang="en-GB" b="0" i="0" dirty="0">
                <a:solidFill>
                  <a:srgbClr val="111111"/>
                </a:solidFill>
                <a:effectLst/>
                <a:highlight>
                  <a:srgbClr val="FFFFFF"/>
                </a:highlight>
                <a:latin typeface="-apple-system"/>
              </a:rPr>
              <a:t>When focused on immediate needs, homeless individuals may avoid interactions that don’t directly address those needs.</a:t>
            </a:r>
          </a:p>
          <a:p>
            <a:r>
              <a:rPr lang="en-GB" b="1" i="0" dirty="0">
                <a:solidFill>
                  <a:srgbClr val="111111"/>
                </a:solidFill>
                <a:effectLst/>
                <a:highlight>
                  <a:srgbClr val="FFFFFF"/>
                </a:highlight>
                <a:latin typeface="-apple-system"/>
              </a:rPr>
              <a:t>Stigma and Shame:</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Homelessness is often stigmatized, leading individuals to hide their situation.</a:t>
            </a:r>
          </a:p>
          <a:p>
            <a:pPr lvl="1"/>
            <a:r>
              <a:rPr lang="en-GB" b="0" i="0" dirty="0">
                <a:solidFill>
                  <a:srgbClr val="111111"/>
                </a:solidFill>
                <a:effectLst/>
                <a:highlight>
                  <a:srgbClr val="FFFFFF"/>
                </a:highlight>
                <a:latin typeface="-apple-system"/>
              </a:rPr>
              <a:t>Fear of judgment or embarrassment can discourage them from seeking help.</a:t>
            </a:r>
          </a:p>
          <a:p>
            <a:endParaRPr lang="en-GB" dirty="0"/>
          </a:p>
        </p:txBody>
      </p:sp>
    </p:spTree>
    <p:extLst>
      <p:ext uri="{BB962C8B-B14F-4D97-AF65-F5344CB8AC3E}">
        <p14:creationId xmlns:p14="http://schemas.microsoft.com/office/powerpoint/2010/main" val="116294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369C7-FE6A-2396-A923-31FB6F91FFE4}"/>
              </a:ext>
            </a:extLst>
          </p:cNvPr>
          <p:cNvSpPr>
            <a:spLocks noGrp="1"/>
          </p:cNvSpPr>
          <p:nvPr>
            <p:ph type="title"/>
          </p:nvPr>
        </p:nvSpPr>
        <p:spPr/>
        <p:txBody>
          <a:bodyPr/>
          <a:lstStyle/>
          <a:p>
            <a:r>
              <a:rPr lang="en-GB" dirty="0"/>
              <a:t>Homelessness: Hard to Reach</a:t>
            </a:r>
          </a:p>
        </p:txBody>
      </p:sp>
      <p:sp>
        <p:nvSpPr>
          <p:cNvPr id="5" name="Content Placeholder 4">
            <a:extLst>
              <a:ext uri="{FF2B5EF4-FFF2-40B4-BE49-F238E27FC236}">
                <a16:creationId xmlns:a16="http://schemas.microsoft.com/office/drawing/2014/main" id="{01367C9C-C89F-688D-BF36-6A6DE36AE515}"/>
              </a:ext>
            </a:extLst>
          </p:cNvPr>
          <p:cNvSpPr>
            <a:spLocks noGrp="1"/>
          </p:cNvSpPr>
          <p:nvPr>
            <p:ph idx="1"/>
          </p:nvPr>
        </p:nvSpPr>
        <p:spPr>
          <a:xfrm>
            <a:off x="3302000" y="1690688"/>
            <a:ext cx="8890000" cy="5167312"/>
          </a:xfrm>
        </p:spPr>
        <p:txBody>
          <a:bodyPr>
            <a:normAutofit lnSpcReduction="10000"/>
          </a:bodyPr>
          <a:lstStyle/>
          <a:p>
            <a:r>
              <a:rPr lang="en-GB" b="1" i="0" dirty="0">
                <a:solidFill>
                  <a:srgbClr val="111111"/>
                </a:solidFill>
                <a:effectLst/>
                <a:highlight>
                  <a:srgbClr val="FFFFFF"/>
                </a:highlight>
                <a:latin typeface="-apple-system"/>
              </a:rPr>
              <a:t>Mobility and Transience:</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Homeless people frequently move from place to place, making it challenging to maintain consistent contact.</a:t>
            </a:r>
          </a:p>
          <a:p>
            <a:pPr lvl="1"/>
            <a:r>
              <a:rPr lang="en-GB" b="0" i="0" dirty="0">
                <a:solidFill>
                  <a:srgbClr val="111111"/>
                </a:solidFill>
                <a:effectLst/>
                <a:highlight>
                  <a:srgbClr val="FFFFFF"/>
                </a:highlight>
                <a:latin typeface="-apple-system"/>
              </a:rPr>
              <a:t>Outreach efforts must adapt to this mobility.</a:t>
            </a:r>
          </a:p>
          <a:p>
            <a:r>
              <a:rPr lang="en-GB" b="1" i="0" dirty="0">
                <a:solidFill>
                  <a:srgbClr val="111111"/>
                </a:solidFill>
                <a:effectLst/>
                <a:highlight>
                  <a:srgbClr val="FFFFFF"/>
                </a:highlight>
                <a:latin typeface="-apple-system"/>
              </a:rPr>
              <a:t>Complex Social Networks: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Homeless individuals often have intricate social networks within their community.</a:t>
            </a:r>
          </a:p>
          <a:p>
            <a:pPr lvl="1"/>
            <a:r>
              <a:rPr lang="en-GB" b="0" i="0" dirty="0">
                <a:solidFill>
                  <a:srgbClr val="111111"/>
                </a:solidFill>
                <a:effectLst/>
                <a:highlight>
                  <a:srgbClr val="FFFFFF"/>
                </a:highlight>
                <a:latin typeface="-apple-system"/>
              </a:rPr>
              <a:t>Outreach workers need to understand these dynamics to connect effectively.</a:t>
            </a:r>
          </a:p>
          <a:p>
            <a:r>
              <a:rPr lang="en-GB" b="1" i="0" dirty="0">
                <a:solidFill>
                  <a:srgbClr val="111111"/>
                </a:solidFill>
                <a:effectLst/>
                <a:highlight>
                  <a:srgbClr val="FFFFFF"/>
                </a:highlight>
                <a:latin typeface="-apple-system"/>
              </a:rPr>
              <a:t>Limited Access to Technology:</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Lack of smartphones or internet access hinders communication.</a:t>
            </a:r>
          </a:p>
          <a:p>
            <a:pPr lvl="1"/>
            <a:r>
              <a:rPr lang="en-GB" b="0" i="0" dirty="0">
                <a:solidFill>
                  <a:srgbClr val="111111"/>
                </a:solidFill>
                <a:effectLst/>
                <a:highlight>
                  <a:srgbClr val="FFFFFF"/>
                </a:highlight>
                <a:latin typeface="-apple-system"/>
              </a:rPr>
              <a:t>Outreach services relying on digital platforms may miss reaching some homeless individuals.</a:t>
            </a:r>
          </a:p>
          <a:p>
            <a:pPr lvl="1"/>
            <a:endParaRPr lang="en-GB" b="0" i="0" dirty="0">
              <a:solidFill>
                <a:srgbClr val="111111"/>
              </a:solidFill>
              <a:effectLst/>
              <a:highlight>
                <a:srgbClr val="FFFFFF"/>
              </a:highlight>
              <a:latin typeface="-apple-system"/>
            </a:endParaRPr>
          </a:p>
          <a:p>
            <a:endParaRPr lang="en-GB" dirty="0"/>
          </a:p>
        </p:txBody>
      </p:sp>
    </p:spTree>
    <p:extLst>
      <p:ext uri="{BB962C8B-B14F-4D97-AF65-F5344CB8AC3E}">
        <p14:creationId xmlns:p14="http://schemas.microsoft.com/office/powerpoint/2010/main" val="314437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6369C7-FE6A-2396-A923-31FB6F91FFE4}"/>
              </a:ext>
            </a:extLst>
          </p:cNvPr>
          <p:cNvSpPr>
            <a:spLocks noGrp="1"/>
          </p:cNvSpPr>
          <p:nvPr>
            <p:ph type="title"/>
          </p:nvPr>
        </p:nvSpPr>
        <p:spPr/>
        <p:txBody>
          <a:bodyPr/>
          <a:lstStyle/>
          <a:p>
            <a:r>
              <a:rPr lang="en-GB" dirty="0"/>
              <a:t>Homelessness: Hard to Reach</a:t>
            </a:r>
          </a:p>
        </p:txBody>
      </p:sp>
      <p:sp>
        <p:nvSpPr>
          <p:cNvPr id="5" name="Content Placeholder 4">
            <a:extLst>
              <a:ext uri="{FF2B5EF4-FFF2-40B4-BE49-F238E27FC236}">
                <a16:creationId xmlns:a16="http://schemas.microsoft.com/office/drawing/2014/main" id="{01367C9C-C89F-688D-BF36-6A6DE36AE515}"/>
              </a:ext>
            </a:extLst>
          </p:cNvPr>
          <p:cNvSpPr>
            <a:spLocks noGrp="1"/>
          </p:cNvSpPr>
          <p:nvPr>
            <p:ph idx="1"/>
          </p:nvPr>
        </p:nvSpPr>
        <p:spPr>
          <a:xfrm>
            <a:off x="3302000" y="1690688"/>
            <a:ext cx="8890000" cy="5167312"/>
          </a:xfrm>
        </p:spPr>
        <p:txBody>
          <a:bodyPr>
            <a:normAutofit lnSpcReduction="10000"/>
          </a:bodyPr>
          <a:lstStyle/>
          <a:p>
            <a:r>
              <a:rPr lang="en-GB" b="1" i="0" dirty="0">
                <a:solidFill>
                  <a:srgbClr val="111111"/>
                </a:solidFill>
                <a:effectLst/>
                <a:highlight>
                  <a:srgbClr val="FFFFFF"/>
                </a:highlight>
                <a:latin typeface="-apple-system"/>
              </a:rPr>
              <a:t>Legal and Safety Concerns: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Some homeless individuals avoid contact due to legal issues (e.g., outstanding warrants) or safety concerns (e.g., fear of arrest).</a:t>
            </a:r>
          </a:p>
          <a:p>
            <a:r>
              <a:rPr lang="en-GB" b="1" i="0" dirty="0">
                <a:solidFill>
                  <a:srgbClr val="111111"/>
                </a:solidFill>
                <a:effectLst/>
                <a:highlight>
                  <a:srgbClr val="FFFFFF"/>
                </a:highlight>
                <a:latin typeface="-apple-system"/>
              </a:rPr>
              <a:t>Time Constraints and Resources:</a:t>
            </a:r>
            <a:endParaRPr lang="en-GB" b="0" i="0" dirty="0">
              <a:solidFill>
                <a:srgbClr val="111111"/>
              </a:solidFill>
              <a:effectLst/>
              <a:highlight>
                <a:srgbClr val="FFFFFF"/>
              </a:highlight>
              <a:latin typeface="-apple-system"/>
            </a:endParaRPr>
          </a:p>
          <a:p>
            <a:pPr lvl="1"/>
            <a:r>
              <a:rPr lang="en-GB" b="0" i="0" dirty="0">
                <a:solidFill>
                  <a:srgbClr val="111111"/>
                </a:solidFill>
                <a:effectLst/>
                <a:highlight>
                  <a:srgbClr val="FFFFFF"/>
                </a:highlight>
                <a:latin typeface="-apple-system"/>
              </a:rPr>
              <a:t>Outreach teams have limited time and resources to cover large areas.</a:t>
            </a:r>
          </a:p>
          <a:p>
            <a:pPr lvl="1"/>
            <a:r>
              <a:rPr lang="en-GB" b="0" i="0" dirty="0">
                <a:solidFill>
                  <a:srgbClr val="111111"/>
                </a:solidFill>
                <a:effectLst/>
                <a:highlight>
                  <a:srgbClr val="FFFFFF"/>
                </a:highlight>
                <a:latin typeface="-apple-system"/>
              </a:rPr>
              <a:t>Prioritizing outreach efforts becomes crucial.</a:t>
            </a:r>
          </a:p>
          <a:p>
            <a:endParaRPr lang="en-GB" dirty="0"/>
          </a:p>
          <a:p>
            <a:r>
              <a:rPr lang="en-GB" dirty="0"/>
              <a:t>Efforts to reach homeless populations require persistence, empathy, and tailored approaches. This includes collaborating with local communities, shelters, and service providers which can enhance outreach effectiveness. </a:t>
            </a:r>
          </a:p>
        </p:txBody>
      </p:sp>
    </p:spTree>
    <p:extLst>
      <p:ext uri="{BB962C8B-B14F-4D97-AF65-F5344CB8AC3E}">
        <p14:creationId xmlns:p14="http://schemas.microsoft.com/office/powerpoint/2010/main" val="1366088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ECE276-DCA7-F807-7F66-C57C3D29CEA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Offenders</a:t>
            </a:r>
          </a:p>
        </p:txBody>
      </p:sp>
    </p:spTree>
    <p:extLst>
      <p:ext uri="{BB962C8B-B14F-4D97-AF65-F5344CB8AC3E}">
        <p14:creationId xmlns:p14="http://schemas.microsoft.com/office/powerpoint/2010/main" val="4012166213"/>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6ED7-1360-1117-F560-64D61360CAD6}"/>
              </a:ext>
            </a:extLst>
          </p:cNvPr>
          <p:cNvSpPr>
            <a:spLocks noGrp="1"/>
          </p:cNvSpPr>
          <p:nvPr>
            <p:ph type="title"/>
          </p:nvPr>
        </p:nvSpPr>
        <p:spPr/>
        <p:txBody>
          <a:bodyPr/>
          <a:lstStyle/>
          <a:p>
            <a:r>
              <a:rPr lang="en-GB" dirty="0"/>
              <a:t>Offenders: Definitions and types </a:t>
            </a:r>
          </a:p>
        </p:txBody>
      </p:sp>
      <p:sp>
        <p:nvSpPr>
          <p:cNvPr id="3" name="Content Placeholder 2">
            <a:extLst>
              <a:ext uri="{FF2B5EF4-FFF2-40B4-BE49-F238E27FC236}">
                <a16:creationId xmlns:a16="http://schemas.microsoft.com/office/drawing/2014/main" id="{0CDC35A1-4C84-C518-1FDF-AEA66B42F6B3}"/>
              </a:ext>
            </a:extLst>
          </p:cNvPr>
          <p:cNvSpPr>
            <a:spLocks noGrp="1"/>
          </p:cNvSpPr>
          <p:nvPr>
            <p:ph idx="1"/>
          </p:nvPr>
        </p:nvSpPr>
        <p:spPr/>
        <p:txBody>
          <a:bodyPr>
            <a:normAutofit lnSpcReduction="10000"/>
          </a:bodyPr>
          <a:lstStyle/>
          <a:p>
            <a:r>
              <a:rPr lang="en-GB" dirty="0"/>
              <a:t>An offender is a person who has committed a crime. </a:t>
            </a:r>
          </a:p>
          <a:p>
            <a:r>
              <a:rPr lang="en-GB" dirty="0"/>
              <a:t>This term encompasses individuals who violate criminal, religious or moral laws. </a:t>
            </a:r>
          </a:p>
          <a:p>
            <a:r>
              <a:rPr lang="en-GB" dirty="0"/>
              <a:t>Offenders can range from first time criminals to habitual offenders, and they may be involved in various types of offenses, such as theft, assault, or drug-related crimes. </a:t>
            </a:r>
          </a:p>
          <a:p>
            <a:r>
              <a:rPr lang="en-GB" dirty="0"/>
              <a:t>Law enforcement officers play a crucial role in enforcing sentences for offenders, managing their experiences within the criminal justice system, and preventing further criminal activity. </a:t>
            </a:r>
          </a:p>
        </p:txBody>
      </p:sp>
    </p:spTree>
    <p:extLst>
      <p:ext uri="{BB962C8B-B14F-4D97-AF65-F5344CB8AC3E}">
        <p14:creationId xmlns:p14="http://schemas.microsoft.com/office/powerpoint/2010/main" val="26816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6ED7-1360-1117-F560-64D61360CAD6}"/>
              </a:ext>
            </a:extLst>
          </p:cNvPr>
          <p:cNvSpPr>
            <a:spLocks noGrp="1"/>
          </p:cNvSpPr>
          <p:nvPr>
            <p:ph type="title"/>
          </p:nvPr>
        </p:nvSpPr>
        <p:spPr/>
        <p:txBody>
          <a:bodyPr/>
          <a:lstStyle/>
          <a:p>
            <a:r>
              <a:rPr lang="en-GB" dirty="0"/>
              <a:t>Offenders: Definitions and types </a:t>
            </a:r>
          </a:p>
        </p:txBody>
      </p:sp>
      <p:sp>
        <p:nvSpPr>
          <p:cNvPr id="3" name="Content Placeholder 2">
            <a:extLst>
              <a:ext uri="{FF2B5EF4-FFF2-40B4-BE49-F238E27FC236}">
                <a16:creationId xmlns:a16="http://schemas.microsoft.com/office/drawing/2014/main" id="{0CDC35A1-4C84-C518-1FDF-AEA66B42F6B3}"/>
              </a:ext>
            </a:extLst>
          </p:cNvPr>
          <p:cNvSpPr>
            <a:spLocks noGrp="1"/>
          </p:cNvSpPr>
          <p:nvPr>
            <p:ph idx="1"/>
          </p:nvPr>
        </p:nvSpPr>
        <p:spPr/>
        <p:txBody>
          <a:bodyPr>
            <a:normAutofit fontScale="92500" lnSpcReduction="10000"/>
          </a:bodyPr>
          <a:lstStyle/>
          <a:p>
            <a:r>
              <a:rPr lang="en-GB" dirty="0"/>
              <a:t>Under the UK law, criminal offences are categorised into three main types: </a:t>
            </a:r>
          </a:p>
          <a:p>
            <a:pPr algn="l">
              <a:buFont typeface="Arial" panose="020B0604020202020204" pitchFamily="34" charset="0"/>
              <a:buChar char="•"/>
            </a:pPr>
            <a:r>
              <a:rPr lang="en-GB" b="1" i="0" dirty="0">
                <a:solidFill>
                  <a:srgbClr val="111111"/>
                </a:solidFill>
                <a:effectLst/>
                <a:highlight>
                  <a:srgbClr val="FFFFFF"/>
                </a:highlight>
                <a:latin typeface="-apple-system"/>
              </a:rPr>
              <a:t>Summary Only Offences</a:t>
            </a:r>
            <a:r>
              <a:rPr lang="en-GB" b="0" i="0" dirty="0">
                <a:solidFill>
                  <a:srgbClr val="111111"/>
                </a:solidFill>
                <a:effectLst/>
                <a:highlight>
                  <a:srgbClr val="FFFFFF"/>
                </a:highlight>
                <a:latin typeface="-apple-system"/>
              </a:rPr>
              <a:t>: These are of lower severity and include most driving offences and common assault. They can only be tried in magistrates’ court.</a:t>
            </a:r>
          </a:p>
          <a:p>
            <a:pPr algn="l">
              <a:buFont typeface="Arial" panose="020B0604020202020204" pitchFamily="34" charset="0"/>
              <a:buChar char="•"/>
            </a:pPr>
            <a:r>
              <a:rPr lang="en-GB" b="1" i="0" dirty="0">
                <a:solidFill>
                  <a:srgbClr val="111111"/>
                </a:solidFill>
                <a:effectLst/>
                <a:highlight>
                  <a:srgbClr val="FFFFFF"/>
                </a:highlight>
                <a:latin typeface="-apple-system"/>
              </a:rPr>
              <a:t>Either Way Offences</a:t>
            </a:r>
            <a:r>
              <a:rPr lang="en-GB" b="0" i="0" dirty="0">
                <a:solidFill>
                  <a:srgbClr val="111111"/>
                </a:solidFill>
                <a:effectLst/>
                <a:highlight>
                  <a:srgbClr val="FFFFFF"/>
                </a:highlight>
                <a:latin typeface="-apple-system"/>
              </a:rPr>
              <a:t>: These cover a wide range of crimes, including theft, possession of drugs, and assault occasioning actual bodily harm. They can be tried in either magistrates’ court or Crown Court.</a:t>
            </a:r>
          </a:p>
          <a:p>
            <a:pPr algn="l">
              <a:buFont typeface="Arial" panose="020B0604020202020204" pitchFamily="34" charset="0"/>
              <a:buChar char="•"/>
            </a:pPr>
            <a:r>
              <a:rPr lang="en-GB" b="1" i="0" dirty="0">
                <a:solidFill>
                  <a:srgbClr val="111111"/>
                </a:solidFill>
                <a:effectLst/>
                <a:highlight>
                  <a:srgbClr val="FFFFFF"/>
                </a:highlight>
                <a:latin typeface="-apple-system"/>
              </a:rPr>
              <a:t>Indictable Only Offences</a:t>
            </a:r>
            <a:r>
              <a:rPr lang="en-GB" b="0" i="0" dirty="0">
                <a:solidFill>
                  <a:srgbClr val="111111"/>
                </a:solidFill>
                <a:effectLst/>
                <a:highlight>
                  <a:srgbClr val="FFFFFF"/>
                </a:highlight>
                <a:latin typeface="-apple-system"/>
              </a:rPr>
              <a:t>: These are the most serious, including murder, manslaughter, and rape. They can only be tried in Crown Court.</a:t>
            </a:r>
          </a:p>
          <a:p>
            <a:endParaRPr lang="en-GB" dirty="0"/>
          </a:p>
        </p:txBody>
      </p:sp>
    </p:spTree>
    <p:extLst>
      <p:ext uri="{BB962C8B-B14F-4D97-AF65-F5344CB8AC3E}">
        <p14:creationId xmlns:p14="http://schemas.microsoft.com/office/powerpoint/2010/main" val="1086690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6ED7-1360-1117-F560-64D61360CAD6}"/>
              </a:ext>
            </a:extLst>
          </p:cNvPr>
          <p:cNvSpPr>
            <a:spLocks noGrp="1"/>
          </p:cNvSpPr>
          <p:nvPr>
            <p:ph type="title"/>
          </p:nvPr>
        </p:nvSpPr>
        <p:spPr/>
        <p:txBody>
          <a:bodyPr/>
          <a:lstStyle/>
          <a:p>
            <a:r>
              <a:rPr lang="en-GB" dirty="0"/>
              <a:t>Offenders: Definitions and types </a:t>
            </a:r>
          </a:p>
        </p:txBody>
      </p:sp>
      <p:sp>
        <p:nvSpPr>
          <p:cNvPr id="3" name="Content Placeholder 2">
            <a:extLst>
              <a:ext uri="{FF2B5EF4-FFF2-40B4-BE49-F238E27FC236}">
                <a16:creationId xmlns:a16="http://schemas.microsoft.com/office/drawing/2014/main" id="{0CDC35A1-4C84-C518-1FDF-AEA66B42F6B3}"/>
              </a:ext>
            </a:extLst>
          </p:cNvPr>
          <p:cNvSpPr>
            <a:spLocks noGrp="1"/>
          </p:cNvSpPr>
          <p:nvPr>
            <p:ph idx="1"/>
          </p:nvPr>
        </p:nvSpPr>
        <p:spPr>
          <a:xfrm>
            <a:off x="3302000" y="1422400"/>
            <a:ext cx="8890000" cy="5435600"/>
          </a:xfrm>
        </p:spPr>
        <p:txBody>
          <a:bodyPr>
            <a:normAutofit lnSpcReduction="10000"/>
          </a:bodyPr>
          <a:lstStyle/>
          <a:p>
            <a:pPr marL="0" indent="0">
              <a:buNone/>
            </a:pPr>
            <a:r>
              <a:rPr lang="en-GB" b="1" i="0" dirty="0">
                <a:solidFill>
                  <a:srgbClr val="111111"/>
                </a:solidFill>
                <a:effectLst/>
                <a:highlight>
                  <a:srgbClr val="FFFFFF"/>
                </a:highlight>
                <a:latin typeface="-apple-system"/>
              </a:rPr>
              <a:t>Criminological Perspective</a:t>
            </a:r>
            <a:r>
              <a:rPr lang="en-GB" b="0" i="0" dirty="0">
                <a:solidFill>
                  <a:srgbClr val="111111"/>
                </a:solidFill>
                <a:effectLst/>
                <a:highlight>
                  <a:srgbClr val="FFFFFF"/>
                </a:highlight>
                <a:latin typeface="-apple-system"/>
              </a:rPr>
              <a:t>:</a:t>
            </a:r>
          </a:p>
          <a:p>
            <a:r>
              <a:rPr lang="en-GB" b="0" i="0" dirty="0">
                <a:solidFill>
                  <a:srgbClr val="111111"/>
                </a:solidFill>
                <a:effectLst/>
                <a:highlight>
                  <a:srgbClr val="FFFFFF"/>
                </a:highlight>
                <a:latin typeface="-apple-system"/>
              </a:rPr>
              <a:t>Early criminologist Von Liszt proposed three types of offenders based on the purpose of punishment:</a:t>
            </a:r>
          </a:p>
          <a:p>
            <a:pPr lvl="1"/>
            <a:r>
              <a:rPr lang="en-GB" b="1" i="0" dirty="0">
                <a:solidFill>
                  <a:srgbClr val="111111"/>
                </a:solidFill>
                <a:effectLst/>
                <a:highlight>
                  <a:srgbClr val="FFFFFF"/>
                </a:highlight>
                <a:latin typeface="-apple-system"/>
              </a:rPr>
              <a:t>Offenders Who Can and Need to Be Treated</a:t>
            </a:r>
            <a:r>
              <a:rPr lang="en-GB" b="0" i="0" dirty="0">
                <a:solidFill>
                  <a:srgbClr val="111111"/>
                </a:solidFill>
                <a:effectLst/>
                <a:highlight>
                  <a:srgbClr val="FFFFFF"/>
                </a:highlight>
                <a:latin typeface="-apple-system"/>
              </a:rPr>
              <a:t>: These individuals can benefit from rehabilitation and intervention. Their criminal behaviour may be influenced by environmental factors, and they have the potential to change.</a:t>
            </a:r>
          </a:p>
          <a:p>
            <a:pPr lvl="1"/>
            <a:r>
              <a:rPr lang="en-GB" b="1" i="0" dirty="0">
                <a:solidFill>
                  <a:srgbClr val="111111"/>
                </a:solidFill>
                <a:effectLst/>
                <a:highlight>
                  <a:srgbClr val="FFFFFF"/>
                </a:highlight>
                <a:latin typeface="-apple-system"/>
              </a:rPr>
              <a:t>Offenders Who Cannot Be Treated</a:t>
            </a:r>
            <a:r>
              <a:rPr lang="en-GB" b="0" i="0" dirty="0">
                <a:solidFill>
                  <a:srgbClr val="111111"/>
                </a:solidFill>
                <a:effectLst/>
                <a:highlight>
                  <a:srgbClr val="FFFFFF"/>
                </a:highlight>
                <a:latin typeface="-apple-system"/>
              </a:rPr>
              <a:t>: These individuals have deep-rooted issues, such as psychopathy or severe personality disorders. Rehabilitation efforts may not be effective, and they pose a higher risk of reoffending.</a:t>
            </a:r>
          </a:p>
          <a:p>
            <a:pPr lvl="1"/>
            <a:r>
              <a:rPr lang="en-GB" b="1" i="0" dirty="0">
                <a:solidFill>
                  <a:srgbClr val="111111"/>
                </a:solidFill>
                <a:effectLst/>
                <a:highlight>
                  <a:srgbClr val="FFFFFF"/>
                </a:highlight>
                <a:latin typeface="-apple-system"/>
              </a:rPr>
              <a:t>Offenders Who Do Not Need to Be Treated</a:t>
            </a:r>
            <a:r>
              <a:rPr lang="en-GB" b="0" i="0" dirty="0">
                <a:solidFill>
                  <a:srgbClr val="111111"/>
                </a:solidFill>
                <a:effectLst/>
                <a:highlight>
                  <a:srgbClr val="FFFFFF"/>
                </a:highlight>
                <a:latin typeface="-apple-system"/>
              </a:rPr>
              <a:t>: These individuals commit crimes due to situational factors (e.g., poverty, peer pressure) rather than inherent traits. They may not require extensive treatment</a:t>
            </a:r>
          </a:p>
          <a:p>
            <a:endParaRPr lang="en-GB" dirty="0"/>
          </a:p>
        </p:txBody>
      </p:sp>
    </p:spTree>
    <p:extLst>
      <p:ext uri="{BB962C8B-B14F-4D97-AF65-F5344CB8AC3E}">
        <p14:creationId xmlns:p14="http://schemas.microsoft.com/office/powerpoint/2010/main" val="336392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The History of Crime and Punishment</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780148" y="1825625"/>
            <a:ext cx="7956222" cy="4667250"/>
          </a:xfrm>
        </p:spPr>
        <p:txBody>
          <a:bodyPr>
            <a:normAutofit fontScale="92500"/>
          </a:bodyPr>
          <a:lstStyle/>
          <a:p>
            <a:r>
              <a:rPr lang="en-GB" dirty="0"/>
              <a:t>‘Crime’ and ‘Punishment’ have always been two intertwining terms, since the former yields the causal link to the later </a:t>
            </a:r>
          </a:p>
          <a:p>
            <a:r>
              <a:rPr lang="en-GB" dirty="0"/>
              <a:t>Crime relates to any action that the society and the regulator deem inappropriate and punishable at a given point in time; the punishment might take various forms and ideally aims to rectify the consequences of the wrongful act and educate and reintegrate the criminal in the society in the long run. </a:t>
            </a:r>
          </a:p>
          <a:p>
            <a:r>
              <a:rPr lang="en-GB" dirty="0"/>
              <a:t>Punishment is essential to a stable society, since otherwise certain individuals would be disincentivized to abide by the law or by social norms. </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(Theodorakis </a:t>
            </a:r>
            <a:r>
              <a:rPr lang="en-GB" i="1" dirty="0"/>
              <a:t>et al., </a:t>
            </a:r>
            <a:r>
              <a:rPr lang="en-GB" dirty="0"/>
              <a:t>2015)</a:t>
            </a:r>
          </a:p>
        </p:txBody>
      </p:sp>
    </p:spTree>
    <p:extLst>
      <p:ext uri="{BB962C8B-B14F-4D97-AF65-F5344CB8AC3E}">
        <p14:creationId xmlns:p14="http://schemas.microsoft.com/office/powerpoint/2010/main" val="640801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The History of Crime and Punishment</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780148" y="1825625"/>
            <a:ext cx="7956222" cy="4667250"/>
          </a:xfrm>
        </p:spPr>
        <p:txBody>
          <a:bodyPr>
            <a:normAutofit/>
          </a:bodyPr>
          <a:lstStyle/>
          <a:p>
            <a:r>
              <a:rPr lang="en-GB" dirty="0"/>
              <a:t>The types and frequency of crimes in the United Kingdom change constantly, since crimes against a person were predominant in the middle ages, whereas property crimes gained supremacy as centuries went by. </a:t>
            </a:r>
          </a:p>
          <a:p>
            <a:r>
              <a:rPr lang="en-GB" dirty="0"/>
              <a:t>Diachronically, the ruling class in each historical period used its power to introduce new categories of crime and to expand the scope of criminal law.</a:t>
            </a:r>
          </a:p>
          <a:p>
            <a:r>
              <a:rPr lang="en-GB" dirty="0"/>
              <a:t>This led to an extensive range of actions that now constitute a crime – extensive by comparison with the short list one finds in the middle ages.</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(Theodorakis </a:t>
            </a:r>
            <a:r>
              <a:rPr lang="en-GB" i="1" dirty="0"/>
              <a:t>et al., </a:t>
            </a:r>
            <a:r>
              <a:rPr lang="en-GB" dirty="0"/>
              <a:t>2015)</a:t>
            </a:r>
          </a:p>
        </p:txBody>
      </p:sp>
    </p:spTree>
    <p:extLst>
      <p:ext uri="{BB962C8B-B14F-4D97-AF65-F5344CB8AC3E}">
        <p14:creationId xmlns:p14="http://schemas.microsoft.com/office/powerpoint/2010/main" val="152643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The History of Crime and Punishment</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780148" y="1825625"/>
            <a:ext cx="7956222" cy="4667250"/>
          </a:xfrm>
        </p:spPr>
        <p:txBody>
          <a:bodyPr>
            <a:normAutofit fontScale="92500" lnSpcReduction="20000"/>
          </a:bodyPr>
          <a:lstStyle/>
          <a:p>
            <a:r>
              <a:rPr lang="en-GB" dirty="0"/>
              <a:t>Punishment similarly started as vengeance related to the harm inflicted by the perpetrator. </a:t>
            </a:r>
          </a:p>
          <a:p>
            <a:r>
              <a:rPr lang="en-GB" dirty="0"/>
              <a:t>It did not aim to educate, rehabilitate, and reintroduce the person to the society but rather aimed to make that person suffer. </a:t>
            </a:r>
          </a:p>
          <a:p>
            <a:r>
              <a:rPr lang="en-GB" dirty="0"/>
              <a:t>This is also reflected in the frequent use of the death penalty in the middle ages, even for minor offences –minor, that is, according to contemporary standards. </a:t>
            </a:r>
          </a:p>
          <a:p>
            <a:r>
              <a:rPr lang="en-GB" dirty="0"/>
              <a:t>Society progressively embraced the value of educating criminals about their behaviour and making each one a better person. </a:t>
            </a:r>
          </a:p>
          <a:p>
            <a:r>
              <a:rPr lang="en-GB" dirty="0"/>
              <a:t>Fines and public humiliation served a retributive purpose for less severe offences, whereas the houses of corrections were the predecessors of prisons.</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(Theodorakis </a:t>
            </a:r>
            <a:r>
              <a:rPr lang="en-GB" i="1" dirty="0"/>
              <a:t>et al., </a:t>
            </a:r>
            <a:r>
              <a:rPr lang="en-GB" dirty="0"/>
              <a:t>2015)</a:t>
            </a:r>
          </a:p>
        </p:txBody>
      </p:sp>
    </p:spTree>
    <p:extLst>
      <p:ext uri="{BB962C8B-B14F-4D97-AF65-F5344CB8AC3E}">
        <p14:creationId xmlns:p14="http://schemas.microsoft.com/office/powerpoint/2010/main" val="274012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Rehabilitation of Offenders </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780148" y="1825625"/>
            <a:ext cx="7956222" cy="4667250"/>
          </a:xfrm>
        </p:spPr>
        <p:txBody>
          <a:bodyPr>
            <a:normAutofit fontScale="85000" lnSpcReduction="20000"/>
          </a:bodyPr>
          <a:lstStyle/>
          <a:p>
            <a:r>
              <a:rPr lang="en-GB" dirty="0"/>
              <a:t>Ideas and practices associated with the rehabilitation of offenders have a long history, stretching back at least as far as the eighteenth century. </a:t>
            </a:r>
          </a:p>
          <a:p>
            <a:r>
              <a:rPr lang="en-GB" dirty="0"/>
              <a:t>However, as a concept, rehabilitation is surprisingly difficult to pin down, such that when different writers, theorists or practitioners refer to it, there is quite a good chance that they are not talking about precisely the same thing.</a:t>
            </a:r>
          </a:p>
          <a:p>
            <a:r>
              <a:rPr lang="en-GB" dirty="0"/>
              <a:t>This is at least in part because ‘rehabilitation’ can be understood both as a general objective or goal, and as a process or set of practices, but attempts to define rehabilitation are also complicated by a proliferation of related terms. </a:t>
            </a:r>
          </a:p>
          <a:p>
            <a:r>
              <a:rPr lang="en-GB" dirty="0"/>
              <a:t>Some of these (such as ‘reform’ and ‘redemption’) have a long history; others (such as ‘reintegration’, ‘resettlement’ and ‘re-entry’) have more recent origins.</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(Robinson and Crow, 2008)</a:t>
            </a:r>
          </a:p>
        </p:txBody>
      </p:sp>
    </p:spTree>
    <p:extLst>
      <p:ext uri="{BB962C8B-B14F-4D97-AF65-F5344CB8AC3E}">
        <p14:creationId xmlns:p14="http://schemas.microsoft.com/office/powerpoint/2010/main" val="110955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60BA1-FEA2-3EC1-39C7-1756357B35F3}"/>
              </a:ext>
            </a:extLst>
          </p:cNvPr>
          <p:cNvSpPr>
            <a:spLocks noGrp="1"/>
          </p:cNvSpPr>
          <p:nvPr>
            <p:ph type="title"/>
          </p:nvPr>
        </p:nvSpPr>
        <p:spPr/>
        <p:txBody>
          <a:bodyPr/>
          <a:lstStyle/>
          <a:p>
            <a:r>
              <a:rPr lang="en-GB" dirty="0"/>
              <a:t>Offenders: Rehabilitation of Offenders </a:t>
            </a:r>
          </a:p>
        </p:txBody>
      </p:sp>
      <p:sp>
        <p:nvSpPr>
          <p:cNvPr id="3" name="Content Placeholder 2">
            <a:extLst>
              <a:ext uri="{FF2B5EF4-FFF2-40B4-BE49-F238E27FC236}">
                <a16:creationId xmlns:a16="http://schemas.microsoft.com/office/drawing/2014/main" id="{91AC693B-BB6C-00B2-0A95-7174FF5E24E0}"/>
              </a:ext>
            </a:extLst>
          </p:cNvPr>
          <p:cNvSpPr>
            <a:spLocks noGrp="1"/>
          </p:cNvSpPr>
          <p:nvPr>
            <p:ph idx="1"/>
          </p:nvPr>
        </p:nvSpPr>
        <p:spPr/>
        <p:txBody>
          <a:bodyPr/>
          <a:lstStyle/>
          <a:p>
            <a:r>
              <a:rPr lang="en-GB" dirty="0"/>
              <a:t>Rehabilitation is fundamental to the criminal justice system. </a:t>
            </a:r>
          </a:p>
          <a:p>
            <a:r>
              <a:rPr lang="en-GB" dirty="0"/>
              <a:t>It helps to break the cycle of crime by addressing the underlying issues that lead individuals to offend. </a:t>
            </a:r>
          </a:p>
          <a:p>
            <a:r>
              <a:rPr lang="en-GB" dirty="0"/>
              <a:t>Rehabilitation focusses on transforming an individual’s thinking and behaviour, providing them with the necessary skills to reintegrate into society upon release                             </a:t>
            </a:r>
          </a:p>
        </p:txBody>
      </p:sp>
      <p:sp>
        <p:nvSpPr>
          <p:cNvPr id="4" name="TextBox 3">
            <a:extLst>
              <a:ext uri="{FF2B5EF4-FFF2-40B4-BE49-F238E27FC236}">
                <a16:creationId xmlns:a16="http://schemas.microsoft.com/office/drawing/2014/main" id="{8BE744F8-76F0-A19E-CB01-403244FBDEB3}"/>
              </a:ext>
            </a:extLst>
          </p:cNvPr>
          <p:cNvSpPr txBox="1"/>
          <p:nvPr/>
        </p:nvSpPr>
        <p:spPr>
          <a:xfrm>
            <a:off x="8433996" y="6443146"/>
            <a:ext cx="3758004" cy="369332"/>
          </a:xfrm>
          <a:prstGeom prst="rect">
            <a:avLst/>
          </a:prstGeom>
          <a:noFill/>
        </p:spPr>
        <p:txBody>
          <a:bodyPr wrap="square" rtlCol="0">
            <a:spAutoFit/>
          </a:bodyPr>
          <a:lstStyle/>
          <a:p>
            <a:r>
              <a:rPr lang="en-GB" dirty="0"/>
              <a:t>(Justice Reform Foundation, 2024)</a:t>
            </a:r>
          </a:p>
        </p:txBody>
      </p:sp>
    </p:spTree>
    <p:extLst>
      <p:ext uri="{BB962C8B-B14F-4D97-AF65-F5344CB8AC3E}">
        <p14:creationId xmlns:p14="http://schemas.microsoft.com/office/powerpoint/2010/main" val="317146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Rehabilitation of Youth Offenders </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5524232" y="1825625"/>
            <a:ext cx="6549236" cy="4795308"/>
          </a:xfrm>
        </p:spPr>
        <p:txBody>
          <a:bodyPr>
            <a:normAutofit fontScale="85000" lnSpcReduction="20000"/>
          </a:bodyPr>
          <a:lstStyle/>
          <a:p>
            <a:r>
              <a:rPr lang="en-GB" dirty="0"/>
              <a:t>A Borstal was a type of youth detention centre in the UK, several member states of the Commonwealth, and the republic of Ireland. </a:t>
            </a:r>
          </a:p>
          <a:p>
            <a:r>
              <a:rPr lang="en-GB" dirty="0"/>
              <a:t>The word originated from the first such institution established in 1902 near the English village of Borstal in Kent. </a:t>
            </a:r>
          </a:p>
          <a:p>
            <a:r>
              <a:rPr lang="en-GB" dirty="0"/>
              <a:t>These centres were intended to reform young offenders. </a:t>
            </a:r>
          </a:p>
          <a:p>
            <a:r>
              <a:rPr lang="en-GB" dirty="0"/>
              <a:t>Although originally created to be typical prisons, borstals evolved into something new, with a focus on education rather than punishment, aiming to prevent inmates from reoffending. </a:t>
            </a:r>
          </a:p>
          <a:p>
            <a:r>
              <a:rPr lang="en-GB" dirty="0"/>
              <a:t>The Criminal Justice Act (1982) officially abolished the borstal system in the UK, replacing it with youth custody centres. </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(Theodorakis </a:t>
            </a:r>
            <a:r>
              <a:rPr lang="en-GB" i="1" dirty="0"/>
              <a:t>et al., </a:t>
            </a:r>
            <a:r>
              <a:rPr lang="en-GB" dirty="0"/>
              <a:t>2015)</a:t>
            </a:r>
          </a:p>
        </p:txBody>
      </p:sp>
      <p:pic>
        <p:nvPicPr>
          <p:cNvPr id="8194" name="Picture 2" descr="The first Borstal (a type of juvenile detention centre) was opened in ...">
            <a:extLst>
              <a:ext uri="{FF2B5EF4-FFF2-40B4-BE49-F238E27FC236}">
                <a16:creationId xmlns:a16="http://schemas.microsoft.com/office/drawing/2014/main" id="{B1AAAC73-293F-9A96-A71E-3ACDF435B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046" y="2095898"/>
            <a:ext cx="5155185" cy="35090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08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Rehabilitation of Adult offenders </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lnSpcReduction="10000"/>
          </a:bodyPr>
          <a:lstStyle/>
          <a:p>
            <a:r>
              <a:rPr lang="en-GB" dirty="0"/>
              <a:t>The probation service in the UK is responsible for overseeing offenders released from prison on licence and those on community sentences. </a:t>
            </a:r>
          </a:p>
          <a:p>
            <a:r>
              <a:rPr lang="en-GB" dirty="0"/>
              <a:t>It provides supervision for offenders in the community and prepares per-sentence reports for judges and magistrates to assist them in sentencing decisions. </a:t>
            </a:r>
          </a:p>
          <a:p>
            <a:r>
              <a:rPr lang="en-GB" dirty="0"/>
              <a:t>The probation service is a statutory criminal justice service that supervises offenders released to the community, while protecting the public. </a:t>
            </a:r>
          </a:p>
          <a:p>
            <a:r>
              <a:rPr lang="en-GB" dirty="0"/>
              <a:t>On the 26</a:t>
            </a:r>
            <a:r>
              <a:rPr lang="en-GB" baseline="30000" dirty="0"/>
              <a:t>th</a:t>
            </a:r>
            <a:r>
              <a:rPr lang="en-GB" dirty="0"/>
              <a:t> of June, the probation services unified, bringing 7,000 probation professionals together to work under one new model. </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Tree>
    <p:extLst>
      <p:ext uri="{BB962C8B-B14F-4D97-AF65-F5344CB8AC3E}">
        <p14:creationId xmlns:p14="http://schemas.microsoft.com/office/powerpoint/2010/main" val="101702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Rehabilitation of Adult offenders </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a:bodyPr>
          <a:lstStyle/>
          <a:p>
            <a:r>
              <a:rPr lang="en-GB" dirty="0"/>
              <a:t>The new probation model is grounded in the overarching HMPPS Business strategy which sets out their vision to work together to protect the public and hep people lead law abiding and positive lives. </a:t>
            </a:r>
          </a:p>
          <a:p>
            <a:r>
              <a:rPr lang="en-GB" dirty="0"/>
              <a:t>Their priority is to protect the public by the effective rehabilitation of offenders, by reducing the causes which contribute to offending and enabling offenders to turn their lives around. </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Tree>
    <p:extLst>
      <p:ext uri="{BB962C8B-B14F-4D97-AF65-F5344CB8AC3E}">
        <p14:creationId xmlns:p14="http://schemas.microsoft.com/office/powerpoint/2010/main" val="302771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Why do people Offend?</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lnSpcReduction="10000"/>
          </a:bodyPr>
          <a:lstStyle/>
          <a:p>
            <a:r>
              <a:rPr lang="en-GB" dirty="0"/>
              <a:t>People commit crimes for various reasons:</a:t>
            </a:r>
          </a:p>
          <a:p>
            <a:pPr lvl="1"/>
            <a:r>
              <a:rPr lang="en-GB" dirty="0"/>
              <a:t>Greed and Material gain </a:t>
            </a:r>
          </a:p>
          <a:p>
            <a:pPr lvl="1"/>
            <a:r>
              <a:rPr lang="en-GB" dirty="0"/>
              <a:t>Desperation and Poverty</a:t>
            </a:r>
          </a:p>
          <a:p>
            <a:pPr lvl="1"/>
            <a:r>
              <a:rPr lang="en-GB" dirty="0"/>
              <a:t>Drug addiction </a:t>
            </a:r>
          </a:p>
          <a:p>
            <a:pPr lvl="1"/>
            <a:r>
              <a:rPr lang="en-GB" dirty="0"/>
              <a:t>Social changes and Urbanization </a:t>
            </a:r>
          </a:p>
          <a:p>
            <a:pPr lvl="1"/>
            <a:r>
              <a:rPr lang="en-GB" dirty="0"/>
              <a:t>Political and religious motives </a:t>
            </a:r>
          </a:p>
          <a:p>
            <a:pPr lvl="1"/>
            <a:r>
              <a:rPr lang="en-GB" dirty="0"/>
              <a:t>Peer pressure and influence </a:t>
            </a:r>
          </a:p>
          <a:p>
            <a:pPr lvl="1"/>
            <a:r>
              <a:rPr lang="en-GB" dirty="0"/>
              <a:t>Cultural goals and subcultures </a:t>
            </a:r>
          </a:p>
          <a:p>
            <a:pPr lvl="1"/>
            <a:r>
              <a:rPr lang="en-GB" dirty="0"/>
              <a:t>Genetics and Personality </a:t>
            </a:r>
          </a:p>
          <a:p>
            <a:pPr lvl="1"/>
            <a:r>
              <a:rPr lang="en-GB" dirty="0"/>
              <a:t>Environmental factors </a:t>
            </a:r>
          </a:p>
          <a:p>
            <a:pPr lvl="1"/>
            <a:endParaRPr lang="en-GB" dirty="0"/>
          </a:p>
          <a:p>
            <a:r>
              <a:rPr lang="en-GB" dirty="0"/>
              <a:t>Can you think of any examples in Practice?</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Tree>
    <p:extLst>
      <p:ext uri="{BB962C8B-B14F-4D97-AF65-F5344CB8AC3E}">
        <p14:creationId xmlns:p14="http://schemas.microsoft.com/office/powerpoint/2010/main" val="249547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Why do people Offend?</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a:bodyPr>
          <a:lstStyle/>
          <a:p>
            <a:r>
              <a:rPr lang="en-GB" dirty="0"/>
              <a:t>Greed and Material Gain</a:t>
            </a:r>
          </a:p>
          <a:p>
            <a:pPr lvl="1"/>
            <a:r>
              <a:rPr lang="en-GB" dirty="0"/>
              <a:t>Some people commit crimes out of greed, driven by the desire to acquire more money, possessions, or resources. </a:t>
            </a:r>
          </a:p>
          <a:p>
            <a:pPr lvl="1"/>
            <a:r>
              <a:rPr lang="en-GB" dirty="0"/>
              <a:t>This can lead to theft, fraud, or other financially motivated offences </a:t>
            </a:r>
          </a:p>
          <a:p>
            <a:r>
              <a:rPr lang="en-GB" dirty="0"/>
              <a:t>Desperation and Poverty</a:t>
            </a:r>
          </a:p>
          <a:p>
            <a:pPr lvl="1"/>
            <a:r>
              <a:rPr lang="en-GB" dirty="0"/>
              <a:t>Extreme Poverty can push individuals to commit crimes as a means of survival. </a:t>
            </a:r>
          </a:p>
          <a:p>
            <a:pPr lvl="1"/>
            <a:r>
              <a:rPr lang="en-GB" dirty="0"/>
              <a:t>When faces with limited options, people may turn to theft, burglary, or drug-related offenses. </a:t>
            </a:r>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
        <p:nvSpPr>
          <p:cNvPr id="5" name="TextBox 4">
            <a:extLst>
              <a:ext uri="{FF2B5EF4-FFF2-40B4-BE49-F238E27FC236}">
                <a16:creationId xmlns:a16="http://schemas.microsoft.com/office/drawing/2014/main" id="{BF01DEC0-2B03-27DA-3367-340E13EE6D3D}"/>
              </a:ext>
            </a:extLst>
          </p:cNvPr>
          <p:cNvSpPr txBox="1"/>
          <p:nvPr/>
        </p:nvSpPr>
        <p:spPr>
          <a:xfrm>
            <a:off x="-411480" y="1275051"/>
            <a:ext cx="3586942" cy="5016758"/>
          </a:xfrm>
          <a:prstGeom prst="rect">
            <a:avLst/>
          </a:prstGeom>
          <a:noFill/>
        </p:spPr>
        <p:txBody>
          <a:bodyPr wrap="square">
            <a:spAutoFit/>
          </a:bodyPr>
          <a:lstStyle/>
          <a:p>
            <a:pPr marL="914400" lvl="1" indent="-457200">
              <a:buFont typeface="+mj-lt"/>
              <a:buAutoNum type="arabicPeriod"/>
            </a:pPr>
            <a:r>
              <a:rPr lang="en-GB" sz="2000" b="1" dirty="0">
                <a:solidFill>
                  <a:schemeClr val="bg1"/>
                </a:solidFill>
              </a:rPr>
              <a:t>Greed and Material gain </a:t>
            </a:r>
          </a:p>
          <a:p>
            <a:pPr marL="914400" lvl="1" indent="-457200">
              <a:buFont typeface="+mj-lt"/>
              <a:buAutoNum type="arabicPeriod"/>
            </a:pPr>
            <a:r>
              <a:rPr lang="en-GB" sz="2000" b="1" dirty="0">
                <a:solidFill>
                  <a:schemeClr val="bg1"/>
                </a:solidFill>
              </a:rPr>
              <a:t>Desperation and Poverty</a:t>
            </a:r>
          </a:p>
          <a:p>
            <a:pPr marL="914400" lvl="1" indent="-457200">
              <a:buFont typeface="+mj-lt"/>
              <a:buAutoNum type="arabicPeriod"/>
            </a:pPr>
            <a:r>
              <a:rPr lang="en-GB" sz="2000" b="1" dirty="0">
                <a:solidFill>
                  <a:schemeClr val="bg1"/>
                </a:solidFill>
              </a:rPr>
              <a:t>Drug addiction </a:t>
            </a:r>
          </a:p>
          <a:p>
            <a:pPr marL="914400" lvl="1" indent="-457200">
              <a:buFont typeface="+mj-lt"/>
              <a:buAutoNum type="arabicPeriod"/>
            </a:pPr>
            <a:r>
              <a:rPr lang="en-GB" sz="2000" b="1" dirty="0">
                <a:solidFill>
                  <a:schemeClr val="bg1"/>
                </a:solidFill>
              </a:rPr>
              <a:t>Social changes and Urbanization </a:t>
            </a:r>
          </a:p>
          <a:p>
            <a:pPr marL="914400" lvl="1" indent="-457200">
              <a:buFont typeface="+mj-lt"/>
              <a:buAutoNum type="arabicPeriod"/>
            </a:pPr>
            <a:r>
              <a:rPr lang="en-GB" sz="2000" b="1" dirty="0">
                <a:solidFill>
                  <a:schemeClr val="bg1"/>
                </a:solidFill>
              </a:rPr>
              <a:t>Political and religious motives </a:t>
            </a:r>
          </a:p>
          <a:p>
            <a:pPr marL="914400" lvl="1" indent="-457200">
              <a:buFont typeface="+mj-lt"/>
              <a:buAutoNum type="arabicPeriod"/>
            </a:pPr>
            <a:r>
              <a:rPr lang="en-GB" sz="2000" b="1" dirty="0">
                <a:solidFill>
                  <a:schemeClr val="bg1"/>
                </a:solidFill>
              </a:rPr>
              <a:t>Peer pressure and influence </a:t>
            </a:r>
          </a:p>
          <a:p>
            <a:pPr marL="914400" lvl="1" indent="-457200">
              <a:buFont typeface="+mj-lt"/>
              <a:buAutoNum type="arabicPeriod"/>
            </a:pPr>
            <a:r>
              <a:rPr lang="en-GB" sz="2000" b="1" dirty="0">
                <a:solidFill>
                  <a:schemeClr val="bg1"/>
                </a:solidFill>
              </a:rPr>
              <a:t>Cultural goals and subcultures </a:t>
            </a:r>
          </a:p>
          <a:p>
            <a:pPr marL="914400" lvl="1" indent="-457200">
              <a:buFont typeface="+mj-lt"/>
              <a:buAutoNum type="arabicPeriod"/>
            </a:pPr>
            <a:r>
              <a:rPr lang="en-GB" sz="2000" b="1" dirty="0">
                <a:solidFill>
                  <a:schemeClr val="bg1"/>
                </a:solidFill>
              </a:rPr>
              <a:t>Genetics and Personality </a:t>
            </a:r>
          </a:p>
          <a:p>
            <a:pPr marL="914400" lvl="1" indent="-457200">
              <a:buFont typeface="+mj-lt"/>
              <a:buAutoNum type="arabicPeriod"/>
            </a:pPr>
            <a:r>
              <a:rPr lang="en-GB" sz="2000" b="1" dirty="0">
                <a:solidFill>
                  <a:schemeClr val="bg1"/>
                </a:solidFill>
              </a:rPr>
              <a:t>Environmental factors </a:t>
            </a:r>
          </a:p>
        </p:txBody>
      </p:sp>
    </p:spTree>
    <p:extLst>
      <p:ext uri="{BB962C8B-B14F-4D97-AF65-F5344CB8AC3E}">
        <p14:creationId xmlns:p14="http://schemas.microsoft.com/office/powerpoint/2010/main" val="7079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Why do people Offend?</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a:bodyPr>
          <a:lstStyle/>
          <a:p>
            <a:r>
              <a:rPr lang="en-GB" dirty="0"/>
              <a:t>Drug Addiction </a:t>
            </a:r>
          </a:p>
          <a:p>
            <a:pPr lvl="1"/>
            <a:r>
              <a:rPr lang="en-GB" dirty="0"/>
              <a:t>Substance abuse can lead to criminal behaviour. </a:t>
            </a:r>
          </a:p>
          <a:p>
            <a:pPr lvl="1"/>
            <a:r>
              <a:rPr lang="en-GB" dirty="0"/>
              <a:t>Individuals addicted to drugs may commit crimes to sustain their addiction, such as selling drugs or engaging in theft to obtain money for drugs </a:t>
            </a:r>
          </a:p>
          <a:p>
            <a:r>
              <a:rPr lang="en-GB" dirty="0"/>
              <a:t>Social Changes and Urbanization </a:t>
            </a:r>
          </a:p>
          <a:p>
            <a:pPr lvl="1"/>
            <a:r>
              <a:rPr lang="en-GB" dirty="0"/>
              <a:t>Throughout History, population increases, and urbanization have contributed to crime. </a:t>
            </a:r>
          </a:p>
          <a:p>
            <a:pPr lvl="1"/>
            <a:r>
              <a:rPr lang="en-GB" dirty="0"/>
              <a:t>As cities grow, social dynamics change, leading to more criminal opportunities and challenges </a:t>
            </a:r>
          </a:p>
          <a:p>
            <a:pPr marL="457200" lvl="1" indent="0">
              <a:buNone/>
            </a:pPr>
            <a:endParaRPr lang="en-GB" dirty="0"/>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
        <p:nvSpPr>
          <p:cNvPr id="5" name="TextBox 4">
            <a:extLst>
              <a:ext uri="{FF2B5EF4-FFF2-40B4-BE49-F238E27FC236}">
                <a16:creationId xmlns:a16="http://schemas.microsoft.com/office/drawing/2014/main" id="{BF01DEC0-2B03-27DA-3367-340E13EE6D3D}"/>
              </a:ext>
            </a:extLst>
          </p:cNvPr>
          <p:cNvSpPr txBox="1"/>
          <p:nvPr/>
        </p:nvSpPr>
        <p:spPr>
          <a:xfrm>
            <a:off x="-411480" y="1275051"/>
            <a:ext cx="3586942" cy="5016758"/>
          </a:xfrm>
          <a:prstGeom prst="rect">
            <a:avLst/>
          </a:prstGeom>
          <a:noFill/>
        </p:spPr>
        <p:txBody>
          <a:bodyPr wrap="square">
            <a:spAutoFit/>
          </a:bodyPr>
          <a:lstStyle/>
          <a:p>
            <a:pPr marL="914400" lvl="1" indent="-457200">
              <a:buFont typeface="+mj-lt"/>
              <a:buAutoNum type="arabicPeriod"/>
            </a:pPr>
            <a:r>
              <a:rPr lang="en-GB" sz="2000" b="1" dirty="0">
                <a:solidFill>
                  <a:schemeClr val="bg1"/>
                </a:solidFill>
              </a:rPr>
              <a:t>Greed and Material gain </a:t>
            </a:r>
          </a:p>
          <a:p>
            <a:pPr marL="914400" lvl="1" indent="-457200">
              <a:buFont typeface="+mj-lt"/>
              <a:buAutoNum type="arabicPeriod"/>
            </a:pPr>
            <a:r>
              <a:rPr lang="en-GB" sz="2000" b="1" dirty="0">
                <a:solidFill>
                  <a:schemeClr val="bg1"/>
                </a:solidFill>
              </a:rPr>
              <a:t>Desperation and Poverty</a:t>
            </a:r>
          </a:p>
          <a:p>
            <a:pPr marL="914400" lvl="1" indent="-457200">
              <a:buFont typeface="+mj-lt"/>
              <a:buAutoNum type="arabicPeriod"/>
            </a:pPr>
            <a:r>
              <a:rPr lang="en-GB" sz="2000" b="1" dirty="0">
                <a:solidFill>
                  <a:schemeClr val="bg1"/>
                </a:solidFill>
              </a:rPr>
              <a:t>Drug addiction </a:t>
            </a:r>
          </a:p>
          <a:p>
            <a:pPr marL="914400" lvl="1" indent="-457200">
              <a:buFont typeface="+mj-lt"/>
              <a:buAutoNum type="arabicPeriod"/>
            </a:pPr>
            <a:r>
              <a:rPr lang="en-GB" sz="2000" b="1" dirty="0">
                <a:solidFill>
                  <a:schemeClr val="bg1"/>
                </a:solidFill>
              </a:rPr>
              <a:t>Social changes and Urbanization </a:t>
            </a:r>
          </a:p>
          <a:p>
            <a:pPr marL="914400" lvl="1" indent="-457200">
              <a:buFont typeface="+mj-lt"/>
              <a:buAutoNum type="arabicPeriod"/>
            </a:pPr>
            <a:r>
              <a:rPr lang="en-GB" sz="2000" b="1" dirty="0">
                <a:solidFill>
                  <a:schemeClr val="bg1"/>
                </a:solidFill>
              </a:rPr>
              <a:t>Political and religious motives </a:t>
            </a:r>
          </a:p>
          <a:p>
            <a:pPr marL="914400" lvl="1" indent="-457200">
              <a:buFont typeface="+mj-lt"/>
              <a:buAutoNum type="arabicPeriod"/>
            </a:pPr>
            <a:r>
              <a:rPr lang="en-GB" sz="2000" b="1" dirty="0">
                <a:solidFill>
                  <a:schemeClr val="bg1"/>
                </a:solidFill>
              </a:rPr>
              <a:t>Peer pressure and influence </a:t>
            </a:r>
          </a:p>
          <a:p>
            <a:pPr marL="914400" lvl="1" indent="-457200">
              <a:buFont typeface="+mj-lt"/>
              <a:buAutoNum type="arabicPeriod"/>
            </a:pPr>
            <a:r>
              <a:rPr lang="en-GB" sz="2000" b="1" dirty="0">
                <a:solidFill>
                  <a:schemeClr val="bg1"/>
                </a:solidFill>
              </a:rPr>
              <a:t>Cultural goals and subcultures </a:t>
            </a:r>
          </a:p>
          <a:p>
            <a:pPr marL="914400" lvl="1" indent="-457200">
              <a:buFont typeface="+mj-lt"/>
              <a:buAutoNum type="arabicPeriod"/>
            </a:pPr>
            <a:r>
              <a:rPr lang="en-GB" sz="2000" b="1" dirty="0">
                <a:solidFill>
                  <a:schemeClr val="bg1"/>
                </a:solidFill>
              </a:rPr>
              <a:t>Genetics and Personality </a:t>
            </a:r>
          </a:p>
          <a:p>
            <a:pPr marL="914400" lvl="1" indent="-457200">
              <a:buFont typeface="+mj-lt"/>
              <a:buAutoNum type="arabicPeriod"/>
            </a:pPr>
            <a:r>
              <a:rPr lang="en-GB" sz="2000" b="1" dirty="0">
                <a:solidFill>
                  <a:schemeClr val="bg1"/>
                </a:solidFill>
              </a:rPr>
              <a:t>Environmental factors </a:t>
            </a:r>
          </a:p>
        </p:txBody>
      </p:sp>
    </p:spTree>
    <p:extLst>
      <p:ext uri="{BB962C8B-B14F-4D97-AF65-F5344CB8AC3E}">
        <p14:creationId xmlns:p14="http://schemas.microsoft.com/office/powerpoint/2010/main" val="171901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Why do people Offend?</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a:bodyPr>
          <a:lstStyle/>
          <a:p>
            <a:r>
              <a:rPr lang="en-GB" dirty="0"/>
              <a:t>Political and Religious Motives</a:t>
            </a:r>
          </a:p>
          <a:p>
            <a:pPr lvl="1"/>
            <a:r>
              <a:rPr lang="en-GB" dirty="0"/>
              <a:t>In the past, rebellions and plots against the government often had political motives. </a:t>
            </a:r>
          </a:p>
          <a:p>
            <a:pPr lvl="1"/>
            <a:r>
              <a:rPr lang="en-GB" dirty="0"/>
              <a:t>In modern times, some individuals justify criminal acts to achieve political change </a:t>
            </a:r>
          </a:p>
          <a:p>
            <a:pPr lvl="1"/>
            <a:r>
              <a:rPr lang="en-GB" dirty="0"/>
              <a:t>Similarly, religious beliefs can drive criminal behaviour in certain contexts</a:t>
            </a:r>
          </a:p>
          <a:p>
            <a:r>
              <a:rPr lang="en-GB" dirty="0"/>
              <a:t>Peer pressure and Influence </a:t>
            </a:r>
          </a:p>
          <a:p>
            <a:pPr lvl="1"/>
            <a:r>
              <a:rPr lang="en-GB" dirty="0"/>
              <a:t>Some people commit crimes due to peer pressure or influence from others </a:t>
            </a:r>
          </a:p>
          <a:p>
            <a:pPr lvl="1"/>
            <a:r>
              <a:rPr lang="en-GB" dirty="0"/>
              <a:t>They may be coerced or encouraged by their social circles to engage in illegal activities</a:t>
            </a:r>
          </a:p>
          <a:p>
            <a:pPr marL="457200" lvl="1" indent="0">
              <a:buNone/>
            </a:pPr>
            <a:endParaRPr lang="en-GB" dirty="0"/>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
        <p:nvSpPr>
          <p:cNvPr id="5" name="TextBox 4">
            <a:extLst>
              <a:ext uri="{FF2B5EF4-FFF2-40B4-BE49-F238E27FC236}">
                <a16:creationId xmlns:a16="http://schemas.microsoft.com/office/drawing/2014/main" id="{BF01DEC0-2B03-27DA-3367-340E13EE6D3D}"/>
              </a:ext>
            </a:extLst>
          </p:cNvPr>
          <p:cNvSpPr txBox="1"/>
          <p:nvPr/>
        </p:nvSpPr>
        <p:spPr>
          <a:xfrm>
            <a:off x="-411480" y="1275051"/>
            <a:ext cx="3586942" cy="5016758"/>
          </a:xfrm>
          <a:prstGeom prst="rect">
            <a:avLst/>
          </a:prstGeom>
          <a:noFill/>
        </p:spPr>
        <p:txBody>
          <a:bodyPr wrap="square">
            <a:spAutoFit/>
          </a:bodyPr>
          <a:lstStyle/>
          <a:p>
            <a:pPr marL="914400" lvl="1" indent="-457200">
              <a:buFont typeface="+mj-lt"/>
              <a:buAutoNum type="arabicPeriod"/>
            </a:pPr>
            <a:r>
              <a:rPr lang="en-GB" sz="2000" b="1" dirty="0">
                <a:solidFill>
                  <a:schemeClr val="bg1"/>
                </a:solidFill>
              </a:rPr>
              <a:t>Greed and Material gain </a:t>
            </a:r>
          </a:p>
          <a:p>
            <a:pPr marL="914400" lvl="1" indent="-457200">
              <a:buFont typeface="+mj-lt"/>
              <a:buAutoNum type="arabicPeriod"/>
            </a:pPr>
            <a:r>
              <a:rPr lang="en-GB" sz="2000" b="1" dirty="0">
                <a:solidFill>
                  <a:schemeClr val="bg1"/>
                </a:solidFill>
              </a:rPr>
              <a:t>Desperation and Poverty</a:t>
            </a:r>
          </a:p>
          <a:p>
            <a:pPr marL="914400" lvl="1" indent="-457200">
              <a:buFont typeface="+mj-lt"/>
              <a:buAutoNum type="arabicPeriod"/>
            </a:pPr>
            <a:r>
              <a:rPr lang="en-GB" sz="2000" b="1" dirty="0">
                <a:solidFill>
                  <a:schemeClr val="bg1"/>
                </a:solidFill>
              </a:rPr>
              <a:t>Drug addiction </a:t>
            </a:r>
          </a:p>
          <a:p>
            <a:pPr marL="914400" lvl="1" indent="-457200">
              <a:buFont typeface="+mj-lt"/>
              <a:buAutoNum type="arabicPeriod"/>
            </a:pPr>
            <a:r>
              <a:rPr lang="en-GB" sz="2000" b="1" dirty="0">
                <a:solidFill>
                  <a:schemeClr val="bg1"/>
                </a:solidFill>
              </a:rPr>
              <a:t>Social changes and Urbanization </a:t>
            </a:r>
          </a:p>
          <a:p>
            <a:pPr marL="914400" lvl="1" indent="-457200">
              <a:buFont typeface="+mj-lt"/>
              <a:buAutoNum type="arabicPeriod"/>
            </a:pPr>
            <a:r>
              <a:rPr lang="en-GB" sz="2000" b="1" dirty="0">
                <a:solidFill>
                  <a:schemeClr val="bg1"/>
                </a:solidFill>
              </a:rPr>
              <a:t>Political and religious motives </a:t>
            </a:r>
          </a:p>
          <a:p>
            <a:pPr marL="914400" lvl="1" indent="-457200">
              <a:buFont typeface="+mj-lt"/>
              <a:buAutoNum type="arabicPeriod"/>
            </a:pPr>
            <a:r>
              <a:rPr lang="en-GB" sz="2000" b="1" dirty="0">
                <a:solidFill>
                  <a:schemeClr val="bg1"/>
                </a:solidFill>
              </a:rPr>
              <a:t>Peer pressure and influence </a:t>
            </a:r>
          </a:p>
          <a:p>
            <a:pPr marL="914400" lvl="1" indent="-457200">
              <a:buFont typeface="+mj-lt"/>
              <a:buAutoNum type="arabicPeriod"/>
            </a:pPr>
            <a:r>
              <a:rPr lang="en-GB" sz="2000" b="1" dirty="0">
                <a:solidFill>
                  <a:schemeClr val="bg1"/>
                </a:solidFill>
              </a:rPr>
              <a:t>Cultural goals and subcultures </a:t>
            </a:r>
          </a:p>
          <a:p>
            <a:pPr marL="914400" lvl="1" indent="-457200">
              <a:buFont typeface="+mj-lt"/>
              <a:buAutoNum type="arabicPeriod"/>
            </a:pPr>
            <a:r>
              <a:rPr lang="en-GB" sz="2000" b="1" dirty="0">
                <a:solidFill>
                  <a:schemeClr val="bg1"/>
                </a:solidFill>
              </a:rPr>
              <a:t>Genetics and Personality </a:t>
            </a:r>
          </a:p>
          <a:p>
            <a:pPr marL="914400" lvl="1" indent="-457200">
              <a:buFont typeface="+mj-lt"/>
              <a:buAutoNum type="arabicPeriod"/>
            </a:pPr>
            <a:r>
              <a:rPr lang="en-GB" sz="2000" b="1" dirty="0">
                <a:solidFill>
                  <a:schemeClr val="bg1"/>
                </a:solidFill>
              </a:rPr>
              <a:t>Environmental factors </a:t>
            </a:r>
          </a:p>
        </p:txBody>
      </p:sp>
    </p:spTree>
    <p:extLst>
      <p:ext uri="{BB962C8B-B14F-4D97-AF65-F5344CB8AC3E}">
        <p14:creationId xmlns:p14="http://schemas.microsoft.com/office/powerpoint/2010/main" val="107198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1169-1BF8-461E-DBB6-F66B765C4800}"/>
              </a:ext>
            </a:extLst>
          </p:cNvPr>
          <p:cNvSpPr>
            <a:spLocks noGrp="1"/>
          </p:cNvSpPr>
          <p:nvPr>
            <p:ph type="title"/>
          </p:nvPr>
        </p:nvSpPr>
        <p:spPr>
          <a:xfrm>
            <a:off x="3780148" y="365125"/>
            <a:ext cx="7956222" cy="1325563"/>
          </a:xfrm>
        </p:spPr>
        <p:txBody>
          <a:bodyPr/>
          <a:lstStyle/>
          <a:p>
            <a:r>
              <a:rPr lang="en-GB" dirty="0"/>
              <a:t>Offenders: Why do people Offend?</a:t>
            </a:r>
          </a:p>
        </p:txBody>
      </p:sp>
      <p:sp>
        <p:nvSpPr>
          <p:cNvPr id="3" name="Content Placeholder 2">
            <a:extLst>
              <a:ext uri="{FF2B5EF4-FFF2-40B4-BE49-F238E27FC236}">
                <a16:creationId xmlns:a16="http://schemas.microsoft.com/office/drawing/2014/main" id="{5ED9C869-8F01-60E0-EECF-1B1D0DAEFD11}"/>
              </a:ext>
            </a:extLst>
          </p:cNvPr>
          <p:cNvSpPr>
            <a:spLocks noGrp="1"/>
          </p:cNvSpPr>
          <p:nvPr>
            <p:ph idx="1"/>
          </p:nvPr>
        </p:nvSpPr>
        <p:spPr>
          <a:xfrm>
            <a:off x="3524596" y="1825625"/>
            <a:ext cx="8548872" cy="4795308"/>
          </a:xfrm>
        </p:spPr>
        <p:txBody>
          <a:bodyPr>
            <a:normAutofit fontScale="92500" lnSpcReduction="10000"/>
          </a:bodyPr>
          <a:lstStyle/>
          <a:p>
            <a:r>
              <a:rPr lang="en-GB" dirty="0"/>
              <a:t>Cultural Goals and Subcultures </a:t>
            </a:r>
          </a:p>
          <a:p>
            <a:pPr lvl="1"/>
            <a:r>
              <a:rPr lang="en-GB" dirty="0"/>
              <a:t>The Pursuit of cultural goals, such as success or status, can lead individuals to commit crimes. </a:t>
            </a:r>
          </a:p>
          <a:p>
            <a:pPr lvl="1"/>
            <a:r>
              <a:rPr lang="en-GB" dirty="0"/>
              <a:t>Additionally, involvement in subcultures with deviant norms may encourage criminal behaviour </a:t>
            </a:r>
          </a:p>
          <a:p>
            <a:r>
              <a:rPr lang="en-GB" dirty="0"/>
              <a:t>Genetics and Personality</a:t>
            </a:r>
          </a:p>
          <a:p>
            <a:pPr lvl="1"/>
            <a:r>
              <a:rPr lang="en-GB" dirty="0"/>
              <a:t>Research suggests that a complex mix of genetics and personality traits can influence criminal tendencies. </a:t>
            </a:r>
          </a:p>
          <a:p>
            <a:pPr lvl="1"/>
            <a:r>
              <a:rPr lang="en-GB" dirty="0"/>
              <a:t>Some individuals may be predisposed to risk-taking or impulsivity, which can contribute to criminal acts </a:t>
            </a:r>
          </a:p>
          <a:p>
            <a:r>
              <a:rPr lang="en-GB" dirty="0"/>
              <a:t>Environmental factors </a:t>
            </a:r>
          </a:p>
          <a:p>
            <a:pPr lvl="1"/>
            <a:r>
              <a:rPr lang="en-GB" dirty="0"/>
              <a:t>Life circumstances, family upbringing, and exposure to violence or criminal behaviour can shape an individual’s likelihood of committing crimes. </a:t>
            </a:r>
          </a:p>
          <a:p>
            <a:pPr marL="457200" lvl="1" indent="0">
              <a:buNone/>
            </a:pPr>
            <a:endParaRPr lang="en-GB" dirty="0"/>
          </a:p>
        </p:txBody>
      </p:sp>
      <p:sp>
        <p:nvSpPr>
          <p:cNvPr id="6" name="TextBox 5">
            <a:extLst>
              <a:ext uri="{FF2B5EF4-FFF2-40B4-BE49-F238E27FC236}">
                <a16:creationId xmlns:a16="http://schemas.microsoft.com/office/drawing/2014/main" id="{2B0651BE-3FD6-671C-7DBA-40FE331100E0}"/>
              </a:ext>
            </a:extLst>
          </p:cNvPr>
          <p:cNvSpPr txBox="1"/>
          <p:nvPr/>
        </p:nvSpPr>
        <p:spPr>
          <a:xfrm>
            <a:off x="8923867" y="6492875"/>
            <a:ext cx="3149600" cy="369332"/>
          </a:xfrm>
          <a:prstGeom prst="rect">
            <a:avLst/>
          </a:prstGeom>
          <a:noFill/>
        </p:spPr>
        <p:txBody>
          <a:bodyPr wrap="square" rtlCol="0">
            <a:spAutoFit/>
          </a:bodyPr>
          <a:lstStyle/>
          <a:p>
            <a:r>
              <a:rPr lang="en-GB" dirty="0"/>
              <a:t>(Probation Service, 2024)</a:t>
            </a:r>
          </a:p>
        </p:txBody>
      </p:sp>
      <p:sp>
        <p:nvSpPr>
          <p:cNvPr id="5" name="TextBox 4">
            <a:extLst>
              <a:ext uri="{FF2B5EF4-FFF2-40B4-BE49-F238E27FC236}">
                <a16:creationId xmlns:a16="http://schemas.microsoft.com/office/drawing/2014/main" id="{BF01DEC0-2B03-27DA-3367-340E13EE6D3D}"/>
              </a:ext>
            </a:extLst>
          </p:cNvPr>
          <p:cNvSpPr txBox="1"/>
          <p:nvPr/>
        </p:nvSpPr>
        <p:spPr>
          <a:xfrm>
            <a:off x="-411480" y="1275051"/>
            <a:ext cx="3586942" cy="5016758"/>
          </a:xfrm>
          <a:prstGeom prst="rect">
            <a:avLst/>
          </a:prstGeom>
          <a:noFill/>
        </p:spPr>
        <p:txBody>
          <a:bodyPr wrap="square">
            <a:spAutoFit/>
          </a:bodyPr>
          <a:lstStyle/>
          <a:p>
            <a:pPr marL="914400" lvl="1" indent="-457200">
              <a:buFont typeface="+mj-lt"/>
              <a:buAutoNum type="arabicPeriod"/>
            </a:pPr>
            <a:r>
              <a:rPr lang="en-GB" sz="2000" b="1" dirty="0">
                <a:solidFill>
                  <a:schemeClr val="bg1"/>
                </a:solidFill>
              </a:rPr>
              <a:t>Greed and Material gain </a:t>
            </a:r>
          </a:p>
          <a:p>
            <a:pPr marL="914400" lvl="1" indent="-457200">
              <a:buFont typeface="+mj-lt"/>
              <a:buAutoNum type="arabicPeriod"/>
            </a:pPr>
            <a:r>
              <a:rPr lang="en-GB" sz="2000" b="1" dirty="0">
                <a:solidFill>
                  <a:schemeClr val="bg1"/>
                </a:solidFill>
              </a:rPr>
              <a:t>Desperation and Poverty</a:t>
            </a:r>
          </a:p>
          <a:p>
            <a:pPr marL="914400" lvl="1" indent="-457200">
              <a:buFont typeface="+mj-lt"/>
              <a:buAutoNum type="arabicPeriod"/>
            </a:pPr>
            <a:r>
              <a:rPr lang="en-GB" sz="2000" b="1" dirty="0">
                <a:solidFill>
                  <a:schemeClr val="bg1"/>
                </a:solidFill>
              </a:rPr>
              <a:t>Drug addiction </a:t>
            </a:r>
          </a:p>
          <a:p>
            <a:pPr marL="914400" lvl="1" indent="-457200">
              <a:buFont typeface="+mj-lt"/>
              <a:buAutoNum type="arabicPeriod"/>
            </a:pPr>
            <a:r>
              <a:rPr lang="en-GB" sz="2000" b="1" dirty="0">
                <a:solidFill>
                  <a:schemeClr val="bg1"/>
                </a:solidFill>
              </a:rPr>
              <a:t>Social changes and Urbanization </a:t>
            </a:r>
          </a:p>
          <a:p>
            <a:pPr marL="914400" lvl="1" indent="-457200">
              <a:buFont typeface="+mj-lt"/>
              <a:buAutoNum type="arabicPeriod"/>
            </a:pPr>
            <a:r>
              <a:rPr lang="en-GB" sz="2000" b="1" dirty="0">
                <a:solidFill>
                  <a:schemeClr val="bg1"/>
                </a:solidFill>
              </a:rPr>
              <a:t>Political and religious motives </a:t>
            </a:r>
          </a:p>
          <a:p>
            <a:pPr marL="914400" lvl="1" indent="-457200">
              <a:buFont typeface="+mj-lt"/>
              <a:buAutoNum type="arabicPeriod"/>
            </a:pPr>
            <a:r>
              <a:rPr lang="en-GB" sz="2000" b="1" dirty="0">
                <a:solidFill>
                  <a:schemeClr val="bg1"/>
                </a:solidFill>
              </a:rPr>
              <a:t>Peer pressure and influence </a:t>
            </a:r>
          </a:p>
          <a:p>
            <a:pPr marL="914400" lvl="1" indent="-457200">
              <a:buFont typeface="+mj-lt"/>
              <a:buAutoNum type="arabicPeriod"/>
            </a:pPr>
            <a:r>
              <a:rPr lang="en-GB" sz="2000" b="1" dirty="0">
                <a:solidFill>
                  <a:schemeClr val="bg1"/>
                </a:solidFill>
              </a:rPr>
              <a:t>Cultural goals and subcultures </a:t>
            </a:r>
          </a:p>
          <a:p>
            <a:pPr marL="914400" lvl="1" indent="-457200">
              <a:buFont typeface="+mj-lt"/>
              <a:buAutoNum type="arabicPeriod"/>
            </a:pPr>
            <a:r>
              <a:rPr lang="en-GB" sz="2000" b="1" dirty="0">
                <a:solidFill>
                  <a:schemeClr val="bg1"/>
                </a:solidFill>
              </a:rPr>
              <a:t>Genetics and Personality </a:t>
            </a:r>
          </a:p>
          <a:p>
            <a:pPr marL="914400" lvl="1" indent="-457200">
              <a:buFont typeface="+mj-lt"/>
              <a:buAutoNum type="arabicPeriod"/>
            </a:pPr>
            <a:r>
              <a:rPr lang="en-GB" sz="2000" b="1" dirty="0">
                <a:solidFill>
                  <a:schemeClr val="bg1"/>
                </a:solidFill>
              </a:rPr>
              <a:t>Environmental factors </a:t>
            </a:r>
          </a:p>
        </p:txBody>
      </p:sp>
    </p:spTree>
    <p:extLst>
      <p:ext uri="{BB962C8B-B14F-4D97-AF65-F5344CB8AC3E}">
        <p14:creationId xmlns:p14="http://schemas.microsoft.com/office/powerpoint/2010/main" val="405227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2DD0D-F1D7-7781-F045-99F3B8914F59}"/>
              </a:ext>
            </a:extLst>
          </p:cNvPr>
          <p:cNvSpPr>
            <a:spLocks noGrp="1"/>
          </p:cNvSpPr>
          <p:nvPr>
            <p:ph type="title"/>
          </p:nvPr>
        </p:nvSpPr>
        <p:spPr/>
        <p:txBody>
          <a:bodyPr/>
          <a:lstStyle/>
          <a:p>
            <a:r>
              <a:rPr lang="en-GB" dirty="0"/>
              <a:t>Offenders: A Marxist Perspective </a:t>
            </a:r>
          </a:p>
        </p:txBody>
      </p:sp>
      <p:sp>
        <p:nvSpPr>
          <p:cNvPr id="3" name="Content Placeholder 2">
            <a:extLst>
              <a:ext uri="{FF2B5EF4-FFF2-40B4-BE49-F238E27FC236}">
                <a16:creationId xmlns:a16="http://schemas.microsoft.com/office/drawing/2014/main" id="{4E466182-8953-386D-F247-7099EFC127C9}"/>
              </a:ext>
            </a:extLst>
          </p:cNvPr>
          <p:cNvSpPr>
            <a:spLocks noGrp="1"/>
          </p:cNvSpPr>
          <p:nvPr>
            <p:ph idx="1"/>
          </p:nvPr>
        </p:nvSpPr>
        <p:spPr/>
        <p:txBody>
          <a:bodyPr/>
          <a:lstStyle/>
          <a:p>
            <a:r>
              <a:rPr lang="en-GB" dirty="0"/>
              <a:t>A Marxist Perspective on crime and deviance is grounded in the belief that society is divided into classes based on the ownership and control of resources. </a:t>
            </a:r>
          </a:p>
          <a:p>
            <a:r>
              <a:rPr lang="en-GB" dirty="0"/>
              <a:t>According to Marx, the capitalist system perpetuates social inequality, leading to the emergence of crime and deviance as a response to the oppressive conditions faced by the working class. </a:t>
            </a:r>
          </a:p>
        </p:txBody>
      </p:sp>
      <p:pic>
        <p:nvPicPr>
          <p:cNvPr id="4" name="Picture 4" descr="Karl Marx Biography - Facts, Childhood, Family Life &amp; Achievements">
            <a:extLst>
              <a:ext uri="{FF2B5EF4-FFF2-40B4-BE49-F238E27FC236}">
                <a16:creationId xmlns:a16="http://schemas.microsoft.com/office/drawing/2014/main" id="{E4C017E3-53D2-0B23-6984-ACDBFED08E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430" y="2319867"/>
            <a:ext cx="2929502" cy="244125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CEAAFF-E4DB-38E6-6B5F-552710BF3A5F}"/>
              </a:ext>
            </a:extLst>
          </p:cNvPr>
          <p:cNvSpPr txBox="1"/>
          <p:nvPr/>
        </p:nvSpPr>
        <p:spPr>
          <a:xfrm>
            <a:off x="10280073" y="6443146"/>
            <a:ext cx="1911927" cy="369332"/>
          </a:xfrm>
          <a:prstGeom prst="rect">
            <a:avLst/>
          </a:prstGeom>
          <a:noFill/>
        </p:spPr>
        <p:txBody>
          <a:bodyPr wrap="square" rtlCol="0">
            <a:spAutoFit/>
          </a:bodyPr>
          <a:lstStyle/>
          <a:p>
            <a:r>
              <a:rPr lang="en-GB" dirty="0"/>
              <a:t>(</a:t>
            </a:r>
            <a:r>
              <a:rPr lang="en-GB" dirty="0" err="1"/>
              <a:t>Deflem</a:t>
            </a:r>
            <a:r>
              <a:rPr lang="en-GB" dirty="0"/>
              <a:t>, 2015)</a:t>
            </a:r>
          </a:p>
        </p:txBody>
      </p:sp>
    </p:spTree>
    <p:extLst>
      <p:ext uri="{BB962C8B-B14F-4D97-AF65-F5344CB8AC3E}">
        <p14:creationId xmlns:p14="http://schemas.microsoft.com/office/powerpoint/2010/main" val="23135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AE40D-8ED7-D841-A0CB-920C573EF828}"/>
              </a:ext>
            </a:extLst>
          </p:cNvPr>
          <p:cNvSpPr>
            <a:spLocks noGrp="1"/>
          </p:cNvSpPr>
          <p:nvPr>
            <p:ph type="title"/>
          </p:nvPr>
        </p:nvSpPr>
        <p:spPr/>
        <p:txBody>
          <a:bodyPr/>
          <a:lstStyle/>
          <a:p>
            <a:r>
              <a:rPr lang="en-GB" dirty="0"/>
              <a:t>Offenders: Functionalist Perspective </a:t>
            </a:r>
          </a:p>
        </p:txBody>
      </p:sp>
      <p:sp>
        <p:nvSpPr>
          <p:cNvPr id="3" name="Content Placeholder 2">
            <a:extLst>
              <a:ext uri="{FF2B5EF4-FFF2-40B4-BE49-F238E27FC236}">
                <a16:creationId xmlns:a16="http://schemas.microsoft.com/office/drawing/2014/main" id="{5AB25471-CE63-E21B-16A6-FB32560B7021}"/>
              </a:ext>
            </a:extLst>
          </p:cNvPr>
          <p:cNvSpPr>
            <a:spLocks noGrp="1"/>
          </p:cNvSpPr>
          <p:nvPr>
            <p:ph idx="1"/>
          </p:nvPr>
        </p:nvSpPr>
        <p:spPr/>
        <p:txBody>
          <a:bodyPr/>
          <a:lstStyle/>
          <a:p>
            <a:r>
              <a:rPr lang="en-GB" dirty="0"/>
              <a:t>Functionalist theories see crime and deviance as not necessarily negative but an integral part of social structure. </a:t>
            </a:r>
          </a:p>
          <a:p>
            <a:r>
              <a:rPr lang="en-GB" dirty="0"/>
              <a:t>They provide a lens to understand why certain behaviours are considered deviant and how social change influences these definitions. </a:t>
            </a:r>
          </a:p>
          <a:p>
            <a:endParaRPr lang="en-GB" dirty="0"/>
          </a:p>
        </p:txBody>
      </p:sp>
      <p:pic>
        <p:nvPicPr>
          <p:cNvPr id="1026" name="Picture 2" descr="Image result for functionalist parsons">
            <a:extLst>
              <a:ext uri="{FF2B5EF4-FFF2-40B4-BE49-F238E27FC236}">
                <a16:creationId xmlns:a16="http://schemas.microsoft.com/office/drawing/2014/main" id="{1C99CB56-CBCC-235F-E317-7569F3AE61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1617749"/>
            <a:ext cx="2368559" cy="36225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213693F-57E3-92BD-212B-058C891E66D1}"/>
              </a:ext>
            </a:extLst>
          </p:cNvPr>
          <p:cNvSpPr txBox="1"/>
          <p:nvPr/>
        </p:nvSpPr>
        <p:spPr>
          <a:xfrm>
            <a:off x="10280073" y="6443146"/>
            <a:ext cx="1911927" cy="369332"/>
          </a:xfrm>
          <a:prstGeom prst="rect">
            <a:avLst/>
          </a:prstGeom>
          <a:noFill/>
        </p:spPr>
        <p:txBody>
          <a:bodyPr wrap="square" rtlCol="0">
            <a:spAutoFit/>
          </a:bodyPr>
          <a:lstStyle/>
          <a:p>
            <a:r>
              <a:rPr lang="en-GB" dirty="0"/>
              <a:t>(</a:t>
            </a:r>
            <a:r>
              <a:rPr lang="en-GB" dirty="0" err="1"/>
              <a:t>Deflem</a:t>
            </a:r>
            <a:r>
              <a:rPr lang="en-GB" dirty="0"/>
              <a:t>, 2015)</a:t>
            </a:r>
          </a:p>
        </p:txBody>
      </p:sp>
    </p:spTree>
    <p:extLst>
      <p:ext uri="{BB962C8B-B14F-4D97-AF65-F5344CB8AC3E}">
        <p14:creationId xmlns:p14="http://schemas.microsoft.com/office/powerpoint/2010/main" val="42652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33B7-66A8-8BD5-FB6B-DC9503637440}"/>
              </a:ext>
            </a:extLst>
          </p:cNvPr>
          <p:cNvSpPr>
            <a:spLocks noGrp="1"/>
          </p:cNvSpPr>
          <p:nvPr>
            <p:ph type="title"/>
          </p:nvPr>
        </p:nvSpPr>
        <p:spPr/>
        <p:txBody>
          <a:bodyPr/>
          <a:lstStyle/>
          <a:p>
            <a:r>
              <a:rPr lang="en-GB" dirty="0"/>
              <a:t>Offenders: Feminist Perspective </a:t>
            </a:r>
          </a:p>
        </p:txBody>
      </p:sp>
      <p:sp>
        <p:nvSpPr>
          <p:cNvPr id="3" name="Content Placeholder 2">
            <a:extLst>
              <a:ext uri="{FF2B5EF4-FFF2-40B4-BE49-F238E27FC236}">
                <a16:creationId xmlns:a16="http://schemas.microsoft.com/office/drawing/2014/main" id="{8D94E775-9CE9-BFA8-7227-BF01EF49D4C3}"/>
              </a:ext>
            </a:extLst>
          </p:cNvPr>
          <p:cNvSpPr>
            <a:spLocks noGrp="1"/>
          </p:cNvSpPr>
          <p:nvPr>
            <p:ph idx="1"/>
          </p:nvPr>
        </p:nvSpPr>
        <p:spPr/>
        <p:txBody>
          <a:bodyPr>
            <a:normAutofit fontScale="92500" lnSpcReduction="10000"/>
          </a:bodyPr>
          <a:lstStyle/>
          <a:p>
            <a:r>
              <a:rPr lang="en-GB" dirty="0"/>
              <a:t>Feminist perspectives on offenders have significantly influences criminology by challenging traditional theories that often marginalise women</a:t>
            </a:r>
          </a:p>
          <a:p>
            <a:r>
              <a:rPr lang="en-GB" dirty="0"/>
              <a:t>Feminists suggest that this could be because of Gender Bias in Traditional Theories:</a:t>
            </a:r>
          </a:p>
          <a:p>
            <a:pPr lvl="1"/>
            <a:r>
              <a:rPr lang="en-GB" dirty="0"/>
              <a:t>Arguing that traditional sociological theories have predominantly focussed on male offenders and victims </a:t>
            </a:r>
          </a:p>
          <a:p>
            <a:pPr lvl="1"/>
            <a:r>
              <a:rPr lang="en-GB" dirty="0"/>
              <a:t>This gender bias has led to the exclusion of women’s experiences and perspectives in criminological research and discourse</a:t>
            </a:r>
          </a:p>
          <a:p>
            <a:pPr lvl="1"/>
            <a:r>
              <a:rPr lang="en-GB" dirty="0"/>
              <a:t>Criminologists often developed theories based on studies of male subjects and then attempted to apply them to women by merely ‘adding women and stirring’. This approach fails to recognise the unique dynamics of female criminality. </a:t>
            </a:r>
          </a:p>
        </p:txBody>
      </p:sp>
      <p:sp>
        <p:nvSpPr>
          <p:cNvPr id="4" name="TextBox 3">
            <a:extLst>
              <a:ext uri="{FF2B5EF4-FFF2-40B4-BE49-F238E27FC236}">
                <a16:creationId xmlns:a16="http://schemas.microsoft.com/office/drawing/2014/main" id="{888DAB2F-2DF9-9013-5624-6F4F15370522}"/>
              </a:ext>
            </a:extLst>
          </p:cNvPr>
          <p:cNvSpPr txBox="1"/>
          <p:nvPr/>
        </p:nvSpPr>
        <p:spPr>
          <a:xfrm>
            <a:off x="10280073" y="6443146"/>
            <a:ext cx="1911927" cy="369332"/>
          </a:xfrm>
          <a:prstGeom prst="rect">
            <a:avLst/>
          </a:prstGeom>
          <a:noFill/>
        </p:spPr>
        <p:txBody>
          <a:bodyPr wrap="square" rtlCol="0">
            <a:spAutoFit/>
          </a:bodyPr>
          <a:lstStyle/>
          <a:p>
            <a:r>
              <a:rPr lang="en-GB" dirty="0"/>
              <a:t>(</a:t>
            </a:r>
            <a:r>
              <a:rPr lang="en-GB" dirty="0" err="1"/>
              <a:t>Deflem</a:t>
            </a:r>
            <a:r>
              <a:rPr lang="en-GB" dirty="0"/>
              <a:t>, 2015)</a:t>
            </a:r>
          </a:p>
        </p:txBody>
      </p:sp>
    </p:spTree>
    <p:extLst>
      <p:ext uri="{BB962C8B-B14F-4D97-AF65-F5344CB8AC3E}">
        <p14:creationId xmlns:p14="http://schemas.microsoft.com/office/powerpoint/2010/main" val="526220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4E8AD-AD7B-E919-5A79-E0CE7A63F490}"/>
              </a:ext>
            </a:extLst>
          </p:cNvPr>
          <p:cNvSpPr>
            <a:spLocks noGrp="1"/>
          </p:cNvSpPr>
          <p:nvPr>
            <p:ph type="title"/>
          </p:nvPr>
        </p:nvSpPr>
        <p:spPr/>
        <p:txBody>
          <a:bodyPr/>
          <a:lstStyle/>
          <a:p>
            <a:r>
              <a:rPr lang="en-GB" dirty="0"/>
              <a:t>Offenders: Hard to Reach</a:t>
            </a:r>
          </a:p>
        </p:txBody>
      </p:sp>
      <p:sp>
        <p:nvSpPr>
          <p:cNvPr id="3" name="Content Placeholder 2">
            <a:extLst>
              <a:ext uri="{FF2B5EF4-FFF2-40B4-BE49-F238E27FC236}">
                <a16:creationId xmlns:a16="http://schemas.microsoft.com/office/drawing/2014/main" id="{93AA672E-7A64-441C-C385-11B67B47758C}"/>
              </a:ext>
            </a:extLst>
          </p:cNvPr>
          <p:cNvSpPr>
            <a:spLocks noGrp="1"/>
          </p:cNvSpPr>
          <p:nvPr>
            <p:ph idx="1"/>
          </p:nvPr>
        </p:nvSpPr>
        <p:spPr>
          <a:xfrm>
            <a:off x="3341716" y="1479666"/>
            <a:ext cx="8678488" cy="5237018"/>
          </a:xfrm>
        </p:spPr>
        <p:txBody>
          <a:bodyPr>
            <a:normAutofit fontScale="92500" lnSpcReduction="10000"/>
          </a:bodyPr>
          <a:lstStyle/>
          <a:p>
            <a:r>
              <a:rPr lang="en-GB" dirty="0"/>
              <a:t>Offenders can be challenging to reach in society due to several factors:</a:t>
            </a:r>
          </a:p>
          <a:p>
            <a:r>
              <a:rPr lang="en-GB" b="1" i="0" dirty="0">
                <a:solidFill>
                  <a:srgbClr val="111111"/>
                </a:solidFill>
                <a:effectLst/>
                <a:highlight>
                  <a:srgbClr val="FFFFFF"/>
                </a:highlight>
                <a:latin typeface="-apple-system"/>
              </a:rPr>
              <a:t>Stigma and Isolation</a:t>
            </a:r>
            <a:r>
              <a:rPr lang="en-GB" b="0" i="0" dirty="0">
                <a:solidFill>
                  <a:srgbClr val="111111"/>
                </a:solidFill>
                <a:effectLst/>
                <a:highlight>
                  <a:srgbClr val="FFFFFF"/>
                </a:highlight>
                <a:latin typeface="-apple-system"/>
              </a:rPr>
              <a:t>: </a:t>
            </a:r>
            <a:r>
              <a:rPr lang="en-GB" b="1" i="0" dirty="0">
                <a:solidFill>
                  <a:srgbClr val="111111"/>
                </a:solidFill>
                <a:effectLst/>
                <a:highlight>
                  <a:srgbClr val="FFFFFF"/>
                </a:highlight>
                <a:latin typeface="-apple-system"/>
              </a:rPr>
              <a:t>Stigmatization</a:t>
            </a:r>
            <a:r>
              <a:rPr lang="en-GB" b="0" i="0" dirty="0">
                <a:solidFill>
                  <a:srgbClr val="111111"/>
                </a:solidFill>
                <a:effectLst/>
                <a:highlight>
                  <a:srgbClr val="FFFFFF"/>
                </a:highlight>
                <a:latin typeface="-apple-system"/>
              </a:rPr>
              <a:t> of offenders can lead to their isolation. Society often views them negatively, making it difficult for them to reintegrate. This stigma can affect their mental health and willingness to seek help.</a:t>
            </a:r>
          </a:p>
          <a:p>
            <a:r>
              <a:rPr lang="en-GB" b="1" i="0" dirty="0">
                <a:solidFill>
                  <a:srgbClr val="111111"/>
                </a:solidFill>
                <a:effectLst/>
                <a:highlight>
                  <a:srgbClr val="FFFFFF"/>
                </a:highlight>
                <a:latin typeface="-apple-system"/>
              </a:rPr>
              <a:t>Criminal Subcultures</a:t>
            </a:r>
            <a:r>
              <a:rPr lang="en-GB" b="0" i="0" dirty="0">
                <a:solidFill>
                  <a:srgbClr val="111111"/>
                </a:solidFill>
                <a:effectLst/>
                <a:highlight>
                  <a:srgbClr val="FFFFFF"/>
                </a:highlight>
                <a:latin typeface="-apple-system"/>
              </a:rPr>
              <a:t>: Some offenders belong to </a:t>
            </a:r>
            <a:r>
              <a:rPr lang="en-GB" b="1" i="0" dirty="0">
                <a:solidFill>
                  <a:srgbClr val="111111"/>
                </a:solidFill>
                <a:effectLst/>
                <a:highlight>
                  <a:srgbClr val="FFFFFF"/>
                </a:highlight>
                <a:latin typeface="-apple-system"/>
              </a:rPr>
              <a:t>criminal subcultures</a:t>
            </a:r>
            <a:r>
              <a:rPr lang="en-GB" b="0" i="0" dirty="0">
                <a:solidFill>
                  <a:srgbClr val="111111"/>
                </a:solidFill>
                <a:effectLst/>
                <a:highlight>
                  <a:srgbClr val="FFFFFF"/>
                </a:highlight>
                <a:latin typeface="-apple-system"/>
              </a:rPr>
              <a:t> with their own norms, values, and loyalties. These subcultures discourage cooperation with authorities or rehabilitation efforts.</a:t>
            </a:r>
          </a:p>
          <a:p>
            <a:r>
              <a:rPr lang="en-GB" b="1" i="0" dirty="0">
                <a:solidFill>
                  <a:srgbClr val="111111"/>
                </a:solidFill>
                <a:effectLst/>
                <a:highlight>
                  <a:srgbClr val="FFFFFF"/>
                </a:highlight>
                <a:latin typeface="-apple-system"/>
              </a:rPr>
              <a:t>Lack of Trust</a:t>
            </a:r>
            <a:r>
              <a:rPr lang="en-GB" b="0" i="0" dirty="0">
                <a:solidFill>
                  <a:srgbClr val="111111"/>
                </a:solidFill>
                <a:effectLst/>
                <a:highlight>
                  <a:srgbClr val="FFFFFF"/>
                </a:highlight>
                <a:latin typeface="-apple-system"/>
              </a:rPr>
              <a:t>: Offenders may distrust institutions, including law enforcement, social services, and mental health professionals. Past negative experiences or fear of repercussions can hinder their willingness to engage with these entities.</a:t>
            </a:r>
          </a:p>
          <a:p>
            <a:endParaRPr lang="en-GB" dirty="0"/>
          </a:p>
        </p:txBody>
      </p:sp>
    </p:spTree>
    <p:extLst>
      <p:ext uri="{BB962C8B-B14F-4D97-AF65-F5344CB8AC3E}">
        <p14:creationId xmlns:p14="http://schemas.microsoft.com/office/powerpoint/2010/main" val="97579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4E8AD-AD7B-E919-5A79-E0CE7A63F490}"/>
              </a:ext>
            </a:extLst>
          </p:cNvPr>
          <p:cNvSpPr>
            <a:spLocks noGrp="1"/>
          </p:cNvSpPr>
          <p:nvPr>
            <p:ph type="title"/>
          </p:nvPr>
        </p:nvSpPr>
        <p:spPr/>
        <p:txBody>
          <a:bodyPr/>
          <a:lstStyle/>
          <a:p>
            <a:r>
              <a:rPr lang="en-GB" dirty="0"/>
              <a:t>Offenders: Hard to Reach</a:t>
            </a:r>
          </a:p>
        </p:txBody>
      </p:sp>
      <p:sp>
        <p:nvSpPr>
          <p:cNvPr id="3" name="Content Placeholder 2">
            <a:extLst>
              <a:ext uri="{FF2B5EF4-FFF2-40B4-BE49-F238E27FC236}">
                <a16:creationId xmlns:a16="http://schemas.microsoft.com/office/drawing/2014/main" id="{93AA672E-7A64-441C-C385-11B67B47758C}"/>
              </a:ext>
            </a:extLst>
          </p:cNvPr>
          <p:cNvSpPr>
            <a:spLocks noGrp="1"/>
          </p:cNvSpPr>
          <p:nvPr>
            <p:ph idx="1"/>
          </p:nvPr>
        </p:nvSpPr>
        <p:spPr>
          <a:xfrm>
            <a:off x="3208713" y="1454727"/>
            <a:ext cx="8811491" cy="5386647"/>
          </a:xfrm>
        </p:spPr>
        <p:txBody>
          <a:bodyPr>
            <a:normAutofit fontScale="92500" lnSpcReduction="10000"/>
          </a:bodyPr>
          <a:lstStyle/>
          <a:p>
            <a:r>
              <a:rPr lang="en-GB" b="1" i="0" dirty="0">
                <a:solidFill>
                  <a:srgbClr val="111111"/>
                </a:solidFill>
                <a:effectLst/>
                <a:highlight>
                  <a:srgbClr val="FFFFFF"/>
                </a:highlight>
                <a:latin typeface="-apple-system"/>
              </a:rPr>
              <a:t>Psychological Barriers</a:t>
            </a:r>
            <a:r>
              <a:rPr lang="en-GB" b="0" i="0" dirty="0">
                <a:solidFill>
                  <a:srgbClr val="111111"/>
                </a:solidFill>
                <a:effectLst/>
                <a:highlight>
                  <a:srgbClr val="FFFFFF"/>
                </a:highlight>
                <a:latin typeface="-apple-system"/>
              </a:rPr>
              <a:t>: </a:t>
            </a:r>
            <a:r>
              <a:rPr lang="en-GB" b="1" i="0" dirty="0">
                <a:solidFill>
                  <a:srgbClr val="111111"/>
                </a:solidFill>
                <a:effectLst/>
                <a:highlight>
                  <a:srgbClr val="FFFFFF"/>
                </a:highlight>
                <a:latin typeface="-apple-system"/>
              </a:rPr>
              <a:t>Guilt, shame, and denial</a:t>
            </a:r>
            <a:r>
              <a:rPr lang="en-GB" b="0" i="0" dirty="0">
                <a:solidFill>
                  <a:srgbClr val="111111"/>
                </a:solidFill>
                <a:effectLst/>
                <a:highlight>
                  <a:srgbClr val="FFFFFF"/>
                </a:highlight>
                <a:latin typeface="-apple-system"/>
              </a:rPr>
              <a:t> can prevent offenders from seeking help. They may struggle to accept responsibility for their actions or believe they can change.</a:t>
            </a:r>
          </a:p>
          <a:p>
            <a:r>
              <a:rPr lang="en-GB" b="1" i="0" dirty="0">
                <a:solidFill>
                  <a:srgbClr val="111111"/>
                </a:solidFill>
                <a:effectLst/>
                <a:highlight>
                  <a:srgbClr val="FFFFFF"/>
                </a:highlight>
                <a:latin typeface="-apple-system"/>
              </a:rPr>
              <a:t>Legal Constraints</a:t>
            </a:r>
            <a:r>
              <a:rPr lang="en-GB" b="0" i="0" dirty="0">
                <a:solidFill>
                  <a:srgbClr val="111111"/>
                </a:solidFill>
                <a:effectLst/>
                <a:highlight>
                  <a:srgbClr val="FFFFFF"/>
                </a:highlight>
                <a:latin typeface="-apple-system"/>
              </a:rPr>
              <a:t>: </a:t>
            </a:r>
            <a:r>
              <a:rPr lang="en-GB" b="1" i="0" dirty="0">
                <a:solidFill>
                  <a:srgbClr val="111111"/>
                </a:solidFill>
                <a:effectLst/>
                <a:highlight>
                  <a:srgbClr val="FFFFFF"/>
                </a:highlight>
                <a:latin typeface="-apple-system"/>
              </a:rPr>
              <a:t>Probation or parole conditions</a:t>
            </a:r>
            <a:r>
              <a:rPr lang="en-GB" b="0" i="0" dirty="0">
                <a:solidFill>
                  <a:srgbClr val="111111"/>
                </a:solidFill>
                <a:effectLst/>
                <a:highlight>
                  <a:srgbClr val="FFFFFF"/>
                </a:highlight>
                <a:latin typeface="-apple-system"/>
              </a:rPr>
              <a:t> can limit an offender’s freedom. Reporting requirements, curfews, and restricted movement can make it harder for them to access support services.</a:t>
            </a:r>
          </a:p>
          <a:p>
            <a:r>
              <a:rPr lang="en-GB" b="1" i="0" dirty="0">
                <a:solidFill>
                  <a:srgbClr val="111111"/>
                </a:solidFill>
                <a:effectLst/>
                <a:highlight>
                  <a:srgbClr val="FFFFFF"/>
                </a:highlight>
                <a:latin typeface="-apple-system"/>
              </a:rPr>
              <a:t>Lack of Resources</a:t>
            </a:r>
            <a:r>
              <a:rPr lang="en-GB" b="0" i="0" dirty="0">
                <a:solidFill>
                  <a:srgbClr val="111111"/>
                </a:solidFill>
                <a:effectLst/>
                <a:highlight>
                  <a:srgbClr val="FFFFFF"/>
                </a:highlight>
                <a:latin typeface="-apple-system"/>
              </a:rPr>
              <a:t>: Offenders often face </a:t>
            </a:r>
            <a:r>
              <a:rPr lang="en-GB" b="1" i="0" dirty="0">
                <a:solidFill>
                  <a:srgbClr val="111111"/>
                </a:solidFill>
                <a:effectLst/>
                <a:highlight>
                  <a:srgbClr val="FFFFFF"/>
                </a:highlight>
                <a:latin typeface="-apple-system"/>
              </a:rPr>
              <a:t>economic challenges</a:t>
            </a:r>
            <a:r>
              <a:rPr lang="en-GB" b="0" i="0" dirty="0">
                <a:solidFill>
                  <a:srgbClr val="111111"/>
                </a:solidFill>
                <a:effectLst/>
                <a:highlight>
                  <a:srgbClr val="FFFFFF"/>
                </a:highlight>
                <a:latin typeface="-apple-system"/>
              </a:rPr>
              <a:t>. Poverty, unemployment, and lack of education can hinder their ability to seek help or participate in rehabilitation programs.</a:t>
            </a:r>
          </a:p>
          <a:p>
            <a:r>
              <a:rPr lang="en-GB" b="1" i="0" dirty="0">
                <a:solidFill>
                  <a:srgbClr val="111111"/>
                </a:solidFill>
                <a:effectLst/>
                <a:highlight>
                  <a:srgbClr val="FFFFFF"/>
                </a:highlight>
                <a:latin typeface="-apple-system"/>
              </a:rPr>
              <a:t>Geographical Factors</a:t>
            </a:r>
            <a:r>
              <a:rPr lang="en-GB" b="0" i="0" dirty="0">
                <a:solidFill>
                  <a:srgbClr val="111111"/>
                </a:solidFill>
                <a:effectLst/>
                <a:highlight>
                  <a:srgbClr val="FFFFFF"/>
                </a:highlight>
                <a:latin typeface="-apple-system"/>
              </a:rPr>
              <a:t>: Some offenders live in </a:t>
            </a:r>
            <a:r>
              <a:rPr lang="en-GB" b="1" i="0" dirty="0">
                <a:solidFill>
                  <a:srgbClr val="111111"/>
                </a:solidFill>
                <a:effectLst/>
                <a:highlight>
                  <a:srgbClr val="FFFFFF"/>
                </a:highlight>
                <a:latin typeface="-apple-system"/>
              </a:rPr>
              <a:t>remote or marginalized areas</a:t>
            </a:r>
            <a:r>
              <a:rPr lang="en-GB" b="0" i="0" dirty="0">
                <a:solidFill>
                  <a:srgbClr val="111111"/>
                </a:solidFill>
                <a:effectLst/>
                <a:highlight>
                  <a:srgbClr val="FFFFFF"/>
                </a:highlight>
                <a:latin typeface="-apple-system"/>
              </a:rPr>
              <a:t>, far from support services. Limited transportation options can further isolate them.</a:t>
            </a:r>
          </a:p>
          <a:p>
            <a:endParaRPr lang="en-GB" dirty="0"/>
          </a:p>
        </p:txBody>
      </p:sp>
    </p:spTree>
    <p:extLst>
      <p:ext uri="{BB962C8B-B14F-4D97-AF65-F5344CB8AC3E}">
        <p14:creationId xmlns:p14="http://schemas.microsoft.com/office/powerpoint/2010/main" val="410094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4E8AD-AD7B-E919-5A79-E0CE7A63F490}"/>
              </a:ext>
            </a:extLst>
          </p:cNvPr>
          <p:cNvSpPr>
            <a:spLocks noGrp="1"/>
          </p:cNvSpPr>
          <p:nvPr>
            <p:ph type="title"/>
          </p:nvPr>
        </p:nvSpPr>
        <p:spPr/>
        <p:txBody>
          <a:bodyPr/>
          <a:lstStyle/>
          <a:p>
            <a:r>
              <a:rPr lang="en-GB" dirty="0"/>
              <a:t>Offenders: Hard to Reach</a:t>
            </a:r>
          </a:p>
        </p:txBody>
      </p:sp>
      <p:sp>
        <p:nvSpPr>
          <p:cNvPr id="3" name="Content Placeholder 2">
            <a:extLst>
              <a:ext uri="{FF2B5EF4-FFF2-40B4-BE49-F238E27FC236}">
                <a16:creationId xmlns:a16="http://schemas.microsoft.com/office/drawing/2014/main" id="{93AA672E-7A64-441C-C385-11B67B47758C}"/>
              </a:ext>
            </a:extLst>
          </p:cNvPr>
          <p:cNvSpPr>
            <a:spLocks noGrp="1"/>
          </p:cNvSpPr>
          <p:nvPr>
            <p:ph idx="1"/>
          </p:nvPr>
        </p:nvSpPr>
        <p:spPr>
          <a:xfrm>
            <a:off x="3208713" y="1454727"/>
            <a:ext cx="8811491" cy="5386647"/>
          </a:xfrm>
        </p:spPr>
        <p:txBody>
          <a:bodyPr>
            <a:normAutofit/>
          </a:bodyPr>
          <a:lstStyle/>
          <a:p>
            <a:r>
              <a:rPr lang="en-GB" b="1" i="0" dirty="0">
                <a:solidFill>
                  <a:srgbClr val="111111"/>
                </a:solidFill>
                <a:effectLst/>
                <a:highlight>
                  <a:srgbClr val="FFFFFF"/>
                </a:highlight>
                <a:latin typeface="-apple-system"/>
              </a:rPr>
              <a:t>Addiction and Mental Health Issues</a:t>
            </a:r>
            <a:r>
              <a:rPr lang="en-GB" b="0" i="0" dirty="0">
                <a:solidFill>
                  <a:srgbClr val="111111"/>
                </a:solidFill>
                <a:effectLst/>
                <a:highlight>
                  <a:srgbClr val="FFFFFF"/>
                </a:highlight>
                <a:latin typeface="-apple-system"/>
              </a:rPr>
              <a:t>: Substance abuse and mental health problems are common among offenders. These issues can impair decision-making and motivation to seek assistance.</a:t>
            </a:r>
          </a:p>
          <a:p>
            <a:r>
              <a:rPr lang="en-GB" b="1" i="0" dirty="0">
                <a:solidFill>
                  <a:srgbClr val="111111"/>
                </a:solidFill>
                <a:effectLst/>
                <a:highlight>
                  <a:srgbClr val="FFFFFF"/>
                </a:highlight>
                <a:latin typeface="-apple-system"/>
              </a:rPr>
              <a:t>Rejection by Family and Friends</a:t>
            </a:r>
            <a:r>
              <a:rPr lang="en-GB" b="0" i="0" dirty="0">
                <a:solidFill>
                  <a:srgbClr val="111111"/>
                </a:solidFill>
                <a:effectLst/>
                <a:highlight>
                  <a:srgbClr val="FFFFFF"/>
                </a:highlight>
                <a:latin typeface="-apple-system"/>
              </a:rPr>
              <a:t>: Offenders may experience </a:t>
            </a:r>
            <a:r>
              <a:rPr lang="en-GB" b="1" i="0" dirty="0">
                <a:solidFill>
                  <a:srgbClr val="111111"/>
                </a:solidFill>
                <a:effectLst/>
                <a:highlight>
                  <a:srgbClr val="FFFFFF"/>
                </a:highlight>
                <a:latin typeface="-apple-system"/>
              </a:rPr>
              <a:t>rejection by loved ones</a:t>
            </a:r>
            <a:r>
              <a:rPr lang="en-GB" b="0" i="0" dirty="0">
                <a:solidFill>
                  <a:srgbClr val="111111"/>
                </a:solidFill>
                <a:effectLst/>
                <a:highlight>
                  <a:srgbClr val="FFFFFF"/>
                </a:highlight>
                <a:latin typeface="-apple-system"/>
              </a:rPr>
              <a:t>, leading to social isolation. Without a support network, they struggle to reintegrate into society.</a:t>
            </a:r>
          </a:p>
          <a:p>
            <a:r>
              <a:rPr lang="en-GB" b="1" i="0" dirty="0">
                <a:solidFill>
                  <a:srgbClr val="111111"/>
                </a:solidFill>
                <a:effectLst/>
                <a:highlight>
                  <a:srgbClr val="FFFFFF"/>
                </a:highlight>
                <a:latin typeface="-apple-system"/>
              </a:rPr>
              <a:t>Recidivism</a:t>
            </a:r>
            <a:r>
              <a:rPr lang="en-GB" b="0" i="0" dirty="0">
                <a:solidFill>
                  <a:srgbClr val="111111"/>
                </a:solidFill>
                <a:effectLst/>
                <a:highlight>
                  <a:srgbClr val="FFFFFF"/>
                </a:highlight>
                <a:latin typeface="-apple-system"/>
              </a:rPr>
              <a:t>: High rates of </a:t>
            </a:r>
            <a:r>
              <a:rPr lang="en-GB" b="1" i="0" dirty="0">
                <a:solidFill>
                  <a:srgbClr val="111111"/>
                </a:solidFill>
                <a:effectLst/>
                <a:highlight>
                  <a:srgbClr val="FFFFFF"/>
                </a:highlight>
                <a:latin typeface="-apple-system"/>
              </a:rPr>
              <a:t>recidivism</a:t>
            </a:r>
            <a:r>
              <a:rPr lang="en-GB" b="0" i="0" dirty="0">
                <a:solidFill>
                  <a:srgbClr val="111111"/>
                </a:solidFill>
                <a:effectLst/>
                <a:highlight>
                  <a:srgbClr val="FFFFFF"/>
                </a:highlight>
                <a:latin typeface="-apple-system"/>
              </a:rPr>
              <a:t> (reoffending) can discourage efforts to reach offenders. Society often views them as hopeless cases, making it harder to provide effective interventions.</a:t>
            </a:r>
          </a:p>
          <a:p>
            <a:endParaRPr lang="en-GB" dirty="0"/>
          </a:p>
        </p:txBody>
      </p:sp>
    </p:spTree>
    <p:extLst>
      <p:ext uri="{BB962C8B-B14F-4D97-AF65-F5344CB8AC3E}">
        <p14:creationId xmlns:p14="http://schemas.microsoft.com/office/powerpoint/2010/main" val="858104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A9A6-B2A8-94FD-E3E9-47F6529858F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BA73697-9E10-CFCE-3FE7-43E3990FB63D}"/>
              </a:ext>
            </a:extLst>
          </p:cNvPr>
          <p:cNvSpPr>
            <a:spLocks noGrp="1"/>
          </p:cNvSpPr>
          <p:nvPr>
            <p:ph idx="1"/>
          </p:nvPr>
        </p:nvSpPr>
        <p:spPr>
          <a:xfrm>
            <a:off x="991402" y="1825625"/>
            <a:ext cx="10744968" cy="4667250"/>
          </a:xfrm>
        </p:spPr>
        <p:txBody>
          <a:bodyPr>
            <a:normAutofit fontScale="47500" lnSpcReduction="20000"/>
          </a:bodyPr>
          <a:lstStyle/>
          <a:p>
            <a:r>
              <a:rPr lang="en-GB" dirty="0"/>
              <a:t>NHS (2024) </a:t>
            </a:r>
            <a:r>
              <a:rPr lang="en-GB" i="1" dirty="0"/>
              <a:t>Vulnerable Adults </a:t>
            </a:r>
            <a:r>
              <a:rPr lang="en-GB" dirty="0"/>
              <a:t>Available at: </a:t>
            </a:r>
            <a:r>
              <a:rPr lang="en-GB" dirty="0">
                <a:hlinkClick r:id="rId2"/>
              </a:rPr>
              <a:t>Vulnerable Adults - Hanwell Health Centre</a:t>
            </a:r>
            <a:r>
              <a:rPr lang="en-GB" dirty="0"/>
              <a:t> (Accessed: 24-04-2024)</a:t>
            </a:r>
          </a:p>
          <a:p>
            <a:r>
              <a:rPr lang="en-GB" dirty="0"/>
              <a:t>The </a:t>
            </a:r>
            <a:r>
              <a:rPr lang="en-GB" i="1" dirty="0"/>
              <a:t>Police Act </a:t>
            </a:r>
            <a:r>
              <a:rPr lang="en-GB" dirty="0"/>
              <a:t>(1997) Available at: </a:t>
            </a:r>
            <a:r>
              <a:rPr lang="en-GB" dirty="0">
                <a:hlinkClick r:id="rId3"/>
              </a:rPr>
              <a:t>The Police Act 1997 (Enhanced Criminal Record Certificates) (Protection of Vulnerable Adults) Regulations 2002 (legislation.gov.uk)</a:t>
            </a:r>
            <a:r>
              <a:rPr lang="en-GB" dirty="0"/>
              <a:t> (Accessed: 24-04-24)</a:t>
            </a:r>
          </a:p>
          <a:p>
            <a:r>
              <a:rPr lang="en-GB" dirty="0"/>
              <a:t>Ann Craft Trust (2024) Available at: </a:t>
            </a:r>
            <a:r>
              <a:rPr lang="en-GB" dirty="0">
                <a:hlinkClick r:id="rId4"/>
              </a:rPr>
              <a:t>Safeguarding Adults at Risk Definitions &amp; Terminology - ACT (anncrafttrust.org)</a:t>
            </a:r>
            <a:r>
              <a:rPr lang="en-GB" dirty="0"/>
              <a:t> (Accessed: 24-04-24)</a:t>
            </a:r>
          </a:p>
          <a:p>
            <a:r>
              <a:rPr lang="en-GB" dirty="0"/>
              <a:t>The Care Act (2014) </a:t>
            </a:r>
          </a:p>
          <a:p>
            <a:r>
              <a:rPr lang="en-GB" dirty="0"/>
              <a:t>The Social Services and wellbeing (Wales) Act (2014) </a:t>
            </a:r>
          </a:p>
          <a:p>
            <a:r>
              <a:rPr lang="en-GB" dirty="0"/>
              <a:t>Disability Rights UK (2024) </a:t>
            </a:r>
            <a:r>
              <a:rPr lang="en-GB" i="1" dirty="0"/>
              <a:t>The Equality Act and Disabled People </a:t>
            </a:r>
            <a:r>
              <a:rPr lang="en-GB" dirty="0"/>
              <a:t>Available at: </a:t>
            </a:r>
            <a:r>
              <a:rPr lang="en-GB" dirty="0">
                <a:hlinkClick r:id="rId5"/>
              </a:rPr>
              <a:t>The Equality Act and Disabled people | Disability Rights UK</a:t>
            </a:r>
            <a:r>
              <a:rPr lang="en-GB" dirty="0"/>
              <a:t> (Accessed: 22-04-2024) </a:t>
            </a:r>
          </a:p>
          <a:p>
            <a:r>
              <a:rPr lang="en-GB" dirty="0"/>
              <a:t>Crisis (2024) </a:t>
            </a:r>
            <a:r>
              <a:rPr lang="en-GB" i="1" dirty="0"/>
              <a:t>About Homelessness </a:t>
            </a:r>
            <a:r>
              <a:rPr lang="en-GB" dirty="0"/>
              <a:t>Available at: </a:t>
            </a:r>
            <a:r>
              <a:rPr lang="en-GB" dirty="0">
                <a:hlinkClick r:id="rId6"/>
              </a:rPr>
              <a:t>Homelessness: Causes, Types and Facts | Crisis UK</a:t>
            </a:r>
            <a:r>
              <a:rPr lang="en-GB" dirty="0"/>
              <a:t> (Accessed: 22-04-2024) </a:t>
            </a:r>
          </a:p>
          <a:p>
            <a:r>
              <a:rPr lang="en-GB" dirty="0"/>
              <a:t>ONS (2023) </a:t>
            </a:r>
            <a:r>
              <a:rPr lang="en-GB" i="1" dirty="0"/>
              <a:t>People Experiencing Homelessness, England and Wales: Census 2021 </a:t>
            </a:r>
            <a:r>
              <a:rPr lang="en-GB" dirty="0"/>
              <a:t>Available at: </a:t>
            </a:r>
            <a:r>
              <a:rPr lang="en-GB" dirty="0">
                <a:hlinkClick r:id="rId7"/>
              </a:rPr>
              <a:t>People experiencing homelessness, England and Wales - Office for National Statistics (ons.gov.uk)</a:t>
            </a:r>
            <a:r>
              <a:rPr lang="en-GB" dirty="0"/>
              <a:t> (Accessed 22-04-2024)</a:t>
            </a:r>
          </a:p>
          <a:p>
            <a:r>
              <a:rPr lang="en-GB" dirty="0"/>
              <a:t>Theodorakis, N., </a:t>
            </a:r>
            <a:r>
              <a:rPr lang="en-GB" dirty="0" err="1"/>
              <a:t>Ttofi</a:t>
            </a:r>
            <a:r>
              <a:rPr lang="en-GB" dirty="0"/>
              <a:t>, MM., and Farrington, DP. (2015) </a:t>
            </a:r>
            <a:r>
              <a:rPr lang="en-GB" i="1" dirty="0"/>
              <a:t>Crime and Punishment in the United Kingdom </a:t>
            </a:r>
            <a:r>
              <a:rPr lang="en-GB" dirty="0"/>
              <a:t>Available at: </a:t>
            </a:r>
            <a:r>
              <a:rPr lang="en-GB" dirty="0">
                <a:hlinkClick r:id="rId8"/>
              </a:rPr>
              <a:t>Crime and Punishment in the United Kingdom - Theodorakis - Major Reference Works - Wiley Online Library</a:t>
            </a:r>
            <a:r>
              <a:rPr lang="en-GB" dirty="0"/>
              <a:t> (Accessed: 22-04-2024) </a:t>
            </a:r>
          </a:p>
          <a:p>
            <a:r>
              <a:rPr lang="en-GB" dirty="0"/>
              <a:t>Robinson and Crow (2008) </a:t>
            </a:r>
            <a:r>
              <a:rPr lang="en-GB" i="1" dirty="0"/>
              <a:t>Introducing Rehabilitation: A Theoretical Context </a:t>
            </a:r>
            <a:r>
              <a:rPr lang="en-GB" dirty="0"/>
              <a:t>Available at: </a:t>
            </a:r>
            <a:r>
              <a:rPr lang="en-GB" dirty="0">
                <a:hlinkClick r:id="rId9"/>
              </a:rPr>
              <a:t>Robinson &amp; Crow-3819-01.qxp (sagepub.com)</a:t>
            </a:r>
            <a:r>
              <a:rPr lang="en-GB" dirty="0"/>
              <a:t> (Accessed: 22-04-2024) </a:t>
            </a:r>
          </a:p>
          <a:p>
            <a:r>
              <a:rPr lang="en-GB" dirty="0"/>
              <a:t>Justice Reform Foundation (2023)  </a:t>
            </a:r>
            <a:r>
              <a:rPr lang="en-GB" i="1" dirty="0"/>
              <a:t>The Transformative Power if Rehabilitation in Criminal Justice </a:t>
            </a:r>
            <a:r>
              <a:rPr lang="en-GB" dirty="0"/>
              <a:t>Available at: </a:t>
            </a:r>
            <a:r>
              <a:rPr lang="en-GB" dirty="0">
                <a:hlinkClick r:id="rId10"/>
              </a:rPr>
              <a:t>The Transformative Power of Rehabilitation in Criminal Justice - Justice Reform Foundation</a:t>
            </a:r>
            <a:r>
              <a:rPr lang="en-GB" dirty="0"/>
              <a:t> </a:t>
            </a:r>
          </a:p>
          <a:p>
            <a:r>
              <a:rPr lang="en-GB" dirty="0" err="1"/>
              <a:t>Deflem</a:t>
            </a:r>
            <a:r>
              <a:rPr lang="en-GB" dirty="0"/>
              <a:t>, M. (2015) ‘Deviance and Social Control’ </a:t>
            </a:r>
            <a:r>
              <a:rPr lang="en-GB" i="1" dirty="0"/>
              <a:t>Handbook of Deviance </a:t>
            </a:r>
            <a:r>
              <a:rPr lang="en-GB" dirty="0"/>
              <a:t>pp.30-44 Available at: </a:t>
            </a:r>
            <a:r>
              <a:rPr lang="en-GB" dirty="0">
                <a:hlinkClick r:id="rId11"/>
              </a:rPr>
              <a:t>(2) (PDF) Social Control (Deviance and) (researchgate.net)</a:t>
            </a:r>
            <a:r>
              <a:rPr lang="en-GB" dirty="0"/>
              <a:t> </a:t>
            </a:r>
          </a:p>
          <a:p>
            <a:r>
              <a:rPr lang="en-GB" dirty="0"/>
              <a:t>Probation Service (2024) </a:t>
            </a:r>
            <a:r>
              <a:rPr lang="en-GB" i="1" dirty="0"/>
              <a:t>The Target Operating Model for Probation services in England and Wales </a:t>
            </a:r>
            <a:r>
              <a:rPr lang="en-GB" dirty="0"/>
              <a:t>Available at: </a:t>
            </a:r>
            <a:r>
              <a:rPr lang="en-GB" dirty="0">
                <a:hlinkClick r:id="rId12"/>
              </a:rPr>
              <a:t>MOJ7350_HMPPS_Probation_Reform_Programme_TOM_Accessible_English.pdf (publishing.service.gov.uk)</a:t>
            </a:r>
            <a:r>
              <a:rPr lang="en-GB" dirty="0"/>
              <a:t> </a:t>
            </a:r>
          </a:p>
        </p:txBody>
      </p:sp>
    </p:spTree>
    <p:extLst>
      <p:ext uri="{BB962C8B-B14F-4D97-AF65-F5344CB8AC3E}">
        <p14:creationId xmlns:p14="http://schemas.microsoft.com/office/powerpoint/2010/main" val="146878428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970</TotalTime>
  <Words>7349</Words>
  <Application>Microsoft Office PowerPoint</Application>
  <PresentationFormat>Widescreen</PresentationFormat>
  <Paragraphs>472</Paragraphs>
  <Slides>80</Slides>
  <Notes>0</Notes>
  <HiddenSlides>0</HiddenSlides>
  <MMClips>1</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80</vt:i4>
      </vt:variant>
    </vt:vector>
  </HeadingPairs>
  <TitlesOfParts>
    <vt:vector size="94" baseType="lpstr">
      <vt:lpstr>-apple-system</vt:lpstr>
      <vt:lpstr>Aptos</vt:lpstr>
      <vt:lpstr>Arial</vt:lpstr>
      <vt:lpstr>Arial</vt:lpstr>
      <vt:lpstr>Calibri</vt:lpstr>
      <vt:lpstr>Calibri Light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Adults at Risk of Harm</vt:lpstr>
      <vt:lpstr>Adults at risk of harm: Terminology</vt:lpstr>
      <vt:lpstr>Adults at risk of harm: Terminology</vt:lpstr>
      <vt:lpstr>Adults at risk of harm: Terminology</vt:lpstr>
      <vt:lpstr>Adults at risk of harm: Terminology</vt:lpstr>
      <vt:lpstr>Adults at risk of harm: Terminology</vt:lpstr>
      <vt:lpstr>Adults at risk of harm: Terminology</vt:lpstr>
      <vt:lpstr>PowerPoint Presentation</vt:lpstr>
      <vt:lpstr>Adults at risk of harm</vt:lpstr>
      <vt:lpstr>Adults at risk of harm</vt:lpstr>
      <vt:lpstr>Adults at risk of harm</vt:lpstr>
      <vt:lpstr>Adults at risk of harm: Legislation </vt:lpstr>
      <vt:lpstr>Adults at risk of harm: Legislation </vt:lpstr>
      <vt:lpstr>Adults at risk of harm: The Equality Act (2010) </vt:lpstr>
      <vt:lpstr>Adults at risk of harm: Hard to reach </vt:lpstr>
      <vt:lpstr>Adults at risk of harm: Hard to reach </vt:lpstr>
      <vt:lpstr>Adults at risk of harm: Hard to reach </vt:lpstr>
      <vt:lpstr>Homelessness </vt:lpstr>
      <vt:lpstr>Homelessness</vt:lpstr>
      <vt:lpstr>Homelessness: Causes, types and facts</vt:lpstr>
      <vt:lpstr>Homelessness: Causes, types and facts</vt:lpstr>
      <vt:lpstr>Homelessness: Causes, types and facts</vt:lpstr>
      <vt:lpstr>Homelessness: Global, UK, Wales </vt:lpstr>
      <vt:lpstr>Homelessness: Statistics </vt:lpstr>
      <vt:lpstr>Homelessness: Statistics </vt:lpstr>
      <vt:lpstr>Homelessness: Statistics Sources</vt:lpstr>
      <vt:lpstr>Homelessness: ONS</vt:lpstr>
      <vt:lpstr>Homelessness: ONS</vt:lpstr>
      <vt:lpstr>Homelessness: ONS</vt:lpstr>
      <vt:lpstr>Homelessness: ONS</vt:lpstr>
      <vt:lpstr>Homelessness: ONS</vt:lpstr>
      <vt:lpstr>Types of Homelessness </vt:lpstr>
      <vt:lpstr>Types of Homelessness </vt:lpstr>
      <vt:lpstr>PowerPoint Presentation</vt:lpstr>
      <vt:lpstr>Housing Poverty: The Joseph Rowntree Foundation </vt:lpstr>
      <vt:lpstr>Housing Poverty: The Joseph Rowntree Foundation </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Homelessness: Theoretical Perspectives</vt:lpstr>
      <vt:lpstr>PowerPoint Presentation</vt:lpstr>
      <vt:lpstr>Homelessness: Hard to Reach</vt:lpstr>
      <vt:lpstr>Homelessness: Hard to Reach</vt:lpstr>
      <vt:lpstr>Homelessness: Hard to Reach</vt:lpstr>
      <vt:lpstr>Homelessness: Hard to Reach</vt:lpstr>
      <vt:lpstr>Offenders</vt:lpstr>
      <vt:lpstr>Offenders: Definitions and types </vt:lpstr>
      <vt:lpstr>Offenders: Definitions and types </vt:lpstr>
      <vt:lpstr>Offenders: Definitions and types </vt:lpstr>
      <vt:lpstr>Offenders: The History of Crime and Punishment</vt:lpstr>
      <vt:lpstr>Offenders: The History of Crime and Punishment</vt:lpstr>
      <vt:lpstr>Offenders: The History of Crime and Punishment</vt:lpstr>
      <vt:lpstr>Offenders: Rehabilitation of Offenders </vt:lpstr>
      <vt:lpstr>Offenders: Rehabilitation of Offenders </vt:lpstr>
      <vt:lpstr>Offenders: Rehabilitation of Youth Offenders </vt:lpstr>
      <vt:lpstr>Offenders: Rehabilitation of Adult offenders </vt:lpstr>
      <vt:lpstr>Offenders: Rehabilitation of Adult offenders </vt:lpstr>
      <vt:lpstr>Offenders: Why do people Offend?</vt:lpstr>
      <vt:lpstr>Offenders: Why do people Offend?</vt:lpstr>
      <vt:lpstr>Offenders: Why do people Offend?</vt:lpstr>
      <vt:lpstr>Offenders: Why do people Offend?</vt:lpstr>
      <vt:lpstr>Offenders: Why do people Offend?</vt:lpstr>
      <vt:lpstr>Offenders: A Marxist Perspective </vt:lpstr>
      <vt:lpstr>Offenders: Functionalist Perspective </vt:lpstr>
      <vt:lpstr>Offenders: Feminist Perspective </vt:lpstr>
      <vt:lpstr>Offenders: Hard to Reach</vt:lpstr>
      <vt:lpstr>Offenders: Hard to Reach</vt:lpstr>
      <vt:lpstr>Offenders: Hard to Reach</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Jenkins (IEH)</cp:lastModifiedBy>
  <cp:revision>18</cp:revision>
  <dcterms:created xsi:type="dcterms:W3CDTF">2021-03-09T15:35:42Z</dcterms:created>
  <dcterms:modified xsi:type="dcterms:W3CDTF">2024-05-06T11:51:43Z</dcterms:modified>
</cp:coreProperties>
</file>