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7"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7B86BB2-0781-4AC4-81EF-1EA644BC0182}" type="datetimeFigureOut">
              <a:rPr lang="en-GB" smtClean="0"/>
              <a:t>24/05/2018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B208E-78AC-4592-B855-8F00FB831759}" type="slidenum">
              <a:rPr lang="en-GB" smtClean="0"/>
              <a:t>‹#›</a:t>
            </a:fld>
            <a:endParaRPr lang="en-GB"/>
          </a:p>
        </p:txBody>
      </p:sp>
    </p:spTree>
    <p:extLst>
      <p:ext uri="{BB962C8B-B14F-4D97-AF65-F5344CB8AC3E}">
        <p14:creationId xmlns:p14="http://schemas.microsoft.com/office/powerpoint/2010/main" val="31891937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7B86BB2-0781-4AC4-81EF-1EA644BC0182}" type="datetimeFigureOut">
              <a:rPr lang="en-GB" smtClean="0"/>
              <a:t>24/05/2018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B208E-78AC-4592-B855-8F00FB831759}" type="slidenum">
              <a:rPr lang="en-GB" smtClean="0"/>
              <a:t>‹#›</a:t>
            </a:fld>
            <a:endParaRPr lang="en-GB"/>
          </a:p>
        </p:txBody>
      </p:sp>
    </p:spTree>
    <p:extLst>
      <p:ext uri="{BB962C8B-B14F-4D97-AF65-F5344CB8AC3E}">
        <p14:creationId xmlns:p14="http://schemas.microsoft.com/office/powerpoint/2010/main" val="691458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7B86BB2-0781-4AC4-81EF-1EA644BC0182}" type="datetimeFigureOut">
              <a:rPr lang="en-GB" smtClean="0"/>
              <a:t>24/05/2018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B208E-78AC-4592-B855-8F00FB831759}" type="slidenum">
              <a:rPr lang="en-GB" smtClean="0"/>
              <a:t>‹#›</a:t>
            </a:fld>
            <a:endParaRPr lang="en-GB"/>
          </a:p>
        </p:txBody>
      </p:sp>
    </p:spTree>
    <p:extLst>
      <p:ext uri="{BB962C8B-B14F-4D97-AF65-F5344CB8AC3E}">
        <p14:creationId xmlns:p14="http://schemas.microsoft.com/office/powerpoint/2010/main" val="22433557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7B86BB2-0781-4AC4-81EF-1EA644BC0182}" type="datetimeFigureOut">
              <a:rPr lang="en-GB" smtClean="0"/>
              <a:t>24/05/2018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2B208E-78AC-4592-B855-8F00FB831759}" type="slidenum">
              <a:rPr lang="en-GB" smtClean="0"/>
              <a:t>‹#›</a:t>
            </a:fld>
            <a:endParaRPr lang="en-GB"/>
          </a:p>
        </p:txBody>
      </p:sp>
    </p:spTree>
    <p:extLst>
      <p:ext uri="{BB962C8B-B14F-4D97-AF65-F5344CB8AC3E}">
        <p14:creationId xmlns:p14="http://schemas.microsoft.com/office/powerpoint/2010/main" val="502850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7B86BB2-0781-4AC4-81EF-1EA644BC0182}" type="datetimeFigureOut">
              <a:rPr lang="en-GB" smtClean="0"/>
              <a:t>24/05/2018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2B208E-78AC-4592-B855-8F00FB831759}" type="slidenum">
              <a:rPr lang="en-GB" smtClean="0"/>
              <a:t>‹#›</a:t>
            </a:fld>
            <a:endParaRPr lang="en-GB"/>
          </a:p>
        </p:txBody>
      </p:sp>
    </p:spTree>
    <p:extLst>
      <p:ext uri="{BB962C8B-B14F-4D97-AF65-F5344CB8AC3E}">
        <p14:creationId xmlns:p14="http://schemas.microsoft.com/office/powerpoint/2010/main" val="2879497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7B86BB2-0781-4AC4-81EF-1EA644BC0182}" type="datetimeFigureOut">
              <a:rPr lang="en-GB" smtClean="0"/>
              <a:t>24/05/2018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2B208E-78AC-4592-B855-8F00FB831759}" type="slidenum">
              <a:rPr lang="en-GB" smtClean="0"/>
              <a:t>‹#›</a:t>
            </a:fld>
            <a:endParaRPr lang="en-GB"/>
          </a:p>
        </p:txBody>
      </p:sp>
    </p:spTree>
    <p:extLst>
      <p:ext uri="{BB962C8B-B14F-4D97-AF65-F5344CB8AC3E}">
        <p14:creationId xmlns:p14="http://schemas.microsoft.com/office/powerpoint/2010/main" val="806833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B86BB2-0781-4AC4-81EF-1EA644BC0182}" type="datetimeFigureOut">
              <a:rPr lang="en-GB" smtClean="0"/>
              <a:t>24/05/2018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2B208E-78AC-4592-B855-8F00FB831759}" type="slidenum">
              <a:rPr lang="en-GB" smtClean="0"/>
              <a:t>‹#›</a:t>
            </a:fld>
            <a:endParaRPr lang="en-GB"/>
          </a:p>
        </p:txBody>
      </p:sp>
    </p:spTree>
    <p:extLst>
      <p:ext uri="{BB962C8B-B14F-4D97-AF65-F5344CB8AC3E}">
        <p14:creationId xmlns:p14="http://schemas.microsoft.com/office/powerpoint/2010/main" val="3620834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7B86BB2-0781-4AC4-81EF-1EA644BC0182}" type="datetimeFigureOut">
              <a:rPr lang="en-GB" smtClean="0"/>
              <a:t>24/05/2018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2B208E-78AC-4592-B855-8F00FB831759}" type="slidenum">
              <a:rPr lang="en-GB" smtClean="0"/>
              <a:t>‹#›</a:t>
            </a:fld>
            <a:endParaRPr lang="en-GB"/>
          </a:p>
        </p:txBody>
      </p:sp>
    </p:spTree>
    <p:extLst>
      <p:ext uri="{BB962C8B-B14F-4D97-AF65-F5344CB8AC3E}">
        <p14:creationId xmlns:p14="http://schemas.microsoft.com/office/powerpoint/2010/main" val="909170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7B86BB2-0781-4AC4-81EF-1EA644BC0182}" type="datetimeFigureOut">
              <a:rPr lang="en-GB" smtClean="0"/>
              <a:t>24/05/2018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2B208E-78AC-4592-B855-8F00FB831759}" type="slidenum">
              <a:rPr lang="en-GB" smtClean="0"/>
              <a:t>‹#›</a:t>
            </a:fld>
            <a:endParaRPr lang="en-GB"/>
          </a:p>
        </p:txBody>
      </p:sp>
    </p:spTree>
    <p:extLst>
      <p:ext uri="{BB962C8B-B14F-4D97-AF65-F5344CB8AC3E}">
        <p14:creationId xmlns:p14="http://schemas.microsoft.com/office/powerpoint/2010/main" val="36901931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7B86BB2-0781-4AC4-81EF-1EA644BC0182}" type="datetimeFigureOut">
              <a:rPr lang="en-GB" smtClean="0"/>
              <a:t>24/05/2018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B208E-78AC-4592-B855-8F00FB831759}" type="slidenum">
              <a:rPr lang="en-GB" smtClean="0"/>
              <a:t>‹#›</a:t>
            </a:fld>
            <a:endParaRPr lang="en-GB"/>
          </a:p>
        </p:txBody>
      </p:sp>
    </p:spTree>
    <p:extLst>
      <p:ext uri="{BB962C8B-B14F-4D97-AF65-F5344CB8AC3E}">
        <p14:creationId xmlns:p14="http://schemas.microsoft.com/office/powerpoint/2010/main" val="33995773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7B86BB2-0781-4AC4-81EF-1EA644BC0182}" type="datetimeFigureOut">
              <a:rPr lang="en-GB" smtClean="0"/>
              <a:t>24/05/2018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B208E-78AC-4592-B855-8F00FB83175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9175537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7B86BB2-0781-4AC4-81EF-1EA644BC0182}" type="datetimeFigureOut">
              <a:rPr lang="en-GB" smtClean="0"/>
              <a:t>24/05/2018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B208E-78AC-4592-B855-8F00FB831759}" type="slidenum">
              <a:rPr lang="en-GB" smtClean="0"/>
              <a:t>‹#›</a:t>
            </a:fld>
            <a:endParaRPr lang="en-GB"/>
          </a:p>
        </p:txBody>
      </p:sp>
    </p:spTree>
    <p:extLst>
      <p:ext uri="{BB962C8B-B14F-4D97-AF65-F5344CB8AC3E}">
        <p14:creationId xmlns:p14="http://schemas.microsoft.com/office/powerpoint/2010/main" val="11704382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7B86BB2-0781-4AC4-81EF-1EA644BC0182}" type="datetimeFigureOut">
              <a:rPr lang="en-GB" smtClean="0"/>
              <a:t>24/05/2018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B208E-78AC-4592-B855-8F00FB83175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769364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7B86BB2-0781-4AC4-81EF-1EA644BC0182}" type="datetimeFigureOut">
              <a:rPr lang="en-GB" smtClean="0"/>
              <a:t>24/05/2018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B208E-78AC-4592-B855-8F00FB831759}" type="slidenum">
              <a:rPr lang="en-GB" smtClean="0"/>
              <a:t>‹#›</a:t>
            </a:fld>
            <a:endParaRPr lang="en-GB"/>
          </a:p>
        </p:txBody>
      </p:sp>
    </p:spTree>
    <p:extLst>
      <p:ext uri="{BB962C8B-B14F-4D97-AF65-F5344CB8AC3E}">
        <p14:creationId xmlns:p14="http://schemas.microsoft.com/office/powerpoint/2010/main" val="14654500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7B86BB2-0781-4AC4-81EF-1EA644BC0182}" type="datetimeFigureOut">
              <a:rPr lang="en-GB" smtClean="0"/>
              <a:t>24/05/2018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B208E-78AC-4592-B855-8F00FB831759}" type="slidenum">
              <a:rPr lang="en-GB" smtClean="0"/>
              <a:t>‹#›</a:t>
            </a:fld>
            <a:endParaRPr lang="en-GB"/>
          </a:p>
        </p:txBody>
      </p:sp>
    </p:spTree>
    <p:extLst>
      <p:ext uri="{BB962C8B-B14F-4D97-AF65-F5344CB8AC3E}">
        <p14:creationId xmlns:p14="http://schemas.microsoft.com/office/powerpoint/2010/main" val="42683780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7B86BB2-0781-4AC4-81EF-1EA644BC0182}" type="datetimeFigureOut">
              <a:rPr lang="en-GB" smtClean="0"/>
              <a:t>24/05/2018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B208E-78AC-4592-B855-8F00FB831759}" type="slidenum">
              <a:rPr lang="en-GB" smtClean="0"/>
              <a:t>‹#›</a:t>
            </a:fld>
            <a:endParaRPr lang="en-GB"/>
          </a:p>
        </p:txBody>
      </p:sp>
    </p:spTree>
    <p:extLst>
      <p:ext uri="{BB962C8B-B14F-4D97-AF65-F5344CB8AC3E}">
        <p14:creationId xmlns:p14="http://schemas.microsoft.com/office/powerpoint/2010/main" val="1412466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7B86BB2-0781-4AC4-81EF-1EA644BC0182}" type="datetimeFigureOut">
              <a:rPr lang="en-GB" smtClean="0"/>
              <a:t>24/05/2018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B2B208E-78AC-4592-B855-8F00FB831759}" type="slidenum">
              <a:rPr lang="en-GB" smtClean="0"/>
              <a:t>‹#›</a:t>
            </a:fld>
            <a:endParaRPr lang="en-GB"/>
          </a:p>
        </p:txBody>
      </p:sp>
    </p:spTree>
    <p:extLst>
      <p:ext uri="{BB962C8B-B14F-4D97-AF65-F5344CB8AC3E}">
        <p14:creationId xmlns:p14="http://schemas.microsoft.com/office/powerpoint/2010/main" val="2938554220"/>
      </p:ext>
    </p:extLst>
  </p:cSld>
  <p:clrMap bg1="lt1" tx1="dk1" bg2="lt2" tx2="dk2" accent1="accent1" accent2="accent2" accent3="accent3" accent4="accent4" accent5="accent5" accent6="accent6" hlink="hlink" folHlink="folHlink"/>
  <p:sldLayoutIdLst>
    <p:sldLayoutId id="2147483868" r:id="rId1"/>
    <p:sldLayoutId id="2147483869" r:id="rId2"/>
    <p:sldLayoutId id="2147483870" r:id="rId3"/>
    <p:sldLayoutId id="2147483871" r:id="rId4"/>
    <p:sldLayoutId id="2147483872" r:id="rId5"/>
    <p:sldLayoutId id="2147483873" r:id="rId6"/>
    <p:sldLayoutId id="2147483874" r:id="rId7"/>
    <p:sldLayoutId id="2147483875" r:id="rId8"/>
    <p:sldLayoutId id="2147483876" r:id="rId9"/>
    <p:sldLayoutId id="2147483877" r:id="rId10"/>
    <p:sldLayoutId id="2147483878" r:id="rId11"/>
    <p:sldLayoutId id="2147483879" r:id="rId12"/>
    <p:sldLayoutId id="2147483880" r:id="rId13"/>
    <p:sldLayoutId id="2147483881" r:id="rId14"/>
    <p:sldLayoutId id="2147483882" r:id="rId15"/>
    <p:sldLayoutId id="214748388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cdd.unm.edu/autism/pdfs/Visual%20Supports%20PHT%20Parent%20Handout.pdf" TargetMode="External"/><Relationship Id="rId3" Type="http://schemas.openxmlformats.org/officeDocument/2006/relationships/hyperlink" Target="http://www.autismeducationtrust.org.uk/good-practice/written%20for%20you/parents-and-cares/pc%20speech%20and%20language%20therapy.aspx" TargetMode="External"/><Relationship Id="rId7" Type="http://schemas.openxmlformats.org/officeDocument/2006/relationships/hyperlink" Target="https://www.foundationyears.org.uk/files/2013/11/Information_Sharing_in_the_Foundation_Years_Report.pdf" TargetMode="External"/><Relationship Id="rId2" Type="http://schemas.openxmlformats.org/officeDocument/2006/relationships/hyperlink" Target="https://autismawarenesscentre.com/visual-supports-best-way-use/"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2914350/" TargetMode="External"/><Relationship Id="rId5" Type="http://schemas.openxmlformats.org/officeDocument/2006/relationships/hyperlink" Target="http://dera.ioe.ac.uk/6059/1/RR516.pdf" TargetMode="External"/><Relationship Id="rId4" Type="http://schemas.openxmlformats.org/officeDocument/2006/relationships/hyperlink" Target="https://www.autismspeaks.org/what-autism" TargetMode="External"/><Relationship Id="rId9" Type="http://schemas.openxmlformats.org/officeDocument/2006/relationships/hyperlink" Target="https://www.iccb.org/iccb/wp-content/pdfs/adulted/healthcare_curriculum/curriculum&amp;resources/context_social_studies/F.%20HC%20Context%20Social%20Studies%20Resource%20File/Maslow%27s%20Heirarchy%20of%20Needs.pdf"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wiltshirelocaloffer.org.uk/wp-content/uploads/2014/12/sen-autism-early-years-strategies.pdf" TargetMode="External"/><Relationship Id="rId3" Type="http://schemas.openxmlformats.org/officeDocument/2006/relationships/hyperlink" Target="http://www3.northamptonshire.gov.uk/councilservices/children-families-education/early-years/information-for-childcare-providers/the-early-years-curriculum/Pages/equality-and-diversity-in-the-eyfs.aspx" TargetMode="External"/><Relationship Id="rId7" Type="http://schemas.openxmlformats.org/officeDocument/2006/relationships/hyperlink" Target="https://www.ctdinstitute.org/sites/default/files/file_attachments/TnT-News-VisualSupports-Oct12.pdf" TargetMode="External"/><Relationship Id="rId2" Type="http://schemas.openxmlformats.org/officeDocument/2006/relationships/hyperlink" Target="http://www.cht.nhs.uk/fileadmin/site_setup/contentUploads/Services/Clinical/Children_s_Therapy_services/Children_s_Speech_and_Language_Therapy/ASD_SALT_Team_Hudds_Aug_15.pdf" TargetMode="External"/><Relationship Id="rId1" Type="http://schemas.openxmlformats.org/officeDocument/2006/relationships/slideLayout" Target="../slideLayouts/slideLayout2.xml"/><Relationship Id="rId6" Type="http://schemas.openxmlformats.org/officeDocument/2006/relationships/hyperlink" Target="http://www.responseability.org/__data/assets/pdf_file/0004/4864/Diversity-and-Inclusive-Practice.pdf" TargetMode="External"/><Relationship Id="rId5" Type="http://schemas.openxmlformats.org/officeDocument/2006/relationships/hyperlink" Target="http://www.spectrumspeech.ie/autism/" TargetMode="External"/><Relationship Id="rId4" Type="http://schemas.openxmlformats.org/officeDocument/2006/relationships/hyperlink" Target="http://msue.anr.msu.edu/news/once_upon_a_social_story_advantages_writing_and_presenting_social_stor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85634" y="0"/>
            <a:ext cx="2511380" cy="875763"/>
          </a:xfrm>
        </p:spPr>
        <p:txBody>
          <a:bodyPr>
            <a:normAutofit fontScale="90000"/>
          </a:bodyPr>
          <a:lstStyle/>
          <a:p>
            <a:r>
              <a:rPr lang="en-GB" dirty="0" smtClean="0"/>
              <a:t>Autism</a:t>
            </a:r>
            <a:endParaRPr lang="en-GB" dirty="0"/>
          </a:p>
        </p:txBody>
      </p:sp>
      <p:sp>
        <p:nvSpPr>
          <p:cNvPr id="3" name="Subtitle 2"/>
          <p:cNvSpPr>
            <a:spLocks noGrp="1"/>
          </p:cNvSpPr>
          <p:nvPr>
            <p:ph type="subTitle" idx="1"/>
          </p:nvPr>
        </p:nvSpPr>
        <p:spPr>
          <a:xfrm>
            <a:off x="374046" y="1042506"/>
            <a:ext cx="3206281" cy="2318880"/>
          </a:xfrm>
        </p:spPr>
        <p:txBody>
          <a:bodyPr>
            <a:noAutofit/>
          </a:bodyPr>
          <a:lstStyle/>
          <a:p>
            <a:r>
              <a:rPr lang="en-GB" sz="1000" dirty="0" smtClean="0">
                <a:solidFill>
                  <a:schemeClr val="tx1"/>
                </a:solidFill>
              </a:rPr>
              <a:t>)</a:t>
            </a:r>
            <a:endParaRPr lang="en-GB" sz="1000" dirty="0">
              <a:solidFill>
                <a:schemeClr val="tx1"/>
              </a:solidFill>
            </a:endParaRPr>
          </a:p>
        </p:txBody>
      </p:sp>
      <p:sp>
        <p:nvSpPr>
          <p:cNvPr id="6" name="TextBox 5"/>
          <p:cNvSpPr txBox="1"/>
          <p:nvPr/>
        </p:nvSpPr>
        <p:spPr>
          <a:xfrm>
            <a:off x="1593689" y="3881856"/>
            <a:ext cx="3013656" cy="246221"/>
          </a:xfrm>
          <a:prstGeom prst="rect">
            <a:avLst/>
          </a:prstGeom>
          <a:noFill/>
        </p:spPr>
        <p:txBody>
          <a:bodyPr wrap="square" rtlCol="0">
            <a:spAutoFit/>
          </a:bodyPr>
          <a:lstStyle/>
          <a:p>
            <a:endParaRPr lang="en-GB" sz="1000" dirty="0"/>
          </a:p>
        </p:txBody>
      </p:sp>
      <p:sp>
        <p:nvSpPr>
          <p:cNvPr id="9" name="Rectangle 8"/>
          <p:cNvSpPr/>
          <p:nvPr/>
        </p:nvSpPr>
        <p:spPr>
          <a:xfrm>
            <a:off x="464058" y="760761"/>
            <a:ext cx="3026255" cy="1980258"/>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608504" y="772388"/>
            <a:ext cx="2846231" cy="1892826"/>
          </a:xfrm>
          <a:prstGeom prst="rect">
            <a:avLst/>
          </a:prstGeom>
          <a:noFill/>
        </p:spPr>
        <p:txBody>
          <a:bodyPr wrap="square" rtlCol="0">
            <a:spAutoFit/>
          </a:bodyPr>
          <a:lstStyle/>
          <a:p>
            <a:r>
              <a:rPr lang="en-GB" sz="900" dirty="0" smtClean="0">
                <a:solidFill>
                  <a:schemeClr val="tx1"/>
                </a:solidFill>
                <a:latin typeface="Arial" panose="020B0604020202020204" pitchFamily="34" charset="0"/>
                <a:cs typeface="Arial" panose="020B0604020202020204" pitchFamily="34" charset="0"/>
              </a:rPr>
              <a:t>Introduction</a:t>
            </a:r>
          </a:p>
          <a:p>
            <a:r>
              <a:rPr lang="en-GB" sz="900" dirty="0" smtClean="0">
                <a:solidFill>
                  <a:schemeClr val="tx1"/>
                </a:solidFill>
                <a:latin typeface="Arial" panose="020B0604020202020204" pitchFamily="34" charset="0"/>
                <a:cs typeface="Arial" panose="020B0604020202020204" pitchFamily="34" charset="0"/>
              </a:rPr>
              <a:t>Practitioners must have and implement an effective policy for ensuring equality of opportunities and supporting children with learning difficulties and disabilities. Practitioners may focus on every child’s individual learning, development and care needs to make sure the children and families are included. Providing an inclusive setting that stimulates equality of opportunity does not mean that all children should be treated the same, but that the skills and abilities of every child should be acknowledged and developed. (National Strategies Early years, 2009</a:t>
            </a:r>
            <a:endParaRPr lang="en-GB" sz="900" dirty="0">
              <a:latin typeface="Arial" panose="020B0604020202020204" pitchFamily="34" charset="0"/>
              <a:cs typeface="Arial" panose="020B0604020202020204" pitchFamily="34" charset="0"/>
            </a:endParaRPr>
          </a:p>
        </p:txBody>
      </p:sp>
      <p:sp>
        <p:nvSpPr>
          <p:cNvPr id="11" name="Oval 10"/>
          <p:cNvSpPr/>
          <p:nvPr/>
        </p:nvSpPr>
        <p:spPr>
          <a:xfrm>
            <a:off x="3915175" y="772388"/>
            <a:ext cx="2073501" cy="1830668"/>
          </a:xfrm>
          <a:prstGeom prst="ellips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p:cNvSpPr txBox="1"/>
          <p:nvPr/>
        </p:nvSpPr>
        <p:spPr>
          <a:xfrm>
            <a:off x="4386092" y="1028944"/>
            <a:ext cx="1790164" cy="1338828"/>
          </a:xfrm>
          <a:prstGeom prst="rect">
            <a:avLst/>
          </a:prstGeom>
          <a:noFill/>
        </p:spPr>
        <p:txBody>
          <a:bodyPr wrap="square" rtlCol="0">
            <a:spAutoFit/>
          </a:bodyPr>
          <a:lstStyle/>
          <a:p>
            <a:r>
              <a:rPr lang="en-GB" sz="900" dirty="0" smtClean="0">
                <a:latin typeface="Arial" panose="020B0604020202020204" pitchFamily="34" charset="0"/>
                <a:cs typeface="Arial" panose="020B0604020202020204" pitchFamily="34" charset="0"/>
              </a:rPr>
              <a:t>Barrier 1:</a:t>
            </a:r>
          </a:p>
          <a:p>
            <a:r>
              <a:rPr lang="en-GB" sz="900" dirty="0" smtClean="0">
                <a:latin typeface="Arial" panose="020B0604020202020204" pitchFamily="34" charset="0"/>
                <a:cs typeface="Arial" panose="020B0604020202020204" pitchFamily="34" charset="0"/>
              </a:rPr>
              <a:t>According </a:t>
            </a:r>
            <a:r>
              <a:rPr lang="en-GB" sz="900" dirty="0">
                <a:latin typeface="Arial" panose="020B0604020202020204" pitchFamily="34" charset="0"/>
                <a:cs typeface="Arial" panose="020B0604020202020204" pitchFamily="34" charset="0"/>
              </a:rPr>
              <a:t>to the Autism Education Trust, (no date) children on the autism spectrum regularly have difficulty understanding the communication of others and communicating efficiently. </a:t>
            </a:r>
            <a:r>
              <a:rPr lang="en-GB" sz="900" dirty="0" smtClean="0">
                <a:latin typeface="Arial" panose="020B0604020202020204" pitchFamily="34" charset="0"/>
                <a:cs typeface="Arial" panose="020B0604020202020204" pitchFamily="34" charset="0"/>
              </a:rPr>
              <a:t>needs </a:t>
            </a:r>
            <a:r>
              <a:rPr lang="en-GB" sz="900" dirty="0">
                <a:latin typeface="Arial" panose="020B0604020202020204" pitchFamily="34" charset="0"/>
                <a:cs typeface="Arial" panose="020B0604020202020204" pitchFamily="34" charset="0"/>
              </a:rPr>
              <a:t>understood</a:t>
            </a:r>
          </a:p>
        </p:txBody>
      </p:sp>
      <p:sp>
        <p:nvSpPr>
          <p:cNvPr id="13" name="Rounded Rectangle 12"/>
          <p:cNvSpPr/>
          <p:nvPr/>
        </p:nvSpPr>
        <p:spPr>
          <a:xfrm>
            <a:off x="4184512" y="2705604"/>
            <a:ext cx="2750622" cy="1325484"/>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4449511" y="2913779"/>
            <a:ext cx="2485623" cy="923330"/>
          </a:xfrm>
          <a:prstGeom prst="rect">
            <a:avLst/>
          </a:prstGeom>
          <a:noFill/>
        </p:spPr>
        <p:txBody>
          <a:bodyPr wrap="square" rtlCol="0">
            <a:spAutoFit/>
          </a:bodyPr>
          <a:lstStyle/>
          <a:p>
            <a:r>
              <a:rPr lang="en-GB" sz="900" dirty="0" smtClean="0">
                <a:latin typeface="Arial" panose="020B0604020202020204" pitchFamily="34" charset="0"/>
                <a:cs typeface="Arial" panose="020B0604020202020204" pitchFamily="34" charset="0"/>
              </a:rPr>
              <a:t>Strategy 1:</a:t>
            </a:r>
          </a:p>
          <a:p>
            <a:r>
              <a:rPr lang="en-GB" sz="900" dirty="0" smtClean="0">
                <a:latin typeface="Arial" panose="020B0604020202020204" pitchFamily="34" charset="0"/>
                <a:cs typeface="Arial" panose="020B0604020202020204" pitchFamily="34" charset="0"/>
              </a:rPr>
              <a:t>Davis and Florian 2004 states that strategies that are able to be put in place to improve the child’s development of speech is to reinforce new language and verbal instructions with print, pictures and symbols.</a:t>
            </a:r>
            <a:endParaRPr lang="en-GB" sz="900" dirty="0">
              <a:latin typeface="Arial" panose="020B0604020202020204" pitchFamily="34" charset="0"/>
              <a:cs typeface="Arial" panose="020B0604020202020204" pitchFamily="34" charset="0"/>
            </a:endParaRPr>
          </a:p>
        </p:txBody>
      </p:sp>
      <p:sp>
        <p:nvSpPr>
          <p:cNvPr id="15" name="Oval 14"/>
          <p:cNvSpPr/>
          <p:nvPr/>
        </p:nvSpPr>
        <p:spPr>
          <a:xfrm>
            <a:off x="6751448" y="645501"/>
            <a:ext cx="2445483" cy="1869538"/>
          </a:xfrm>
          <a:prstGeom prst="ellips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7272206" y="772388"/>
            <a:ext cx="1635617" cy="1615827"/>
          </a:xfrm>
          <a:prstGeom prst="rect">
            <a:avLst/>
          </a:prstGeom>
          <a:noFill/>
        </p:spPr>
        <p:txBody>
          <a:bodyPr wrap="square" rtlCol="0">
            <a:spAutoFit/>
          </a:bodyPr>
          <a:lstStyle/>
          <a:p>
            <a:r>
              <a:rPr lang="en-GB" sz="900" dirty="0" smtClean="0">
                <a:latin typeface="Arial" panose="020B0604020202020204" pitchFamily="34" charset="0"/>
                <a:cs typeface="Arial" panose="020B0604020202020204" pitchFamily="34" charset="0"/>
              </a:rPr>
              <a:t>Barrier 2:</a:t>
            </a:r>
          </a:p>
          <a:p>
            <a:r>
              <a:rPr lang="en-GB" sz="900" dirty="0">
                <a:latin typeface="Arial" panose="020B0604020202020204" pitchFamily="34" charset="0"/>
                <a:cs typeface="Arial" panose="020B0604020202020204" pitchFamily="34" charset="0"/>
              </a:rPr>
              <a:t>due to the lack of verbal communication from an autistic child this can result in them lacking social skills. It is important that children with autism are taught social skills at an early age to avoid the risk of developing negative and/or difficult </a:t>
            </a:r>
            <a:r>
              <a:rPr lang="en-GB" sz="900" dirty="0" smtClean="0">
                <a:latin typeface="Arial" panose="020B0604020202020204" pitchFamily="34" charset="0"/>
                <a:cs typeface="Arial" panose="020B0604020202020204" pitchFamily="34" charset="0"/>
              </a:rPr>
              <a:t>behaviours. </a:t>
            </a:r>
            <a:r>
              <a:rPr lang="en-GB" sz="900" dirty="0">
                <a:latin typeface="Arial" panose="020B0604020202020204" pitchFamily="34" charset="0"/>
                <a:cs typeface="Arial" panose="020B0604020202020204" pitchFamily="34" charset="0"/>
              </a:rPr>
              <a:t>(</a:t>
            </a:r>
            <a:r>
              <a:rPr lang="en-GB" sz="900" dirty="0" smtClean="0">
                <a:latin typeface="Arial" panose="020B0604020202020204" pitchFamily="34" charset="0"/>
                <a:cs typeface="Arial" panose="020B0604020202020204" pitchFamily="34" charset="0"/>
              </a:rPr>
              <a:t>Wright 2017)</a:t>
            </a:r>
            <a:endParaRPr lang="en-GB" sz="900" dirty="0">
              <a:latin typeface="Arial" panose="020B0604020202020204" pitchFamily="34" charset="0"/>
              <a:cs typeface="Arial" panose="020B0604020202020204" pitchFamily="34" charset="0"/>
            </a:endParaRPr>
          </a:p>
        </p:txBody>
      </p:sp>
      <p:sp>
        <p:nvSpPr>
          <p:cNvPr id="17" name="Rectangle 16"/>
          <p:cNvSpPr/>
          <p:nvPr/>
        </p:nvSpPr>
        <p:spPr>
          <a:xfrm>
            <a:off x="7490675" y="2741019"/>
            <a:ext cx="2335905" cy="1699673"/>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7697646" y="2852191"/>
            <a:ext cx="2064259" cy="1477328"/>
          </a:xfrm>
          <a:prstGeom prst="rect">
            <a:avLst/>
          </a:prstGeom>
          <a:noFill/>
        </p:spPr>
        <p:txBody>
          <a:bodyPr wrap="square" rtlCol="0">
            <a:spAutoFit/>
          </a:bodyPr>
          <a:lstStyle/>
          <a:p>
            <a:r>
              <a:rPr lang="en-GB" sz="900" dirty="0" smtClean="0">
                <a:latin typeface="Arial" panose="020B0604020202020204" pitchFamily="34" charset="0"/>
                <a:cs typeface="Arial" panose="020B0604020202020204" pitchFamily="34" charset="0"/>
              </a:rPr>
              <a:t>Strategy 2: </a:t>
            </a:r>
          </a:p>
          <a:p>
            <a:r>
              <a:rPr lang="en-GB" sz="900" dirty="0" smtClean="0">
                <a:latin typeface="Arial" panose="020B0604020202020204" pitchFamily="34" charset="0"/>
                <a:cs typeface="Arial" panose="020B0604020202020204" pitchFamily="34" charset="0"/>
              </a:rPr>
              <a:t>A strategy to help overcome this barrier for children with autism can be Social Stories. Social stories are written stories developed to help a child with autism understand a sequence of occasions which will happen and can involve some form of social interaction (Samuels &amp; Stansfield, 2012). </a:t>
            </a:r>
            <a:endParaRPr lang="en-GB" sz="900" dirty="0">
              <a:latin typeface="Arial" panose="020B0604020202020204" pitchFamily="34" charset="0"/>
              <a:cs typeface="Arial" panose="020B0604020202020204" pitchFamily="34" charset="0"/>
            </a:endParaRPr>
          </a:p>
        </p:txBody>
      </p:sp>
      <p:sp>
        <p:nvSpPr>
          <p:cNvPr id="19" name="Oval 18"/>
          <p:cNvSpPr/>
          <p:nvPr/>
        </p:nvSpPr>
        <p:spPr>
          <a:xfrm>
            <a:off x="8429361" y="4746649"/>
            <a:ext cx="2794437" cy="1876221"/>
          </a:xfrm>
          <a:prstGeom prst="ellipse">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9037679" y="4746649"/>
            <a:ext cx="1770705" cy="1785104"/>
          </a:xfrm>
          <a:prstGeom prst="rect">
            <a:avLst/>
          </a:prstGeom>
          <a:noFill/>
        </p:spPr>
        <p:txBody>
          <a:bodyPr wrap="square" rtlCol="0">
            <a:spAutoFit/>
          </a:bodyPr>
          <a:lstStyle/>
          <a:p>
            <a:endParaRPr lang="en-GB" sz="1000" dirty="0" smtClean="0">
              <a:latin typeface="Arial" panose="020B0604020202020204" pitchFamily="34" charset="0"/>
              <a:cs typeface="Arial" panose="020B0604020202020204" pitchFamily="34" charset="0"/>
            </a:endParaRPr>
          </a:p>
          <a:p>
            <a:r>
              <a:rPr lang="en-GB" sz="1000" dirty="0" smtClean="0">
                <a:latin typeface="Arial" panose="020B0604020202020204" pitchFamily="34" charset="0"/>
                <a:cs typeface="Arial" panose="020B0604020202020204" pitchFamily="34" charset="0"/>
              </a:rPr>
              <a:t>Conclusion: </a:t>
            </a:r>
          </a:p>
          <a:p>
            <a:r>
              <a:rPr lang="en-GB" sz="1000" dirty="0" smtClean="0">
                <a:latin typeface="Arial" panose="020B0604020202020204" pitchFamily="34" charset="0"/>
                <a:cs typeface="Arial" panose="020B0604020202020204" pitchFamily="34" charset="0"/>
              </a:rPr>
              <a:t>visual </a:t>
            </a:r>
            <a:r>
              <a:rPr lang="en-GB" sz="1000" dirty="0">
                <a:latin typeface="Arial" panose="020B0604020202020204" pitchFamily="34" charset="0"/>
                <a:cs typeface="Arial" panose="020B0604020202020204" pitchFamily="34" charset="0"/>
              </a:rPr>
              <a:t>schedules and social stories are not only a positive instrument for children with autism but also an educational aid. Therefore it is important that this area is explored widely in order to develop towards their highest potentials.</a:t>
            </a:r>
          </a:p>
        </p:txBody>
      </p:sp>
      <p:sp>
        <p:nvSpPr>
          <p:cNvPr id="21" name="Rectangle 20"/>
          <p:cNvSpPr/>
          <p:nvPr/>
        </p:nvSpPr>
        <p:spPr>
          <a:xfrm>
            <a:off x="185203" y="3431191"/>
            <a:ext cx="3875215" cy="32787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284032" y="3597951"/>
            <a:ext cx="3511387" cy="3077766"/>
          </a:xfrm>
          <a:prstGeom prst="rect">
            <a:avLst/>
          </a:prstGeom>
          <a:noFill/>
        </p:spPr>
        <p:txBody>
          <a:bodyPr wrap="square" rtlCol="0">
            <a:spAutoFit/>
          </a:bodyPr>
          <a:lstStyle/>
          <a:p>
            <a:r>
              <a:rPr lang="en-GB" sz="700" dirty="0" smtClean="0"/>
              <a:t>Reference list:</a:t>
            </a:r>
          </a:p>
          <a:p>
            <a:r>
              <a:rPr lang="en-GB" sz="700" dirty="0" smtClean="0"/>
              <a:t>Samuels, R., and Stansfield, J. (2012) ‘British Journal Of Learning Disabilities’, The effectiveness of social stories to develop social interactions with adults with characteristics of autism spectrum disorder, Volume 40, Issue 4, pp. 272.</a:t>
            </a:r>
          </a:p>
          <a:p>
            <a:endParaRPr lang="en-GB" sz="700" dirty="0"/>
          </a:p>
          <a:p>
            <a:r>
              <a:rPr lang="en-GB" sz="800" dirty="0"/>
              <a:t>Autism Education Trust, (no date) ‘Speech and language therapy’ http://www.autismeducationtrust.org.uk/good-practice/written%20for%20you/parents-and-cares/pc%20speech%20and%20language%20therapy.aspx [Accessed: 20</a:t>
            </a:r>
            <a:r>
              <a:rPr lang="en-GB" sz="800" baseline="30000" dirty="0"/>
              <a:t>th</a:t>
            </a:r>
            <a:r>
              <a:rPr lang="en-GB" sz="800" dirty="0"/>
              <a:t> May 2018</a:t>
            </a:r>
            <a:r>
              <a:rPr lang="en-GB" sz="800" dirty="0" smtClean="0"/>
              <a:t>].</a:t>
            </a:r>
          </a:p>
          <a:p>
            <a:endParaRPr lang="en-GB" sz="800" dirty="0"/>
          </a:p>
          <a:p>
            <a:r>
              <a:rPr lang="en-GB" sz="800" dirty="0" smtClean="0"/>
              <a:t>Davis, P. and Florian, L. (2004) ‘Teaching Strategies and Approaches for Pupils with Special Educational Needs: A Scoping Study’ http://dera.ioe.ac.uk/6059/1/RR516.pdf [Accessed: 22nd May 2018].</a:t>
            </a:r>
          </a:p>
          <a:p>
            <a:endParaRPr lang="en-GB" sz="800" dirty="0"/>
          </a:p>
          <a:p>
            <a:r>
              <a:rPr lang="en-GB" sz="800" dirty="0" smtClean="0"/>
              <a:t>National Strategies Early years, (2009) ‘Inclusion Development Programme’ http://www.eriding.net/easysiteweb/getresource.axd?assetid=306441&amp;type=0&amp;servicetype=1 [Accessed: 20th May 2018].</a:t>
            </a:r>
          </a:p>
          <a:p>
            <a:endParaRPr lang="en-GB" sz="800" dirty="0"/>
          </a:p>
          <a:p>
            <a:r>
              <a:rPr lang="en-GB" sz="800" dirty="0" smtClean="0"/>
              <a:t>Wright, E. (2017) ‘The Effects of Social Stories on Negative </a:t>
            </a:r>
            <a:r>
              <a:rPr lang="en-GB" sz="800" dirty="0" err="1" smtClean="0"/>
              <a:t>Behaviors</a:t>
            </a:r>
            <a:r>
              <a:rPr lang="en-GB" sz="800" dirty="0" smtClean="0"/>
              <a:t> in Social Settings and Situations’ https://mdsoar.org/bitstream/handle/11603/3927/WrightElizabeth_paper.pdf?sequence=1 [Accessed: 22nd May 2018].</a:t>
            </a:r>
            <a:endParaRPr lang="en-GB" sz="800" dirty="0"/>
          </a:p>
          <a:p>
            <a:endParaRPr lang="en-GB" sz="700" dirty="0"/>
          </a:p>
        </p:txBody>
      </p:sp>
      <p:sp>
        <p:nvSpPr>
          <p:cNvPr id="23" name="Rectangle 22"/>
          <p:cNvSpPr/>
          <p:nvPr/>
        </p:nvSpPr>
        <p:spPr>
          <a:xfrm>
            <a:off x="4765183" y="4666672"/>
            <a:ext cx="3026535" cy="20432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smtClean="0">
                <a:solidFill>
                  <a:schemeClr val="tx1"/>
                </a:solidFill>
                <a:latin typeface="Arial" panose="020B0604020202020204" pitchFamily="34" charset="0"/>
                <a:cs typeface="Arial" panose="020B0604020202020204" pitchFamily="34" charset="0"/>
              </a:rPr>
              <a:t>The Equality Act 2010:</a:t>
            </a:r>
          </a:p>
          <a:p>
            <a:pPr algn="ctr"/>
            <a:r>
              <a:rPr lang="en-GB" sz="1050" dirty="0" smtClean="0">
                <a:solidFill>
                  <a:schemeClr val="tx1"/>
                </a:solidFill>
                <a:latin typeface="Arial" panose="020B0604020202020204" pitchFamily="34" charset="0"/>
                <a:cs typeface="Arial" panose="020B0604020202020204" pitchFamily="34" charset="0"/>
              </a:rPr>
              <a:t>Delivers an authorised programme to protect the privileges of children and improve equality of opportunity to every child</a:t>
            </a:r>
          </a:p>
          <a:p>
            <a:pPr algn="ctr"/>
            <a:r>
              <a:rPr lang="en-GB" sz="1050" dirty="0" smtClean="0">
                <a:solidFill>
                  <a:schemeClr val="tx1"/>
                </a:solidFill>
                <a:latin typeface="Arial" panose="020B0604020202020204" pitchFamily="34" charset="0"/>
                <a:cs typeface="Arial" panose="020B0604020202020204" pitchFamily="34" charset="0"/>
              </a:rPr>
              <a:t>. This may implicate regular reviews </a:t>
            </a:r>
            <a:r>
              <a:rPr lang="en-GB" sz="1000" dirty="0" smtClean="0">
                <a:solidFill>
                  <a:schemeClr val="tx1"/>
                </a:solidFill>
                <a:latin typeface="Arial" panose="020B0604020202020204" pitchFamily="34" charset="0"/>
                <a:cs typeface="Arial" panose="020B0604020202020204" pitchFamily="34" charset="0"/>
              </a:rPr>
              <a:t>of practices, policies and procedures to ensure they do not discriminate against children with an additional learning need. Northamptonshire County Council 2018</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81271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2786" y="434820"/>
            <a:ext cx="9419703" cy="6326588"/>
          </a:xfrm>
        </p:spPr>
        <p:txBody>
          <a:bodyPr>
            <a:normAutofit fontScale="25000" lnSpcReduction="20000"/>
          </a:bodyPr>
          <a:lstStyle/>
          <a:p>
            <a:r>
              <a:rPr lang="en-GB" sz="4000" dirty="0" smtClean="0">
                <a:latin typeface="Arial" panose="020B0604020202020204" pitchFamily="34" charset="0"/>
                <a:cs typeface="Arial" panose="020B0604020202020204" pitchFamily="34" charset="0"/>
              </a:rPr>
              <a:t>Reference list</a:t>
            </a:r>
          </a:p>
          <a:p>
            <a:pPr marL="0" indent="0">
              <a:buNone/>
            </a:pPr>
            <a:endParaRPr lang="en-GB" sz="2800" dirty="0">
              <a:latin typeface="Arial" panose="020B0604020202020204" pitchFamily="34" charset="0"/>
              <a:cs typeface="Arial" panose="020B0604020202020204" pitchFamily="34" charset="0"/>
            </a:endParaRPr>
          </a:p>
          <a:p>
            <a:r>
              <a:rPr lang="en-GB" sz="4000" dirty="0">
                <a:latin typeface="Arial" panose="020B0604020202020204" pitchFamily="34" charset="0"/>
                <a:cs typeface="Arial" panose="020B0604020202020204" pitchFamily="34" charset="0"/>
              </a:rPr>
              <a:t>Alcott, M. (2002) An Introduction to Children with Special Educational Needs. London: Hodder &amp; Stoughton.</a:t>
            </a:r>
          </a:p>
          <a:p>
            <a:r>
              <a:rPr lang="en-GB" sz="4000" dirty="0">
                <a:latin typeface="Arial" panose="020B0604020202020204" pitchFamily="34" charset="0"/>
                <a:cs typeface="Arial" panose="020B0604020202020204" pitchFamily="34" charset="0"/>
              </a:rPr>
              <a:t>Autism Awareness, (2018) ‘Visual supports for autism: a step by step guide’ </a:t>
            </a:r>
            <a:r>
              <a:rPr lang="en-GB" sz="4000" u="sng" dirty="0">
                <a:latin typeface="Arial" panose="020B0604020202020204" pitchFamily="34" charset="0"/>
                <a:cs typeface="Arial" panose="020B0604020202020204" pitchFamily="34" charset="0"/>
                <a:hlinkClick r:id="rId2"/>
              </a:rPr>
              <a:t>https://autismawarenesscentre.com/visual-supports-best-way-use/</a:t>
            </a:r>
            <a:r>
              <a:rPr lang="en-GB" sz="4000" dirty="0">
                <a:latin typeface="Arial" panose="020B0604020202020204" pitchFamily="34" charset="0"/>
                <a:cs typeface="Arial" panose="020B0604020202020204" pitchFamily="34" charset="0"/>
              </a:rPr>
              <a:t> [Accessed: 22</a:t>
            </a:r>
            <a:r>
              <a:rPr lang="en-GB" sz="4000" baseline="30000" dirty="0">
                <a:latin typeface="Arial" panose="020B0604020202020204" pitchFamily="34" charset="0"/>
                <a:cs typeface="Arial" panose="020B0604020202020204" pitchFamily="34" charset="0"/>
              </a:rPr>
              <a:t>nd</a:t>
            </a:r>
            <a:r>
              <a:rPr lang="en-GB" sz="4000" dirty="0">
                <a:latin typeface="Arial" panose="020B0604020202020204" pitchFamily="34" charset="0"/>
                <a:cs typeface="Arial" panose="020B0604020202020204" pitchFamily="34" charset="0"/>
              </a:rPr>
              <a:t> May 2018].</a:t>
            </a:r>
          </a:p>
          <a:p>
            <a:r>
              <a:rPr lang="en-GB" sz="4000" dirty="0">
                <a:latin typeface="Arial" panose="020B0604020202020204" pitchFamily="34" charset="0"/>
                <a:cs typeface="Arial" panose="020B0604020202020204" pitchFamily="34" charset="0"/>
              </a:rPr>
              <a:t>Autism Education Trust, (no date) ‘Speech and language therapy’ </a:t>
            </a:r>
            <a:r>
              <a:rPr lang="en-GB" sz="4000" u="sng" dirty="0">
                <a:latin typeface="Arial" panose="020B0604020202020204" pitchFamily="34" charset="0"/>
                <a:cs typeface="Arial" panose="020B0604020202020204" pitchFamily="34" charset="0"/>
                <a:hlinkClick r:id="rId3"/>
              </a:rPr>
              <a:t>http://www.autismeducationtrust.org.uk/good-practice/written%20for%20you/parents-and-cares/pc%20speech%20and%20language%20therapy.aspx</a:t>
            </a:r>
            <a:r>
              <a:rPr lang="en-GB" sz="4000" dirty="0">
                <a:latin typeface="Arial" panose="020B0604020202020204" pitchFamily="34" charset="0"/>
                <a:cs typeface="Arial" panose="020B0604020202020204" pitchFamily="34" charset="0"/>
              </a:rPr>
              <a:t> [Accessed: 20</a:t>
            </a:r>
            <a:r>
              <a:rPr lang="en-GB" sz="4000" baseline="30000" dirty="0">
                <a:latin typeface="Arial" panose="020B0604020202020204" pitchFamily="34" charset="0"/>
                <a:cs typeface="Arial" panose="020B0604020202020204" pitchFamily="34" charset="0"/>
              </a:rPr>
              <a:t>th</a:t>
            </a:r>
            <a:r>
              <a:rPr lang="en-GB" sz="4000" dirty="0">
                <a:latin typeface="Arial" panose="020B0604020202020204" pitchFamily="34" charset="0"/>
                <a:cs typeface="Arial" panose="020B0604020202020204" pitchFamily="34" charset="0"/>
              </a:rPr>
              <a:t> May 2018].</a:t>
            </a:r>
          </a:p>
          <a:p>
            <a:r>
              <a:rPr lang="en-GB" sz="4000" dirty="0">
                <a:latin typeface="Arial" panose="020B0604020202020204" pitchFamily="34" charset="0"/>
                <a:cs typeface="Arial" panose="020B0604020202020204" pitchFamily="34" charset="0"/>
              </a:rPr>
              <a:t>Autism Speaks, (2018) ‘What Is Autism?’ </a:t>
            </a:r>
            <a:r>
              <a:rPr lang="en-GB" sz="4000" u="sng" dirty="0">
                <a:latin typeface="Arial" panose="020B0604020202020204" pitchFamily="34" charset="0"/>
                <a:cs typeface="Arial" panose="020B0604020202020204" pitchFamily="34" charset="0"/>
                <a:hlinkClick r:id="rId4"/>
              </a:rPr>
              <a:t>https://www.autismspeaks.org/what-autism</a:t>
            </a:r>
            <a:r>
              <a:rPr lang="en-GB" sz="4000" dirty="0">
                <a:latin typeface="Arial" panose="020B0604020202020204" pitchFamily="34" charset="0"/>
                <a:cs typeface="Arial" panose="020B0604020202020204" pitchFamily="34" charset="0"/>
              </a:rPr>
              <a:t> [Accessed: 21</a:t>
            </a:r>
            <a:r>
              <a:rPr lang="en-GB" sz="4000" baseline="30000" dirty="0">
                <a:latin typeface="Arial" panose="020B0604020202020204" pitchFamily="34" charset="0"/>
                <a:cs typeface="Arial" panose="020B0604020202020204" pitchFamily="34" charset="0"/>
              </a:rPr>
              <a:t>st</a:t>
            </a:r>
            <a:r>
              <a:rPr lang="en-GB" sz="4000" dirty="0">
                <a:latin typeface="Arial" panose="020B0604020202020204" pitchFamily="34" charset="0"/>
                <a:cs typeface="Arial" panose="020B0604020202020204" pitchFamily="34" charset="0"/>
              </a:rPr>
              <a:t> May 2018].</a:t>
            </a:r>
          </a:p>
          <a:p>
            <a:r>
              <a:rPr lang="en-GB" sz="4000" dirty="0">
                <a:latin typeface="Arial" panose="020B0604020202020204" pitchFamily="34" charset="0"/>
                <a:cs typeface="Arial" panose="020B0604020202020204" pitchFamily="34" charset="0"/>
              </a:rPr>
              <a:t>Crozier, S. and </a:t>
            </a:r>
            <a:r>
              <a:rPr lang="en-GB" sz="4000" dirty="0" err="1">
                <a:latin typeface="Arial" panose="020B0604020202020204" pitchFamily="34" charset="0"/>
                <a:cs typeface="Arial" panose="020B0604020202020204" pitchFamily="34" charset="0"/>
              </a:rPr>
              <a:t>Tincani</a:t>
            </a:r>
            <a:r>
              <a:rPr lang="en-GB" sz="4000" dirty="0">
                <a:latin typeface="Arial" panose="020B0604020202020204" pitchFamily="34" charset="0"/>
                <a:cs typeface="Arial" panose="020B0604020202020204" pitchFamily="34" charset="0"/>
              </a:rPr>
              <a:t>, M. J. (2005) ‘Focus on Autism and Other Developmental Disabilities’ </a:t>
            </a:r>
            <a:r>
              <a:rPr lang="en-GB" sz="4000" i="1" dirty="0">
                <a:latin typeface="Arial" panose="020B0604020202020204" pitchFamily="34" charset="0"/>
                <a:cs typeface="Arial" panose="020B0604020202020204" pitchFamily="34" charset="0"/>
              </a:rPr>
              <a:t>Using a modified social story to decrease disruptive behaviour of a child with autism,</a:t>
            </a:r>
            <a:r>
              <a:rPr lang="en-GB" sz="4000" dirty="0">
                <a:latin typeface="Arial" panose="020B0604020202020204" pitchFamily="34" charset="0"/>
                <a:cs typeface="Arial" panose="020B0604020202020204" pitchFamily="34" charset="0"/>
              </a:rPr>
              <a:t> Volume 20, Issue 3, pp. 150.</a:t>
            </a:r>
          </a:p>
          <a:p>
            <a:r>
              <a:rPr lang="en-GB" sz="4000" dirty="0" err="1">
                <a:latin typeface="Arial" panose="020B0604020202020204" pitchFamily="34" charset="0"/>
                <a:cs typeface="Arial" panose="020B0604020202020204" pitchFamily="34" charset="0"/>
              </a:rPr>
              <a:t>Dauncey</a:t>
            </a:r>
            <a:r>
              <a:rPr lang="en-GB" sz="4000" dirty="0">
                <a:latin typeface="Arial" panose="020B0604020202020204" pitchFamily="34" charset="0"/>
                <a:cs typeface="Arial" panose="020B0604020202020204" pitchFamily="34" charset="0"/>
              </a:rPr>
              <a:t>, M. (2016) </a:t>
            </a:r>
            <a:r>
              <a:rPr lang="en-GB" sz="4000" i="1" dirty="0">
                <a:latin typeface="Arial" panose="020B0604020202020204" pitchFamily="34" charset="0"/>
                <a:cs typeface="Arial" panose="020B0604020202020204" pitchFamily="34" charset="0"/>
              </a:rPr>
              <a:t>Research Briefing Additional Learning Needs (ALN) in Wales</a:t>
            </a:r>
            <a:r>
              <a:rPr lang="en-GB" sz="4000" dirty="0">
                <a:latin typeface="Arial" panose="020B0604020202020204" pitchFamily="34" charset="0"/>
                <a:cs typeface="Arial" panose="020B0604020202020204" pitchFamily="34" charset="0"/>
              </a:rPr>
              <a:t>. Cardiff: National Assembly for Wales.</a:t>
            </a:r>
          </a:p>
          <a:p>
            <a:r>
              <a:rPr lang="en-GB" sz="4000" dirty="0">
                <a:latin typeface="Arial" panose="020B0604020202020204" pitchFamily="34" charset="0"/>
                <a:cs typeface="Arial" panose="020B0604020202020204" pitchFamily="34" charset="0"/>
              </a:rPr>
              <a:t>Davis, P. and Florian, L. (2004) ‘Teaching Strategies and Approaches for Pupils with Special Educational Needs: A Scoping Study’ </a:t>
            </a:r>
            <a:r>
              <a:rPr lang="en-GB" sz="4000" u="sng" dirty="0">
                <a:latin typeface="Arial" panose="020B0604020202020204" pitchFamily="34" charset="0"/>
                <a:cs typeface="Arial" panose="020B0604020202020204" pitchFamily="34" charset="0"/>
                <a:hlinkClick r:id="rId5"/>
              </a:rPr>
              <a:t>http://dera.ioe.ac.uk/6059/1/RR516.pdf</a:t>
            </a:r>
            <a:r>
              <a:rPr lang="en-GB" sz="4000" dirty="0">
                <a:latin typeface="Arial" panose="020B0604020202020204" pitchFamily="34" charset="0"/>
                <a:cs typeface="Arial" panose="020B0604020202020204" pitchFamily="34" charset="0"/>
              </a:rPr>
              <a:t> [Accessed: 22</a:t>
            </a:r>
            <a:r>
              <a:rPr lang="en-GB" sz="4000" baseline="30000" dirty="0">
                <a:latin typeface="Arial" panose="020B0604020202020204" pitchFamily="34" charset="0"/>
                <a:cs typeface="Arial" panose="020B0604020202020204" pitchFamily="34" charset="0"/>
              </a:rPr>
              <a:t>nd</a:t>
            </a:r>
            <a:r>
              <a:rPr lang="en-GB" sz="4000" dirty="0">
                <a:latin typeface="Arial" panose="020B0604020202020204" pitchFamily="34" charset="0"/>
                <a:cs typeface="Arial" panose="020B0604020202020204" pitchFamily="34" charset="0"/>
              </a:rPr>
              <a:t> May 2018].</a:t>
            </a:r>
          </a:p>
          <a:p>
            <a:r>
              <a:rPr lang="en-GB" sz="4000" dirty="0">
                <a:latin typeface="Arial" panose="020B0604020202020204" pitchFamily="34" charset="0"/>
                <a:cs typeface="Arial" panose="020B0604020202020204" pitchFamily="34" charset="0"/>
              </a:rPr>
              <a:t>Dev, S. (2010) ‘Symbols Build Communication and Thought: The Role of Gestures and Words in the Development of Engagement Skills and Social-Emotional Concepts during Toddlerhood’ </a:t>
            </a:r>
            <a:r>
              <a:rPr lang="en-GB" sz="4000" u="sng" dirty="0">
                <a:latin typeface="Arial" panose="020B0604020202020204" pitchFamily="34" charset="0"/>
                <a:cs typeface="Arial" panose="020B0604020202020204" pitchFamily="34" charset="0"/>
                <a:hlinkClick r:id="rId6"/>
              </a:rPr>
              <a:t>https://www.ncbi.nlm.nih.gov/pmc/articles/PMC2914350/</a:t>
            </a:r>
            <a:r>
              <a:rPr lang="en-GB" sz="4000" dirty="0">
                <a:latin typeface="Arial" panose="020B0604020202020204" pitchFamily="34" charset="0"/>
                <a:cs typeface="Arial" panose="020B0604020202020204" pitchFamily="34" charset="0"/>
              </a:rPr>
              <a:t> [Accessed: 22</a:t>
            </a:r>
            <a:r>
              <a:rPr lang="en-GB" sz="4000" baseline="30000" dirty="0">
                <a:latin typeface="Arial" panose="020B0604020202020204" pitchFamily="34" charset="0"/>
                <a:cs typeface="Arial" panose="020B0604020202020204" pitchFamily="34" charset="0"/>
              </a:rPr>
              <a:t>nd</a:t>
            </a:r>
            <a:r>
              <a:rPr lang="en-GB" sz="4000" dirty="0">
                <a:latin typeface="Arial" panose="020B0604020202020204" pitchFamily="34" charset="0"/>
                <a:cs typeface="Arial" panose="020B0604020202020204" pitchFamily="34" charset="0"/>
              </a:rPr>
              <a:t> May 2018].</a:t>
            </a:r>
          </a:p>
          <a:p>
            <a:r>
              <a:rPr lang="en-GB" sz="4000" dirty="0">
                <a:latin typeface="Arial" panose="020B0604020202020204" pitchFamily="34" charset="0"/>
                <a:cs typeface="Arial" panose="020B0604020202020204" pitchFamily="34" charset="0"/>
              </a:rPr>
              <a:t>Gross, J. (2013) ‘Information Sharing in the Foundation Years’ </a:t>
            </a:r>
            <a:r>
              <a:rPr lang="en-GB" sz="4000" u="sng" dirty="0">
                <a:latin typeface="Arial" panose="020B0604020202020204" pitchFamily="34" charset="0"/>
                <a:cs typeface="Arial" panose="020B0604020202020204" pitchFamily="34" charset="0"/>
                <a:hlinkClick r:id="rId7"/>
              </a:rPr>
              <a:t>https://www.foundationyears.org.uk/files/2013/11/Information_Sharing_in_the_Foundation_Years_Report.pdf</a:t>
            </a:r>
            <a:r>
              <a:rPr lang="en-GB" sz="4000" dirty="0">
                <a:latin typeface="Arial" panose="020B0604020202020204" pitchFamily="34" charset="0"/>
                <a:cs typeface="Arial" panose="020B0604020202020204" pitchFamily="34" charset="0"/>
              </a:rPr>
              <a:t> [Accessed: 20</a:t>
            </a:r>
            <a:r>
              <a:rPr lang="en-GB" sz="4000" baseline="30000" dirty="0">
                <a:latin typeface="Arial" panose="020B0604020202020204" pitchFamily="34" charset="0"/>
                <a:cs typeface="Arial" panose="020B0604020202020204" pitchFamily="34" charset="0"/>
              </a:rPr>
              <a:t>th</a:t>
            </a:r>
            <a:r>
              <a:rPr lang="en-GB" sz="4000" dirty="0">
                <a:latin typeface="Arial" panose="020B0604020202020204" pitchFamily="34" charset="0"/>
                <a:cs typeface="Arial" panose="020B0604020202020204" pitchFamily="34" charset="0"/>
              </a:rPr>
              <a:t> May 2018].</a:t>
            </a:r>
          </a:p>
          <a:p>
            <a:r>
              <a:rPr lang="en-GB" sz="4000" dirty="0" err="1">
                <a:latin typeface="Arial" panose="020B0604020202020204" pitchFamily="34" charset="0"/>
                <a:cs typeface="Arial" panose="020B0604020202020204" pitchFamily="34" charset="0"/>
              </a:rPr>
              <a:t>Hodgdon</a:t>
            </a:r>
            <a:r>
              <a:rPr lang="en-GB" sz="4000" dirty="0">
                <a:latin typeface="Arial" panose="020B0604020202020204" pitchFamily="34" charset="0"/>
                <a:cs typeface="Arial" panose="020B0604020202020204" pitchFamily="34" charset="0"/>
              </a:rPr>
              <a:t>, L. (no date) ‘Visual Supports for Children with ASD’ </a:t>
            </a:r>
            <a:r>
              <a:rPr lang="en-GB" sz="4000" u="sng" dirty="0">
                <a:latin typeface="Arial" panose="020B0604020202020204" pitchFamily="34" charset="0"/>
                <a:cs typeface="Arial" panose="020B0604020202020204" pitchFamily="34" charset="0"/>
                <a:hlinkClick r:id="rId8"/>
              </a:rPr>
              <a:t>https://www.cdd.unm.edu/autism/pdfs/Visual%20Supports%20PHT%20Parent%20Handout.pdf</a:t>
            </a:r>
            <a:r>
              <a:rPr lang="en-GB" sz="4000" dirty="0">
                <a:latin typeface="Arial" panose="020B0604020202020204" pitchFamily="34" charset="0"/>
                <a:cs typeface="Arial" panose="020B0604020202020204" pitchFamily="34" charset="0"/>
              </a:rPr>
              <a:t> [Accessed: 21</a:t>
            </a:r>
            <a:r>
              <a:rPr lang="en-GB" sz="4000" baseline="30000" dirty="0">
                <a:latin typeface="Arial" panose="020B0604020202020204" pitchFamily="34" charset="0"/>
                <a:cs typeface="Arial" panose="020B0604020202020204" pitchFamily="34" charset="0"/>
              </a:rPr>
              <a:t>st</a:t>
            </a:r>
            <a:r>
              <a:rPr lang="en-GB" sz="4000" dirty="0">
                <a:latin typeface="Arial" panose="020B0604020202020204" pitchFamily="34" charset="0"/>
                <a:cs typeface="Arial" panose="020B0604020202020204" pitchFamily="34" charset="0"/>
              </a:rPr>
              <a:t> May 2018].</a:t>
            </a:r>
          </a:p>
          <a:p>
            <a:r>
              <a:rPr lang="en-GB" sz="4000" dirty="0">
                <a:latin typeface="Arial" panose="020B0604020202020204" pitchFamily="34" charset="0"/>
                <a:cs typeface="Arial" panose="020B0604020202020204" pitchFamily="34" charset="0"/>
              </a:rPr>
              <a:t>Holmes, E. and Willoughby, T. (2005) ‘Journal of Intellectual &amp; Developmental Disability’, </a:t>
            </a:r>
            <a:r>
              <a:rPr lang="en-GB" sz="4000" i="1" dirty="0">
                <a:latin typeface="Arial" panose="020B0604020202020204" pitchFamily="34" charset="0"/>
                <a:cs typeface="Arial" panose="020B0604020202020204" pitchFamily="34" charset="0"/>
              </a:rPr>
              <a:t>Play behaviour of children with autism spectrum disorders</a:t>
            </a:r>
            <a:r>
              <a:rPr lang="en-GB" sz="4000" dirty="0">
                <a:latin typeface="Arial" panose="020B0604020202020204" pitchFamily="34" charset="0"/>
                <a:cs typeface="Arial" panose="020B0604020202020204" pitchFamily="34" charset="0"/>
              </a:rPr>
              <a:t>. Volume 30, Issue 3, pp. 156.</a:t>
            </a:r>
          </a:p>
          <a:p>
            <a:r>
              <a:rPr lang="en-GB" sz="4000" dirty="0" err="1">
                <a:latin typeface="Arial" panose="020B0604020202020204" pitchFamily="34" charset="0"/>
                <a:cs typeface="Arial" panose="020B0604020202020204" pitchFamily="34" charset="0"/>
              </a:rPr>
              <a:t>Huitt</a:t>
            </a:r>
            <a:r>
              <a:rPr lang="en-GB" sz="4000" dirty="0">
                <a:latin typeface="Arial" panose="020B0604020202020204" pitchFamily="34" charset="0"/>
                <a:cs typeface="Arial" panose="020B0604020202020204" pitchFamily="34" charset="0"/>
              </a:rPr>
              <a:t>, W. (2007) ‘Maslow's Hierarchy of Needs’ </a:t>
            </a:r>
            <a:r>
              <a:rPr lang="en-GB" sz="4000" u="sng" dirty="0">
                <a:latin typeface="Arial" panose="020B0604020202020204" pitchFamily="34" charset="0"/>
                <a:cs typeface="Arial" panose="020B0604020202020204" pitchFamily="34" charset="0"/>
                <a:hlinkClick r:id="rId9"/>
              </a:rPr>
              <a:t>https://www.iccb.org/iccb/wp-content/pdfs/adulted/healthcare_curriculum/curriculum&amp;resources/context_social_studies/F.%20HC%20Context%20Social%20Studies%20Resource%20File/Maslow%27s%20Heirarchy%20of%20Needs.pdf</a:t>
            </a:r>
            <a:r>
              <a:rPr lang="en-GB" sz="4000" dirty="0">
                <a:latin typeface="Arial" panose="020B0604020202020204" pitchFamily="34" charset="0"/>
                <a:cs typeface="Arial" panose="020B0604020202020204" pitchFamily="34" charset="0"/>
              </a:rPr>
              <a:t> [Accessed: 22</a:t>
            </a:r>
            <a:r>
              <a:rPr lang="en-GB" sz="4000" baseline="30000" dirty="0">
                <a:latin typeface="Arial" panose="020B0604020202020204" pitchFamily="34" charset="0"/>
                <a:cs typeface="Arial" panose="020B0604020202020204" pitchFamily="34" charset="0"/>
              </a:rPr>
              <a:t>nd</a:t>
            </a:r>
            <a:r>
              <a:rPr lang="en-GB" sz="4000" dirty="0">
                <a:latin typeface="Arial" panose="020B0604020202020204" pitchFamily="34" charset="0"/>
                <a:cs typeface="Arial" panose="020B0604020202020204" pitchFamily="34" charset="0"/>
              </a:rPr>
              <a:t> May 2018].</a:t>
            </a:r>
          </a:p>
          <a:p>
            <a:r>
              <a:rPr lang="en-GB" sz="4000" dirty="0" err="1">
                <a:latin typeface="Arial" panose="020B0604020202020204" pitchFamily="34" charset="0"/>
                <a:cs typeface="Arial" panose="020B0604020202020204" pitchFamily="34" charset="0"/>
              </a:rPr>
              <a:t>Kokina</a:t>
            </a:r>
            <a:r>
              <a:rPr lang="en-GB" sz="4000" dirty="0">
                <a:latin typeface="Arial" panose="020B0604020202020204" pitchFamily="34" charset="0"/>
                <a:cs typeface="Arial" panose="020B0604020202020204" pitchFamily="34" charset="0"/>
              </a:rPr>
              <a:t>, A. and Kern, L. (2010) ‘Journal of Autism &amp; Developmental Disorders’, </a:t>
            </a:r>
            <a:r>
              <a:rPr lang="en-GB" sz="4000" i="1" dirty="0">
                <a:latin typeface="Arial" panose="020B0604020202020204" pitchFamily="34" charset="0"/>
                <a:cs typeface="Arial" panose="020B0604020202020204" pitchFamily="34" charset="0"/>
              </a:rPr>
              <a:t>Social Story Interventions for Students with Autism Spectrum Disorders: A Meta-Analysis,</a:t>
            </a:r>
            <a:r>
              <a:rPr lang="en-GB" sz="4000" dirty="0">
                <a:latin typeface="Arial" panose="020B0604020202020204" pitchFamily="34" charset="0"/>
                <a:cs typeface="Arial" panose="020B0604020202020204" pitchFamily="34" charset="0"/>
              </a:rPr>
              <a:t> Volume 40, Issue 7, pp. 812.</a:t>
            </a:r>
          </a:p>
          <a:p>
            <a:r>
              <a:rPr lang="en-GB" sz="4400" dirty="0">
                <a:latin typeface="Arial" panose="020B0604020202020204" pitchFamily="34" charset="0"/>
                <a:cs typeface="Arial" panose="020B0604020202020204" pitchFamily="34" charset="0"/>
              </a:rPr>
              <a:t>Leaf, J. B. Oppenheim-Leaf, M. L., Call, N. A., Sheldon, J. B., Sherman, J. A., </a:t>
            </a:r>
            <a:r>
              <a:rPr lang="en-GB" sz="4400" dirty="0" err="1">
                <a:latin typeface="Arial" panose="020B0604020202020204" pitchFamily="34" charset="0"/>
                <a:cs typeface="Arial" panose="020B0604020202020204" pitchFamily="34" charset="0"/>
              </a:rPr>
              <a:t>Taubman</a:t>
            </a:r>
            <a:r>
              <a:rPr lang="en-GB" sz="4400" dirty="0">
                <a:latin typeface="Arial" panose="020B0604020202020204" pitchFamily="34" charset="0"/>
                <a:cs typeface="Arial" panose="020B0604020202020204" pitchFamily="34" charset="0"/>
              </a:rPr>
              <a:t>, M., and Leaf, R. (2012) ‘Journal Of Applied </a:t>
            </a:r>
            <a:r>
              <a:rPr lang="en-GB" sz="4400" dirty="0" smtClean="0">
                <a:latin typeface="Arial" panose="020B0604020202020204" pitchFamily="34" charset="0"/>
                <a:cs typeface="Arial" panose="020B0604020202020204" pitchFamily="34" charset="0"/>
              </a:rPr>
              <a:t>Behaviour </a:t>
            </a:r>
            <a:r>
              <a:rPr lang="en-GB" sz="4400" dirty="0">
                <a:latin typeface="Arial" panose="020B0604020202020204" pitchFamily="34" charset="0"/>
                <a:cs typeface="Arial" panose="020B0604020202020204" pitchFamily="34" charset="0"/>
              </a:rPr>
              <a:t>Analysis’ Comparing the Teaching Interaction Procedure to Social Stories for People with Autism. Volume 45, Issue 2, pp. 281.</a:t>
            </a:r>
          </a:p>
          <a:p>
            <a:r>
              <a:rPr lang="en-GB" sz="4400" dirty="0">
                <a:latin typeface="Arial" panose="020B0604020202020204" pitchFamily="34" charset="0"/>
                <a:cs typeface="Arial" panose="020B0604020202020204" pitchFamily="34" charset="0"/>
              </a:rPr>
              <a:t>National Strategies Early years, (2009) ‘Inclusion Development Programme’ http://www.eriding.net/easysiteweb/getresource.axd?assetid=306441&amp;type=0&amp;servicetype=1 [Accessed: 20th May 2018</a:t>
            </a:r>
            <a:r>
              <a:rPr lang="en-GB" sz="4400" dirty="0" smtClean="0">
                <a:latin typeface="Arial" panose="020B0604020202020204" pitchFamily="34" charset="0"/>
                <a:cs typeface="Arial" panose="020B0604020202020204" pitchFamily="34" charset="0"/>
              </a:rPr>
              <a:t>].</a:t>
            </a:r>
            <a:endParaRPr lang="en-GB"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695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8544" y="512093"/>
            <a:ext cx="8891669" cy="6056132"/>
          </a:xfrm>
        </p:spPr>
        <p:txBody>
          <a:bodyPr>
            <a:normAutofit fontScale="47500" lnSpcReduction="20000"/>
          </a:bodyPr>
          <a:lstStyle/>
          <a:p>
            <a:r>
              <a:rPr lang="en-GB" sz="2100" dirty="0" smtClean="0">
                <a:latin typeface="Arial" panose="020B0604020202020204" pitchFamily="34" charset="0"/>
                <a:cs typeface="Arial" panose="020B0604020202020204" pitchFamily="34" charset="0"/>
              </a:rPr>
              <a:t>NHS </a:t>
            </a:r>
            <a:r>
              <a:rPr lang="en-GB" sz="2100" dirty="0">
                <a:latin typeface="Arial" panose="020B0604020202020204" pitchFamily="34" charset="0"/>
                <a:cs typeface="Arial" panose="020B0604020202020204" pitchFamily="34" charset="0"/>
              </a:rPr>
              <a:t>Foundation Trust, (2015) ‘Children’s Therapy Services’ </a:t>
            </a:r>
            <a:r>
              <a:rPr lang="en-GB" sz="2100" u="sng" dirty="0">
                <a:latin typeface="Arial" panose="020B0604020202020204" pitchFamily="34" charset="0"/>
                <a:cs typeface="Arial" panose="020B0604020202020204" pitchFamily="34" charset="0"/>
                <a:hlinkClick r:id="rId2"/>
              </a:rPr>
              <a:t>http://www.cht.nhs.uk/fileadmin/site_setup/contentUploads/Services/Clinical/Children_s_Therapy_services/Children_s_Speech_and_Language_Therapy/ASD_SALT_Team_Hudds_Aug_15.pdf</a:t>
            </a:r>
            <a:r>
              <a:rPr lang="en-GB" sz="2100" dirty="0">
                <a:latin typeface="Arial" panose="020B0604020202020204" pitchFamily="34" charset="0"/>
                <a:cs typeface="Arial" panose="020B0604020202020204" pitchFamily="34" charset="0"/>
              </a:rPr>
              <a:t> [Accessed: 20</a:t>
            </a:r>
            <a:r>
              <a:rPr lang="en-GB" sz="2100" baseline="30000" dirty="0">
                <a:latin typeface="Arial" panose="020B0604020202020204" pitchFamily="34" charset="0"/>
                <a:cs typeface="Arial" panose="020B0604020202020204" pitchFamily="34" charset="0"/>
              </a:rPr>
              <a:t>th</a:t>
            </a:r>
            <a:r>
              <a:rPr lang="en-GB" sz="2100" dirty="0">
                <a:latin typeface="Arial" panose="020B0604020202020204" pitchFamily="34" charset="0"/>
                <a:cs typeface="Arial" panose="020B0604020202020204" pitchFamily="34" charset="0"/>
              </a:rPr>
              <a:t> May 2018].</a:t>
            </a:r>
          </a:p>
          <a:p>
            <a:r>
              <a:rPr lang="en-GB" sz="2100" dirty="0" err="1">
                <a:latin typeface="Arial" panose="020B0604020202020204" pitchFamily="34" charset="0"/>
                <a:cs typeface="Arial" panose="020B0604020202020204" pitchFamily="34" charset="0"/>
              </a:rPr>
              <a:t>NutBrown</a:t>
            </a:r>
            <a:r>
              <a:rPr lang="en-GB" sz="2100" dirty="0">
                <a:latin typeface="Arial" panose="020B0604020202020204" pitchFamily="34" charset="0"/>
                <a:cs typeface="Arial" panose="020B0604020202020204" pitchFamily="34" charset="0"/>
              </a:rPr>
              <a:t>, C., Clough, P. and Atherton, F. (2010) </a:t>
            </a:r>
            <a:r>
              <a:rPr lang="en-GB" sz="2100" i="1" dirty="0">
                <a:latin typeface="Arial" panose="020B0604020202020204" pitchFamily="34" charset="0"/>
                <a:cs typeface="Arial" panose="020B0604020202020204" pitchFamily="34" charset="0"/>
              </a:rPr>
              <a:t>Inclusion in the Early Years</a:t>
            </a:r>
            <a:r>
              <a:rPr lang="en-GB" sz="2100" dirty="0">
                <a:latin typeface="Arial" panose="020B0604020202020204" pitchFamily="34" charset="0"/>
                <a:cs typeface="Arial" panose="020B0604020202020204" pitchFamily="34" charset="0"/>
              </a:rPr>
              <a:t>. London: SAGE Publications Inc.</a:t>
            </a:r>
          </a:p>
          <a:p>
            <a:r>
              <a:rPr lang="en-GB" sz="2100" dirty="0">
                <a:latin typeface="Arial" panose="020B0604020202020204" pitchFamily="34" charset="0"/>
                <a:cs typeface="Arial" panose="020B0604020202020204" pitchFamily="34" charset="0"/>
              </a:rPr>
              <a:t>Northamptonshire County Council, (2018) ‘Inclusion, equality and diversity in the EYFS’ </a:t>
            </a:r>
            <a:r>
              <a:rPr lang="en-GB" sz="2100" u="sng" dirty="0">
                <a:latin typeface="Arial" panose="020B0604020202020204" pitchFamily="34" charset="0"/>
                <a:cs typeface="Arial" panose="020B0604020202020204" pitchFamily="34" charset="0"/>
                <a:hlinkClick r:id="rId3"/>
              </a:rPr>
              <a:t>http://www3.northamptonshire.gov.uk/councilservices/children-families-education/early-years/information-for-childcare-providers/the-early-years-curriculum/Pages/equality-and-diversity-in-the-eyfs.aspx</a:t>
            </a:r>
            <a:r>
              <a:rPr lang="en-GB" sz="2100" dirty="0">
                <a:latin typeface="Arial" panose="020B0604020202020204" pitchFamily="34" charset="0"/>
                <a:cs typeface="Arial" panose="020B0604020202020204" pitchFamily="34" charset="0"/>
              </a:rPr>
              <a:t> [Accessed: 20t</a:t>
            </a:r>
            <a:r>
              <a:rPr lang="en-GB" sz="2100" baseline="30000" dirty="0">
                <a:latin typeface="Arial" panose="020B0604020202020204" pitchFamily="34" charset="0"/>
                <a:cs typeface="Arial" panose="020B0604020202020204" pitchFamily="34" charset="0"/>
              </a:rPr>
              <a:t>h</a:t>
            </a:r>
            <a:r>
              <a:rPr lang="en-GB" sz="2100" dirty="0">
                <a:latin typeface="Arial" panose="020B0604020202020204" pitchFamily="34" charset="0"/>
                <a:cs typeface="Arial" panose="020B0604020202020204" pitchFamily="34" charset="0"/>
              </a:rPr>
              <a:t> May 2018].</a:t>
            </a:r>
          </a:p>
          <a:p>
            <a:r>
              <a:rPr lang="en-GB" sz="2100" dirty="0" err="1">
                <a:latin typeface="Arial" panose="020B0604020202020204" pitchFamily="34" charset="0"/>
                <a:cs typeface="Arial" panose="020B0604020202020204" pitchFamily="34" charset="0"/>
              </a:rPr>
              <a:t>Paparella</a:t>
            </a:r>
            <a:r>
              <a:rPr lang="en-GB" sz="2100" dirty="0">
                <a:latin typeface="Arial" panose="020B0604020202020204" pitchFamily="34" charset="0"/>
                <a:cs typeface="Arial" panose="020B0604020202020204" pitchFamily="34" charset="0"/>
              </a:rPr>
              <a:t>, T., Goods, K., Freeman, S., and </a:t>
            </a:r>
            <a:r>
              <a:rPr lang="en-GB" sz="2100" dirty="0" err="1">
                <a:latin typeface="Arial" panose="020B0604020202020204" pitchFamily="34" charset="0"/>
                <a:cs typeface="Arial" panose="020B0604020202020204" pitchFamily="34" charset="0"/>
              </a:rPr>
              <a:t>Kasari</a:t>
            </a:r>
            <a:r>
              <a:rPr lang="en-GB" sz="2100" dirty="0">
                <a:latin typeface="Arial" panose="020B0604020202020204" pitchFamily="34" charset="0"/>
                <a:cs typeface="Arial" panose="020B0604020202020204" pitchFamily="34" charset="0"/>
              </a:rPr>
              <a:t>, C. (2011) ‘Journal of Communication Disorders’, </a:t>
            </a:r>
            <a:r>
              <a:rPr lang="en-GB" sz="2100" i="1" dirty="0">
                <a:latin typeface="Arial" panose="020B0604020202020204" pitchFamily="34" charset="0"/>
                <a:cs typeface="Arial" panose="020B0604020202020204" pitchFamily="34" charset="0"/>
              </a:rPr>
              <a:t>The emergence of nonverbal joint attention and requesting skills in young children with autism</a:t>
            </a:r>
            <a:r>
              <a:rPr lang="en-GB" sz="2100" dirty="0">
                <a:latin typeface="Arial" panose="020B0604020202020204" pitchFamily="34" charset="0"/>
                <a:cs typeface="Arial" panose="020B0604020202020204" pitchFamily="34" charset="0"/>
              </a:rPr>
              <a:t>. Volume 44, Issue 6, pp. 569.</a:t>
            </a:r>
          </a:p>
          <a:p>
            <a:r>
              <a:rPr lang="en-GB" sz="2100" dirty="0">
                <a:latin typeface="Arial" panose="020B0604020202020204" pitchFamily="34" charset="0"/>
                <a:cs typeface="Arial" panose="020B0604020202020204" pitchFamily="34" charset="0"/>
              </a:rPr>
              <a:t>Pierce, J. M. </a:t>
            </a:r>
            <a:r>
              <a:rPr lang="en-GB" sz="2100" dirty="0" err="1">
                <a:latin typeface="Arial" panose="020B0604020202020204" pitchFamily="34" charset="0"/>
                <a:cs typeface="Arial" panose="020B0604020202020204" pitchFamily="34" charset="0"/>
              </a:rPr>
              <a:t>Spriggs</a:t>
            </a:r>
            <a:r>
              <a:rPr lang="en-GB" sz="2100" dirty="0">
                <a:latin typeface="Arial" panose="020B0604020202020204" pitchFamily="34" charset="0"/>
                <a:cs typeface="Arial" panose="020B0604020202020204" pitchFamily="34" charset="0"/>
              </a:rPr>
              <a:t>, A. D., </a:t>
            </a:r>
            <a:r>
              <a:rPr lang="en-GB" sz="2100" dirty="0" err="1">
                <a:latin typeface="Arial" panose="020B0604020202020204" pitchFamily="34" charset="0"/>
                <a:cs typeface="Arial" panose="020B0604020202020204" pitchFamily="34" charset="0"/>
              </a:rPr>
              <a:t>Gast</a:t>
            </a:r>
            <a:r>
              <a:rPr lang="en-GB" sz="2100" dirty="0">
                <a:latin typeface="Arial" panose="020B0604020202020204" pitchFamily="34" charset="0"/>
                <a:cs typeface="Arial" panose="020B0604020202020204" pitchFamily="34" charset="0"/>
              </a:rPr>
              <a:t>, D. L., and </a:t>
            </a:r>
            <a:r>
              <a:rPr lang="en-GB" sz="2100" dirty="0" err="1">
                <a:latin typeface="Arial" panose="020B0604020202020204" pitchFamily="34" charset="0"/>
                <a:cs typeface="Arial" panose="020B0604020202020204" pitchFamily="34" charset="0"/>
              </a:rPr>
              <a:t>Luscre</a:t>
            </a:r>
            <a:r>
              <a:rPr lang="en-GB" sz="2100" dirty="0">
                <a:latin typeface="Arial" panose="020B0604020202020204" pitchFamily="34" charset="0"/>
                <a:cs typeface="Arial" panose="020B0604020202020204" pitchFamily="34" charset="0"/>
              </a:rPr>
              <a:t>, D. (2013) ‘International Journal Of Disability’, </a:t>
            </a:r>
            <a:r>
              <a:rPr lang="en-GB" sz="2100" i="1" dirty="0">
                <a:latin typeface="Arial" panose="020B0604020202020204" pitchFamily="34" charset="0"/>
                <a:cs typeface="Arial" panose="020B0604020202020204" pitchFamily="34" charset="0"/>
              </a:rPr>
              <a:t>Development &amp; Education Effects of Visual Activity Schedules on Independent Classroom Transitions for Students with Autism</a:t>
            </a:r>
            <a:r>
              <a:rPr lang="en-GB" sz="2100" dirty="0">
                <a:latin typeface="Arial" panose="020B0604020202020204" pitchFamily="34" charset="0"/>
                <a:cs typeface="Arial" panose="020B0604020202020204" pitchFamily="34" charset="0"/>
              </a:rPr>
              <a:t>, Volume 60, Issue 3, pp. 253.</a:t>
            </a:r>
          </a:p>
          <a:p>
            <a:r>
              <a:rPr lang="en-GB" sz="2100" dirty="0" err="1">
                <a:latin typeface="Arial" panose="020B0604020202020204" pitchFamily="34" charset="0"/>
                <a:cs typeface="Arial" panose="020B0604020202020204" pitchFamily="34" charset="0"/>
              </a:rPr>
              <a:t>Rymanowiz</a:t>
            </a:r>
            <a:r>
              <a:rPr lang="en-GB" sz="2100" dirty="0">
                <a:latin typeface="Arial" panose="020B0604020202020204" pitchFamily="34" charset="0"/>
                <a:cs typeface="Arial" panose="020B0604020202020204" pitchFamily="34" charset="0"/>
              </a:rPr>
              <a:t>, K. (2015) ‘Once upon a social story: Advantages, writing and presenting social stories’ </a:t>
            </a:r>
            <a:r>
              <a:rPr lang="en-GB" sz="2100" u="sng" dirty="0">
                <a:latin typeface="Arial" panose="020B0604020202020204" pitchFamily="34" charset="0"/>
                <a:cs typeface="Arial" panose="020B0604020202020204" pitchFamily="34" charset="0"/>
                <a:hlinkClick r:id="rId4"/>
              </a:rPr>
              <a:t>http://msue.anr.msu.edu/news/once_upon_a_social_story_advantages_writing_and_presenting_social_stories</a:t>
            </a:r>
            <a:r>
              <a:rPr lang="en-GB" sz="2100" dirty="0">
                <a:latin typeface="Arial" panose="020B0604020202020204" pitchFamily="34" charset="0"/>
                <a:cs typeface="Arial" panose="020B0604020202020204" pitchFamily="34" charset="0"/>
              </a:rPr>
              <a:t> [Accessed: 21</a:t>
            </a:r>
            <a:r>
              <a:rPr lang="en-GB" sz="2100" baseline="30000" dirty="0">
                <a:latin typeface="Arial" panose="020B0604020202020204" pitchFamily="34" charset="0"/>
                <a:cs typeface="Arial" panose="020B0604020202020204" pitchFamily="34" charset="0"/>
              </a:rPr>
              <a:t>st</a:t>
            </a:r>
            <a:r>
              <a:rPr lang="en-GB" sz="2100" dirty="0">
                <a:latin typeface="Arial" panose="020B0604020202020204" pitchFamily="34" charset="0"/>
                <a:cs typeface="Arial" panose="020B0604020202020204" pitchFamily="34" charset="0"/>
              </a:rPr>
              <a:t> May 2018].</a:t>
            </a:r>
          </a:p>
          <a:p>
            <a:r>
              <a:rPr lang="en-GB" sz="2100" dirty="0">
                <a:latin typeface="Arial" panose="020B0604020202020204" pitchFamily="34" charset="0"/>
                <a:cs typeface="Arial" panose="020B0604020202020204" pitchFamily="34" charset="0"/>
              </a:rPr>
              <a:t>Samuels, R., and Stansfield, J. (2012) ‘British Journal Of Learning Disabilities’, </a:t>
            </a:r>
            <a:r>
              <a:rPr lang="en-GB" sz="2100" i="1" dirty="0">
                <a:latin typeface="Arial" panose="020B0604020202020204" pitchFamily="34" charset="0"/>
                <a:cs typeface="Arial" panose="020B0604020202020204" pitchFamily="34" charset="0"/>
              </a:rPr>
              <a:t>The effectiveness of social stories to develop social interactions with adults with characteristics of autism spectrum disorder</a:t>
            </a:r>
            <a:r>
              <a:rPr lang="en-GB" sz="2100" dirty="0">
                <a:latin typeface="Arial" panose="020B0604020202020204" pitchFamily="34" charset="0"/>
                <a:cs typeface="Arial" panose="020B0604020202020204" pitchFamily="34" charset="0"/>
              </a:rPr>
              <a:t>, Volume 40, Issue 4, pp. 272.</a:t>
            </a:r>
          </a:p>
          <a:p>
            <a:r>
              <a:rPr lang="en-GB" sz="2100" dirty="0" err="1">
                <a:latin typeface="Arial" panose="020B0604020202020204" pitchFamily="34" charset="0"/>
                <a:cs typeface="Arial" panose="020B0604020202020204" pitchFamily="34" charset="0"/>
              </a:rPr>
              <a:t>Soenksen</a:t>
            </a:r>
            <a:r>
              <a:rPr lang="en-GB" sz="2100" dirty="0">
                <a:latin typeface="Arial" panose="020B0604020202020204" pitchFamily="34" charset="0"/>
                <a:cs typeface="Arial" panose="020B0604020202020204" pitchFamily="34" charset="0"/>
              </a:rPr>
              <a:t>, D. and </a:t>
            </a:r>
            <a:r>
              <a:rPr lang="en-GB" sz="2100" dirty="0" err="1">
                <a:latin typeface="Arial" panose="020B0604020202020204" pitchFamily="34" charset="0"/>
                <a:cs typeface="Arial" panose="020B0604020202020204" pitchFamily="34" charset="0"/>
              </a:rPr>
              <a:t>Alper</a:t>
            </a:r>
            <a:r>
              <a:rPr lang="en-GB" sz="2100" dirty="0">
                <a:latin typeface="Arial" panose="020B0604020202020204" pitchFamily="34" charset="0"/>
                <a:cs typeface="Arial" panose="020B0604020202020204" pitchFamily="34" charset="0"/>
              </a:rPr>
              <a:t>, S. (2006) ‘Focus on Autism and Other Developmental Disabilities’ </a:t>
            </a:r>
            <a:r>
              <a:rPr lang="en-GB" sz="2100" i="1" dirty="0">
                <a:latin typeface="Arial" panose="020B0604020202020204" pitchFamily="34" charset="0"/>
                <a:cs typeface="Arial" panose="020B0604020202020204" pitchFamily="34" charset="0"/>
              </a:rPr>
              <a:t>Teaching a young child to appropriately gain attention of peers using a social story intervention</a:t>
            </a:r>
            <a:r>
              <a:rPr lang="en-GB" sz="2100" dirty="0">
                <a:latin typeface="Arial" panose="020B0604020202020204" pitchFamily="34" charset="0"/>
                <a:cs typeface="Arial" panose="020B0604020202020204" pitchFamily="34" charset="0"/>
              </a:rPr>
              <a:t>, Volume 21, Issue 1, pp. 36.</a:t>
            </a:r>
          </a:p>
          <a:p>
            <a:r>
              <a:rPr lang="en-GB" sz="2100" dirty="0">
                <a:latin typeface="Arial" panose="020B0604020202020204" pitchFamily="34" charset="0"/>
                <a:cs typeface="Arial" panose="020B0604020202020204" pitchFamily="34" charset="0"/>
              </a:rPr>
              <a:t>Spectrum Health, (2015) ‘Communication Difficulties in ASD’ </a:t>
            </a:r>
            <a:r>
              <a:rPr lang="en-GB" sz="2100" u="sng" dirty="0">
                <a:latin typeface="Arial" panose="020B0604020202020204" pitchFamily="34" charset="0"/>
                <a:cs typeface="Arial" panose="020B0604020202020204" pitchFamily="34" charset="0"/>
                <a:hlinkClick r:id="rId5"/>
              </a:rPr>
              <a:t>http://www.spectrumspeech.ie/autism/</a:t>
            </a:r>
            <a:r>
              <a:rPr lang="en-GB" sz="2100" dirty="0">
                <a:latin typeface="Arial" panose="020B0604020202020204" pitchFamily="34" charset="0"/>
                <a:cs typeface="Arial" panose="020B0604020202020204" pitchFamily="34" charset="0"/>
              </a:rPr>
              <a:t> [Accessed: 20</a:t>
            </a:r>
            <a:r>
              <a:rPr lang="en-GB" sz="2100" baseline="30000" dirty="0">
                <a:latin typeface="Arial" panose="020B0604020202020204" pitchFamily="34" charset="0"/>
                <a:cs typeface="Arial" panose="020B0604020202020204" pitchFamily="34" charset="0"/>
              </a:rPr>
              <a:t>th</a:t>
            </a:r>
            <a:r>
              <a:rPr lang="en-GB" sz="2100" dirty="0">
                <a:latin typeface="Arial" panose="020B0604020202020204" pitchFamily="34" charset="0"/>
                <a:cs typeface="Arial" panose="020B0604020202020204" pitchFamily="34" charset="0"/>
              </a:rPr>
              <a:t> May 2018]. </a:t>
            </a:r>
          </a:p>
          <a:p>
            <a:r>
              <a:rPr lang="en-GB" sz="2100" dirty="0">
                <a:latin typeface="Arial" panose="020B0604020202020204" pitchFamily="34" charset="0"/>
                <a:cs typeface="Arial" panose="020B0604020202020204" pitchFamily="34" charset="0"/>
              </a:rPr>
              <a:t>The Department of Health and Ageing (2010) ‘Diversity and Inclusive Practice’ </a:t>
            </a:r>
            <a:r>
              <a:rPr lang="en-GB" sz="2100" u="sng" dirty="0">
                <a:latin typeface="Arial" panose="020B0604020202020204" pitchFamily="34" charset="0"/>
                <a:cs typeface="Arial" panose="020B0604020202020204" pitchFamily="34" charset="0"/>
                <a:hlinkClick r:id="rId6"/>
              </a:rPr>
              <a:t>http://www.responseability.org/__data/assets/pdf_file/0004/4864/Diversity-and-Inclusive-Practice.pdf</a:t>
            </a:r>
            <a:r>
              <a:rPr lang="en-GB" sz="2100" dirty="0">
                <a:latin typeface="Arial" panose="020B0604020202020204" pitchFamily="34" charset="0"/>
                <a:cs typeface="Arial" panose="020B0604020202020204" pitchFamily="34" charset="0"/>
              </a:rPr>
              <a:t> [Accessed: 20th May 2018].</a:t>
            </a:r>
          </a:p>
          <a:p>
            <a:r>
              <a:rPr lang="en-GB" sz="2100" dirty="0">
                <a:latin typeface="Arial" panose="020B0604020202020204" pitchFamily="34" charset="0"/>
                <a:cs typeface="Arial" panose="020B0604020202020204" pitchFamily="34" charset="0"/>
              </a:rPr>
              <a:t>The National Autistic Society, (2013) </a:t>
            </a:r>
            <a:r>
              <a:rPr lang="en-GB" sz="2100" i="1" dirty="0">
                <a:latin typeface="Arial" panose="020B0604020202020204" pitchFamily="34" charset="0"/>
                <a:cs typeface="Arial" panose="020B0604020202020204" pitchFamily="34" charset="0"/>
              </a:rPr>
              <a:t>Visual supports</a:t>
            </a:r>
            <a:r>
              <a:rPr lang="en-GB" sz="2100" dirty="0">
                <a:latin typeface="Arial" panose="020B0604020202020204" pitchFamily="34" charset="0"/>
                <a:cs typeface="Arial" panose="020B0604020202020204" pitchFamily="34" charset="0"/>
              </a:rPr>
              <a:t>, London: The National Autistic Society.</a:t>
            </a:r>
          </a:p>
          <a:p>
            <a:r>
              <a:rPr lang="en-GB" sz="2100" dirty="0">
                <a:latin typeface="Arial" panose="020B0604020202020204" pitchFamily="34" charset="0"/>
                <a:cs typeface="Arial" panose="020B0604020202020204" pitchFamily="34" charset="0"/>
              </a:rPr>
              <a:t>Thomas Jefferson University, (2012) ‘Using Visual Supports with Infants and Toddlers’ </a:t>
            </a:r>
            <a:r>
              <a:rPr lang="en-GB" sz="2100" u="sng" dirty="0">
                <a:latin typeface="Arial" panose="020B0604020202020204" pitchFamily="34" charset="0"/>
                <a:cs typeface="Arial" panose="020B0604020202020204" pitchFamily="34" charset="0"/>
                <a:hlinkClick r:id="rId7"/>
              </a:rPr>
              <a:t>https://www.ctdinstitute.org/sites/default/files/file_attachments/TnT-News-VisualSupports-Oct12.pdf</a:t>
            </a:r>
            <a:r>
              <a:rPr lang="en-GB" sz="2100" dirty="0">
                <a:latin typeface="Arial" panose="020B0604020202020204" pitchFamily="34" charset="0"/>
                <a:cs typeface="Arial" panose="020B0604020202020204" pitchFamily="34" charset="0"/>
              </a:rPr>
              <a:t> [Accessed: 22</a:t>
            </a:r>
            <a:r>
              <a:rPr lang="en-GB" sz="2100" baseline="30000" dirty="0">
                <a:latin typeface="Arial" panose="020B0604020202020204" pitchFamily="34" charset="0"/>
                <a:cs typeface="Arial" panose="020B0604020202020204" pitchFamily="34" charset="0"/>
              </a:rPr>
              <a:t>nd</a:t>
            </a:r>
            <a:r>
              <a:rPr lang="en-GB" sz="2100" dirty="0">
                <a:latin typeface="Arial" panose="020B0604020202020204" pitchFamily="34" charset="0"/>
                <a:cs typeface="Arial" panose="020B0604020202020204" pitchFamily="34" charset="0"/>
              </a:rPr>
              <a:t> May 2018].</a:t>
            </a:r>
          </a:p>
          <a:p>
            <a:r>
              <a:rPr lang="en-GB" sz="2100" dirty="0">
                <a:latin typeface="Arial" panose="020B0604020202020204" pitchFamily="34" charset="0"/>
                <a:cs typeface="Arial" panose="020B0604020202020204" pitchFamily="34" charset="0"/>
              </a:rPr>
              <a:t>Wall, K. (2004) </a:t>
            </a:r>
            <a:r>
              <a:rPr lang="en-GB" sz="2100" i="1" dirty="0">
                <a:latin typeface="Arial" panose="020B0604020202020204" pitchFamily="34" charset="0"/>
                <a:cs typeface="Arial" panose="020B0604020202020204" pitchFamily="34" charset="0"/>
              </a:rPr>
              <a:t>Autism and Early Years Practice</a:t>
            </a:r>
            <a:r>
              <a:rPr lang="en-GB" sz="2100" dirty="0">
                <a:latin typeface="Arial" panose="020B0604020202020204" pitchFamily="34" charset="0"/>
                <a:cs typeface="Arial" panose="020B0604020202020204" pitchFamily="34" charset="0"/>
              </a:rPr>
              <a:t>. London: Paul Chapman Publishing.</a:t>
            </a:r>
          </a:p>
          <a:p>
            <a:r>
              <a:rPr lang="en-GB" sz="2100" dirty="0">
                <a:latin typeface="Arial" panose="020B0604020202020204" pitchFamily="34" charset="0"/>
                <a:cs typeface="Arial" panose="020B0604020202020204" pitchFamily="34" charset="0"/>
              </a:rPr>
              <a:t>Wiltshire Council, (2013) ‘Getting the strategies right’ </a:t>
            </a:r>
            <a:r>
              <a:rPr lang="en-GB" sz="2100" u="sng" dirty="0">
                <a:latin typeface="Arial" panose="020B0604020202020204" pitchFamily="34" charset="0"/>
                <a:cs typeface="Arial" panose="020B0604020202020204" pitchFamily="34" charset="0"/>
                <a:hlinkClick r:id="rId8"/>
              </a:rPr>
              <a:t>https://www.wiltshirelocaloffer.org.uk/wp-content/uploads/2014/12/sen-autism-early-years-strategies.pdf</a:t>
            </a:r>
            <a:r>
              <a:rPr lang="en-GB" sz="2100" dirty="0">
                <a:latin typeface="Arial" panose="020B0604020202020204" pitchFamily="34" charset="0"/>
                <a:cs typeface="Arial" panose="020B0604020202020204" pitchFamily="34" charset="0"/>
              </a:rPr>
              <a:t> [Accessed: 20</a:t>
            </a:r>
            <a:r>
              <a:rPr lang="en-GB" sz="2100" baseline="30000" dirty="0">
                <a:latin typeface="Arial" panose="020B0604020202020204" pitchFamily="34" charset="0"/>
                <a:cs typeface="Arial" panose="020B0604020202020204" pitchFamily="34" charset="0"/>
              </a:rPr>
              <a:t>th</a:t>
            </a:r>
            <a:r>
              <a:rPr lang="en-GB" sz="2100" dirty="0">
                <a:latin typeface="Arial" panose="020B0604020202020204" pitchFamily="34" charset="0"/>
                <a:cs typeface="Arial" panose="020B0604020202020204" pitchFamily="34" charset="0"/>
              </a:rPr>
              <a:t> May 2018].</a:t>
            </a:r>
          </a:p>
          <a:p>
            <a:r>
              <a:rPr lang="en-GB" sz="2100" dirty="0">
                <a:latin typeface="Arial" panose="020B0604020202020204" pitchFamily="34" charset="0"/>
                <a:cs typeface="Arial" panose="020B0604020202020204" pitchFamily="34" charset="0"/>
              </a:rPr>
              <a:t>Wright, E. (2017) ‘The Effects of Social Stories on Negative </a:t>
            </a:r>
            <a:r>
              <a:rPr lang="en-GB" sz="2100" dirty="0" err="1">
                <a:latin typeface="Arial" panose="020B0604020202020204" pitchFamily="34" charset="0"/>
                <a:cs typeface="Arial" panose="020B0604020202020204" pitchFamily="34" charset="0"/>
              </a:rPr>
              <a:t>Behaviors</a:t>
            </a:r>
            <a:r>
              <a:rPr lang="en-GB" sz="2100" dirty="0">
                <a:latin typeface="Arial" panose="020B0604020202020204" pitchFamily="34" charset="0"/>
                <a:cs typeface="Arial" panose="020B0604020202020204" pitchFamily="34" charset="0"/>
              </a:rPr>
              <a:t> in Social Settings and Situations’ https://mdsoar.org/bitstream/handle/11603/3927/WrightElizabeth_paper.pdf?sequence=1 [Accessed: 22</a:t>
            </a:r>
            <a:r>
              <a:rPr lang="en-GB" sz="2100" baseline="30000" dirty="0">
                <a:latin typeface="Arial" panose="020B0604020202020204" pitchFamily="34" charset="0"/>
                <a:cs typeface="Arial" panose="020B0604020202020204" pitchFamily="34" charset="0"/>
              </a:rPr>
              <a:t>nd</a:t>
            </a:r>
            <a:r>
              <a:rPr lang="en-GB" sz="2100" dirty="0">
                <a:latin typeface="Arial" panose="020B0604020202020204" pitchFamily="34" charset="0"/>
                <a:cs typeface="Arial" panose="020B0604020202020204" pitchFamily="34" charset="0"/>
              </a:rPr>
              <a:t> May 2018].</a:t>
            </a:r>
          </a:p>
          <a:p>
            <a:endParaRPr lang="en-GB" dirty="0"/>
          </a:p>
        </p:txBody>
      </p:sp>
    </p:spTree>
    <p:extLst>
      <p:ext uri="{BB962C8B-B14F-4D97-AF65-F5344CB8AC3E}">
        <p14:creationId xmlns:p14="http://schemas.microsoft.com/office/powerpoint/2010/main" val="39717968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570</TotalTime>
  <Words>1518</Words>
  <Application>Microsoft Office PowerPoint</Application>
  <PresentationFormat>Widescreen</PresentationFormat>
  <Paragraphs>60</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Trebuchet MS</vt:lpstr>
      <vt:lpstr>Wingdings 3</vt:lpstr>
      <vt:lpstr>Facet</vt:lpstr>
      <vt:lpstr>Autism</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Autism</dc:title>
  <dc:creator>University of Wales Trinity Saint David</dc:creator>
  <cp:lastModifiedBy>University of Wales Trinity Saint David</cp:lastModifiedBy>
  <cp:revision>3</cp:revision>
  <dcterms:created xsi:type="dcterms:W3CDTF">2018-05-24T01:05:48Z</dcterms:created>
  <dcterms:modified xsi:type="dcterms:W3CDTF">2018-05-24T10:36:25Z</dcterms:modified>
</cp:coreProperties>
</file>