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9" r:id="rId4"/>
    <p:sldId id="261" r:id="rId5"/>
    <p:sldId id="267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9829800" cy="2387600"/>
          </a:xfrm>
        </p:spPr>
        <p:txBody>
          <a:bodyPr anchor="b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9829800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9549D6DC-E1CB-4874-BF52-C3407230D20E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296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831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28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95847"/>
            <a:ext cx="5181600" cy="39811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90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149131"/>
            <a:ext cx="5157787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10625"/>
            <a:ext cx="5157787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149131"/>
            <a:ext cx="5183188" cy="693696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10625"/>
            <a:ext cx="5183188" cy="310056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3/24/2025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137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152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3/24/2025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944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3/24/2025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20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6326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731521"/>
            <a:ext cx="6172200" cy="512953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742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31520"/>
            <a:ext cx="3932237" cy="2341564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7257"/>
            <a:ext cx="6172200" cy="517379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5FE4A-CB8D-40AB-BFFC-AAF37EA071CB}" type="datetime1">
              <a:rPr lang="en-US" smtClean="0"/>
              <a:t>3/24/2025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944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74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731520"/>
            <a:ext cx="2628900" cy="537807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731520"/>
            <a:ext cx="7734300" cy="537807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3/24/2025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114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</a:extLst>
            </p:cNvPr>
            <p:cNvCxnSpPr>
              <a:cxnSpLocks/>
            </p:cNvCxnSpPr>
            <p:nvPr/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</a:extLst>
            </p:cNvPr>
            <p:cNvCxnSpPr>
              <a:cxnSpLocks/>
            </p:cNvCxnSpPr>
            <p:nvPr/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</a:extLst>
            </p:cNvPr>
            <p:cNvCxnSpPr>
              <a:cxnSpLocks/>
            </p:cNvCxnSpPr>
            <p:nvPr/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</a:extLst>
            </p:cNvPr>
            <p:cNvSpPr/>
            <p:nvPr/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</a:extLst>
            </p:cNvPr>
            <p:cNvSpPr/>
            <p:nvPr/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2732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89408"/>
            <a:ext cx="10515600" cy="38217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3/24/2025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8200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3467" y="3246434"/>
            <a:ext cx="6285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all" spc="150" baseline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9527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>
              <a:lumMod val="60000"/>
              <a:lumOff val="4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>
              <a:lumMod val="60000"/>
              <a:lumOff val="4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A38827F1-3359-44F6-9009-43AE2B17F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7AFAD67-5350-4773-886F-D6DD7E66D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8" name="Picture 57">
            <a:extLst>
              <a:ext uri="{FF2B5EF4-FFF2-40B4-BE49-F238E27FC236}">
                <a16:creationId xmlns:a16="http://schemas.microsoft.com/office/drawing/2014/main" id="{3717536E-4B5A-BA37-5418-C138C1F8D15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9977" r="6" b="6"/>
          <a:stretch/>
        </p:blipFill>
        <p:spPr>
          <a:xfrm>
            <a:off x="20" y="10"/>
            <a:ext cx="12188932" cy="6857990"/>
          </a:xfrm>
          <a:prstGeom prst="rect">
            <a:avLst/>
          </a:prstGeom>
          <a:ln w="12700">
            <a:noFill/>
          </a:ln>
        </p:spPr>
      </p:pic>
      <p:grpSp>
        <p:nvGrpSpPr>
          <p:cNvPr id="59" name="Group 58">
            <a:extLst>
              <a:ext uri="{FF2B5EF4-FFF2-40B4-BE49-F238E27FC236}">
                <a16:creationId xmlns:a16="http://schemas.microsoft.com/office/drawing/2014/main" id="{654AC0FE-C43D-49AC-9730-284354DEC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8366" y="87"/>
            <a:ext cx="10933011" cy="6864297"/>
            <a:chOff x="628366" y="87"/>
            <a:chExt cx="10933011" cy="686429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F6FE9-8F24-4E96-8FA6-DABE61A20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1282750" y="3429044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40C5E755-8FD9-4EBF-978B-015F9339F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6688336" y="3429043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C7F63B7-3E85-42EC-8447-F6699247EC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28366" y="3413532"/>
              <a:ext cx="2585819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Graphic 11">
              <a:extLst>
                <a:ext uri="{FF2B5EF4-FFF2-40B4-BE49-F238E27FC236}">
                  <a16:creationId xmlns:a16="http://schemas.microsoft.com/office/drawing/2014/main" id="{AFDFA9EA-AAC0-416F-A0E9-ACD410E9D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2063" y="702002"/>
              <a:ext cx="5759819" cy="6155995"/>
            </a:xfrm>
            <a:custGeom>
              <a:avLst/>
              <a:gdLst>
                <a:gd name="connsiteX0" fmla="*/ 0 w 4320540"/>
                <a:gd name="connsiteY0" fmla="*/ 4617720 h 4617719"/>
                <a:gd name="connsiteX1" fmla="*/ 0 w 4320540"/>
                <a:gd name="connsiteY1" fmla="*/ 4268439 h 4617719"/>
                <a:gd name="connsiteX2" fmla="*/ 0 w 4320540"/>
                <a:gd name="connsiteY2" fmla="*/ 2052352 h 4617719"/>
                <a:gd name="connsiteX3" fmla="*/ 2160270 w 4320540"/>
                <a:gd name="connsiteY3" fmla="*/ 0 h 4617719"/>
                <a:gd name="connsiteX4" fmla="*/ 2160270 w 4320540"/>
                <a:gd name="connsiteY4" fmla="*/ 0 h 4617719"/>
                <a:gd name="connsiteX5" fmla="*/ 4320540 w 4320540"/>
                <a:gd name="connsiteY5" fmla="*/ 2052352 h 4617719"/>
                <a:gd name="connsiteX6" fmla="*/ 4320540 w 4320540"/>
                <a:gd name="connsiteY6" fmla="*/ 2782443 h 4617719"/>
                <a:gd name="connsiteX7" fmla="*/ 4320540 w 4320540"/>
                <a:gd name="connsiteY7" fmla="*/ 4617720 h 461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20540" h="4617719">
                  <a:moveTo>
                    <a:pt x="0" y="4617720"/>
                  </a:moveTo>
                  <a:lnTo>
                    <a:pt x="0" y="4268439"/>
                  </a:lnTo>
                  <a:lnTo>
                    <a:pt x="0" y="2052352"/>
                  </a:lnTo>
                  <a:cubicBezTo>
                    <a:pt x="0" y="918877"/>
                    <a:pt x="967169" y="0"/>
                    <a:pt x="2160270" y="0"/>
                  </a:cubicBezTo>
                  <a:lnTo>
                    <a:pt x="2160270" y="0"/>
                  </a:lnTo>
                  <a:cubicBezTo>
                    <a:pt x="3353372" y="0"/>
                    <a:pt x="4320540" y="918877"/>
                    <a:pt x="4320540" y="2052352"/>
                  </a:cubicBezTo>
                  <a:lnTo>
                    <a:pt x="4320540" y="2782443"/>
                  </a:lnTo>
                  <a:lnTo>
                    <a:pt x="4320540" y="4617720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C4EF7E7E-9948-4D78-BE70-F624A62D8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74010" y="3413529"/>
              <a:ext cx="2587367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6975AAAB-9AEC-496F-94E4-CE5330CB4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2421" y="3431507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EB5BF383-42C5-4FE4-894A-17B84AF22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6164" y="3435428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70580" y="1718095"/>
            <a:ext cx="5248275" cy="2387600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>
                <a:solidFill>
                  <a:srgbClr val="FFFFFF"/>
                </a:solidFill>
              </a:rPr>
              <a:t>The Disappearance of Dr. Hart</a:t>
            </a:r>
          </a:p>
          <a:p>
            <a:pPr algn="ctr">
              <a:lnSpc>
                <a:spcPct val="90000"/>
              </a:lnSpc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70580" y="4463223"/>
            <a:ext cx="5708349" cy="1494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1800" b="1" err="1">
                <a:solidFill>
                  <a:schemeClr val="tx1"/>
                </a:solidFill>
                <a:latin typeface="Grandview"/>
              </a:rPr>
              <a:t>Module:Academic</a:t>
            </a:r>
            <a:r>
              <a:rPr lang="en-US" sz="1800" b="1" dirty="0">
                <a:solidFill>
                  <a:schemeClr val="tx1"/>
                </a:solidFill>
                <a:latin typeface="Grandview"/>
              </a:rPr>
              <a:t> Skills for the Digital Era (BMSW4013)</a:t>
            </a:r>
          </a:p>
          <a:p>
            <a:pPr algn="ctr"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Grandview"/>
              </a:rPr>
              <a:t>Student Name: Mihaela </a:t>
            </a:r>
            <a:r>
              <a:rPr lang="en-US" sz="1800" b="1" err="1">
                <a:solidFill>
                  <a:schemeClr val="tx1"/>
                </a:solidFill>
                <a:latin typeface="Grandview"/>
              </a:rPr>
              <a:t>Miculescu</a:t>
            </a:r>
            <a:r>
              <a:rPr lang="en-US" sz="1800" b="1" dirty="0">
                <a:solidFill>
                  <a:schemeClr val="tx1"/>
                </a:solidFill>
                <a:latin typeface="Grandview"/>
              </a:rPr>
              <a:t>/2422449</a:t>
            </a:r>
          </a:p>
          <a:p>
            <a:pPr algn="ctr"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Grandview"/>
              </a:rPr>
              <a:t>Lecturer Name: Ffion Cumberpatch </a:t>
            </a:r>
            <a:endParaRPr lang="en-US" sz="1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896F022-319F-41B3-9726-F2F3E5D2B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BE74794-0573-40B0-9B0C-8A1A9C359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595C53-6681-5FFE-E72C-A9DB0EF05CD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942348" y="133901"/>
            <a:ext cx="9865079" cy="41866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 dirty="0">
                <a:solidFill>
                  <a:schemeClr val="tx1"/>
                </a:solidFill>
              </a:rPr>
              <a:t>           </a:t>
            </a:r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Brief overview of Dr. Hart’s disappearance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Purpose of the investigation: examining evidence and  possible reasons behind the case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•      Key questions: 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What happened to Dr. Hart?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What role did AI ethics play in her disappearance?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	o	Who might be responsible?</a:t>
            </a:r>
            <a:b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2000" b="1" dirty="0"/>
            </a:br>
            <a:endParaRPr lang="en-US" sz="22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24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90000"/>
              </a:lnSpc>
            </a:pPr>
            <a:endParaRPr lang="en-US" sz="1700" b="1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619CAF62-16FA-426F-9757-7347536C8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77" y="3722607"/>
            <a:ext cx="12192000" cy="3135490"/>
            <a:chOff x="4377" y="3722607"/>
            <a:chExt cx="12192000" cy="3135490"/>
          </a:xfrm>
        </p:grpSpPr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672051FA-2F7D-4A65-A52B-EC47BA4381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34694" y="5270375"/>
              <a:ext cx="3681073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F7592C61-6CC5-4C14-8984-1BF79BACA3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377" y="3723254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Graphic 13">
              <a:extLst>
                <a:ext uri="{FF2B5EF4-FFF2-40B4-BE49-F238E27FC236}">
                  <a16:creationId xmlns:a16="http://schemas.microsoft.com/office/drawing/2014/main" id="{7A11E0A5-A451-4A26-B741-3547BAE0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8881325" y="3722607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Graphic 18">
              <a:extLst>
                <a:ext uri="{FF2B5EF4-FFF2-40B4-BE49-F238E27FC236}">
                  <a16:creationId xmlns:a16="http://schemas.microsoft.com/office/drawing/2014/main" id="{D24C6092-6127-44FD-B957-C876275F8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9400" y="3728504"/>
              <a:ext cx="3643725" cy="3129496"/>
            </a:xfrm>
            <a:custGeom>
              <a:avLst/>
              <a:gdLst>
                <a:gd name="connsiteX0" fmla="*/ 0 w 2737484"/>
                <a:gd name="connsiteY0" fmla="*/ 2351151 h 2351150"/>
                <a:gd name="connsiteX1" fmla="*/ 0 w 2737484"/>
                <a:gd name="connsiteY1" fmla="*/ 1368743 h 2351150"/>
                <a:gd name="connsiteX2" fmla="*/ 1368743 w 2737484"/>
                <a:gd name="connsiteY2" fmla="*/ 0 h 2351150"/>
                <a:gd name="connsiteX3" fmla="*/ 1368743 w 2737484"/>
                <a:gd name="connsiteY3" fmla="*/ 0 h 2351150"/>
                <a:gd name="connsiteX4" fmla="*/ 2737485 w 2737484"/>
                <a:gd name="connsiteY4" fmla="*/ 1368743 h 2351150"/>
                <a:gd name="connsiteX5" fmla="*/ 2737485 w 2737484"/>
                <a:gd name="connsiteY5" fmla="*/ 1855661 h 2351150"/>
                <a:gd name="connsiteX6" fmla="*/ 2737485 w 2737484"/>
                <a:gd name="connsiteY6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737484" h="2351150">
                  <a:moveTo>
                    <a:pt x="0" y="2351151"/>
                  </a:moveTo>
                  <a:lnTo>
                    <a:pt x="0" y="1368743"/>
                  </a:lnTo>
                  <a:cubicBezTo>
                    <a:pt x="0" y="612838"/>
                    <a:pt x="612838" y="0"/>
                    <a:pt x="1368743" y="0"/>
                  </a:cubicBezTo>
                  <a:lnTo>
                    <a:pt x="1368743" y="0"/>
                  </a:lnTo>
                  <a:cubicBezTo>
                    <a:pt x="2124647" y="0"/>
                    <a:pt x="2737485" y="612838"/>
                    <a:pt x="2737485" y="1368743"/>
                  </a:cubicBezTo>
                  <a:lnTo>
                    <a:pt x="2737485" y="1855661"/>
                  </a:lnTo>
                  <a:lnTo>
                    <a:pt x="2737485" y="2351151"/>
                  </a:ln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3">
              <a:extLst>
                <a:ext uri="{FF2B5EF4-FFF2-40B4-BE49-F238E27FC236}">
                  <a16:creationId xmlns:a16="http://schemas.microsoft.com/office/drawing/2014/main" id="{6BA2AC25-3A0B-49D5-93CE-86B1A9488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9468" y="3722656"/>
              <a:ext cx="2681207" cy="3135441"/>
            </a:xfrm>
            <a:custGeom>
              <a:avLst/>
              <a:gdLst>
                <a:gd name="connsiteX0" fmla="*/ 0 w 2010537"/>
                <a:gd name="connsiteY0" fmla="*/ 2351151 h 2351150"/>
                <a:gd name="connsiteX1" fmla="*/ 0 w 2010537"/>
                <a:gd name="connsiteY1" fmla="*/ 0 h 2351150"/>
                <a:gd name="connsiteX2" fmla="*/ 840105 w 2010537"/>
                <a:gd name="connsiteY2" fmla="*/ 0 h 2351150"/>
                <a:gd name="connsiteX3" fmla="*/ 2010537 w 2010537"/>
                <a:gd name="connsiteY3" fmla="*/ 1175576 h 2351150"/>
                <a:gd name="connsiteX4" fmla="*/ 2010537 w 2010537"/>
                <a:gd name="connsiteY4" fmla="*/ 1175576 h 2351150"/>
                <a:gd name="connsiteX5" fmla="*/ 840105 w 2010537"/>
                <a:gd name="connsiteY5" fmla="*/ 2351151 h 2351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0537" h="2351150">
                  <a:moveTo>
                    <a:pt x="0" y="2351151"/>
                  </a:moveTo>
                  <a:lnTo>
                    <a:pt x="0" y="0"/>
                  </a:lnTo>
                  <a:lnTo>
                    <a:pt x="840105" y="0"/>
                  </a:lnTo>
                  <a:cubicBezTo>
                    <a:pt x="1486567" y="0"/>
                    <a:pt x="2010537" y="526352"/>
                    <a:pt x="2010537" y="1175576"/>
                  </a:cubicBezTo>
                  <a:lnTo>
                    <a:pt x="2010537" y="1175576"/>
                  </a:lnTo>
                  <a:cubicBezTo>
                    <a:pt x="2010537" y="1824800"/>
                    <a:pt x="1486472" y="2351151"/>
                    <a:pt x="840105" y="2351151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574A11AF-963C-4619-B16F-66F2D40D1C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881459" y="5270375"/>
              <a:ext cx="3681073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" name="Graphic 5" descr="Head with Gears">
            <a:extLst>
              <a:ext uri="{FF2B5EF4-FFF2-40B4-BE49-F238E27FC236}">
                <a16:creationId xmlns:a16="http://schemas.microsoft.com/office/drawing/2014/main" id="{AB03363B-373D-5AB4-6183-49A7D2838F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6865" y="4323203"/>
            <a:ext cx="2398269" cy="239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118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96FC576-AE30-4C09-A12C-0582F2A6A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A person&amp;#39;s profile on a computer screen&#10;&#10;AI-generated content may be incorrect.">
            <a:extLst>
              <a:ext uri="{FF2B5EF4-FFF2-40B4-BE49-F238E27FC236}">
                <a16:creationId xmlns:a16="http://schemas.microsoft.com/office/drawing/2014/main" id="{1E2BBD38-0380-2B5A-BEDF-0AE9C2081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509" r="3" b="3"/>
          <a:stretch/>
        </p:blipFill>
        <p:spPr>
          <a:xfrm>
            <a:off x="1" y="10"/>
            <a:ext cx="6099048" cy="3428990"/>
          </a:xfrm>
          <a:prstGeom prst="rect">
            <a:avLst/>
          </a:prstGeom>
        </p:spPr>
      </p:pic>
      <p:pic>
        <p:nvPicPr>
          <p:cNvPr id="3" name="Picture 2" descr="A close-up of a note&#10;&#10;AI-generated content may be incorrect.">
            <a:extLst>
              <a:ext uri="{FF2B5EF4-FFF2-40B4-BE49-F238E27FC236}">
                <a16:creationId xmlns:a16="http://schemas.microsoft.com/office/drawing/2014/main" id="{22C9E2CC-09CA-B0A2-5584-D3CF9BF4565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11" b="1883"/>
          <a:stretch/>
        </p:blipFill>
        <p:spPr>
          <a:xfrm>
            <a:off x="6092952" y="10"/>
            <a:ext cx="6099048" cy="3428990"/>
          </a:xfrm>
          <a:prstGeom prst="rect">
            <a:avLst/>
          </a:prstGeom>
        </p:spPr>
      </p:pic>
      <p:pic>
        <p:nvPicPr>
          <p:cNvPr id="5" name="Picture 4" descr="A computer screen shot of a computer screen&#10;&#10;AI-generated content may be incorrect.">
            <a:extLst>
              <a:ext uri="{FF2B5EF4-FFF2-40B4-BE49-F238E27FC236}">
                <a16:creationId xmlns:a16="http://schemas.microsoft.com/office/drawing/2014/main" id="{3F34EF4B-DA48-47FF-E6A7-1FA148BBFA1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8401" b="2"/>
          <a:stretch/>
        </p:blipFill>
        <p:spPr>
          <a:xfrm>
            <a:off x="1" y="3429000"/>
            <a:ext cx="6099048" cy="3429000"/>
          </a:xfrm>
          <a:prstGeom prst="rect">
            <a:avLst/>
          </a:prstGeom>
        </p:spPr>
      </p:pic>
      <p:pic>
        <p:nvPicPr>
          <p:cNvPr id="4" name="Picture 3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E44A6B65-715A-73D2-D927-B02F29A2DBE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2" b="3484"/>
          <a:stretch/>
        </p:blipFill>
        <p:spPr>
          <a:xfrm>
            <a:off x="6092952" y="3429000"/>
            <a:ext cx="6099048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808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293296F-4C3A-4530-98F5-F83646ACE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89" y="0"/>
            <a:ext cx="12192000" cy="685799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914D2BD-3C47-433D-81FE-DC6C39595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" y="-1"/>
            <a:ext cx="12192000" cy="6857996"/>
            <a:chOff x="572" y="-1"/>
            <a:chExt cx="12192000" cy="6857996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D3DD55E4-EA4F-4874-8B5B-6E0EAF4BB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2950BAF-7673-4138-AEA2-DE7D368CC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BE3E2B5-EA1C-415A-941A-843C7EA14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87FA3A6-E398-4576-B6B8-3328028D84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Graphic 33">
              <a:extLst>
                <a:ext uri="{FF2B5EF4-FFF2-40B4-BE49-F238E27FC236}">
                  <a16:creationId xmlns:a16="http://schemas.microsoft.com/office/drawing/2014/main" id="{EFB597D7-65E0-476A-B9EB-3AA6ED3388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Graphic 33">
              <a:extLst>
                <a:ext uri="{FF2B5EF4-FFF2-40B4-BE49-F238E27FC236}">
                  <a16:creationId xmlns:a16="http://schemas.microsoft.com/office/drawing/2014/main" id="{11AA060A-BE0E-4687-8F9E-0E2955D97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E6FDE22-1F54-452D-A9BA-1BE9FDB534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"/>
            <a:ext cx="12192001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24727BA-2777-4823-88E1-1B4B61968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799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AB0E0E5-A956-4B80-A317-E670B96CB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7346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using microscope">
            <a:extLst>
              <a:ext uri="{FF2B5EF4-FFF2-40B4-BE49-F238E27FC236}">
                <a16:creationId xmlns:a16="http://schemas.microsoft.com/office/drawing/2014/main" id="{4794D53D-8B98-E6B1-D113-48334163B2F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13042" b="-1"/>
          <a:stretch/>
        </p:blipFill>
        <p:spPr>
          <a:xfrm>
            <a:off x="154765" y="-698383"/>
            <a:ext cx="12191980" cy="6873463"/>
          </a:xfrm>
          <a:prstGeom prst="rect">
            <a:avLst/>
          </a:prstGeom>
          <a:ln w="12700">
            <a:noFill/>
          </a:ln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8142369-1172-4897-98AF-7E16842C4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"/>
            <a:ext cx="12192000" cy="6857996"/>
            <a:chOff x="572" y="-1"/>
            <a:chExt cx="12192000" cy="6857996"/>
          </a:xfrm>
        </p:grpSpPr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6B4EC643-469D-49F7-B2C7-FA3DA6F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7" y="6276706"/>
              <a:ext cx="12189811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33C04565-7FC8-416F-9C08-F430D337F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72" y="580876"/>
              <a:ext cx="12192000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2BD8DCF-6634-460D-AA2E-1357451FB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8134324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EAC9175-245B-4886-A4F2-EEA53C13F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rot="16200000">
              <a:off x="-2794261" y="3428956"/>
              <a:ext cx="6857912" cy="0"/>
            </a:xfrm>
            <a:prstGeom prst="line">
              <a:avLst/>
            </a:prstGeom>
            <a:ln w="127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Graphic 33">
              <a:extLst>
                <a:ext uri="{FF2B5EF4-FFF2-40B4-BE49-F238E27FC236}">
                  <a16:creationId xmlns:a16="http://schemas.microsoft.com/office/drawing/2014/main" id="{BC567658-11B8-4D35-89AE-B735346691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77016" y="-1"/>
              <a:ext cx="3637968" cy="580875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30" name="Graphic 33">
              <a:extLst>
                <a:ext uri="{FF2B5EF4-FFF2-40B4-BE49-F238E27FC236}">
                  <a16:creationId xmlns:a16="http://schemas.microsoft.com/office/drawing/2014/main" id="{B2AAA79A-1602-4193-8170-9C436D9CED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4305089" y="6276705"/>
              <a:ext cx="3581824" cy="581290"/>
            </a:xfrm>
            <a:custGeom>
              <a:avLst/>
              <a:gdLst>
                <a:gd name="connsiteX0" fmla="*/ 0 w 2679858"/>
                <a:gd name="connsiteY0" fmla="*/ 4953 h 434911"/>
                <a:gd name="connsiteX1" fmla="*/ 1336548 w 2679858"/>
                <a:gd name="connsiteY1" fmla="*/ 434912 h 434911"/>
                <a:gd name="connsiteX2" fmla="*/ 2679859 w 2679858"/>
                <a:gd name="connsiteY2" fmla="*/ 0 h 4349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679858" h="434911">
                  <a:moveTo>
                    <a:pt x="0" y="4953"/>
                  </a:moveTo>
                  <a:cubicBezTo>
                    <a:pt x="370427" y="274606"/>
                    <a:pt x="833723" y="434912"/>
                    <a:pt x="1336548" y="434912"/>
                  </a:cubicBezTo>
                  <a:cubicBezTo>
                    <a:pt x="1842326" y="434912"/>
                    <a:pt x="2308289" y="272701"/>
                    <a:pt x="2679859" y="0"/>
                  </a:cubicBezTo>
                </a:path>
              </a:pathLst>
            </a:custGeom>
            <a:noFill/>
            <a:ln w="12700" cap="flat">
              <a:solidFill>
                <a:schemeClr val="accent4"/>
              </a:solidFill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5533E86-3EA7-2438-D9F1-EF2B8CB90D3F}"/>
              </a:ext>
            </a:extLst>
          </p:cNvPr>
          <p:cNvSpPr txBox="1"/>
          <p:nvPr/>
        </p:nvSpPr>
        <p:spPr>
          <a:xfrm>
            <a:off x="553701" y="755910"/>
            <a:ext cx="8817102" cy="54555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endParaRPr lang="en-US" sz="2800" b="1" dirty="0"/>
          </a:p>
          <a:p>
            <a:pPr>
              <a:spcAft>
                <a:spcPts val="600"/>
              </a:spcAft>
            </a:pPr>
            <a:endParaRPr lang="en-US" sz="3200" b="1" dirty="0">
              <a:solidFill>
                <a:srgbClr val="FFFFFF"/>
              </a:solidFill>
              <a:latin typeface="Calibri"/>
              <a:ea typeface="Calibri"/>
              <a:cs typeface="Calibri"/>
            </a:endParaRPr>
          </a:p>
          <a:p>
            <a:pPr marL="342900"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59A6BC-DDA1-C389-0D16-036876D8D819}"/>
              </a:ext>
            </a:extLst>
          </p:cNvPr>
          <p:cNvSpPr txBox="1"/>
          <p:nvPr/>
        </p:nvSpPr>
        <p:spPr>
          <a:xfrm>
            <a:off x="1019317" y="1279257"/>
            <a:ext cx="9878325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Background on Dr. Hart</a:t>
            </a:r>
          </a:p>
          <a:p>
            <a:r>
              <a:rPr lang="en-US" dirty="0"/>
              <a:t>•    </a:t>
            </a:r>
            <a:r>
              <a:rPr lang="en-US" sz="2400" b="1" dirty="0">
                <a:latin typeface="+mj-lt"/>
              </a:rPr>
              <a:t>Dr. Dana Hart, 42 years old, Senior AI and Robotics Engineer at Nova Tech Industries</a:t>
            </a:r>
          </a:p>
          <a:p>
            <a:r>
              <a:rPr lang="en-US" sz="2400" b="1" dirty="0">
                <a:latin typeface="+mj-lt"/>
              </a:rPr>
              <a:t>•    </a:t>
            </a:r>
            <a:r>
              <a:rPr lang="en-US" sz="2800" b="1" dirty="0">
                <a:latin typeface="+mj-lt"/>
              </a:rPr>
              <a:t>Contributions:</a:t>
            </a:r>
            <a:r>
              <a:rPr lang="en-US" sz="2400" b="1" dirty="0">
                <a:latin typeface="+mj-lt"/>
              </a:rPr>
              <a:t> </a:t>
            </a:r>
          </a:p>
          <a:p>
            <a:r>
              <a:rPr lang="en-US" sz="2400" b="1" dirty="0">
                <a:latin typeface="+mj-lt"/>
              </a:rPr>
              <a:t>	o  Pioneering work in advanced robotics and AI integration</a:t>
            </a:r>
          </a:p>
          <a:p>
            <a:r>
              <a:rPr lang="en-US" sz="2400" b="1" dirty="0">
                <a:latin typeface="+mj-lt"/>
              </a:rPr>
              <a:t>	o  Creator of the “Harmony AI” system (synchronizes robotic 	movements with human emotions)</a:t>
            </a:r>
          </a:p>
          <a:p>
            <a:r>
              <a:rPr lang="en-US" sz="2400" b="1" dirty="0">
                <a:latin typeface="+mj-lt"/>
              </a:rPr>
              <a:t>	o  Advocate for ethical AI use in healthcare and education</a:t>
            </a:r>
          </a:p>
          <a:p>
            <a:r>
              <a:rPr lang="en-US" sz="2400" b="1" dirty="0">
                <a:latin typeface="+mj-lt"/>
              </a:rPr>
              <a:t>•    </a:t>
            </a:r>
            <a:r>
              <a:rPr lang="en-US" sz="2800" b="1" dirty="0">
                <a:latin typeface="+mj-lt"/>
              </a:rPr>
              <a:t>Recent concerns over AI ethics and corporate interests</a:t>
            </a:r>
          </a:p>
        </p:txBody>
      </p:sp>
    </p:spTree>
    <p:extLst>
      <p:ext uri="{BB962C8B-B14F-4D97-AF65-F5344CB8AC3E}">
        <p14:creationId xmlns:p14="http://schemas.microsoft.com/office/powerpoint/2010/main" val="583282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CCDCDF-6A70-C025-17EB-9539F437F4F9}"/>
              </a:ext>
            </a:extLst>
          </p:cNvPr>
          <p:cNvSpPr txBox="1"/>
          <p:nvPr/>
        </p:nvSpPr>
        <p:spPr>
          <a:xfrm>
            <a:off x="642730" y="641346"/>
            <a:ext cx="10906539" cy="54476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Key Evidence:</a:t>
            </a:r>
            <a:b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b="1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• 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Detective Evelyn’s Notes: last seen January 5th at 9:30 PM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  Crime Scene Photos: office trashed, drawers open, but 	     	        	    	    technology untouched</a:t>
            </a:r>
            <a:b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	•  Threatening Emails: received from ‘Automabot Industries’ legal 	        	    	    team</a:t>
            </a:r>
          </a:p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Witness Statements: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Dr. Avery Cho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(colleague): Conflict with corporate over AI funding.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Jamie Patel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(Student &amp; Research Assistant): Dr. Hart didn’t agree with AI making life-or-death decisions.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Peter Singh(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Her Assistant): Witnessed threats over AI ethics research.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Dr. Fox Aleric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Rival researcher with disagreements over AI ethics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Cynthia Ramirez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(Neighbor): Saw a suspicious SUV near Dr. Hart’s home</a:t>
            </a:r>
          </a:p>
          <a:p>
            <a:br>
              <a:rPr lang="en-US" sz="1800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8047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C57A46-BDBC-B4A4-9710-D481E2CEA79E}"/>
              </a:ext>
            </a:extLst>
          </p:cNvPr>
          <p:cNvSpPr txBox="1"/>
          <p:nvPr/>
        </p:nvSpPr>
        <p:spPr>
          <a:xfrm>
            <a:off x="598099" y="554967"/>
            <a:ext cx="10984301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latin typeface="Calibri" panose="020F0502020204030204" pitchFamily="34" charset="0"/>
                <a:cs typeface="Calibri" panose="020F0502020204030204" pitchFamily="34" charset="0"/>
              </a:rPr>
              <a:t>            </a:t>
            </a:r>
          </a:p>
          <a:p>
            <a:pPr algn="just"/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D11A14-2DD2-9DB9-FC14-9ECD843883F1}"/>
              </a:ext>
            </a:extLst>
          </p:cNvPr>
          <p:cNvSpPr txBox="1"/>
          <p:nvPr/>
        </p:nvSpPr>
        <p:spPr>
          <a:xfrm>
            <a:off x="874644" y="487338"/>
            <a:ext cx="10707756" cy="58156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AI Ethics in the Case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0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Definition of AI Ethics: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“AI ethics refers to the moral implications and considerations of AI technologies, focusing on fairness, accountability, transparency, and privacy “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(Binns, 2017).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 technology must align with ethical norms to avoid bias and misuse.  Moreover, the importance of diversity in AI development teams has gained recognition as a means to mitigate bias and enhance fairness in AI systems (West et al., 2019)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Dr. Hart’s work focused on AI in critical sectors (finance, healthcare, defense)</a:t>
            </a:r>
            <a:endParaRPr lang="en-US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</a:t>
            </a:r>
            <a:r>
              <a:rPr lang="en-US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Firozabadi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Chehrazad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(2023) “T</a:t>
            </a: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advancement of AI technology in the military, information technology, cybersecurity, and economic sectors over the next decade will lead to profound transformations worldwide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.”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concerns and corporate pressures created conflicts in her career</a:t>
            </a: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Liao (2020)”</a:t>
            </a:r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AI technologies progress, questions about the ethics of AI, in both the near future and the long term, become more pressing than ever</a:t>
            </a:r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”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4517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EDCB6D0-54F8-73BC-99FB-C845B2FE5AAA}"/>
              </a:ext>
            </a:extLst>
          </p:cNvPr>
          <p:cNvSpPr txBox="1"/>
          <p:nvPr/>
        </p:nvSpPr>
        <p:spPr>
          <a:xfrm>
            <a:off x="788504" y="865734"/>
            <a:ext cx="10614991" cy="5975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Theories and Possible Explanations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Remark: 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threats and the intimidation may have contributed to her disappearance.</a:t>
            </a:r>
            <a:endParaRPr lang="en-US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</a:t>
            </a:r>
            <a:r>
              <a:rPr lang="en-US" sz="24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action of holding her back</a:t>
            </a: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Dr. Hart’s research threatened business interests.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Rival Sabotage: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Dr. Aleric’s opposition to Dr. Hart’s AI ethics approach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Forced Disappearance: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Could Automabot Industries have acted against her? If Dr. Harts research was putting the company’s model at risk, they might have seen her disappearance as the only option.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Threats:</a:t>
            </a: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Mysterious SUV near her home before her disappearance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81744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A89A0E0-2672-1AA6-EDCD-850EBE440F2A}"/>
              </a:ext>
            </a:extLst>
          </p:cNvPr>
          <p:cNvSpPr txBox="1"/>
          <p:nvPr/>
        </p:nvSpPr>
        <p:spPr>
          <a:xfrm>
            <a:off x="768626" y="808457"/>
            <a:ext cx="10654748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/>
              <a:t>Conclusion</a:t>
            </a:r>
          </a:p>
          <a:p>
            <a:r>
              <a:rPr lang="en-US" sz="2400" dirty="0"/>
              <a:t>	•Dr. Hart’s disappearance is likely linked to her research on AI ethics</a:t>
            </a:r>
          </a:p>
          <a:p>
            <a:r>
              <a:rPr lang="en-US" sz="2400" dirty="0"/>
              <a:t>	Du and Xie (2021) stated, “AI is one of the most important 	things humanity is working on. It is more profound than electricity or fire” </a:t>
            </a:r>
          </a:p>
          <a:p>
            <a:r>
              <a:rPr lang="en-US" sz="2400" dirty="0"/>
              <a:t>	•Evidence suggests corporate involvement or attempts to try and 	scare her. Dr. Harts Disappearance shows the influence that the big 	companies have in covering up their practices.</a:t>
            </a:r>
          </a:p>
          <a:p>
            <a:r>
              <a:rPr lang="en-US" sz="2400" dirty="0"/>
              <a:t>	•Further investigation required: tracking AI ethics debates and 	corporate AI policies.</a:t>
            </a:r>
          </a:p>
          <a:p>
            <a:r>
              <a:rPr lang="en-US" sz="2400" dirty="0"/>
              <a:t>	•Dr. Hart’s work could have led to significant changes in industry 	standards, leading to a pushback from the corporate.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819257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AF05215-6A0F-8968-8303-9B1B5DC3558E}"/>
              </a:ext>
            </a:extLst>
          </p:cNvPr>
          <p:cNvSpPr txBox="1"/>
          <p:nvPr/>
        </p:nvSpPr>
        <p:spPr>
          <a:xfrm>
            <a:off x="662609" y="793899"/>
            <a:ext cx="10601739" cy="47815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28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Reflection</a:t>
            </a:r>
            <a:endParaRPr lang="en-GB" sz="2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Challenges faced during the investigation</a:t>
            </a: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Filtering reliable sources from misinformation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AI ethics and corporate influence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Structuring evidence logically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15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sz="2400" b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Lessons learned: </a:t>
            </a:r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digital literacy in research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 credibility of sources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marR="0" lvl="1" indent="-285750">
              <a:lnSpc>
                <a:spcPct val="115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914400" algn="l"/>
              </a:tabLst>
            </a:pPr>
            <a:r>
              <a:rPr lang="en-US" sz="24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Ethical implications of AI in decision-making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2222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3B24F18-450C-74F8-7471-6D7A51B2CF00}"/>
              </a:ext>
            </a:extLst>
          </p:cNvPr>
          <p:cNvSpPr txBox="1"/>
          <p:nvPr/>
        </p:nvSpPr>
        <p:spPr>
          <a:xfrm>
            <a:off x="662609" y="689977"/>
            <a:ext cx="10840278" cy="5786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					</a:t>
            </a:r>
            <a:r>
              <a:rPr lang="en-GB" sz="2400" b="1" dirty="0"/>
              <a:t>Reference List</a:t>
            </a:r>
          </a:p>
          <a:p>
            <a:endParaRPr lang="en-GB" sz="2400" b="1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Binns, R. (2017) ‘Fairness in Machine Learning: Lessons from Political Philosophy’. Available at: https://doi.org/10.48550/arxiv.1712.03586.</a:t>
            </a:r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Du, S. and Xie, C. (2021) ‘Paradoxes of artificial intelligence in consumer markets: Ethical challenges and opportunities’, Journal of business research, 129, pp. 961–974. Available at: https://doi.org/10.1016/j.jbusres.2020.08.024.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Liao, S.M. (ed.) (2020) </a:t>
            </a:r>
            <a:r>
              <a:rPr lang="en-US" sz="2000" i="1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Ethics of artificial intelligence</a:t>
            </a:r>
            <a:r>
              <a:rPr lang="en-US" sz="2000" i="0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New York, NY: Oxford University Press.</a:t>
            </a:r>
          </a:p>
          <a:p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Seyed Jalal Dehghani Firozabadi and Saeed Chehrazad (2023) ‘Artificial Intelligence and Problematization of National Security Topics’, </a:t>
            </a:r>
            <a:r>
              <a:rPr lang="en-GB" sz="2000" i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Pizhūhishʹhā-yi rāhburdī-i siyāsat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12(46), pp. 207–242. Available at: https://doi.org/10.22054/qpss.2022.70690.3130.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kern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West, S. M., Whittaker, M. and Crawford, K. (2019). Discriminating systems: Gender, race and power in AI. AI Now Institute. https://ainowinstitute.org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546527359"/>
      </p:ext>
    </p:extLst>
  </p:cSld>
  <p:clrMapOvr>
    <a:masterClrMapping/>
  </p:clrMapOvr>
</p:sld>
</file>

<file path=ppt/theme/theme1.xml><?xml version="1.0" encoding="utf-8"?>
<a:theme xmlns:a="http://schemas.openxmlformats.org/drawingml/2006/main" name="ArchVTI">
  <a:themeElements>
    <a:clrScheme name="Custom 42">
      <a:dk1>
        <a:sysClr val="windowText" lastClr="000000"/>
      </a:dk1>
      <a:lt1>
        <a:sysClr val="window" lastClr="FFFFFF"/>
      </a:lt1>
      <a:dk2>
        <a:srgbClr val="642626"/>
      </a:dk2>
      <a:lt2>
        <a:srgbClr val="F3F0E9"/>
      </a:lt2>
      <a:accent1>
        <a:srgbClr val="556D6F"/>
      </a:accent1>
      <a:accent2>
        <a:srgbClr val="C05050"/>
      </a:accent2>
      <a:accent3>
        <a:srgbClr val="BF873A"/>
      </a:accent3>
      <a:accent4>
        <a:srgbClr val="D8897E"/>
      </a:accent4>
      <a:accent5>
        <a:srgbClr val="A4976B"/>
      </a:accent5>
      <a:accent6>
        <a:srgbClr val="D49D8C"/>
      </a:accent6>
      <a:hlink>
        <a:srgbClr val="D13D6E"/>
      </a:hlink>
      <a:folHlink>
        <a:srgbClr val="6C9D92"/>
      </a:folHlink>
    </a:clrScheme>
    <a:fontScheme name="Custom 16">
      <a:majorFont>
        <a:latin typeface="Footlight MT Ligh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VTI" id="{23FE938F-4DF0-4C94-8546-C2AC6D26660D}" vid="{62E62DA1-385F-4EE3-8841-58A87FAE206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3274</TotalTime>
  <Words>956</Words>
  <Application>Microsoft Office PowerPoint</Application>
  <PresentationFormat>Widescreen</PresentationFormat>
  <Paragraphs>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Avenir Next LT Pro</vt:lpstr>
      <vt:lpstr>Calibri</vt:lpstr>
      <vt:lpstr>Courier New</vt:lpstr>
      <vt:lpstr>Footlight MT Light</vt:lpstr>
      <vt:lpstr>Grandview</vt:lpstr>
      <vt:lpstr>Source Sans Pro</vt:lpstr>
      <vt:lpstr>Symbol</vt:lpstr>
      <vt:lpstr>Times New Roman</vt:lpstr>
      <vt:lpstr>ArchVTI</vt:lpstr>
      <vt:lpstr>The Disappearance of Dr. Hart </vt:lpstr>
      <vt:lpstr>           Introduction •      Brief overview of Dr. Hart’s disappearance •      Purpose of the investigation: examining evidence and  possible reasons behind the case •      Key questions:   o What happened to Dr. Hart?  o What role did AI ethics play in her disappearance?  o Who might be responsible? 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Mihaela Miculescu</cp:lastModifiedBy>
  <cp:revision>240</cp:revision>
  <dcterms:created xsi:type="dcterms:W3CDTF">2013-07-15T20:26:40Z</dcterms:created>
  <dcterms:modified xsi:type="dcterms:W3CDTF">2025-03-24T20:21:04Z</dcterms:modified>
</cp:coreProperties>
</file>