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3" r:id="rId2"/>
    <p:sldId id="264" r:id="rId3"/>
    <p:sldId id="258" r:id="rId4"/>
    <p:sldId id="265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B5B59-C80A-442B-8E67-FC0B60CD3C50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C00E89-1E22-4B1F-9837-82317F19EA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06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Definition: Provide evidence from a wide range</a:t>
            </a:r>
            <a:r>
              <a:rPr lang="en-GB" baseline="0" dirty="0" smtClean="0"/>
              <a:t> of sources which agree and contradict the argument. Come to a conclusion, basing your decision on what you judge to be the most important factors. Justify your choice.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C00E89-1E22-4B1F-9837-82317F19EA1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20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F0295B-4D62-48DE-87EA-651FBB1C66B1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561CC-4BE5-4B0B-A323-2A44101D729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auret_van_heerden_making_global_labor_fair#t-23694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dirty="0" smtClean="0"/>
              <a:t>Employment Relations &amp; Reward</a:t>
            </a:r>
          </a:p>
        </p:txBody>
      </p:sp>
      <p:pic>
        <p:nvPicPr>
          <p:cNvPr id="4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620688"/>
            <a:ext cx="1809750" cy="72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Employment Relations?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management of the employer-employee relationship. </a:t>
            </a:r>
          </a:p>
          <a:p>
            <a:r>
              <a:rPr lang="en-GB" dirty="0" smtClean="0"/>
              <a:t>Generally employee relations is a term used to describe the efforts of a company to prevent and resolve problems arising from situations at work.</a:t>
            </a:r>
          </a:p>
          <a:p>
            <a:r>
              <a:rPr lang="en-GB" dirty="0" smtClean="0"/>
              <a:t>Employment relations not only involves the micro-level relations that take place between individual managers and employees but also the macro-level interactions that take place between extraneous institutions set up to govern such relations (see, for example: </a:t>
            </a:r>
            <a:r>
              <a:rPr lang="en-GB" dirty="0" err="1" smtClean="0"/>
              <a:t>Gennard</a:t>
            </a:r>
            <a:r>
              <a:rPr lang="en-GB" dirty="0" smtClean="0"/>
              <a:t> &amp; Judge, 2002).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‘Employment Relations and Reward’ </a:t>
            </a:r>
            <a:r>
              <a:rPr lang="en-GB" dirty="0"/>
              <a:t>i</a:t>
            </a:r>
            <a:r>
              <a:rPr lang="en-GB" dirty="0" smtClean="0"/>
              <a:t>n this module will include...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Employee expectations. Employer Expectations.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dirty="0" err="1" smtClean="0"/>
              <a:t>Unitarism</a:t>
            </a:r>
            <a:r>
              <a:rPr lang="en-GB" sz="2000" dirty="0" smtClean="0"/>
              <a:t>, pluralism and radical theories.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dirty="0" smtClean="0"/>
              <a:t>Legal, economic and psychological contract perspectives; power, authority and managerial legitimacy.</a:t>
            </a:r>
          </a:p>
          <a:p>
            <a:endParaRPr lang="en-GB" sz="2000" dirty="0" smtClean="0"/>
          </a:p>
          <a:p>
            <a:r>
              <a:rPr lang="en-GB" sz="2000" dirty="0" smtClean="0"/>
              <a:t>Local, national and global contexts shaping employment relations climates.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dirty="0" smtClean="0"/>
              <a:t>The impact of organisational and external factors, including workforce diversity, ownership, size, globalisation and international and political developments;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Comparative employment relations systems (European and non-</a:t>
            </a:r>
            <a:r>
              <a:rPr lang="en-GB" dirty="0" smtClean="0"/>
              <a:t>European).</a:t>
            </a:r>
          </a:p>
          <a:p>
            <a:endParaRPr lang="en-GB" dirty="0"/>
          </a:p>
          <a:p>
            <a:r>
              <a:rPr lang="en-GB" dirty="0"/>
              <a:t>Understand, analyse and critically evaluate the roles and functions of the different parties to control and manage the employment relationship. Management and managerial functions of corporate governance; management styles and ideologies.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Union and non-union management strategies; employer groups and associations (at national and European levels</a:t>
            </a:r>
            <a:r>
              <a:rPr lang="en-GB" dirty="0" smtClean="0"/>
              <a:t>).</a:t>
            </a:r>
            <a:br>
              <a:rPr lang="en-GB" dirty="0" smtClean="0"/>
            </a:br>
            <a:endParaRPr lang="en-GB" dirty="0"/>
          </a:p>
          <a:p>
            <a:r>
              <a:rPr lang="en-GB" dirty="0"/>
              <a:t>The</a:t>
            </a:r>
            <a:r>
              <a:rPr lang="en-GB" i="1" dirty="0"/>
              <a:t> </a:t>
            </a:r>
            <a:r>
              <a:rPr lang="en-GB" dirty="0"/>
              <a:t>objectives and role of government, as an employer, economic manager and regulator of employment </a:t>
            </a:r>
            <a:r>
              <a:rPr lang="en-GB" dirty="0" smtClean="0"/>
              <a:t>relations.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Reward; how employees are paid etc.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35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dirty="0" smtClean="0"/>
              <a:t>Assessment</a:t>
            </a:r>
            <a:endParaRPr lang="en-GB" sz="5400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There are two ERR assignments to be handed in.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Hand-in dates: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Assignment 1 - </a:t>
            </a:r>
            <a:r>
              <a:rPr lang="en-GB" sz="2800" dirty="0" smtClean="0"/>
              <a:t>30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March 2017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Assignment 2 - </a:t>
            </a:r>
            <a:r>
              <a:rPr lang="en-GB" sz="2800" dirty="0" smtClean="0"/>
              <a:t>28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April 2017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/>
              <a:t>Understanding the Subject</a:t>
            </a:r>
            <a:endParaRPr lang="en-GB" sz="54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endParaRPr lang="en-GB" dirty="0" smtClean="0"/>
          </a:p>
          <a:p>
            <a:r>
              <a:rPr lang="en-GB" sz="5100" dirty="0" smtClean="0"/>
              <a:t>Textbooks. See </a:t>
            </a:r>
            <a:r>
              <a:rPr lang="en-GB" sz="5100" dirty="0" err="1" smtClean="0"/>
              <a:t>Moodle</a:t>
            </a:r>
            <a:r>
              <a:rPr lang="en-GB" sz="5100" dirty="0" smtClean="0"/>
              <a:t> Reading List</a:t>
            </a:r>
            <a:br>
              <a:rPr lang="en-GB" sz="5100" dirty="0" smtClean="0"/>
            </a:br>
            <a:endParaRPr lang="en-GB" sz="5100" dirty="0" smtClean="0"/>
          </a:p>
          <a:p>
            <a:r>
              <a:rPr lang="en-GB" sz="5100" dirty="0" smtClean="0"/>
              <a:t>Journal articles. See </a:t>
            </a:r>
            <a:r>
              <a:rPr lang="en-GB" sz="5100" dirty="0" err="1" smtClean="0"/>
              <a:t>Moodle</a:t>
            </a:r>
            <a:r>
              <a:rPr lang="en-GB" sz="5100" dirty="0" smtClean="0"/>
              <a:t> Reading List.</a:t>
            </a:r>
            <a:br>
              <a:rPr lang="en-GB" sz="5100" dirty="0" smtClean="0"/>
            </a:br>
            <a:endParaRPr lang="en-GB" sz="5100" dirty="0" smtClean="0"/>
          </a:p>
          <a:p>
            <a:r>
              <a:rPr lang="en-GB" sz="5100" dirty="0" smtClean="0"/>
              <a:t>CIPD</a:t>
            </a:r>
            <a:r>
              <a:rPr lang="en-GB" sz="5100" dirty="0"/>
              <a:t> </a:t>
            </a:r>
            <a:r>
              <a:rPr lang="en-GB" sz="5100" dirty="0" smtClean="0"/>
              <a:t>website</a:t>
            </a:r>
            <a:br>
              <a:rPr lang="en-GB" sz="5100" dirty="0" smtClean="0"/>
            </a:br>
            <a:endParaRPr lang="en-GB" sz="5100" dirty="0" smtClean="0"/>
          </a:p>
          <a:p>
            <a:r>
              <a:rPr lang="en-GB" sz="5100" dirty="0" smtClean="0"/>
              <a:t>Listen to TED talks</a:t>
            </a:r>
            <a:br>
              <a:rPr lang="en-GB" sz="5100" dirty="0" smtClean="0"/>
            </a:br>
            <a:r>
              <a:rPr lang="en-GB" sz="5100" dirty="0"/>
              <a:t/>
            </a:r>
            <a:br>
              <a:rPr lang="en-GB" sz="5100" dirty="0"/>
            </a:br>
            <a:r>
              <a:rPr lang="en-GB" sz="5100" dirty="0">
                <a:hlinkClick r:id="rId2"/>
              </a:rPr>
              <a:t>https://www.ted.com/talks/auret_van_heerden_making_global_labor_fair#t-</a:t>
            </a:r>
            <a:r>
              <a:rPr lang="en-GB" sz="5100" dirty="0" smtClean="0">
                <a:hlinkClick r:id="rId2"/>
              </a:rPr>
              <a:t>236942</a:t>
            </a:r>
            <a:endParaRPr lang="en-GB" sz="5100" dirty="0" smtClean="0"/>
          </a:p>
          <a:p>
            <a:pPr marL="0" indent="0">
              <a:buNone/>
            </a:pPr>
            <a:endParaRPr lang="en-GB" sz="5100" dirty="0" smtClean="0"/>
          </a:p>
          <a:p>
            <a:r>
              <a:rPr lang="en-GB" sz="5100" dirty="0" smtClean="0"/>
              <a:t>Quality newspapers and journals, radio (especially BBC Radio 4) and television programmes </a:t>
            </a:r>
            <a:r>
              <a:rPr lang="en-GB" sz="5100" smtClean="0"/>
              <a:t>(like The </a:t>
            </a:r>
            <a:r>
              <a:rPr lang="en-GB" sz="5100" dirty="0" smtClean="0"/>
              <a:t>Andrew Marr Show).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Teaching Methods</a:t>
            </a:r>
            <a:endParaRPr lang="en-GB" sz="54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Lectures</a:t>
            </a:r>
          </a:p>
          <a:p>
            <a:r>
              <a:rPr lang="en-GB" dirty="0" smtClean="0"/>
              <a:t>Discussions</a:t>
            </a:r>
          </a:p>
          <a:p>
            <a:r>
              <a:rPr lang="en-GB" dirty="0" smtClean="0"/>
              <a:t>Group work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Let’s keep sessions informal!  Feel free to ask questions during lectures. Engage each other in discussion.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514</TotalTime>
  <Words>249</Words>
  <Application>Microsoft Office PowerPoint</Application>
  <PresentationFormat>On-screen Show (4:3)</PresentationFormat>
  <Paragraphs>49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PowerPoint Presentation</vt:lpstr>
      <vt:lpstr>What is Employment Relations?</vt:lpstr>
      <vt:lpstr>‘Employment Relations and Reward’ in this module will include...</vt:lpstr>
      <vt:lpstr>Continued…</vt:lpstr>
      <vt:lpstr>Assessment</vt:lpstr>
      <vt:lpstr>Understanding the Subject</vt:lpstr>
      <vt:lpstr>Teaching Methods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Leadership Module Introduction</dc:title>
  <dc:creator>sbrooks</dc:creator>
  <cp:lastModifiedBy>Jayne Woodman</cp:lastModifiedBy>
  <cp:revision>42</cp:revision>
  <dcterms:created xsi:type="dcterms:W3CDTF">2011-11-18T14:36:51Z</dcterms:created>
  <dcterms:modified xsi:type="dcterms:W3CDTF">2017-02-03T12:18:28Z</dcterms:modified>
</cp:coreProperties>
</file>