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73" r:id="rId2"/>
    <p:sldId id="265" r:id="rId3"/>
    <p:sldId id="270" r:id="rId4"/>
    <p:sldId id="267" r:id="rId5"/>
    <p:sldId id="268" r:id="rId6"/>
    <p:sldId id="269" r:id="rId7"/>
    <p:sldId id="262" r:id="rId8"/>
    <p:sldId id="266" r:id="rId9"/>
    <p:sldId id="27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BE3A972-5204-4EC6-8965-52A816E4B550}">
          <p14:sldIdLst>
            <p14:sldId id="273"/>
            <p14:sldId id="265"/>
            <p14:sldId id="270"/>
            <p14:sldId id="267"/>
            <p14:sldId id="268"/>
            <p14:sldId id="269"/>
            <p14:sldId id="262"/>
            <p14:sldId id="266"/>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9"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IN"/>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IN"/>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06473E9C-0F35-4020-B19A-30F8086079C6}" type="datetimeFigureOut">
              <a:rPr lang="en-IN" smtClean="0"/>
              <a:t>18-03-2026</a:t>
            </a:fld>
            <a:endParaRPr lang="en-IN"/>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A549280F-A109-4605-AA65-61F995FA9D08}" type="slidenum">
              <a:rPr lang="en-IN" smtClean="0"/>
              <a:t>‹#›</a:t>
            </a:fld>
            <a:endParaRPr lang="en-IN"/>
          </a:p>
        </p:txBody>
      </p:sp>
    </p:spTree>
    <p:extLst>
      <p:ext uri="{BB962C8B-B14F-4D97-AF65-F5344CB8AC3E}">
        <p14:creationId xmlns:p14="http://schemas.microsoft.com/office/powerpoint/2010/main" val="422678558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473E9C-0F35-4020-B19A-30F8086079C6}" type="datetimeFigureOut">
              <a:rPr lang="en-IN" smtClean="0"/>
              <a:t>18-03-2026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4192817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IN"/>
          </a:p>
        </p:txBody>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IN"/>
          </a:p>
        </p:txBody>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06473E9C-0F35-4020-B19A-30F8086079C6}" type="datetimeFigureOut">
              <a:rPr lang="en-IN" smtClean="0"/>
              <a:t>18-03-2026</a:t>
            </a:fld>
            <a:endParaRPr lang="en-IN"/>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1060"/>
            <a:ext cx="2112264" cy="228600"/>
          </a:xfrm>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388244157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473E9C-0F35-4020-B19A-30F8086079C6}" type="datetimeFigureOut">
              <a:rPr lang="en-IN" smtClean="0"/>
              <a:t>18-03-2026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2758509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473E9C-0F35-4020-B19A-30F8086079C6}" type="datetimeFigureOut">
              <a:rPr lang="en-IN" smtClean="0"/>
              <a:t>18-03-2026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2430101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473E9C-0F35-4020-B19A-30F8086079C6}" type="datetimeFigureOut">
              <a:rPr lang="en-IN" smtClean="0"/>
              <a:t>18-03-2026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2809175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473E9C-0F35-4020-B19A-30F8086079C6}" type="datetimeFigureOut">
              <a:rPr lang="en-IN" smtClean="0"/>
              <a:t>18-03-2026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839716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6473E9C-0F35-4020-B19A-30F8086079C6}" type="datetimeFigureOut">
              <a:rPr lang="en-IN" smtClean="0"/>
              <a:t>18-03-2026</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A549280F-A109-4605-AA65-61F995FA9D08}"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1532872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06473E9C-0F35-4020-B19A-30F8086079C6}" type="datetimeFigureOut">
              <a:rPr lang="en-IN" smtClean="0"/>
              <a:t>18-03-2026</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A549280F-A109-4605-AA65-61F995FA9D08}"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2142481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473E9C-0F35-4020-B19A-30F8086079C6}" type="datetimeFigureOut">
              <a:rPr lang="en-IN" smtClean="0"/>
              <a:t>18-03-2026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3463879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473E9C-0F35-4020-B19A-30F8086079C6}" type="datetimeFigureOut">
              <a:rPr lang="en-IN" smtClean="0"/>
              <a:t>18-03-2026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3863458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IN"/>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06473E9C-0F35-4020-B19A-30F8086079C6}" type="datetimeFigureOut">
              <a:rPr lang="en-IN" smtClean="0"/>
              <a:t>18-03-2026</a:t>
            </a:fld>
            <a:endParaRPr lang="en-IN"/>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A549280F-A109-4605-AA65-61F995FA9D08}" type="slidenum">
              <a:rPr lang="en-IN" smtClean="0"/>
              <a:t>‹#›</a:t>
            </a:fld>
            <a:endParaRPr lang="en-IN"/>
          </a:p>
        </p:txBody>
      </p:sp>
    </p:spTree>
    <p:extLst>
      <p:ext uri="{BB962C8B-B14F-4D97-AF65-F5344CB8AC3E}">
        <p14:creationId xmlns:p14="http://schemas.microsoft.com/office/powerpoint/2010/main" val="20835203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133783C-F520-9BC2-DDA2-BAC7C020AA0B}"/>
              </a:ext>
            </a:extLst>
          </p:cNvPr>
          <p:cNvSpPr txBox="1"/>
          <p:nvPr/>
        </p:nvSpPr>
        <p:spPr>
          <a:xfrm>
            <a:off x="253959" y="3120701"/>
            <a:ext cx="6096000" cy="369332"/>
          </a:xfrm>
          <a:prstGeom prst="rect">
            <a:avLst/>
          </a:prstGeom>
          <a:noFill/>
        </p:spPr>
        <p:txBody>
          <a:bodyPr wrap="square">
            <a:spAutoFit/>
          </a:bodyPr>
          <a:lstStyle/>
          <a:p>
            <a:r>
              <a:rPr lang="en-IN" dirty="0"/>
              <a:t>Name: Melvita Da Silva</a:t>
            </a:r>
          </a:p>
        </p:txBody>
      </p:sp>
      <p:sp>
        <p:nvSpPr>
          <p:cNvPr id="8" name="TextBox 7">
            <a:extLst>
              <a:ext uri="{FF2B5EF4-FFF2-40B4-BE49-F238E27FC236}">
                <a16:creationId xmlns:a16="http://schemas.microsoft.com/office/drawing/2014/main" id="{8CEDDD48-D0EA-BD2F-0978-DA808CD83773}"/>
              </a:ext>
            </a:extLst>
          </p:cNvPr>
          <p:cNvSpPr txBox="1"/>
          <p:nvPr/>
        </p:nvSpPr>
        <p:spPr>
          <a:xfrm>
            <a:off x="253959" y="3552633"/>
            <a:ext cx="6096000" cy="369332"/>
          </a:xfrm>
          <a:prstGeom prst="rect">
            <a:avLst/>
          </a:prstGeom>
          <a:noFill/>
        </p:spPr>
        <p:txBody>
          <a:bodyPr wrap="square">
            <a:spAutoFit/>
          </a:bodyPr>
          <a:lstStyle/>
          <a:p>
            <a:r>
              <a:rPr lang="en-IN" dirty="0"/>
              <a:t>Student ID Number: 2436452</a:t>
            </a:r>
          </a:p>
        </p:txBody>
      </p:sp>
      <p:sp>
        <p:nvSpPr>
          <p:cNvPr id="9" name="TextBox 8">
            <a:extLst>
              <a:ext uri="{FF2B5EF4-FFF2-40B4-BE49-F238E27FC236}">
                <a16:creationId xmlns:a16="http://schemas.microsoft.com/office/drawing/2014/main" id="{84CB84E1-A54D-6522-431D-E2E81A9265C3}"/>
              </a:ext>
            </a:extLst>
          </p:cNvPr>
          <p:cNvSpPr txBox="1"/>
          <p:nvPr/>
        </p:nvSpPr>
        <p:spPr>
          <a:xfrm>
            <a:off x="253959" y="4544842"/>
            <a:ext cx="4487918" cy="369332"/>
          </a:xfrm>
          <a:prstGeom prst="rect">
            <a:avLst/>
          </a:prstGeom>
          <a:noFill/>
        </p:spPr>
        <p:txBody>
          <a:bodyPr wrap="square" rtlCol="0">
            <a:spAutoFit/>
          </a:bodyPr>
          <a:lstStyle/>
          <a:p>
            <a:r>
              <a:rPr lang="en-US" dirty="0"/>
              <a:t>Module Code:  LCHS7008</a:t>
            </a:r>
            <a:endParaRPr lang="en-IN" dirty="0"/>
          </a:p>
        </p:txBody>
      </p:sp>
      <p:sp>
        <p:nvSpPr>
          <p:cNvPr id="10" name="TextBox 9">
            <a:extLst>
              <a:ext uri="{FF2B5EF4-FFF2-40B4-BE49-F238E27FC236}">
                <a16:creationId xmlns:a16="http://schemas.microsoft.com/office/drawing/2014/main" id="{4A0AAE7D-3AA8-E4B4-4FCD-9407709CCE2E}"/>
              </a:ext>
            </a:extLst>
          </p:cNvPr>
          <p:cNvSpPr txBox="1"/>
          <p:nvPr/>
        </p:nvSpPr>
        <p:spPr>
          <a:xfrm>
            <a:off x="253959" y="5029008"/>
            <a:ext cx="5160580" cy="369332"/>
          </a:xfrm>
          <a:prstGeom prst="rect">
            <a:avLst/>
          </a:prstGeom>
          <a:noFill/>
        </p:spPr>
        <p:txBody>
          <a:bodyPr wrap="square" rtlCol="0">
            <a:spAutoFit/>
          </a:bodyPr>
          <a:lstStyle/>
          <a:p>
            <a:r>
              <a:rPr lang="en-US" dirty="0"/>
              <a:t>Lecturer: Dr. Zeno Leung</a:t>
            </a:r>
            <a:endParaRPr lang="en-IN" dirty="0"/>
          </a:p>
        </p:txBody>
      </p:sp>
      <p:sp>
        <p:nvSpPr>
          <p:cNvPr id="11" name="TextBox 10">
            <a:extLst>
              <a:ext uri="{FF2B5EF4-FFF2-40B4-BE49-F238E27FC236}">
                <a16:creationId xmlns:a16="http://schemas.microsoft.com/office/drawing/2014/main" id="{81BDEBCC-D13A-338C-5778-C577AB6B7873}"/>
              </a:ext>
            </a:extLst>
          </p:cNvPr>
          <p:cNvSpPr txBox="1"/>
          <p:nvPr/>
        </p:nvSpPr>
        <p:spPr>
          <a:xfrm>
            <a:off x="253959" y="5513174"/>
            <a:ext cx="4056993" cy="369332"/>
          </a:xfrm>
          <a:prstGeom prst="rect">
            <a:avLst/>
          </a:prstGeom>
          <a:noFill/>
        </p:spPr>
        <p:txBody>
          <a:bodyPr wrap="square" rtlCol="0">
            <a:spAutoFit/>
          </a:bodyPr>
          <a:lstStyle/>
          <a:p>
            <a:r>
              <a:rPr lang="en-US" dirty="0"/>
              <a:t>Academic Year: 2025-2026</a:t>
            </a:r>
            <a:endParaRPr lang="en-IN" dirty="0"/>
          </a:p>
        </p:txBody>
      </p:sp>
      <p:sp>
        <p:nvSpPr>
          <p:cNvPr id="12" name="TextBox 11">
            <a:extLst>
              <a:ext uri="{FF2B5EF4-FFF2-40B4-BE49-F238E27FC236}">
                <a16:creationId xmlns:a16="http://schemas.microsoft.com/office/drawing/2014/main" id="{C3F9F61D-8752-726C-4E57-003B0EFEF2D4}"/>
              </a:ext>
            </a:extLst>
          </p:cNvPr>
          <p:cNvSpPr txBox="1"/>
          <p:nvPr/>
        </p:nvSpPr>
        <p:spPr>
          <a:xfrm>
            <a:off x="253959" y="6009280"/>
            <a:ext cx="8250620" cy="369332"/>
          </a:xfrm>
          <a:prstGeom prst="rect">
            <a:avLst/>
          </a:prstGeom>
          <a:noFill/>
        </p:spPr>
        <p:txBody>
          <a:bodyPr wrap="square" rtlCol="0">
            <a:spAutoFit/>
          </a:bodyPr>
          <a:lstStyle/>
          <a:p>
            <a:r>
              <a:rPr lang="en-US" dirty="0"/>
              <a:t>Course/Program: MSc Public Health and Social Care in Practice</a:t>
            </a:r>
            <a:endParaRPr lang="en-IN" dirty="0"/>
          </a:p>
        </p:txBody>
      </p:sp>
      <p:sp>
        <p:nvSpPr>
          <p:cNvPr id="13" name="TextBox 12">
            <a:extLst>
              <a:ext uri="{FF2B5EF4-FFF2-40B4-BE49-F238E27FC236}">
                <a16:creationId xmlns:a16="http://schemas.microsoft.com/office/drawing/2014/main" id="{58B4F6A6-7C06-1F53-E7CD-C773E8E5473A}"/>
              </a:ext>
            </a:extLst>
          </p:cNvPr>
          <p:cNvSpPr txBox="1"/>
          <p:nvPr/>
        </p:nvSpPr>
        <p:spPr>
          <a:xfrm>
            <a:off x="253959" y="4048737"/>
            <a:ext cx="7725103" cy="369332"/>
          </a:xfrm>
          <a:prstGeom prst="rect">
            <a:avLst/>
          </a:prstGeom>
          <a:noFill/>
        </p:spPr>
        <p:txBody>
          <a:bodyPr wrap="square" rtlCol="0">
            <a:spAutoFit/>
          </a:bodyPr>
          <a:lstStyle/>
          <a:p>
            <a:r>
              <a:rPr lang="en-US" dirty="0"/>
              <a:t>Module Name: Practice Based Research</a:t>
            </a:r>
            <a:endParaRPr lang="en-IN" dirty="0"/>
          </a:p>
        </p:txBody>
      </p:sp>
      <p:pic>
        <p:nvPicPr>
          <p:cNvPr id="17" name="Picture 16" descr="Sleeping baby">
            <a:extLst>
              <a:ext uri="{FF2B5EF4-FFF2-40B4-BE49-F238E27FC236}">
                <a16:creationId xmlns:a16="http://schemas.microsoft.com/office/drawing/2014/main" id="{E85FA3C2-E3E5-77E9-5FF4-0E57903AE0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1922" y="237354"/>
            <a:ext cx="6106119" cy="6342122"/>
          </a:xfrm>
          <a:prstGeom prst="rect">
            <a:avLst/>
          </a:prstGeom>
          <a:effectLst>
            <a:outerShdw blurRad="50800" dist="50800" dir="5400000" algn="ctr" rotWithShape="0">
              <a:srgbClr val="000000"/>
            </a:outerShdw>
            <a:softEdge rad="1270000"/>
          </a:effectLst>
        </p:spPr>
      </p:pic>
    </p:spTree>
    <p:extLst>
      <p:ext uri="{BB962C8B-B14F-4D97-AF65-F5344CB8AC3E}">
        <p14:creationId xmlns:p14="http://schemas.microsoft.com/office/powerpoint/2010/main" val="4071880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0364EFB-5BE5-BD94-4FA3-CC2D441039B0}"/>
              </a:ext>
            </a:extLst>
          </p:cNvPr>
          <p:cNvPicPr>
            <a:picLocks noChangeAspect="1"/>
          </p:cNvPicPr>
          <p:nvPr/>
        </p:nvPicPr>
        <p:blipFill>
          <a:blip r:embed="rId2">
            <a:alphaModFix amt="20000"/>
          </a:blip>
          <a:stretch>
            <a:fillRect/>
          </a:stretch>
        </p:blipFill>
        <p:spPr>
          <a:xfrm>
            <a:off x="110358" y="161925"/>
            <a:ext cx="11971283" cy="6534150"/>
          </a:xfrm>
          <a:prstGeom prst="rect">
            <a:avLst/>
          </a:prstGeom>
          <a:gradFill>
            <a:gsLst>
              <a:gs pos="13000">
                <a:schemeClr val="bg1"/>
              </a:gs>
              <a:gs pos="97000">
                <a:schemeClr val="bg2">
                  <a:tint val="100000"/>
                  <a:shade val="67000"/>
                  <a:satMod val="145000"/>
                </a:schemeClr>
              </a:gs>
            </a:gsLst>
            <a:lin ang="5400000" scaled="0"/>
          </a:gradFill>
          <a:effectLst>
            <a:glow rad="127000">
              <a:schemeClr val="bg1">
                <a:lumMod val="95000"/>
              </a:schemeClr>
            </a:glow>
          </a:effectLst>
        </p:spPr>
      </p:pic>
      <p:sp>
        <p:nvSpPr>
          <p:cNvPr id="2" name="Title 1">
            <a:extLst>
              <a:ext uri="{FF2B5EF4-FFF2-40B4-BE49-F238E27FC236}">
                <a16:creationId xmlns:a16="http://schemas.microsoft.com/office/drawing/2014/main" id="{0FFDF6C2-F54C-F3CC-28F9-03FA6D2C0172}"/>
              </a:ext>
            </a:extLst>
          </p:cNvPr>
          <p:cNvSpPr>
            <a:spLocks noGrp="1"/>
          </p:cNvSpPr>
          <p:nvPr>
            <p:ph type="title"/>
          </p:nvPr>
        </p:nvSpPr>
        <p:spPr/>
        <p:txBody>
          <a:bodyPr/>
          <a:lstStyle/>
          <a:p>
            <a:r>
              <a:rPr lang="en-US" b="1" dirty="0"/>
              <a:t>Title of Proposed Research</a:t>
            </a:r>
            <a:endParaRPr lang="en-IN" b="1" dirty="0"/>
          </a:p>
        </p:txBody>
      </p:sp>
      <p:sp>
        <p:nvSpPr>
          <p:cNvPr id="3" name="Content Placeholder 2">
            <a:extLst>
              <a:ext uri="{FF2B5EF4-FFF2-40B4-BE49-F238E27FC236}">
                <a16:creationId xmlns:a16="http://schemas.microsoft.com/office/drawing/2014/main" id="{8AA3C436-8874-3D4A-7B8C-588D4FDE2754}"/>
              </a:ext>
            </a:extLst>
          </p:cNvPr>
          <p:cNvSpPr>
            <a:spLocks noGrp="1"/>
          </p:cNvSpPr>
          <p:nvPr>
            <p:ph idx="1"/>
          </p:nvPr>
        </p:nvSpPr>
        <p:spPr>
          <a:xfrm>
            <a:off x="1066800" y="2643054"/>
            <a:ext cx="10058400" cy="1948611"/>
          </a:xfrm>
        </p:spPr>
        <p:txBody>
          <a:bodyPr>
            <a:noAutofit/>
          </a:bodyPr>
          <a:lstStyle/>
          <a:p>
            <a:r>
              <a:rPr lang="en-US" sz="2400" b="1" dirty="0">
                <a:solidFill>
                  <a:schemeClr val="tx1">
                    <a:alpha val="80000"/>
                  </a:schemeClr>
                </a:solidFill>
              </a:rPr>
              <a:t>Title</a:t>
            </a:r>
            <a:r>
              <a:rPr lang="en-US" sz="2400" dirty="0">
                <a:solidFill>
                  <a:schemeClr val="tx1">
                    <a:alpha val="80000"/>
                  </a:schemeClr>
                </a:solidFill>
              </a:rPr>
              <a:t>:- </a:t>
            </a:r>
            <a:r>
              <a:rPr lang="en-US" sz="2400" dirty="0"/>
              <a:t>Preventable Beginnings: Understanding Neonatal Deaths Outside Health Facilities in India</a:t>
            </a:r>
          </a:p>
          <a:p>
            <a:endParaRPr lang="en-IN" sz="2400" dirty="0"/>
          </a:p>
          <a:p>
            <a:r>
              <a:rPr lang="en-IN" sz="2400" b="1" dirty="0"/>
              <a:t>Target Population:</a:t>
            </a:r>
            <a:r>
              <a:rPr lang="en-IN" sz="2400" dirty="0"/>
              <a:t> Newborns (0-28 days)</a:t>
            </a:r>
          </a:p>
          <a:p>
            <a:endParaRPr lang="en-IN" sz="2400" dirty="0"/>
          </a:p>
          <a:p>
            <a:r>
              <a:rPr lang="en-IN" sz="2400" b="1" dirty="0"/>
              <a:t>Location:</a:t>
            </a:r>
            <a:r>
              <a:rPr lang="en-IN" sz="2400" dirty="0"/>
              <a:t> India</a:t>
            </a:r>
          </a:p>
        </p:txBody>
      </p:sp>
    </p:spTree>
    <p:extLst>
      <p:ext uri="{BB962C8B-B14F-4D97-AF65-F5344CB8AC3E}">
        <p14:creationId xmlns:p14="http://schemas.microsoft.com/office/powerpoint/2010/main" val="3048650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E71AF6D-074B-E79D-9262-872DFE566F06}"/>
              </a:ext>
            </a:extLst>
          </p:cNvPr>
          <p:cNvSpPr>
            <a:spLocks noGrp="1"/>
          </p:cNvSpPr>
          <p:nvPr>
            <p:ph type="title"/>
          </p:nvPr>
        </p:nvSpPr>
        <p:spPr>
          <a:xfrm>
            <a:off x="7595617" y="528320"/>
            <a:ext cx="3427984" cy="558800"/>
          </a:xfrm>
        </p:spPr>
        <p:txBody>
          <a:bodyPr>
            <a:normAutofit fontScale="90000"/>
          </a:bodyPr>
          <a:lstStyle/>
          <a:p>
            <a:r>
              <a:rPr lang="en-US" dirty="0"/>
              <a:t>Prevalence</a:t>
            </a:r>
            <a:endParaRPr lang="en-IN" dirty="0"/>
          </a:p>
        </p:txBody>
      </p:sp>
      <p:sp useBgFill="1">
        <p:nvSpPr>
          <p:cNvPr id="21" name="Rectangle 20">
            <a:extLst>
              <a:ext uri="{FF2B5EF4-FFF2-40B4-BE49-F238E27FC236}">
                <a16:creationId xmlns:a16="http://schemas.microsoft.com/office/drawing/2014/main" id="{6936D704-5904-42AD-9DA1-E236DCE15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9FFAA5B0-0328-BEAA-A5FA-C4FE6BE94EAF}"/>
              </a:ext>
            </a:extLst>
          </p:cNvPr>
          <p:cNvSpPr>
            <a:spLocks noGrp="1"/>
          </p:cNvSpPr>
          <p:nvPr>
            <p:ph idx="1"/>
          </p:nvPr>
        </p:nvSpPr>
        <p:spPr>
          <a:xfrm>
            <a:off x="6577340" y="1695121"/>
            <a:ext cx="5464537" cy="5376239"/>
          </a:xfrm>
        </p:spPr>
        <p:txBody>
          <a:bodyPr>
            <a:normAutofit/>
          </a:bodyPr>
          <a:lstStyle/>
          <a:p>
            <a:pPr>
              <a:lnSpc>
                <a:spcPct val="90000"/>
              </a:lnSpc>
            </a:pPr>
            <a:r>
              <a:rPr lang="en-US" sz="1400" dirty="0">
                <a:latin typeface="Times New Roman" panose="02020603050405020304" pitchFamily="18" charset="0"/>
                <a:cs typeface="Times New Roman" panose="02020603050405020304" pitchFamily="18" charset="0"/>
              </a:rPr>
              <a:t>Neonatal death refers to death within the first 28 days of life, the most vulnerable period for child survival; globally an estimated 2.3 million newborns died in 2023, about 6,300 deaths per day, accounting for 47% of all under-five deaths worldwide </a:t>
            </a:r>
            <a:r>
              <a:rPr lang="en-IN" sz="1400" dirty="0">
                <a:latin typeface="Times New Roman" panose="02020603050405020304" pitchFamily="18" charset="0"/>
                <a:cs typeface="Times New Roman" panose="02020603050405020304" pitchFamily="18" charset="0"/>
              </a:rPr>
              <a:t>(UN IGME), 2023).</a:t>
            </a:r>
            <a:endParaRPr lang="en-US" sz="1400" dirty="0">
              <a:latin typeface="Times New Roman" panose="02020603050405020304" pitchFamily="18" charset="0"/>
              <a:cs typeface="Times New Roman" panose="02020603050405020304" pitchFamily="18" charset="0"/>
            </a:endParaRPr>
          </a:p>
          <a:p>
            <a:pPr>
              <a:lnSpc>
                <a:spcPct val="90000"/>
              </a:lnSpc>
            </a:pPr>
            <a:r>
              <a:rPr lang="en-US" sz="1400" dirty="0">
                <a:latin typeface="Times New Roman" panose="02020603050405020304" pitchFamily="18" charset="0"/>
                <a:cs typeface="Times New Roman" panose="02020603050405020304" pitchFamily="18" charset="0"/>
              </a:rPr>
              <a:t>India contributes one of the highest absolute numbers of neonatal deaths globally, accounting for around one-quarter of global neonatal deaths, with a substantial proportion occurring outside formal health facilities </a:t>
            </a:r>
            <a:r>
              <a:rPr lang="en-IN" sz="1400" dirty="0">
                <a:latin typeface="Times New Roman" panose="02020603050405020304" pitchFamily="18" charset="0"/>
                <a:cs typeface="Times New Roman" panose="02020603050405020304" pitchFamily="18" charset="0"/>
              </a:rPr>
              <a:t>(UN IGME, 2023; Sankar et al., 2016)</a:t>
            </a:r>
            <a:r>
              <a:rPr lang="en-US" sz="1400" dirty="0">
                <a:latin typeface="Times New Roman" panose="02020603050405020304" pitchFamily="18" charset="0"/>
                <a:cs typeface="Times New Roman" panose="02020603050405020304" pitchFamily="18" charset="0"/>
              </a:rPr>
              <a:t>.</a:t>
            </a:r>
          </a:p>
          <a:p>
            <a:pPr>
              <a:lnSpc>
                <a:spcPct val="90000"/>
              </a:lnSpc>
            </a:pPr>
            <a:r>
              <a:rPr lang="en-US" sz="1400" dirty="0">
                <a:latin typeface="Times New Roman" panose="02020603050405020304" pitchFamily="18" charset="0"/>
                <a:cs typeface="Times New Roman" panose="02020603050405020304" pitchFamily="18" charset="0"/>
              </a:rPr>
              <a:t>Despite improvements in institutional deliveries (about 89% of births now occur in facilities), around 24.5% of deliveries still occur at home, and a national survey shows 46% of neonatal deaths occur at home or before reaching health facilities (Registrar General of India, 2020).</a:t>
            </a:r>
          </a:p>
          <a:p>
            <a:pPr>
              <a:lnSpc>
                <a:spcPct val="90000"/>
              </a:lnSpc>
            </a:pPr>
            <a:r>
              <a:rPr lang="en-US" sz="1400" dirty="0">
                <a:latin typeface="Times New Roman" panose="02020603050405020304" pitchFamily="18" charset="0"/>
                <a:cs typeface="Times New Roman" panose="02020603050405020304" pitchFamily="18" charset="0"/>
              </a:rPr>
              <a:t>Neonatal mortality is significantly higher for home births (39 per 1,000 live births) compared to facility births, particularly in rural and underserved areas where skilled care is not immediately available </a:t>
            </a:r>
            <a:r>
              <a:rPr lang="en-IN" sz="1400" dirty="0">
                <a:latin typeface="Times New Roman" panose="02020603050405020304" pitchFamily="18" charset="0"/>
                <a:cs typeface="Times New Roman" panose="02020603050405020304" pitchFamily="18" charset="0"/>
              </a:rPr>
              <a:t>(IIPS and </a:t>
            </a:r>
            <a:r>
              <a:rPr lang="en-IN" sz="1400" dirty="0" err="1">
                <a:latin typeface="Times New Roman" panose="02020603050405020304" pitchFamily="18" charset="0"/>
                <a:cs typeface="Times New Roman" panose="02020603050405020304" pitchFamily="18" charset="0"/>
              </a:rPr>
              <a:t>MoHFW</a:t>
            </a:r>
            <a:r>
              <a:rPr lang="en-IN" sz="1400" dirty="0">
                <a:latin typeface="Times New Roman" panose="02020603050405020304" pitchFamily="18" charset="0"/>
                <a:cs typeface="Times New Roman" panose="02020603050405020304" pitchFamily="18" charset="0"/>
              </a:rPr>
              <a:t>, 2021; Baqui et al., 2007).</a:t>
            </a:r>
            <a:endParaRPr lang="en-US" sz="1400" dirty="0">
              <a:latin typeface="Times New Roman" panose="02020603050405020304" pitchFamily="18" charset="0"/>
              <a:cs typeface="Times New Roman" panose="02020603050405020304" pitchFamily="18" charset="0"/>
            </a:endParaRPr>
          </a:p>
          <a:p>
            <a:pPr>
              <a:lnSpc>
                <a:spcPct val="90000"/>
              </a:lnSpc>
            </a:pPr>
            <a:r>
              <a:rPr lang="en-US" sz="1400" dirty="0">
                <a:latin typeface="Times New Roman" panose="02020603050405020304" pitchFamily="18" charset="0"/>
                <a:cs typeface="Times New Roman" panose="02020603050405020304" pitchFamily="18" charset="0"/>
              </a:rPr>
              <a:t>Major WHO-identified causes include prematurity, low birth weight, birth asphyxia, neonatal infections, and delayed emergency care, while contributing factors such as poor access to obstetric services, cultural home birth practices, weak referral systems, and underreporting highlight a clear gap between policy intent and real-world implementation </a:t>
            </a:r>
            <a:r>
              <a:rPr lang="en-IN" sz="1400" dirty="0"/>
              <a:t>(</a:t>
            </a:r>
            <a:r>
              <a:rPr lang="en-IN" sz="1400" dirty="0">
                <a:latin typeface="Times New Roman" panose="02020603050405020304" pitchFamily="18" charset="0"/>
                <a:cs typeface="Times New Roman" panose="02020603050405020304" pitchFamily="18" charset="0"/>
              </a:rPr>
              <a:t>Thaddeus and Maine, 1994; Sankar et al., 2016).</a:t>
            </a:r>
          </a:p>
        </p:txBody>
      </p:sp>
      <p:graphicFrame>
        <p:nvGraphicFramePr>
          <p:cNvPr id="9" name="Table 8">
            <a:extLst>
              <a:ext uri="{FF2B5EF4-FFF2-40B4-BE49-F238E27FC236}">
                <a16:creationId xmlns:a16="http://schemas.microsoft.com/office/drawing/2014/main" id="{C9D9ECFF-A96F-3E45-613F-6E03463DB410}"/>
              </a:ext>
            </a:extLst>
          </p:cNvPr>
          <p:cNvGraphicFramePr>
            <a:graphicFrameLocks noGrp="1"/>
          </p:cNvGraphicFramePr>
          <p:nvPr>
            <p:extLst>
              <p:ext uri="{D42A27DB-BD31-4B8C-83A1-F6EECF244321}">
                <p14:modId xmlns:p14="http://schemas.microsoft.com/office/powerpoint/2010/main" val="3196704710"/>
              </p:ext>
            </p:extLst>
          </p:nvPr>
        </p:nvGraphicFramePr>
        <p:xfrm>
          <a:off x="727654" y="1197281"/>
          <a:ext cx="5367166" cy="4610405"/>
        </p:xfrm>
        <a:graphic>
          <a:graphicData uri="http://schemas.openxmlformats.org/drawingml/2006/table">
            <a:tbl>
              <a:tblPr>
                <a:noFill/>
              </a:tblPr>
              <a:tblGrid>
                <a:gridCol w="2212146">
                  <a:extLst>
                    <a:ext uri="{9D8B030D-6E8A-4147-A177-3AD203B41FA5}">
                      <a16:colId xmlns:a16="http://schemas.microsoft.com/office/drawing/2014/main" val="494422410"/>
                    </a:ext>
                  </a:extLst>
                </a:gridCol>
                <a:gridCol w="3155020">
                  <a:extLst>
                    <a:ext uri="{9D8B030D-6E8A-4147-A177-3AD203B41FA5}">
                      <a16:colId xmlns:a16="http://schemas.microsoft.com/office/drawing/2014/main" val="670186440"/>
                    </a:ext>
                  </a:extLst>
                </a:gridCol>
              </a:tblGrid>
              <a:tr h="315502">
                <a:tc>
                  <a:txBody>
                    <a:bodyPr/>
                    <a:lstStyle/>
                    <a:p>
                      <a:pPr>
                        <a:buNone/>
                      </a:pPr>
                      <a:r>
                        <a:rPr lang="en-IN" sz="1100" b="1" cap="none" spc="0">
                          <a:solidFill>
                            <a:schemeClr val="tx1"/>
                          </a:solidFill>
                        </a:rPr>
                        <a:t>Category</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ap="flat" cmpd="sng" algn="ctr">
                      <a:solidFill>
                        <a:schemeClr val="tx1"/>
                      </a:solidFill>
                      <a:prstDash val="solid"/>
                    </a:lnT>
                    <a:lnB w="12700" cmpd="sng">
                      <a:noFill/>
                      <a:prstDash val="solid"/>
                    </a:lnB>
                    <a:noFill/>
                  </a:tcPr>
                </a:tc>
                <a:tc>
                  <a:txBody>
                    <a:bodyPr/>
                    <a:lstStyle/>
                    <a:p>
                      <a:pPr>
                        <a:buNone/>
                      </a:pPr>
                      <a:r>
                        <a:rPr lang="en-IN" sz="1100" b="1" cap="none" spc="0">
                          <a:solidFill>
                            <a:schemeClr val="tx1"/>
                          </a:solidFill>
                        </a:rPr>
                        <a:t>Statistic / Data</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ap="flat" cmpd="sng" algn="ctr">
                      <a:solidFill>
                        <a:schemeClr val="tx1"/>
                      </a:solidFill>
                      <a:prstDash val="solid"/>
                    </a:lnT>
                    <a:lnB w="12700" cmpd="sng">
                      <a:noFill/>
                      <a:prstDash val="solid"/>
                    </a:lnB>
                    <a:noFill/>
                  </a:tcPr>
                </a:tc>
                <a:extLst>
                  <a:ext uri="{0D108BD9-81ED-4DB2-BD59-A6C34878D82A}">
                    <a16:rowId xmlns:a16="http://schemas.microsoft.com/office/drawing/2014/main" val="463901247"/>
                  </a:ext>
                </a:extLst>
              </a:tr>
              <a:tr h="315502">
                <a:tc>
                  <a:txBody>
                    <a:bodyPr/>
                    <a:lstStyle/>
                    <a:p>
                      <a:pPr>
                        <a:buNone/>
                      </a:pPr>
                      <a:r>
                        <a:rPr lang="en-IN" sz="1100" b="1" cap="none" spc="0">
                          <a:solidFill>
                            <a:schemeClr val="tx1"/>
                          </a:solidFill>
                        </a:rPr>
                        <a:t>Global Neonatal Deaths (2023)</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IN" sz="1100" cap="none" spc="0">
                          <a:solidFill>
                            <a:schemeClr val="tx1"/>
                          </a:solidFill>
                        </a:rPr>
                        <a:t>2.3 million newborns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934568957"/>
                  </a:ext>
                </a:extLst>
              </a:tr>
              <a:tr h="315502">
                <a:tc>
                  <a:txBody>
                    <a:bodyPr/>
                    <a:lstStyle/>
                    <a:p>
                      <a:pPr>
                        <a:buNone/>
                      </a:pPr>
                      <a:r>
                        <a:rPr lang="en-IN" sz="1100" cap="none" spc="0">
                          <a:solidFill>
                            <a:schemeClr val="tx1"/>
                          </a:solidFill>
                        </a:rPr>
                        <a:t>Daily neonatal deaths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IN" sz="1100" cap="none" spc="0">
                          <a:solidFill>
                            <a:schemeClr val="tx1"/>
                          </a:solidFill>
                        </a:rPr>
                        <a:t>≈6,300 per day</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725655798"/>
                  </a:ext>
                </a:extLst>
              </a:tr>
              <a:tr h="315502">
                <a:tc>
                  <a:txBody>
                    <a:bodyPr/>
                    <a:lstStyle/>
                    <a:p>
                      <a:pPr>
                        <a:buNone/>
                      </a:pPr>
                      <a:r>
                        <a:rPr lang="en-IN" sz="1100" cap="none" spc="0">
                          <a:solidFill>
                            <a:schemeClr val="tx1"/>
                          </a:solidFill>
                        </a:rPr>
                        <a:t>Proportion of under-five deaths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IN" sz="1100" cap="none" spc="0">
                          <a:solidFill>
                            <a:schemeClr val="tx1"/>
                          </a:solidFill>
                        </a:rPr>
                        <a:t>47%</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76488291"/>
                  </a:ext>
                </a:extLst>
              </a:tr>
              <a:tr h="315502">
                <a:tc>
                  <a:txBody>
                    <a:bodyPr/>
                    <a:lstStyle/>
                    <a:p>
                      <a:pPr>
                        <a:buNone/>
                      </a:pPr>
                      <a:r>
                        <a:rPr lang="en-IN" sz="1100" b="1" cap="none" spc="0">
                          <a:solidFill>
                            <a:schemeClr val="tx1"/>
                          </a:solidFill>
                        </a:rPr>
                        <a:t>India’s Contribution</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100" cap="none" spc="0">
                          <a:solidFill>
                            <a:schemeClr val="tx1"/>
                          </a:solidFill>
                        </a:rPr>
                        <a:t>≈25% of global neonatal deaths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02896707"/>
                  </a:ext>
                </a:extLst>
              </a:tr>
              <a:tr h="315502">
                <a:tc>
                  <a:txBody>
                    <a:bodyPr/>
                    <a:lstStyle/>
                    <a:p>
                      <a:pPr>
                        <a:buNone/>
                      </a:pPr>
                      <a:r>
                        <a:rPr lang="en-IN" sz="1100" cap="none" spc="0">
                          <a:solidFill>
                            <a:schemeClr val="tx1"/>
                          </a:solidFill>
                        </a:rPr>
                        <a:t>Home deliveries in India</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IN" sz="1100" cap="none" spc="0">
                          <a:solidFill>
                            <a:schemeClr val="tx1"/>
                          </a:solidFill>
                        </a:rPr>
                        <a:t>24.5% of all births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28013371"/>
                  </a:ext>
                </a:extLst>
              </a:tr>
              <a:tr h="483124">
                <a:tc>
                  <a:txBody>
                    <a:bodyPr/>
                    <a:lstStyle/>
                    <a:p>
                      <a:pPr>
                        <a:buNone/>
                      </a:pPr>
                      <a:r>
                        <a:rPr lang="en-US" sz="1100" cap="none" spc="0">
                          <a:solidFill>
                            <a:schemeClr val="tx1"/>
                          </a:solidFill>
                        </a:rPr>
                        <a:t>Neonatal deaths at home / before facility</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IN" sz="1100" cap="none" spc="0">
                          <a:solidFill>
                            <a:schemeClr val="tx1"/>
                          </a:solidFill>
                        </a:rPr>
                        <a:t>46%</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95417624"/>
                  </a:ext>
                </a:extLst>
              </a:tr>
              <a:tr h="483124">
                <a:tc>
                  <a:txBody>
                    <a:bodyPr/>
                    <a:lstStyle/>
                    <a:p>
                      <a:pPr>
                        <a:buNone/>
                      </a:pPr>
                      <a:r>
                        <a:rPr lang="en-US" sz="1100" cap="none" spc="0">
                          <a:solidFill>
                            <a:schemeClr val="tx1"/>
                          </a:solidFill>
                        </a:rPr>
                        <a:t>Neonatal mortality rate – home births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100" cap="none" spc="0">
                          <a:solidFill>
                            <a:schemeClr val="tx1"/>
                          </a:solidFill>
                        </a:rPr>
                        <a:t>39 per 1,000 live births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69507351"/>
                  </a:ext>
                </a:extLst>
              </a:tr>
              <a:tr h="483124">
                <a:tc>
                  <a:txBody>
                    <a:bodyPr/>
                    <a:lstStyle/>
                    <a:p>
                      <a:pPr>
                        <a:buNone/>
                      </a:pPr>
                      <a:r>
                        <a:rPr lang="en-US" sz="1100" cap="none" spc="0">
                          <a:solidFill>
                            <a:schemeClr val="tx1"/>
                          </a:solidFill>
                        </a:rPr>
                        <a:t>Neonatal mortality rate – facility births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100" cap="none" spc="0">
                          <a:solidFill>
                            <a:schemeClr val="tx1"/>
                          </a:solidFill>
                        </a:rPr>
                        <a:t>Significantly lower (exact rate not specified)</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80281096"/>
                  </a:ext>
                </a:extLst>
              </a:tr>
              <a:tr h="483124">
                <a:tc>
                  <a:txBody>
                    <a:bodyPr/>
                    <a:lstStyle/>
                    <a:p>
                      <a:pPr>
                        <a:buNone/>
                      </a:pPr>
                      <a:r>
                        <a:rPr lang="en-IN" sz="1100" b="1" cap="none" spc="0">
                          <a:solidFill>
                            <a:schemeClr val="tx1"/>
                          </a:solidFill>
                        </a:rPr>
                        <a:t>Major WHO-Identified Causes</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100" cap="none" spc="0">
                          <a:solidFill>
                            <a:schemeClr val="tx1"/>
                          </a:solidFill>
                        </a:rPr>
                        <a:t>Prematurity, low birth weight, birth asphyxia, neonatal infections, delayed emergency care</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66470247"/>
                  </a:ext>
                </a:extLst>
              </a:tr>
              <a:tr h="650746">
                <a:tc>
                  <a:txBody>
                    <a:bodyPr/>
                    <a:lstStyle/>
                    <a:p>
                      <a:pPr>
                        <a:buNone/>
                      </a:pPr>
                      <a:r>
                        <a:rPr lang="en-IN" sz="1100" b="1" cap="none" spc="0">
                          <a:solidFill>
                            <a:schemeClr val="tx1"/>
                          </a:solidFill>
                        </a:rPr>
                        <a:t>Contributing Factors</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100" cap="none" spc="0">
                          <a:solidFill>
                            <a:schemeClr val="tx1"/>
                          </a:solidFill>
                        </a:rPr>
                        <a:t>Poor access to obstetric services, cultural home birth practices, weak referral systems, underreporting</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22784722"/>
                  </a:ext>
                </a:extLst>
              </a:tr>
            </a:tbl>
          </a:graphicData>
        </a:graphic>
      </p:graphicFrame>
    </p:spTree>
    <p:extLst>
      <p:ext uri="{BB962C8B-B14F-4D97-AF65-F5344CB8AC3E}">
        <p14:creationId xmlns:p14="http://schemas.microsoft.com/office/powerpoint/2010/main" val="783019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F28C909-C2AC-762D-D54A-8C155C5EF899}"/>
              </a:ext>
            </a:extLst>
          </p:cNvPr>
          <p:cNvSpPr>
            <a:spLocks noGrp="1"/>
          </p:cNvSpPr>
          <p:nvPr>
            <p:ph type="title"/>
          </p:nvPr>
        </p:nvSpPr>
        <p:spPr>
          <a:xfrm>
            <a:off x="1066800" y="629409"/>
            <a:ext cx="7997687" cy="868154"/>
          </a:xfrm>
        </p:spPr>
        <p:txBody>
          <a:bodyPr/>
          <a:lstStyle/>
          <a:p>
            <a:r>
              <a:rPr lang="en-US" dirty="0"/>
              <a:t>Rationale of Research</a:t>
            </a:r>
            <a:endParaRPr lang="en-IN" dirty="0"/>
          </a:p>
        </p:txBody>
      </p:sp>
      <p:sp>
        <p:nvSpPr>
          <p:cNvPr id="6" name="Content Placeholder 5">
            <a:extLst>
              <a:ext uri="{FF2B5EF4-FFF2-40B4-BE49-F238E27FC236}">
                <a16:creationId xmlns:a16="http://schemas.microsoft.com/office/drawing/2014/main" id="{6D1C5BB4-B5F6-92E8-3152-6C096EB52D5F}"/>
              </a:ext>
            </a:extLst>
          </p:cNvPr>
          <p:cNvSpPr>
            <a:spLocks noGrp="1"/>
          </p:cNvSpPr>
          <p:nvPr>
            <p:ph idx="1"/>
          </p:nvPr>
        </p:nvSpPr>
        <p:spPr>
          <a:xfrm>
            <a:off x="748748" y="1497563"/>
            <a:ext cx="8315739" cy="4996001"/>
          </a:xfrm>
        </p:spPr>
        <p:txBody>
          <a:bodyPr>
            <a:noAutofit/>
          </a:bodyPr>
          <a:lstStyle/>
          <a:p>
            <a:r>
              <a:rPr lang="en-US" sz="1600" dirty="0">
                <a:latin typeface="Times New Roman" panose="02020603050405020304" pitchFamily="18" charset="0"/>
                <a:cs typeface="Times New Roman" panose="02020603050405020304" pitchFamily="18" charset="0"/>
              </a:rPr>
              <a:t>Many newborns in India die outside hospitals, particularly during home births or in facilities that lack essential equipment and skilled healthcare providers </a:t>
            </a:r>
            <a:r>
              <a:rPr lang="en-IN" sz="1600" dirty="0">
                <a:latin typeface="Times New Roman" panose="02020603050405020304" pitchFamily="18" charset="0"/>
                <a:cs typeface="Times New Roman" panose="02020603050405020304" pitchFamily="18" charset="0"/>
              </a:rPr>
              <a:t>(Sankar et al., 2016)</a:t>
            </a:r>
            <a:r>
              <a:rPr lang="en-US" sz="1600" dirty="0">
                <a:latin typeface="Times New Roman" panose="02020603050405020304" pitchFamily="18" charset="0"/>
                <a:cs typeface="Times New Roman" panose="02020603050405020304" pitchFamily="18" charset="0"/>
              </a:rPr>
              <a:t>.</a:t>
            </a:r>
          </a:p>
          <a:p>
            <a:r>
              <a:rPr lang="en-US" sz="1600" dirty="0">
                <a:latin typeface="Times New Roman" panose="02020603050405020304" pitchFamily="18" charset="0"/>
                <a:cs typeface="Times New Roman" panose="02020603050405020304" pitchFamily="18" charset="0"/>
              </a:rPr>
              <a:t>These neonatal deaths are largely preventable; timely interventions and immediate access to skilled care could significantly reduce mortality </a:t>
            </a:r>
            <a:r>
              <a:rPr lang="da-DK" sz="1600" dirty="0">
                <a:latin typeface="Times New Roman" panose="02020603050405020304" pitchFamily="18" charset="0"/>
                <a:cs typeface="Times New Roman" panose="02020603050405020304" pitchFamily="18" charset="0"/>
              </a:rPr>
              <a:t>(Bhutta et al., 2014; Lawn et al., 2014)</a:t>
            </a:r>
            <a:r>
              <a:rPr lang="en-US" sz="1600" dirty="0">
                <a:latin typeface="Times New Roman" panose="02020603050405020304" pitchFamily="18" charset="0"/>
                <a:cs typeface="Times New Roman" panose="02020603050405020304" pitchFamily="18" charset="0"/>
              </a:rPr>
              <a:t>.</a:t>
            </a:r>
          </a:p>
          <a:p>
            <a:r>
              <a:rPr lang="en-US" sz="1600" dirty="0">
                <a:latin typeface="Times New Roman" panose="02020603050405020304" pitchFamily="18" charset="0"/>
                <a:cs typeface="Times New Roman" panose="02020603050405020304" pitchFamily="18" charset="0"/>
              </a:rPr>
              <a:t>Early identification of risk factors, such as low birth weight, birth asphyxia, and infections, is critical to saving newborn lives, especially in rural and underserved communities (World Health Organization (WHO), 2023; Liu et al., 2016).</a:t>
            </a:r>
          </a:p>
          <a:p>
            <a:r>
              <a:rPr lang="en-US" sz="1600" dirty="0">
                <a:latin typeface="Times New Roman" panose="02020603050405020304" pitchFamily="18" charset="0"/>
                <a:cs typeface="Times New Roman" panose="02020603050405020304" pitchFamily="18" charset="0"/>
              </a:rPr>
              <a:t>Studying patterns of neonatal deaths outside hospitals provides valuable insights for shaping public health policies, improving access to healthcare services, and increasing community awareness about safe birth practices (Registrar General of India, 2020; Thaddeus and Maine, 1994).</a:t>
            </a:r>
          </a:p>
          <a:p>
            <a:r>
              <a:rPr lang="en-US" sz="1600" dirty="0">
                <a:latin typeface="Times New Roman" panose="02020603050405020304" pitchFamily="18" charset="0"/>
                <a:cs typeface="Times New Roman" panose="02020603050405020304" pitchFamily="18" charset="0"/>
              </a:rPr>
              <a:t>This research is unique because it combines global data from WHO with India-specific evidence on out-of-hospital neonatal mortality, highlighting challenges in both urban and rural settings </a:t>
            </a:r>
            <a:r>
              <a:rPr lang="da-DK" sz="1600" dirty="0">
                <a:latin typeface="Times New Roman" panose="02020603050405020304" pitchFamily="18" charset="0"/>
                <a:cs typeface="Times New Roman" panose="02020603050405020304" pitchFamily="18" charset="0"/>
              </a:rPr>
              <a:t>(WHO, 2023; Sankar et al., 2016)</a:t>
            </a:r>
            <a:r>
              <a:rPr lang="en-US" sz="1600" dirty="0">
                <a:latin typeface="Times New Roman" panose="02020603050405020304" pitchFamily="18" charset="0"/>
                <a:cs typeface="Times New Roman" panose="02020603050405020304" pitchFamily="18" charset="0"/>
              </a:rPr>
              <a:t>.</a:t>
            </a:r>
          </a:p>
          <a:p>
            <a:r>
              <a:rPr lang="en-US" sz="1600" dirty="0">
                <a:latin typeface="Times New Roman" panose="02020603050405020304" pitchFamily="18" charset="0"/>
                <a:cs typeface="Times New Roman" panose="02020603050405020304" pitchFamily="18" charset="0"/>
              </a:rPr>
              <a:t>The findings aim to support evidence-based recommendations for interventions, training, and policy measures that can reduce preventable neonatal deaths in India (Ministry of Health and Family Welfare (MoHFW), 2014; Bhutta et al., 2014).</a:t>
            </a:r>
            <a:endParaRPr lang="en-IN" sz="1600" dirty="0">
              <a:latin typeface="Times New Roman" panose="02020603050405020304" pitchFamily="18" charset="0"/>
              <a:cs typeface="Times New Roman" panose="02020603050405020304" pitchFamily="18" charset="0"/>
            </a:endParaRPr>
          </a:p>
        </p:txBody>
      </p:sp>
      <p:sp>
        <p:nvSpPr>
          <p:cNvPr id="11" name="Oval 10">
            <a:extLst>
              <a:ext uri="{FF2B5EF4-FFF2-40B4-BE49-F238E27FC236}">
                <a16:creationId xmlns:a16="http://schemas.microsoft.com/office/drawing/2014/main" id="{2E5C8677-DFAF-699C-A577-99E5F11F7C22}"/>
              </a:ext>
            </a:extLst>
          </p:cNvPr>
          <p:cNvSpPr/>
          <p:nvPr/>
        </p:nvSpPr>
        <p:spPr>
          <a:xfrm>
            <a:off x="9064487" y="420959"/>
            <a:ext cx="2733263" cy="2251147"/>
          </a:xfrm>
          <a:prstGeom prst="ellipse">
            <a:avLst/>
          </a:prstGeom>
          <a:blipFill>
            <a:blip r:embed="rId2"/>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Oval 16">
            <a:extLst>
              <a:ext uri="{FF2B5EF4-FFF2-40B4-BE49-F238E27FC236}">
                <a16:creationId xmlns:a16="http://schemas.microsoft.com/office/drawing/2014/main" id="{022470A3-BFD7-86A7-99A8-F257DFEC270C}"/>
              </a:ext>
            </a:extLst>
          </p:cNvPr>
          <p:cNvSpPr/>
          <p:nvPr/>
        </p:nvSpPr>
        <p:spPr>
          <a:xfrm>
            <a:off x="9124119" y="4015410"/>
            <a:ext cx="2733263" cy="2478154"/>
          </a:xfrm>
          <a:prstGeom prst="ellipse">
            <a:avLst/>
          </a:prstGeom>
          <a:blipFill>
            <a:blip r:embed="rId3"/>
            <a:stretch>
              <a:fillRect l="-5999" t="-31033" r="-21879" b="-32539"/>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Oval 14">
            <a:extLst>
              <a:ext uri="{FF2B5EF4-FFF2-40B4-BE49-F238E27FC236}">
                <a16:creationId xmlns:a16="http://schemas.microsoft.com/office/drawing/2014/main" id="{7608B6D2-A7A8-F91F-D406-F893F8DDBA2B}"/>
              </a:ext>
            </a:extLst>
          </p:cNvPr>
          <p:cNvSpPr/>
          <p:nvPr/>
        </p:nvSpPr>
        <p:spPr>
          <a:xfrm>
            <a:off x="9124120" y="2380487"/>
            <a:ext cx="2673630" cy="2251147"/>
          </a:xfrm>
          <a:prstGeom prst="ellipse">
            <a:avLst/>
          </a:prstGeom>
          <a:blipFill>
            <a:blip r:embed="rId4"/>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291902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64F8226-C263-4D73-84E6-6774B7FEC0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IN"/>
          </a:p>
        </p:txBody>
      </p:sp>
      <p:sp>
        <p:nvSpPr>
          <p:cNvPr id="22" name="Rectangle 21">
            <a:extLst>
              <a:ext uri="{FF2B5EF4-FFF2-40B4-BE49-F238E27FC236}">
                <a16:creationId xmlns:a16="http://schemas.microsoft.com/office/drawing/2014/main" id="{2C8DCBC9-E0DE-46B3-8FAE-C5C151378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65285"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8" name="Title 7">
            <a:extLst>
              <a:ext uri="{FF2B5EF4-FFF2-40B4-BE49-F238E27FC236}">
                <a16:creationId xmlns:a16="http://schemas.microsoft.com/office/drawing/2014/main" id="{4FB5E524-DCE1-4F24-3A1E-3E6EDB6E51D3}"/>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a:t>Research Questions, Aims &amp; Objectives</a:t>
            </a:r>
          </a:p>
        </p:txBody>
      </p:sp>
      <p:sp>
        <p:nvSpPr>
          <p:cNvPr id="5" name="TextBox 4">
            <a:extLst>
              <a:ext uri="{FF2B5EF4-FFF2-40B4-BE49-F238E27FC236}">
                <a16:creationId xmlns:a16="http://schemas.microsoft.com/office/drawing/2014/main" id="{8CA7D46F-56E2-EFC8-65FA-C9B7523A280C}"/>
              </a:ext>
            </a:extLst>
          </p:cNvPr>
          <p:cNvSpPr txBox="1"/>
          <p:nvPr/>
        </p:nvSpPr>
        <p:spPr>
          <a:xfrm>
            <a:off x="357599" y="2455654"/>
            <a:ext cx="7547672" cy="3908141"/>
          </a:xfrm>
          <a:prstGeom prst="rect">
            <a:avLst/>
          </a:prstGeom>
        </p:spPr>
        <p:txBody>
          <a:bodyPr vert="horz" lIns="91440" tIns="45720" rIns="91440" bIns="45720" rtlCol="0">
            <a:normAutofit fontScale="92500"/>
          </a:bodyPr>
          <a:lstStyle/>
          <a:p>
            <a:pPr indent="-182880" defTabSz="914400">
              <a:lnSpc>
                <a:spcPct val="90000"/>
              </a:lnSpc>
              <a:spcAft>
                <a:spcPts val="600"/>
              </a:spcAft>
              <a:buClr>
                <a:schemeClr val="tx1">
                  <a:lumMod val="85000"/>
                  <a:lumOff val="15000"/>
                </a:schemeClr>
              </a:buClr>
              <a:buFont typeface="Garamond" pitchFamily="18" charset="0"/>
              <a:buChar char="◦"/>
            </a:pPr>
            <a:endParaRPr lang="en-US" sz="1400" dirty="0"/>
          </a:p>
          <a:p>
            <a:pPr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Research Question: What are the major causes and contributing factors to Neonatal Deaths occurring outside hospitals in India?</a:t>
            </a:r>
          </a:p>
          <a:p>
            <a:pPr indent="-182880" defTabSz="914400">
              <a:lnSpc>
                <a:spcPct val="90000"/>
              </a:lnSpc>
              <a:spcAft>
                <a:spcPts val="600"/>
              </a:spcAft>
              <a:buClr>
                <a:schemeClr val="tx1">
                  <a:lumMod val="85000"/>
                  <a:lumOff val="15000"/>
                </a:schemeClr>
              </a:buClr>
              <a:buFont typeface="Garamond" pitchFamily="18" charset="0"/>
              <a:buChar char="◦"/>
            </a:pPr>
            <a:endParaRPr lang="en-US" sz="1900" dirty="0">
              <a:latin typeface="Times New Roman" panose="02020603050405020304" pitchFamily="18" charset="0"/>
              <a:cs typeface="Times New Roman" panose="02020603050405020304" pitchFamily="18" charset="0"/>
            </a:endParaRPr>
          </a:p>
          <a:p>
            <a:pPr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Research Aim: To investigate the causes, patterns and health care gaps contributing to Neonatal Deaths occurring outside the hospital settings in India.</a:t>
            </a:r>
          </a:p>
          <a:p>
            <a:pPr indent="-182880" defTabSz="914400">
              <a:lnSpc>
                <a:spcPct val="90000"/>
              </a:lnSpc>
              <a:spcAft>
                <a:spcPts val="600"/>
              </a:spcAft>
              <a:buClr>
                <a:schemeClr val="tx1">
                  <a:lumMod val="85000"/>
                  <a:lumOff val="15000"/>
                </a:schemeClr>
              </a:buClr>
              <a:buFont typeface="Garamond" pitchFamily="18" charset="0"/>
              <a:buChar char="◦"/>
            </a:pPr>
            <a:endParaRPr lang="en-US" sz="1900" dirty="0">
              <a:latin typeface="Times New Roman" panose="02020603050405020304" pitchFamily="18" charset="0"/>
              <a:cs typeface="Times New Roman" panose="02020603050405020304" pitchFamily="18" charset="0"/>
            </a:endParaRPr>
          </a:p>
          <a:p>
            <a:pPr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Research objectives: </a:t>
            </a:r>
          </a:p>
          <a:p>
            <a:pPr marL="342900"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To identify the leading medical causes of Neonatal deaths outside hospitals.</a:t>
            </a:r>
          </a:p>
          <a:p>
            <a:pPr marL="342900"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To examine socio-economic and cultural factors influencing home Neonatal Deaths.</a:t>
            </a:r>
          </a:p>
          <a:p>
            <a:pPr marL="342900"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To assess the role of community health services in preventing these deaths.</a:t>
            </a:r>
          </a:p>
        </p:txBody>
      </p:sp>
      <p:pic>
        <p:nvPicPr>
          <p:cNvPr id="10" name="Picture 9">
            <a:extLst>
              <a:ext uri="{FF2B5EF4-FFF2-40B4-BE49-F238E27FC236}">
                <a16:creationId xmlns:a16="http://schemas.microsoft.com/office/drawing/2014/main" id="{7E1C11F1-00B0-A1D9-BCB6-4EC70A737EF9}"/>
              </a:ext>
            </a:extLst>
          </p:cNvPr>
          <p:cNvPicPr>
            <a:picLocks noChangeAspect="1"/>
          </p:cNvPicPr>
          <p:nvPr/>
        </p:nvPicPr>
        <p:blipFill>
          <a:blip r:embed="rId2"/>
          <a:srcRect l="15105" r="-2" b="-2"/>
          <a:stretch>
            <a:fillRect/>
          </a:stretch>
        </p:blipFill>
        <p:spPr>
          <a:xfrm>
            <a:off x="7903029" y="237745"/>
            <a:ext cx="4058758" cy="3191256"/>
          </a:xfrm>
          <a:prstGeom prst="rect">
            <a:avLst/>
          </a:prstGeom>
        </p:spPr>
      </p:pic>
      <p:pic>
        <p:nvPicPr>
          <p:cNvPr id="9" name="Picture 8">
            <a:extLst>
              <a:ext uri="{FF2B5EF4-FFF2-40B4-BE49-F238E27FC236}">
                <a16:creationId xmlns:a16="http://schemas.microsoft.com/office/drawing/2014/main" id="{F4854F2D-EE58-9D78-F287-0B5BDBF85D5E}"/>
              </a:ext>
            </a:extLst>
          </p:cNvPr>
          <p:cNvPicPr>
            <a:picLocks noChangeAspect="1"/>
          </p:cNvPicPr>
          <p:nvPr/>
        </p:nvPicPr>
        <p:blipFill>
          <a:blip r:embed="rId3"/>
          <a:srcRect r="10021" b="4"/>
          <a:stretch>
            <a:fillRect/>
          </a:stretch>
        </p:blipFill>
        <p:spPr>
          <a:xfrm>
            <a:off x="7903029" y="3429002"/>
            <a:ext cx="4058758" cy="3191254"/>
          </a:xfrm>
          <a:prstGeom prst="rect">
            <a:avLst/>
          </a:prstGeom>
        </p:spPr>
      </p:pic>
    </p:spTree>
    <p:extLst>
      <p:ext uri="{BB962C8B-B14F-4D97-AF65-F5344CB8AC3E}">
        <p14:creationId xmlns:p14="http://schemas.microsoft.com/office/powerpoint/2010/main" val="2918139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IN"/>
          </a:p>
        </p:txBody>
      </p:sp>
      <p:sp>
        <p:nvSpPr>
          <p:cNvPr id="44" name="Rectangle 43">
            <a:extLst>
              <a:ext uri="{FF2B5EF4-FFF2-40B4-BE49-F238E27FC236}">
                <a16:creationId xmlns:a16="http://schemas.microsoft.com/office/drawing/2014/main" id="{7203729A-66E4-4139-B3DB-CECEF6DA5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8E653B29-CEC4-4D92-91C0-AED521DEB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ln w="6350" cap="flat" cmpd="sng" algn="ctr">
            <a:noFill/>
            <a:prstDash val="solid"/>
          </a:ln>
          <a:effectLst>
            <a:softEdge rad="0"/>
          </a:effectLst>
        </p:spPr>
        <p:txBody>
          <a:bodyPr/>
          <a:lstStyle/>
          <a:p>
            <a:endParaRPr lang="en-IN"/>
          </a:p>
        </p:txBody>
      </p:sp>
      <p:sp>
        <p:nvSpPr>
          <p:cNvPr id="4" name="Title 3">
            <a:extLst>
              <a:ext uri="{FF2B5EF4-FFF2-40B4-BE49-F238E27FC236}">
                <a16:creationId xmlns:a16="http://schemas.microsoft.com/office/drawing/2014/main" id="{CAC54AF0-3769-5134-8839-5A0765783553}"/>
              </a:ext>
            </a:extLst>
          </p:cNvPr>
          <p:cNvSpPr>
            <a:spLocks noGrp="1"/>
          </p:cNvSpPr>
          <p:nvPr>
            <p:ph type="title"/>
          </p:nvPr>
        </p:nvSpPr>
        <p:spPr>
          <a:xfrm>
            <a:off x="7539554" y="891241"/>
            <a:ext cx="3939084" cy="5075519"/>
          </a:xfrm>
        </p:spPr>
        <p:txBody>
          <a:bodyPr vert="horz" lIns="91440" tIns="45720" rIns="91440" bIns="45720" rtlCol="0" anchor="ctr">
            <a:normAutofit/>
          </a:bodyPr>
          <a:lstStyle/>
          <a:p>
            <a:r>
              <a:rPr lang="en-US" sz="4000" b="1"/>
              <a:t>Research Impact</a:t>
            </a:r>
          </a:p>
        </p:txBody>
      </p:sp>
      <p:sp>
        <p:nvSpPr>
          <p:cNvPr id="36" name="TextBox 35">
            <a:extLst>
              <a:ext uri="{FF2B5EF4-FFF2-40B4-BE49-F238E27FC236}">
                <a16:creationId xmlns:a16="http://schemas.microsoft.com/office/drawing/2014/main" id="{F63B677A-EB52-8054-0188-FD2FC86B4461}"/>
              </a:ext>
            </a:extLst>
          </p:cNvPr>
          <p:cNvSpPr txBox="1"/>
          <p:nvPr/>
        </p:nvSpPr>
        <p:spPr>
          <a:xfrm>
            <a:off x="866441" y="891241"/>
            <a:ext cx="6013478" cy="5075519"/>
          </a:xfrm>
          <a:prstGeom prst="rect">
            <a:avLst/>
          </a:prstGeom>
        </p:spPr>
        <p:txBody>
          <a:bodyPr vert="horz" lIns="91440" tIns="45720" rIns="91440" bIns="45720" rtlCol="0" anchor="ctr">
            <a:normAutofit/>
          </a:bodyPr>
          <a:lstStyle/>
          <a:p>
            <a:pPr indent="-182880" defTabSz="914400">
              <a:lnSpc>
                <a:spcPct val="90000"/>
              </a:lnSpc>
              <a:spcAft>
                <a:spcPts val="600"/>
              </a:spcAft>
              <a:buClr>
                <a:schemeClr val="tx1">
                  <a:lumMod val="85000"/>
                  <a:lumOff val="15000"/>
                </a:schemeClr>
              </a:buClr>
              <a:buFont typeface="Garamond" pitchFamily="18" charset="0"/>
              <a:buChar char="◦"/>
            </a:pPr>
            <a:r>
              <a:rPr lang="en-US" sz="1500"/>
              <a:t>Impact on: </a:t>
            </a:r>
          </a:p>
          <a:p>
            <a:pPr indent="-182880" defTabSz="914400">
              <a:lnSpc>
                <a:spcPct val="90000"/>
              </a:lnSpc>
              <a:spcAft>
                <a:spcPts val="600"/>
              </a:spcAft>
              <a:buClr>
                <a:schemeClr val="tx1">
                  <a:lumMod val="85000"/>
                  <a:lumOff val="15000"/>
                </a:schemeClr>
              </a:buClr>
              <a:buFont typeface="Garamond" pitchFamily="18" charset="0"/>
              <a:buChar char="◦"/>
            </a:pPr>
            <a:endParaRPr lang="en-US" sz="1500"/>
          </a:p>
          <a:p>
            <a:pPr marL="285750" indent="-182880" defTabSz="914400">
              <a:lnSpc>
                <a:spcPct val="90000"/>
              </a:lnSpc>
              <a:spcAft>
                <a:spcPts val="600"/>
              </a:spcAft>
              <a:buClr>
                <a:schemeClr val="tx1">
                  <a:lumMod val="85000"/>
                  <a:lumOff val="15000"/>
                </a:schemeClr>
              </a:buClr>
              <a:buFont typeface="Garamond" pitchFamily="18" charset="0"/>
              <a:buChar char="◦"/>
            </a:pPr>
            <a:r>
              <a:rPr lang="en-US" sz="1500" b="1"/>
              <a:t>New Borns and Families</a:t>
            </a:r>
          </a:p>
          <a:p>
            <a:pPr indent="-182880" defTabSz="914400">
              <a:lnSpc>
                <a:spcPct val="90000"/>
              </a:lnSpc>
              <a:spcAft>
                <a:spcPts val="600"/>
              </a:spcAft>
              <a:buClr>
                <a:schemeClr val="tx1">
                  <a:lumMod val="85000"/>
                  <a:lumOff val="15000"/>
                </a:schemeClr>
              </a:buClr>
              <a:buFont typeface="Garamond" pitchFamily="18" charset="0"/>
              <a:buChar char="◦"/>
            </a:pPr>
            <a:r>
              <a:rPr lang="en-US" sz="1500"/>
              <a:t>Reduce preventable deaths</a:t>
            </a:r>
          </a:p>
          <a:p>
            <a:pPr indent="-182880" defTabSz="914400">
              <a:lnSpc>
                <a:spcPct val="90000"/>
              </a:lnSpc>
              <a:spcAft>
                <a:spcPts val="600"/>
              </a:spcAft>
              <a:buClr>
                <a:schemeClr val="tx1">
                  <a:lumMod val="85000"/>
                  <a:lumOff val="15000"/>
                </a:schemeClr>
              </a:buClr>
              <a:buFont typeface="Garamond" pitchFamily="18" charset="0"/>
              <a:buChar char="◦"/>
            </a:pPr>
            <a:r>
              <a:rPr lang="en-US" sz="1500"/>
              <a:t>Better awareness of danger signs</a:t>
            </a:r>
          </a:p>
          <a:p>
            <a:pPr indent="-182880" defTabSz="914400">
              <a:lnSpc>
                <a:spcPct val="90000"/>
              </a:lnSpc>
              <a:spcAft>
                <a:spcPts val="600"/>
              </a:spcAft>
              <a:buClr>
                <a:schemeClr val="tx1">
                  <a:lumMod val="85000"/>
                  <a:lumOff val="15000"/>
                </a:schemeClr>
              </a:buClr>
              <a:buFont typeface="Garamond" pitchFamily="18" charset="0"/>
              <a:buChar char="◦"/>
            </a:pPr>
            <a:endParaRPr lang="en-US" sz="1500"/>
          </a:p>
          <a:p>
            <a:pPr indent="-182880" defTabSz="914400">
              <a:lnSpc>
                <a:spcPct val="90000"/>
              </a:lnSpc>
              <a:spcAft>
                <a:spcPts val="600"/>
              </a:spcAft>
              <a:buClr>
                <a:schemeClr val="tx1">
                  <a:lumMod val="85000"/>
                  <a:lumOff val="15000"/>
                </a:schemeClr>
              </a:buClr>
              <a:buFont typeface="Garamond" pitchFamily="18" charset="0"/>
              <a:buChar char="◦"/>
            </a:pPr>
            <a:r>
              <a:rPr lang="en-US" sz="1500" b="1"/>
              <a:t>Public Health system</a:t>
            </a:r>
          </a:p>
          <a:p>
            <a:pPr indent="-182880" defTabSz="914400">
              <a:lnSpc>
                <a:spcPct val="90000"/>
              </a:lnSpc>
              <a:spcAft>
                <a:spcPts val="600"/>
              </a:spcAft>
              <a:buClr>
                <a:schemeClr val="tx1">
                  <a:lumMod val="85000"/>
                  <a:lumOff val="15000"/>
                </a:schemeClr>
              </a:buClr>
              <a:buFont typeface="Garamond" pitchFamily="18" charset="0"/>
              <a:buChar char="◦"/>
            </a:pPr>
            <a:r>
              <a:rPr lang="en-US" sz="1500"/>
              <a:t>Improved surveillance of home deaths</a:t>
            </a:r>
          </a:p>
          <a:p>
            <a:pPr indent="-182880" defTabSz="914400">
              <a:lnSpc>
                <a:spcPct val="90000"/>
              </a:lnSpc>
              <a:spcAft>
                <a:spcPts val="600"/>
              </a:spcAft>
              <a:buClr>
                <a:schemeClr val="tx1">
                  <a:lumMod val="85000"/>
                  <a:lumOff val="15000"/>
                </a:schemeClr>
              </a:buClr>
              <a:buFont typeface="Garamond" pitchFamily="18" charset="0"/>
              <a:buChar char="◦"/>
            </a:pPr>
            <a:r>
              <a:rPr lang="en-US" sz="1500"/>
              <a:t>Stronger referral systems</a:t>
            </a:r>
          </a:p>
          <a:p>
            <a:pPr indent="-182880" defTabSz="914400">
              <a:lnSpc>
                <a:spcPct val="90000"/>
              </a:lnSpc>
              <a:spcAft>
                <a:spcPts val="600"/>
              </a:spcAft>
              <a:buClr>
                <a:schemeClr val="tx1">
                  <a:lumMod val="85000"/>
                  <a:lumOff val="15000"/>
                </a:schemeClr>
              </a:buClr>
              <a:buFont typeface="Garamond" pitchFamily="18" charset="0"/>
              <a:buChar char="◦"/>
            </a:pPr>
            <a:endParaRPr lang="en-US" sz="1500"/>
          </a:p>
          <a:p>
            <a:pPr indent="-182880" defTabSz="914400">
              <a:lnSpc>
                <a:spcPct val="90000"/>
              </a:lnSpc>
              <a:spcAft>
                <a:spcPts val="600"/>
              </a:spcAft>
              <a:buClr>
                <a:schemeClr val="tx1">
                  <a:lumMod val="85000"/>
                  <a:lumOff val="15000"/>
                </a:schemeClr>
              </a:buClr>
              <a:buFont typeface="Garamond" pitchFamily="18" charset="0"/>
              <a:buChar char="◦"/>
            </a:pPr>
            <a:r>
              <a:rPr lang="en-US" sz="1500" b="1"/>
              <a:t>Health Professionals</a:t>
            </a:r>
            <a:endParaRPr lang="en-US" sz="1500"/>
          </a:p>
          <a:p>
            <a:pPr indent="-182880" defTabSz="914400">
              <a:lnSpc>
                <a:spcPct val="90000"/>
              </a:lnSpc>
              <a:spcAft>
                <a:spcPts val="600"/>
              </a:spcAft>
              <a:buClr>
                <a:schemeClr val="tx1">
                  <a:lumMod val="85000"/>
                  <a:lumOff val="15000"/>
                </a:schemeClr>
              </a:buClr>
              <a:buFont typeface="Garamond" pitchFamily="18" charset="0"/>
              <a:buChar char="◦"/>
            </a:pPr>
            <a:r>
              <a:rPr lang="en-US" sz="1500"/>
              <a:t>Training for ASHA and community workers</a:t>
            </a:r>
          </a:p>
          <a:p>
            <a:pPr indent="-182880" defTabSz="914400">
              <a:lnSpc>
                <a:spcPct val="90000"/>
              </a:lnSpc>
              <a:spcAft>
                <a:spcPts val="600"/>
              </a:spcAft>
              <a:buClr>
                <a:schemeClr val="tx1">
                  <a:lumMod val="85000"/>
                  <a:lumOff val="15000"/>
                </a:schemeClr>
              </a:buClr>
              <a:buFont typeface="Garamond" pitchFamily="18" charset="0"/>
              <a:buChar char="◦"/>
            </a:pPr>
            <a:r>
              <a:rPr lang="en-US" sz="1500"/>
              <a:t>Better emergency response</a:t>
            </a:r>
          </a:p>
          <a:p>
            <a:pPr indent="-182880" defTabSz="914400">
              <a:lnSpc>
                <a:spcPct val="90000"/>
              </a:lnSpc>
              <a:spcAft>
                <a:spcPts val="600"/>
              </a:spcAft>
              <a:buClr>
                <a:schemeClr val="tx1">
                  <a:lumMod val="85000"/>
                  <a:lumOff val="15000"/>
                </a:schemeClr>
              </a:buClr>
              <a:buFont typeface="Garamond" pitchFamily="18" charset="0"/>
              <a:buChar char="◦"/>
            </a:pPr>
            <a:endParaRPr lang="en-US" sz="1500"/>
          </a:p>
          <a:p>
            <a:pPr indent="-182880" defTabSz="914400">
              <a:lnSpc>
                <a:spcPct val="90000"/>
              </a:lnSpc>
              <a:spcAft>
                <a:spcPts val="600"/>
              </a:spcAft>
              <a:buClr>
                <a:schemeClr val="tx1">
                  <a:lumMod val="85000"/>
                  <a:lumOff val="15000"/>
                </a:schemeClr>
              </a:buClr>
              <a:buFont typeface="Garamond" pitchFamily="18" charset="0"/>
              <a:buChar char="◦"/>
            </a:pPr>
            <a:r>
              <a:rPr lang="en-US" sz="1500" b="1"/>
              <a:t>Policy</a:t>
            </a:r>
          </a:p>
          <a:p>
            <a:pPr indent="-182880" defTabSz="914400">
              <a:lnSpc>
                <a:spcPct val="90000"/>
              </a:lnSpc>
              <a:spcAft>
                <a:spcPts val="600"/>
              </a:spcAft>
              <a:buClr>
                <a:schemeClr val="tx1">
                  <a:lumMod val="85000"/>
                  <a:lumOff val="15000"/>
                </a:schemeClr>
              </a:buClr>
              <a:buFont typeface="Garamond" pitchFamily="18" charset="0"/>
              <a:buChar char="◦"/>
            </a:pPr>
            <a:r>
              <a:rPr lang="en-US" sz="1500"/>
              <a:t>Supports National health Missions(NHM)</a:t>
            </a:r>
          </a:p>
          <a:p>
            <a:pPr indent="-182880" defTabSz="914400">
              <a:lnSpc>
                <a:spcPct val="90000"/>
              </a:lnSpc>
              <a:spcAft>
                <a:spcPts val="600"/>
              </a:spcAft>
              <a:buClr>
                <a:schemeClr val="tx1">
                  <a:lumMod val="85000"/>
                  <a:lumOff val="15000"/>
                </a:schemeClr>
              </a:buClr>
              <a:buFont typeface="Garamond" pitchFamily="18" charset="0"/>
              <a:buChar char="◦"/>
            </a:pPr>
            <a:r>
              <a:rPr lang="en-US" sz="1500"/>
              <a:t>Guides maternal and Newborn Care policies</a:t>
            </a:r>
          </a:p>
        </p:txBody>
      </p:sp>
      <p:cxnSp>
        <p:nvCxnSpPr>
          <p:cNvPr id="48" name="Straight Connector 47">
            <a:extLst>
              <a:ext uri="{FF2B5EF4-FFF2-40B4-BE49-F238E27FC236}">
                <a16:creationId xmlns:a16="http://schemas.microsoft.com/office/drawing/2014/main" id="{8A5AEE14-4971-4A17-9134-2678A90F29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5398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22BF9EE-FF35-D801-5575-02FBE8AF4D4C}"/>
              </a:ext>
            </a:extLst>
          </p:cNvPr>
          <p:cNvSpPr>
            <a:spLocks noGrp="1"/>
          </p:cNvSpPr>
          <p:nvPr>
            <p:ph type="body" idx="1"/>
          </p:nvPr>
        </p:nvSpPr>
        <p:spPr>
          <a:xfrm>
            <a:off x="1063753" y="1593943"/>
            <a:ext cx="3263613" cy="640080"/>
          </a:xfrm>
        </p:spPr>
        <p:txBody>
          <a:bodyPr>
            <a:normAutofit lnSpcReduction="10000"/>
          </a:bodyPr>
          <a:lstStyle/>
          <a:p>
            <a:r>
              <a:rPr lang="en-US" dirty="0"/>
              <a:t>India Newborn Action Plan (INAP)</a:t>
            </a:r>
            <a:endParaRPr lang="en-IN" dirty="0"/>
          </a:p>
        </p:txBody>
      </p:sp>
      <p:sp>
        <p:nvSpPr>
          <p:cNvPr id="4" name="Content Placeholder 3">
            <a:extLst>
              <a:ext uri="{FF2B5EF4-FFF2-40B4-BE49-F238E27FC236}">
                <a16:creationId xmlns:a16="http://schemas.microsoft.com/office/drawing/2014/main" id="{DB5325FB-ECAB-45D8-6391-F7E590ACDE67}"/>
              </a:ext>
            </a:extLst>
          </p:cNvPr>
          <p:cNvSpPr>
            <a:spLocks noGrp="1"/>
          </p:cNvSpPr>
          <p:nvPr>
            <p:ph sz="half" idx="2"/>
          </p:nvPr>
        </p:nvSpPr>
        <p:spPr>
          <a:xfrm>
            <a:off x="1069848" y="2375648"/>
            <a:ext cx="3263613" cy="3581333"/>
          </a:xfrm>
        </p:spPr>
        <p:txBody>
          <a:bodyPr>
            <a:normAutofit fontScale="85000" lnSpcReduction="10000"/>
          </a:bodyPr>
          <a:lstStyle/>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Ministry of Health and Family Welfare</a:t>
            </a:r>
          </a:p>
          <a:p>
            <a:r>
              <a:rPr lang="en-US" sz="2000" dirty="0">
                <a:latin typeface="Times New Roman" panose="02020603050405020304" pitchFamily="18" charset="0"/>
                <a:cs typeface="Times New Roman" panose="02020603050405020304" pitchFamily="18" charset="0"/>
              </a:rPr>
              <a:t>Aligns with ENAP</a:t>
            </a:r>
          </a:p>
          <a:p>
            <a:r>
              <a:rPr lang="en-US" sz="2000" dirty="0">
                <a:latin typeface="Times New Roman" panose="02020603050405020304" pitchFamily="18" charset="0"/>
                <a:cs typeface="Times New Roman" panose="02020603050405020304" pitchFamily="18" charset="0"/>
              </a:rPr>
              <a:t>Aims for single-digit neonatal mortality</a:t>
            </a:r>
          </a:p>
          <a:p>
            <a:r>
              <a:rPr lang="en-US" sz="2000" dirty="0">
                <a:latin typeface="Times New Roman" panose="02020603050405020304" pitchFamily="18" charset="0"/>
                <a:cs typeface="Times New Roman" panose="02020603050405020304" pitchFamily="18" charset="0"/>
              </a:rPr>
              <a:t>Focus on facility-based and community-based newborn care</a:t>
            </a:r>
            <a:endParaRPr lang="en-IN" sz="20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0F1A3C52-246E-01EF-22A1-C958AFEB78BC}"/>
              </a:ext>
            </a:extLst>
          </p:cNvPr>
          <p:cNvSpPr>
            <a:spLocks noGrp="1"/>
          </p:cNvSpPr>
          <p:nvPr>
            <p:ph type="body" sz="quarter" idx="3"/>
          </p:nvPr>
        </p:nvSpPr>
        <p:spPr>
          <a:xfrm>
            <a:off x="7846350" y="1630235"/>
            <a:ext cx="3269707" cy="640080"/>
          </a:xfrm>
        </p:spPr>
        <p:txBody>
          <a:bodyPr>
            <a:normAutofit lnSpcReduction="10000"/>
          </a:bodyPr>
          <a:lstStyle/>
          <a:p>
            <a:r>
              <a:rPr lang="en-IN" dirty="0"/>
              <a:t>National Health Mission (NHM)</a:t>
            </a:r>
          </a:p>
        </p:txBody>
      </p:sp>
      <p:sp>
        <p:nvSpPr>
          <p:cNvPr id="6" name="Content Placeholder 5">
            <a:extLst>
              <a:ext uri="{FF2B5EF4-FFF2-40B4-BE49-F238E27FC236}">
                <a16:creationId xmlns:a16="http://schemas.microsoft.com/office/drawing/2014/main" id="{AF01902D-0B83-B537-1D79-DCD3B15E08B8}"/>
              </a:ext>
            </a:extLst>
          </p:cNvPr>
          <p:cNvSpPr>
            <a:spLocks noGrp="1"/>
          </p:cNvSpPr>
          <p:nvPr>
            <p:ph sz="quarter" idx="4"/>
          </p:nvPr>
        </p:nvSpPr>
        <p:spPr>
          <a:xfrm>
            <a:off x="7858540" y="3810129"/>
            <a:ext cx="3269708" cy="3200400"/>
          </a:xfrm>
        </p:spPr>
        <p:txBody>
          <a:bodyPr>
            <a:normAutofit fontScale="85000" lnSpcReduction="10000"/>
          </a:bodyPr>
          <a:lstStyle/>
          <a:p>
            <a:r>
              <a:rPr lang="en-US" sz="2000" dirty="0">
                <a:latin typeface="Times New Roman" panose="02020603050405020304" pitchFamily="18" charset="0"/>
                <a:cs typeface="Times New Roman" panose="02020603050405020304" pitchFamily="18" charset="0"/>
              </a:rPr>
              <a:t>Expands institutional deliveries</a:t>
            </a:r>
          </a:p>
          <a:p>
            <a:r>
              <a:rPr lang="en-US" sz="2000" dirty="0">
                <a:latin typeface="Times New Roman" panose="02020603050405020304" pitchFamily="18" charset="0"/>
                <a:cs typeface="Times New Roman" panose="02020603050405020304" pitchFamily="18" charset="0"/>
              </a:rPr>
              <a:t>Deploys ASHA workers for community outreach</a:t>
            </a:r>
          </a:p>
          <a:p>
            <a:r>
              <a:rPr lang="en-US" sz="2000" dirty="0">
                <a:latin typeface="Times New Roman" panose="02020603050405020304" pitchFamily="18" charset="0"/>
                <a:cs typeface="Times New Roman" panose="02020603050405020304" pitchFamily="18" charset="0"/>
              </a:rPr>
              <a:t>Promotes postnatal home visits</a:t>
            </a:r>
            <a:endParaRPr lang="en-IN" sz="2000" dirty="0">
              <a:latin typeface="Times New Roman" panose="02020603050405020304" pitchFamily="18" charset="0"/>
              <a:cs typeface="Times New Roman" panose="02020603050405020304" pitchFamily="18" charset="0"/>
            </a:endParaRPr>
          </a:p>
        </p:txBody>
      </p:sp>
      <p:sp>
        <p:nvSpPr>
          <p:cNvPr id="7" name="Rectangle 1">
            <a:extLst>
              <a:ext uri="{FF2B5EF4-FFF2-40B4-BE49-F238E27FC236}">
                <a16:creationId xmlns:a16="http://schemas.microsoft.com/office/drawing/2014/main" id="{C1F89E32-F689-CC43-A53D-073BE4A854ED}"/>
              </a:ext>
            </a:extLst>
          </p:cNvPr>
          <p:cNvSpPr>
            <a:spLocks noGrp="1" noChangeArrowheads="1"/>
          </p:cNvSpPr>
          <p:nvPr>
            <p:ph type="title"/>
          </p:nvPr>
        </p:nvSpPr>
        <p:spPr bwMode="auto">
          <a:xfrm>
            <a:off x="1408442" y="439354"/>
            <a:ext cx="5837848"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ctr"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rgbClr val="1B2022"/>
                </a:solidFill>
                <a:effectLst/>
                <a:latin typeface="Poppins" panose="00000500000000000000" pitchFamily="2" charset="0"/>
                <a:cs typeface="Poppins" panose="00000500000000000000" pitchFamily="2" charset="0"/>
              </a:rPr>
              <a:t>Indian National Policies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Content Placeholder 9">
            <a:extLst>
              <a:ext uri="{FF2B5EF4-FFF2-40B4-BE49-F238E27FC236}">
                <a16:creationId xmlns:a16="http://schemas.microsoft.com/office/drawing/2014/main" id="{C5E92799-C59E-C42F-9D00-68AF44836125}"/>
              </a:ext>
            </a:extLst>
          </p:cNvPr>
          <p:cNvSpPr txBox="1">
            <a:spLocks/>
          </p:cNvSpPr>
          <p:nvPr/>
        </p:nvSpPr>
        <p:spPr>
          <a:xfrm>
            <a:off x="4333461" y="2714413"/>
            <a:ext cx="3525079" cy="3242568"/>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endParaRPr lang="en-IN" dirty="0"/>
          </a:p>
        </p:txBody>
      </p:sp>
      <p:sp>
        <p:nvSpPr>
          <p:cNvPr id="9" name="Content Placeholder 9">
            <a:extLst>
              <a:ext uri="{FF2B5EF4-FFF2-40B4-BE49-F238E27FC236}">
                <a16:creationId xmlns:a16="http://schemas.microsoft.com/office/drawing/2014/main" id="{EE41B9B9-7FF0-623A-AE15-CDBE94BE8505}"/>
              </a:ext>
            </a:extLst>
          </p:cNvPr>
          <p:cNvSpPr txBox="1">
            <a:spLocks/>
          </p:cNvSpPr>
          <p:nvPr/>
        </p:nvSpPr>
        <p:spPr>
          <a:xfrm>
            <a:off x="4333461" y="2345115"/>
            <a:ext cx="3525079" cy="3611865"/>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endParaRPr lang="en-IN" dirty="0"/>
          </a:p>
        </p:txBody>
      </p:sp>
      <p:sp>
        <p:nvSpPr>
          <p:cNvPr id="10" name="Rectangle 3">
            <a:extLst>
              <a:ext uri="{FF2B5EF4-FFF2-40B4-BE49-F238E27FC236}">
                <a16:creationId xmlns:a16="http://schemas.microsoft.com/office/drawing/2014/main" id="{199C274A-B9FA-4108-D55D-F44BF9F2946F}"/>
              </a:ext>
            </a:extLst>
          </p:cNvPr>
          <p:cNvSpPr txBox="1">
            <a:spLocks noChangeArrowheads="1"/>
          </p:cNvSpPr>
          <p:nvPr/>
        </p:nvSpPr>
        <p:spPr bwMode="auto">
          <a:xfrm>
            <a:off x="4321272" y="1622540"/>
            <a:ext cx="3525078" cy="384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ctr" defTabSz="914400" rtl="0" eaLnBrk="1" latinLnBrk="0" hangingPunct="1">
              <a:lnSpc>
                <a:spcPct val="100000"/>
              </a:lnSpc>
              <a:spcBef>
                <a:spcPts val="0"/>
              </a:spcBef>
              <a:spcAft>
                <a:spcPts val="0"/>
              </a:spcAft>
              <a:buClr>
                <a:schemeClr val="tx1">
                  <a:lumMod val="85000"/>
                  <a:lumOff val="15000"/>
                </a:schemeClr>
              </a:buClr>
              <a:buFont typeface="Garamond" pitchFamily="18" charset="0"/>
              <a:buNone/>
              <a:defRPr sz="1900" b="0" kern="1200">
                <a:solidFill>
                  <a:schemeClr val="tx2"/>
                </a:solidFill>
                <a:latin typeface="+mn-lt"/>
                <a:ea typeface="+mn-ea"/>
                <a:cs typeface="+mn-cs"/>
              </a:defRPr>
            </a:lvl1pPr>
            <a:lvl2pPr marL="457200" indent="0" algn="l" defTabSz="914400" rtl="0" eaLnBrk="1" latinLnBrk="0" hangingPunct="1">
              <a:lnSpc>
                <a:spcPct val="100000"/>
              </a:lnSpc>
              <a:spcBef>
                <a:spcPts val="500"/>
              </a:spcBef>
              <a:buClr>
                <a:schemeClr val="tx1">
                  <a:lumMod val="85000"/>
                  <a:lumOff val="15000"/>
                </a:schemeClr>
              </a:buClr>
              <a:buFont typeface="Garamond" pitchFamily="18" charset="0"/>
              <a:buNone/>
              <a:defRPr sz="1900" b="1" kern="1200">
                <a:solidFill>
                  <a:schemeClr val="tx1"/>
                </a:solidFill>
                <a:latin typeface="+mn-lt"/>
                <a:ea typeface="+mn-ea"/>
                <a:cs typeface="+mn-cs"/>
              </a:defRPr>
            </a:lvl2pPr>
            <a:lvl3pPr marL="914400" indent="0" algn="l" defTabSz="914400" rtl="0" eaLnBrk="1" latinLnBrk="0" hangingPunct="1">
              <a:lnSpc>
                <a:spcPct val="100000"/>
              </a:lnSpc>
              <a:spcBef>
                <a:spcPts val="500"/>
              </a:spcBef>
              <a:buClr>
                <a:schemeClr val="tx1">
                  <a:lumMod val="85000"/>
                  <a:lumOff val="15000"/>
                </a:schemeClr>
              </a:buClr>
              <a:buFont typeface="Garamond" pitchFamily="18" charset="0"/>
              <a:buNone/>
              <a:defRPr sz="1800" b="1" kern="1200">
                <a:solidFill>
                  <a:schemeClr val="tx1"/>
                </a:solidFill>
                <a:latin typeface="+mn-lt"/>
                <a:ea typeface="+mn-ea"/>
                <a:cs typeface="+mn-cs"/>
              </a:defRPr>
            </a:lvl3pPr>
            <a:lvl4pPr marL="13716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4pPr>
            <a:lvl5pPr marL="18288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5pPr>
            <a:lvl6pPr marL="22860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6pPr>
            <a:lvl7pPr marL="27432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7pPr>
            <a:lvl8pPr marL="32004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8pPr>
            <a:lvl9pPr marL="36576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9pPr>
          </a:lstStyle>
          <a:p>
            <a:pPr eaLnBrk="0" fontAlgn="ctr" hangingPunct="0">
              <a:spcBef>
                <a:spcPct val="0"/>
              </a:spcBef>
              <a:spcAft>
                <a:spcPct val="0"/>
              </a:spcAft>
              <a:buClrTx/>
              <a:buFontTx/>
              <a:buNone/>
            </a:pPr>
            <a:r>
              <a:rPr lang="en-US" altLang="en-US" dirty="0"/>
              <a:t>RMNCH+A Strategy</a:t>
            </a:r>
          </a:p>
        </p:txBody>
      </p:sp>
      <p:sp>
        <p:nvSpPr>
          <p:cNvPr id="11" name="Content Placeholder 9">
            <a:extLst>
              <a:ext uri="{FF2B5EF4-FFF2-40B4-BE49-F238E27FC236}">
                <a16:creationId xmlns:a16="http://schemas.microsoft.com/office/drawing/2014/main" id="{D2EDF93D-CF79-B4FC-06DE-8CD44CE838F4}"/>
              </a:ext>
            </a:extLst>
          </p:cNvPr>
          <p:cNvSpPr txBox="1">
            <a:spLocks/>
          </p:cNvSpPr>
          <p:nvPr/>
        </p:nvSpPr>
        <p:spPr>
          <a:xfrm>
            <a:off x="4333462" y="3727377"/>
            <a:ext cx="3525078" cy="2691269"/>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US" sz="2000" dirty="0">
                <a:latin typeface="Times New Roman" panose="02020603050405020304" pitchFamily="18" charset="0"/>
                <a:cs typeface="Times New Roman" panose="02020603050405020304" pitchFamily="18" charset="0"/>
              </a:rPr>
              <a:t>Reproductive, Maternal, Newborn, Child &amp; Adolescent Health</a:t>
            </a:r>
          </a:p>
          <a:p>
            <a:r>
              <a:rPr lang="en-US" sz="2000" dirty="0">
                <a:latin typeface="Times New Roman" panose="02020603050405020304" pitchFamily="18" charset="0"/>
                <a:cs typeface="Times New Roman" panose="02020603050405020304" pitchFamily="18" charset="0"/>
              </a:rPr>
              <a:t>Continuum-of-care approach</a:t>
            </a:r>
          </a:p>
          <a:p>
            <a:r>
              <a:rPr lang="en-US" sz="2000" dirty="0">
                <a:latin typeface="Times New Roman" panose="02020603050405020304" pitchFamily="18" charset="0"/>
                <a:cs typeface="Times New Roman" panose="02020603050405020304" pitchFamily="18" charset="0"/>
              </a:rPr>
              <a:t>Strengthens maternal and newborn services</a:t>
            </a:r>
            <a:endParaRPr lang="en-IN" sz="20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29AFAA2B-1013-D0CF-A168-9744BE954D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8442" y="2234023"/>
            <a:ext cx="2655419" cy="1493353"/>
          </a:xfrm>
          <a:prstGeom prst="rect">
            <a:avLst/>
          </a:prstGeom>
        </p:spPr>
      </p:pic>
      <p:pic>
        <p:nvPicPr>
          <p:cNvPr id="14" name="Picture 13">
            <a:extLst>
              <a:ext uri="{FF2B5EF4-FFF2-40B4-BE49-F238E27FC236}">
                <a16:creationId xmlns:a16="http://schemas.microsoft.com/office/drawing/2014/main" id="{13F76EB1-BD40-0CB5-BFC4-5C63E13DFFD9}"/>
              </a:ext>
            </a:extLst>
          </p:cNvPr>
          <p:cNvPicPr>
            <a:picLocks noChangeAspect="1"/>
          </p:cNvPicPr>
          <p:nvPr/>
        </p:nvPicPr>
        <p:blipFill>
          <a:blip r:embed="rId3"/>
          <a:stretch>
            <a:fillRect/>
          </a:stretch>
        </p:blipFill>
        <p:spPr>
          <a:xfrm>
            <a:off x="8054164" y="2235108"/>
            <a:ext cx="2878459" cy="1511191"/>
          </a:xfrm>
          <a:prstGeom prst="rect">
            <a:avLst/>
          </a:prstGeom>
        </p:spPr>
      </p:pic>
      <p:pic>
        <p:nvPicPr>
          <p:cNvPr id="15" name="Picture 14">
            <a:extLst>
              <a:ext uri="{FF2B5EF4-FFF2-40B4-BE49-F238E27FC236}">
                <a16:creationId xmlns:a16="http://schemas.microsoft.com/office/drawing/2014/main" id="{2A52903E-C9CF-F7AF-9708-19C59D0516D3}"/>
              </a:ext>
            </a:extLst>
          </p:cNvPr>
          <p:cNvPicPr>
            <a:picLocks noChangeAspect="1"/>
          </p:cNvPicPr>
          <p:nvPr/>
        </p:nvPicPr>
        <p:blipFill>
          <a:blip r:embed="rId4"/>
          <a:srcRect l="2889" t="3561" r="7299" b="2173"/>
          <a:stretch>
            <a:fillRect/>
          </a:stretch>
        </p:blipFill>
        <p:spPr>
          <a:xfrm>
            <a:off x="4707803" y="2178305"/>
            <a:ext cx="2752015" cy="1624795"/>
          </a:xfrm>
          <a:prstGeom prst="rect">
            <a:avLst/>
          </a:prstGeom>
        </p:spPr>
      </p:pic>
    </p:spTree>
    <p:extLst>
      <p:ext uri="{BB962C8B-B14F-4D97-AF65-F5344CB8AC3E}">
        <p14:creationId xmlns:p14="http://schemas.microsoft.com/office/powerpoint/2010/main" val="1727625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4" name="Rectangle 3083">
            <a:extLst>
              <a:ext uri="{FF2B5EF4-FFF2-40B4-BE49-F238E27FC236}">
                <a16:creationId xmlns:a16="http://schemas.microsoft.com/office/drawing/2014/main" id="{1074AAFE-C046-4DB0-B213-4A751B4AC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IN"/>
          </a:p>
        </p:txBody>
      </p:sp>
      <p:sp>
        <p:nvSpPr>
          <p:cNvPr id="3085" name="Round Single Corner Rectangle 4">
            <a:extLst>
              <a:ext uri="{FF2B5EF4-FFF2-40B4-BE49-F238E27FC236}">
                <a16:creationId xmlns:a16="http://schemas.microsoft.com/office/drawing/2014/main" id="{1596CBE5-5E49-4F95-A86C-CB467D863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4973" y="643467"/>
            <a:ext cx="2559744" cy="1706538"/>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3080" name="Picture 8" descr="Maternal Mortality Ratio in Low Income Developing Countries | IntechOpen">
            <a:extLst>
              <a:ext uri="{FF2B5EF4-FFF2-40B4-BE49-F238E27FC236}">
                <a16:creationId xmlns:a16="http://schemas.microsoft.com/office/drawing/2014/main" id="{AF57658E-5C0A-F718-5DF9-250FD1EB4E9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2846" y="572224"/>
            <a:ext cx="2683997" cy="1849023"/>
          </a:xfrm>
          <a:prstGeom prst="rect">
            <a:avLst/>
          </a:prstGeom>
          <a:noFill/>
          <a:extLst>
            <a:ext uri="{909E8E84-426E-40DD-AFC4-6F175D3DCCD1}">
              <a14:hiddenFill xmlns:a14="http://schemas.microsoft.com/office/drawing/2010/main">
                <a:solidFill>
                  <a:srgbClr val="FFFFFF"/>
                </a:solidFill>
              </a14:hiddenFill>
            </a:ext>
          </a:extLst>
        </p:spPr>
      </p:pic>
      <p:sp>
        <p:nvSpPr>
          <p:cNvPr id="3086" name="Round Diagonal Corner Rectangle 6">
            <a:extLst>
              <a:ext uri="{FF2B5EF4-FFF2-40B4-BE49-F238E27FC236}">
                <a16:creationId xmlns:a16="http://schemas.microsoft.com/office/drawing/2014/main" id="{45FA91BF-C551-4288-BC83-644611A1F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3" y="2554110"/>
            <a:ext cx="2565764" cy="1710603"/>
          </a:xfrm>
          <a:prstGeom prst="round2DiagRect">
            <a:avLst>
              <a:gd name="adj1" fmla="val 0"/>
              <a:gd name="adj2"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3082" name="Picture 10" descr="The impact of social determinants of health | UPMC Enterprises">
            <a:extLst>
              <a:ext uri="{FF2B5EF4-FFF2-40B4-BE49-F238E27FC236}">
                <a16:creationId xmlns:a16="http://schemas.microsoft.com/office/drawing/2014/main" id="{F007E829-A619-6823-F121-D1A45A153AC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4910" y="2492490"/>
            <a:ext cx="3028997" cy="1968849"/>
          </a:xfrm>
          <a:prstGeom prst="rect">
            <a:avLst/>
          </a:prstGeom>
          <a:noFill/>
          <a:extLst>
            <a:ext uri="{909E8E84-426E-40DD-AFC4-6F175D3DCCD1}">
              <a14:hiddenFill xmlns:a14="http://schemas.microsoft.com/office/drawing/2010/main">
                <a:solidFill>
                  <a:srgbClr val="FFFFFF"/>
                </a:solidFill>
              </a14:hiddenFill>
            </a:ext>
          </a:extLst>
        </p:spPr>
      </p:pic>
      <p:sp>
        <p:nvSpPr>
          <p:cNvPr id="3093" name="Round Single Corner Rectangle 3">
            <a:extLst>
              <a:ext uri="{FF2B5EF4-FFF2-40B4-BE49-F238E27FC236}">
                <a16:creationId xmlns:a16="http://schemas.microsoft.com/office/drawing/2014/main" id="{E04A7B9F-54C3-40B0-9944-CED99CB02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04973" y="4472883"/>
            <a:ext cx="2559744" cy="1706538"/>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20" name="Picture 19">
            <a:extLst>
              <a:ext uri="{FF2B5EF4-FFF2-40B4-BE49-F238E27FC236}">
                <a16:creationId xmlns:a16="http://schemas.microsoft.com/office/drawing/2014/main" id="{7F709F6E-F36A-7BA3-E8BD-8294FFC6A66D}"/>
              </a:ext>
            </a:extLst>
          </p:cNvPr>
          <p:cNvPicPr>
            <a:picLocks noChangeAspect="1"/>
          </p:cNvPicPr>
          <p:nvPr/>
        </p:nvPicPr>
        <p:blipFill>
          <a:blip r:embed="rId4"/>
          <a:stretch>
            <a:fillRect/>
          </a:stretch>
        </p:blipFill>
        <p:spPr>
          <a:xfrm>
            <a:off x="564910" y="4472883"/>
            <a:ext cx="3033847" cy="1706538"/>
          </a:xfrm>
          <a:prstGeom prst="rect">
            <a:avLst/>
          </a:prstGeom>
        </p:spPr>
      </p:pic>
      <p:sp>
        <p:nvSpPr>
          <p:cNvPr id="8" name="Content Placeholder 7">
            <a:extLst>
              <a:ext uri="{FF2B5EF4-FFF2-40B4-BE49-F238E27FC236}">
                <a16:creationId xmlns:a16="http://schemas.microsoft.com/office/drawing/2014/main" id="{26183460-E0D8-AF41-E835-0E9BA4076672}"/>
              </a:ext>
            </a:extLst>
          </p:cNvPr>
          <p:cNvSpPr>
            <a:spLocks noGrp="1"/>
          </p:cNvSpPr>
          <p:nvPr>
            <p:ph idx="4294967295"/>
          </p:nvPr>
        </p:nvSpPr>
        <p:spPr>
          <a:xfrm>
            <a:off x="3841148" y="808396"/>
            <a:ext cx="7873332" cy="5287604"/>
          </a:xfrm>
        </p:spPr>
        <p:txBody>
          <a:bodyPr vert="horz" lIns="91440" tIns="45720" rIns="91440" bIns="45720" rtlCol="0">
            <a:noAutofit/>
          </a:bodyPr>
          <a:lstStyle/>
          <a:p>
            <a:pPr marL="0">
              <a:lnSpc>
                <a:spcPct val="90000"/>
              </a:lnSpc>
            </a:pPr>
            <a:r>
              <a:rPr lang="en-US" altLang="en-US" sz="1600" b="1" dirty="0"/>
              <a:t>Theoretical Models for Problem Analysis</a:t>
            </a:r>
          </a:p>
          <a:p>
            <a:pPr marL="0">
              <a:lnSpc>
                <a:spcPct val="90000"/>
              </a:lnSpc>
            </a:pPr>
            <a:endParaRPr lang="en-US" sz="1600" dirty="0"/>
          </a:p>
          <a:p>
            <a:pPr marL="0">
              <a:lnSpc>
                <a:spcPct val="90000"/>
              </a:lnSpc>
            </a:pPr>
            <a:r>
              <a:rPr lang="en-US" sz="1600" b="1" dirty="0"/>
              <a:t>Three Delays Model:</a:t>
            </a:r>
          </a:p>
          <a:p>
            <a:pPr>
              <a:lnSpc>
                <a:spcPct val="90000"/>
              </a:lnSpc>
            </a:pPr>
            <a:r>
              <a:rPr lang="en-US" sz="1600" dirty="0"/>
              <a:t>Components: Delay in decision to seek care, delay in reaching facility, delay in receiving adequate care</a:t>
            </a:r>
          </a:p>
          <a:p>
            <a:pPr>
              <a:lnSpc>
                <a:spcPct val="90000"/>
              </a:lnSpc>
            </a:pPr>
            <a:r>
              <a:rPr lang="en-US" sz="1600" dirty="0"/>
              <a:t>Helps explain: Why home deliveries occur, why referrals are delayed, why newborns die before accessing care</a:t>
            </a:r>
          </a:p>
          <a:p>
            <a:pPr>
              <a:lnSpc>
                <a:spcPct val="90000"/>
              </a:lnSpc>
            </a:pPr>
            <a:endParaRPr lang="en-US" sz="1600" dirty="0"/>
          </a:p>
          <a:p>
            <a:pPr marL="0">
              <a:lnSpc>
                <a:spcPct val="90000"/>
              </a:lnSpc>
            </a:pPr>
            <a:r>
              <a:rPr lang="en-US" sz="1600" b="1" dirty="0"/>
              <a:t>Social Determinants of Health Framework (WHO):</a:t>
            </a:r>
          </a:p>
          <a:p>
            <a:pPr>
              <a:lnSpc>
                <a:spcPct val="90000"/>
              </a:lnSpc>
            </a:pPr>
            <a:r>
              <a:rPr lang="en-US" sz="1600" dirty="0"/>
              <a:t>Influencing factors: Poverty, education, gender inequality, rural infrastructure, access to healthcare</a:t>
            </a:r>
          </a:p>
          <a:p>
            <a:pPr>
              <a:lnSpc>
                <a:spcPct val="90000"/>
              </a:lnSpc>
            </a:pPr>
            <a:r>
              <a:rPr lang="en-US" sz="1600" dirty="0"/>
              <a:t>Links structural inequality to neonatal survival</a:t>
            </a:r>
          </a:p>
          <a:p>
            <a:pPr>
              <a:lnSpc>
                <a:spcPct val="90000"/>
              </a:lnSpc>
            </a:pPr>
            <a:endParaRPr lang="en-US" sz="1600" dirty="0"/>
          </a:p>
          <a:p>
            <a:pPr marL="0">
              <a:lnSpc>
                <a:spcPct val="90000"/>
              </a:lnSpc>
            </a:pPr>
            <a:r>
              <a:rPr lang="en-US" sz="1600" b="1" dirty="0"/>
              <a:t>Continuum of Care Model:</a:t>
            </a:r>
          </a:p>
          <a:p>
            <a:pPr>
              <a:lnSpc>
                <a:spcPct val="90000"/>
              </a:lnSpc>
            </a:pPr>
            <a:r>
              <a:rPr lang="en-US" sz="1600" dirty="0"/>
              <a:t>Stages of care: Antenatal period, skilled birth attendance, immediate postnatal care, community follow-up</a:t>
            </a:r>
          </a:p>
          <a:p>
            <a:pPr>
              <a:lnSpc>
                <a:spcPct val="90000"/>
              </a:lnSpc>
            </a:pPr>
            <a:r>
              <a:rPr lang="en-US" sz="1600" dirty="0"/>
              <a:t>Breaks in this continuum increase risk of out-of-hospital deaths</a:t>
            </a:r>
          </a:p>
        </p:txBody>
      </p:sp>
    </p:spTree>
    <p:extLst>
      <p:ext uri="{BB962C8B-B14F-4D97-AF65-F5344CB8AC3E}">
        <p14:creationId xmlns:p14="http://schemas.microsoft.com/office/powerpoint/2010/main" val="864971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E16D5-2710-FFE4-4248-803342557E6F}"/>
              </a:ext>
            </a:extLst>
          </p:cNvPr>
          <p:cNvSpPr>
            <a:spLocks noGrp="1"/>
          </p:cNvSpPr>
          <p:nvPr>
            <p:ph type="title"/>
          </p:nvPr>
        </p:nvSpPr>
        <p:spPr>
          <a:xfrm>
            <a:off x="4635794" y="105103"/>
            <a:ext cx="2260421" cy="329609"/>
          </a:xfrm>
        </p:spPr>
        <p:txBody>
          <a:bodyPr>
            <a:noAutofit/>
          </a:bodyPr>
          <a:lstStyle/>
          <a:p>
            <a:pPr algn="ctr"/>
            <a:r>
              <a:rPr lang="en-US" sz="1800" b="1" dirty="0"/>
              <a:t>References</a:t>
            </a:r>
            <a:endParaRPr lang="en-IN" sz="1800" b="1" dirty="0"/>
          </a:p>
        </p:txBody>
      </p:sp>
      <p:sp>
        <p:nvSpPr>
          <p:cNvPr id="3" name="Content Placeholder 2">
            <a:extLst>
              <a:ext uri="{FF2B5EF4-FFF2-40B4-BE49-F238E27FC236}">
                <a16:creationId xmlns:a16="http://schemas.microsoft.com/office/drawing/2014/main" id="{BD343AEA-A7A8-7BA0-A118-56CA73DF4243}"/>
              </a:ext>
            </a:extLst>
          </p:cNvPr>
          <p:cNvSpPr>
            <a:spLocks noGrp="1"/>
          </p:cNvSpPr>
          <p:nvPr>
            <p:ph idx="1"/>
          </p:nvPr>
        </p:nvSpPr>
        <p:spPr>
          <a:xfrm>
            <a:off x="190500" y="703953"/>
            <a:ext cx="11811000" cy="5450093"/>
          </a:xfrm>
        </p:spPr>
        <p:txBody>
          <a:bodyPr>
            <a:noAutofit/>
          </a:bodyPr>
          <a:lstStyle/>
          <a:p>
            <a:r>
              <a:rPr lang="en-US" sz="1100" dirty="0">
                <a:latin typeface="Times New Roman" panose="02020603050405020304" pitchFamily="18" charset="0"/>
                <a:cs typeface="Times New Roman" panose="02020603050405020304" pitchFamily="18" charset="0"/>
              </a:rPr>
              <a:t>UNICEF, 2024. </a:t>
            </a:r>
            <a:r>
              <a:rPr lang="en-US" sz="1100" i="1" dirty="0">
                <a:latin typeface="Times New Roman" panose="02020603050405020304" pitchFamily="18" charset="0"/>
                <a:cs typeface="Times New Roman" panose="02020603050405020304" pitchFamily="18" charset="0"/>
              </a:rPr>
              <a:t>Levels and trends in child mortality 2024</a:t>
            </a:r>
            <a:r>
              <a:rPr lang="en-US" sz="1100" dirty="0">
                <a:latin typeface="Times New Roman" panose="02020603050405020304" pitchFamily="18" charset="0"/>
                <a:cs typeface="Times New Roman" panose="02020603050405020304" pitchFamily="18" charset="0"/>
              </a:rPr>
              <a:t>. New York: United Nations Children’s Fund.</a:t>
            </a:r>
          </a:p>
          <a:p>
            <a:r>
              <a:rPr lang="en-US" sz="1100" dirty="0">
                <a:latin typeface="Times New Roman" panose="02020603050405020304" pitchFamily="18" charset="0"/>
                <a:cs typeface="Times New Roman" panose="02020603050405020304" pitchFamily="18" charset="0"/>
              </a:rPr>
              <a:t>United Nations Inter-agency Group for Child Mortality Estimation (UN IGME), 2023. </a:t>
            </a:r>
            <a:r>
              <a:rPr lang="en-US" sz="1100" i="1" dirty="0">
                <a:latin typeface="Times New Roman" panose="02020603050405020304" pitchFamily="18" charset="0"/>
                <a:cs typeface="Times New Roman" panose="02020603050405020304" pitchFamily="18" charset="0"/>
              </a:rPr>
              <a:t>Levels and trends in child mortality 2023</a:t>
            </a:r>
            <a:r>
              <a:rPr lang="en-US" sz="1100" dirty="0">
                <a:latin typeface="Times New Roman" panose="02020603050405020304" pitchFamily="18" charset="0"/>
                <a:cs typeface="Times New Roman" panose="02020603050405020304" pitchFamily="18" charset="0"/>
              </a:rPr>
              <a:t>. New York: United Nations.</a:t>
            </a:r>
          </a:p>
          <a:p>
            <a:r>
              <a:rPr lang="en-US" sz="1100" dirty="0">
                <a:latin typeface="Times New Roman" panose="02020603050405020304" pitchFamily="18" charset="0"/>
                <a:cs typeface="Times New Roman" panose="02020603050405020304" pitchFamily="18" charset="0"/>
              </a:rPr>
              <a:t>World Health Organization (WHO), 2010. </a:t>
            </a:r>
            <a:r>
              <a:rPr lang="en-US" sz="1100" i="1" dirty="0">
                <a:latin typeface="Times New Roman" panose="02020603050405020304" pitchFamily="18" charset="0"/>
                <a:cs typeface="Times New Roman" panose="02020603050405020304" pitchFamily="18" charset="0"/>
              </a:rPr>
              <a:t>A conceptual framework for action on the social determinants of health</a:t>
            </a:r>
            <a:r>
              <a:rPr lang="en-US" sz="1100" dirty="0">
                <a:latin typeface="Times New Roman" panose="02020603050405020304" pitchFamily="18" charset="0"/>
                <a:cs typeface="Times New Roman" panose="02020603050405020304" pitchFamily="18" charset="0"/>
              </a:rPr>
              <a:t>. Geneva: WHO.</a:t>
            </a:r>
          </a:p>
          <a:p>
            <a:r>
              <a:rPr lang="en-US" sz="1100" dirty="0">
                <a:latin typeface="Times New Roman" panose="02020603050405020304" pitchFamily="18" charset="0"/>
                <a:cs typeface="Times New Roman" panose="02020603050405020304" pitchFamily="18" charset="0"/>
              </a:rPr>
              <a:t>World Health Organization (WHO), 2023. </a:t>
            </a:r>
            <a:r>
              <a:rPr lang="en-US" sz="1100" i="1" dirty="0">
                <a:latin typeface="Times New Roman" panose="02020603050405020304" pitchFamily="18" charset="0"/>
                <a:cs typeface="Times New Roman" panose="02020603050405020304" pitchFamily="18" charset="0"/>
              </a:rPr>
              <a:t>Newborn mortality</a:t>
            </a:r>
            <a:r>
              <a:rPr lang="en-US" sz="1100" dirty="0">
                <a:latin typeface="Times New Roman" panose="02020603050405020304" pitchFamily="18" charset="0"/>
                <a:cs typeface="Times New Roman" panose="02020603050405020304" pitchFamily="18" charset="0"/>
              </a:rPr>
              <a:t>. Geneva: WHO.</a:t>
            </a:r>
          </a:p>
          <a:p>
            <a:r>
              <a:rPr lang="en-US" sz="1100" dirty="0">
                <a:latin typeface="Times New Roman" panose="02020603050405020304" pitchFamily="18" charset="0"/>
                <a:cs typeface="Times New Roman" panose="02020603050405020304" pitchFamily="18" charset="0"/>
              </a:rPr>
              <a:t>World Health Organization (WHO) and UNICEF, 2014. </a:t>
            </a:r>
            <a:r>
              <a:rPr lang="en-US" sz="1100" i="1" dirty="0">
                <a:latin typeface="Times New Roman" panose="02020603050405020304" pitchFamily="18" charset="0"/>
                <a:cs typeface="Times New Roman" panose="02020603050405020304" pitchFamily="18" charset="0"/>
              </a:rPr>
              <a:t>Every Newborn Action Plan</a:t>
            </a:r>
            <a:r>
              <a:rPr lang="en-US" sz="1100" dirty="0">
                <a:latin typeface="Times New Roman" panose="02020603050405020304" pitchFamily="18" charset="0"/>
                <a:cs typeface="Times New Roman" panose="02020603050405020304" pitchFamily="18" charset="0"/>
              </a:rPr>
              <a:t>. Geneva: WHO.</a:t>
            </a:r>
          </a:p>
          <a:p>
            <a:r>
              <a:rPr lang="en-US" sz="1100" dirty="0">
                <a:latin typeface="Times New Roman" panose="02020603050405020304" pitchFamily="18" charset="0"/>
                <a:cs typeface="Times New Roman" panose="02020603050405020304" pitchFamily="18" charset="0"/>
              </a:rPr>
              <a:t>Ministry of Health and Family Welfare (MoHFW), 2022. </a:t>
            </a:r>
            <a:r>
              <a:rPr lang="en-US" sz="1100" i="1" dirty="0">
                <a:latin typeface="Times New Roman" panose="02020603050405020304" pitchFamily="18" charset="0"/>
                <a:cs typeface="Times New Roman" panose="02020603050405020304" pitchFamily="18" charset="0"/>
              </a:rPr>
              <a:t>National Health Mission: Framework for implementation</a:t>
            </a:r>
            <a:r>
              <a:rPr lang="en-US" sz="1100" dirty="0">
                <a:latin typeface="Times New Roman" panose="02020603050405020304" pitchFamily="18" charset="0"/>
                <a:cs typeface="Times New Roman" panose="02020603050405020304" pitchFamily="18" charset="0"/>
              </a:rPr>
              <a:t>. New Delhi: Government of India.</a:t>
            </a:r>
          </a:p>
          <a:p>
            <a:r>
              <a:rPr lang="en-US" sz="1100" dirty="0">
                <a:latin typeface="Times New Roman" panose="02020603050405020304" pitchFamily="18" charset="0"/>
                <a:cs typeface="Times New Roman" panose="02020603050405020304" pitchFamily="18" charset="0"/>
              </a:rPr>
              <a:t>Office of the Registrar General and Census Commissioner, India, 2022. </a:t>
            </a:r>
            <a:r>
              <a:rPr lang="en-US" sz="1100" i="1" dirty="0">
                <a:latin typeface="Times New Roman" panose="02020603050405020304" pitchFamily="18" charset="0"/>
                <a:cs typeface="Times New Roman" panose="02020603050405020304" pitchFamily="18" charset="0"/>
              </a:rPr>
              <a:t>Special bulletin on maternal and infant mortality in India</a:t>
            </a:r>
            <a:r>
              <a:rPr lang="en-US" sz="1100" dirty="0">
                <a:latin typeface="Times New Roman" panose="02020603050405020304" pitchFamily="18" charset="0"/>
                <a:cs typeface="Times New Roman" panose="02020603050405020304" pitchFamily="18" charset="0"/>
              </a:rPr>
              <a:t>. New Delhi: Government of India.</a:t>
            </a:r>
          </a:p>
          <a:p>
            <a:r>
              <a:rPr lang="en-US" sz="1100" dirty="0">
                <a:latin typeface="Times New Roman" panose="02020603050405020304" pitchFamily="18" charset="0"/>
                <a:cs typeface="Times New Roman" panose="02020603050405020304" pitchFamily="18" charset="0"/>
              </a:rPr>
              <a:t>Registrar General of India, 2020. </a:t>
            </a:r>
            <a:r>
              <a:rPr lang="en-US" sz="1100" i="1" dirty="0">
                <a:latin typeface="Times New Roman" panose="02020603050405020304" pitchFamily="18" charset="0"/>
                <a:cs typeface="Times New Roman" panose="02020603050405020304" pitchFamily="18" charset="0"/>
              </a:rPr>
              <a:t>Sample Registration System (SRS) Statistical Report 2019</a:t>
            </a:r>
            <a:r>
              <a:rPr lang="en-US" sz="1100" dirty="0">
                <a:latin typeface="Times New Roman" panose="02020603050405020304" pitchFamily="18" charset="0"/>
                <a:cs typeface="Times New Roman" panose="02020603050405020304" pitchFamily="18" charset="0"/>
              </a:rPr>
              <a:t>. New Delhi: Government of India.</a:t>
            </a:r>
          </a:p>
          <a:p>
            <a:r>
              <a:rPr lang="en-US" sz="1100" dirty="0">
                <a:latin typeface="Times New Roman" panose="02020603050405020304" pitchFamily="18" charset="0"/>
                <a:cs typeface="Times New Roman" panose="02020603050405020304" pitchFamily="18" charset="0"/>
              </a:rPr>
              <a:t>Sankar, M.J., </a:t>
            </a:r>
            <a:r>
              <a:rPr lang="en-US" sz="1100" dirty="0" err="1">
                <a:latin typeface="Times New Roman" panose="02020603050405020304" pitchFamily="18" charset="0"/>
                <a:cs typeface="Times New Roman" panose="02020603050405020304" pitchFamily="18" charset="0"/>
              </a:rPr>
              <a:t>Neogi</a:t>
            </a:r>
            <a:r>
              <a:rPr lang="en-US" sz="1100" dirty="0">
                <a:latin typeface="Times New Roman" panose="02020603050405020304" pitchFamily="18" charset="0"/>
                <a:cs typeface="Times New Roman" panose="02020603050405020304" pitchFamily="18" charset="0"/>
              </a:rPr>
              <a:t>, S.B., Sharma, J., Chauhan, M., Srivastava, R., Prabhakar, P.K., Khera, A. and Kumar, P., 2016. State of newborn health in India. </a:t>
            </a:r>
            <a:r>
              <a:rPr lang="en-US" sz="1100" i="1" dirty="0">
                <a:latin typeface="Times New Roman" panose="02020603050405020304" pitchFamily="18" charset="0"/>
                <a:cs typeface="Times New Roman" panose="02020603050405020304" pitchFamily="18" charset="0"/>
              </a:rPr>
              <a:t>The Lancet</a:t>
            </a:r>
            <a:r>
              <a:rPr lang="en-US" sz="1100" dirty="0">
                <a:latin typeface="Times New Roman" panose="02020603050405020304" pitchFamily="18" charset="0"/>
                <a:cs typeface="Times New Roman" panose="02020603050405020304" pitchFamily="18" charset="0"/>
              </a:rPr>
              <a:t>, 387(10032), pp.1773–1782.</a:t>
            </a:r>
          </a:p>
          <a:p>
            <a:r>
              <a:rPr lang="en-US" sz="1100" dirty="0">
                <a:latin typeface="Times New Roman" panose="02020603050405020304" pitchFamily="18" charset="0"/>
                <a:cs typeface="Times New Roman" panose="02020603050405020304" pitchFamily="18" charset="0"/>
              </a:rPr>
              <a:t>Thaddeus, S. and Maine, D., 1994. Too far to walk: maternal mortality in context. </a:t>
            </a:r>
            <a:r>
              <a:rPr lang="en-US" sz="1100" i="1" dirty="0">
                <a:latin typeface="Times New Roman" panose="02020603050405020304" pitchFamily="18" charset="0"/>
                <a:cs typeface="Times New Roman" panose="02020603050405020304" pitchFamily="18" charset="0"/>
              </a:rPr>
              <a:t>Social Science &amp; Medicine</a:t>
            </a:r>
            <a:r>
              <a:rPr lang="en-US" sz="1100" dirty="0">
                <a:latin typeface="Times New Roman" panose="02020603050405020304" pitchFamily="18" charset="0"/>
                <a:cs typeface="Times New Roman" panose="02020603050405020304" pitchFamily="18" charset="0"/>
              </a:rPr>
              <a:t>, 38(8), pp.1091–1110.</a:t>
            </a:r>
          </a:p>
          <a:p>
            <a:r>
              <a:rPr lang="en-IN" sz="1100" dirty="0">
                <a:latin typeface="Times New Roman" panose="02020603050405020304" pitchFamily="18" charset="0"/>
                <a:cs typeface="Times New Roman" panose="02020603050405020304" pitchFamily="18" charset="0"/>
              </a:rPr>
              <a:t>Bhutta, Z.A., Das, J.K., Bahl, R., Lawn, J.E., Salam, R.A., Paul, V.K., Sankar, M.J., Blencowe, H., Rizvi, A., Chou, V.B. and Walker, N., 2014. Can available interventions end preventable deaths in mothers, newborn babies, and stillbirths? </a:t>
            </a:r>
            <a:r>
              <a:rPr lang="en-IN" sz="1100" i="1" dirty="0">
                <a:latin typeface="Times New Roman" panose="02020603050405020304" pitchFamily="18" charset="0"/>
                <a:cs typeface="Times New Roman" panose="02020603050405020304" pitchFamily="18" charset="0"/>
              </a:rPr>
              <a:t>The Lancet</a:t>
            </a:r>
            <a:r>
              <a:rPr lang="en-IN" sz="1100" dirty="0">
                <a:latin typeface="Times New Roman" panose="02020603050405020304" pitchFamily="18" charset="0"/>
                <a:cs typeface="Times New Roman" panose="02020603050405020304" pitchFamily="18" charset="0"/>
              </a:rPr>
              <a:t>, 384(9940), pp.347–370.</a:t>
            </a:r>
          </a:p>
          <a:p>
            <a:r>
              <a:rPr lang="en-IN" sz="1100" dirty="0">
                <a:latin typeface="Times New Roman" panose="02020603050405020304" pitchFamily="18" charset="0"/>
                <a:cs typeface="Times New Roman" panose="02020603050405020304" pitchFamily="18" charset="0"/>
              </a:rPr>
              <a:t>International Institute for Population Sciences (IIPS) and Ministry of Health and Family Welfare (</a:t>
            </a:r>
            <a:r>
              <a:rPr lang="en-IN" sz="1100" dirty="0" err="1">
                <a:latin typeface="Times New Roman" panose="02020603050405020304" pitchFamily="18" charset="0"/>
                <a:cs typeface="Times New Roman" panose="02020603050405020304" pitchFamily="18" charset="0"/>
              </a:rPr>
              <a:t>MoHFW</a:t>
            </a:r>
            <a:r>
              <a:rPr lang="en-IN" sz="1100" dirty="0">
                <a:latin typeface="Times New Roman" panose="02020603050405020304" pitchFamily="18" charset="0"/>
                <a:cs typeface="Times New Roman" panose="02020603050405020304" pitchFamily="18" charset="0"/>
              </a:rPr>
              <a:t>), 2021. </a:t>
            </a:r>
            <a:r>
              <a:rPr lang="en-IN" sz="1100" i="1" dirty="0">
                <a:latin typeface="Times New Roman" panose="02020603050405020304" pitchFamily="18" charset="0"/>
                <a:cs typeface="Times New Roman" panose="02020603050405020304" pitchFamily="18" charset="0"/>
              </a:rPr>
              <a:t>National Family Health Survey (NFHS-5), 2019–21: India</a:t>
            </a:r>
            <a:r>
              <a:rPr lang="en-IN" sz="1100" dirty="0">
                <a:latin typeface="Times New Roman" panose="02020603050405020304" pitchFamily="18" charset="0"/>
                <a:cs typeface="Times New Roman" panose="02020603050405020304" pitchFamily="18" charset="0"/>
              </a:rPr>
              <a:t>. Mumbai: IIPS.</a:t>
            </a:r>
          </a:p>
          <a:p>
            <a:r>
              <a:rPr lang="en-IN" sz="1100" dirty="0">
                <a:latin typeface="Times New Roman" panose="02020603050405020304" pitchFamily="18" charset="0"/>
                <a:cs typeface="Times New Roman" panose="02020603050405020304" pitchFamily="18" charset="0"/>
              </a:rPr>
              <a:t>Kumar, G.A., </a:t>
            </a:r>
            <a:r>
              <a:rPr lang="en-IN" sz="1100" dirty="0" err="1">
                <a:latin typeface="Times New Roman" panose="02020603050405020304" pitchFamily="18" charset="0"/>
                <a:cs typeface="Times New Roman" panose="02020603050405020304" pitchFamily="18" charset="0"/>
              </a:rPr>
              <a:t>Dandona</a:t>
            </a:r>
            <a:r>
              <a:rPr lang="en-IN" sz="1100" dirty="0">
                <a:latin typeface="Times New Roman" panose="02020603050405020304" pitchFamily="18" charset="0"/>
                <a:cs typeface="Times New Roman" panose="02020603050405020304" pitchFamily="18" charset="0"/>
              </a:rPr>
              <a:t>, R., Chaman, P., Singh, P., </a:t>
            </a:r>
            <a:r>
              <a:rPr lang="en-IN" sz="1100" dirty="0" err="1">
                <a:latin typeface="Times New Roman" panose="02020603050405020304" pitchFamily="18" charset="0"/>
                <a:cs typeface="Times New Roman" panose="02020603050405020304" pitchFamily="18" charset="0"/>
              </a:rPr>
              <a:t>Dandona</a:t>
            </a:r>
            <a:r>
              <a:rPr lang="en-IN" sz="1100" dirty="0">
                <a:latin typeface="Times New Roman" panose="02020603050405020304" pitchFamily="18" charset="0"/>
                <a:cs typeface="Times New Roman" panose="02020603050405020304" pitchFamily="18" charset="0"/>
              </a:rPr>
              <a:t>, L. and Million Death Study Collaborators, 2013. A population-based study of neonatal deaths in India. </a:t>
            </a:r>
            <a:r>
              <a:rPr lang="en-IN" sz="1100" i="1" dirty="0">
                <a:latin typeface="Times New Roman" panose="02020603050405020304" pitchFamily="18" charset="0"/>
                <a:cs typeface="Times New Roman" panose="02020603050405020304" pitchFamily="18" charset="0"/>
              </a:rPr>
              <a:t>The Lancet Global Health</a:t>
            </a:r>
            <a:r>
              <a:rPr lang="en-IN" sz="1100" dirty="0">
                <a:latin typeface="Times New Roman" panose="02020603050405020304" pitchFamily="18" charset="0"/>
                <a:cs typeface="Times New Roman" panose="02020603050405020304" pitchFamily="18" charset="0"/>
              </a:rPr>
              <a:t>, 1(5), pp.e284–e292.</a:t>
            </a:r>
          </a:p>
          <a:p>
            <a:r>
              <a:rPr lang="en-IN" sz="1100" dirty="0">
                <a:latin typeface="Times New Roman" panose="02020603050405020304" pitchFamily="18" charset="0"/>
                <a:cs typeface="Times New Roman" panose="02020603050405020304" pitchFamily="18" charset="0"/>
              </a:rPr>
              <a:t>Lawn, J.E., Blencowe, H., Oza, S., You, D., Lee, A.C.C., Waiswa, P., Lalli, M., Bhutta, Z., Barros, A.J.D. and Cousens, S.N., 2014. Every newborn: progress, priorities, and potential beyond survival. </a:t>
            </a:r>
            <a:r>
              <a:rPr lang="en-IN" sz="1100" i="1" dirty="0">
                <a:latin typeface="Times New Roman" panose="02020603050405020304" pitchFamily="18" charset="0"/>
                <a:cs typeface="Times New Roman" panose="02020603050405020304" pitchFamily="18" charset="0"/>
              </a:rPr>
              <a:t>The Lancet</a:t>
            </a:r>
            <a:r>
              <a:rPr lang="en-IN" sz="1100" dirty="0">
                <a:latin typeface="Times New Roman" panose="02020603050405020304" pitchFamily="18" charset="0"/>
                <a:cs typeface="Times New Roman" panose="02020603050405020304" pitchFamily="18" charset="0"/>
              </a:rPr>
              <a:t>, 384(9938), pp.189–205.</a:t>
            </a:r>
          </a:p>
          <a:p>
            <a:r>
              <a:rPr lang="en-IN" sz="1100" dirty="0">
                <a:latin typeface="Times New Roman" panose="02020603050405020304" pitchFamily="18" charset="0"/>
                <a:cs typeface="Times New Roman" panose="02020603050405020304" pitchFamily="18" charset="0"/>
              </a:rPr>
              <a:t>Liu, L., Oza, S., Hogan, D., Chu, Y., Perin, J., Zhu, J., Lawn, J.E., Cousens, S., Mathers, C. and Black, R.E., 2016. Global, regional, and national causes of under-5 mortality. </a:t>
            </a:r>
            <a:r>
              <a:rPr lang="en-IN" sz="1100" i="1" dirty="0">
                <a:latin typeface="Times New Roman" panose="02020603050405020304" pitchFamily="18" charset="0"/>
                <a:cs typeface="Times New Roman" panose="02020603050405020304" pitchFamily="18" charset="0"/>
              </a:rPr>
              <a:t>The Lancet</a:t>
            </a:r>
            <a:r>
              <a:rPr lang="en-IN" sz="1100" dirty="0">
                <a:latin typeface="Times New Roman" panose="02020603050405020304" pitchFamily="18" charset="0"/>
                <a:cs typeface="Times New Roman" panose="02020603050405020304" pitchFamily="18" charset="0"/>
              </a:rPr>
              <a:t>, 388(10063), pp.3027–3035.</a:t>
            </a:r>
          </a:p>
          <a:p>
            <a:r>
              <a:rPr lang="en-IN" sz="1100" dirty="0">
                <a:latin typeface="Times New Roman" panose="02020603050405020304" pitchFamily="18" charset="0"/>
                <a:cs typeface="Times New Roman" panose="02020603050405020304" pitchFamily="18" charset="0"/>
              </a:rPr>
              <a:t>Ministry of Health and Family Welfare (</a:t>
            </a:r>
            <a:r>
              <a:rPr lang="en-IN" sz="1100" dirty="0" err="1">
                <a:latin typeface="Times New Roman" panose="02020603050405020304" pitchFamily="18" charset="0"/>
                <a:cs typeface="Times New Roman" panose="02020603050405020304" pitchFamily="18" charset="0"/>
              </a:rPr>
              <a:t>MoHFW</a:t>
            </a:r>
            <a:r>
              <a:rPr lang="en-IN" sz="1100" dirty="0">
                <a:latin typeface="Times New Roman" panose="02020603050405020304" pitchFamily="18" charset="0"/>
                <a:cs typeface="Times New Roman" panose="02020603050405020304" pitchFamily="18" charset="0"/>
              </a:rPr>
              <a:t>), 2014. </a:t>
            </a:r>
            <a:r>
              <a:rPr lang="en-IN" sz="1100" i="1" dirty="0">
                <a:latin typeface="Times New Roman" panose="02020603050405020304" pitchFamily="18" charset="0"/>
                <a:cs typeface="Times New Roman" panose="02020603050405020304" pitchFamily="18" charset="0"/>
              </a:rPr>
              <a:t>India Newborn Action Plan (INAP)</a:t>
            </a:r>
            <a:r>
              <a:rPr lang="en-IN" sz="1100" dirty="0">
                <a:latin typeface="Times New Roman" panose="02020603050405020304" pitchFamily="18" charset="0"/>
                <a:cs typeface="Times New Roman" panose="02020603050405020304" pitchFamily="18" charset="0"/>
              </a:rPr>
              <a:t>. New Delhi: Government of India.</a:t>
            </a:r>
          </a:p>
          <a:p>
            <a:r>
              <a:rPr lang="en-IN" sz="1100" dirty="0">
                <a:latin typeface="Times New Roman" panose="02020603050405020304" pitchFamily="18" charset="0"/>
                <a:cs typeface="Times New Roman" panose="02020603050405020304" pitchFamily="18" charset="0"/>
              </a:rPr>
              <a:t>Baqui, A.H., Williams, E.K., Darmstadt, G.L., Kumar, V., Kiran, T.U., Panwar, D., Srivastava, V.K., Ahuja, R.C. and Black, R.E., 2007. Newborn care in rural Uttar Pradesh. </a:t>
            </a:r>
            <a:r>
              <a:rPr lang="en-IN" sz="1100" i="1" dirty="0" err="1">
                <a:latin typeface="Times New Roman" panose="02020603050405020304" pitchFamily="18" charset="0"/>
                <a:cs typeface="Times New Roman" panose="02020603050405020304" pitchFamily="18" charset="0"/>
              </a:rPr>
              <a:t>Pediatrics</a:t>
            </a:r>
            <a:r>
              <a:rPr lang="en-IN" sz="1100" dirty="0">
                <a:latin typeface="Times New Roman" panose="02020603050405020304" pitchFamily="18" charset="0"/>
                <a:cs typeface="Times New Roman" panose="02020603050405020304" pitchFamily="18" charset="0"/>
              </a:rPr>
              <a:t>, 119(5), pp.e855–e862.</a:t>
            </a:r>
          </a:p>
          <a:p>
            <a:r>
              <a:rPr lang="en-IN" sz="1100" dirty="0">
                <a:latin typeface="Times New Roman" panose="02020603050405020304" pitchFamily="18" charset="0"/>
                <a:cs typeface="Times New Roman" panose="02020603050405020304" pitchFamily="18" charset="0"/>
              </a:rPr>
              <a:t>Bang, A.T., Bang, R.A., </a:t>
            </a:r>
            <a:r>
              <a:rPr lang="en-IN" sz="1100" dirty="0" err="1">
                <a:latin typeface="Times New Roman" panose="02020603050405020304" pitchFamily="18" charset="0"/>
                <a:cs typeface="Times New Roman" panose="02020603050405020304" pitchFamily="18" charset="0"/>
              </a:rPr>
              <a:t>Baitule</a:t>
            </a:r>
            <a:r>
              <a:rPr lang="en-IN" sz="1100" dirty="0">
                <a:latin typeface="Times New Roman" panose="02020603050405020304" pitchFamily="18" charset="0"/>
                <a:cs typeface="Times New Roman" panose="02020603050405020304" pitchFamily="18" charset="0"/>
              </a:rPr>
              <a:t>, S., Reddy, M.H. and Deshmukh, M.D., 1999. Effect of home-based neonatal care and management of sepsis on neonatal mortality: field trial in rural India. </a:t>
            </a:r>
            <a:r>
              <a:rPr lang="en-IN" sz="1100" i="1" dirty="0">
                <a:latin typeface="Times New Roman" panose="02020603050405020304" pitchFamily="18" charset="0"/>
                <a:cs typeface="Times New Roman" panose="02020603050405020304" pitchFamily="18" charset="0"/>
              </a:rPr>
              <a:t>The Lancet</a:t>
            </a:r>
            <a:r>
              <a:rPr lang="en-IN" sz="1100" dirty="0">
                <a:latin typeface="Times New Roman" panose="02020603050405020304" pitchFamily="18" charset="0"/>
                <a:cs typeface="Times New Roman" panose="02020603050405020304" pitchFamily="18" charset="0"/>
              </a:rPr>
              <a:t>, 354(9194), pp.1955–1961.</a:t>
            </a:r>
          </a:p>
          <a:p>
            <a:endParaRPr lang="en-IN" sz="1100" dirty="0">
              <a:latin typeface="Times New Roman" panose="02020603050405020304" pitchFamily="18" charset="0"/>
              <a:cs typeface="Times New Roman" panose="02020603050405020304" pitchFamily="18" charset="0"/>
            </a:endParaRPr>
          </a:p>
          <a:p>
            <a:endParaRPr lang="en-IN" sz="1100" dirty="0">
              <a:latin typeface="Times New Roman" panose="02020603050405020304" pitchFamily="18" charset="0"/>
              <a:cs typeface="Times New Roman" panose="02020603050405020304" pitchFamily="18" charset="0"/>
            </a:endParaRPr>
          </a:p>
          <a:p>
            <a:endParaRPr lang="en-US" sz="1100" dirty="0">
              <a:latin typeface="Times New Roman" panose="02020603050405020304" pitchFamily="18" charset="0"/>
              <a:cs typeface="Times New Roman" panose="02020603050405020304" pitchFamily="18" charset="0"/>
            </a:endParaRPr>
          </a:p>
          <a:p>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73324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Gallery</Template>
  <TotalTime>742</TotalTime>
  <Words>1750</Words>
  <Application>Microsoft Office PowerPoint</Application>
  <PresentationFormat>Widescreen</PresentationFormat>
  <Paragraphs>128</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Century Gothic</vt:lpstr>
      <vt:lpstr>Garamond</vt:lpstr>
      <vt:lpstr>Poppins</vt:lpstr>
      <vt:lpstr>Times New Roman</vt:lpstr>
      <vt:lpstr>Savon</vt:lpstr>
      <vt:lpstr>PowerPoint Presentation</vt:lpstr>
      <vt:lpstr>Title of Proposed Research</vt:lpstr>
      <vt:lpstr>Prevalence</vt:lpstr>
      <vt:lpstr>Rationale of Research</vt:lpstr>
      <vt:lpstr>Research Questions, Aims &amp; Objectives</vt:lpstr>
      <vt:lpstr>Research Impact</vt:lpstr>
      <vt:lpstr>Indian National Policies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dasilvamelu62@gmail.com</dc:creator>
  <cp:lastModifiedBy>dasilvamelu62@gmail.com</cp:lastModifiedBy>
  <cp:revision>4</cp:revision>
  <dcterms:created xsi:type="dcterms:W3CDTF">2026-02-14T20:22:52Z</dcterms:created>
  <dcterms:modified xsi:type="dcterms:W3CDTF">2026-03-18T16:32:22Z</dcterms:modified>
</cp:coreProperties>
</file>