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14"/>
  </p:notesMasterIdLst>
  <p:handoutMasterIdLst>
    <p:handoutMasterId r:id="rId15"/>
  </p:handoutMasterIdLst>
  <p:sldIdLst>
    <p:sldId id="311" r:id="rId5"/>
    <p:sldId id="293" r:id="rId6"/>
    <p:sldId id="313" r:id="rId7"/>
    <p:sldId id="314" r:id="rId8"/>
    <p:sldId id="315" r:id="rId9"/>
    <p:sldId id="295" r:id="rId10"/>
    <p:sldId id="316" r:id="rId11"/>
    <p:sldId id="317" r:id="rId12"/>
    <p:sldId id="296"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585" autoAdjust="0"/>
  </p:normalViewPr>
  <p:slideViewPr>
    <p:cSldViewPr>
      <p:cViewPr varScale="1">
        <p:scale>
          <a:sx n="66" d="100"/>
          <a:sy n="66" d="100"/>
        </p:scale>
        <p:origin x="1930" y="-2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r>
              <a:rPr lang="en-GB" smtClean="0"/>
              <a:t>insert header</a:t>
            </a:r>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13/05/2019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r>
              <a:rPr lang="en-GB" smtClean="0"/>
              <a:t>insert header</a:t>
            </a:r>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E9EAB9E-E8D5-476C-93BA-6CDCDF16D67A}" type="datetimeFigureOut">
              <a:rPr lang="en-GB" smtClean="0"/>
              <a:t>13/05/2019</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31A1511-BA99-4995-9603-94CCAF14FA3D}" type="slidenum">
              <a:rPr lang="en-GB" smtClean="0"/>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4C4C0BB-712E-40BA-BBFB-325B89170209}" type="slidenum">
              <a:rPr lang="en-GB" smtClean="0"/>
              <a:pPr/>
              <a:t>1</a:t>
            </a:fld>
            <a:endParaRPr lang="en-GB" dirty="0"/>
          </a:p>
        </p:txBody>
      </p:sp>
    </p:spTree>
    <p:extLst>
      <p:ext uri="{BB962C8B-B14F-4D97-AF65-F5344CB8AC3E}">
        <p14:creationId xmlns:p14="http://schemas.microsoft.com/office/powerpoint/2010/main" val="2971793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GB" sz="1200" dirty="0" smtClean="0"/>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Coaching can help individuals to unlock their full potential, it is not about giving them answers, rather giving them the tools to solve problems themselves, </a:t>
            </a:r>
            <a:r>
              <a:rPr lang="en-GB" dirty="0" smtClean="0"/>
              <a:t>(Whitmore, 2009).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dirty="0" smtClean="0"/>
              <a:t>Mentoring is rather the process</a:t>
            </a:r>
            <a:r>
              <a:rPr lang="en-GB" baseline="0" dirty="0" smtClean="0"/>
              <a:t> in which a more experienced, often senior individual helps to transfer their own knowledge of specific skills to a less experienced person that will help them to develop professionally but also often in a personal capacity.</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GB" sz="1200" dirty="0" smtClean="0"/>
              <a:t>While distinctions between the two can be made in practice, they are often used interchangeably and many organisations rely on a hybrid approach.</a:t>
            </a:r>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61768222-C83E-4CA7-BA44-CDF8BAE89D61}" type="slidenum">
              <a:rPr lang="en-GB" smtClean="0"/>
              <a:t>2</a:t>
            </a:fld>
            <a:endParaRPr lang="en-GB" dirty="0"/>
          </a:p>
        </p:txBody>
      </p:sp>
    </p:spTree>
    <p:extLst>
      <p:ext uri="{BB962C8B-B14F-4D97-AF65-F5344CB8AC3E}">
        <p14:creationId xmlns:p14="http://schemas.microsoft.com/office/powerpoint/2010/main" val="735253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dirty="0" smtClean="0"/>
              <a:t>It takes time for the mentor/mentee relationship to build, to gain trust so that ideas can</a:t>
            </a:r>
            <a:r>
              <a:rPr lang="en-GB" baseline="0" dirty="0" smtClean="0"/>
              <a:t> be shared and key questions asked. The transfer of knowledge and understanding can also take more time. In comparison, coaching is more short term as the knowledge is already there, it is more about unlocking the skills and potential to achieve a specific task or </a:t>
            </a:r>
            <a:r>
              <a:rPr lang="en-GB" b="0" baseline="0" dirty="0" smtClean="0"/>
              <a:t>attribute. </a:t>
            </a:r>
          </a:p>
          <a:p>
            <a:pPr marL="228600" indent="-228600">
              <a:buFont typeface="+mj-lt"/>
              <a:buAutoNum type="arabicPeriod"/>
            </a:pPr>
            <a:r>
              <a:rPr lang="en-GB" b="0" baseline="0" dirty="0" smtClean="0"/>
              <a:t>Mentoring is often seen as a one- way conversation where a senior colleague, ‘tells it how it is’, (CIPD, 2019). however </a:t>
            </a:r>
            <a:r>
              <a:rPr lang="en-GB" sz="1200" b="0" i="0" kern="1200" baseline="0" dirty="0" smtClean="0">
                <a:solidFill>
                  <a:schemeClr val="tx1"/>
                </a:solidFill>
                <a:effectLst/>
                <a:latin typeface="+mn-lt"/>
                <a:ea typeface="+mn-ea"/>
                <a:cs typeface="+mn-cs"/>
              </a:rPr>
              <a:t>m</a:t>
            </a:r>
            <a:r>
              <a:rPr lang="en-GB" sz="1200" b="0" i="0" kern="1200" dirty="0" smtClean="0">
                <a:solidFill>
                  <a:schemeClr val="tx1"/>
                </a:solidFill>
                <a:effectLst/>
                <a:latin typeface="+mn-lt"/>
                <a:ea typeface="+mn-ea"/>
                <a:cs typeface="+mn-cs"/>
              </a:rPr>
              <a:t>entoring relationships work best when they move beyond the directive approach,</a:t>
            </a:r>
            <a:r>
              <a:rPr lang="en-GB" sz="1200" b="0" i="0" kern="1200" baseline="0" dirty="0" smtClean="0">
                <a:solidFill>
                  <a:schemeClr val="tx1"/>
                </a:solidFill>
                <a:effectLst/>
                <a:latin typeface="+mn-lt"/>
                <a:ea typeface="+mn-ea"/>
                <a:cs typeface="+mn-cs"/>
              </a:rPr>
              <a:t> the relationship can be a learning opportunity for both parties,</a:t>
            </a:r>
            <a:r>
              <a:rPr lang="en-GB" sz="1200" b="0" i="0" kern="1200" dirty="0" smtClean="0">
                <a:solidFill>
                  <a:schemeClr val="tx1"/>
                </a:solidFill>
                <a:effectLst/>
                <a:latin typeface="+mn-lt"/>
                <a:ea typeface="+mn-ea"/>
                <a:cs typeface="+mn-cs"/>
              </a:rPr>
              <a:t> encouraging sharing and learning across generations and/or between roles.</a:t>
            </a:r>
          </a:p>
          <a:p>
            <a:pPr marL="228600" indent="-228600">
              <a:buFont typeface="+mj-lt"/>
              <a:buAutoNum type="arabicPeriod"/>
            </a:pPr>
            <a:r>
              <a:rPr lang="en-GB" sz="1200" b="0" i="0" kern="1200" baseline="0" dirty="0" smtClean="0">
                <a:solidFill>
                  <a:schemeClr val="tx1"/>
                </a:solidFill>
                <a:effectLst/>
                <a:latin typeface="+mn-lt"/>
                <a:ea typeface="+mn-ea"/>
                <a:cs typeface="+mn-cs"/>
              </a:rPr>
              <a:t>Mentoring is usually concerned with personal or professional/career development whereas coaching revolves more around development areas/issues at work, (Connor &amp; </a:t>
            </a:r>
            <a:r>
              <a:rPr lang="en-GB" sz="1200" b="0" i="0" kern="1200" baseline="0" dirty="0" err="1" smtClean="0">
                <a:solidFill>
                  <a:schemeClr val="tx1"/>
                </a:solidFill>
                <a:effectLst/>
                <a:latin typeface="+mn-lt"/>
                <a:ea typeface="+mn-ea"/>
                <a:cs typeface="+mn-cs"/>
              </a:rPr>
              <a:t>Pokora</a:t>
            </a:r>
            <a:r>
              <a:rPr lang="en-GB" sz="1200" b="0" i="0" kern="1200" baseline="0" dirty="0" smtClean="0">
                <a:solidFill>
                  <a:schemeClr val="tx1"/>
                </a:solidFill>
                <a:effectLst/>
                <a:latin typeface="+mn-lt"/>
                <a:ea typeface="+mn-ea"/>
                <a:cs typeface="+mn-cs"/>
              </a:rPr>
              <a:t>, 2007).</a:t>
            </a:r>
            <a:endParaRPr lang="en-GB" b="0" baseline="0" dirty="0" smtClean="0"/>
          </a:p>
        </p:txBody>
      </p:sp>
      <p:sp>
        <p:nvSpPr>
          <p:cNvPr id="4" name="Header Placeholder 3"/>
          <p:cNvSpPr>
            <a:spLocks noGrp="1"/>
          </p:cNvSpPr>
          <p:nvPr>
            <p:ph type="hdr" sz="quarter" idx="10"/>
          </p:nvPr>
        </p:nvSpPr>
        <p:spPr/>
        <p:txBody>
          <a:bodyPr/>
          <a:lstStyle/>
          <a:p>
            <a:r>
              <a:rPr lang="en-GB" smtClean="0"/>
              <a:t>insert header</a:t>
            </a:r>
            <a:endParaRPr lang="en-GB"/>
          </a:p>
        </p:txBody>
      </p:sp>
      <p:sp>
        <p:nvSpPr>
          <p:cNvPr id="5" name="Slide Number Placeholder 4"/>
          <p:cNvSpPr>
            <a:spLocks noGrp="1"/>
          </p:cNvSpPr>
          <p:nvPr>
            <p:ph type="sldNum" sz="quarter" idx="11"/>
          </p:nvPr>
        </p:nvSpPr>
        <p:spPr/>
        <p:txBody>
          <a:bodyPr/>
          <a:lstStyle/>
          <a:p>
            <a:fld id="{831A1511-BA99-4995-9603-94CCAF14FA3D}" type="slidenum">
              <a:rPr lang="en-GB" smtClean="0"/>
              <a:t>3</a:t>
            </a:fld>
            <a:endParaRPr lang="en-GB"/>
          </a:p>
        </p:txBody>
      </p:sp>
    </p:spTree>
    <p:extLst>
      <p:ext uri="{BB962C8B-B14F-4D97-AF65-F5344CB8AC3E}">
        <p14:creationId xmlns:p14="http://schemas.microsoft.com/office/powerpoint/2010/main" val="2269856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Benefits</a:t>
            </a:r>
            <a:r>
              <a:rPr lang="en-GB" sz="1200" b="0" i="0" kern="1200" baseline="0" dirty="0" smtClean="0">
                <a:solidFill>
                  <a:schemeClr val="tx1"/>
                </a:solidFill>
                <a:effectLst/>
                <a:latin typeface="+mn-lt"/>
                <a:ea typeface="+mn-ea"/>
                <a:cs typeface="+mn-cs"/>
              </a:rPr>
              <a:t> including giving responsibility back to the individual, lessening the feelings of uncertainty and where there may often be no right or wrong answers it can breed creativity and ‘draw out possibilities’ as individuals feel responsible, empowered and involved. (Downey, 2003).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When individuals are given the responsibility to set their own targets for development, it is more likely that they will follow this through and be more engaged with the process in comparison to if the line manager sets targets. This also frees up the managers time to complete other business activities. </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For employees, these</a:t>
            </a:r>
            <a:r>
              <a:rPr lang="en-GB" sz="1200" b="0" i="0" kern="1200" baseline="0" dirty="0" smtClean="0">
                <a:solidFill>
                  <a:schemeClr val="tx1"/>
                </a:solidFill>
                <a:effectLst/>
                <a:latin typeface="+mn-lt"/>
                <a:ea typeface="+mn-ea"/>
                <a:cs typeface="+mn-cs"/>
              </a:rPr>
              <a:t> are important factors as increased job satisfaction and confidence can help retention, in turn leading to lower recruitment costs, less turnover and reduced absence rates. </a:t>
            </a:r>
          </a:p>
          <a:p>
            <a:endParaRPr lang="en-GB" sz="1200" b="0" i="0" kern="1200" dirty="0" smtClean="0">
              <a:solidFill>
                <a:schemeClr val="tx1"/>
              </a:solidFill>
              <a:effectLst/>
              <a:latin typeface="+mn-lt"/>
              <a:ea typeface="+mn-ea"/>
              <a:cs typeface="+mn-cs"/>
            </a:endParaRPr>
          </a:p>
          <a:p>
            <a:endParaRPr lang="en-GB" sz="1200" b="0" i="0" kern="1200" dirty="0" smtClean="0">
              <a:solidFill>
                <a:schemeClr val="tx1"/>
              </a:solidFill>
              <a:effectLst/>
              <a:latin typeface="+mn-lt"/>
              <a:ea typeface="+mn-ea"/>
              <a:cs typeface="+mn-cs"/>
            </a:endParaRPr>
          </a:p>
        </p:txBody>
      </p:sp>
      <p:sp>
        <p:nvSpPr>
          <p:cNvPr id="4" name="Header Placeholder 3"/>
          <p:cNvSpPr>
            <a:spLocks noGrp="1"/>
          </p:cNvSpPr>
          <p:nvPr>
            <p:ph type="hdr" sz="quarter" idx="10"/>
          </p:nvPr>
        </p:nvSpPr>
        <p:spPr/>
        <p:txBody>
          <a:bodyPr/>
          <a:lstStyle/>
          <a:p>
            <a:r>
              <a:rPr lang="en-GB" smtClean="0"/>
              <a:t>insert header</a:t>
            </a:r>
            <a:endParaRPr lang="en-GB"/>
          </a:p>
        </p:txBody>
      </p:sp>
      <p:sp>
        <p:nvSpPr>
          <p:cNvPr id="5" name="Slide Number Placeholder 4"/>
          <p:cNvSpPr>
            <a:spLocks noGrp="1"/>
          </p:cNvSpPr>
          <p:nvPr>
            <p:ph type="sldNum" sz="quarter" idx="11"/>
          </p:nvPr>
        </p:nvSpPr>
        <p:spPr/>
        <p:txBody>
          <a:bodyPr/>
          <a:lstStyle/>
          <a:p>
            <a:fld id="{831A1511-BA99-4995-9603-94CCAF14FA3D}" type="slidenum">
              <a:rPr lang="en-GB" smtClean="0"/>
              <a:t>4</a:t>
            </a:fld>
            <a:endParaRPr lang="en-GB"/>
          </a:p>
        </p:txBody>
      </p:sp>
    </p:spTree>
    <p:extLst>
      <p:ext uri="{BB962C8B-B14F-4D97-AF65-F5344CB8AC3E}">
        <p14:creationId xmlns:p14="http://schemas.microsoft.com/office/powerpoint/2010/main" val="609501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Performance Coaching:</a:t>
            </a:r>
            <a:r>
              <a:rPr lang="en-GB" baseline="0" dirty="0" smtClean="0"/>
              <a:t> Skill/Will Matrix, depending on where the </a:t>
            </a:r>
            <a:r>
              <a:rPr lang="en-GB" baseline="0" dirty="0" err="1" smtClean="0"/>
              <a:t>coachee</a:t>
            </a:r>
            <a:r>
              <a:rPr lang="en-GB" baseline="0" dirty="0" smtClean="0"/>
              <a:t> is on the matrix will determine how the coach approaches the programme, for example, an individual with high will/low skill would need guidance on potential ways to develop. The coach would signpost them to ways in which they could improve upon the skills gap, such as training or job shadowing. The GROW model is also a tool that can be used in performance coaching, one of the more popular models, </a:t>
            </a:r>
            <a:r>
              <a:rPr lang="en-GB" baseline="0" dirty="0" smtClean="0"/>
              <a:t>GROW </a:t>
            </a:r>
            <a:r>
              <a:rPr lang="en-GB" baseline="0" dirty="0" smtClean="0"/>
              <a:t>enables the </a:t>
            </a:r>
            <a:r>
              <a:rPr lang="en-GB" baseline="0" dirty="0" err="1" smtClean="0"/>
              <a:t>coachee</a:t>
            </a:r>
            <a:r>
              <a:rPr lang="en-GB" baseline="0" dirty="0" smtClean="0"/>
              <a:t> to assess what they want to achieve (Goal), where they are now in relation to their goal (Reality), what options they have assist in reaching their goal (Options) and how they will maintain their motivation (Will). At A-Z media, this would be the model that would be used as it allows for continuous reflection as we transition over the 2 year period, where aspects such as motivation or will be important to achieving the organisational </a:t>
            </a:r>
            <a:r>
              <a:rPr lang="en-GB" baseline="0" dirty="0" smtClean="0"/>
              <a:t>goals. Performance coaching helps to identify gaps in skills and knowledge and then coaches and line managers are able to give guidance on how these gaps can be addressed.</a:t>
            </a:r>
          </a:p>
          <a:p>
            <a:endParaRPr lang="en-GB" baseline="0" dirty="0" smtClean="0"/>
          </a:p>
          <a:p>
            <a:pPr marL="0" indent="0">
              <a:buNone/>
            </a:pPr>
            <a:r>
              <a:rPr lang="en-GB" baseline="0" dirty="0" smtClean="0"/>
              <a:t>‘</a:t>
            </a:r>
            <a:r>
              <a:rPr lang="en-GB" dirty="0" smtClean="0"/>
              <a:t>Career coaches add value by maximising insights that are intrapersonal, and market based, and by turning those insights into action strategies. Career coaches bring the advantage of insight, information and planned action to the pursuit of goals..“ </a:t>
            </a:r>
            <a:r>
              <a:rPr lang="en-GB" b="0" dirty="0" smtClean="0"/>
              <a:t>Cox, </a:t>
            </a:r>
            <a:r>
              <a:rPr lang="en-GB" b="0" dirty="0" err="1" smtClean="0"/>
              <a:t>Bachkirova</a:t>
            </a:r>
            <a:r>
              <a:rPr lang="en-GB" b="0" dirty="0" smtClean="0"/>
              <a:t>, </a:t>
            </a:r>
            <a:r>
              <a:rPr lang="en-GB" b="0" dirty="0" err="1" smtClean="0"/>
              <a:t>Clutterbuck</a:t>
            </a:r>
            <a:r>
              <a:rPr lang="en-GB" b="0" dirty="0" smtClean="0"/>
              <a:t> (2018). The advantage of this</a:t>
            </a:r>
            <a:r>
              <a:rPr lang="en-GB" b="0" baseline="0" dirty="0" smtClean="0"/>
              <a:t> method, particularly for A-Z media is that the intrapersonal element can give a competitive advantage and sustainability which would benefit the organisation as it enters a period of change. </a:t>
            </a:r>
            <a:endParaRPr lang="en-GB" b="0" dirty="0" smtClean="0"/>
          </a:p>
          <a:p>
            <a:endParaRPr lang="en-GB" dirty="0" smtClean="0"/>
          </a:p>
          <a:p>
            <a:r>
              <a:rPr lang="en-GB" dirty="0" smtClean="0"/>
              <a:t>Executive Coaching would benefit A-Z</a:t>
            </a:r>
            <a:r>
              <a:rPr lang="en-GB" baseline="0" dirty="0" smtClean="0"/>
              <a:t> media as it could develop those with potential to become management level and will also help senior </a:t>
            </a:r>
            <a:r>
              <a:rPr lang="en-GB" baseline="0" dirty="0" err="1" smtClean="0"/>
              <a:t>memebrs</a:t>
            </a:r>
            <a:r>
              <a:rPr lang="en-GB" baseline="0" dirty="0" smtClean="0"/>
              <a:t> of staff </a:t>
            </a:r>
            <a:endParaRPr lang="en-GB" dirty="0"/>
          </a:p>
        </p:txBody>
      </p:sp>
      <p:sp>
        <p:nvSpPr>
          <p:cNvPr id="4" name="Header Placeholder 3"/>
          <p:cNvSpPr>
            <a:spLocks noGrp="1"/>
          </p:cNvSpPr>
          <p:nvPr>
            <p:ph type="hdr" sz="quarter" idx="10"/>
          </p:nvPr>
        </p:nvSpPr>
        <p:spPr/>
        <p:txBody>
          <a:bodyPr/>
          <a:lstStyle/>
          <a:p>
            <a:r>
              <a:rPr lang="en-GB" smtClean="0"/>
              <a:t>insert header</a:t>
            </a:r>
            <a:endParaRPr lang="en-GB"/>
          </a:p>
        </p:txBody>
      </p:sp>
      <p:sp>
        <p:nvSpPr>
          <p:cNvPr id="5" name="Slide Number Placeholder 4"/>
          <p:cNvSpPr>
            <a:spLocks noGrp="1"/>
          </p:cNvSpPr>
          <p:nvPr>
            <p:ph type="sldNum" sz="quarter" idx="11"/>
          </p:nvPr>
        </p:nvSpPr>
        <p:spPr/>
        <p:txBody>
          <a:bodyPr/>
          <a:lstStyle/>
          <a:p>
            <a:fld id="{831A1511-BA99-4995-9603-94CCAF14FA3D}" type="slidenum">
              <a:rPr lang="en-GB" smtClean="0"/>
              <a:t>5</a:t>
            </a:fld>
            <a:endParaRPr lang="en-GB"/>
          </a:p>
        </p:txBody>
      </p:sp>
    </p:spTree>
    <p:extLst>
      <p:ext uri="{BB962C8B-B14F-4D97-AF65-F5344CB8AC3E}">
        <p14:creationId xmlns:p14="http://schemas.microsoft.com/office/powerpoint/2010/main" val="3229536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recent years, online mentoring has gained</a:t>
            </a:r>
            <a:r>
              <a:rPr lang="en-GB" baseline="0" dirty="0" smtClean="0"/>
              <a:t> popularity, mainly due to it’s flexible nature. It means that international mentoring is possible and with the opportunity to mentor or be mentored from anywhere at anytime, it presents an option with less disruption to the business as employees have less time out of the office. It is argued that this method negates the relationship that is built up in face-to- face meetings and that rapport is lost, however, </a:t>
            </a:r>
            <a:r>
              <a:rPr lang="en-GB" baseline="0" dirty="0" err="1" smtClean="0"/>
              <a:t>Clutterbuck</a:t>
            </a:r>
            <a:r>
              <a:rPr lang="en-GB" baseline="0" dirty="0" smtClean="0"/>
              <a:t> (2014) states that this method , ‘can be as effective…potentially more effective – than traditional approaches.’ I will discuss the use of online mentoring in A-Z media in more detail at a later date.</a:t>
            </a:r>
          </a:p>
          <a:p>
            <a:endParaRPr lang="en-GB" dirty="0" smtClean="0"/>
          </a:p>
          <a:p>
            <a:pPr>
              <a:buFont typeface="Arial" pitchFamily="34" charset="0"/>
              <a:buChar char="•"/>
            </a:pPr>
            <a:r>
              <a:rPr lang="en-GB" dirty="0" smtClean="0"/>
              <a:t>Line Managers</a:t>
            </a:r>
            <a:r>
              <a:rPr lang="en-GB" baseline="0" dirty="0" smtClean="0"/>
              <a:t> are well positioned when understanding the mentee’s needs and being able to assist them in reaching answers, </a:t>
            </a:r>
            <a:r>
              <a:rPr lang="en-GB" baseline="0" dirty="0" err="1" smtClean="0"/>
              <a:t>Landsberg</a:t>
            </a:r>
            <a:r>
              <a:rPr lang="en-GB" baseline="0" dirty="0" smtClean="0"/>
              <a:t> (2015) identifies the </a:t>
            </a:r>
            <a:r>
              <a:rPr lang="en-GB" dirty="0" smtClean="0">
                <a:cs typeface="Calibri"/>
              </a:rPr>
              <a:t>7 Types of Mentoring Assistance</a:t>
            </a:r>
            <a:r>
              <a:rPr lang="en-GB" baseline="0" dirty="0" smtClean="0">
                <a:cs typeface="Calibri"/>
              </a:rPr>
              <a:t>:</a:t>
            </a:r>
          </a:p>
          <a:p>
            <a:r>
              <a:rPr lang="en-GB" dirty="0" smtClean="0">
                <a:cs typeface="Calibri"/>
              </a:rPr>
              <a:t>1. Helping the mentee </a:t>
            </a:r>
            <a:r>
              <a:rPr lang="en-GB" dirty="0" err="1" smtClean="0">
                <a:cs typeface="Calibri"/>
              </a:rPr>
              <a:t>acheive</a:t>
            </a:r>
            <a:r>
              <a:rPr lang="en-GB" dirty="0" smtClean="0">
                <a:cs typeface="Calibri"/>
              </a:rPr>
              <a:t> a positive mental attitude</a:t>
            </a:r>
          </a:p>
          <a:p>
            <a:r>
              <a:rPr lang="en-GB" dirty="0" smtClean="0">
                <a:cs typeface="Calibri"/>
              </a:rPr>
              <a:t>2. Listening</a:t>
            </a:r>
            <a:r>
              <a:rPr lang="en-GB" baseline="0" dirty="0" smtClean="0">
                <a:cs typeface="Calibri"/>
              </a:rPr>
              <a:t> to</a:t>
            </a:r>
            <a:r>
              <a:rPr lang="en-GB" dirty="0" smtClean="0">
                <a:cs typeface="Calibri"/>
              </a:rPr>
              <a:t> problems</a:t>
            </a:r>
            <a:r>
              <a:rPr lang="en-GB" baseline="0" dirty="0" smtClean="0">
                <a:cs typeface="Calibri"/>
              </a:rPr>
              <a:t> and feelings </a:t>
            </a:r>
            <a:r>
              <a:rPr lang="en-GB" dirty="0" smtClean="0">
                <a:cs typeface="Calibri"/>
              </a:rPr>
              <a:t>and legitimising them</a:t>
            </a:r>
          </a:p>
          <a:p>
            <a:r>
              <a:rPr lang="en-GB" dirty="0" smtClean="0">
                <a:cs typeface="Calibri"/>
              </a:rPr>
              <a:t>3. Providing appropriate information when needed.</a:t>
            </a:r>
          </a:p>
          <a:p>
            <a:r>
              <a:rPr lang="en-GB" dirty="0" smtClean="0">
                <a:cs typeface="Calibri"/>
              </a:rPr>
              <a:t>4. Encouraging exploration of options.</a:t>
            </a:r>
          </a:p>
          <a:p>
            <a:r>
              <a:rPr lang="en-GB" dirty="0" smtClean="0">
                <a:cs typeface="Calibri"/>
              </a:rPr>
              <a:t>5. Delegating tasks</a:t>
            </a:r>
          </a:p>
          <a:p>
            <a:r>
              <a:rPr lang="en-GB" dirty="0" smtClean="0">
                <a:cs typeface="Calibri"/>
              </a:rPr>
              <a:t>6. Effectively confronting negative behaviours.</a:t>
            </a:r>
          </a:p>
          <a:p>
            <a:r>
              <a:rPr lang="en-GB" dirty="0" smtClean="0">
                <a:cs typeface="Calibri"/>
              </a:rPr>
              <a:t>7. Providing a role model.</a:t>
            </a:r>
          </a:p>
          <a:p>
            <a:endParaRPr lang="en-GB" dirty="0"/>
          </a:p>
        </p:txBody>
      </p:sp>
      <p:sp>
        <p:nvSpPr>
          <p:cNvPr id="4" name="Slide Number Placeholder 3"/>
          <p:cNvSpPr>
            <a:spLocks noGrp="1"/>
          </p:cNvSpPr>
          <p:nvPr>
            <p:ph type="sldNum" sz="quarter" idx="10"/>
          </p:nvPr>
        </p:nvSpPr>
        <p:spPr/>
        <p:txBody>
          <a:bodyPr/>
          <a:lstStyle/>
          <a:p>
            <a:fld id="{61768222-C83E-4CA7-BA44-CDF8BAE89D61}" type="slidenum">
              <a:rPr lang="en-GB" smtClean="0"/>
              <a:t>6</a:t>
            </a:fld>
            <a:endParaRPr lang="en-GB" dirty="0"/>
          </a:p>
        </p:txBody>
      </p:sp>
    </p:spTree>
    <p:extLst>
      <p:ext uri="{BB962C8B-B14F-4D97-AF65-F5344CB8AC3E}">
        <p14:creationId xmlns:p14="http://schemas.microsoft.com/office/powerpoint/2010/main" val="659170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Managers can assist with questioning and listening,</a:t>
            </a:r>
            <a:r>
              <a:rPr lang="en-GB" baseline="0" dirty="0" smtClean="0"/>
              <a:t> providing feedback and managing difficult conversations with mentee’s. it is the role of the HR &amp; L &amp; D teams to assist management in developing the skills necessary for this role. </a:t>
            </a:r>
          </a:p>
          <a:p>
            <a:endParaRPr lang="en-GB" baseline="0" dirty="0" smtClean="0"/>
          </a:p>
          <a:p>
            <a:r>
              <a:rPr lang="en-GB" dirty="0" smtClean="0"/>
              <a:t>It</a:t>
            </a:r>
            <a:r>
              <a:rPr lang="en-GB" baseline="0" dirty="0" smtClean="0"/>
              <a:t> is often argued that managers aren’t best placed for coaching and mentoring as it can present a difficulty in having open conversations. For example if a mentee sees the management style as a barrier to their progression, they may feel uncomfortable in sharing this. Dedicating time is also sometimes difficult for line managers as business tasks can take precedence over sessions.</a:t>
            </a:r>
          </a:p>
          <a:p>
            <a:endParaRPr lang="en-GB" baseline="0" dirty="0" smtClean="0"/>
          </a:p>
          <a:p>
            <a:r>
              <a:rPr lang="en-GB" baseline="0" dirty="0" smtClean="0"/>
              <a:t>However, there are also many advantages in having line managers involved, including their </a:t>
            </a:r>
            <a:r>
              <a:rPr lang="en-GB" baseline="0" dirty="0" smtClean="0"/>
              <a:t>i</a:t>
            </a:r>
            <a:r>
              <a:rPr lang="en-GB" dirty="0" smtClean="0"/>
              <a:t>ndustry specific knowledge</a:t>
            </a:r>
            <a:r>
              <a:rPr lang="en-GB" baseline="0" dirty="0" smtClean="0"/>
              <a:t> and authority to make supportive decisions. They can agree to a mentee attending workshops and enable them to do so by arranging workload. They also have an awareness of the organisations culture, policies and procedures that may be restricting the individual or how these can assist with them achieving their targets.</a:t>
            </a:r>
            <a:endParaRPr lang="en-GB" dirty="0" smtClean="0"/>
          </a:p>
          <a:p>
            <a:endParaRPr lang="en-GB" dirty="0"/>
          </a:p>
        </p:txBody>
      </p:sp>
      <p:sp>
        <p:nvSpPr>
          <p:cNvPr id="4" name="Header Placeholder 3"/>
          <p:cNvSpPr>
            <a:spLocks noGrp="1"/>
          </p:cNvSpPr>
          <p:nvPr>
            <p:ph type="hdr" sz="quarter" idx="10"/>
          </p:nvPr>
        </p:nvSpPr>
        <p:spPr/>
        <p:txBody>
          <a:bodyPr/>
          <a:lstStyle/>
          <a:p>
            <a:r>
              <a:rPr lang="en-GB" smtClean="0"/>
              <a:t>insert header</a:t>
            </a:r>
            <a:endParaRPr lang="en-GB"/>
          </a:p>
        </p:txBody>
      </p:sp>
      <p:sp>
        <p:nvSpPr>
          <p:cNvPr id="5" name="Slide Number Placeholder 4"/>
          <p:cNvSpPr>
            <a:spLocks noGrp="1"/>
          </p:cNvSpPr>
          <p:nvPr>
            <p:ph type="sldNum" sz="quarter" idx="11"/>
          </p:nvPr>
        </p:nvSpPr>
        <p:spPr/>
        <p:txBody>
          <a:bodyPr/>
          <a:lstStyle/>
          <a:p>
            <a:fld id="{831A1511-BA99-4995-9603-94CCAF14FA3D}" type="slidenum">
              <a:rPr lang="en-GB" smtClean="0"/>
              <a:t>7</a:t>
            </a:fld>
            <a:endParaRPr lang="en-GB"/>
          </a:p>
        </p:txBody>
      </p:sp>
    </p:spTree>
    <p:extLst>
      <p:ext uri="{BB962C8B-B14F-4D97-AF65-F5344CB8AC3E}">
        <p14:creationId xmlns:p14="http://schemas.microsoft.com/office/powerpoint/2010/main" val="170722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coaching contract also offers legal protection for those</a:t>
            </a:r>
            <a:r>
              <a:rPr lang="en-GB" baseline="0" dirty="0" smtClean="0"/>
              <a:t> involved. It can detail how the process will be confidential and details of sessions will be stored in line with GDPR to protect the individuals privacy. </a:t>
            </a:r>
          </a:p>
          <a:p>
            <a:endParaRPr lang="en-GB" baseline="0" dirty="0" smtClean="0"/>
          </a:p>
          <a:p>
            <a:r>
              <a:rPr lang="en-GB" baseline="0" dirty="0" smtClean="0"/>
              <a:t>Areas for development that are identified in coaching and mentoring sessions can be actioned by the L&amp;D team.</a:t>
            </a:r>
          </a:p>
        </p:txBody>
      </p:sp>
      <p:sp>
        <p:nvSpPr>
          <p:cNvPr id="4" name="Header Placeholder 3"/>
          <p:cNvSpPr>
            <a:spLocks noGrp="1"/>
          </p:cNvSpPr>
          <p:nvPr>
            <p:ph type="hdr" sz="quarter" idx="10"/>
          </p:nvPr>
        </p:nvSpPr>
        <p:spPr/>
        <p:txBody>
          <a:bodyPr/>
          <a:lstStyle/>
          <a:p>
            <a:r>
              <a:rPr lang="en-GB" smtClean="0"/>
              <a:t>insert header</a:t>
            </a:r>
            <a:endParaRPr lang="en-GB"/>
          </a:p>
        </p:txBody>
      </p:sp>
      <p:sp>
        <p:nvSpPr>
          <p:cNvPr id="5" name="Slide Number Placeholder 4"/>
          <p:cNvSpPr>
            <a:spLocks noGrp="1"/>
          </p:cNvSpPr>
          <p:nvPr>
            <p:ph type="sldNum" sz="quarter" idx="11"/>
          </p:nvPr>
        </p:nvSpPr>
        <p:spPr/>
        <p:txBody>
          <a:bodyPr/>
          <a:lstStyle/>
          <a:p>
            <a:fld id="{831A1511-BA99-4995-9603-94CCAF14FA3D}" type="slidenum">
              <a:rPr lang="en-GB" smtClean="0"/>
              <a:t>8</a:t>
            </a:fld>
            <a:endParaRPr lang="en-GB"/>
          </a:p>
        </p:txBody>
      </p:sp>
    </p:spTree>
    <p:extLst>
      <p:ext uri="{BB962C8B-B14F-4D97-AF65-F5344CB8AC3E}">
        <p14:creationId xmlns:p14="http://schemas.microsoft.com/office/powerpoint/2010/main" val="2716691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1768222-C83E-4CA7-BA44-CDF8BAE89D61}" type="slidenum">
              <a:rPr lang="en-GB" smtClean="0"/>
              <a:t>9</a:t>
            </a:fld>
            <a:endParaRPr lang="en-GB" dirty="0"/>
          </a:p>
        </p:txBody>
      </p:sp>
    </p:spTree>
    <p:extLst>
      <p:ext uri="{BB962C8B-B14F-4D97-AF65-F5344CB8AC3E}">
        <p14:creationId xmlns:p14="http://schemas.microsoft.com/office/powerpoint/2010/main" val="1523196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99472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73593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55303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66626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13/05/2019</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9754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17779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5040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00384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43657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0164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04573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907246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31663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836912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13/05/2019</a:t>
            </a:fld>
            <a:endParaRPr lang="en-GB"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01078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2381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2951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C64F3F4-CE19-49F8-9EF4-FF4EE52031C2}" type="datetimeFigureOut">
              <a:rPr lang="en-GB" smtClean="0"/>
              <a:pPr/>
              <a:t>13/05/2019</a:t>
            </a:fld>
            <a:endParaRPr lang="en-GB" dirty="0"/>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65708599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cipd.co.uk/knowledge/fundamentals/people/development/coaching-mentoring-factsheet"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ctrTitle"/>
          </p:nvPr>
        </p:nvSpPr>
        <p:spPr>
          <a:xfrm>
            <a:off x="179512" y="2420888"/>
            <a:ext cx="8388424" cy="1115546"/>
          </a:xfrm>
        </p:spPr>
        <p:txBody>
          <a:bodyPr>
            <a:normAutofit fontScale="90000"/>
          </a:bodyPr>
          <a:lstStyle/>
          <a:p>
            <a:pPr algn="ctr"/>
            <a:r>
              <a:rPr lang="en-GB" b="1" dirty="0" smtClean="0"/>
              <a:t/>
            </a:r>
            <a:br>
              <a:rPr lang="en-GB" b="1" dirty="0" smtClean="0"/>
            </a:br>
            <a:r>
              <a:rPr lang="en-GB" b="1" dirty="0"/>
              <a:t/>
            </a:r>
            <a:br>
              <a:rPr lang="en-GB" b="1" dirty="0"/>
            </a:br>
            <a:r>
              <a:rPr lang="en-GB" b="1" dirty="0" smtClean="0"/>
              <a:t>Coaching and Mentoring</a:t>
            </a:r>
            <a:endParaRPr lang="en-GB" sz="4400" b="1" dirty="0"/>
          </a:p>
        </p:txBody>
      </p:sp>
    </p:spTree>
    <p:extLst>
      <p:ext uri="{BB962C8B-B14F-4D97-AF65-F5344CB8AC3E}">
        <p14:creationId xmlns:p14="http://schemas.microsoft.com/office/powerpoint/2010/main" val="2789112028"/>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What is coaching and mentoring?</a:t>
            </a:r>
            <a:endParaRPr lang="en-GB" sz="3600" dirty="0"/>
          </a:p>
        </p:txBody>
      </p:sp>
      <p:sp>
        <p:nvSpPr>
          <p:cNvPr id="3" name="Content Placeholder 2"/>
          <p:cNvSpPr>
            <a:spLocks noGrp="1"/>
          </p:cNvSpPr>
          <p:nvPr>
            <p:ph idx="1"/>
          </p:nvPr>
        </p:nvSpPr>
        <p:spPr>
          <a:xfrm>
            <a:off x="323528" y="1556792"/>
            <a:ext cx="8390782" cy="4680521"/>
          </a:xfrm>
        </p:spPr>
        <p:txBody>
          <a:bodyPr>
            <a:noAutofit/>
          </a:bodyPr>
          <a:lstStyle/>
          <a:p>
            <a:pPr marL="0" indent="0">
              <a:buNone/>
            </a:pPr>
            <a:r>
              <a:rPr lang="en-GB" sz="1600" dirty="0" smtClean="0">
                <a:latin typeface="Calibri" panose="020F0502020204030204" pitchFamily="34" charset="0"/>
                <a:cs typeface="Calibri" panose="020F0502020204030204" pitchFamily="34" charset="0"/>
              </a:rPr>
              <a:t>At A-Z media, we have 300 employees that we must guide through organisational change over 2 years.  As there is little awareness of coaching and mentoring within the organisation, I will demonstrate how a programme would benefit the organisation and improve and update our current L&amp;D offering</a:t>
            </a:r>
            <a:r>
              <a:rPr lang="en-GB" sz="1600" dirty="0" smtClean="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Previously at A-Z media, training courses have been the favoured approach to develop employees. Recent research suggests however that individuals retain far less information when they are told, (10% after 3 months) or even told and shown (32% over 3 months). In stark contrast, when individuals are told, shown and have experienced, 65% retain the information after 3 months (REF- on </a:t>
            </a:r>
            <a:r>
              <a:rPr lang="en-GB" sz="1600" dirty="0" err="1">
                <a:latin typeface="Calibri" panose="020F0502020204030204" pitchFamily="34" charset="0"/>
                <a:cs typeface="Calibri" panose="020F0502020204030204" pitchFamily="34" charset="0"/>
              </a:rPr>
              <a:t>moodle</a:t>
            </a:r>
            <a:r>
              <a:rPr lang="en-GB" sz="1600" dirty="0">
                <a:latin typeface="Calibri" panose="020F0502020204030204" pitchFamily="34" charset="0"/>
                <a:cs typeface="Calibri" panose="020F0502020204030204" pitchFamily="34" charset="0"/>
              </a:rPr>
              <a:t>, post office and IBM).</a:t>
            </a:r>
          </a:p>
          <a:p>
            <a:pPr marL="0" indent="0">
              <a:buNone/>
            </a:pPr>
            <a:r>
              <a:rPr lang="en-GB" sz="1600" dirty="0" smtClean="0">
                <a:latin typeface="Calibri" panose="020F0502020204030204" pitchFamily="34" charset="0"/>
                <a:cs typeface="Calibri" panose="020F0502020204030204" pitchFamily="34" charset="0"/>
              </a:rPr>
              <a:t>The </a:t>
            </a:r>
            <a:r>
              <a:rPr lang="en-GB" sz="1600" dirty="0" smtClean="0">
                <a:latin typeface="Calibri" panose="020F0502020204030204" pitchFamily="34" charset="0"/>
                <a:cs typeface="Calibri" panose="020F0502020204030204" pitchFamily="34" charset="0"/>
              </a:rPr>
              <a:t>CIPD defines coaching and mentoring as, ‘</a:t>
            </a:r>
            <a:r>
              <a:rPr lang="en-GB" sz="1600" dirty="0">
                <a:latin typeface="Calibri" panose="020F0502020204030204" pitchFamily="34" charset="0"/>
                <a:cs typeface="Calibri" panose="020F0502020204030204" pitchFamily="34" charset="0"/>
              </a:rPr>
              <a:t>development approaches based on the use of one-to-one conversations to enhance an individual’s skills, knowledge or work </a:t>
            </a:r>
            <a:r>
              <a:rPr lang="en-GB" sz="1600" dirty="0" smtClean="0">
                <a:latin typeface="Calibri" panose="020F0502020204030204" pitchFamily="34" charset="0"/>
                <a:cs typeface="Calibri" panose="020F0502020204030204" pitchFamily="34" charset="0"/>
              </a:rPr>
              <a:t>performance, (CIPD, 2019)</a:t>
            </a:r>
            <a:endParaRPr lang="en-GB" sz="1600" dirty="0">
              <a:latin typeface="Calibri" panose="020F0502020204030204" pitchFamily="34" charset="0"/>
              <a:cs typeface="Calibri" panose="020F0502020204030204" pitchFamily="34" charset="0"/>
            </a:endParaRPr>
          </a:p>
          <a:p>
            <a:pPr marL="0" indent="0">
              <a:buNone/>
            </a:pPr>
            <a:r>
              <a:rPr lang="en-GB" sz="1600" dirty="0" smtClean="0">
                <a:latin typeface="Calibri" panose="020F0502020204030204" pitchFamily="34" charset="0"/>
                <a:cs typeface="Calibri" panose="020F0502020204030204" pitchFamily="34" charset="0"/>
              </a:rPr>
              <a:t>Coaching is defined as, ‘a </a:t>
            </a:r>
            <a:r>
              <a:rPr lang="en-GB" sz="1600" dirty="0">
                <a:latin typeface="Calibri" panose="020F0502020204030204" pitchFamily="34" charset="0"/>
                <a:cs typeface="Calibri" panose="020F0502020204030204" pitchFamily="34" charset="0"/>
              </a:rPr>
              <a:t>process by which the coach, through direct discussion and guided activity, helps an individual to solve a problem, or do a task better than would otherwise have been the </a:t>
            </a:r>
            <a:r>
              <a:rPr lang="en-GB" sz="1600" dirty="0" smtClean="0">
                <a:latin typeface="Calibri" panose="020F0502020204030204" pitchFamily="34" charset="0"/>
                <a:cs typeface="Calibri" panose="020F0502020204030204" pitchFamily="34" charset="0"/>
              </a:rPr>
              <a:t>case’ (</a:t>
            </a:r>
            <a:r>
              <a:rPr lang="en-GB" sz="1600" dirty="0" err="1">
                <a:latin typeface="Calibri" panose="020F0502020204030204" pitchFamily="34" charset="0"/>
                <a:cs typeface="Calibri" panose="020F0502020204030204" pitchFamily="34" charset="0"/>
              </a:rPr>
              <a:t>Clutterbuck</a:t>
            </a:r>
            <a:r>
              <a:rPr lang="en-GB" sz="1600" dirty="0">
                <a:latin typeface="Calibri" panose="020F0502020204030204" pitchFamily="34" charset="0"/>
                <a:cs typeface="Calibri" panose="020F0502020204030204" pitchFamily="34" charset="0"/>
              </a:rPr>
              <a:t> &amp; </a:t>
            </a:r>
            <a:r>
              <a:rPr lang="en-GB" sz="1600" dirty="0" err="1">
                <a:latin typeface="Calibri" panose="020F0502020204030204" pitchFamily="34" charset="0"/>
                <a:cs typeface="Calibri" panose="020F0502020204030204" pitchFamily="34" charset="0"/>
              </a:rPr>
              <a:t>Megginson</a:t>
            </a:r>
            <a:r>
              <a:rPr lang="en-GB" sz="1600" dirty="0">
                <a:latin typeface="Calibri" panose="020F0502020204030204" pitchFamily="34" charset="0"/>
                <a:cs typeface="Calibri" panose="020F0502020204030204" pitchFamily="34" charset="0"/>
              </a:rPr>
              <a:t>, 1999</a:t>
            </a:r>
            <a:r>
              <a:rPr lang="en-GB" sz="1600" i="1" dirty="0" smtClean="0">
                <a:latin typeface="Calibri" panose="020F0502020204030204" pitchFamily="34" charset="0"/>
                <a:cs typeface="Calibri" panose="020F0502020204030204" pitchFamily="34" charset="0"/>
              </a:rPr>
              <a:t>)</a:t>
            </a:r>
          </a:p>
          <a:p>
            <a:pPr marL="0" indent="0">
              <a:buNone/>
            </a:pPr>
            <a:r>
              <a:rPr lang="en-GB" sz="1600" dirty="0" err="1" smtClean="0">
                <a:latin typeface="Calibri" panose="020F0502020204030204" pitchFamily="34" charset="0"/>
                <a:cs typeface="Calibri" panose="020F0502020204030204" pitchFamily="34" charset="0"/>
              </a:rPr>
              <a:t>Clutterbuck</a:t>
            </a:r>
            <a:r>
              <a:rPr lang="en-GB" sz="1600" dirty="0" smtClean="0">
                <a:latin typeface="Calibri" panose="020F0502020204030204" pitchFamily="34" charset="0"/>
                <a:cs typeface="Calibri" panose="020F0502020204030204" pitchFamily="34" charset="0"/>
              </a:rPr>
              <a:t> &amp; </a:t>
            </a:r>
            <a:r>
              <a:rPr lang="en-GB" sz="1600" dirty="0" err="1" smtClean="0">
                <a:latin typeface="Calibri" panose="020F0502020204030204" pitchFamily="34" charset="0"/>
                <a:cs typeface="Calibri" panose="020F0502020204030204" pitchFamily="34" charset="0"/>
              </a:rPr>
              <a:t>Megginson</a:t>
            </a:r>
            <a:r>
              <a:rPr lang="en-GB" sz="1600" dirty="0" smtClean="0">
                <a:latin typeface="Calibri" panose="020F0502020204030204" pitchFamily="34" charset="0"/>
                <a:cs typeface="Calibri" panose="020F0502020204030204" pitchFamily="34" charset="0"/>
              </a:rPr>
              <a:t> (1999) define mentoring as "off-line </a:t>
            </a:r>
            <a:r>
              <a:rPr lang="en-GB" sz="1600" dirty="0">
                <a:latin typeface="Calibri" panose="020F0502020204030204" pitchFamily="34" charset="0"/>
                <a:cs typeface="Calibri" panose="020F0502020204030204" pitchFamily="34" charset="0"/>
              </a:rPr>
              <a:t>help by one person to another in making significant transitions in knowledge, work or thinking.”</a:t>
            </a:r>
          </a:p>
          <a:p>
            <a:pPr marL="0" indent="0">
              <a:buNone/>
            </a:pPr>
            <a:endParaRPr lang="en-GB" sz="1600" i="1" dirty="0">
              <a:latin typeface="Calibri" panose="020F0502020204030204" pitchFamily="34" charset="0"/>
              <a:cs typeface="Calibri" panose="020F0502020204030204" pitchFamily="34" charset="0"/>
            </a:endParaRPr>
          </a:p>
          <a:p>
            <a:pPr marL="0" indent="0">
              <a:buNone/>
            </a:pPr>
            <a:endParaRPr lang="en-GB" sz="16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38394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407770" cy="1400530"/>
          </a:xfrm>
        </p:spPr>
        <p:txBody>
          <a:bodyPr/>
          <a:lstStyle/>
          <a:p>
            <a:r>
              <a:rPr lang="en-GB" sz="3600" dirty="0" smtClean="0"/>
              <a:t>Differences and Similarities between coaching and mentoring…</a:t>
            </a:r>
            <a:endParaRPr lang="en-GB" sz="3600" dirty="0"/>
          </a:p>
        </p:txBody>
      </p:sp>
      <p:sp>
        <p:nvSpPr>
          <p:cNvPr id="3" name="Content Placeholder 2"/>
          <p:cNvSpPr>
            <a:spLocks noGrp="1"/>
          </p:cNvSpPr>
          <p:nvPr>
            <p:ph idx="1"/>
          </p:nvPr>
        </p:nvSpPr>
        <p:spPr>
          <a:xfrm>
            <a:off x="539552" y="1772816"/>
            <a:ext cx="7539354" cy="4195481"/>
          </a:xfrm>
        </p:spPr>
        <p:txBody>
          <a:bodyPr>
            <a:normAutofit/>
          </a:bodyPr>
          <a:lstStyle/>
          <a:p>
            <a:pPr marL="457200" indent="-457200">
              <a:buFont typeface="+mj-lt"/>
              <a:buAutoNum type="arabicPeriod"/>
            </a:pPr>
            <a:r>
              <a:rPr lang="en-GB" sz="1600" dirty="0" smtClean="0">
                <a:latin typeface="Calibri" panose="020F0502020204030204" pitchFamily="34" charset="0"/>
                <a:cs typeface="Calibri" panose="020F0502020204030204" pitchFamily="34" charset="0"/>
              </a:rPr>
              <a:t>Time: Coaching tends to be short term and can be successful after only a small number of sessions whereas mentoring is longer term. </a:t>
            </a:r>
            <a:endParaRPr lang="en-GB" sz="1600" dirty="0" smtClean="0">
              <a:latin typeface="Calibri" panose="020F0502020204030204" pitchFamily="34" charset="0"/>
              <a:cs typeface="Calibri" panose="020F0502020204030204" pitchFamily="34" charset="0"/>
            </a:endParaRPr>
          </a:p>
          <a:p>
            <a:pPr marL="457200" indent="-457200">
              <a:buFont typeface="+mj-lt"/>
              <a:buAutoNum type="arabicPeriod"/>
            </a:pPr>
            <a:endParaRPr lang="en-GB" sz="1600" dirty="0" smtClean="0">
              <a:latin typeface="Calibri" panose="020F0502020204030204" pitchFamily="34" charset="0"/>
              <a:cs typeface="Calibri" panose="020F0502020204030204" pitchFamily="34" charset="0"/>
            </a:endParaRPr>
          </a:p>
          <a:p>
            <a:pPr marL="457200" indent="-457200">
              <a:buFont typeface="+mj-lt"/>
              <a:buAutoNum type="arabicPeriod"/>
            </a:pPr>
            <a:r>
              <a:rPr lang="en-GB" sz="1600" dirty="0" smtClean="0">
                <a:latin typeface="Calibri" panose="020F0502020204030204" pitchFamily="34" charset="0"/>
                <a:cs typeface="Calibri" panose="020F0502020204030204" pitchFamily="34" charset="0"/>
              </a:rPr>
              <a:t>Collaborative not directive</a:t>
            </a:r>
            <a:r>
              <a:rPr lang="en-GB" sz="1600" dirty="0" smtClean="0">
                <a:latin typeface="Calibri" panose="020F0502020204030204" pitchFamily="34" charset="0"/>
                <a:cs typeface="Calibri" panose="020F0502020204030204" pitchFamily="34" charset="0"/>
              </a:rPr>
              <a:t>.</a:t>
            </a:r>
          </a:p>
          <a:p>
            <a:pPr marL="457200" indent="-457200">
              <a:buFont typeface="+mj-lt"/>
              <a:buAutoNum type="arabicPeriod"/>
            </a:pPr>
            <a:endParaRPr lang="en-GB" sz="1600" dirty="0" smtClean="0">
              <a:latin typeface="Calibri" panose="020F0502020204030204" pitchFamily="34" charset="0"/>
              <a:cs typeface="Calibri" panose="020F0502020204030204" pitchFamily="34" charset="0"/>
            </a:endParaRPr>
          </a:p>
          <a:p>
            <a:pPr marL="457200" indent="-457200">
              <a:buFont typeface="+mj-lt"/>
              <a:buAutoNum type="arabicPeriod"/>
            </a:pPr>
            <a:r>
              <a:rPr lang="en-GB" sz="1600" dirty="0" smtClean="0">
                <a:latin typeface="Calibri" panose="020F0502020204030204" pitchFamily="34" charset="0"/>
                <a:cs typeface="Calibri" panose="020F0502020204030204" pitchFamily="34" charset="0"/>
              </a:rPr>
              <a:t>With mentoring, the agenda is set by the mentee, with the mentor offering guidance. Coaching is focused on specific goals, (CIPD, </a:t>
            </a:r>
            <a:r>
              <a:rPr lang="en-GB" sz="1600" dirty="0" smtClean="0">
                <a:latin typeface="Calibri" panose="020F0502020204030204" pitchFamily="34" charset="0"/>
                <a:cs typeface="Calibri" panose="020F0502020204030204" pitchFamily="34" charset="0"/>
              </a:rPr>
              <a:t>2019</a:t>
            </a:r>
            <a:r>
              <a:rPr lang="en-GB" sz="1600" dirty="0" smtClean="0">
                <a:latin typeface="Calibri" panose="020F0502020204030204" pitchFamily="34" charset="0"/>
                <a:cs typeface="Calibri" panose="020F0502020204030204" pitchFamily="34" charset="0"/>
              </a:rPr>
              <a:t>)</a:t>
            </a:r>
            <a:endParaRPr lang="en-GB" sz="16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04999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benefits? </a:t>
            </a:r>
            <a:endParaRPr lang="en-GB" dirty="0"/>
          </a:p>
        </p:txBody>
      </p:sp>
      <p:sp>
        <p:nvSpPr>
          <p:cNvPr id="3" name="Content Placeholder 2"/>
          <p:cNvSpPr>
            <a:spLocks noGrp="1"/>
          </p:cNvSpPr>
          <p:nvPr>
            <p:ph idx="1"/>
          </p:nvPr>
        </p:nvSpPr>
        <p:spPr>
          <a:xfrm>
            <a:off x="827700" y="1196753"/>
            <a:ext cx="6711654" cy="5051654"/>
          </a:xfrm>
        </p:spPr>
        <p:txBody>
          <a:bodyPr>
            <a:noAutofit/>
          </a:bodyPr>
          <a:lstStyle/>
          <a:p>
            <a:r>
              <a:rPr lang="en-GB" sz="1600" dirty="0" smtClean="0">
                <a:latin typeface="Calibri" panose="020F0502020204030204" pitchFamily="34" charset="0"/>
                <a:cs typeface="Calibri" panose="020F0502020204030204" pitchFamily="34" charset="0"/>
              </a:rPr>
              <a:t>As we intend to implement change within the organisation over the next 2 years, coaching and mentoring will be a powerful tool to ensure this change runs smoothly. Individuals are often fearful and uncertain when it comes to change which can result in lots of questions. As Downy (2003) states,  ‘adopting a coaching approach has a number of benefits,’ in relation to guiding individuals through a period of change.</a:t>
            </a:r>
          </a:p>
          <a:p>
            <a:r>
              <a:rPr lang="en-GB" sz="1600" dirty="0">
                <a:latin typeface="Calibri" panose="020F0502020204030204" pitchFamily="34" charset="0"/>
                <a:cs typeface="Calibri" panose="020F0502020204030204" pitchFamily="34" charset="0"/>
              </a:rPr>
              <a:t>A coaching and mentoring programme at A-Z Media would greatly benefit not only the mentee’s and the mentors but can also have a positive impact for line managers.</a:t>
            </a:r>
          </a:p>
          <a:p>
            <a:r>
              <a:rPr lang="en-GB" sz="1600" dirty="0">
                <a:latin typeface="Calibri" panose="020F0502020204030204" pitchFamily="34" charset="0"/>
                <a:cs typeface="Calibri" panose="020F0502020204030204" pitchFamily="34" charset="0"/>
              </a:rPr>
              <a:t>As responsibility is given back to the individual, line managers will benefit from improved productivity, increase in staff engagement and motivation. This in turn will lead to better attrition and lower absence rates as employees feel engaged and enthusiastic. </a:t>
            </a:r>
            <a:endParaRPr lang="en-GB" sz="1600" dirty="0" smtClean="0">
              <a:latin typeface="Calibri" panose="020F0502020204030204" pitchFamily="34" charset="0"/>
              <a:cs typeface="Calibri" panose="020F0502020204030204" pitchFamily="34" charset="0"/>
            </a:endParaRPr>
          </a:p>
          <a:p>
            <a:r>
              <a:rPr lang="en-GB" sz="1600" dirty="0" smtClean="0">
                <a:latin typeface="Calibri" panose="020F0502020204030204" pitchFamily="34" charset="0"/>
                <a:cs typeface="Calibri" panose="020F0502020204030204" pitchFamily="34" charset="0"/>
              </a:rPr>
              <a:t>For those being coached and mentored, there are a number of benefits including job enrichment, confidence, increased sense of self-worth and purpose. </a:t>
            </a:r>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90195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7055380" cy="888050"/>
          </a:xfrm>
        </p:spPr>
        <p:txBody>
          <a:bodyPr/>
          <a:lstStyle/>
          <a:p>
            <a:r>
              <a:rPr lang="en-GB" dirty="0" smtClean="0"/>
              <a:t>Coaching </a:t>
            </a:r>
            <a:endParaRPr lang="en-GB" dirty="0"/>
          </a:p>
        </p:txBody>
      </p:sp>
      <p:sp>
        <p:nvSpPr>
          <p:cNvPr id="3" name="Content Placeholder 2"/>
          <p:cNvSpPr>
            <a:spLocks noGrp="1"/>
          </p:cNvSpPr>
          <p:nvPr>
            <p:ph idx="1"/>
          </p:nvPr>
        </p:nvSpPr>
        <p:spPr>
          <a:xfrm>
            <a:off x="347465" y="1052736"/>
            <a:ext cx="8424936" cy="4760573"/>
          </a:xfrm>
        </p:spPr>
        <p:txBody>
          <a:bodyPr>
            <a:noAutofit/>
          </a:bodyPr>
          <a:lstStyle/>
          <a:p>
            <a:r>
              <a:rPr lang="en-GB" sz="1600" b="1" u="sng" dirty="0" smtClean="0">
                <a:latin typeface="Calibri" panose="020F0502020204030204" pitchFamily="34" charset="0"/>
                <a:cs typeface="Calibri" panose="020F0502020204030204" pitchFamily="34" charset="0"/>
              </a:rPr>
              <a:t>Performance </a:t>
            </a:r>
            <a:r>
              <a:rPr lang="en-GB" sz="1600" b="1" u="sng" dirty="0">
                <a:latin typeface="Calibri" panose="020F0502020204030204" pitchFamily="34" charset="0"/>
                <a:cs typeface="Calibri" panose="020F0502020204030204" pitchFamily="34" charset="0"/>
              </a:rPr>
              <a:t>Coaching</a:t>
            </a:r>
            <a:r>
              <a:rPr lang="en-GB" sz="1600" dirty="0" smtClean="0">
                <a:latin typeface="Calibri" panose="020F0502020204030204" pitchFamily="34" charset="0"/>
                <a:cs typeface="Calibri" panose="020F0502020204030204" pitchFamily="34" charset="0"/>
              </a:rPr>
              <a:t>: John Whitmore, (2012) states that ‘performance </a:t>
            </a:r>
            <a:r>
              <a:rPr lang="en-GB" sz="1600" dirty="0">
                <a:latin typeface="Calibri" panose="020F0502020204030204" pitchFamily="34" charset="0"/>
                <a:cs typeface="Calibri" panose="020F0502020204030204" pitchFamily="34" charset="0"/>
              </a:rPr>
              <a:t>is going beyond what is expected</a:t>
            </a:r>
            <a:r>
              <a:rPr lang="en-GB" sz="1600" dirty="0" smtClean="0">
                <a:latin typeface="Calibri" panose="020F0502020204030204" pitchFamily="34" charset="0"/>
                <a:cs typeface="Calibri" panose="020F0502020204030204" pitchFamily="34" charset="0"/>
              </a:rPr>
              <a:t>;’ it is less about concentrating on what an individual is achieving and more about their potential to achieve more. There are a number of models that can be used to frame the coaching, including </a:t>
            </a:r>
            <a:r>
              <a:rPr lang="en-GB" sz="1600" dirty="0" err="1" smtClean="0">
                <a:latin typeface="Calibri" panose="020F0502020204030204" pitchFamily="34" charset="0"/>
                <a:cs typeface="Calibri" panose="020F0502020204030204" pitchFamily="34" charset="0"/>
              </a:rPr>
              <a:t>Landsberg’s</a:t>
            </a:r>
            <a:r>
              <a:rPr lang="en-GB" sz="1600" dirty="0" smtClean="0">
                <a:latin typeface="Calibri" panose="020F0502020204030204" pitchFamily="34" charset="0"/>
                <a:cs typeface="Calibri" panose="020F0502020204030204" pitchFamily="34" charset="0"/>
              </a:rPr>
              <a:t> Skill/Will Matrix.</a:t>
            </a:r>
          </a:p>
          <a:p>
            <a:pPr marL="0" indent="0">
              <a:buNone/>
            </a:pPr>
            <a:endParaRPr lang="en-GB" sz="1600" dirty="0" smtClean="0">
              <a:latin typeface="Calibri" panose="020F0502020204030204" pitchFamily="34" charset="0"/>
              <a:cs typeface="Calibri" panose="020F0502020204030204" pitchFamily="34" charset="0"/>
            </a:endParaRPr>
          </a:p>
          <a:p>
            <a:pPr marL="0" indent="0">
              <a:buNone/>
            </a:pPr>
            <a:endParaRPr lang="en-GB" sz="1600" dirty="0" smtClean="0">
              <a:latin typeface="Calibri" panose="020F0502020204030204" pitchFamily="34" charset="0"/>
              <a:cs typeface="Calibri" panose="020F0502020204030204" pitchFamily="34" charset="0"/>
            </a:endParaRPr>
          </a:p>
          <a:p>
            <a:pPr marL="0" indent="0">
              <a:buNone/>
            </a:pPr>
            <a:endParaRPr lang="en-GB" sz="1600" dirty="0">
              <a:latin typeface="Calibri" panose="020F0502020204030204" pitchFamily="34" charset="0"/>
              <a:cs typeface="Calibri" panose="020F0502020204030204" pitchFamily="34" charset="0"/>
            </a:endParaRPr>
          </a:p>
          <a:p>
            <a:pPr marL="0" indent="0">
              <a:buNone/>
            </a:pPr>
            <a:endParaRPr lang="en-GB" sz="1600" dirty="0" smtClean="0">
              <a:latin typeface="Calibri" panose="020F0502020204030204" pitchFamily="34" charset="0"/>
              <a:cs typeface="Calibri" panose="020F0502020204030204" pitchFamily="34" charset="0"/>
            </a:endParaRPr>
          </a:p>
          <a:p>
            <a:pPr marL="0" indent="0">
              <a:buNone/>
            </a:pPr>
            <a:endParaRPr lang="en-GB" sz="1600" dirty="0" smtClean="0">
              <a:latin typeface="Calibri" panose="020F0502020204030204" pitchFamily="34" charset="0"/>
              <a:cs typeface="Calibri" panose="020F0502020204030204" pitchFamily="34" charset="0"/>
            </a:endParaRPr>
          </a:p>
          <a:p>
            <a:r>
              <a:rPr lang="en-GB" sz="1600" b="1" u="sng" dirty="0" smtClean="0">
                <a:latin typeface="Calibri" panose="020F0502020204030204" pitchFamily="34" charset="0"/>
                <a:cs typeface="Calibri" panose="020F0502020204030204" pitchFamily="34" charset="0"/>
              </a:rPr>
              <a:t>Career </a:t>
            </a:r>
            <a:r>
              <a:rPr lang="en-GB" sz="1600" b="1" u="sng" dirty="0" smtClean="0">
                <a:latin typeface="Calibri" panose="020F0502020204030204" pitchFamily="34" charset="0"/>
                <a:cs typeface="Calibri" panose="020F0502020204030204" pitchFamily="34" charset="0"/>
              </a:rPr>
              <a:t>Coaching</a:t>
            </a:r>
            <a:r>
              <a:rPr lang="en-GB" sz="1600" b="1" u="sng" dirty="0" smtClean="0">
                <a:latin typeface="Calibri" panose="020F0502020204030204" pitchFamily="34" charset="0"/>
                <a:cs typeface="Calibri" panose="020F0502020204030204" pitchFamily="34" charset="0"/>
              </a:rPr>
              <a:t>: </a:t>
            </a:r>
            <a:r>
              <a:rPr lang="en-GB" sz="1600" dirty="0" smtClean="0">
                <a:latin typeface="Calibri" panose="020F0502020204030204" pitchFamily="34" charset="0"/>
                <a:cs typeface="Calibri" panose="020F0502020204030204" pitchFamily="34" charset="0"/>
              </a:rPr>
              <a:t>helps individuals to identify what it is they want to accomplish or achieve with their career over a lifetime and then decide upon what is needed to achieve their career goals and objectives. </a:t>
            </a:r>
            <a:endParaRPr lang="en-GB" sz="1600" dirty="0" smtClean="0">
              <a:latin typeface="Calibri" panose="020F0502020204030204" pitchFamily="34" charset="0"/>
              <a:cs typeface="Calibri" panose="020F0502020204030204" pitchFamily="34" charset="0"/>
            </a:endParaRPr>
          </a:p>
          <a:p>
            <a:r>
              <a:rPr lang="en-GB" sz="1600" b="1" u="sng" dirty="0" smtClean="0">
                <a:latin typeface="Calibri" panose="020F0502020204030204" pitchFamily="34" charset="0"/>
                <a:cs typeface="Calibri" panose="020F0502020204030204" pitchFamily="34" charset="0"/>
              </a:rPr>
              <a:t>Executive Coaching</a:t>
            </a:r>
            <a:r>
              <a:rPr lang="en-GB" sz="1600" dirty="0" smtClean="0">
                <a:latin typeface="Calibri" panose="020F0502020204030204" pitchFamily="34" charset="0"/>
                <a:cs typeface="Calibri" panose="020F0502020204030204" pitchFamily="34" charset="0"/>
              </a:rPr>
              <a:t>:  often delivered by an external coach for an agreed period of time or number of sessions. Executive coaching covers work with higher level employees such as managemen</a:t>
            </a:r>
            <a:r>
              <a:rPr lang="en-GB" sz="1600" dirty="0" smtClean="0">
                <a:latin typeface="Calibri" panose="020F0502020204030204" pitchFamily="34" charset="0"/>
                <a:cs typeface="Calibri" panose="020F0502020204030204" pitchFamily="34" charset="0"/>
              </a:rPr>
              <a:t>t and upwards or those deemed to have the potential to become senior members of the business in the future. ‘It is used most effectively with individuals who have significant responsibility for the current and future success of an organization and who have the potential to develop and change" Cox, </a:t>
            </a:r>
            <a:r>
              <a:rPr lang="en-GB" sz="1600" dirty="0" err="1" smtClean="0">
                <a:latin typeface="Calibri" panose="020F0502020204030204" pitchFamily="34" charset="0"/>
                <a:cs typeface="Calibri" panose="020F0502020204030204" pitchFamily="34" charset="0"/>
              </a:rPr>
              <a:t>Bachkirova</a:t>
            </a:r>
            <a:r>
              <a:rPr lang="en-GB" sz="1600" dirty="0" smtClean="0">
                <a:latin typeface="Calibri" panose="020F0502020204030204" pitchFamily="34" charset="0"/>
                <a:cs typeface="Calibri" panose="020F0502020204030204" pitchFamily="34" charset="0"/>
              </a:rPr>
              <a:t>, </a:t>
            </a:r>
            <a:r>
              <a:rPr lang="en-GB" sz="1600" dirty="0" err="1" smtClean="0">
                <a:latin typeface="Calibri" panose="020F0502020204030204" pitchFamily="34" charset="0"/>
                <a:cs typeface="Calibri" panose="020F0502020204030204" pitchFamily="34" charset="0"/>
              </a:rPr>
              <a:t>Clutterbuck</a:t>
            </a:r>
            <a:r>
              <a:rPr lang="en-GB" sz="1600" dirty="0" smtClean="0">
                <a:latin typeface="Calibri" panose="020F0502020204030204" pitchFamily="34" charset="0"/>
                <a:cs typeface="Calibri" panose="020F0502020204030204" pitchFamily="34" charset="0"/>
              </a:rPr>
              <a:t> (2018)</a:t>
            </a:r>
            <a:endParaRPr lang="en-GB" sz="1600" dirty="0" smtClean="0">
              <a:latin typeface="Calibri" panose="020F0502020204030204" pitchFamily="34" charset="0"/>
              <a:cs typeface="Calibri" panose="020F0502020204030204" pitchFamily="34" charset="0"/>
            </a:endParaRPr>
          </a:p>
        </p:txBody>
      </p:sp>
      <p:pic>
        <p:nvPicPr>
          <p:cNvPr id="1026" name="Picture 2" descr="Image result for skill will matr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7744" y="2119371"/>
            <a:ext cx="3984377"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675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dirty="0" smtClean="0"/>
              <a:t>Mentoring</a:t>
            </a:r>
            <a:endParaRPr lang="en-GB" dirty="0"/>
          </a:p>
        </p:txBody>
      </p:sp>
      <p:sp>
        <p:nvSpPr>
          <p:cNvPr id="3" name="Content Placeholder 2"/>
          <p:cNvSpPr>
            <a:spLocks noGrp="1"/>
          </p:cNvSpPr>
          <p:nvPr>
            <p:ph idx="1"/>
          </p:nvPr>
        </p:nvSpPr>
        <p:spPr>
          <a:xfrm>
            <a:off x="457200" y="1268760"/>
            <a:ext cx="8229600" cy="4248473"/>
          </a:xfrm>
        </p:spPr>
        <p:txBody>
          <a:bodyPr>
            <a:normAutofit lnSpcReduction="10000"/>
          </a:bodyPr>
          <a:lstStyle/>
          <a:p>
            <a:pPr marL="0" indent="0">
              <a:buNone/>
            </a:pPr>
            <a:r>
              <a:rPr lang="en-GB" sz="1600" b="1" u="sng" dirty="0" smtClean="0">
                <a:latin typeface="Calibri" panose="020F0502020204030204" pitchFamily="34" charset="0"/>
                <a:cs typeface="Calibri" panose="020F0502020204030204" pitchFamily="34" charset="0"/>
              </a:rPr>
              <a:t>Online Mentoring: </a:t>
            </a:r>
            <a:r>
              <a:rPr lang="en-GB" sz="1600" dirty="0" err="1" smtClean="0">
                <a:latin typeface="Calibri" panose="020F0502020204030204" pitchFamily="34" charset="0"/>
                <a:cs typeface="Calibri" panose="020F0502020204030204" pitchFamily="34" charset="0"/>
              </a:rPr>
              <a:t>Clutterbuck</a:t>
            </a:r>
            <a:r>
              <a:rPr lang="en-GB" sz="1600" dirty="0" smtClean="0">
                <a:latin typeface="Calibri" panose="020F0502020204030204" pitchFamily="34" charset="0"/>
                <a:cs typeface="Calibri" panose="020F0502020204030204" pitchFamily="34" charset="0"/>
              </a:rPr>
              <a:t> (2014) acknowledges that an increasing amount of mentoring is now undertaken using virtual media. Skype, emails, telephone calls and even text. This would suit A-Z media as a technological company, many employees will be used to communicating in this way. </a:t>
            </a:r>
          </a:p>
          <a:p>
            <a:pPr marL="0" indent="0">
              <a:buNone/>
            </a:pPr>
            <a:endParaRPr lang="en-GB" sz="1600" dirty="0">
              <a:latin typeface="Calibri" panose="020F0502020204030204" pitchFamily="34" charset="0"/>
              <a:cs typeface="Calibri" panose="020F0502020204030204" pitchFamily="34" charset="0"/>
            </a:endParaRPr>
          </a:p>
          <a:p>
            <a:pPr marL="0" indent="0">
              <a:buNone/>
            </a:pPr>
            <a:r>
              <a:rPr lang="en-GB" sz="1600" b="1" u="sng" dirty="0" smtClean="0">
                <a:latin typeface="Calibri" panose="020F0502020204030204" pitchFamily="34" charset="0"/>
                <a:cs typeface="Calibri" panose="020F0502020204030204" pitchFamily="34" charset="0"/>
              </a:rPr>
              <a:t>Peer Mentoring: </a:t>
            </a:r>
            <a:r>
              <a:rPr lang="en-GB" sz="1600" dirty="0" smtClean="0">
                <a:latin typeface="Calibri" panose="020F0502020204030204" pitchFamily="34" charset="0"/>
                <a:cs typeface="Calibri" panose="020F0502020204030204" pitchFamily="34" charset="0"/>
              </a:rPr>
              <a:t>This form of mentoring is often less formal and depends upon a strong bond or friendship between peers (</a:t>
            </a:r>
            <a:r>
              <a:rPr lang="en-GB" sz="1600" dirty="0" err="1" smtClean="0">
                <a:latin typeface="Calibri" panose="020F0502020204030204" pitchFamily="34" charset="0"/>
                <a:cs typeface="Calibri" panose="020F0502020204030204" pitchFamily="34" charset="0"/>
              </a:rPr>
              <a:t>Clutterbuck</a:t>
            </a:r>
            <a:r>
              <a:rPr lang="en-GB" sz="1600" dirty="0" smtClean="0">
                <a:latin typeface="Calibri" panose="020F0502020204030204" pitchFamily="34" charset="0"/>
                <a:cs typeface="Calibri" panose="020F0502020204030204" pitchFamily="34" charset="0"/>
              </a:rPr>
              <a:t>, 2014).  It is an effective tool to share job related knowledge, more often, a more experienced or senior colleague sharing their specialist knowledge with a less experienced employee. For the purpose of A-Z media’s coaching and mentoring programme, preparing individuals for changes over the next 2 years, peer mentoring may be useful in preparing those in junior roles for more responsibility and managerial roles.</a:t>
            </a:r>
          </a:p>
          <a:p>
            <a:pPr marL="0" indent="0">
              <a:buNone/>
            </a:pPr>
            <a:endParaRPr lang="en-GB" sz="1600" b="1" dirty="0">
              <a:latin typeface="Calibri" panose="020F0502020204030204" pitchFamily="34" charset="0"/>
              <a:cs typeface="Calibri" panose="020F0502020204030204" pitchFamily="34" charset="0"/>
            </a:endParaRPr>
          </a:p>
          <a:p>
            <a:pPr marL="0" indent="0">
              <a:buNone/>
            </a:pPr>
            <a:r>
              <a:rPr lang="en-GB" sz="1600" b="1" u="sng" dirty="0" smtClean="0">
                <a:latin typeface="Calibri" panose="020F0502020204030204" pitchFamily="34" charset="0"/>
                <a:cs typeface="Calibri" panose="020F0502020204030204" pitchFamily="34" charset="0"/>
              </a:rPr>
              <a:t>Line Manager Mentoring: </a:t>
            </a:r>
            <a:r>
              <a:rPr lang="en-GB" sz="1600" dirty="0" smtClean="0">
                <a:latin typeface="Calibri" panose="020F0502020204030204" pitchFamily="34" charset="0"/>
                <a:cs typeface="Calibri" panose="020F0502020204030204" pitchFamily="34" charset="0"/>
              </a:rPr>
              <a:t>this approach can be both formal and informal and is more common. This could be a benefit for A-Z media also, as line managers are often best positioned to understand any potential barriers that may be affecting an individuals capability to achieve.</a:t>
            </a:r>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7758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Line Managers</a:t>
            </a:r>
            <a:endParaRPr lang="en-GB" dirty="0"/>
          </a:p>
        </p:txBody>
      </p:sp>
      <p:sp>
        <p:nvSpPr>
          <p:cNvPr id="3" name="Content Placeholder 2"/>
          <p:cNvSpPr>
            <a:spLocks noGrp="1"/>
          </p:cNvSpPr>
          <p:nvPr>
            <p:ph idx="1"/>
          </p:nvPr>
        </p:nvSpPr>
        <p:spPr/>
        <p:txBody>
          <a:bodyPr>
            <a:normAutofit/>
          </a:bodyPr>
          <a:lstStyle/>
          <a:p>
            <a:r>
              <a:rPr lang="en-GB" sz="1600" dirty="0" smtClean="0">
                <a:latin typeface="Calibri" panose="020F0502020204030204" pitchFamily="34" charset="0"/>
                <a:cs typeface="Calibri" panose="020F0502020204030204" pitchFamily="34" charset="0"/>
              </a:rPr>
              <a:t>As mentioned above, line managers can play a </a:t>
            </a:r>
            <a:r>
              <a:rPr lang="en-GB" sz="1600" dirty="0" err="1" smtClean="0">
                <a:latin typeface="Calibri" panose="020F0502020204030204" pitchFamily="34" charset="0"/>
                <a:cs typeface="Calibri" panose="020F0502020204030204" pitchFamily="34" charset="0"/>
              </a:rPr>
              <a:t>vistal</a:t>
            </a:r>
            <a:r>
              <a:rPr lang="en-GB" sz="1600" dirty="0" smtClean="0">
                <a:latin typeface="Calibri" panose="020F0502020204030204" pitchFamily="34" charset="0"/>
                <a:cs typeface="Calibri" panose="020F0502020204030204" pitchFamily="34" charset="0"/>
              </a:rPr>
              <a:t> role in coaching and mentoring </a:t>
            </a:r>
            <a:r>
              <a:rPr lang="en-GB" sz="1600" dirty="0" err="1" smtClean="0">
                <a:latin typeface="Calibri" panose="020F0502020204030204" pitchFamily="34" charset="0"/>
                <a:cs typeface="Calibri" panose="020F0502020204030204" pitchFamily="34" charset="0"/>
              </a:rPr>
              <a:t>programes</a:t>
            </a:r>
            <a:r>
              <a:rPr lang="en-GB" sz="1600" dirty="0" smtClean="0">
                <a:latin typeface="Calibri" panose="020F0502020204030204" pitchFamily="34" charset="0"/>
                <a:cs typeface="Calibri" panose="020F0502020204030204" pitchFamily="34" charset="0"/>
              </a:rPr>
              <a:t> at A-Z media. One of the key requirements of management is to get the best out of their team, with coaching and mentoring being low cost and time effective method to do this. </a:t>
            </a:r>
          </a:p>
          <a:p>
            <a:r>
              <a:rPr lang="en-GB" sz="1600" dirty="0" smtClean="0">
                <a:latin typeface="Calibri" panose="020F0502020204030204" pitchFamily="34" charset="0"/>
                <a:cs typeface="Calibri" panose="020F0502020204030204" pitchFamily="34" charset="0"/>
              </a:rPr>
              <a:t>The line managers role in the programme is to motivate his or her team, develop them professionally so that they can delegate tasks and ultimately achieve the wider organisational goals</a:t>
            </a:r>
          </a:p>
          <a:p>
            <a:r>
              <a:rPr lang="en-GB" sz="1600" dirty="0" smtClean="0">
                <a:latin typeface="Calibri" panose="020F0502020204030204" pitchFamily="34" charset="0"/>
                <a:cs typeface="Calibri" panose="020F0502020204030204" pitchFamily="34" charset="0"/>
              </a:rPr>
              <a:t>Communication is key, discuss what has been raised in coaching sessions, how can you help to achieve the goals or overcome barriers that have been identified.</a:t>
            </a:r>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8231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Factors to consider</a:t>
            </a:r>
            <a:endParaRPr lang="en-GB" dirty="0"/>
          </a:p>
        </p:txBody>
      </p:sp>
      <p:sp>
        <p:nvSpPr>
          <p:cNvPr id="3" name="Content Placeholder 2"/>
          <p:cNvSpPr>
            <a:spLocks noGrp="1"/>
          </p:cNvSpPr>
          <p:nvPr>
            <p:ph idx="1"/>
          </p:nvPr>
        </p:nvSpPr>
        <p:spPr>
          <a:xfrm>
            <a:off x="827700" y="1700809"/>
            <a:ext cx="6711654" cy="4547598"/>
          </a:xfrm>
        </p:spPr>
        <p:txBody>
          <a:bodyPr>
            <a:normAutofit/>
          </a:bodyPr>
          <a:lstStyle/>
          <a:p>
            <a:r>
              <a:rPr lang="en-GB" sz="1800" dirty="0" smtClean="0">
                <a:latin typeface="Calibri" panose="020F0502020204030204" pitchFamily="34" charset="0"/>
                <a:cs typeface="Calibri" panose="020F0502020204030204" pitchFamily="34" charset="0"/>
              </a:rPr>
              <a:t>Coaching contract. This can be used to hold involved parties to account and encourage commitment by formalising the process.</a:t>
            </a:r>
          </a:p>
          <a:p>
            <a:pPr marL="0" indent="0">
              <a:buNone/>
            </a:pPr>
            <a:r>
              <a:rPr lang="en-GB" sz="1800" dirty="0" smtClean="0">
                <a:latin typeface="Calibri" panose="020F0502020204030204" pitchFamily="34" charset="0"/>
                <a:cs typeface="Calibri" panose="020F0502020204030204" pitchFamily="34" charset="0"/>
              </a:rPr>
              <a:t> </a:t>
            </a:r>
          </a:p>
          <a:p>
            <a:r>
              <a:rPr lang="en-GB" sz="1800" dirty="0" smtClean="0">
                <a:latin typeface="Calibri" panose="020F0502020204030204" pitchFamily="34" charset="0"/>
                <a:cs typeface="Calibri" panose="020F0502020204030204" pitchFamily="34" charset="0"/>
              </a:rPr>
              <a:t>Vertical and horizontal integration, the programme must be aligned to the organisations policies and </a:t>
            </a:r>
            <a:r>
              <a:rPr lang="en-GB" sz="1800" dirty="0" err="1" smtClean="0">
                <a:latin typeface="Calibri" panose="020F0502020204030204" pitchFamily="34" charset="0"/>
                <a:cs typeface="Calibri" panose="020F0502020204030204" pitchFamily="34" charset="0"/>
              </a:rPr>
              <a:t>precedures</a:t>
            </a:r>
            <a:r>
              <a:rPr lang="en-GB" sz="1800" dirty="0" smtClean="0">
                <a:latin typeface="Calibri" panose="020F0502020204030204" pitchFamily="34" charset="0"/>
                <a:cs typeface="Calibri" panose="020F0502020204030204" pitchFamily="34" charset="0"/>
              </a:rPr>
              <a:t> as well as its goals and objectives. </a:t>
            </a:r>
          </a:p>
          <a:p>
            <a:endParaRPr lang="en-GB" sz="1800" dirty="0" smtClean="0">
              <a:latin typeface="Calibri" panose="020F0502020204030204" pitchFamily="34" charset="0"/>
              <a:cs typeface="Calibri" panose="020F0502020204030204" pitchFamily="34" charset="0"/>
            </a:endParaRPr>
          </a:p>
          <a:p>
            <a:r>
              <a:rPr lang="en-GB" sz="1800" dirty="0" smtClean="0">
                <a:latin typeface="Calibri" panose="020F0502020204030204" pitchFamily="34" charset="0"/>
                <a:cs typeface="Calibri" panose="020F0502020204030204" pitchFamily="34" charset="0"/>
              </a:rPr>
              <a:t>Supporting the L&amp;D strategy</a:t>
            </a:r>
            <a:endParaRPr lang="en-GB"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2042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539552" y="1417638"/>
            <a:ext cx="8229600" cy="4272210"/>
          </a:xfrm>
        </p:spPr>
        <p:txBody>
          <a:bodyPr>
            <a:normAutofit/>
          </a:bodyPr>
          <a:lstStyle/>
          <a:p>
            <a:r>
              <a:rPr lang="en-GB" sz="1400" dirty="0">
                <a:latin typeface="Calibri" panose="020F0502020204030204" pitchFamily="34" charset="0"/>
                <a:cs typeface="Calibri" panose="020F0502020204030204" pitchFamily="34" charset="0"/>
              </a:rPr>
              <a:t>CIPD (2019) </a:t>
            </a:r>
            <a:r>
              <a:rPr lang="en-GB" sz="1400" i="1" dirty="0">
                <a:latin typeface="Calibri" panose="020F0502020204030204" pitchFamily="34" charset="0"/>
                <a:cs typeface="Calibri" panose="020F0502020204030204" pitchFamily="34" charset="0"/>
              </a:rPr>
              <a:t>Coaching and mentoring. </a:t>
            </a:r>
            <a:r>
              <a:rPr lang="en-GB" sz="1400" dirty="0">
                <a:latin typeface="Calibri" panose="020F0502020204030204" pitchFamily="34" charset="0"/>
                <a:cs typeface="Calibri" panose="020F0502020204030204" pitchFamily="34" charset="0"/>
              </a:rPr>
              <a:t>Available at: </a:t>
            </a:r>
            <a:r>
              <a:rPr lang="en-GB" sz="1400" dirty="0">
                <a:latin typeface="Calibri" panose="020F0502020204030204" pitchFamily="34" charset="0"/>
                <a:cs typeface="Calibri" panose="020F0502020204030204" pitchFamily="34" charset="0"/>
                <a:hlinkClick r:id="rId3"/>
              </a:rPr>
              <a:t>https://www.cipd.co.uk/knowledge/fundamentals/people/development/coaching-mentoring-factsheet</a:t>
            </a:r>
            <a:r>
              <a:rPr lang="en-GB" sz="1400" dirty="0">
                <a:latin typeface="Calibri" panose="020F0502020204030204" pitchFamily="34" charset="0"/>
                <a:cs typeface="Calibri" panose="020F0502020204030204" pitchFamily="34" charset="0"/>
              </a:rPr>
              <a:t> [accessed: 22.04.19</a:t>
            </a:r>
            <a:r>
              <a:rPr lang="en-GB" sz="1400" dirty="0" smtClean="0">
                <a:latin typeface="Calibri" panose="020F0502020204030204" pitchFamily="34" charset="0"/>
                <a:cs typeface="Calibri" panose="020F0502020204030204" pitchFamily="34" charset="0"/>
              </a:rPr>
              <a:t>]</a:t>
            </a:r>
          </a:p>
          <a:p>
            <a:r>
              <a:rPr lang="en-GB" sz="1400" dirty="0" err="1" smtClean="0">
                <a:latin typeface="Calibri" panose="020F0502020204030204" pitchFamily="34" charset="0"/>
                <a:cs typeface="Calibri" panose="020F0502020204030204" pitchFamily="34" charset="0"/>
              </a:rPr>
              <a:t>Clutterbuck</a:t>
            </a:r>
            <a:r>
              <a:rPr lang="en-GB" sz="1400" dirty="0" smtClean="0">
                <a:latin typeface="Calibri" panose="020F0502020204030204" pitchFamily="34" charset="0"/>
                <a:cs typeface="Calibri" panose="020F0502020204030204" pitchFamily="34" charset="0"/>
              </a:rPr>
              <a:t>, D. (2014) </a:t>
            </a:r>
            <a:r>
              <a:rPr lang="en-GB" sz="1400" i="1" dirty="0" smtClean="0">
                <a:latin typeface="Calibri" panose="020F0502020204030204" pitchFamily="34" charset="0"/>
                <a:cs typeface="Calibri" panose="020F0502020204030204" pitchFamily="34" charset="0"/>
              </a:rPr>
              <a:t>Everyone Needs a Mentor. </a:t>
            </a:r>
            <a:r>
              <a:rPr lang="en-GB" sz="1400" dirty="0" smtClean="0">
                <a:latin typeface="Calibri" panose="020F0502020204030204" pitchFamily="34" charset="0"/>
                <a:cs typeface="Calibri" panose="020F0502020204030204" pitchFamily="34" charset="0"/>
              </a:rPr>
              <a:t>5</a:t>
            </a:r>
            <a:r>
              <a:rPr lang="en-GB" sz="1400" baseline="30000" dirty="0" smtClean="0">
                <a:latin typeface="Calibri" panose="020F0502020204030204" pitchFamily="34" charset="0"/>
                <a:cs typeface="Calibri" panose="020F0502020204030204" pitchFamily="34" charset="0"/>
              </a:rPr>
              <a:t>th</a:t>
            </a:r>
            <a:r>
              <a:rPr lang="en-GB" sz="1400" dirty="0" smtClean="0">
                <a:latin typeface="Calibri" panose="020F0502020204030204" pitchFamily="34" charset="0"/>
                <a:cs typeface="Calibri" panose="020F0502020204030204" pitchFamily="34" charset="0"/>
              </a:rPr>
              <a:t> ed. CIPD: London</a:t>
            </a:r>
            <a:endParaRPr lang="en-GB" sz="1400" i="1" dirty="0" smtClean="0">
              <a:latin typeface="Calibri" panose="020F0502020204030204" pitchFamily="34" charset="0"/>
              <a:cs typeface="Calibri" panose="020F0502020204030204" pitchFamily="34" charset="0"/>
            </a:endParaRPr>
          </a:p>
          <a:p>
            <a:r>
              <a:rPr lang="en-GB" sz="1400" dirty="0" err="1" smtClean="0">
                <a:latin typeface="Calibri" panose="020F0502020204030204" pitchFamily="34" charset="0"/>
                <a:cs typeface="Calibri" panose="020F0502020204030204" pitchFamily="34" charset="0"/>
              </a:rPr>
              <a:t>Clutterbuck</a:t>
            </a:r>
            <a:r>
              <a:rPr lang="en-GB" sz="1400" dirty="0" smtClean="0">
                <a:latin typeface="Calibri" panose="020F0502020204030204" pitchFamily="34" charset="0"/>
                <a:cs typeface="Calibri" panose="020F0502020204030204" pitchFamily="34" charset="0"/>
              </a:rPr>
              <a:t>, D. </a:t>
            </a:r>
            <a:r>
              <a:rPr lang="en-GB" sz="1400" dirty="0" smtClean="0">
                <a:latin typeface="Calibri" panose="020F0502020204030204" pitchFamily="34" charset="0"/>
                <a:cs typeface="Calibri" panose="020F0502020204030204" pitchFamily="34" charset="0"/>
              </a:rPr>
              <a:t>&amp; </a:t>
            </a:r>
            <a:r>
              <a:rPr lang="en-GB" sz="1400" dirty="0" err="1" smtClean="0">
                <a:latin typeface="Calibri" panose="020F0502020204030204" pitchFamily="34" charset="0"/>
                <a:cs typeface="Calibri" panose="020F0502020204030204" pitchFamily="34" charset="0"/>
              </a:rPr>
              <a:t>Megginson</a:t>
            </a:r>
            <a:r>
              <a:rPr lang="en-GB" sz="1400" dirty="0" smtClean="0">
                <a:latin typeface="Calibri" panose="020F0502020204030204" pitchFamily="34" charset="0"/>
                <a:cs typeface="Calibri" panose="020F0502020204030204" pitchFamily="34" charset="0"/>
              </a:rPr>
              <a:t>, </a:t>
            </a:r>
            <a:r>
              <a:rPr lang="en-GB" sz="1400" dirty="0" smtClean="0">
                <a:latin typeface="Calibri" panose="020F0502020204030204" pitchFamily="34" charset="0"/>
                <a:cs typeface="Calibri" panose="020F0502020204030204" pitchFamily="34" charset="0"/>
              </a:rPr>
              <a:t>D. </a:t>
            </a:r>
            <a:r>
              <a:rPr lang="en-GB" sz="1400" dirty="0" smtClean="0">
                <a:latin typeface="Calibri" panose="020F0502020204030204" pitchFamily="34" charset="0"/>
                <a:cs typeface="Calibri" panose="020F0502020204030204" pitchFamily="34" charset="0"/>
              </a:rPr>
              <a:t>(1999) </a:t>
            </a:r>
            <a:r>
              <a:rPr lang="en-GB" sz="1400" dirty="0">
                <a:latin typeface="Calibri" panose="020F0502020204030204" pitchFamily="34" charset="0"/>
                <a:cs typeface="Calibri" panose="020F0502020204030204" pitchFamily="34" charset="0"/>
              </a:rPr>
              <a:t> </a:t>
            </a:r>
            <a:r>
              <a:rPr lang="en-GB" sz="1400" i="1" dirty="0">
                <a:latin typeface="Calibri" panose="020F0502020204030204" pitchFamily="34" charset="0"/>
                <a:cs typeface="Calibri" panose="020F0502020204030204" pitchFamily="34" charset="0"/>
              </a:rPr>
              <a:t>Mentoring Executives &amp; Directors</a:t>
            </a:r>
            <a:r>
              <a:rPr lang="en-GB" sz="1400" dirty="0">
                <a:latin typeface="Calibri" panose="020F0502020204030204" pitchFamily="34" charset="0"/>
                <a:cs typeface="Calibri" panose="020F0502020204030204" pitchFamily="34" charset="0"/>
              </a:rPr>
              <a:t>. </a:t>
            </a:r>
            <a:r>
              <a:rPr lang="en-GB" sz="1400" dirty="0" smtClean="0">
                <a:latin typeface="Calibri" panose="020F0502020204030204" pitchFamily="34" charset="0"/>
                <a:cs typeface="Calibri" panose="020F0502020204030204" pitchFamily="34" charset="0"/>
              </a:rPr>
              <a:t>Butterwort-Heinemann: Oxford.</a:t>
            </a:r>
            <a:endParaRPr lang="en-GB" sz="1400" dirty="0" smtClean="0">
              <a:latin typeface="Calibri" panose="020F0502020204030204" pitchFamily="34" charset="0"/>
              <a:cs typeface="Calibri" panose="020F0502020204030204" pitchFamily="34" charset="0"/>
            </a:endParaRPr>
          </a:p>
          <a:p>
            <a:r>
              <a:rPr lang="en-GB" sz="1400" dirty="0" smtClean="0">
                <a:latin typeface="Calibri" panose="020F0502020204030204" pitchFamily="34" charset="0"/>
                <a:cs typeface="Calibri" panose="020F0502020204030204" pitchFamily="34" charset="0"/>
              </a:rPr>
              <a:t>Connor, M. &amp; </a:t>
            </a:r>
            <a:r>
              <a:rPr lang="en-GB" sz="1400" dirty="0" err="1" smtClean="0">
                <a:latin typeface="Calibri" panose="020F0502020204030204" pitchFamily="34" charset="0"/>
                <a:cs typeface="Calibri" panose="020F0502020204030204" pitchFamily="34" charset="0"/>
              </a:rPr>
              <a:t>Pokora</a:t>
            </a:r>
            <a:r>
              <a:rPr lang="en-GB" sz="1400" dirty="0" smtClean="0">
                <a:latin typeface="Calibri" panose="020F0502020204030204" pitchFamily="34" charset="0"/>
                <a:cs typeface="Calibri" panose="020F0502020204030204" pitchFamily="34" charset="0"/>
              </a:rPr>
              <a:t>, J. (2007) </a:t>
            </a:r>
            <a:r>
              <a:rPr lang="en-GB" sz="1400" i="1" dirty="0" smtClean="0">
                <a:latin typeface="Calibri" panose="020F0502020204030204" pitchFamily="34" charset="0"/>
                <a:cs typeface="Calibri" panose="020F0502020204030204" pitchFamily="34" charset="0"/>
              </a:rPr>
              <a:t>Coaching and Mentoring at work.</a:t>
            </a:r>
            <a:r>
              <a:rPr lang="en-GB" sz="1400" dirty="0" smtClean="0">
                <a:latin typeface="Calibri" panose="020F0502020204030204" pitchFamily="34" charset="0"/>
                <a:cs typeface="Calibri" panose="020F0502020204030204" pitchFamily="34" charset="0"/>
              </a:rPr>
              <a:t> Open University Press</a:t>
            </a:r>
            <a:r>
              <a:rPr lang="en-GB" sz="1400" dirty="0" smtClean="0">
                <a:latin typeface="Calibri" panose="020F0502020204030204" pitchFamily="34" charset="0"/>
                <a:cs typeface="Calibri" panose="020F0502020204030204" pitchFamily="34" charset="0"/>
              </a:rPr>
              <a:t>.</a:t>
            </a:r>
          </a:p>
          <a:p>
            <a:r>
              <a:rPr lang="en-GB" sz="1400" dirty="0">
                <a:latin typeface="Calibri" panose="020F0502020204030204" pitchFamily="34" charset="0"/>
                <a:cs typeface="Calibri" panose="020F0502020204030204" pitchFamily="34" charset="0"/>
              </a:rPr>
              <a:t>Cox</a:t>
            </a:r>
            <a:r>
              <a:rPr lang="en-GB" sz="1400" dirty="0" smtClean="0">
                <a:latin typeface="Calibri" panose="020F0502020204030204" pitchFamily="34" charset="0"/>
                <a:cs typeface="Calibri" panose="020F0502020204030204" pitchFamily="34" charset="0"/>
              </a:rPr>
              <a:t>, E.</a:t>
            </a:r>
            <a:r>
              <a:rPr lang="en-GB" sz="1400" dirty="0">
                <a:latin typeface="Calibri" panose="020F0502020204030204" pitchFamily="34" charset="0"/>
                <a:cs typeface="Calibri" panose="020F0502020204030204" pitchFamily="34" charset="0"/>
              </a:rPr>
              <a:t> </a:t>
            </a:r>
            <a:r>
              <a:rPr lang="en-GB" sz="1400" dirty="0" err="1">
                <a:latin typeface="Calibri" panose="020F0502020204030204" pitchFamily="34" charset="0"/>
                <a:cs typeface="Calibri" panose="020F0502020204030204" pitchFamily="34" charset="0"/>
              </a:rPr>
              <a:t>Bachkirova</a:t>
            </a:r>
            <a:r>
              <a:rPr lang="en-GB" sz="1400" dirty="0" smtClean="0">
                <a:latin typeface="Calibri" panose="020F0502020204030204" pitchFamily="34" charset="0"/>
                <a:cs typeface="Calibri" panose="020F0502020204030204" pitchFamily="34" charset="0"/>
              </a:rPr>
              <a:t>, T. &amp; </a:t>
            </a:r>
            <a:r>
              <a:rPr lang="en-GB" sz="1400" dirty="0" err="1" smtClean="0">
                <a:latin typeface="Calibri" panose="020F0502020204030204" pitchFamily="34" charset="0"/>
                <a:cs typeface="Calibri" panose="020F0502020204030204" pitchFamily="34" charset="0"/>
              </a:rPr>
              <a:t>Clutterbuck</a:t>
            </a:r>
            <a:r>
              <a:rPr lang="en-GB" sz="1400" dirty="0" smtClean="0">
                <a:latin typeface="Calibri" panose="020F0502020204030204" pitchFamily="34" charset="0"/>
                <a:cs typeface="Calibri" panose="020F0502020204030204" pitchFamily="34" charset="0"/>
              </a:rPr>
              <a:t>, D.</a:t>
            </a:r>
            <a:r>
              <a:rPr lang="en-GB" sz="1400" dirty="0">
                <a:latin typeface="Calibri" panose="020F0502020204030204" pitchFamily="34" charset="0"/>
                <a:cs typeface="Calibri" panose="020F0502020204030204" pitchFamily="34" charset="0"/>
              </a:rPr>
              <a:t> (2018</a:t>
            </a:r>
            <a:r>
              <a:rPr lang="en-GB" sz="1400" dirty="0" smtClean="0">
                <a:latin typeface="Calibri" panose="020F0502020204030204" pitchFamily="34" charset="0"/>
                <a:cs typeface="Calibri" panose="020F0502020204030204" pitchFamily="34" charset="0"/>
              </a:rPr>
              <a:t>) </a:t>
            </a:r>
            <a:r>
              <a:rPr lang="en-GB" sz="1400" i="1" dirty="0" smtClean="0">
                <a:latin typeface="Calibri" panose="020F0502020204030204" pitchFamily="34" charset="0"/>
                <a:cs typeface="Calibri" panose="020F0502020204030204" pitchFamily="34" charset="0"/>
              </a:rPr>
              <a:t>The Complete Handbook of Coaching.</a:t>
            </a:r>
            <a:r>
              <a:rPr lang="en-GB" sz="1400" dirty="0" smtClean="0">
                <a:latin typeface="Calibri" panose="020F0502020204030204" pitchFamily="34" charset="0"/>
                <a:cs typeface="Calibri" panose="020F0502020204030204" pitchFamily="34" charset="0"/>
              </a:rPr>
              <a:t> 3</a:t>
            </a:r>
            <a:r>
              <a:rPr lang="en-GB" sz="1400" baseline="30000" dirty="0" smtClean="0">
                <a:latin typeface="Calibri" panose="020F0502020204030204" pitchFamily="34" charset="0"/>
                <a:cs typeface="Calibri" panose="020F0502020204030204" pitchFamily="34" charset="0"/>
              </a:rPr>
              <a:t>rd</a:t>
            </a:r>
            <a:r>
              <a:rPr lang="en-GB" sz="1400" dirty="0" smtClean="0">
                <a:latin typeface="Calibri" panose="020F0502020204030204" pitchFamily="34" charset="0"/>
                <a:cs typeface="Calibri" panose="020F0502020204030204" pitchFamily="34" charset="0"/>
              </a:rPr>
              <a:t> ed. Sage: London.</a:t>
            </a:r>
            <a:endParaRPr lang="en-GB" sz="1400" i="1" dirty="0">
              <a:latin typeface="Calibri" panose="020F0502020204030204" pitchFamily="34" charset="0"/>
              <a:cs typeface="Calibri" panose="020F0502020204030204" pitchFamily="34" charset="0"/>
            </a:endParaRPr>
          </a:p>
          <a:p>
            <a:r>
              <a:rPr lang="en-GB" sz="1400" dirty="0" smtClean="0">
                <a:latin typeface="Calibri" panose="020F0502020204030204" pitchFamily="34" charset="0"/>
                <a:cs typeface="Calibri" panose="020F0502020204030204" pitchFamily="34" charset="0"/>
              </a:rPr>
              <a:t>Downey, M. (2003) </a:t>
            </a:r>
            <a:r>
              <a:rPr lang="en-GB" sz="1400" i="1" dirty="0" smtClean="0">
                <a:latin typeface="Calibri" panose="020F0502020204030204" pitchFamily="34" charset="0"/>
                <a:cs typeface="Calibri" panose="020F0502020204030204" pitchFamily="34" charset="0"/>
              </a:rPr>
              <a:t>Effective Coaching.</a:t>
            </a:r>
            <a:r>
              <a:rPr lang="en-GB" sz="1400" dirty="0" smtClean="0">
                <a:latin typeface="Calibri" panose="020F0502020204030204" pitchFamily="34" charset="0"/>
                <a:cs typeface="Calibri" panose="020F0502020204030204" pitchFamily="34" charset="0"/>
              </a:rPr>
              <a:t> Cengage Learning</a:t>
            </a:r>
          </a:p>
          <a:p>
            <a:r>
              <a:rPr lang="en-GB" sz="1400" dirty="0" err="1" smtClean="0">
                <a:latin typeface="Calibri" panose="020F0502020204030204" pitchFamily="34" charset="0"/>
                <a:cs typeface="Calibri" panose="020F0502020204030204" pitchFamily="34" charset="0"/>
              </a:rPr>
              <a:t>Landsberg</a:t>
            </a:r>
            <a:r>
              <a:rPr lang="en-GB" sz="1400" dirty="0" smtClean="0">
                <a:latin typeface="Calibri" panose="020F0502020204030204" pitchFamily="34" charset="0"/>
                <a:cs typeface="Calibri" panose="020F0502020204030204" pitchFamily="34" charset="0"/>
              </a:rPr>
              <a:t>, M. (2015) </a:t>
            </a:r>
            <a:r>
              <a:rPr lang="en-GB" sz="1400" i="1" dirty="0" smtClean="0">
                <a:latin typeface="Calibri" panose="020F0502020204030204" pitchFamily="34" charset="0"/>
                <a:cs typeface="Calibri" panose="020F0502020204030204" pitchFamily="34" charset="0"/>
              </a:rPr>
              <a:t>The Tao of Coaching: Boost your effectiveness at work by inspiring and developing those around you. </a:t>
            </a:r>
            <a:r>
              <a:rPr lang="en-GB" sz="1400" dirty="0" smtClean="0">
                <a:latin typeface="Calibri" panose="020F0502020204030204" pitchFamily="34" charset="0"/>
                <a:cs typeface="Calibri" panose="020F0502020204030204" pitchFamily="34" charset="0"/>
              </a:rPr>
              <a:t>Profile Books LTD: London</a:t>
            </a:r>
          </a:p>
          <a:p>
            <a:r>
              <a:rPr lang="en-GB" sz="1400" dirty="0" smtClean="0">
                <a:latin typeface="Calibri" panose="020F0502020204030204" pitchFamily="34" charset="0"/>
                <a:cs typeface="Calibri" panose="020F0502020204030204" pitchFamily="34" charset="0"/>
              </a:rPr>
              <a:t>Whitmore</a:t>
            </a:r>
            <a:r>
              <a:rPr lang="en-GB" sz="1400" dirty="0" smtClean="0">
                <a:latin typeface="Calibri" panose="020F0502020204030204" pitchFamily="34" charset="0"/>
                <a:cs typeface="Calibri" panose="020F0502020204030204" pitchFamily="34" charset="0"/>
              </a:rPr>
              <a:t>, J. (</a:t>
            </a:r>
            <a:r>
              <a:rPr lang="en-GB" sz="1400" dirty="0" smtClean="0">
                <a:latin typeface="Calibri" panose="020F0502020204030204" pitchFamily="34" charset="0"/>
                <a:cs typeface="Calibri" panose="020F0502020204030204" pitchFamily="34" charset="0"/>
              </a:rPr>
              <a:t>2017) </a:t>
            </a:r>
            <a:r>
              <a:rPr lang="en-GB" sz="1400" i="1" dirty="0" smtClean="0">
                <a:latin typeface="Calibri" panose="020F0502020204030204" pitchFamily="34" charset="0"/>
                <a:cs typeface="Calibri" panose="020F0502020204030204" pitchFamily="34" charset="0"/>
              </a:rPr>
              <a:t>Coaching for Performance.</a:t>
            </a:r>
            <a:r>
              <a:rPr lang="en-GB" sz="1400" dirty="0" smtClean="0">
                <a:latin typeface="Calibri" panose="020F0502020204030204" pitchFamily="34" charset="0"/>
                <a:cs typeface="Calibri" panose="020F0502020204030204" pitchFamily="34" charset="0"/>
              </a:rPr>
              <a:t> 5</a:t>
            </a:r>
            <a:r>
              <a:rPr lang="en-GB" sz="1400" baseline="30000" dirty="0" smtClean="0">
                <a:latin typeface="Calibri" panose="020F0502020204030204" pitchFamily="34" charset="0"/>
                <a:cs typeface="Calibri" panose="020F0502020204030204" pitchFamily="34" charset="0"/>
              </a:rPr>
              <a:t>th</a:t>
            </a:r>
            <a:r>
              <a:rPr lang="en-GB" sz="1400" dirty="0" smtClean="0">
                <a:latin typeface="Calibri" panose="020F0502020204030204" pitchFamily="34" charset="0"/>
                <a:cs typeface="Calibri" panose="020F0502020204030204" pitchFamily="34" charset="0"/>
              </a:rPr>
              <a:t> ed. </a:t>
            </a:r>
            <a:r>
              <a:rPr lang="en-GB" sz="1400" dirty="0" smtClean="0">
                <a:latin typeface="Calibri" panose="020F0502020204030204" pitchFamily="34" charset="0"/>
                <a:cs typeface="Calibri" panose="020F0502020204030204" pitchFamily="34" charset="0"/>
              </a:rPr>
              <a:t>Nicholas </a:t>
            </a:r>
            <a:r>
              <a:rPr lang="en-GB" sz="1400" dirty="0" err="1" smtClean="0">
                <a:latin typeface="Calibri" panose="020F0502020204030204" pitchFamily="34" charset="0"/>
                <a:cs typeface="Calibri" panose="020F0502020204030204" pitchFamily="34" charset="0"/>
              </a:rPr>
              <a:t>Brealey</a:t>
            </a:r>
            <a:r>
              <a:rPr lang="en-GB" sz="1400" dirty="0" smtClean="0">
                <a:latin typeface="Calibri" panose="020F0502020204030204" pitchFamily="34" charset="0"/>
                <a:cs typeface="Calibri" panose="020F0502020204030204" pitchFamily="34" charset="0"/>
              </a:rPr>
              <a:t> Publishing.</a:t>
            </a:r>
            <a:endParaRPr lang="en-GB" sz="1400" i="1"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06871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303dbf9b-b85b-46a0-94f1-894078c07ecd"/>
    <ds:schemaRef ds:uri="http://purl.org/dc/terms/"/>
    <ds:schemaRef ds:uri="http://www.w3.org/XML/1998/namespace"/>
    <ds:schemaRef ds:uri="http://purl.org/dc/elements/1.1/"/>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Ion</Template>
  <TotalTime>13234</TotalTime>
  <Words>2076</Words>
  <Application>Microsoft Office PowerPoint</Application>
  <PresentationFormat>On-screen Show (4:3)</PresentationFormat>
  <Paragraphs>100</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Ion</vt:lpstr>
      <vt:lpstr>  Coaching and Mentoring</vt:lpstr>
      <vt:lpstr>What is coaching and mentoring?</vt:lpstr>
      <vt:lpstr>Differences and Similarities between coaching and mentoring…</vt:lpstr>
      <vt:lpstr>What are the benefits? </vt:lpstr>
      <vt:lpstr>Coaching </vt:lpstr>
      <vt:lpstr>Mentoring</vt:lpstr>
      <vt:lpstr>The Role of Line Managers</vt:lpstr>
      <vt:lpstr>Factors to consider</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Catherine Tyrie</cp:lastModifiedBy>
  <cp:revision>91</cp:revision>
  <cp:lastPrinted>2016-11-03T10:04:23Z</cp:lastPrinted>
  <dcterms:created xsi:type="dcterms:W3CDTF">2015-04-14T15:21:28Z</dcterms:created>
  <dcterms:modified xsi:type="dcterms:W3CDTF">2019-05-14T13:44:41Z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