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7" r:id="rId3"/>
    <p:sldId id="265" r:id="rId4"/>
    <p:sldId id="266" r:id="rId5"/>
    <p:sldId id="268" r:id="rId6"/>
    <p:sldId id="269" r:id="rId7"/>
    <p:sldId id="270" r:id="rId8"/>
    <p:sldId id="271" r:id="rId9"/>
    <p:sldId id="272" r:id="rId10"/>
    <p:sldId id="273" r:id="rId11"/>
    <p:sldId id="262" r:id="rId12"/>
    <p:sldId id="259"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2C983"/>
    <a:srgbClr val="D5792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9" d="100"/>
          <a:sy n="59" d="100"/>
        </p:scale>
        <p:origin x="964" y="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BA985F3-AA98-4C1E-8C2B-BC71FBBFDF15}" type="datetimeFigureOut">
              <a:rPr lang="en-GB" smtClean="0"/>
              <a:t>09/02/2025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B3BA3FB-45AB-451C-B432-E200150D29A0}" type="slidenum">
              <a:rPr lang="en-GB" smtClean="0"/>
              <a:t>‹#›</a:t>
            </a:fld>
            <a:endParaRPr lang="en-GB"/>
          </a:p>
        </p:txBody>
      </p:sp>
    </p:spTree>
    <p:extLst>
      <p:ext uri="{BB962C8B-B14F-4D97-AF65-F5344CB8AC3E}">
        <p14:creationId xmlns:p14="http://schemas.microsoft.com/office/powerpoint/2010/main" val="19251502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B3BA3FB-45AB-451C-B432-E200150D29A0}" type="slidenum">
              <a:rPr lang="en-GB" smtClean="0"/>
              <a:t>7</a:t>
            </a:fld>
            <a:endParaRPr lang="en-GB"/>
          </a:p>
        </p:txBody>
      </p:sp>
    </p:spTree>
    <p:extLst>
      <p:ext uri="{BB962C8B-B14F-4D97-AF65-F5344CB8AC3E}">
        <p14:creationId xmlns:p14="http://schemas.microsoft.com/office/powerpoint/2010/main" val="30379994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F9F19C-56CA-49BF-6785-47295FE810A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13ED403-CF5F-CF33-6CDE-7B7B273C440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002033C-C709-167D-D4C6-4E73AF77E183}"/>
              </a:ext>
            </a:extLst>
          </p:cNvPr>
          <p:cNvSpPr>
            <a:spLocks noGrp="1"/>
          </p:cNvSpPr>
          <p:nvPr>
            <p:ph type="dt" sz="half" idx="10"/>
          </p:nvPr>
        </p:nvSpPr>
        <p:spPr/>
        <p:txBody>
          <a:bodyPr/>
          <a:lstStyle/>
          <a:p>
            <a:fld id="{6BE205D8-126F-4EE8-9D2D-C591C005325A}" type="datetimeFigureOut">
              <a:rPr lang="en-GB" smtClean="0"/>
              <a:t>09/02/2025</a:t>
            </a:fld>
            <a:endParaRPr lang="en-GB"/>
          </a:p>
        </p:txBody>
      </p:sp>
      <p:sp>
        <p:nvSpPr>
          <p:cNvPr id="5" name="Footer Placeholder 4">
            <a:extLst>
              <a:ext uri="{FF2B5EF4-FFF2-40B4-BE49-F238E27FC236}">
                <a16:creationId xmlns:a16="http://schemas.microsoft.com/office/drawing/2014/main" id="{5395BC89-ACE4-73A0-36B6-65C5D7EAEB7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771247-9834-29E1-1CC2-98E701975A66}"/>
              </a:ext>
            </a:extLst>
          </p:cNvPr>
          <p:cNvSpPr>
            <a:spLocks noGrp="1"/>
          </p:cNvSpPr>
          <p:nvPr>
            <p:ph type="sldNum" sz="quarter" idx="12"/>
          </p:nvPr>
        </p:nvSpPr>
        <p:spPr/>
        <p:txBody>
          <a:bodyPr/>
          <a:lstStyle/>
          <a:p>
            <a:fld id="{3119E3BA-BD8F-45CF-A59E-F57A282D7874}" type="slidenum">
              <a:rPr lang="en-GB" smtClean="0"/>
              <a:t>‹#›</a:t>
            </a:fld>
            <a:endParaRPr lang="en-GB"/>
          </a:p>
        </p:txBody>
      </p:sp>
    </p:spTree>
    <p:extLst>
      <p:ext uri="{BB962C8B-B14F-4D97-AF65-F5344CB8AC3E}">
        <p14:creationId xmlns:p14="http://schemas.microsoft.com/office/powerpoint/2010/main" val="39371921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86C4C9-7160-0DC2-6DB4-E4124194B33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22064B4-319A-9F92-C279-D01381D5D45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5C6F6A1-EFE6-EA41-B048-D7CD76590FB8}"/>
              </a:ext>
            </a:extLst>
          </p:cNvPr>
          <p:cNvSpPr>
            <a:spLocks noGrp="1"/>
          </p:cNvSpPr>
          <p:nvPr>
            <p:ph type="dt" sz="half" idx="10"/>
          </p:nvPr>
        </p:nvSpPr>
        <p:spPr/>
        <p:txBody>
          <a:bodyPr/>
          <a:lstStyle/>
          <a:p>
            <a:fld id="{6BE205D8-126F-4EE8-9D2D-C591C005325A}" type="datetimeFigureOut">
              <a:rPr lang="en-GB" smtClean="0"/>
              <a:t>09/02/2025</a:t>
            </a:fld>
            <a:endParaRPr lang="en-GB"/>
          </a:p>
        </p:txBody>
      </p:sp>
      <p:sp>
        <p:nvSpPr>
          <p:cNvPr id="5" name="Footer Placeholder 4">
            <a:extLst>
              <a:ext uri="{FF2B5EF4-FFF2-40B4-BE49-F238E27FC236}">
                <a16:creationId xmlns:a16="http://schemas.microsoft.com/office/drawing/2014/main" id="{978ADAA2-FD80-89E6-061D-E888AD29F9B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26009EB-64C7-A2B4-3C3A-E462013EB0B2}"/>
              </a:ext>
            </a:extLst>
          </p:cNvPr>
          <p:cNvSpPr>
            <a:spLocks noGrp="1"/>
          </p:cNvSpPr>
          <p:nvPr>
            <p:ph type="sldNum" sz="quarter" idx="12"/>
          </p:nvPr>
        </p:nvSpPr>
        <p:spPr/>
        <p:txBody>
          <a:bodyPr/>
          <a:lstStyle/>
          <a:p>
            <a:fld id="{3119E3BA-BD8F-45CF-A59E-F57A282D7874}" type="slidenum">
              <a:rPr lang="en-GB" smtClean="0"/>
              <a:t>‹#›</a:t>
            </a:fld>
            <a:endParaRPr lang="en-GB"/>
          </a:p>
        </p:txBody>
      </p:sp>
    </p:spTree>
    <p:extLst>
      <p:ext uri="{BB962C8B-B14F-4D97-AF65-F5344CB8AC3E}">
        <p14:creationId xmlns:p14="http://schemas.microsoft.com/office/powerpoint/2010/main" val="16449253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0B45D8-9F41-6E41-FB35-6BF5D204DD6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47DB628-8AD4-2809-1FEC-4BF89723C05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28C9728-A00B-AF4E-4126-32DD0435A76F}"/>
              </a:ext>
            </a:extLst>
          </p:cNvPr>
          <p:cNvSpPr>
            <a:spLocks noGrp="1"/>
          </p:cNvSpPr>
          <p:nvPr>
            <p:ph type="dt" sz="half" idx="10"/>
          </p:nvPr>
        </p:nvSpPr>
        <p:spPr/>
        <p:txBody>
          <a:bodyPr/>
          <a:lstStyle/>
          <a:p>
            <a:fld id="{6BE205D8-126F-4EE8-9D2D-C591C005325A}" type="datetimeFigureOut">
              <a:rPr lang="en-GB" smtClean="0"/>
              <a:t>09/02/2025</a:t>
            </a:fld>
            <a:endParaRPr lang="en-GB"/>
          </a:p>
        </p:txBody>
      </p:sp>
      <p:sp>
        <p:nvSpPr>
          <p:cNvPr id="5" name="Footer Placeholder 4">
            <a:extLst>
              <a:ext uri="{FF2B5EF4-FFF2-40B4-BE49-F238E27FC236}">
                <a16:creationId xmlns:a16="http://schemas.microsoft.com/office/drawing/2014/main" id="{0100B68D-8A1E-44AB-DC88-2810EE9676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5B7125C-3D92-9E45-5846-AB28FE751354}"/>
              </a:ext>
            </a:extLst>
          </p:cNvPr>
          <p:cNvSpPr>
            <a:spLocks noGrp="1"/>
          </p:cNvSpPr>
          <p:nvPr>
            <p:ph type="sldNum" sz="quarter" idx="12"/>
          </p:nvPr>
        </p:nvSpPr>
        <p:spPr/>
        <p:txBody>
          <a:bodyPr/>
          <a:lstStyle/>
          <a:p>
            <a:fld id="{3119E3BA-BD8F-45CF-A59E-F57A282D7874}" type="slidenum">
              <a:rPr lang="en-GB" smtClean="0"/>
              <a:t>‹#›</a:t>
            </a:fld>
            <a:endParaRPr lang="en-GB"/>
          </a:p>
        </p:txBody>
      </p:sp>
    </p:spTree>
    <p:extLst>
      <p:ext uri="{BB962C8B-B14F-4D97-AF65-F5344CB8AC3E}">
        <p14:creationId xmlns:p14="http://schemas.microsoft.com/office/powerpoint/2010/main" val="5574013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B19895-0D16-2F49-31A3-74158610220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7BE4AC9-797C-E416-FE5C-B97816FD0D8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A7C62E1-A192-D90F-178E-25EAD9D88A2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400715D-08C8-FF30-FCAC-D8D1B9CE7298}"/>
              </a:ext>
            </a:extLst>
          </p:cNvPr>
          <p:cNvSpPr>
            <a:spLocks noGrp="1"/>
          </p:cNvSpPr>
          <p:nvPr>
            <p:ph type="dt" sz="half" idx="10"/>
          </p:nvPr>
        </p:nvSpPr>
        <p:spPr/>
        <p:txBody>
          <a:bodyPr/>
          <a:lstStyle/>
          <a:p>
            <a:fld id="{6BE205D8-126F-4EE8-9D2D-C591C005325A}" type="datetimeFigureOut">
              <a:rPr lang="en-GB" smtClean="0"/>
              <a:t>09/02/2025</a:t>
            </a:fld>
            <a:endParaRPr lang="en-GB"/>
          </a:p>
        </p:txBody>
      </p:sp>
      <p:sp>
        <p:nvSpPr>
          <p:cNvPr id="6" name="Footer Placeholder 5">
            <a:extLst>
              <a:ext uri="{FF2B5EF4-FFF2-40B4-BE49-F238E27FC236}">
                <a16:creationId xmlns:a16="http://schemas.microsoft.com/office/drawing/2014/main" id="{537C6D03-3AD3-421B-56EC-3AA86E3C80B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A496815-2B51-795D-D191-36E0813F7946}"/>
              </a:ext>
            </a:extLst>
          </p:cNvPr>
          <p:cNvSpPr>
            <a:spLocks noGrp="1"/>
          </p:cNvSpPr>
          <p:nvPr>
            <p:ph type="sldNum" sz="quarter" idx="12"/>
          </p:nvPr>
        </p:nvSpPr>
        <p:spPr/>
        <p:txBody>
          <a:bodyPr/>
          <a:lstStyle/>
          <a:p>
            <a:fld id="{3119E3BA-BD8F-45CF-A59E-F57A282D7874}" type="slidenum">
              <a:rPr lang="en-GB" smtClean="0"/>
              <a:t>‹#›</a:t>
            </a:fld>
            <a:endParaRPr lang="en-GB"/>
          </a:p>
        </p:txBody>
      </p:sp>
    </p:spTree>
    <p:extLst>
      <p:ext uri="{BB962C8B-B14F-4D97-AF65-F5344CB8AC3E}">
        <p14:creationId xmlns:p14="http://schemas.microsoft.com/office/powerpoint/2010/main" val="25900486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049AF8-9E58-7A56-24CD-F234C852DD5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448D554-2F4E-0654-6DE6-2632CEEEF4F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8255ABA-7A89-D383-B009-188866C19FA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6A954B8-9291-620F-FB01-B3CBB9A5379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B98F566-CBEE-1D83-67D7-89C1006EFCF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E1FF658-779B-D424-CDAE-7AC8A32804CC}"/>
              </a:ext>
            </a:extLst>
          </p:cNvPr>
          <p:cNvSpPr>
            <a:spLocks noGrp="1"/>
          </p:cNvSpPr>
          <p:nvPr>
            <p:ph type="dt" sz="half" idx="10"/>
          </p:nvPr>
        </p:nvSpPr>
        <p:spPr/>
        <p:txBody>
          <a:bodyPr/>
          <a:lstStyle/>
          <a:p>
            <a:fld id="{6BE205D8-126F-4EE8-9D2D-C591C005325A}" type="datetimeFigureOut">
              <a:rPr lang="en-GB" smtClean="0"/>
              <a:t>09/02/2025</a:t>
            </a:fld>
            <a:endParaRPr lang="en-GB"/>
          </a:p>
        </p:txBody>
      </p:sp>
      <p:sp>
        <p:nvSpPr>
          <p:cNvPr id="8" name="Footer Placeholder 7">
            <a:extLst>
              <a:ext uri="{FF2B5EF4-FFF2-40B4-BE49-F238E27FC236}">
                <a16:creationId xmlns:a16="http://schemas.microsoft.com/office/drawing/2014/main" id="{F14C27CC-22C2-6DE5-8643-305FE856941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B173C4D-04F3-B7C9-5186-5C4E0323F5AF}"/>
              </a:ext>
            </a:extLst>
          </p:cNvPr>
          <p:cNvSpPr>
            <a:spLocks noGrp="1"/>
          </p:cNvSpPr>
          <p:nvPr>
            <p:ph type="sldNum" sz="quarter" idx="12"/>
          </p:nvPr>
        </p:nvSpPr>
        <p:spPr/>
        <p:txBody>
          <a:bodyPr/>
          <a:lstStyle/>
          <a:p>
            <a:fld id="{3119E3BA-BD8F-45CF-A59E-F57A282D7874}" type="slidenum">
              <a:rPr lang="en-GB" smtClean="0"/>
              <a:t>‹#›</a:t>
            </a:fld>
            <a:endParaRPr lang="en-GB"/>
          </a:p>
        </p:txBody>
      </p:sp>
    </p:spTree>
    <p:extLst>
      <p:ext uri="{BB962C8B-B14F-4D97-AF65-F5344CB8AC3E}">
        <p14:creationId xmlns:p14="http://schemas.microsoft.com/office/powerpoint/2010/main" val="6370941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4769C4-30F9-72DF-A019-18B329BB6A4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595D4E2-32F8-E30F-74BF-38E4442441E1}"/>
              </a:ext>
            </a:extLst>
          </p:cNvPr>
          <p:cNvSpPr>
            <a:spLocks noGrp="1"/>
          </p:cNvSpPr>
          <p:nvPr>
            <p:ph type="dt" sz="half" idx="10"/>
          </p:nvPr>
        </p:nvSpPr>
        <p:spPr/>
        <p:txBody>
          <a:bodyPr/>
          <a:lstStyle/>
          <a:p>
            <a:fld id="{6BE205D8-126F-4EE8-9D2D-C591C005325A}" type="datetimeFigureOut">
              <a:rPr lang="en-GB" smtClean="0"/>
              <a:t>09/02/2025</a:t>
            </a:fld>
            <a:endParaRPr lang="en-GB"/>
          </a:p>
        </p:txBody>
      </p:sp>
      <p:sp>
        <p:nvSpPr>
          <p:cNvPr id="4" name="Footer Placeholder 3">
            <a:extLst>
              <a:ext uri="{FF2B5EF4-FFF2-40B4-BE49-F238E27FC236}">
                <a16:creationId xmlns:a16="http://schemas.microsoft.com/office/drawing/2014/main" id="{282B53A7-7570-05BE-8E62-D66F14E5BA0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63CC020-99BE-272A-5691-2D877549621F}"/>
              </a:ext>
            </a:extLst>
          </p:cNvPr>
          <p:cNvSpPr>
            <a:spLocks noGrp="1"/>
          </p:cNvSpPr>
          <p:nvPr>
            <p:ph type="sldNum" sz="quarter" idx="12"/>
          </p:nvPr>
        </p:nvSpPr>
        <p:spPr/>
        <p:txBody>
          <a:bodyPr/>
          <a:lstStyle/>
          <a:p>
            <a:fld id="{3119E3BA-BD8F-45CF-A59E-F57A282D7874}" type="slidenum">
              <a:rPr lang="en-GB" smtClean="0"/>
              <a:t>‹#›</a:t>
            </a:fld>
            <a:endParaRPr lang="en-GB"/>
          </a:p>
        </p:txBody>
      </p:sp>
    </p:spTree>
    <p:extLst>
      <p:ext uri="{BB962C8B-B14F-4D97-AF65-F5344CB8AC3E}">
        <p14:creationId xmlns:p14="http://schemas.microsoft.com/office/powerpoint/2010/main" val="18614920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09CE129-9267-90ED-D375-26380B51D1ED}"/>
              </a:ext>
            </a:extLst>
          </p:cNvPr>
          <p:cNvSpPr>
            <a:spLocks noGrp="1"/>
          </p:cNvSpPr>
          <p:nvPr>
            <p:ph type="dt" sz="half" idx="10"/>
          </p:nvPr>
        </p:nvSpPr>
        <p:spPr/>
        <p:txBody>
          <a:bodyPr/>
          <a:lstStyle/>
          <a:p>
            <a:fld id="{6BE205D8-126F-4EE8-9D2D-C591C005325A}" type="datetimeFigureOut">
              <a:rPr lang="en-GB" smtClean="0"/>
              <a:t>09/02/2025</a:t>
            </a:fld>
            <a:endParaRPr lang="en-GB"/>
          </a:p>
        </p:txBody>
      </p:sp>
      <p:sp>
        <p:nvSpPr>
          <p:cNvPr id="3" name="Footer Placeholder 2">
            <a:extLst>
              <a:ext uri="{FF2B5EF4-FFF2-40B4-BE49-F238E27FC236}">
                <a16:creationId xmlns:a16="http://schemas.microsoft.com/office/drawing/2014/main" id="{438FC6DB-2C51-DA65-24FC-09867F7C9A5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E953158-76E7-A8BB-4DDB-9A76A452D916}"/>
              </a:ext>
            </a:extLst>
          </p:cNvPr>
          <p:cNvSpPr>
            <a:spLocks noGrp="1"/>
          </p:cNvSpPr>
          <p:nvPr>
            <p:ph type="sldNum" sz="quarter" idx="12"/>
          </p:nvPr>
        </p:nvSpPr>
        <p:spPr/>
        <p:txBody>
          <a:bodyPr/>
          <a:lstStyle/>
          <a:p>
            <a:fld id="{3119E3BA-BD8F-45CF-A59E-F57A282D7874}" type="slidenum">
              <a:rPr lang="en-GB" smtClean="0"/>
              <a:t>‹#›</a:t>
            </a:fld>
            <a:endParaRPr lang="en-GB"/>
          </a:p>
        </p:txBody>
      </p:sp>
    </p:spTree>
    <p:extLst>
      <p:ext uri="{BB962C8B-B14F-4D97-AF65-F5344CB8AC3E}">
        <p14:creationId xmlns:p14="http://schemas.microsoft.com/office/powerpoint/2010/main" val="5321655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657837-B7F7-2824-9FCD-D10902EEC39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01BD895-39A1-7E5C-97C3-C5AA63ED32B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E9719AA-8FB7-9BBF-D8EA-17DE469D57D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68EC0C2-AEB4-7C3E-D7CC-9570E2EC6C08}"/>
              </a:ext>
            </a:extLst>
          </p:cNvPr>
          <p:cNvSpPr>
            <a:spLocks noGrp="1"/>
          </p:cNvSpPr>
          <p:nvPr>
            <p:ph type="dt" sz="half" idx="10"/>
          </p:nvPr>
        </p:nvSpPr>
        <p:spPr/>
        <p:txBody>
          <a:bodyPr/>
          <a:lstStyle/>
          <a:p>
            <a:fld id="{6BE205D8-126F-4EE8-9D2D-C591C005325A}" type="datetimeFigureOut">
              <a:rPr lang="en-GB" smtClean="0"/>
              <a:t>09/02/2025</a:t>
            </a:fld>
            <a:endParaRPr lang="en-GB"/>
          </a:p>
        </p:txBody>
      </p:sp>
      <p:sp>
        <p:nvSpPr>
          <p:cNvPr id="6" name="Footer Placeholder 5">
            <a:extLst>
              <a:ext uri="{FF2B5EF4-FFF2-40B4-BE49-F238E27FC236}">
                <a16:creationId xmlns:a16="http://schemas.microsoft.com/office/drawing/2014/main" id="{EA7FACAC-71E0-87FD-C1B1-DBCA2C148C7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920655B-1B18-F2F1-4CD7-5CC124C0B490}"/>
              </a:ext>
            </a:extLst>
          </p:cNvPr>
          <p:cNvSpPr>
            <a:spLocks noGrp="1"/>
          </p:cNvSpPr>
          <p:nvPr>
            <p:ph type="sldNum" sz="quarter" idx="12"/>
          </p:nvPr>
        </p:nvSpPr>
        <p:spPr/>
        <p:txBody>
          <a:bodyPr/>
          <a:lstStyle/>
          <a:p>
            <a:fld id="{3119E3BA-BD8F-45CF-A59E-F57A282D7874}" type="slidenum">
              <a:rPr lang="en-GB" smtClean="0"/>
              <a:t>‹#›</a:t>
            </a:fld>
            <a:endParaRPr lang="en-GB"/>
          </a:p>
        </p:txBody>
      </p:sp>
    </p:spTree>
    <p:extLst>
      <p:ext uri="{BB962C8B-B14F-4D97-AF65-F5344CB8AC3E}">
        <p14:creationId xmlns:p14="http://schemas.microsoft.com/office/powerpoint/2010/main" val="30547968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1A79C8-2E9C-F002-9F6D-75B4B7EE8B2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E4A2120-4604-FFF8-03CD-36A2AF7C901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34AB60D-575E-099C-BBAD-297E528D783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FC0FE99-034C-9F45-EB1B-BE19B1209408}"/>
              </a:ext>
            </a:extLst>
          </p:cNvPr>
          <p:cNvSpPr>
            <a:spLocks noGrp="1"/>
          </p:cNvSpPr>
          <p:nvPr>
            <p:ph type="dt" sz="half" idx="10"/>
          </p:nvPr>
        </p:nvSpPr>
        <p:spPr/>
        <p:txBody>
          <a:bodyPr/>
          <a:lstStyle/>
          <a:p>
            <a:fld id="{6BE205D8-126F-4EE8-9D2D-C591C005325A}" type="datetimeFigureOut">
              <a:rPr lang="en-GB" smtClean="0"/>
              <a:t>09/02/2025</a:t>
            </a:fld>
            <a:endParaRPr lang="en-GB"/>
          </a:p>
        </p:txBody>
      </p:sp>
      <p:sp>
        <p:nvSpPr>
          <p:cNvPr id="6" name="Footer Placeholder 5">
            <a:extLst>
              <a:ext uri="{FF2B5EF4-FFF2-40B4-BE49-F238E27FC236}">
                <a16:creationId xmlns:a16="http://schemas.microsoft.com/office/drawing/2014/main" id="{5EA83CA6-2468-04B0-ED88-4C0363605E1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9F4E527-2E1F-4777-3CA2-D4B061FE92D6}"/>
              </a:ext>
            </a:extLst>
          </p:cNvPr>
          <p:cNvSpPr>
            <a:spLocks noGrp="1"/>
          </p:cNvSpPr>
          <p:nvPr>
            <p:ph type="sldNum" sz="quarter" idx="12"/>
          </p:nvPr>
        </p:nvSpPr>
        <p:spPr/>
        <p:txBody>
          <a:bodyPr/>
          <a:lstStyle/>
          <a:p>
            <a:fld id="{3119E3BA-BD8F-45CF-A59E-F57A282D7874}" type="slidenum">
              <a:rPr lang="en-GB" smtClean="0"/>
              <a:t>‹#›</a:t>
            </a:fld>
            <a:endParaRPr lang="en-GB"/>
          </a:p>
        </p:txBody>
      </p:sp>
    </p:spTree>
    <p:extLst>
      <p:ext uri="{BB962C8B-B14F-4D97-AF65-F5344CB8AC3E}">
        <p14:creationId xmlns:p14="http://schemas.microsoft.com/office/powerpoint/2010/main" val="23918960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C2D96-9237-4A89-12CB-30281C82094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4B11F2D-4D0A-DE7A-4208-BAD6C2921B1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4927082-AF7F-DBB8-D6F0-4403D9531D08}"/>
              </a:ext>
            </a:extLst>
          </p:cNvPr>
          <p:cNvSpPr>
            <a:spLocks noGrp="1"/>
          </p:cNvSpPr>
          <p:nvPr>
            <p:ph type="dt" sz="half" idx="10"/>
          </p:nvPr>
        </p:nvSpPr>
        <p:spPr/>
        <p:txBody>
          <a:bodyPr/>
          <a:lstStyle/>
          <a:p>
            <a:fld id="{6BE205D8-126F-4EE8-9D2D-C591C005325A}" type="datetimeFigureOut">
              <a:rPr lang="en-GB" smtClean="0"/>
              <a:t>09/02/2025</a:t>
            </a:fld>
            <a:endParaRPr lang="en-GB"/>
          </a:p>
        </p:txBody>
      </p:sp>
      <p:sp>
        <p:nvSpPr>
          <p:cNvPr id="5" name="Footer Placeholder 4">
            <a:extLst>
              <a:ext uri="{FF2B5EF4-FFF2-40B4-BE49-F238E27FC236}">
                <a16:creationId xmlns:a16="http://schemas.microsoft.com/office/drawing/2014/main" id="{71222DCE-F902-BAC9-4316-71B918BC5F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BF3056-0EA4-79E5-0A67-B5CC3F4EFCE4}"/>
              </a:ext>
            </a:extLst>
          </p:cNvPr>
          <p:cNvSpPr>
            <a:spLocks noGrp="1"/>
          </p:cNvSpPr>
          <p:nvPr>
            <p:ph type="sldNum" sz="quarter" idx="12"/>
          </p:nvPr>
        </p:nvSpPr>
        <p:spPr/>
        <p:txBody>
          <a:bodyPr/>
          <a:lstStyle/>
          <a:p>
            <a:fld id="{3119E3BA-BD8F-45CF-A59E-F57A282D7874}" type="slidenum">
              <a:rPr lang="en-GB" smtClean="0"/>
              <a:t>‹#›</a:t>
            </a:fld>
            <a:endParaRPr lang="en-GB"/>
          </a:p>
        </p:txBody>
      </p:sp>
    </p:spTree>
    <p:extLst>
      <p:ext uri="{BB962C8B-B14F-4D97-AF65-F5344CB8AC3E}">
        <p14:creationId xmlns:p14="http://schemas.microsoft.com/office/powerpoint/2010/main" val="15299780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7862224-C860-F071-A83E-49E3E81E123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985A37E-9705-767F-DCF4-608613112E4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49C36C2-04CD-30D8-9E69-DE95A00829AB}"/>
              </a:ext>
            </a:extLst>
          </p:cNvPr>
          <p:cNvSpPr>
            <a:spLocks noGrp="1"/>
          </p:cNvSpPr>
          <p:nvPr>
            <p:ph type="dt" sz="half" idx="10"/>
          </p:nvPr>
        </p:nvSpPr>
        <p:spPr/>
        <p:txBody>
          <a:bodyPr/>
          <a:lstStyle/>
          <a:p>
            <a:fld id="{6BE205D8-126F-4EE8-9D2D-C591C005325A}" type="datetimeFigureOut">
              <a:rPr lang="en-GB" smtClean="0"/>
              <a:t>09/02/2025</a:t>
            </a:fld>
            <a:endParaRPr lang="en-GB"/>
          </a:p>
        </p:txBody>
      </p:sp>
      <p:sp>
        <p:nvSpPr>
          <p:cNvPr id="5" name="Footer Placeholder 4">
            <a:extLst>
              <a:ext uri="{FF2B5EF4-FFF2-40B4-BE49-F238E27FC236}">
                <a16:creationId xmlns:a16="http://schemas.microsoft.com/office/drawing/2014/main" id="{D3F31FB5-6C03-2BC7-32D2-96EE4EB7628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FCFE998-2A9A-FC21-EB0F-7BB1BB075F8B}"/>
              </a:ext>
            </a:extLst>
          </p:cNvPr>
          <p:cNvSpPr>
            <a:spLocks noGrp="1"/>
          </p:cNvSpPr>
          <p:nvPr>
            <p:ph type="sldNum" sz="quarter" idx="12"/>
          </p:nvPr>
        </p:nvSpPr>
        <p:spPr/>
        <p:txBody>
          <a:bodyPr/>
          <a:lstStyle/>
          <a:p>
            <a:fld id="{3119E3BA-BD8F-45CF-A59E-F57A282D7874}" type="slidenum">
              <a:rPr lang="en-GB" smtClean="0"/>
              <a:t>‹#›</a:t>
            </a:fld>
            <a:endParaRPr lang="en-GB"/>
          </a:p>
        </p:txBody>
      </p:sp>
    </p:spTree>
    <p:extLst>
      <p:ext uri="{BB962C8B-B14F-4D97-AF65-F5344CB8AC3E}">
        <p14:creationId xmlns:p14="http://schemas.microsoft.com/office/powerpoint/2010/main" val="16235079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B0E2671-89A9-8E6B-D07B-79724B0AE2C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7A16805-7172-83ED-962B-DCFA66238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1E69062-21E3-F65D-5BC2-73F9066942E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BE205D8-126F-4EE8-9D2D-C591C005325A}" type="datetimeFigureOut">
              <a:rPr lang="en-GB" smtClean="0"/>
              <a:t>09/02/2025</a:t>
            </a:fld>
            <a:endParaRPr lang="en-GB"/>
          </a:p>
        </p:txBody>
      </p:sp>
      <p:sp>
        <p:nvSpPr>
          <p:cNvPr id="5" name="Footer Placeholder 4">
            <a:extLst>
              <a:ext uri="{FF2B5EF4-FFF2-40B4-BE49-F238E27FC236}">
                <a16:creationId xmlns:a16="http://schemas.microsoft.com/office/drawing/2014/main" id="{50905CB4-2CF4-AD29-5597-F3EE0362525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EAB915C1-F1B8-A925-66D8-655E6DAF641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119E3BA-BD8F-45CF-A59E-F57A282D7874}" type="slidenum">
              <a:rPr lang="en-GB" smtClean="0"/>
              <a:t>‹#›</a:t>
            </a:fld>
            <a:endParaRPr lang="en-GB"/>
          </a:p>
        </p:txBody>
      </p:sp>
    </p:spTree>
    <p:extLst>
      <p:ext uri="{BB962C8B-B14F-4D97-AF65-F5344CB8AC3E}">
        <p14:creationId xmlns:p14="http://schemas.microsoft.com/office/powerpoint/2010/main" val="77406763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Front steps and columns of a majestic city building">
            <a:extLst>
              <a:ext uri="{FF2B5EF4-FFF2-40B4-BE49-F238E27FC236}">
                <a16:creationId xmlns:a16="http://schemas.microsoft.com/office/drawing/2014/main" id="{F29BB88A-0123-6681-4EB9-F18E7D123C26}"/>
              </a:ext>
            </a:extLst>
          </p:cNvPr>
          <p:cNvPicPr>
            <a:picLocks noChangeAspect="1"/>
          </p:cNvPicPr>
          <p:nvPr/>
        </p:nvPicPr>
        <p:blipFill>
          <a:blip r:embed="rId2">
            <a:alphaModFix amt="50000"/>
          </a:blip>
          <a:srcRect b="15730"/>
          <a:stretch/>
        </p:blipFill>
        <p:spPr>
          <a:xfrm>
            <a:off x="20" y="1"/>
            <a:ext cx="12191980" cy="6857999"/>
          </a:xfrm>
          <a:prstGeom prst="rect">
            <a:avLst/>
          </a:prstGeom>
        </p:spPr>
      </p:pic>
      <p:sp>
        <p:nvSpPr>
          <p:cNvPr id="2" name="Title 1">
            <a:extLst>
              <a:ext uri="{FF2B5EF4-FFF2-40B4-BE49-F238E27FC236}">
                <a16:creationId xmlns:a16="http://schemas.microsoft.com/office/drawing/2014/main" id="{C15CCD69-2E26-C014-FF99-A3B220CCCEF1}"/>
              </a:ext>
            </a:extLst>
          </p:cNvPr>
          <p:cNvSpPr>
            <a:spLocks noGrp="1"/>
          </p:cNvSpPr>
          <p:nvPr>
            <p:ph type="ctrTitle"/>
          </p:nvPr>
        </p:nvSpPr>
        <p:spPr>
          <a:xfrm>
            <a:off x="-44370" y="2655242"/>
            <a:ext cx="12280739" cy="1547513"/>
          </a:xfrm>
        </p:spPr>
        <p:txBody>
          <a:bodyPr>
            <a:noAutofit/>
          </a:bodyPr>
          <a:lstStyle/>
          <a:p>
            <a:r>
              <a:rPr lang="en-US" b="1" dirty="0">
                <a:solidFill>
                  <a:srgbClr val="FFFFFF"/>
                </a:solidFill>
                <a:latin typeface="Amasis MT Pro Light" panose="02040304050005020304" pitchFamily="18" charset="0"/>
              </a:rPr>
              <a:t>Greek art taken to Ancient Rome by who and how? </a:t>
            </a:r>
            <a:endParaRPr lang="en-GB" b="1" dirty="0">
              <a:solidFill>
                <a:srgbClr val="FFFFFF"/>
              </a:solidFill>
              <a:latin typeface="Amasis MT Pro Light" panose="02040304050005020304" pitchFamily="18" charset="0"/>
            </a:endParaRPr>
          </a:p>
        </p:txBody>
      </p:sp>
    </p:spTree>
    <p:extLst>
      <p:ext uri="{BB962C8B-B14F-4D97-AF65-F5344CB8AC3E}">
        <p14:creationId xmlns:p14="http://schemas.microsoft.com/office/powerpoint/2010/main" val="418919749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852F56-CC73-19B7-DAD7-16BD38F7D9A5}"/>
              </a:ext>
            </a:extLst>
          </p:cNvPr>
          <p:cNvSpPr>
            <a:spLocks noGrp="1"/>
          </p:cNvSpPr>
          <p:nvPr>
            <p:ph type="title"/>
          </p:nvPr>
        </p:nvSpPr>
        <p:spPr>
          <a:xfrm>
            <a:off x="203456" y="-319399"/>
            <a:ext cx="5759329" cy="1807305"/>
          </a:xfrm>
        </p:spPr>
        <p:txBody>
          <a:bodyPr>
            <a:normAutofit/>
          </a:bodyPr>
          <a:lstStyle/>
          <a:p>
            <a:r>
              <a:rPr lang="en-US" b="1" u="sng" dirty="0">
                <a:latin typeface="Amasis MT Pro Light" panose="02040304050005020304" pitchFamily="18" charset="0"/>
              </a:rPr>
              <a:t>Age of Plunder  </a:t>
            </a:r>
            <a:endParaRPr lang="en-GB" b="1" u="sng" dirty="0">
              <a:latin typeface="Amasis MT Pro Light" panose="02040304050005020304" pitchFamily="18" charset="0"/>
            </a:endParaRPr>
          </a:p>
        </p:txBody>
      </p:sp>
      <p:sp>
        <p:nvSpPr>
          <p:cNvPr id="3" name="Content Placeholder 2">
            <a:extLst>
              <a:ext uri="{FF2B5EF4-FFF2-40B4-BE49-F238E27FC236}">
                <a16:creationId xmlns:a16="http://schemas.microsoft.com/office/drawing/2014/main" id="{C7DF167B-E15C-A839-7AC5-2119A9A694A7}"/>
              </a:ext>
            </a:extLst>
          </p:cNvPr>
          <p:cNvSpPr>
            <a:spLocks noGrp="1"/>
          </p:cNvSpPr>
          <p:nvPr>
            <p:ph idx="1"/>
          </p:nvPr>
        </p:nvSpPr>
        <p:spPr>
          <a:xfrm>
            <a:off x="203457" y="979713"/>
            <a:ext cx="11785088" cy="6036139"/>
          </a:xfrm>
        </p:spPr>
        <p:txBody>
          <a:bodyPr>
            <a:normAutofit/>
          </a:bodyPr>
          <a:lstStyle/>
          <a:p>
            <a:pPr algn="just"/>
            <a:r>
              <a:rPr lang="en-GB" sz="2400" b="1" dirty="0">
                <a:latin typeface="Amasis MT Pro Light" panose="02040304050005020304" pitchFamily="18" charset="0"/>
              </a:rPr>
              <a:t>212-214 BC </a:t>
            </a:r>
            <a:r>
              <a:rPr lang="en-GB" sz="2400" dirty="0">
                <a:latin typeface="Amasis MT Pro Light" panose="02040304050005020304" pitchFamily="18" charset="0"/>
              </a:rPr>
              <a:t>the siege of Syracuse </a:t>
            </a:r>
          </a:p>
          <a:p>
            <a:pPr algn="just"/>
            <a:r>
              <a:rPr lang="en-GB" sz="2400" b="1" dirty="0">
                <a:latin typeface="Amasis MT Pro Light" panose="02040304050005020304" pitchFamily="18" charset="0"/>
              </a:rPr>
              <a:t>209 BC </a:t>
            </a:r>
            <a:r>
              <a:rPr lang="en-GB" sz="2400" dirty="0">
                <a:latin typeface="Amasis MT Pro Light" panose="02040304050005020304" pitchFamily="18" charset="0"/>
              </a:rPr>
              <a:t>Fabius Maximus took statues and paintings from Tarentum (Livy 27.16.7</a:t>
            </a:r>
            <a:r>
              <a:rPr lang="en-GB" sz="2400" i="1" dirty="0">
                <a:latin typeface="Amasis MT Pro Light" panose="02040304050005020304" pitchFamily="18" charset="0"/>
              </a:rPr>
              <a:t>ff</a:t>
            </a:r>
            <a:r>
              <a:rPr lang="en-GB" sz="2400" dirty="0">
                <a:latin typeface="Amasis MT Pro Light" panose="02040304050005020304" pitchFamily="18" charset="0"/>
              </a:rPr>
              <a:t>)</a:t>
            </a:r>
          </a:p>
          <a:p>
            <a:pPr algn="just"/>
            <a:r>
              <a:rPr lang="en-GB" sz="2400" b="1" dirty="0">
                <a:latin typeface="Amasis MT Pro Light" panose="02040304050005020304" pitchFamily="18" charset="0"/>
              </a:rPr>
              <a:t>197 BC </a:t>
            </a:r>
            <a:r>
              <a:rPr lang="en-GB" sz="2400" dirty="0">
                <a:latin typeface="Amasis MT Pro Light" panose="02040304050005020304" pitchFamily="18" charset="0"/>
              </a:rPr>
              <a:t>after Flaminius’ triumph over Philip of Macedonia included exhibition of bronze and marble statues from Greek cities and private collections of Macedonian Kings (Livy 34.52.4-5)  </a:t>
            </a:r>
          </a:p>
          <a:p>
            <a:pPr algn="just"/>
            <a:r>
              <a:rPr lang="en-GB" sz="2400" b="1" dirty="0">
                <a:latin typeface="Amasis MT Pro Light" panose="02040304050005020304" pitchFamily="18" charset="0"/>
              </a:rPr>
              <a:t>187 BC </a:t>
            </a:r>
            <a:r>
              <a:rPr lang="en-GB" sz="2400" dirty="0">
                <a:latin typeface="Amasis MT Pro Light" panose="02040304050005020304" pitchFamily="18" charset="0"/>
              </a:rPr>
              <a:t>M. Fulvius Nobilior’s triumph over the Aetolians gave them an inventory of 285 bronze statues and 230 marble statues (Livy 39.5.13-6)</a:t>
            </a:r>
          </a:p>
          <a:p>
            <a:pPr algn="just"/>
            <a:r>
              <a:rPr lang="en-GB" sz="2400" b="1" dirty="0">
                <a:latin typeface="Amasis MT Pro Light" panose="02040304050005020304" pitchFamily="18" charset="0"/>
              </a:rPr>
              <a:t>186 BC </a:t>
            </a:r>
            <a:r>
              <a:rPr lang="en-GB" sz="2400" dirty="0">
                <a:latin typeface="Amasis MT Pro Light" panose="02040304050005020304" pitchFamily="18" charset="0"/>
              </a:rPr>
              <a:t>L. Scipio triumph over Antiochos gained 1423 pounds of engraved silver vases </a:t>
            </a:r>
          </a:p>
          <a:p>
            <a:pPr algn="just"/>
            <a:r>
              <a:rPr lang="en-GB" sz="2400" b="1" dirty="0">
                <a:latin typeface="Amasis MT Pro Light" panose="02040304050005020304" pitchFamily="18" charset="0"/>
              </a:rPr>
              <a:t>168 BC </a:t>
            </a:r>
            <a:r>
              <a:rPr lang="en-GB" sz="2400" dirty="0">
                <a:latin typeface="Amasis MT Pro Light" panose="02040304050005020304" pitchFamily="18" charset="0"/>
              </a:rPr>
              <a:t>Aemilius Paullus triumph after Pydra gained 250 wagons of statues and paintings (Plutarch, Aemilis Paullus 32-33) (Pliny NH 34.54) </a:t>
            </a:r>
          </a:p>
          <a:p>
            <a:pPr algn="just"/>
            <a:r>
              <a:rPr lang="en-GB" sz="2400" b="1" dirty="0">
                <a:latin typeface="Amasis MT Pro Light" panose="02040304050005020304" pitchFamily="18" charset="0"/>
              </a:rPr>
              <a:t>148 BC </a:t>
            </a:r>
            <a:r>
              <a:rPr lang="en-GB" sz="2400" dirty="0">
                <a:latin typeface="Amasis MT Pro Light" panose="02040304050005020304" pitchFamily="18" charset="0"/>
              </a:rPr>
              <a:t>Macedonia plundered by Quintus Metellus. Brought the Granikos monument of Lysippos to Rome </a:t>
            </a:r>
            <a:endParaRPr lang="en-GB" sz="2400" b="1" dirty="0">
              <a:latin typeface="Amasis MT Pro Light" panose="02040304050005020304" pitchFamily="18" charset="0"/>
            </a:endParaRPr>
          </a:p>
          <a:p>
            <a:pPr algn="just"/>
            <a:r>
              <a:rPr lang="en-GB" sz="2400" b="1" dirty="0">
                <a:latin typeface="Amasis MT Pro Light" panose="02040304050005020304" pitchFamily="18" charset="0"/>
              </a:rPr>
              <a:t>146 BC </a:t>
            </a:r>
            <a:r>
              <a:rPr lang="en-GB" sz="2400" dirty="0">
                <a:latin typeface="Amasis MT Pro Light" panose="02040304050005020304" pitchFamily="18" charset="0"/>
              </a:rPr>
              <a:t>Mummius’ sack of Corinth “filled the whole of Italy” with statues and paintings. (De viris. Illustribus. 60) “The greatest number and the best of the public monuments of Rome come from it” (Strabo 6.381) (Pliny NH 35.24) </a:t>
            </a:r>
          </a:p>
          <a:p>
            <a:pPr algn="just"/>
            <a:endParaRPr lang="en-GB" sz="2400" dirty="0">
              <a:latin typeface="Amasis MT Pro Light" panose="02040304050005020304" pitchFamily="18" charset="0"/>
            </a:endParaRPr>
          </a:p>
        </p:txBody>
      </p:sp>
    </p:spTree>
    <p:extLst>
      <p:ext uri="{BB962C8B-B14F-4D97-AF65-F5344CB8AC3E}">
        <p14:creationId xmlns:p14="http://schemas.microsoft.com/office/powerpoint/2010/main" val="29112913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F5EEA-AADF-EF62-D590-0DBF5FA0D7D3}"/>
              </a:ext>
            </a:extLst>
          </p:cNvPr>
          <p:cNvSpPr>
            <a:spLocks noGrp="1"/>
          </p:cNvSpPr>
          <p:nvPr>
            <p:ph type="title"/>
          </p:nvPr>
        </p:nvSpPr>
        <p:spPr>
          <a:xfrm>
            <a:off x="97972" y="-233590"/>
            <a:ext cx="10515600" cy="1325563"/>
          </a:xfrm>
        </p:spPr>
        <p:txBody>
          <a:bodyPr/>
          <a:lstStyle/>
          <a:p>
            <a:r>
              <a:rPr lang="en-GB" b="1" u="sng" dirty="0">
                <a:latin typeface="Amasis MT Pro Light" panose="02040304050005020304" pitchFamily="18" charset="0"/>
              </a:rPr>
              <a:t>The siege of Syracuse 214-212 B.C.  </a:t>
            </a:r>
          </a:p>
        </p:txBody>
      </p:sp>
      <p:sp>
        <p:nvSpPr>
          <p:cNvPr id="3" name="Content Placeholder 2">
            <a:extLst>
              <a:ext uri="{FF2B5EF4-FFF2-40B4-BE49-F238E27FC236}">
                <a16:creationId xmlns:a16="http://schemas.microsoft.com/office/drawing/2014/main" id="{E525992A-2533-0B21-4FAE-ECBD5E6EB596}"/>
              </a:ext>
            </a:extLst>
          </p:cNvPr>
          <p:cNvSpPr>
            <a:spLocks noGrp="1"/>
          </p:cNvSpPr>
          <p:nvPr>
            <p:ph idx="1"/>
          </p:nvPr>
        </p:nvSpPr>
        <p:spPr>
          <a:xfrm>
            <a:off x="97973" y="968828"/>
            <a:ext cx="5910942" cy="5747658"/>
          </a:xfrm>
        </p:spPr>
        <p:txBody>
          <a:bodyPr>
            <a:normAutofit fontScale="77500" lnSpcReduction="20000"/>
          </a:bodyPr>
          <a:lstStyle/>
          <a:p>
            <a:pPr algn="just"/>
            <a:r>
              <a:rPr lang="en-GB" sz="2600" dirty="0">
                <a:latin typeface="Amasis MT Pro Light" panose="02040304050005020304" pitchFamily="18" charset="0"/>
              </a:rPr>
              <a:t>Part of the second Punic War </a:t>
            </a:r>
          </a:p>
          <a:p>
            <a:pPr algn="just"/>
            <a:r>
              <a:rPr lang="en-GB" sz="2600" dirty="0">
                <a:latin typeface="Amasis MT Pro Light" panose="02040304050005020304" pitchFamily="18" charset="0"/>
              </a:rPr>
              <a:t>Marked the end of independence in Greek cities in southern Italy and Sicily</a:t>
            </a:r>
          </a:p>
          <a:p>
            <a:pPr algn="just"/>
            <a:r>
              <a:rPr lang="en-GB" sz="2600" dirty="0">
                <a:latin typeface="Amasis MT Pro Light" panose="02040304050005020304" pitchFamily="18" charset="0"/>
              </a:rPr>
              <a:t>Caused the death of Archimedes who took charge of Syracuse defence </a:t>
            </a:r>
          </a:p>
          <a:p>
            <a:pPr algn="just"/>
            <a:r>
              <a:rPr lang="en-GB" sz="2600" dirty="0">
                <a:latin typeface="Amasis MT Pro Light" panose="02040304050005020304" pitchFamily="18" charset="0"/>
              </a:rPr>
              <a:t>Strongly defended city with a large harbour </a:t>
            </a:r>
          </a:p>
          <a:p>
            <a:pPr algn="just"/>
            <a:r>
              <a:rPr lang="en-GB" sz="2600" dirty="0">
                <a:latin typeface="Amasis MT Pro Light" panose="02040304050005020304" pitchFamily="18" charset="0"/>
              </a:rPr>
              <a:t>Marcellus brought 60 warships with siege towers, scaling ladders and 40,000 soldiers to raid the city </a:t>
            </a:r>
          </a:p>
          <a:p>
            <a:pPr algn="just"/>
            <a:r>
              <a:rPr lang="en-GB" sz="2600" dirty="0">
                <a:latin typeface="Amasis MT Pro Light" panose="02040304050005020304" pitchFamily="18" charset="0"/>
              </a:rPr>
              <a:t>Plutarch notes that Marcellus “</a:t>
            </a:r>
            <a:r>
              <a:rPr lang="en-US" sz="2600" dirty="0">
                <a:latin typeface="Amasis MT Pro Light" panose="02040304050005020304" pitchFamily="18" charset="0"/>
              </a:rPr>
              <a:t>looked down from the heights and surveyed the great and beautiful city, is said to have wept much in commiseration of its impending fate, bearing in mind how greatly its form and appearance would change in a little while, after his army had sacked it.” (Plutarch. Marcellus. 19.1)</a:t>
            </a:r>
            <a:endParaRPr lang="en-GB" sz="2600" dirty="0">
              <a:latin typeface="Amasis MT Pro Light" panose="02040304050005020304" pitchFamily="18" charset="0"/>
            </a:endParaRPr>
          </a:p>
          <a:p>
            <a:pPr algn="just"/>
            <a:r>
              <a:rPr lang="en-GB" sz="2600" dirty="0">
                <a:latin typeface="Amasis MT Pro Light" panose="02040304050005020304" pitchFamily="18" charset="0"/>
              </a:rPr>
              <a:t>During the annual festival for Artemis the Roman army sacked the city </a:t>
            </a:r>
          </a:p>
          <a:p>
            <a:pPr algn="just"/>
            <a:r>
              <a:rPr lang="en-GB" sz="2600" dirty="0">
                <a:latin typeface="Amasis MT Pro Light" panose="02040304050005020304" pitchFamily="18" charset="0"/>
              </a:rPr>
              <a:t>Central fortress held out on the attack for a few weeks but eventually fell</a:t>
            </a:r>
          </a:p>
          <a:p>
            <a:pPr algn="just"/>
            <a:r>
              <a:rPr lang="en-GB" sz="2600" dirty="0">
                <a:latin typeface="Amasis MT Pro Light" panose="02040304050005020304" pitchFamily="18" charset="0"/>
              </a:rPr>
              <a:t>5000 Syracuse men lost and several civilians. Roman loses unknown</a:t>
            </a:r>
          </a:p>
          <a:p>
            <a:pPr marL="0" indent="0">
              <a:buNone/>
            </a:pPr>
            <a:endParaRPr lang="en-GB" dirty="0">
              <a:latin typeface="Amasis MT Pro Light" panose="02040304050005020304" pitchFamily="18" charset="0"/>
            </a:endParaRPr>
          </a:p>
        </p:txBody>
      </p:sp>
      <p:sp>
        <p:nvSpPr>
          <p:cNvPr id="5" name="Rectangle 4">
            <a:extLst>
              <a:ext uri="{FF2B5EF4-FFF2-40B4-BE49-F238E27FC236}">
                <a16:creationId xmlns:a16="http://schemas.microsoft.com/office/drawing/2014/main" id="{9EA2A4FB-3150-0CA7-A4BC-B0A31DA14662}"/>
              </a:ext>
            </a:extLst>
          </p:cNvPr>
          <p:cNvSpPr/>
          <p:nvPr/>
        </p:nvSpPr>
        <p:spPr>
          <a:xfrm>
            <a:off x="6069012" y="914398"/>
            <a:ext cx="5998028" cy="5747658"/>
          </a:xfrm>
          <a:prstGeom prst="rect">
            <a:avLst/>
          </a:prstGeom>
          <a:solidFill>
            <a:schemeClr val="accent1">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3">
            <a:extLst>
              <a:ext uri="{FF2B5EF4-FFF2-40B4-BE49-F238E27FC236}">
                <a16:creationId xmlns:a16="http://schemas.microsoft.com/office/drawing/2014/main" id="{862FE54B-A19B-10E8-95B8-189049DC8CC8}"/>
              </a:ext>
            </a:extLst>
          </p:cNvPr>
          <p:cNvPicPr>
            <a:picLocks noChangeAspect="1"/>
          </p:cNvPicPr>
          <p:nvPr/>
        </p:nvPicPr>
        <p:blipFill>
          <a:blip r:embed="rId2"/>
          <a:srcRect l="27749" r="2742"/>
          <a:stretch/>
        </p:blipFill>
        <p:spPr>
          <a:xfrm>
            <a:off x="6193974" y="1059315"/>
            <a:ext cx="5769877" cy="5447505"/>
          </a:xfrm>
          <a:prstGeom prst="rect">
            <a:avLst/>
          </a:prstGeom>
        </p:spPr>
      </p:pic>
    </p:spTree>
    <p:extLst>
      <p:ext uri="{BB962C8B-B14F-4D97-AF65-F5344CB8AC3E}">
        <p14:creationId xmlns:p14="http://schemas.microsoft.com/office/powerpoint/2010/main" val="12951115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EB01C9-6DCD-97EC-44B9-599104B99B82}"/>
              </a:ext>
            </a:extLst>
          </p:cNvPr>
          <p:cNvSpPr>
            <a:spLocks noGrp="1"/>
          </p:cNvSpPr>
          <p:nvPr>
            <p:ph type="title"/>
          </p:nvPr>
        </p:nvSpPr>
        <p:spPr>
          <a:xfrm>
            <a:off x="0" y="-288018"/>
            <a:ext cx="10515600" cy="1325563"/>
          </a:xfrm>
        </p:spPr>
        <p:txBody>
          <a:bodyPr/>
          <a:lstStyle/>
          <a:p>
            <a:r>
              <a:rPr lang="en-GB" b="1" u="sng" dirty="0">
                <a:latin typeface="Amasis MT Pro Light" panose="02040304050005020304" pitchFamily="18" charset="0"/>
              </a:rPr>
              <a:t>Recapture of the city Tarentum 209 B.C. </a:t>
            </a:r>
          </a:p>
        </p:txBody>
      </p:sp>
      <p:sp>
        <p:nvSpPr>
          <p:cNvPr id="3" name="Content Placeholder 2">
            <a:extLst>
              <a:ext uri="{FF2B5EF4-FFF2-40B4-BE49-F238E27FC236}">
                <a16:creationId xmlns:a16="http://schemas.microsoft.com/office/drawing/2014/main" id="{468F1802-D60A-442C-743F-9028B12BAB16}"/>
              </a:ext>
            </a:extLst>
          </p:cNvPr>
          <p:cNvSpPr>
            <a:spLocks noGrp="1"/>
          </p:cNvSpPr>
          <p:nvPr>
            <p:ph idx="1"/>
          </p:nvPr>
        </p:nvSpPr>
        <p:spPr>
          <a:xfrm>
            <a:off x="108857" y="794656"/>
            <a:ext cx="7696200" cy="6063343"/>
          </a:xfrm>
        </p:spPr>
        <p:txBody>
          <a:bodyPr>
            <a:normAutofit fontScale="92500" lnSpcReduction="20000"/>
          </a:bodyPr>
          <a:lstStyle/>
          <a:p>
            <a:r>
              <a:rPr lang="en-GB" dirty="0">
                <a:latin typeface="Amasis MT Pro Light" panose="02040304050005020304" pitchFamily="18" charset="0"/>
              </a:rPr>
              <a:t>Led by Quintus Fabius Maximus </a:t>
            </a:r>
          </a:p>
          <a:p>
            <a:r>
              <a:rPr lang="en-GB" dirty="0">
                <a:latin typeface="Amasis MT Pro Light" panose="02040304050005020304" pitchFamily="18" charset="0"/>
              </a:rPr>
              <a:t>First battle for Tarentum happened in 212 BC </a:t>
            </a:r>
          </a:p>
          <a:p>
            <a:r>
              <a:rPr lang="en-GB" dirty="0">
                <a:latin typeface="Amasis MT Pro Light" panose="02040304050005020304" pitchFamily="18" charset="0"/>
              </a:rPr>
              <a:t>Rome won Tarentum because of Carthalo’s betrayal of the Carthaginians</a:t>
            </a:r>
          </a:p>
          <a:p>
            <a:r>
              <a:rPr lang="en-GB" dirty="0">
                <a:latin typeface="Amasis MT Pro Light" panose="02040304050005020304" pitchFamily="18" charset="0"/>
              </a:rPr>
              <a:t>Took the colossal statue of Heracles by Lysippus and set it up in the capital near a bronze equestrian statue of himself (Plutarch. Fabius Maximus. 22.6) (Pliny. NH. 34.7) </a:t>
            </a:r>
          </a:p>
          <a:p>
            <a:r>
              <a:rPr lang="en-US" dirty="0">
                <a:latin typeface="Amasis MT Pro Light" panose="02040304050005020304" pitchFamily="18" charset="0"/>
              </a:rPr>
              <a:t>“Fabius seems to have been overcome by his ambition, for he ordered his men to put the Bruttians first of all to the sword, that his possession of the city might not be known to be due to treachery. He not only failed to prevent this knowledge but incurred also the reproach of perfidy and cruelty. Many of the Tarentines also were slain, thirty thousand of them were sold into slavery, their city was plundered by the Roman army, and three thousand talents were thereby brought into the public treasury.” (Plutarch Fabius Maximus 22.4)</a:t>
            </a:r>
            <a:endParaRPr lang="en-GB" dirty="0">
              <a:latin typeface="Amasis MT Pro Light" panose="02040304050005020304" pitchFamily="18" charset="0"/>
            </a:endParaRPr>
          </a:p>
        </p:txBody>
      </p:sp>
      <p:sp>
        <p:nvSpPr>
          <p:cNvPr id="5" name="Rectangle 4">
            <a:extLst>
              <a:ext uri="{FF2B5EF4-FFF2-40B4-BE49-F238E27FC236}">
                <a16:creationId xmlns:a16="http://schemas.microsoft.com/office/drawing/2014/main" id="{DDABD417-7C45-73A9-7B90-7E6306608F9D}"/>
              </a:ext>
            </a:extLst>
          </p:cNvPr>
          <p:cNvSpPr/>
          <p:nvPr/>
        </p:nvSpPr>
        <p:spPr>
          <a:xfrm>
            <a:off x="7913914" y="1037545"/>
            <a:ext cx="4027715" cy="5559198"/>
          </a:xfrm>
          <a:prstGeom prst="rect">
            <a:avLst/>
          </a:prstGeom>
          <a:solidFill>
            <a:schemeClr val="accent1">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3">
            <a:extLst>
              <a:ext uri="{FF2B5EF4-FFF2-40B4-BE49-F238E27FC236}">
                <a16:creationId xmlns:a16="http://schemas.microsoft.com/office/drawing/2014/main" id="{03260BF1-CF92-D6B1-3266-DCA016A527CE}"/>
              </a:ext>
            </a:extLst>
          </p:cNvPr>
          <p:cNvPicPr>
            <a:picLocks noChangeAspect="1"/>
          </p:cNvPicPr>
          <p:nvPr/>
        </p:nvPicPr>
        <p:blipFill>
          <a:blip r:embed="rId2"/>
          <a:stretch>
            <a:fillRect/>
          </a:stretch>
        </p:blipFill>
        <p:spPr>
          <a:xfrm>
            <a:off x="8082642" y="1179404"/>
            <a:ext cx="3718647" cy="5275831"/>
          </a:xfrm>
          <a:prstGeom prst="rect">
            <a:avLst/>
          </a:prstGeom>
        </p:spPr>
      </p:pic>
    </p:spTree>
    <p:extLst>
      <p:ext uri="{BB962C8B-B14F-4D97-AF65-F5344CB8AC3E}">
        <p14:creationId xmlns:p14="http://schemas.microsoft.com/office/powerpoint/2010/main" val="20256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89AD52-023F-8FD9-BF2B-333EF732E1D4}"/>
              </a:ext>
            </a:extLst>
          </p:cNvPr>
          <p:cNvSpPr>
            <a:spLocks noGrp="1"/>
          </p:cNvSpPr>
          <p:nvPr>
            <p:ph type="title"/>
          </p:nvPr>
        </p:nvSpPr>
        <p:spPr>
          <a:xfrm>
            <a:off x="0" y="-244475"/>
            <a:ext cx="10515600" cy="1325563"/>
          </a:xfrm>
        </p:spPr>
        <p:txBody>
          <a:bodyPr/>
          <a:lstStyle/>
          <a:p>
            <a:r>
              <a:rPr lang="en-GB" b="1" u="sng" dirty="0">
                <a:latin typeface="Amasis MT Pro Light" panose="02040304050005020304" pitchFamily="18" charset="0"/>
              </a:rPr>
              <a:t>Second Macedonian War 194 B.C. </a:t>
            </a:r>
          </a:p>
        </p:txBody>
      </p:sp>
      <p:sp>
        <p:nvSpPr>
          <p:cNvPr id="3" name="Content Placeholder 2">
            <a:extLst>
              <a:ext uri="{FF2B5EF4-FFF2-40B4-BE49-F238E27FC236}">
                <a16:creationId xmlns:a16="http://schemas.microsoft.com/office/drawing/2014/main" id="{B154C441-0A6F-03D9-450C-A6E9A773CBA1}"/>
              </a:ext>
            </a:extLst>
          </p:cNvPr>
          <p:cNvSpPr>
            <a:spLocks noGrp="1"/>
          </p:cNvSpPr>
          <p:nvPr>
            <p:ph idx="1"/>
          </p:nvPr>
        </p:nvSpPr>
        <p:spPr>
          <a:xfrm>
            <a:off x="91944" y="1081088"/>
            <a:ext cx="8556171" cy="5646283"/>
          </a:xfrm>
        </p:spPr>
        <p:txBody>
          <a:bodyPr>
            <a:normAutofit/>
          </a:bodyPr>
          <a:lstStyle/>
          <a:p>
            <a:pPr algn="just"/>
            <a:r>
              <a:rPr lang="en-GB" dirty="0">
                <a:latin typeface="Amasis MT Pro Light" panose="02040304050005020304" pitchFamily="18" charset="0"/>
              </a:rPr>
              <a:t>The Roman army was led by Titus Quinctius Flamininus; the Macedonians were led by Phillip V</a:t>
            </a:r>
          </a:p>
          <a:p>
            <a:pPr algn="just"/>
            <a:r>
              <a:rPr lang="en-GB" dirty="0">
                <a:latin typeface="Amasis MT Pro Light" panose="02040304050005020304" pitchFamily="18" charset="0"/>
              </a:rPr>
              <a:t>Gold bullion, pounds of silver and gold coins plundered from the city </a:t>
            </a:r>
          </a:p>
          <a:p>
            <a:pPr algn="just"/>
            <a:r>
              <a:rPr lang="en-US" dirty="0">
                <a:latin typeface="Amasis MT Pro Light" panose="02040304050005020304" pitchFamily="18" charset="0"/>
              </a:rPr>
              <a:t>“On his reaching Rome the senate met outside the City to receive his report, and they gladly decreed the triumph he had so well earned. Its celebration lasted three days. On the first day he had carried through the City the arms and armour and the bronze and marble statues; those taken from Philip were more numerous than those which he had secured in the various cities.” (Livy 32  52)</a:t>
            </a:r>
          </a:p>
          <a:p>
            <a:pPr algn="just"/>
            <a:r>
              <a:rPr lang="en-US" dirty="0">
                <a:latin typeface="Amasis MT Pro Light" panose="02040304050005020304" pitchFamily="18" charset="0"/>
              </a:rPr>
              <a:t>Defeated Phillip at Cynoscephalae</a:t>
            </a:r>
            <a:endParaRPr lang="en-GB" dirty="0">
              <a:latin typeface="Amasis MT Pro Light" panose="02040304050005020304" pitchFamily="18" charset="0"/>
            </a:endParaRPr>
          </a:p>
        </p:txBody>
      </p:sp>
      <p:pic>
        <p:nvPicPr>
          <p:cNvPr id="4" name="Picture 3">
            <a:extLst>
              <a:ext uri="{FF2B5EF4-FFF2-40B4-BE49-F238E27FC236}">
                <a16:creationId xmlns:a16="http://schemas.microsoft.com/office/drawing/2014/main" id="{A98FE77F-A118-56B8-9FE5-38F9AC5C2817}"/>
              </a:ext>
            </a:extLst>
          </p:cNvPr>
          <p:cNvPicPr>
            <a:picLocks noChangeAspect="1"/>
          </p:cNvPicPr>
          <p:nvPr/>
        </p:nvPicPr>
        <p:blipFill>
          <a:blip r:embed="rId2"/>
          <a:stretch>
            <a:fillRect/>
          </a:stretch>
        </p:blipFill>
        <p:spPr>
          <a:xfrm>
            <a:off x="8740058" y="-10886"/>
            <a:ext cx="3462828" cy="3481118"/>
          </a:xfrm>
          <a:prstGeom prst="rect">
            <a:avLst/>
          </a:prstGeom>
        </p:spPr>
      </p:pic>
      <p:pic>
        <p:nvPicPr>
          <p:cNvPr id="5" name="Picture 4">
            <a:extLst>
              <a:ext uri="{FF2B5EF4-FFF2-40B4-BE49-F238E27FC236}">
                <a16:creationId xmlns:a16="http://schemas.microsoft.com/office/drawing/2014/main" id="{A0083BED-8C37-2A29-9FF1-18B5B2336EC9}"/>
              </a:ext>
            </a:extLst>
          </p:cNvPr>
          <p:cNvPicPr>
            <a:picLocks noChangeAspect="1"/>
          </p:cNvPicPr>
          <p:nvPr/>
        </p:nvPicPr>
        <p:blipFill>
          <a:blip r:embed="rId3"/>
          <a:stretch>
            <a:fillRect/>
          </a:stretch>
        </p:blipFill>
        <p:spPr>
          <a:xfrm>
            <a:off x="8740058" y="3290224"/>
            <a:ext cx="3462828" cy="3578662"/>
          </a:xfrm>
          <a:prstGeom prst="rect">
            <a:avLst/>
          </a:prstGeom>
        </p:spPr>
      </p:pic>
    </p:spTree>
    <p:extLst>
      <p:ext uri="{BB962C8B-B14F-4D97-AF65-F5344CB8AC3E}">
        <p14:creationId xmlns:p14="http://schemas.microsoft.com/office/powerpoint/2010/main" val="1300186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64292D0-CBD2-668C-2C2D-D2798E68D960}"/>
              </a:ext>
            </a:extLst>
          </p:cNvPr>
          <p:cNvSpPr/>
          <p:nvPr/>
        </p:nvSpPr>
        <p:spPr>
          <a:xfrm>
            <a:off x="7935686" y="1168174"/>
            <a:ext cx="3886200" cy="5319712"/>
          </a:xfrm>
          <a:prstGeom prst="rect">
            <a:avLst/>
          </a:prstGeom>
          <a:solidFill>
            <a:schemeClr val="accent1">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a:extLst>
              <a:ext uri="{FF2B5EF4-FFF2-40B4-BE49-F238E27FC236}">
                <a16:creationId xmlns:a16="http://schemas.microsoft.com/office/drawing/2014/main" id="{52AF0721-3068-5B60-6EBB-F5839B70120D}"/>
              </a:ext>
            </a:extLst>
          </p:cNvPr>
          <p:cNvPicPr>
            <a:picLocks noChangeAspect="1"/>
          </p:cNvPicPr>
          <p:nvPr/>
        </p:nvPicPr>
        <p:blipFill>
          <a:blip r:embed="rId2"/>
          <a:srcRect l="2795" t="3601" r="1617"/>
          <a:stretch/>
        </p:blipFill>
        <p:spPr>
          <a:xfrm>
            <a:off x="8131626" y="1382486"/>
            <a:ext cx="3537856" cy="2822562"/>
          </a:xfrm>
          <a:prstGeom prst="rect">
            <a:avLst/>
          </a:prstGeom>
        </p:spPr>
      </p:pic>
      <p:sp>
        <p:nvSpPr>
          <p:cNvPr id="3" name="Content Placeholder 2">
            <a:extLst>
              <a:ext uri="{FF2B5EF4-FFF2-40B4-BE49-F238E27FC236}">
                <a16:creationId xmlns:a16="http://schemas.microsoft.com/office/drawing/2014/main" id="{1181C0C4-2323-4FE2-F59A-99B952D0E91D}"/>
              </a:ext>
            </a:extLst>
          </p:cNvPr>
          <p:cNvSpPr>
            <a:spLocks noGrp="1"/>
          </p:cNvSpPr>
          <p:nvPr>
            <p:ph idx="1"/>
          </p:nvPr>
        </p:nvSpPr>
        <p:spPr>
          <a:xfrm>
            <a:off x="76200" y="911224"/>
            <a:ext cx="7413171" cy="5859689"/>
          </a:xfrm>
        </p:spPr>
        <p:txBody>
          <a:bodyPr>
            <a:normAutofit fontScale="92500" lnSpcReduction="10000"/>
          </a:bodyPr>
          <a:lstStyle/>
          <a:p>
            <a:pPr algn="just"/>
            <a:r>
              <a:rPr lang="en-US" dirty="0">
                <a:latin typeface="Amasis MT Pro Light" panose="02040304050005020304" pitchFamily="18" charset="0"/>
              </a:rPr>
              <a:t>Aetolians broke truce made by Scipio brothers </a:t>
            </a:r>
          </a:p>
          <a:p>
            <a:pPr algn="just"/>
            <a:r>
              <a:rPr lang="en-US" dirty="0">
                <a:latin typeface="Amasis MT Pro Light" panose="02040304050005020304" pitchFamily="18" charset="0"/>
              </a:rPr>
              <a:t>Ended up surrendering to the Roman forces during a siege  </a:t>
            </a:r>
          </a:p>
          <a:p>
            <a:pPr algn="just"/>
            <a:r>
              <a:rPr lang="en-US" dirty="0">
                <a:latin typeface="Amasis MT Pro Light" panose="02040304050005020304" pitchFamily="18" charset="0"/>
              </a:rPr>
              <a:t>“It was on December 23 that he celebrated his triumph over the Aetolians and the Cephallenians. Before his chariot were carried golden crowns weighing in all 112 pounds, 1083 pounds of silver, 243 pounds of gold, 118,000 Attic tetrachmas and 12,422 ‘philippei’; 780 brazen statues and 230 marble statues. There was a large quantity of armour, weapons and all other spoil taken from the enemy, as well as catapults, ballistae, and every kind of artillery.” (Livy 39.5.13-17) </a:t>
            </a:r>
          </a:p>
          <a:p>
            <a:pPr algn="just"/>
            <a:r>
              <a:rPr lang="en-US" dirty="0">
                <a:latin typeface="Amasis MT Pro Light" panose="02040304050005020304" pitchFamily="18" charset="0"/>
              </a:rPr>
              <a:t>Fulvius exploits of Aetolians were ripe with political controversy, Ennius recount of the campaign of Ambracia helped Fulvius’ reputation </a:t>
            </a:r>
          </a:p>
        </p:txBody>
      </p:sp>
      <p:sp>
        <p:nvSpPr>
          <p:cNvPr id="2" name="Title 1">
            <a:extLst>
              <a:ext uri="{FF2B5EF4-FFF2-40B4-BE49-F238E27FC236}">
                <a16:creationId xmlns:a16="http://schemas.microsoft.com/office/drawing/2014/main" id="{ED1BB7FF-E858-5BC5-E8FA-12FCD9CF2574}"/>
              </a:ext>
            </a:extLst>
          </p:cNvPr>
          <p:cNvSpPr>
            <a:spLocks noGrp="1"/>
          </p:cNvSpPr>
          <p:nvPr>
            <p:ph type="title"/>
          </p:nvPr>
        </p:nvSpPr>
        <p:spPr>
          <a:xfrm>
            <a:off x="-1" y="-157389"/>
            <a:ext cx="11941629" cy="1325563"/>
          </a:xfrm>
        </p:spPr>
        <p:txBody>
          <a:bodyPr/>
          <a:lstStyle/>
          <a:p>
            <a:r>
              <a:rPr lang="en-GB" b="1" u="sng" dirty="0">
                <a:latin typeface="Amasis MT Pro Light" panose="02040304050005020304" pitchFamily="18" charset="0"/>
              </a:rPr>
              <a:t>Fulvius Nobilior’s triumph over Aetolians 187 B.C.</a:t>
            </a:r>
          </a:p>
        </p:txBody>
      </p:sp>
      <p:pic>
        <p:nvPicPr>
          <p:cNvPr id="6" name="Picture 5">
            <a:extLst>
              <a:ext uri="{FF2B5EF4-FFF2-40B4-BE49-F238E27FC236}">
                <a16:creationId xmlns:a16="http://schemas.microsoft.com/office/drawing/2014/main" id="{A8AD8837-58AF-C874-D029-57F1495B1E5C}"/>
              </a:ext>
            </a:extLst>
          </p:cNvPr>
          <p:cNvPicPr>
            <a:picLocks noChangeAspect="1"/>
          </p:cNvPicPr>
          <p:nvPr/>
        </p:nvPicPr>
        <p:blipFill>
          <a:blip r:embed="rId3"/>
          <a:stretch>
            <a:fillRect/>
          </a:stretch>
        </p:blipFill>
        <p:spPr>
          <a:xfrm>
            <a:off x="8131626" y="3669590"/>
            <a:ext cx="3537856" cy="2658752"/>
          </a:xfrm>
          <a:prstGeom prst="rect">
            <a:avLst/>
          </a:prstGeom>
        </p:spPr>
      </p:pic>
    </p:spTree>
    <p:extLst>
      <p:ext uri="{BB962C8B-B14F-4D97-AF65-F5344CB8AC3E}">
        <p14:creationId xmlns:p14="http://schemas.microsoft.com/office/powerpoint/2010/main" val="17538877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50738-6300-5AB4-BA0F-FA288DB2DB96}"/>
              </a:ext>
            </a:extLst>
          </p:cNvPr>
          <p:cNvSpPr>
            <a:spLocks noGrp="1"/>
          </p:cNvSpPr>
          <p:nvPr>
            <p:ph type="title"/>
          </p:nvPr>
        </p:nvSpPr>
        <p:spPr>
          <a:xfrm>
            <a:off x="0" y="-233589"/>
            <a:ext cx="10515600" cy="1325563"/>
          </a:xfrm>
        </p:spPr>
        <p:txBody>
          <a:bodyPr/>
          <a:lstStyle/>
          <a:p>
            <a:r>
              <a:rPr lang="en-GB" b="1" u="sng" dirty="0">
                <a:latin typeface="Amasis MT Pro Light" panose="02040304050005020304" pitchFamily="18" charset="0"/>
              </a:rPr>
              <a:t>Battle of Magnesia 189 B.C.  </a:t>
            </a:r>
          </a:p>
        </p:txBody>
      </p:sp>
      <p:sp>
        <p:nvSpPr>
          <p:cNvPr id="3" name="Content Placeholder 2">
            <a:extLst>
              <a:ext uri="{FF2B5EF4-FFF2-40B4-BE49-F238E27FC236}">
                <a16:creationId xmlns:a16="http://schemas.microsoft.com/office/drawing/2014/main" id="{56733CCB-BC16-A416-4DAA-C46C86D0605B}"/>
              </a:ext>
            </a:extLst>
          </p:cNvPr>
          <p:cNvSpPr>
            <a:spLocks noGrp="1"/>
          </p:cNvSpPr>
          <p:nvPr>
            <p:ph idx="1"/>
          </p:nvPr>
        </p:nvSpPr>
        <p:spPr>
          <a:xfrm>
            <a:off x="250371" y="1001486"/>
            <a:ext cx="6912429" cy="5627914"/>
          </a:xfrm>
        </p:spPr>
        <p:txBody>
          <a:bodyPr>
            <a:normAutofit fontScale="85000" lnSpcReduction="20000"/>
          </a:bodyPr>
          <a:lstStyle/>
          <a:p>
            <a:r>
              <a:rPr lang="en-GB" dirty="0">
                <a:latin typeface="Amasis MT Pro Light" panose="02040304050005020304" pitchFamily="18" charset="0"/>
              </a:rPr>
              <a:t>King Antiochus III leading Seleucid Empire </a:t>
            </a:r>
          </a:p>
          <a:p>
            <a:r>
              <a:rPr lang="en-GB" dirty="0">
                <a:latin typeface="Amasis MT Pro Light" panose="02040304050005020304" pitchFamily="18" charset="0"/>
              </a:rPr>
              <a:t>Initial battle at Thermopylae </a:t>
            </a:r>
          </a:p>
          <a:p>
            <a:r>
              <a:rPr lang="en-GB" dirty="0">
                <a:latin typeface="Amasis MT Pro Light" panose="02040304050005020304" pitchFamily="18" charset="0"/>
              </a:rPr>
              <a:t>Lucius Scipio was appointed to lead the campaign against the Seleucids </a:t>
            </a:r>
          </a:p>
          <a:p>
            <a:r>
              <a:rPr lang="en-GB" dirty="0">
                <a:latin typeface="Amasis MT Pro Light" panose="02040304050005020304" pitchFamily="18" charset="0"/>
              </a:rPr>
              <a:t>70,000 Seleucids against 30,000 Romans </a:t>
            </a:r>
          </a:p>
          <a:p>
            <a:r>
              <a:rPr lang="en-GB" dirty="0">
                <a:latin typeface="Amasis MT Pro Light" panose="02040304050005020304" pitchFamily="18" charset="0"/>
              </a:rPr>
              <a:t>Seleucids ended up retreating and were trapped by the Hermes river </a:t>
            </a:r>
          </a:p>
          <a:p>
            <a:r>
              <a:rPr lang="en-GB" dirty="0">
                <a:latin typeface="Amasis MT Pro Light" panose="02040304050005020304" pitchFamily="18" charset="0"/>
              </a:rPr>
              <a:t>Treaty of Apamea implemented 188 B.C </a:t>
            </a:r>
          </a:p>
          <a:p>
            <a:r>
              <a:rPr lang="en-GB" dirty="0">
                <a:latin typeface="Amasis MT Pro Light" panose="02040304050005020304" pitchFamily="18" charset="0"/>
              </a:rPr>
              <a:t>1423 pounds of silver engraved vases plundered from the city </a:t>
            </a:r>
          </a:p>
          <a:p>
            <a:r>
              <a:rPr lang="en-US" dirty="0">
                <a:latin typeface="Amasis MT Pro Light" panose="02040304050005020304" pitchFamily="18" charset="0"/>
              </a:rPr>
              <a:t>“Their joy therefore knew no bounds; and when Scipio came into the city in triumph, and the actual sight of the prisoners who formed the procession brought still more clearly to their memories the dangers of the past, they became almost wild in the expression of their thanks to the gods” (Livy 30.45)</a:t>
            </a:r>
            <a:endParaRPr lang="en-GB" dirty="0">
              <a:latin typeface="Amasis MT Pro Light" panose="02040304050005020304" pitchFamily="18" charset="0"/>
            </a:endParaRPr>
          </a:p>
        </p:txBody>
      </p:sp>
      <p:pic>
        <p:nvPicPr>
          <p:cNvPr id="4" name="Picture 3">
            <a:extLst>
              <a:ext uri="{FF2B5EF4-FFF2-40B4-BE49-F238E27FC236}">
                <a16:creationId xmlns:a16="http://schemas.microsoft.com/office/drawing/2014/main" id="{21DBC3FA-C61A-8D19-3ADC-5E832A6567FF}"/>
              </a:ext>
            </a:extLst>
          </p:cNvPr>
          <p:cNvPicPr>
            <a:picLocks noChangeAspect="1"/>
          </p:cNvPicPr>
          <p:nvPr/>
        </p:nvPicPr>
        <p:blipFill>
          <a:blip r:embed="rId3"/>
          <a:stretch>
            <a:fillRect/>
          </a:stretch>
        </p:blipFill>
        <p:spPr>
          <a:xfrm>
            <a:off x="7214734" y="1049688"/>
            <a:ext cx="4781325" cy="1818084"/>
          </a:xfrm>
          <a:prstGeom prst="rect">
            <a:avLst/>
          </a:prstGeom>
        </p:spPr>
      </p:pic>
      <p:sp>
        <p:nvSpPr>
          <p:cNvPr id="6" name="Rectangle 5">
            <a:extLst>
              <a:ext uri="{FF2B5EF4-FFF2-40B4-BE49-F238E27FC236}">
                <a16:creationId xmlns:a16="http://schemas.microsoft.com/office/drawing/2014/main" id="{2BEA3356-AED9-278D-64E1-37F7A9080975}"/>
              </a:ext>
            </a:extLst>
          </p:cNvPr>
          <p:cNvSpPr/>
          <p:nvPr/>
        </p:nvSpPr>
        <p:spPr>
          <a:xfrm>
            <a:off x="7264481" y="2910057"/>
            <a:ext cx="4781325" cy="3238231"/>
          </a:xfrm>
          <a:prstGeom prst="rect">
            <a:avLst/>
          </a:prstGeom>
          <a:solidFill>
            <a:schemeClr val="accent1">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Picture 4">
            <a:extLst>
              <a:ext uri="{FF2B5EF4-FFF2-40B4-BE49-F238E27FC236}">
                <a16:creationId xmlns:a16="http://schemas.microsoft.com/office/drawing/2014/main" id="{A3B2CF47-A0E5-465A-CE23-4E9EE3C4EE84}"/>
              </a:ext>
            </a:extLst>
          </p:cNvPr>
          <p:cNvPicPr>
            <a:picLocks noChangeAspect="1"/>
          </p:cNvPicPr>
          <p:nvPr/>
        </p:nvPicPr>
        <p:blipFill>
          <a:blip r:embed="rId4"/>
          <a:stretch>
            <a:fillRect/>
          </a:stretch>
        </p:blipFill>
        <p:spPr>
          <a:xfrm>
            <a:off x="7375353" y="3048000"/>
            <a:ext cx="4559171" cy="2986257"/>
          </a:xfrm>
          <a:prstGeom prst="rect">
            <a:avLst/>
          </a:prstGeom>
        </p:spPr>
      </p:pic>
    </p:spTree>
    <p:extLst>
      <p:ext uri="{BB962C8B-B14F-4D97-AF65-F5344CB8AC3E}">
        <p14:creationId xmlns:p14="http://schemas.microsoft.com/office/powerpoint/2010/main" val="37974821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5D1209-5F8D-4B37-9F88-497D118D584C}"/>
              </a:ext>
            </a:extLst>
          </p:cNvPr>
          <p:cNvSpPr>
            <a:spLocks noGrp="1"/>
          </p:cNvSpPr>
          <p:nvPr>
            <p:ph type="title"/>
          </p:nvPr>
        </p:nvSpPr>
        <p:spPr>
          <a:xfrm>
            <a:off x="0" y="-222704"/>
            <a:ext cx="10515600" cy="1325563"/>
          </a:xfrm>
        </p:spPr>
        <p:txBody>
          <a:bodyPr/>
          <a:lstStyle/>
          <a:p>
            <a:r>
              <a:rPr lang="en-GB" b="1" u="sng" dirty="0">
                <a:latin typeface="Amasis MT Pro Light" panose="02040304050005020304" pitchFamily="18" charset="0"/>
              </a:rPr>
              <a:t>Battle of Pydra 169 B.C.  </a:t>
            </a:r>
          </a:p>
        </p:txBody>
      </p:sp>
      <p:sp>
        <p:nvSpPr>
          <p:cNvPr id="3" name="Content Placeholder 2">
            <a:extLst>
              <a:ext uri="{FF2B5EF4-FFF2-40B4-BE49-F238E27FC236}">
                <a16:creationId xmlns:a16="http://schemas.microsoft.com/office/drawing/2014/main" id="{AB607678-1EF9-338C-4464-9C53C2875997}"/>
              </a:ext>
            </a:extLst>
          </p:cNvPr>
          <p:cNvSpPr>
            <a:spLocks noGrp="1"/>
          </p:cNvSpPr>
          <p:nvPr>
            <p:ph idx="1"/>
          </p:nvPr>
        </p:nvSpPr>
        <p:spPr>
          <a:xfrm>
            <a:off x="163286" y="968828"/>
            <a:ext cx="6727371" cy="5723563"/>
          </a:xfrm>
        </p:spPr>
        <p:txBody>
          <a:bodyPr>
            <a:normAutofit lnSpcReduction="10000"/>
          </a:bodyPr>
          <a:lstStyle/>
          <a:p>
            <a:pPr algn="just"/>
            <a:r>
              <a:rPr lang="en-GB" dirty="0">
                <a:latin typeface="Amasis MT Pro Light" panose="02040304050005020304" pitchFamily="18" charset="0"/>
              </a:rPr>
              <a:t>Part of the third Macedonian war </a:t>
            </a:r>
          </a:p>
          <a:p>
            <a:pPr algn="just"/>
            <a:r>
              <a:rPr lang="en-GB" dirty="0">
                <a:latin typeface="Amasis MT Pro Light" panose="02040304050005020304" pitchFamily="18" charset="0"/>
              </a:rPr>
              <a:t>Romans were led by Lucius Aemilius Paullus, Macedonians were led by King Perseus </a:t>
            </a:r>
          </a:p>
          <a:p>
            <a:pPr algn="just"/>
            <a:r>
              <a:rPr lang="en-GB" dirty="0">
                <a:latin typeface="Amasis MT Pro Light" panose="02040304050005020304" pitchFamily="18" charset="0"/>
              </a:rPr>
              <a:t>Macedonians lost 25,000 of 40,000 men while 10,000 were kept as prisoners </a:t>
            </a:r>
          </a:p>
          <a:p>
            <a:pPr algn="just"/>
            <a:r>
              <a:rPr lang="en-GB" dirty="0">
                <a:latin typeface="Amasis MT Pro Light" panose="02040304050005020304" pitchFamily="18" charset="0"/>
              </a:rPr>
              <a:t>When Perseus fled Romans were able to end Macedonian monarchy and split the country into 4 republics </a:t>
            </a:r>
          </a:p>
          <a:p>
            <a:pPr algn="just"/>
            <a:r>
              <a:rPr lang="en-US" dirty="0">
                <a:latin typeface="Amasis MT Pro Light" panose="02040304050005020304" pitchFamily="18" charset="0"/>
              </a:rPr>
              <a:t>“Three days were assigned for the triumphal procession. The first barely sufficed for the exhibition of the captured statues, paintings, and colossal figures, which were carried on two hundred and fifty chariots.” (Plutarch Aemilius Paulus 32) </a:t>
            </a:r>
          </a:p>
          <a:p>
            <a:pPr algn="just"/>
            <a:endParaRPr lang="en-GB" dirty="0">
              <a:latin typeface="Amasis MT Pro Light" panose="02040304050005020304" pitchFamily="18" charset="0"/>
            </a:endParaRPr>
          </a:p>
          <a:p>
            <a:pPr algn="just"/>
            <a:endParaRPr lang="en-GB" dirty="0">
              <a:latin typeface="Amasis MT Pro Light" panose="02040304050005020304" pitchFamily="18" charset="0"/>
            </a:endParaRPr>
          </a:p>
        </p:txBody>
      </p:sp>
      <p:sp>
        <p:nvSpPr>
          <p:cNvPr id="5" name="Rectangle 4">
            <a:extLst>
              <a:ext uri="{FF2B5EF4-FFF2-40B4-BE49-F238E27FC236}">
                <a16:creationId xmlns:a16="http://schemas.microsoft.com/office/drawing/2014/main" id="{B6D33C08-71F3-E9DD-33D1-38962F8F24E5}"/>
              </a:ext>
            </a:extLst>
          </p:cNvPr>
          <p:cNvSpPr/>
          <p:nvPr/>
        </p:nvSpPr>
        <p:spPr>
          <a:xfrm>
            <a:off x="7206342" y="206829"/>
            <a:ext cx="4752000" cy="6480630"/>
          </a:xfrm>
          <a:prstGeom prst="rect">
            <a:avLst/>
          </a:prstGeom>
          <a:solidFill>
            <a:schemeClr val="accent1">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a:extLst>
              <a:ext uri="{FF2B5EF4-FFF2-40B4-BE49-F238E27FC236}">
                <a16:creationId xmlns:a16="http://schemas.microsoft.com/office/drawing/2014/main" id="{539211C3-A558-DFC0-AFCC-2924B666C98D}"/>
              </a:ext>
            </a:extLst>
          </p:cNvPr>
          <p:cNvPicPr>
            <a:picLocks noChangeAspect="1"/>
          </p:cNvPicPr>
          <p:nvPr/>
        </p:nvPicPr>
        <p:blipFill>
          <a:blip r:embed="rId2"/>
          <a:stretch>
            <a:fillRect/>
          </a:stretch>
        </p:blipFill>
        <p:spPr>
          <a:xfrm>
            <a:off x="7391399" y="372439"/>
            <a:ext cx="4391850" cy="6142605"/>
          </a:xfrm>
          <a:prstGeom prst="rect">
            <a:avLst/>
          </a:prstGeom>
        </p:spPr>
      </p:pic>
    </p:spTree>
    <p:extLst>
      <p:ext uri="{BB962C8B-B14F-4D97-AF65-F5344CB8AC3E}">
        <p14:creationId xmlns:p14="http://schemas.microsoft.com/office/powerpoint/2010/main" val="31118289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425D5F-0E10-1081-32E9-5BB461720500}"/>
              </a:ext>
            </a:extLst>
          </p:cNvPr>
          <p:cNvSpPr>
            <a:spLocks noGrp="1"/>
          </p:cNvSpPr>
          <p:nvPr>
            <p:ph type="title"/>
          </p:nvPr>
        </p:nvSpPr>
        <p:spPr>
          <a:xfrm>
            <a:off x="0" y="-277133"/>
            <a:ext cx="10515600" cy="1325563"/>
          </a:xfrm>
        </p:spPr>
        <p:txBody>
          <a:bodyPr/>
          <a:lstStyle/>
          <a:p>
            <a:r>
              <a:rPr lang="en-US" b="1" u="sng" dirty="0">
                <a:latin typeface="Amasis MT Pro Light" panose="02040304050005020304" pitchFamily="18" charset="0"/>
              </a:rPr>
              <a:t>Granikos monument 148 B.C. </a:t>
            </a:r>
            <a:endParaRPr lang="en-GB" b="1" u="sng" dirty="0">
              <a:latin typeface="Amasis MT Pro Light" panose="02040304050005020304" pitchFamily="18" charset="0"/>
            </a:endParaRPr>
          </a:p>
        </p:txBody>
      </p:sp>
      <p:sp>
        <p:nvSpPr>
          <p:cNvPr id="3" name="Content Placeholder 2">
            <a:extLst>
              <a:ext uri="{FF2B5EF4-FFF2-40B4-BE49-F238E27FC236}">
                <a16:creationId xmlns:a16="http://schemas.microsoft.com/office/drawing/2014/main" id="{006E129D-194F-4F00-52AC-73DB318B464A}"/>
              </a:ext>
            </a:extLst>
          </p:cNvPr>
          <p:cNvSpPr>
            <a:spLocks noGrp="1"/>
          </p:cNvSpPr>
          <p:nvPr>
            <p:ph idx="1"/>
          </p:nvPr>
        </p:nvSpPr>
        <p:spPr>
          <a:xfrm>
            <a:off x="152400" y="911225"/>
            <a:ext cx="6651171" cy="5674632"/>
          </a:xfrm>
        </p:spPr>
        <p:txBody>
          <a:bodyPr>
            <a:normAutofit fontScale="85000" lnSpcReduction="10000"/>
          </a:bodyPr>
          <a:lstStyle/>
          <a:p>
            <a:pPr algn="just"/>
            <a:r>
              <a:rPr lang="en-US" dirty="0">
                <a:latin typeface="Amasis MT Pro Light" panose="02040304050005020304" pitchFamily="18" charset="0"/>
              </a:rPr>
              <a:t>148 B.C Quintus Metellus defeated Andriscus and usurped the Macedon throne</a:t>
            </a:r>
          </a:p>
          <a:p>
            <a:pPr algn="just"/>
            <a:r>
              <a:rPr lang="en-US" dirty="0">
                <a:latin typeface="Amasis MT Pro Light" panose="02040304050005020304" pitchFamily="18" charset="0"/>
              </a:rPr>
              <a:t>End of the fourth Macedonian war </a:t>
            </a:r>
          </a:p>
          <a:p>
            <a:pPr algn="just"/>
            <a:r>
              <a:rPr lang="en-US" dirty="0">
                <a:latin typeface="Amasis MT Pro Light" panose="02040304050005020304" pitchFamily="18" charset="0"/>
              </a:rPr>
              <a:t>Depicted the battle of Granikos in May 334 B.C. between Alexander the Great of Macedon and the Persian Achaemenid Empire </a:t>
            </a:r>
          </a:p>
          <a:p>
            <a:pPr algn="just"/>
            <a:r>
              <a:rPr lang="en-US" dirty="0">
                <a:latin typeface="Amasis MT Pro Light" panose="02040304050005020304" pitchFamily="18" charset="0"/>
              </a:rPr>
              <a:t>Consisted of 25 bronze equestrian statues </a:t>
            </a:r>
          </a:p>
          <a:p>
            <a:pPr algn="just"/>
            <a:r>
              <a:rPr lang="en-US" dirty="0">
                <a:latin typeface="Amasis MT Pro Light" panose="02040304050005020304" pitchFamily="18" charset="0"/>
              </a:rPr>
              <a:t>Was set up at Dion by Alexander himself after the battle </a:t>
            </a:r>
          </a:p>
          <a:p>
            <a:pPr algn="just"/>
            <a:r>
              <a:rPr lang="en-US" dirty="0">
                <a:latin typeface="Amasis MT Pro Light" panose="02040304050005020304" pitchFamily="18" charset="0"/>
              </a:rPr>
              <a:t>Metellus installed it at the Porticus Metelli facing temples of Juno and Jupiter </a:t>
            </a:r>
          </a:p>
          <a:p>
            <a:pPr algn="just"/>
            <a:r>
              <a:rPr lang="en-US" dirty="0">
                <a:latin typeface="Amasis MT Pro Light" panose="02040304050005020304" pitchFamily="18" charset="0"/>
              </a:rPr>
              <a:t>“Of the Macedonians, about twenty-five of the Companions were killed at the first onset; brazen statues of whom were erected at Dium, executed by Lysippus, at Alexander's order.”  (Arrian The Anabasis of Alexander 16.47-49) </a:t>
            </a:r>
          </a:p>
          <a:p>
            <a:pPr algn="just"/>
            <a:endParaRPr lang="en-GB" dirty="0">
              <a:latin typeface="Amasis MT Pro Light" panose="02040304050005020304" pitchFamily="18" charset="0"/>
            </a:endParaRPr>
          </a:p>
        </p:txBody>
      </p:sp>
      <p:sp>
        <p:nvSpPr>
          <p:cNvPr id="7" name="Rectangle 6">
            <a:extLst>
              <a:ext uri="{FF2B5EF4-FFF2-40B4-BE49-F238E27FC236}">
                <a16:creationId xmlns:a16="http://schemas.microsoft.com/office/drawing/2014/main" id="{36A4C929-5367-4388-D245-8E8EA6CEEC5C}"/>
              </a:ext>
            </a:extLst>
          </p:cNvPr>
          <p:cNvSpPr/>
          <p:nvPr/>
        </p:nvSpPr>
        <p:spPr>
          <a:xfrm>
            <a:off x="7326085" y="166684"/>
            <a:ext cx="4702629" cy="3439885"/>
          </a:xfrm>
          <a:prstGeom prst="rect">
            <a:avLst/>
          </a:prstGeom>
          <a:solidFill>
            <a:schemeClr val="accent1">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a:extLst>
              <a:ext uri="{FF2B5EF4-FFF2-40B4-BE49-F238E27FC236}">
                <a16:creationId xmlns:a16="http://schemas.microsoft.com/office/drawing/2014/main" id="{91B4D4E8-07B6-9E64-58F5-331DCE59666C}"/>
              </a:ext>
            </a:extLst>
          </p:cNvPr>
          <p:cNvPicPr>
            <a:picLocks noChangeAspect="1"/>
          </p:cNvPicPr>
          <p:nvPr/>
        </p:nvPicPr>
        <p:blipFill>
          <a:blip r:embed="rId2"/>
          <a:srcRect l="33328" r="32412"/>
          <a:stretch/>
        </p:blipFill>
        <p:spPr>
          <a:xfrm>
            <a:off x="7478485" y="331219"/>
            <a:ext cx="2092357" cy="3118324"/>
          </a:xfrm>
          <a:prstGeom prst="rect">
            <a:avLst/>
          </a:prstGeom>
        </p:spPr>
      </p:pic>
      <p:pic>
        <p:nvPicPr>
          <p:cNvPr id="5" name="Picture 4">
            <a:extLst>
              <a:ext uri="{FF2B5EF4-FFF2-40B4-BE49-F238E27FC236}">
                <a16:creationId xmlns:a16="http://schemas.microsoft.com/office/drawing/2014/main" id="{EF178929-43C8-F51D-281B-33C5F30ACCF2}"/>
              </a:ext>
            </a:extLst>
          </p:cNvPr>
          <p:cNvPicPr>
            <a:picLocks noChangeAspect="1"/>
          </p:cNvPicPr>
          <p:nvPr/>
        </p:nvPicPr>
        <p:blipFill>
          <a:blip r:embed="rId3"/>
          <a:srcRect l="31266" r="31356"/>
          <a:stretch/>
        </p:blipFill>
        <p:spPr>
          <a:xfrm>
            <a:off x="9570843" y="331219"/>
            <a:ext cx="2283700" cy="3119552"/>
          </a:xfrm>
          <a:prstGeom prst="rect">
            <a:avLst/>
          </a:prstGeom>
        </p:spPr>
      </p:pic>
      <p:sp>
        <p:nvSpPr>
          <p:cNvPr id="8" name="Rectangle 7">
            <a:extLst>
              <a:ext uri="{FF2B5EF4-FFF2-40B4-BE49-F238E27FC236}">
                <a16:creationId xmlns:a16="http://schemas.microsoft.com/office/drawing/2014/main" id="{A3825FA9-B4DF-CF0F-E485-D1C9E2DD8F74}"/>
              </a:ext>
            </a:extLst>
          </p:cNvPr>
          <p:cNvSpPr/>
          <p:nvPr/>
        </p:nvSpPr>
        <p:spPr>
          <a:xfrm>
            <a:off x="7701642" y="3686285"/>
            <a:ext cx="3951514" cy="2942775"/>
          </a:xfrm>
          <a:prstGeom prst="rect">
            <a:avLst/>
          </a:prstGeom>
          <a:solidFill>
            <a:schemeClr val="accent1">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3">
            <a:extLst>
              <a:ext uri="{FF2B5EF4-FFF2-40B4-BE49-F238E27FC236}">
                <a16:creationId xmlns:a16="http://schemas.microsoft.com/office/drawing/2014/main" id="{4F597A80-CDE8-2495-0AAD-52D2507335D1}"/>
              </a:ext>
            </a:extLst>
          </p:cNvPr>
          <p:cNvPicPr>
            <a:picLocks noChangeAspect="1"/>
          </p:cNvPicPr>
          <p:nvPr/>
        </p:nvPicPr>
        <p:blipFill>
          <a:blip r:embed="rId4"/>
          <a:srcRect l="15311" r="15221"/>
          <a:stretch/>
        </p:blipFill>
        <p:spPr>
          <a:xfrm>
            <a:off x="7859485" y="3817506"/>
            <a:ext cx="3646714" cy="2680335"/>
          </a:xfrm>
          <a:prstGeom prst="rect">
            <a:avLst/>
          </a:prstGeom>
        </p:spPr>
      </p:pic>
    </p:spTree>
    <p:extLst>
      <p:ext uri="{BB962C8B-B14F-4D97-AF65-F5344CB8AC3E}">
        <p14:creationId xmlns:p14="http://schemas.microsoft.com/office/powerpoint/2010/main" val="32439552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8C9615-1FF5-C01C-8979-952330B59E71}"/>
              </a:ext>
            </a:extLst>
          </p:cNvPr>
          <p:cNvSpPr>
            <a:spLocks noGrp="1"/>
          </p:cNvSpPr>
          <p:nvPr>
            <p:ph type="title"/>
          </p:nvPr>
        </p:nvSpPr>
        <p:spPr>
          <a:xfrm>
            <a:off x="0" y="-309790"/>
            <a:ext cx="10515600" cy="1325563"/>
          </a:xfrm>
        </p:spPr>
        <p:txBody>
          <a:bodyPr/>
          <a:lstStyle/>
          <a:p>
            <a:r>
              <a:rPr lang="en-US" b="1" u="sng" dirty="0">
                <a:latin typeface="Amasis MT Pro Light" panose="02040304050005020304" pitchFamily="18" charset="0"/>
              </a:rPr>
              <a:t>Sack of Corinth 146 B.C. </a:t>
            </a:r>
            <a:endParaRPr lang="en-GB" b="1" u="sng" dirty="0">
              <a:latin typeface="Amasis MT Pro Light" panose="02040304050005020304" pitchFamily="18" charset="0"/>
            </a:endParaRPr>
          </a:p>
        </p:txBody>
      </p:sp>
      <p:sp>
        <p:nvSpPr>
          <p:cNvPr id="3" name="Content Placeholder 2">
            <a:extLst>
              <a:ext uri="{FF2B5EF4-FFF2-40B4-BE49-F238E27FC236}">
                <a16:creationId xmlns:a16="http://schemas.microsoft.com/office/drawing/2014/main" id="{E1CD5B74-81B8-30F1-1046-51A48D3117DD}"/>
              </a:ext>
            </a:extLst>
          </p:cNvPr>
          <p:cNvSpPr>
            <a:spLocks noGrp="1"/>
          </p:cNvSpPr>
          <p:nvPr>
            <p:ph idx="1"/>
          </p:nvPr>
        </p:nvSpPr>
        <p:spPr>
          <a:xfrm>
            <a:off x="152400" y="827314"/>
            <a:ext cx="7291137" cy="5814118"/>
          </a:xfrm>
        </p:spPr>
        <p:txBody>
          <a:bodyPr>
            <a:normAutofit fontScale="92500" lnSpcReduction="20000"/>
          </a:bodyPr>
          <a:lstStyle/>
          <a:p>
            <a:pPr algn="just"/>
            <a:r>
              <a:rPr lang="en-US" dirty="0">
                <a:latin typeface="Amasis MT Pro Light" panose="02040304050005020304" pitchFamily="18" charset="0"/>
              </a:rPr>
              <a:t>Marked the end of the Achaean war </a:t>
            </a:r>
          </a:p>
          <a:p>
            <a:pPr algn="just"/>
            <a:r>
              <a:rPr lang="en-GB" dirty="0">
                <a:latin typeface="Amasis MT Pro Light" panose="02040304050005020304" pitchFamily="18" charset="0"/>
              </a:rPr>
              <a:t>City wasn’t plundered until three days after the battle </a:t>
            </a:r>
          </a:p>
          <a:p>
            <a:pPr algn="just"/>
            <a:r>
              <a:rPr lang="en-US" dirty="0">
                <a:latin typeface="Amasis MT Pro Light" panose="02040304050005020304" pitchFamily="18" charset="0"/>
              </a:rPr>
              <a:t>“The incidents of the capture of Corinth were melancholy. The soldiers cared nothing for the works of art and the consecrated statues. I saw with my own eye's pictures thrown on the ground and soldiers playing dice on them; among them was a picture of Dionysus by Aristeides… Owing to the popular reverence for the memory of Philopoemen, they did not take down the statues of him in the various cities.” (Polybius Histories 39.13-4) </a:t>
            </a:r>
          </a:p>
          <a:p>
            <a:pPr algn="just"/>
            <a:r>
              <a:rPr lang="en-US" dirty="0">
                <a:latin typeface="Amasis MT Pro Light" panose="02040304050005020304" pitchFamily="18" charset="0"/>
              </a:rPr>
              <a:t>“The greatest number and the best of the public monuments of Rome come from it” (Strabo 6.381) </a:t>
            </a:r>
          </a:p>
          <a:p>
            <a:pPr algn="just"/>
            <a:r>
              <a:rPr lang="en-US" dirty="0">
                <a:latin typeface="Amasis MT Pro Light" panose="02040304050005020304" pitchFamily="18" charset="0"/>
              </a:rPr>
              <a:t>Painting of Dionysus by Aristeides of Thebes which Mummius took to the temple of Ceres on the Aventine </a:t>
            </a:r>
            <a:endParaRPr lang="en-GB" dirty="0">
              <a:latin typeface="Amasis MT Pro Light" panose="02040304050005020304" pitchFamily="18" charset="0"/>
            </a:endParaRPr>
          </a:p>
        </p:txBody>
      </p:sp>
      <p:sp>
        <p:nvSpPr>
          <p:cNvPr id="5" name="Rectangle 4">
            <a:extLst>
              <a:ext uri="{FF2B5EF4-FFF2-40B4-BE49-F238E27FC236}">
                <a16:creationId xmlns:a16="http://schemas.microsoft.com/office/drawing/2014/main" id="{54DD5DD5-D066-1978-10FA-CD949C9961D6}"/>
              </a:ext>
            </a:extLst>
          </p:cNvPr>
          <p:cNvSpPr/>
          <p:nvPr/>
        </p:nvSpPr>
        <p:spPr>
          <a:xfrm>
            <a:off x="7661251" y="874901"/>
            <a:ext cx="4356577" cy="5279572"/>
          </a:xfrm>
          <a:prstGeom prst="rect">
            <a:avLst/>
          </a:prstGeom>
          <a:solidFill>
            <a:schemeClr val="accent1">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3">
            <a:extLst>
              <a:ext uri="{FF2B5EF4-FFF2-40B4-BE49-F238E27FC236}">
                <a16:creationId xmlns:a16="http://schemas.microsoft.com/office/drawing/2014/main" id="{65440BE1-71AD-4724-85FE-8430900D474C}"/>
              </a:ext>
            </a:extLst>
          </p:cNvPr>
          <p:cNvPicPr>
            <a:picLocks noChangeAspect="1"/>
          </p:cNvPicPr>
          <p:nvPr/>
        </p:nvPicPr>
        <p:blipFill>
          <a:blip r:embed="rId2"/>
          <a:srcRect r="52384" b="10317"/>
          <a:stretch/>
        </p:blipFill>
        <p:spPr>
          <a:xfrm>
            <a:off x="7802309" y="1015773"/>
            <a:ext cx="4063120" cy="4997827"/>
          </a:xfrm>
          <a:prstGeom prst="rect">
            <a:avLst/>
          </a:prstGeom>
        </p:spPr>
      </p:pic>
    </p:spTree>
    <p:extLst>
      <p:ext uri="{BB962C8B-B14F-4D97-AF65-F5344CB8AC3E}">
        <p14:creationId xmlns:p14="http://schemas.microsoft.com/office/powerpoint/2010/main" val="40852792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087ACCF-006B-4CF1-900D-9910D8CD3CFB}"/>
              </a:ext>
            </a:extLst>
          </p:cNvPr>
          <p:cNvSpPr>
            <a:spLocks noGrp="1"/>
          </p:cNvSpPr>
          <p:nvPr>
            <p:ph type="body" idx="1"/>
          </p:nvPr>
        </p:nvSpPr>
        <p:spPr>
          <a:xfrm>
            <a:off x="161123" y="156258"/>
            <a:ext cx="3308803" cy="571007"/>
          </a:xfrm>
        </p:spPr>
        <p:txBody>
          <a:bodyPr>
            <a:normAutofit/>
          </a:bodyPr>
          <a:lstStyle/>
          <a:p>
            <a:pPr algn="ctr"/>
            <a:r>
              <a:rPr lang="en-GB" sz="3200" u="sng" dirty="0">
                <a:latin typeface="Amasis MT Pro Light" panose="02040304050005020304" pitchFamily="18" charset="0"/>
              </a:rPr>
              <a:t>Catonian attitude </a:t>
            </a:r>
          </a:p>
        </p:txBody>
      </p:sp>
      <p:sp>
        <p:nvSpPr>
          <p:cNvPr id="4" name="Content Placeholder 3">
            <a:extLst>
              <a:ext uri="{FF2B5EF4-FFF2-40B4-BE49-F238E27FC236}">
                <a16:creationId xmlns:a16="http://schemas.microsoft.com/office/drawing/2014/main" id="{56ECBC58-C7DC-D5FC-BAE5-65DF84E040C8}"/>
              </a:ext>
            </a:extLst>
          </p:cNvPr>
          <p:cNvSpPr>
            <a:spLocks noGrp="1"/>
          </p:cNvSpPr>
          <p:nvPr>
            <p:ph sz="half" idx="2"/>
          </p:nvPr>
        </p:nvSpPr>
        <p:spPr>
          <a:xfrm>
            <a:off x="138896" y="727266"/>
            <a:ext cx="6217906" cy="6446420"/>
          </a:xfrm>
        </p:spPr>
        <p:txBody>
          <a:bodyPr>
            <a:normAutofit fontScale="77500" lnSpcReduction="20000"/>
          </a:bodyPr>
          <a:lstStyle/>
          <a:p>
            <a:pPr algn="just"/>
            <a:r>
              <a:rPr lang="en-GB" dirty="0">
                <a:latin typeface="Amasis MT Pro Light" panose="02040304050005020304" pitchFamily="18" charset="0"/>
              </a:rPr>
              <a:t>Named after the elder Cato</a:t>
            </a:r>
          </a:p>
          <a:p>
            <a:pPr algn="just"/>
            <a:r>
              <a:rPr lang="en-GB" dirty="0">
                <a:latin typeface="Amasis MT Pro Light" panose="02040304050005020304" pitchFamily="18" charset="0"/>
              </a:rPr>
              <a:t>Greek art was decreasing the moral standards of Roman society </a:t>
            </a:r>
          </a:p>
          <a:p>
            <a:pPr algn="just"/>
            <a:r>
              <a:rPr lang="en-GB" dirty="0">
                <a:latin typeface="Amasis MT Pro Light" panose="02040304050005020304" pitchFamily="18" charset="0"/>
              </a:rPr>
              <a:t>“these statues which have been brought into the city from Syracuse. For now, I hear far too many people praising and marcelling at the ornaments of Corinth and Athens and laughing at the terracotta antefixes of our Roman Gods” (Cato 34.4.4) </a:t>
            </a:r>
          </a:p>
          <a:p>
            <a:pPr algn="just"/>
            <a:r>
              <a:rPr lang="en-US" dirty="0">
                <a:latin typeface="Amasis MT Pro Light" panose="02040304050005020304" pitchFamily="18" charset="0"/>
              </a:rPr>
              <a:t>"They [the statues and paintings from Syracuse] were no doubt the spoils of the enemy and were no doubt taken by right of war; all the same it was from these that one can trace the beginning of the craze for works of Greek art and, arising from that, the licentiousness with which all places everywhere, be they sacred or profane, were despoiled" (Livy 25.40. 1-3)</a:t>
            </a:r>
          </a:p>
          <a:p>
            <a:pPr algn="just"/>
            <a:r>
              <a:rPr lang="en-US" dirty="0">
                <a:latin typeface="Amasis MT Pro Light" panose="02040304050005020304" pitchFamily="18" charset="0"/>
              </a:rPr>
              <a:t>"a taste for leisure and idle talk, affecting urbane opinions about the arts and about artists, even to the point of wasting the better part of the day on such things" (Marcellus 21.5).</a:t>
            </a:r>
            <a:endParaRPr lang="en-GB" dirty="0">
              <a:latin typeface="Amasis MT Pro Light" panose="02040304050005020304" pitchFamily="18" charset="0"/>
            </a:endParaRPr>
          </a:p>
          <a:p>
            <a:pPr marL="0" indent="0" algn="just">
              <a:buNone/>
            </a:pPr>
            <a:endParaRPr lang="en-GB" dirty="0">
              <a:latin typeface="Amasis MT Pro Light" panose="02040304050005020304" pitchFamily="18" charset="0"/>
            </a:endParaRPr>
          </a:p>
        </p:txBody>
      </p:sp>
      <p:sp>
        <p:nvSpPr>
          <p:cNvPr id="6" name="Content Placeholder 5">
            <a:extLst>
              <a:ext uri="{FF2B5EF4-FFF2-40B4-BE49-F238E27FC236}">
                <a16:creationId xmlns:a16="http://schemas.microsoft.com/office/drawing/2014/main" id="{4FBF850B-031E-6E74-C8E6-4517F95F18C6}"/>
              </a:ext>
            </a:extLst>
          </p:cNvPr>
          <p:cNvSpPr>
            <a:spLocks noGrp="1"/>
          </p:cNvSpPr>
          <p:nvPr>
            <p:ph sz="quarter" idx="4"/>
          </p:nvPr>
        </p:nvSpPr>
        <p:spPr>
          <a:xfrm>
            <a:off x="6531428" y="727265"/>
            <a:ext cx="5499449" cy="7295506"/>
          </a:xfrm>
        </p:spPr>
        <p:txBody>
          <a:bodyPr>
            <a:normAutofit fontScale="77500" lnSpcReduction="20000"/>
          </a:bodyPr>
          <a:lstStyle/>
          <a:p>
            <a:pPr algn="just"/>
            <a:r>
              <a:rPr lang="en-GB" dirty="0">
                <a:latin typeface="Amasis MT Pro Light" panose="02040304050005020304" pitchFamily="18" charset="0"/>
              </a:rPr>
              <a:t>An appreciation for foreign tastes and an interest in private art collections </a:t>
            </a:r>
          </a:p>
          <a:p>
            <a:pPr algn="just"/>
            <a:r>
              <a:rPr lang="en-GB" dirty="0">
                <a:latin typeface="Amasis MT Pro Light" panose="02040304050005020304" pitchFamily="18" charset="0"/>
              </a:rPr>
              <a:t>Marcellus “proclaimed proudly even before the Greeks that (by bringing the spoils of Syracuse to Rome) he had taught the Romans,  who had previously understood nothing, to respect and marvel at the beautiful and wonderous works of Greece” (Plutarch, Marcellus 21.5) </a:t>
            </a:r>
          </a:p>
          <a:p>
            <a:pPr algn="just"/>
            <a:r>
              <a:rPr lang="en-GB" dirty="0">
                <a:latin typeface="Amasis MT Pro Light" panose="02040304050005020304" pitchFamily="18" charset="0"/>
              </a:rPr>
              <a:t>A flaunting of superiority over the Roman institutions that annoyed the Roman conservatives for generations </a:t>
            </a:r>
          </a:p>
          <a:p>
            <a:pPr algn="just"/>
            <a:r>
              <a:rPr lang="en-GB" dirty="0">
                <a:latin typeface="Amasis MT Pro Light" panose="02040304050005020304" pitchFamily="18" charset="0"/>
              </a:rPr>
              <a:t>By the end of 1</a:t>
            </a:r>
            <a:r>
              <a:rPr lang="en-GB" baseline="30000" dirty="0">
                <a:latin typeface="Amasis MT Pro Light" panose="02040304050005020304" pitchFamily="18" charset="0"/>
              </a:rPr>
              <a:t>st</a:t>
            </a:r>
            <a:r>
              <a:rPr lang="en-GB" dirty="0">
                <a:latin typeface="Amasis MT Pro Light" panose="02040304050005020304" pitchFamily="18" charset="0"/>
              </a:rPr>
              <a:t> century B.C., the introductory books of Vitruvius’s </a:t>
            </a:r>
            <a:r>
              <a:rPr lang="en-GB" i="1" dirty="0">
                <a:latin typeface="Amasis MT Pro Light" panose="02040304050005020304" pitchFamily="18" charset="0"/>
              </a:rPr>
              <a:t>De architectura </a:t>
            </a:r>
            <a:r>
              <a:rPr lang="en-GB" dirty="0">
                <a:latin typeface="Amasis MT Pro Light" panose="02040304050005020304" pitchFamily="18" charset="0"/>
              </a:rPr>
              <a:t>made sure that every educated man demonstrated some connoisseurship</a:t>
            </a:r>
          </a:p>
        </p:txBody>
      </p:sp>
      <p:sp>
        <p:nvSpPr>
          <p:cNvPr id="5" name="Text Placeholder 4">
            <a:extLst>
              <a:ext uri="{FF2B5EF4-FFF2-40B4-BE49-F238E27FC236}">
                <a16:creationId xmlns:a16="http://schemas.microsoft.com/office/drawing/2014/main" id="{2C735F40-F6C5-8A0E-2299-32DAB3211F94}"/>
              </a:ext>
            </a:extLst>
          </p:cNvPr>
          <p:cNvSpPr>
            <a:spLocks noGrp="1"/>
          </p:cNvSpPr>
          <p:nvPr>
            <p:ph type="body" sz="quarter" idx="3"/>
          </p:nvPr>
        </p:nvSpPr>
        <p:spPr>
          <a:xfrm>
            <a:off x="6629399" y="156258"/>
            <a:ext cx="3876902" cy="571007"/>
          </a:xfrm>
        </p:spPr>
        <p:txBody>
          <a:bodyPr>
            <a:normAutofit/>
          </a:bodyPr>
          <a:lstStyle/>
          <a:p>
            <a:pPr algn="ctr"/>
            <a:r>
              <a:rPr lang="en-GB" sz="3200" u="sng" dirty="0">
                <a:latin typeface="Amasis MT Pro Light" panose="02040304050005020304" pitchFamily="18" charset="0"/>
              </a:rPr>
              <a:t>Connoisseur’s attitude </a:t>
            </a:r>
          </a:p>
        </p:txBody>
      </p:sp>
    </p:spTree>
    <p:extLst>
      <p:ext uri="{BB962C8B-B14F-4D97-AF65-F5344CB8AC3E}">
        <p14:creationId xmlns:p14="http://schemas.microsoft.com/office/powerpoint/2010/main" val="24693703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FD141E-333F-F37B-798C-2EED645DE3EA}"/>
              </a:ext>
            </a:extLst>
          </p:cNvPr>
          <p:cNvSpPr>
            <a:spLocks noGrp="1"/>
          </p:cNvSpPr>
          <p:nvPr>
            <p:ph type="title"/>
          </p:nvPr>
        </p:nvSpPr>
        <p:spPr>
          <a:xfrm>
            <a:off x="-43543" y="-366509"/>
            <a:ext cx="10515600" cy="1325563"/>
          </a:xfrm>
        </p:spPr>
        <p:txBody>
          <a:bodyPr>
            <a:normAutofit/>
          </a:bodyPr>
          <a:lstStyle/>
          <a:p>
            <a:r>
              <a:rPr lang="en-US" sz="3600" b="1" u="sng" dirty="0">
                <a:latin typeface="Amasis MT Pro Light" panose="02040304050005020304" pitchFamily="18" charset="0"/>
              </a:rPr>
              <a:t>Reference List </a:t>
            </a:r>
            <a:endParaRPr lang="en-GB" sz="3600" b="1" dirty="0">
              <a:latin typeface="Amasis MT Pro Light" panose="02040304050005020304" pitchFamily="18" charset="0"/>
            </a:endParaRPr>
          </a:p>
        </p:txBody>
      </p:sp>
      <p:sp>
        <p:nvSpPr>
          <p:cNvPr id="3" name="Content Placeholder 2">
            <a:extLst>
              <a:ext uri="{FF2B5EF4-FFF2-40B4-BE49-F238E27FC236}">
                <a16:creationId xmlns:a16="http://schemas.microsoft.com/office/drawing/2014/main" id="{6519A4AB-6175-13E5-C6EE-137CE24D4264}"/>
              </a:ext>
            </a:extLst>
          </p:cNvPr>
          <p:cNvSpPr>
            <a:spLocks noGrp="1"/>
          </p:cNvSpPr>
          <p:nvPr>
            <p:ph idx="1"/>
          </p:nvPr>
        </p:nvSpPr>
        <p:spPr>
          <a:xfrm>
            <a:off x="0" y="598715"/>
            <a:ext cx="12191999" cy="6487885"/>
          </a:xfrm>
        </p:spPr>
        <p:txBody>
          <a:bodyPr>
            <a:normAutofit fontScale="92500" lnSpcReduction="20000"/>
          </a:bodyPr>
          <a:lstStyle/>
          <a:p>
            <a:pPr marL="0" indent="0" algn="just">
              <a:buNone/>
            </a:pPr>
            <a:r>
              <a:rPr lang="en-GB" sz="2000" dirty="0">
                <a:latin typeface="Amasis MT Pro Light" panose="02040304050005020304" pitchFamily="18" charset="0"/>
              </a:rPr>
              <a:t>Bothmer, D,V. – Greek and Roman Art </a:t>
            </a:r>
          </a:p>
          <a:p>
            <a:pPr marL="0" indent="0" algn="just">
              <a:buNone/>
            </a:pPr>
            <a:r>
              <a:rPr lang="en-GB" sz="2000" dirty="0">
                <a:latin typeface="Amasis MT Pro Light" panose="02040304050005020304" pitchFamily="18" charset="0"/>
              </a:rPr>
              <a:t>Boyd, M,J. 1953. </a:t>
            </a:r>
            <a:r>
              <a:rPr lang="en-US" sz="2000" dirty="0">
                <a:latin typeface="Amasis MT Pro Light" panose="02040304050005020304" pitchFamily="18" charset="0"/>
              </a:rPr>
              <a:t>The Porticoes of Metellus and Octavia and Their Two Temples</a:t>
            </a:r>
          </a:p>
          <a:p>
            <a:pPr marL="0" indent="0" algn="just">
              <a:buNone/>
            </a:pPr>
            <a:r>
              <a:rPr lang="en-US" sz="2000" dirty="0">
                <a:latin typeface="Amasis MT Pro Light" panose="02040304050005020304" pitchFamily="18" charset="0"/>
              </a:rPr>
              <a:t>Cambell, C and Tritle, L,A. 2013. Warfare in the Classical World, Greeks Under Siege </a:t>
            </a:r>
          </a:p>
          <a:p>
            <a:pPr marL="0" indent="0" algn="just">
              <a:buNone/>
            </a:pPr>
            <a:r>
              <a:rPr lang="en-US" sz="2000" dirty="0">
                <a:latin typeface="Amasis MT Pro Light" panose="02040304050005020304" pitchFamily="18" charset="0"/>
              </a:rPr>
              <a:t>Fronda, M,P. 2020. Romans at War, Flamininus vs Scipio</a:t>
            </a:r>
          </a:p>
          <a:p>
            <a:pPr marL="0" indent="0" algn="just">
              <a:buNone/>
            </a:pPr>
            <a:r>
              <a:rPr lang="en-US" sz="2000" dirty="0">
                <a:latin typeface="Amasis MT Pro Light" panose="02040304050005020304" pitchFamily="18" charset="0"/>
              </a:rPr>
              <a:t>Gowers, E. 2010. Augustus and ‘Syracuse’ </a:t>
            </a:r>
          </a:p>
          <a:p>
            <a:pPr marL="0" indent="0" algn="just">
              <a:buNone/>
            </a:pPr>
            <a:r>
              <a:rPr lang="en-US" sz="2000" dirty="0">
                <a:latin typeface="Amasis MT Pro Light" panose="02040304050005020304" pitchFamily="18" charset="0"/>
              </a:rPr>
              <a:t>Goldberg, S,M. 1989. Poetry, Politics And Ennius</a:t>
            </a:r>
          </a:p>
          <a:p>
            <a:pPr marL="0" indent="0" algn="just">
              <a:buNone/>
            </a:pPr>
            <a:r>
              <a:rPr lang="en-US" sz="2000" dirty="0">
                <a:latin typeface="Amasis MT Pro Light" panose="02040304050005020304" pitchFamily="18" charset="0"/>
              </a:rPr>
              <a:t>Jarych, A,J. 2015. How the Roman looted works of art from the third to the first century B.C. – The case of the Ambracia’s plunder in 189 B.C.</a:t>
            </a:r>
          </a:p>
          <a:p>
            <a:pPr marL="0" indent="0" algn="just">
              <a:buNone/>
            </a:pPr>
            <a:r>
              <a:rPr lang="en-US" sz="2000" dirty="0">
                <a:latin typeface="Amasis MT Pro Light" panose="02040304050005020304" pitchFamily="18" charset="0"/>
              </a:rPr>
              <a:t>Lundgreen, B. 2012. A methodical enquiry: the Great Bronze Athena by Pheidias</a:t>
            </a:r>
          </a:p>
          <a:p>
            <a:pPr marL="0" indent="0" algn="just">
              <a:buNone/>
            </a:pPr>
            <a:r>
              <a:rPr lang="en-US" sz="2000" dirty="0">
                <a:latin typeface="Amasis MT Pro Light" panose="02040304050005020304" pitchFamily="18" charset="0"/>
              </a:rPr>
              <a:t>McDonald, A,H. 1967. The treaty of Apamea (188 B.C.)</a:t>
            </a:r>
            <a:endParaRPr lang="en-GB" sz="2000" dirty="0">
              <a:latin typeface="Amasis MT Pro Light" panose="02040304050005020304" pitchFamily="18" charset="0"/>
            </a:endParaRPr>
          </a:p>
          <a:p>
            <a:pPr marL="0" indent="0" algn="just">
              <a:buNone/>
            </a:pPr>
            <a:r>
              <a:rPr lang="en-GB" sz="2000" dirty="0">
                <a:latin typeface="Amasis MT Pro Light" panose="02040304050005020304" pitchFamily="18" charset="0"/>
              </a:rPr>
              <a:t>Pollitt, J.J. 1978. The Impact of Greek Art on Rome </a:t>
            </a:r>
          </a:p>
          <a:p>
            <a:pPr marL="0" indent="0" algn="just">
              <a:buNone/>
            </a:pPr>
            <a:r>
              <a:rPr lang="en-US" sz="2000" dirty="0">
                <a:latin typeface="Amasis MT Pro Light" panose="02040304050005020304" pitchFamily="18" charset="0"/>
              </a:rPr>
              <a:t>Robertson Brown, A. 2002. The City of Corinth and Urbanism in Late Antique Greece</a:t>
            </a:r>
          </a:p>
          <a:p>
            <a:pPr marL="0" indent="0" algn="just">
              <a:buNone/>
            </a:pPr>
            <a:r>
              <a:rPr lang="en-US" sz="2000" dirty="0">
                <a:latin typeface="Amasis MT Pro Light" panose="02040304050005020304" pitchFamily="18" charset="0"/>
              </a:rPr>
              <a:t>Taylor, M,J. 2016. The Attalid victory at Magnesia on a lost plaque from Pergamon</a:t>
            </a:r>
          </a:p>
          <a:p>
            <a:pPr marL="0" indent="0" algn="just">
              <a:buNone/>
            </a:pPr>
            <a:r>
              <a:rPr lang="en-US" sz="2000" dirty="0">
                <a:latin typeface="Amasis MT Pro Light" panose="02040304050005020304" pitchFamily="18" charset="0"/>
              </a:rPr>
              <a:t>Vassilika, E. 1998. Greek and Roman Art</a:t>
            </a:r>
          </a:p>
          <a:p>
            <a:pPr marL="0" indent="0" algn="just">
              <a:buNone/>
            </a:pPr>
            <a:r>
              <a:rPr lang="en-US" sz="2000" dirty="0">
                <a:latin typeface="Amasis MT Pro Light" panose="02040304050005020304" pitchFamily="18" charset="0"/>
              </a:rPr>
              <a:t>Wedeck, H.E. 1929. The Roman Attitude towards Foreign Influence, Particularly towards the Greek Influence during the Republic </a:t>
            </a:r>
          </a:p>
          <a:p>
            <a:pPr marL="0" indent="0" algn="just">
              <a:buNone/>
            </a:pPr>
            <a:r>
              <a:rPr lang="en-US" sz="2000" dirty="0">
                <a:latin typeface="Amasis MT Pro Light" panose="02040304050005020304" pitchFamily="18" charset="0"/>
              </a:rPr>
              <a:t>Wiseman, T,P. 2013. The Circus Flamininus </a:t>
            </a:r>
          </a:p>
          <a:p>
            <a:pPr marL="0" indent="0" algn="just">
              <a:buNone/>
            </a:pPr>
            <a:r>
              <a:rPr lang="en-US" sz="2000" dirty="0">
                <a:latin typeface="Amasis MT Pro Light" panose="02040304050005020304" pitchFamily="18" charset="0"/>
              </a:rPr>
              <a:t>Woodhead, A,G. 2016. Syracuse </a:t>
            </a:r>
          </a:p>
          <a:p>
            <a:pPr marL="0" indent="0" algn="just">
              <a:buNone/>
            </a:pPr>
            <a:r>
              <a:rPr lang="en-US" sz="2000" dirty="0">
                <a:latin typeface="Amasis MT Pro Light" panose="02040304050005020304" pitchFamily="18" charset="0"/>
              </a:rPr>
              <a:t>Zanker, P. 2016. Pergamon and the Hellenistic kingdoms of the Ancient world, Greek art in Rome: A new center in the first century B.C </a:t>
            </a:r>
          </a:p>
          <a:p>
            <a:pPr marL="0" indent="0" algn="just">
              <a:buNone/>
            </a:pPr>
            <a:endParaRPr lang="en-GB" sz="2000" dirty="0">
              <a:latin typeface="Amasis MT Pro Light" panose="02040304050005020304" pitchFamily="18" charset="0"/>
            </a:endParaRPr>
          </a:p>
        </p:txBody>
      </p:sp>
    </p:spTree>
    <p:extLst>
      <p:ext uri="{BB962C8B-B14F-4D97-AF65-F5344CB8AC3E}">
        <p14:creationId xmlns:p14="http://schemas.microsoft.com/office/powerpoint/2010/main" val="275738203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19367</TotalTime>
  <Words>1873</Words>
  <Application>Microsoft Office PowerPoint</Application>
  <PresentationFormat>Widescreen</PresentationFormat>
  <Paragraphs>95</Paragraphs>
  <Slides>12</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Amasis MT Pro Light</vt:lpstr>
      <vt:lpstr>Aptos</vt:lpstr>
      <vt:lpstr>Aptos Display</vt:lpstr>
      <vt:lpstr>Arial</vt:lpstr>
      <vt:lpstr>Office Theme</vt:lpstr>
      <vt:lpstr>Greek art taken to Ancient Rome by who and how? </vt:lpstr>
      <vt:lpstr>Age of Plunder  </vt:lpstr>
      <vt:lpstr>The siege of Syracuse 214-212 B.C.  </vt:lpstr>
      <vt:lpstr>Recapture of the city Tarentum 209 B.C. </vt:lpstr>
      <vt:lpstr>Second Macedonian War 194 B.C. </vt:lpstr>
      <vt:lpstr>Fulvius Nobilior’s triumph over Aetolians 187 B.C.</vt:lpstr>
      <vt:lpstr>Battle of Magnesia 189 B.C.  </vt:lpstr>
      <vt:lpstr>Battle of Pydra 169 B.C.  </vt:lpstr>
      <vt:lpstr>Granikos monument 148 B.C. </vt:lpstr>
      <vt:lpstr>Sack of Corinth 146 B.C. </vt:lpstr>
      <vt:lpstr>PowerPoint Presentation</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pheonix chandler</dc:creator>
  <cp:lastModifiedBy>pheonix chandler</cp:lastModifiedBy>
  <cp:revision>93</cp:revision>
  <dcterms:created xsi:type="dcterms:W3CDTF">2025-01-14T21:37:27Z</dcterms:created>
  <dcterms:modified xsi:type="dcterms:W3CDTF">2025-02-09T23:13:04Z</dcterms:modified>
</cp:coreProperties>
</file>