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7E1789-972A-4815-9AC5-FC191D007BA0}" v="19" dt="2025-11-16T22:26:34.5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48" d="100"/>
          <a:sy n="48" d="100"/>
        </p:scale>
        <p:origin x="67" y="12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mzam Wafiq Abdel Latif Abdallah (2408411)" userId="6a54aa9a-271e-4762-9154-0ba6cd8d7ed9" providerId="ADAL" clId="{13933F89-6855-4B2C-8541-6BA3435A751B}"/>
    <pc:docChg chg="custSel modSld">
      <pc:chgData name="Zamzam Wafiq Abdel Latif Abdallah (2408411)" userId="6a54aa9a-271e-4762-9154-0ba6cd8d7ed9" providerId="ADAL" clId="{13933F89-6855-4B2C-8541-6BA3435A751B}" dt="2025-11-16T22:26:43.179" v="60" actId="1076"/>
      <pc:docMkLst>
        <pc:docMk/>
      </pc:docMkLst>
      <pc:sldChg chg="modSp mod">
        <pc:chgData name="Zamzam Wafiq Abdel Latif Abdallah (2408411)" userId="6a54aa9a-271e-4762-9154-0ba6cd8d7ed9" providerId="ADAL" clId="{13933F89-6855-4B2C-8541-6BA3435A751B}" dt="2025-11-14T23:34:51.250" v="42" actId="1076"/>
        <pc:sldMkLst>
          <pc:docMk/>
          <pc:sldMk cId="1916325274" sldId="256"/>
        </pc:sldMkLst>
        <pc:spChg chg="mod">
          <ac:chgData name="Zamzam Wafiq Abdel Latif Abdallah (2408411)" userId="6a54aa9a-271e-4762-9154-0ba6cd8d7ed9" providerId="ADAL" clId="{13933F89-6855-4B2C-8541-6BA3435A751B}" dt="2025-11-14T20:34:32.304" v="39" actId="20577"/>
          <ac:spMkLst>
            <pc:docMk/>
            <pc:sldMk cId="1916325274" sldId="256"/>
            <ac:spMk id="3" creationId="{B83732D6-DD94-8511-457E-D276716430C6}"/>
          </ac:spMkLst>
        </pc:spChg>
        <pc:picChg chg="mod">
          <ac:chgData name="Zamzam Wafiq Abdel Latif Abdallah (2408411)" userId="6a54aa9a-271e-4762-9154-0ba6cd8d7ed9" providerId="ADAL" clId="{13933F89-6855-4B2C-8541-6BA3435A751B}" dt="2025-11-14T23:34:51.250" v="42" actId="1076"/>
          <ac:picMkLst>
            <pc:docMk/>
            <pc:sldMk cId="1916325274" sldId="256"/>
            <ac:picMk id="4" creationId="{86712489-6C11-6FC1-212D-1D3E43D102FD}"/>
          </ac:picMkLst>
        </pc:picChg>
      </pc:sldChg>
      <pc:sldChg chg="delSp modSp mod delAnim">
        <pc:chgData name="Zamzam Wafiq Abdel Latif Abdallah (2408411)" userId="6a54aa9a-271e-4762-9154-0ba6cd8d7ed9" providerId="ADAL" clId="{13933F89-6855-4B2C-8541-6BA3435A751B}" dt="2025-11-14T23:46:33.887" v="45" actId="1076"/>
        <pc:sldMkLst>
          <pc:docMk/>
          <pc:sldMk cId="3047239734" sldId="257"/>
        </pc:sldMkLst>
        <pc:spChg chg="mod">
          <ac:chgData name="Zamzam Wafiq Abdel Latif Abdallah (2408411)" userId="6a54aa9a-271e-4762-9154-0ba6cd8d7ed9" providerId="ADAL" clId="{13933F89-6855-4B2C-8541-6BA3435A751B}" dt="2025-11-14T20:58:54.310" v="41" actId="20577"/>
          <ac:spMkLst>
            <pc:docMk/>
            <pc:sldMk cId="3047239734" sldId="257"/>
            <ac:spMk id="35" creationId="{C3FD8F56-F9DD-DCEB-BF1D-5D677C55D279}"/>
          </ac:spMkLst>
        </pc:spChg>
        <pc:picChg chg="mod">
          <ac:chgData name="Zamzam Wafiq Abdel Latif Abdallah (2408411)" userId="6a54aa9a-271e-4762-9154-0ba6cd8d7ed9" providerId="ADAL" clId="{13933F89-6855-4B2C-8541-6BA3435A751B}" dt="2025-11-14T23:46:33.887" v="45" actId="1076"/>
          <ac:picMkLst>
            <pc:docMk/>
            <pc:sldMk cId="3047239734" sldId="257"/>
            <ac:picMk id="8" creationId="{A58EE199-644A-DC46-20A0-4D02328BCBEC}"/>
          </ac:picMkLst>
        </pc:picChg>
      </pc:sldChg>
      <pc:sldChg chg="modSp mod">
        <pc:chgData name="Zamzam Wafiq Abdel Latif Abdallah (2408411)" userId="6a54aa9a-271e-4762-9154-0ba6cd8d7ed9" providerId="ADAL" clId="{13933F89-6855-4B2C-8541-6BA3435A751B}" dt="2025-11-14T23:54:03.865" v="46" actId="1076"/>
        <pc:sldMkLst>
          <pc:docMk/>
          <pc:sldMk cId="1846708111" sldId="258"/>
        </pc:sldMkLst>
        <pc:picChg chg="mod">
          <ac:chgData name="Zamzam Wafiq Abdel Latif Abdallah (2408411)" userId="6a54aa9a-271e-4762-9154-0ba6cd8d7ed9" providerId="ADAL" clId="{13933F89-6855-4B2C-8541-6BA3435A751B}" dt="2025-11-14T23:54:03.865" v="46" actId="1076"/>
          <ac:picMkLst>
            <pc:docMk/>
            <pc:sldMk cId="1846708111" sldId="258"/>
            <ac:picMk id="6" creationId="{2E2AA325-44BD-3B51-F4E5-8F6F63DF1ABD}"/>
          </ac:picMkLst>
        </pc:picChg>
      </pc:sldChg>
      <pc:sldChg chg="delSp modSp mod delAnim">
        <pc:chgData name="Zamzam Wafiq Abdel Latif Abdallah (2408411)" userId="6a54aa9a-271e-4762-9154-0ba6cd8d7ed9" providerId="ADAL" clId="{13933F89-6855-4B2C-8541-6BA3435A751B}" dt="2025-11-16T22:26:43.179" v="60" actId="1076"/>
        <pc:sldMkLst>
          <pc:docMk/>
          <pc:sldMk cId="3437948284" sldId="259"/>
        </pc:sldMkLst>
        <pc:picChg chg="del">
          <ac:chgData name="Zamzam Wafiq Abdel Latif Abdallah (2408411)" userId="6a54aa9a-271e-4762-9154-0ba6cd8d7ed9" providerId="ADAL" clId="{13933F89-6855-4B2C-8541-6BA3435A751B}" dt="2025-11-16T22:24:19.401" v="59" actId="478"/>
          <ac:picMkLst>
            <pc:docMk/>
            <pc:sldMk cId="3437948284" sldId="259"/>
            <ac:picMk id="5" creationId="{2647500D-FC2D-821B-4A92-398BAA1080B1}"/>
          </ac:picMkLst>
        </pc:picChg>
        <pc:picChg chg="mod">
          <ac:chgData name="Zamzam Wafiq Abdel Latif Abdallah (2408411)" userId="6a54aa9a-271e-4762-9154-0ba6cd8d7ed9" providerId="ADAL" clId="{13933F89-6855-4B2C-8541-6BA3435A751B}" dt="2025-11-16T22:26:43.179" v="60" actId="1076"/>
          <ac:picMkLst>
            <pc:docMk/>
            <pc:sldMk cId="3437948284" sldId="259"/>
            <ac:picMk id="6" creationId="{1718B801-4C5D-60E3-54DE-099840186416}"/>
          </ac:picMkLst>
        </pc:picChg>
      </pc:sldChg>
      <pc:sldChg chg="modSp mod">
        <pc:chgData name="Zamzam Wafiq Abdel Latif Abdallah (2408411)" userId="6a54aa9a-271e-4762-9154-0ba6cd8d7ed9" providerId="ADAL" clId="{13933F89-6855-4B2C-8541-6BA3435A751B}" dt="2025-11-16T22:14:04.400" v="58" actId="1076"/>
        <pc:sldMkLst>
          <pc:docMk/>
          <pc:sldMk cId="2145671561" sldId="260"/>
        </pc:sldMkLst>
        <pc:picChg chg="mod">
          <ac:chgData name="Zamzam Wafiq Abdel Latif Abdallah (2408411)" userId="6a54aa9a-271e-4762-9154-0ba6cd8d7ed9" providerId="ADAL" clId="{13933F89-6855-4B2C-8541-6BA3435A751B}" dt="2025-11-16T22:14:04.400" v="58" actId="1076"/>
          <ac:picMkLst>
            <pc:docMk/>
            <pc:sldMk cId="2145671561" sldId="260"/>
            <ac:picMk id="5" creationId="{D9EC8DF6-7DDD-459C-28F1-675B3758B3AE}"/>
          </ac:picMkLst>
        </pc:picChg>
      </pc:sldChg>
      <pc:sldChg chg="modSp mod">
        <pc:chgData name="Zamzam Wafiq Abdel Latif Abdallah (2408411)" userId="6a54aa9a-271e-4762-9154-0ba6cd8d7ed9" providerId="ADAL" clId="{13933F89-6855-4B2C-8541-6BA3435A751B}" dt="2025-11-16T22:07:40.041" v="57" actId="1076"/>
        <pc:sldMkLst>
          <pc:docMk/>
          <pc:sldMk cId="1771686766" sldId="261"/>
        </pc:sldMkLst>
        <pc:picChg chg="mod">
          <ac:chgData name="Zamzam Wafiq Abdel Latif Abdallah (2408411)" userId="6a54aa9a-271e-4762-9154-0ba6cd8d7ed9" providerId="ADAL" clId="{13933F89-6855-4B2C-8541-6BA3435A751B}" dt="2025-11-16T22:07:40.041" v="57" actId="1076"/>
          <ac:picMkLst>
            <pc:docMk/>
            <pc:sldMk cId="1771686766" sldId="261"/>
            <ac:picMk id="6" creationId="{58054D41-7A0D-2DD0-EEC1-642B6F16F613}"/>
          </ac:picMkLst>
        </pc:picChg>
      </pc:sldChg>
      <pc:sldChg chg="modSp mod">
        <pc:chgData name="Zamzam Wafiq Abdel Latif Abdallah (2408411)" userId="6a54aa9a-271e-4762-9154-0ba6cd8d7ed9" providerId="ADAL" clId="{13933F89-6855-4B2C-8541-6BA3435A751B}" dt="2025-11-15T00:13:18.621" v="47" actId="1076"/>
        <pc:sldMkLst>
          <pc:docMk/>
          <pc:sldMk cId="566640920" sldId="262"/>
        </pc:sldMkLst>
        <pc:picChg chg="mod">
          <ac:chgData name="Zamzam Wafiq Abdel Latif Abdallah (2408411)" userId="6a54aa9a-271e-4762-9154-0ba6cd8d7ed9" providerId="ADAL" clId="{13933F89-6855-4B2C-8541-6BA3435A751B}" dt="2025-11-15T00:13:18.621" v="47" actId="1076"/>
          <ac:picMkLst>
            <pc:docMk/>
            <pc:sldMk cId="566640920" sldId="262"/>
            <ac:picMk id="4" creationId="{0E126E51-15DF-B00B-C42A-235FBC0C15E0}"/>
          </ac:picMkLst>
        </pc:picChg>
      </pc:sldChg>
      <pc:sldChg chg="modSp mod">
        <pc:chgData name="Zamzam Wafiq Abdel Latif Abdallah (2408411)" userId="6a54aa9a-271e-4762-9154-0ba6cd8d7ed9" providerId="ADAL" clId="{13933F89-6855-4B2C-8541-6BA3435A751B}" dt="2025-11-15T00:17:11.743" v="48" actId="1076"/>
        <pc:sldMkLst>
          <pc:docMk/>
          <pc:sldMk cId="3718586480" sldId="263"/>
        </pc:sldMkLst>
        <pc:picChg chg="mod">
          <ac:chgData name="Zamzam Wafiq Abdel Latif Abdallah (2408411)" userId="6a54aa9a-271e-4762-9154-0ba6cd8d7ed9" providerId="ADAL" clId="{13933F89-6855-4B2C-8541-6BA3435A751B}" dt="2025-11-15T00:17:11.743" v="48" actId="1076"/>
          <ac:picMkLst>
            <pc:docMk/>
            <pc:sldMk cId="3718586480" sldId="263"/>
            <ac:picMk id="4" creationId="{188730DB-B04A-5C0A-2D31-BF8D3E47E1B9}"/>
          </ac:picMkLst>
        </pc:picChg>
      </pc:sldChg>
      <pc:sldChg chg="modSp mod">
        <pc:chgData name="Zamzam Wafiq Abdel Latif Abdallah (2408411)" userId="6a54aa9a-271e-4762-9154-0ba6cd8d7ed9" providerId="ADAL" clId="{13933F89-6855-4B2C-8541-6BA3435A751B}" dt="2025-11-15T00:26:34.113" v="49" actId="1076"/>
        <pc:sldMkLst>
          <pc:docMk/>
          <pc:sldMk cId="1285397169" sldId="264"/>
        </pc:sldMkLst>
        <pc:picChg chg="mod">
          <ac:chgData name="Zamzam Wafiq Abdel Latif Abdallah (2408411)" userId="6a54aa9a-271e-4762-9154-0ba6cd8d7ed9" providerId="ADAL" clId="{13933F89-6855-4B2C-8541-6BA3435A751B}" dt="2025-11-15T00:26:34.113" v="49" actId="1076"/>
          <ac:picMkLst>
            <pc:docMk/>
            <pc:sldMk cId="1285397169" sldId="264"/>
            <ac:picMk id="3" creationId="{0FDA77F1-C594-1ACA-6F56-D57C0594A4A0}"/>
          </ac:picMkLst>
        </pc:picChg>
      </pc:sldChg>
      <pc:sldChg chg="delSp modSp mod delAnim">
        <pc:chgData name="Zamzam Wafiq Abdel Latif Abdallah (2408411)" userId="6a54aa9a-271e-4762-9154-0ba6cd8d7ed9" providerId="ADAL" clId="{13933F89-6855-4B2C-8541-6BA3435A751B}" dt="2025-11-15T00:31:31.910" v="52" actId="1076"/>
        <pc:sldMkLst>
          <pc:docMk/>
          <pc:sldMk cId="3383041242" sldId="265"/>
        </pc:sldMkLst>
        <pc:picChg chg="del mod">
          <ac:chgData name="Zamzam Wafiq Abdel Latif Abdallah (2408411)" userId="6a54aa9a-271e-4762-9154-0ba6cd8d7ed9" providerId="ADAL" clId="{13933F89-6855-4B2C-8541-6BA3435A751B}" dt="2025-11-15T00:30:28.726" v="51" actId="478"/>
          <ac:picMkLst>
            <pc:docMk/>
            <pc:sldMk cId="3383041242" sldId="265"/>
            <ac:picMk id="3" creationId="{2E0BE9A8-14A0-11F6-5B0C-47CB01921DD2}"/>
          </ac:picMkLst>
        </pc:picChg>
        <pc:picChg chg="mod">
          <ac:chgData name="Zamzam Wafiq Abdel Latif Abdallah (2408411)" userId="6a54aa9a-271e-4762-9154-0ba6cd8d7ed9" providerId="ADAL" clId="{13933F89-6855-4B2C-8541-6BA3435A751B}" dt="2025-11-15T00:31:31.910" v="52" actId="1076"/>
          <ac:picMkLst>
            <pc:docMk/>
            <pc:sldMk cId="3383041242" sldId="265"/>
            <ac:picMk id="4" creationId="{0A2E7D83-4EBF-C12C-1877-70CE6C8ADB1E}"/>
          </ac:picMkLst>
        </pc:picChg>
      </pc:sldChg>
      <pc:sldChg chg="delSp modSp mod delAnim">
        <pc:chgData name="Zamzam Wafiq Abdel Latif Abdallah (2408411)" userId="6a54aa9a-271e-4762-9154-0ba6cd8d7ed9" providerId="ADAL" clId="{13933F89-6855-4B2C-8541-6BA3435A751B}" dt="2025-11-15T00:40:40.205" v="55" actId="1076"/>
        <pc:sldMkLst>
          <pc:docMk/>
          <pc:sldMk cId="2801354525" sldId="266"/>
        </pc:sldMkLst>
        <pc:picChg chg="del mod">
          <ac:chgData name="Zamzam Wafiq Abdel Latif Abdallah (2408411)" userId="6a54aa9a-271e-4762-9154-0ba6cd8d7ed9" providerId="ADAL" clId="{13933F89-6855-4B2C-8541-6BA3435A751B}" dt="2025-11-15T00:38:36.516" v="54" actId="478"/>
          <ac:picMkLst>
            <pc:docMk/>
            <pc:sldMk cId="2801354525" sldId="266"/>
            <ac:picMk id="3" creationId="{1F952F4C-D139-990F-0404-EFDB2BAF48E4}"/>
          </ac:picMkLst>
        </pc:picChg>
        <pc:picChg chg="mod">
          <ac:chgData name="Zamzam Wafiq Abdel Latif Abdallah (2408411)" userId="6a54aa9a-271e-4762-9154-0ba6cd8d7ed9" providerId="ADAL" clId="{13933F89-6855-4B2C-8541-6BA3435A751B}" dt="2025-11-15T00:40:40.205" v="55" actId="1076"/>
          <ac:picMkLst>
            <pc:docMk/>
            <pc:sldMk cId="2801354525" sldId="266"/>
            <ac:picMk id="4" creationId="{6C9633F2-AF55-CEAB-C9AC-E57E975ED723}"/>
          </ac:picMkLst>
        </pc:picChg>
      </pc:sldChg>
      <pc:sldChg chg="modSp mod">
        <pc:chgData name="Zamzam Wafiq Abdel Latif Abdallah (2408411)" userId="6a54aa9a-271e-4762-9154-0ba6cd8d7ed9" providerId="ADAL" clId="{13933F89-6855-4B2C-8541-6BA3435A751B}" dt="2025-11-15T00:42:09.822" v="56" actId="1076"/>
        <pc:sldMkLst>
          <pc:docMk/>
          <pc:sldMk cId="733718530" sldId="267"/>
        </pc:sldMkLst>
        <pc:picChg chg="mod">
          <ac:chgData name="Zamzam Wafiq Abdel Latif Abdallah (2408411)" userId="6a54aa9a-271e-4762-9154-0ba6cd8d7ed9" providerId="ADAL" clId="{13933F89-6855-4B2C-8541-6BA3435A751B}" dt="2025-11-15T00:42:09.822" v="56" actId="1076"/>
          <ac:picMkLst>
            <pc:docMk/>
            <pc:sldMk cId="733718530" sldId="267"/>
            <ac:picMk id="4" creationId="{7897F238-D3B0-E4E1-A704-1C1A696EA514}"/>
          </ac:picMkLst>
        </pc:pic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CD2737-4487-411A-B628-704C880EAB5F}"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3DFD16FD-6268-4755-8539-B59AC2985953}">
      <dgm:prSet/>
      <dgm:spPr/>
      <dgm:t>
        <a:bodyPr/>
        <a:lstStyle/>
        <a:p>
          <a:r>
            <a:rPr lang="en-US"/>
            <a:t>Poor diet</a:t>
          </a:r>
        </a:p>
      </dgm:t>
    </dgm:pt>
    <dgm:pt modelId="{E5DB6866-9165-4309-886E-2FBB1DFC00D4}" type="parTrans" cxnId="{F71C7EC7-0260-481B-A953-FDC2AAD229D9}">
      <dgm:prSet/>
      <dgm:spPr/>
      <dgm:t>
        <a:bodyPr/>
        <a:lstStyle/>
        <a:p>
          <a:endParaRPr lang="en-US"/>
        </a:p>
      </dgm:t>
    </dgm:pt>
    <dgm:pt modelId="{813FA776-158A-408B-8A7F-408821A32168}" type="sibTrans" cxnId="{F71C7EC7-0260-481B-A953-FDC2AAD229D9}">
      <dgm:prSet/>
      <dgm:spPr/>
      <dgm:t>
        <a:bodyPr/>
        <a:lstStyle/>
        <a:p>
          <a:endParaRPr lang="en-US"/>
        </a:p>
      </dgm:t>
    </dgm:pt>
    <dgm:pt modelId="{A6381FF9-CD35-4608-A6EC-0FF87E7638A5}">
      <dgm:prSet/>
      <dgm:spPr/>
      <dgm:t>
        <a:bodyPr/>
        <a:lstStyle/>
        <a:p>
          <a:r>
            <a:rPr lang="en-US"/>
            <a:t>Not getting sufficient sleep</a:t>
          </a:r>
        </a:p>
      </dgm:t>
    </dgm:pt>
    <dgm:pt modelId="{7DDC66FA-EE48-43CC-8B6F-1F7B736783FB}" type="parTrans" cxnId="{BD06BEB1-34A5-4224-B316-A219281FEE12}">
      <dgm:prSet/>
      <dgm:spPr/>
      <dgm:t>
        <a:bodyPr/>
        <a:lstStyle/>
        <a:p>
          <a:endParaRPr lang="en-US"/>
        </a:p>
      </dgm:t>
    </dgm:pt>
    <dgm:pt modelId="{534AD1C3-5F09-487F-9427-2DB84D794545}" type="sibTrans" cxnId="{BD06BEB1-34A5-4224-B316-A219281FEE12}">
      <dgm:prSet/>
      <dgm:spPr/>
      <dgm:t>
        <a:bodyPr/>
        <a:lstStyle/>
        <a:p>
          <a:endParaRPr lang="en-US"/>
        </a:p>
      </dgm:t>
    </dgm:pt>
    <dgm:pt modelId="{D54F3CFE-3CDD-4446-902B-059F8B97D640}">
      <dgm:prSet/>
      <dgm:spPr/>
      <dgm:t>
        <a:bodyPr/>
        <a:lstStyle/>
        <a:p>
          <a:r>
            <a:rPr lang="en-US"/>
            <a:t>Inactive lifestyle</a:t>
          </a:r>
        </a:p>
      </dgm:t>
    </dgm:pt>
    <dgm:pt modelId="{8E0CB117-92ED-4C53-BD05-C144962D1348}" type="parTrans" cxnId="{2E9B6D9E-0A56-4BA5-8D47-089A1D3B9508}">
      <dgm:prSet/>
      <dgm:spPr/>
      <dgm:t>
        <a:bodyPr/>
        <a:lstStyle/>
        <a:p>
          <a:endParaRPr lang="en-US"/>
        </a:p>
      </dgm:t>
    </dgm:pt>
    <dgm:pt modelId="{C560765F-BB55-41F8-8BED-F91CA74DC423}" type="sibTrans" cxnId="{2E9B6D9E-0A56-4BA5-8D47-089A1D3B9508}">
      <dgm:prSet/>
      <dgm:spPr/>
      <dgm:t>
        <a:bodyPr/>
        <a:lstStyle/>
        <a:p>
          <a:endParaRPr lang="en-US"/>
        </a:p>
      </dgm:t>
    </dgm:pt>
    <dgm:pt modelId="{2E32ADCE-7934-43D1-A604-2AE4A133DA26}">
      <dgm:prSet/>
      <dgm:spPr/>
      <dgm:t>
        <a:bodyPr/>
        <a:lstStyle/>
        <a:p>
          <a:r>
            <a:rPr lang="en-US"/>
            <a:t>Occupational life</a:t>
          </a:r>
        </a:p>
      </dgm:t>
    </dgm:pt>
    <dgm:pt modelId="{3B3A669C-2B4A-477D-8010-B33ACD6D5FB6}" type="parTrans" cxnId="{AD668D5A-030D-40E2-9B1B-64397044B9AE}">
      <dgm:prSet/>
      <dgm:spPr/>
      <dgm:t>
        <a:bodyPr/>
        <a:lstStyle/>
        <a:p>
          <a:endParaRPr lang="en-US"/>
        </a:p>
      </dgm:t>
    </dgm:pt>
    <dgm:pt modelId="{4DB99431-6E5C-4387-BF0B-047EB9D9AED0}" type="sibTrans" cxnId="{AD668D5A-030D-40E2-9B1B-64397044B9AE}">
      <dgm:prSet/>
      <dgm:spPr/>
      <dgm:t>
        <a:bodyPr/>
        <a:lstStyle/>
        <a:p>
          <a:endParaRPr lang="en-US"/>
        </a:p>
      </dgm:t>
    </dgm:pt>
    <dgm:pt modelId="{7FDEFEB9-EE2C-4735-8E54-F5B1546A8F7D}" type="pres">
      <dgm:prSet presAssocID="{8FCD2737-4487-411A-B628-704C880EAB5F}" presName="matrix" presStyleCnt="0">
        <dgm:presLayoutVars>
          <dgm:chMax val="1"/>
          <dgm:dir/>
          <dgm:resizeHandles val="exact"/>
        </dgm:presLayoutVars>
      </dgm:prSet>
      <dgm:spPr/>
    </dgm:pt>
    <dgm:pt modelId="{2D6F87F8-0850-46D8-BAF2-0AD6537DE8A8}" type="pres">
      <dgm:prSet presAssocID="{8FCD2737-4487-411A-B628-704C880EAB5F}" presName="diamond" presStyleLbl="bgShp" presStyleIdx="0" presStyleCnt="1"/>
      <dgm:spPr/>
    </dgm:pt>
    <dgm:pt modelId="{53FD5F7B-FF36-45C9-A5DE-5699358B7DEE}" type="pres">
      <dgm:prSet presAssocID="{8FCD2737-4487-411A-B628-704C880EAB5F}" presName="quad1" presStyleLbl="node1" presStyleIdx="0" presStyleCnt="4">
        <dgm:presLayoutVars>
          <dgm:chMax val="0"/>
          <dgm:chPref val="0"/>
          <dgm:bulletEnabled val="1"/>
        </dgm:presLayoutVars>
      </dgm:prSet>
      <dgm:spPr/>
    </dgm:pt>
    <dgm:pt modelId="{4E464BA7-16A5-4BDE-B5DB-2FA8B97D287F}" type="pres">
      <dgm:prSet presAssocID="{8FCD2737-4487-411A-B628-704C880EAB5F}" presName="quad2" presStyleLbl="node1" presStyleIdx="1" presStyleCnt="4">
        <dgm:presLayoutVars>
          <dgm:chMax val="0"/>
          <dgm:chPref val="0"/>
          <dgm:bulletEnabled val="1"/>
        </dgm:presLayoutVars>
      </dgm:prSet>
      <dgm:spPr/>
    </dgm:pt>
    <dgm:pt modelId="{56A067A7-553A-4EB0-98F3-63334E2C007C}" type="pres">
      <dgm:prSet presAssocID="{8FCD2737-4487-411A-B628-704C880EAB5F}" presName="quad3" presStyleLbl="node1" presStyleIdx="2" presStyleCnt="4">
        <dgm:presLayoutVars>
          <dgm:chMax val="0"/>
          <dgm:chPref val="0"/>
          <dgm:bulletEnabled val="1"/>
        </dgm:presLayoutVars>
      </dgm:prSet>
      <dgm:spPr/>
    </dgm:pt>
    <dgm:pt modelId="{A911128D-F1D6-40F3-847C-762E6372759A}" type="pres">
      <dgm:prSet presAssocID="{8FCD2737-4487-411A-B628-704C880EAB5F}" presName="quad4" presStyleLbl="node1" presStyleIdx="3" presStyleCnt="4">
        <dgm:presLayoutVars>
          <dgm:chMax val="0"/>
          <dgm:chPref val="0"/>
          <dgm:bulletEnabled val="1"/>
        </dgm:presLayoutVars>
      </dgm:prSet>
      <dgm:spPr/>
    </dgm:pt>
  </dgm:ptLst>
  <dgm:cxnLst>
    <dgm:cxn modelId="{D7BEDB6A-5E41-4376-943C-691DC2E38733}" type="presOf" srcId="{8FCD2737-4487-411A-B628-704C880EAB5F}" destId="{7FDEFEB9-EE2C-4735-8E54-F5B1546A8F7D}" srcOrd="0" destOrd="0" presId="urn:microsoft.com/office/officeart/2005/8/layout/matrix3"/>
    <dgm:cxn modelId="{AD668D5A-030D-40E2-9B1B-64397044B9AE}" srcId="{8FCD2737-4487-411A-B628-704C880EAB5F}" destId="{2E32ADCE-7934-43D1-A604-2AE4A133DA26}" srcOrd="3" destOrd="0" parTransId="{3B3A669C-2B4A-477D-8010-B33ACD6D5FB6}" sibTransId="{4DB99431-6E5C-4387-BF0B-047EB9D9AED0}"/>
    <dgm:cxn modelId="{B0B2D57E-AEA3-4A83-8A6B-1A9B59672F57}" type="presOf" srcId="{A6381FF9-CD35-4608-A6EC-0FF87E7638A5}" destId="{4E464BA7-16A5-4BDE-B5DB-2FA8B97D287F}" srcOrd="0" destOrd="0" presId="urn:microsoft.com/office/officeart/2005/8/layout/matrix3"/>
    <dgm:cxn modelId="{1AD2A47F-23DA-4E37-8AD7-3C47CD90A214}" type="presOf" srcId="{D54F3CFE-3CDD-4446-902B-059F8B97D640}" destId="{56A067A7-553A-4EB0-98F3-63334E2C007C}" srcOrd="0" destOrd="0" presId="urn:microsoft.com/office/officeart/2005/8/layout/matrix3"/>
    <dgm:cxn modelId="{46646494-E67D-476D-9EBF-C8040AE80FDE}" type="presOf" srcId="{2E32ADCE-7934-43D1-A604-2AE4A133DA26}" destId="{A911128D-F1D6-40F3-847C-762E6372759A}" srcOrd="0" destOrd="0" presId="urn:microsoft.com/office/officeart/2005/8/layout/matrix3"/>
    <dgm:cxn modelId="{2E9B6D9E-0A56-4BA5-8D47-089A1D3B9508}" srcId="{8FCD2737-4487-411A-B628-704C880EAB5F}" destId="{D54F3CFE-3CDD-4446-902B-059F8B97D640}" srcOrd="2" destOrd="0" parTransId="{8E0CB117-92ED-4C53-BD05-C144962D1348}" sibTransId="{C560765F-BB55-41F8-8BED-F91CA74DC423}"/>
    <dgm:cxn modelId="{BD06BEB1-34A5-4224-B316-A219281FEE12}" srcId="{8FCD2737-4487-411A-B628-704C880EAB5F}" destId="{A6381FF9-CD35-4608-A6EC-0FF87E7638A5}" srcOrd="1" destOrd="0" parTransId="{7DDC66FA-EE48-43CC-8B6F-1F7B736783FB}" sibTransId="{534AD1C3-5F09-487F-9427-2DB84D794545}"/>
    <dgm:cxn modelId="{6C675BC6-7A0D-4D05-8D11-393DA21C3458}" type="presOf" srcId="{3DFD16FD-6268-4755-8539-B59AC2985953}" destId="{53FD5F7B-FF36-45C9-A5DE-5699358B7DEE}" srcOrd="0" destOrd="0" presId="urn:microsoft.com/office/officeart/2005/8/layout/matrix3"/>
    <dgm:cxn modelId="{F71C7EC7-0260-481B-A953-FDC2AAD229D9}" srcId="{8FCD2737-4487-411A-B628-704C880EAB5F}" destId="{3DFD16FD-6268-4755-8539-B59AC2985953}" srcOrd="0" destOrd="0" parTransId="{E5DB6866-9165-4309-886E-2FBB1DFC00D4}" sibTransId="{813FA776-158A-408B-8A7F-408821A32168}"/>
    <dgm:cxn modelId="{4F32EC81-A9F0-4218-88A6-05394EAEEB6B}" type="presParOf" srcId="{7FDEFEB9-EE2C-4735-8E54-F5B1546A8F7D}" destId="{2D6F87F8-0850-46D8-BAF2-0AD6537DE8A8}" srcOrd="0" destOrd="0" presId="urn:microsoft.com/office/officeart/2005/8/layout/matrix3"/>
    <dgm:cxn modelId="{72203A1F-AAC3-4BEE-9385-E4539EDB7928}" type="presParOf" srcId="{7FDEFEB9-EE2C-4735-8E54-F5B1546A8F7D}" destId="{53FD5F7B-FF36-45C9-A5DE-5699358B7DEE}" srcOrd="1" destOrd="0" presId="urn:microsoft.com/office/officeart/2005/8/layout/matrix3"/>
    <dgm:cxn modelId="{52799E33-607B-4F7A-A054-59726B44AD81}" type="presParOf" srcId="{7FDEFEB9-EE2C-4735-8E54-F5B1546A8F7D}" destId="{4E464BA7-16A5-4BDE-B5DB-2FA8B97D287F}" srcOrd="2" destOrd="0" presId="urn:microsoft.com/office/officeart/2005/8/layout/matrix3"/>
    <dgm:cxn modelId="{E7A92B17-7381-4A65-A573-B2AB46892787}" type="presParOf" srcId="{7FDEFEB9-EE2C-4735-8E54-F5B1546A8F7D}" destId="{56A067A7-553A-4EB0-98F3-63334E2C007C}" srcOrd="3" destOrd="0" presId="urn:microsoft.com/office/officeart/2005/8/layout/matrix3"/>
    <dgm:cxn modelId="{AE8ED236-BCBC-4391-B117-488FF906187B}" type="presParOf" srcId="{7FDEFEB9-EE2C-4735-8E54-F5B1546A8F7D}" destId="{A911128D-F1D6-40F3-847C-762E6372759A}" srcOrd="4" destOrd="0" presId="urn:microsoft.com/office/officeart/2005/8/layout/matrix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0D07F5-148E-43A9-9170-6F56EF54F613}"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91DD608A-300B-4D90-8605-54486C26FAF2}">
      <dgm:prSet/>
      <dgm:spPr/>
      <dgm:t>
        <a:bodyPr/>
        <a:lstStyle/>
        <a:p>
          <a:pPr>
            <a:lnSpc>
              <a:spcPct val="100000"/>
            </a:lnSpc>
          </a:pPr>
          <a:r>
            <a:rPr lang="en-US" b="0" i="0"/>
            <a:t>Addicted to smoking</a:t>
          </a:r>
          <a:endParaRPr lang="en-US"/>
        </a:p>
      </dgm:t>
    </dgm:pt>
    <dgm:pt modelId="{99156669-80DF-40D0-B309-5EF226787073}" type="parTrans" cxnId="{1695C8AD-C05F-40BE-B209-AAC0DFEFDE0A}">
      <dgm:prSet/>
      <dgm:spPr/>
      <dgm:t>
        <a:bodyPr/>
        <a:lstStyle/>
        <a:p>
          <a:endParaRPr lang="en-US"/>
        </a:p>
      </dgm:t>
    </dgm:pt>
    <dgm:pt modelId="{8270ED73-E95A-4BB7-B42C-6639B71CDDBC}" type="sibTrans" cxnId="{1695C8AD-C05F-40BE-B209-AAC0DFEFDE0A}">
      <dgm:prSet/>
      <dgm:spPr/>
      <dgm:t>
        <a:bodyPr/>
        <a:lstStyle/>
        <a:p>
          <a:endParaRPr lang="en-US"/>
        </a:p>
      </dgm:t>
    </dgm:pt>
    <dgm:pt modelId="{EA92478E-6536-45C2-84F6-EB9655AA129A}">
      <dgm:prSet/>
      <dgm:spPr/>
      <dgm:t>
        <a:bodyPr/>
        <a:lstStyle/>
        <a:p>
          <a:pPr>
            <a:lnSpc>
              <a:spcPct val="100000"/>
            </a:lnSpc>
          </a:pPr>
          <a:r>
            <a:rPr lang="en-US" b="0" i="0" dirty="0"/>
            <a:t>Extreme exposure to coal gases </a:t>
          </a:r>
          <a:endParaRPr lang="en-US" dirty="0"/>
        </a:p>
      </dgm:t>
    </dgm:pt>
    <dgm:pt modelId="{85AAF9F2-6427-47A2-B9B2-F57691B5089E}" type="parTrans" cxnId="{147EDDFB-AC82-4F39-92B5-1E3515B4ADBA}">
      <dgm:prSet/>
      <dgm:spPr/>
      <dgm:t>
        <a:bodyPr/>
        <a:lstStyle/>
        <a:p>
          <a:endParaRPr lang="en-US"/>
        </a:p>
      </dgm:t>
    </dgm:pt>
    <dgm:pt modelId="{9359BA8C-A7FA-469B-A3C3-835CBCF0C0BE}" type="sibTrans" cxnId="{147EDDFB-AC82-4F39-92B5-1E3515B4ADBA}">
      <dgm:prSet/>
      <dgm:spPr/>
      <dgm:t>
        <a:bodyPr/>
        <a:lstStyle/>
        <a:p>
          <a:endParaRPr lang="en-US"/>
        </a:p>
      </dgm:t>
    </dgm:pt>
    <dgm:pt modelId="{6CB6B4ED-48F1-4D9D-898F-DFC5DF7D5DFB}">
      <dgm:prSet/>
      <dgm:spPr/>
      <dgm:t>
        <a:bodyPr/>
        <a:lstStyle/>
        <a:p>
          <a:pPr>
            <a:lnSpc>
              <a:spcPct val="100000"/>
            </a:lnSpc>
          </a:pPr>
          <a:r>
            <a:rPr lang="en-US" b="0" i="0"/>
            <a:t>Exposure to air pollution</a:t>
          </a:r>
          <a:endParaRPr lang="en-US"/>
        </a:p>
      </dgm:t>
    </dgm:pt>
    <dgm:pt modelId="{810F0EE6-C726-4B34-99C7-AE7F778EDABE}" type="parTrans" cxnId="{1A9E8124-AC26-4403-B35B-889A3E33C6C0}">
      <dgm:prSet/>
      <dgm:spPr/>
      <dgm:t>
        <a:bodyPr/>
        <a:lstStyle/>
        <a:p>
          <a:endParaRPr lang="en-US"/>
        </a:p>
      </dgm:t>
    </dgm:pt>
    <dgm:pt modelId="{33661F94-B78C-4FFD-8868-1F2CBB0FE167}" type="sibTrans" cxnId="{1A9E8124-AC26-4403-B35B-889A3E33C6C0}">
      <dgm:prSet/>
      <dgm:spPr/>
      <dgm:t>
        <a:bodyPr/>
        <a:lstStyle/>
        <a:p>
          <a:endParaRPr lang="en-US"/>
        </a:p>
      </dgm:t>
    </dgm:pt>
    <dgm:pt modelId="{2B19D865-5511-4071-9F7A-4D6D471C01A4}" type="pres">
      <dgm:prSet presAssocID="{570D07F5-148E-43A9-9170-6F56EF54F613}" presName="vert0" presStyleCnt="0">
        <dgm:presLayoutVars>
          <dgm:dir/>
          <dgm:animOne val="branch"/>
          <dgm:animLvl val="lvl"/>
        </dgm:presLayoutVars>
      </dgm:prSet>
      <dgm:spPr/>
    </dgm:pt>
    <dgm:pt modelId="{7FE2072B-0C00-421D-8FC5-ECFE63327165}" type="pres">
      <dgm:prSet presAssocID="{91DD608A-300B-4D90-8605-54486C26FAF2}" presName="thickLine" presStyleLbl="alignNode1" presStyleIdx="0" presStyleCnt="3"/>
      <dgm:spPr/>
    </dgm:pt>
    <dgm:pt modelId="{93B8DD4A-B218-4DE0-89A8-13EE2ADADF3F}" type="pres">
      <dgm:prSet presAssocID="{91DD608A-300B-4D90-8605-54486C26FAF2}" presName="horz1" presStyleCnt="0"/>
      <dgm:spPr/>
    </dgm:pt>
    <dgm:pt modelId="{66F9713E-215A-4D1E-88C9-B1FB81BAFFF9}" type="pres">
      <dgm:prSet presAssocID="{91DD608A-300B-4D90-8605-54486C26FAF2}" presName="tx1" presStyleLbl="revTx" presStyleIdx="0" presStyleCnt="3"/>
      <dgm:spPr/>
    </dgm:pt>
    <dgm:pt modelId="{B194A16A-7070-4C88-9B34-F6F79FEDDF7C}" type="pres">
      <dgm:prSet presAssocID="{91DD608A-300B-4D90-8605-54486C26FAF2}" presName="vert1" presStyleCnt="0"/>
      <dgm:spPr/>
    </dgm:pt>
    <dgm:pt modelId="{DF64AB64-A2A3-457F-8328-B2CBDF4BE8F7}" type="pres">
      <dgm:prSet presAssocID="{EA92478E-6536-45C2-84F6-EB9655AA129A}" presName="thickLine" presStyleLbl="alignNode1" presStyleIdx="1" presStyleCnt="3"/>
      <dgm:spPr/>
    </dgm:pt>
    <dgm:pt modelId="{54488DFC-8D87-4121-9D17-7935DB1AFE11}" type="pres">
      <dgm:prSet presAssocID="{EA92478E-6536-45C2-84F6-EB9655AA129A}" presName="horz1" presStyleCnt="0"/>
      <dgm:spPr/>
    </dgm:pt>
    <dgm:pt modelId="{8F638881-1F3A-4262-AC24-ED506A616663}" type="pres">
      <dgm:prSet presAssocID="{EA92478E-6536-45C2-84F6-EB9655AA129A}" presName="tx1" presStyleLbl="revTx" presStyleIdx="1" presStyleCnt="3"/>
      <dgm:spPr/>
    </dgm:pt>
    <dgm:pt modelId="{3E488D2F-F335-48ED-B7C0-FBC9BE940FFE}" type="pres">
      <dgm:prSet presAssocID="{EA92478E-6536-45C2-84F6-EB9655AA129A}" presName="vert1" presStyleCnt="0"/>
      <dgm:spPr/>
    </dgm:pt>
    <dgm:pt modelId="{148985B0-427D-4B67-B307-BC9E7CCE5025}" type="pres">
      <dgm:prSet presAssocID="{6CB6B4ED-48F1-4D9D-898F-DFC5DF7D5DFB}" presName="thickLine" presStyleLbl="alignNode1" presStyleIdx="2" presStyleCnt="3"/>
      <dgm:spPr/>
    </dgm:pt>
    <dgm:pt modelId="{57C4B665-71F7-47FB-BEF3-E1A00991795E}" type="pres">
      <dgm:prSet presAssocID="{6CB6B4ED-48F1-4D9D-898F-DFC5DF7D5DFB}" presName="horz1" presStyleCnt="0"/>
      <dgm:spPr/>
    </dgm:pt>
    <dgm:pt modelId="{C764E710-456F-42B7-BAF3-CAB5CF9B7A19}" type="pres">
      <dgm:prSet presAssocID="{6CB6B4ED-48F1-4D9D-898F-DFC5DF7D5DFB}" presName="tx1" presStyleLbl="revTx" presStyleIdx="2" presStyleCnt="3"/>
      <dgm:spPr/>
    </dgm:pt>
    <dgm:pt modelId="{7613E69B-A474-4049-90A3-A59A9D73AD39}" type="pres">
      <dgm:prSet presAssocID="{6CB6B4ED-48F1-4D9D-898F-DFC5DF7D5DFB}" presName="vert1" presStyleCnt="0"/>
      <dgm:spPr/>
    </dgm:pt>
  </dgm:ptLst>
  <dgm:cxnLst>
    <dgm:cxn modelId="{1A9E8124-AC26-4403-B35B-889A3E33C6C0}" srcId="{570D07F5-148E-43A9-9170-6F56EF54F613}" destId="{6CB6B4ED-48F1-4D9D-898F-DFC5DF7D5DFB}" srcOrd="2" destOrd="0" parTransId="{810F0EE6-C726-4B34-99C7-AE7F778EDABE}" sibTransId="{33661F94-B78C-4FFD-8868-1F2CBB0FE167}"/>
    <dgm:cxn modelId="{2CA0CF80-91D1-4FC8-BFB0-002D45EF9BBE}" type="presOf" srcId="{91DD608A-300B-4D90-8605-54486C26FAF2}" destId="{66F9713E-215A-4D1E-88C9-B1FB81BAFFF9}" srcOrd="0" destOrd="0" presId="urn:microsoft.com/office/officeart/2008/layout/LinedList"/>
    <dgm:cxn modelId="{D4E7F680-CA61-4EAC-A35B-707846CF0450}" type="presOf" srcId="{EA92478E-6536-45C2-84F6-EB9655AA129A}" destId="{8F638881-1F3A-4262-AC24-ED506A616663}" srcOrd="0" destOrd="0" presId="urn:microsoft.com/office/officeart/2008/layout/LinedList"/>
    <dgm:cxn modelId="{31B33A86-43C4-40D2-8F44-44A7BD8FFE0E}" type="presOf" srcId="{6CB6B4ED-48F1-4D9D-898F-DFC5DF7D5DFB}" destId="{C764E710-456F-42B7-BAF3-CAB5CF9B7A19}" srcOrd="0" destOrd="0" presId="urn:microsoft.com/office/officeart/2008/layout/LinedList"/>
    <dgm:cxn modelId="{1695C8AD-C05F-40BE-B209-AAC0DFEFDE0A}" srcId="{570D07F5-148E-43A9-9170-6F56EF54F613}" destId="{91DD608A-300B-4D90-8605-54486C26FAF2}" srcOrd="0" destOrd="0" parTransId="{99156669-80DF-40D0-B309-5EF226787073}" sibTransId="{8270ED73-E95A-4BB7-B42C-6639B71CDDBC}"/>
    <dgm:cxn modelId="{35A4D7D2-2ACE-481D-9568-5618310E8F2A}" type="presOf" srcId="{570D07F5-148E-43A9-9170-6F56EF54F613}" destId="{2B19D865-5511-4071-9F7A-4D6D471C01A4}" srcOrd="0" destOrd="0" presId="urn:microsoft.com/office/officeart/2008/layout/LinedList"/>
    <dgm:cxn modelId="{147EDDFB-AC82-4F39-92B5-1E3515B4ADBA}" srcId="{570D07F5-148E-43A9-9170-6F56EF54F613}" destId="{EA92478E-6536-45C2-84F6-EB9655AA129A}" srcOrd="1" destOrd="0" parTransId="{85AAF9F2-6427-47A2-B9B2-F57691B5089E}" sibTransId="{9359BA8C-A7FA-469B-A3C3-835CBCF0C0BE}"/>
    <dgm:cxn modelId="{4EE69E1B-B0FB-44CB-B966-4F49D073A5E6}" type="presParOf" srcId="{2B19D865-5511-4071-9F7A-4D6D471C01A4}" destId="{7FE2072B-0C00-421D-8FC5-ECFE63327165}" srcOrd="0" destOrd="0" presId="urn:microsoft.com/office/officeart/2008/layout/LinedList"/>
    <dgm:cxn modelId="{E2651B25-6F62-424D-8C2A-CF7C341D16AC}" type="presParOf" srcId="{2B19D865-5511-4071-9F7A-4D6D471C01A4}" destId="{93B8DD4A-B218-4DE0-89A8-13EE2ADADF3F}" srcOrd="1" destOrd="0" presId="urn:microsoft.com/office/officeart/2008/layout/LinedList"/>
    <dgm:cxn modelId="{9008D4E6-8D81-4F69-B0E9-7DAC35C35A4D}" type="presParOf" srcId="{93B8DD4A-B218-4DE0-89A8-13EE2ADADF3F}" destId="{66F9713E-215A-4D1E-88C9-B1FB81BAFFF9}" srcOrd="0" destOrd="0" presId="urn:microsoft.com/office/officeart/2008/layout/LinedList"/>
    <dgm:cxn modelId="{1217EC1F-9C77-4BB5-8440-BF9728D20B91}" type="presParOf" srcId="{93B8DD4A-B218-4DE0-89A8-13EE2ADADF3F}" destId="{B194A16A-7070-4C88-9B34-F6F79FEDDF7C}" srcOrd="1" destOrd="0" presId="urn:microsoft.com/office/officeart/2008/layout/LinedList"/>
    <dgm:cxn modelId="{CC5D6C9C-6826-400C-B548-A7B8E24014FF}" type="presParOf" srcId="{2B19D865-5511-4071-9F7A-4D6D471C01A4}" destId="{DF64AB64-A2A3-457F-8328-B2CBDF4BE8F7}" srcOrd="2" destOrd="0" presId="urn:microsoft.com/office/officeart/2008/layout/LinedList"/>
    <dgm:cxn modelId="{6826E195-0A18-40EC-99B0-9515DA053D07}" type="presParOf" srcId="{2B19D865-5511-4071-9F7A-4D6D471C01A4}" destId="{54488DFC-8D87-4121-9D17-7935DB1AFE11}" srcOrd="3" destOrd="0" presId="urn:microsoft.com/office/officeart/2008/layout/LinedList"/>
    <dgm:cxn modelId="{BAD77533-C515-41F8-BED7-E374D298C913}" type="presParOf" srcId="{54488DFC-8D87-4121-9D17-7935DB1AFE11}" destId="{8F638881-1F3A-4262-AC24-ED506A616663}" srcOrd="0" destOrd="0" presId="urn:microsoft.com/office/officeart/2008/layout/LinedList"/>
    <dgm:cxn modelId="{4D30E62A-414F-42BD-B1EF-792BAEF86035}" type="presParOf" srcId="{54488DFC-8D87-4121-9D17-7935DB1AFE11}" destId="{3E488D2F-F335-48ED-B7C0-FBC9BE940FFE}" srcOrd="1" destOrd="0" presId="urn:microsoft.com/office/officeart/2008/layout/LinedList"/>
    <dgm:cxn modelId="{15E6F935-CF86-435A-86D4-2833A5A2501F}" type="presParOf" srcId="{2B19D865-5511-4071-9F7A-4D6D471C01A4}" destId="{148985B0-427D-4B67-B307-BC9E7CCE5025}" srcOrd="4" destOrd="0" presId="urn:microsoft.com/office/officeart/2008/layout/LinedList"/>
    <dgm:cxn modelId="{BB296830-0611-44C1-BA78-7321814FCD13}" type="presParOf" srcId="{2B19D865-5511-4071-9F7A-4D6D471C01A4}" destId="{57C4B665-71F7-47FB-BEF3-E1A00991795E}" srcOrd="5" destOrd="0" presId="urn:microsoft.com/office/officeart/2008/layout/LinedList"/>
    <dgm:cxn modelId="{F4E80831-FCE3-4A7D-87DC-1714074495C2}" type="presParOf" srcId="{57C4B665-71F7-47FB-BEF3-E1A00991795E}" destId="{C764E710-456F-42B7-BAF3-CAB5CF9B7A19}" srcOrd="0" destOrd="0" presId="urn:microsoft.com/office/officeart/2008/layout/LinedList"/>
    <dgm:cxn modelId="{2DE765F5-63CD-4202-892D-54DB4D0F9BC9}" type="presParOf" srcId="{57C4B665-71F7-47FB-BEF3-E1A00991795E}" destId="{7613E69B-A474-4049-90A3-A59A9D73AD39}"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B297D23-D2B8-439D-9EF4-22BAC51B5348}"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DD8DA71-901B-4CC3-8F28-B904BCCD5241}">
      <dgm:prSet/>
      <dgm:spPr/>
      <dgm:t>
        <a:bodyPr/>
        <a:lstStyle/>
        <a:p>
          <a:r>
            <a:rPr lang="en-US"/>
            <a:t>Treatment is managed by a team of specialists providing the care that involves health professionals for diagnosis </a:t>
          </a:r>
        </a:p>
      </dgm:t>
    </dgm:pt>
    <dgm:pt modelId="{C9D2B599-FEF7-4C4F-B899-906507800469}" type="parTrans" cxnId="{3F57B739-D4DF-4874-9625-CDB7699E23ED}">
      <dgm:prSet/>
      <dgm:spPr/>
      <dgm:t>
        <a:bodyPr/>
        <a:lstStyle/>
        <a:p>
          <a:endParaRPr lang="en-US"/>
        </a:p>
      </dgm:t>
    </dgm:pt>
    <dgm:pt modelId="{33368C67-109D-4615-A0E0-8A914C180443}" type="sibTrans" cxnId="{3F57B739-D4DF-4874-9625-CDB7699E23ED}">
      <dgm:prSet/>
      <dgm:spPr/>
      <dgm:t>
        <a:bodyPr/>
        <a:lstStyle/>
        <a:p>
          <a:endParaRPr lang="en-US"/>
        </a:p>
      </dgm:t>
    </dgm:pt>
    <dgm:pt modelId="{E06E5509-F4FC-438D-8403-7DB617184A5B}">
      <dgm:prSet/>
      <dgm:spPr/>
      <dgm:t>
        <a:bodyPr/>
        <a:lstStyle/>
        <a:p>
          <a:r>
            <a:rPr lang="en-US"/>
            <a:t>Treatments are provided, such as chemotherapy in cycles, immunotherapy, targeted therapies, cryotherapy and photodynamic therapy (NHS, 2025). </a:t>
          </a:r>
        </a:p>
      </dgm:t>
    </dgm:pt>
    <dgm:pt modelId="{929028B0-7ADC-4184-A52F-9DF7C7CFD089}" type="parTrans" cxnId="{FBC033D7-BE18-45E0-A1AD-1E3999112D08}">
      <dgm:prSet/>
      <dgm:spPr/>
      <dgm:t>
        <a:bodyPr/>
        <a:lstStyle/>
        <a:p>
          <a:endParaRPr lang="en-US"/>
        </a:p>
      </dgm:t>
    </dgm:pt>
    <dgm:pt modelId="{718D16B0-6D35-4B29-B799-068880BE6ECF}" type="sibTrans" cxnId="{FBC033D7-BE18-45E0-A1AD-1E3999112D08}">
      <dgm:prSet/>
      <dgm:spPr/>
      <dgm:t>
        <a:bodyPr/>
        <a:lstStyle/>
        <a:p>
          <a:endParaRPr lang="en-US"/>
        </a:p>
      </dgm:t>
    </dgm:pt>
    <dgm:pt modelId="{467E7C65-3DE1-4714-BFB0-55B23626E1FE}">
      <dgm:prSet/>
      <dgm:spPr/>
      <dgm:t>
        <a:bodyPr/>
        <a:lstStyle/>
        <a:p>
          <a:r>
            <a:rPr lang="en-US"/>
            <a:t>Effective communication, making patient aware of their condition, tests and treatments (NICE, 2024).</a:t>
          </a:r>
        </a:p>
      </dgm:t>
    </dgm:pt>
    <dgm:pt modelId="{C22FE7D7-C060-44A3-94FC-ED6D7D8FF41A}" type="parTrans" cxnId="{5436364B-8BEF-4135-88F8-4954CD318B75}">
      <dgm:prSet/>
      <dgm:spPr/>
      <dgm:t>
        <a:bodyPr/>
        <a:lstStyle/>
        <a:p>
          <a:endParaRPr lang="en-US"/>
        </a:p>
      </dgm:t>
    </dgm:pt>
    <dgm:pt modelId="{41D8DD86-5145-4F9E-BAFD-EA48F2BD4534}" type="sibTrans" cxnId="{5436364B-8BEF-4135-88F8-4954CD318B75}">
      <dgm:prSet/>
      <dgm:spPr/>
      <dgm:t>
        <a:bodyPr/>
        <a:lstStyle/>
        <a:p>
          <a:endParaRPr lang="en-US"/>
        </a:p>
      </dgm:t>
    </dgm:pt>
    <dgm:pt modelId="{87CB90D7-B5FD-472A-A05E-137357A91605}">
      <dgm:prSet/>
      <dgm:spPr/>
      <dgm:t>
        <a:bodyPr/>
        <a:lstStyle/>
        <a:p>
          <a:r>
            <a:rPr lang="en-US"/>
            <a:t>Managing the symptoms, providing proper diet and medical treatment. </a:t>
          </a:r>
        </a:p>
      </dgm:t>
    </dgm:pt>
    <dgm:pt modelId="{CC3A9861-3C9C-4D2C-B17D-B99080DDC1CC}" type="parTrans" cxnId="{D23940A2-7421-432E-828E-318254C1B7BC}">
      <dgm:prSet/>
      <dgm:spPr/>
      <dgm:t>
        <a:bodyPr/>
        <a:lstStyle/>
        <a:p>
          <a:endParaRPr lang="en-US"/>
        </a:p>
      </dgm:t>
    </dgm:pt>
    <dgm:pt modelId="{3C4F9973-56E1-4F3D-96C9-6AED6D1DBA06}" type="sibTrans" cxnId="{D23940A2-7421-432E-828E-318254C1B7BC}">
      <dgm:prSet/>
      <dgm:spPr/>
      <dgm:t>
        <a:bodyPr/>
        <a:lstStyle/>
        <a:p>
          <a:endParaRPr lang="en-US"/>
        </a:p>
      </dgm:t>
    </dgm:pt>
    <dgm:pt modelId="{B47C480A-4211-4A23-89FE-E109AB440764}" type="pres">
      <dgm:prSet presAssocID="{8B297D23-D2B8-439D-9EF4-22BAC51B5348}" presName="root" presStyleCnt="0">
        <dgm:presLayoutVars>
          <dgm:dir/>
          <dgm:resizeHandles val="exact"/>
        </dgm:presLayoutVars>
      </dgm:prSet>
      <dgm:spPr/>
    </dgm:pt>
    <dgm:pt modelId="{79740DE4-CCCB-4F2F-9449-33D2B7656FBA}" type="pres">
      <dgm:prSet presAssocID="{8B297D23-D2B8-439D-9EF4-22BAC51B5348}" presName="container" presStyleCnt="0">
        <dgm:presLayoutVars>
          <dgm:dir/>
          <dgm:resizeHandles val="exact"/>
        </dgm:presLayoutVars>
      </dgm:prSet>
      <dgm:spPr/>
    </dgm:pt>
    <dgm:pt modelId="{800431E0-8CDD-42C1-B8A6-E0FC84221A5A}" type="pres">
      <dgm:prSet presAssocID="{CDD8DA71-901B-4CC3-8F28-B904BCCD5241}" presName="compNode" presStyleCnt="0"/>
      <dgm:spPr/>
    </dgm:pt>
    <dgm:pt modelId="{7E8A0809-DADD-4BD3-B82F-1758C4A8F6BA}" type="pres">
      <dgm:prSet presAssocID="{CDD8DA71-901B-4CC3-8F28-B904BCCD5241}" presName="iconBgRect" presStyleLbl="bgShp" presStyleIdx="0" presStyleCnt="4"/>
      <dgm:spPr/>
    </dgm:pt>
    <dgm:pt modelId="{5A273663-2E80-4FE1-83FA-F203BCC9D4BE}" type="pres">
      <dgm:prSet presAssocID="{CDD8DA71-901B-4CC3-8F28-B904BCCD524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674E2573-E0E9-4202-B395-E5218951936C}" type="pres">
      <dgm:prSet presAssocID="{CDD8DA71-901B-4CC3-8F28-B904BCCD5241}" presName="spaceRect" presStyleCnt="0"/>
      <dgm:spPr/>
    </dgm:pt>
    <dgm:pt modelId="{711E3BAF-661B-4EAF-B0B9-09672D2CBAEA}" type="pres">
      <dgm:prSet presAssocID="{CDD8DA71-901B-4CC3-8F28-B904BCCD5241}" presName="textRect" presStyleLbl="revTx" presStyleIdx="0" presStyleCnt="4">
        <dgm:presLayoutVars>
          <dgm:chMax val="1"/>
          <dgm:chPref val="1"/>
        </dgm:presLayoutVars>
      </dgm:prSet>
      <dgm:spPr/>
    </dgm:pt>
    <dgm:pt modelId="{A8000C72-DD09-4CC5-8251-D70C1DF99963}" type="pres">
      <dgm:prSet presAssocID="{33368C67-109D-4615-A0E0-8A914C180443}" presName="sibTrans" presStyleLbl="sibTrans2D1" presStyleIdx="0" presStyleCnt="0"/>
      <dgm:spPr/>
    </dgm:pt>
    <dgm:pt modelId="{8686C9E4-FB71-40CC-A51D-AB94F5F84B59}" type="pres">
      <dgm:prSet presAssocID="{E06E5509-F4FC-438D-8403-7DB617184A5B}" presName="compNode" presStyleCnt="0"/>
      <dgm:spPr/>
    </dgm:pt>
    <dgm:pt modelId="{EAF5B6B4-E533-4610-92D3-EE9D6A12EFE3}" type="pres">
      <dgm:prSet presAssocID="{E06E5509-F4FC-438D-8403-7DB617184A5B}" presName="iconBgRect" presStyleLbl="bgShp" presStyleIdx="1" presStyleCnt="4"/>
      <dgm:spPr/>
    </dgm:pt>
    <dgm:pt modelId="{3CD5B369-F6D3-4D29-AF79-9B3C253E411F}" type="pres">
      <dgm:prSet presAssocID="{E06E5509-F4FC-438D-8403-7DB617184A5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V"/>
        </a:ext>
      </dgm:extLst>
    </dgm:pt>
    <dgm:pt modelId="{EE5C5343-1129-4705-B218-D07A6F0CC571}" type="pres">
      <dgm:prSet presAssocID="{E06E5509-F4FC-438D-8403-7DB617184A5B}" presName="spaceRect" presStyleCnt="0"/>
      <dgm:spPr/>
    </dgm:pt>
    <dgm:pt modelId="{5B5AA2AE-2C5E-447D-9477-0A1A23973CFF}" type="pres">
      <dgm:prSet presAssocID="{E06E5509-F4FC-438D-8403-7DB617184A5B}" presName="textRect" presStyleLbl="revTx" presStyleIdx="1" presStyleCnt="4">
        <dgm:presLayoutVars>
          <dgm:chMax val="1"/>
          <dgm:chPref val="1"/>
        </dgm:presLayoutVars>
      </dgm:prSet>
      <dgm:spPr/>
    </dgm:pt>
    <dgm:pt modelId="{2DA91491-BEDE-48EB-AAA1-4EC91BC11226}" type="pres">
      <dgm:prSet presAssocID="{718D16B0-6D35-4B29-B799-068880BE6ECF}" presName="sibTrans" presStyleLbl="sibTrans2D1" presStyleIdx="0" presStyleCnt="0"/>
      <dgm:spPr/>
    </dgm:pt>
    <dgm:pt modelId="{09E90760-7F6D-4DBC-B634-3B37A133C529}" type="pres">
      <dgm:prSet presAssocID="{467E7C65-3DE1-4714-BFB0-55B23626E1FE}" presName="compNode" presStyleCnt="0"/>
      <dgm:spPr/>
    </dgm:pt>
    <dgm:pt modelId="{25EC2FB8-7F29-4E27-B1D5-0028D972BC4A}" type="pres">
      <dgm:prSet presAssocID="{467E7C65-3DE1-4714-BFB0-55B23626E1FE}" presName="iconBgRect" presStyleLbl="bgShp" presStyleIdx="2" presStyleCnt="4"/>
      <dgm:spPr/>
    </dgm:pt>
    <dgm:pt modelId="{EBCBBC72-40BB-46F8-8DBD-87840BBB4E53}" type="pres">
      <dgm:prSet presAssocID="{467E7C65-3DE1-4714-BFB0-55B23626E1F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ine"/>
        </a:ext>
      </dgm:extLst>
    </dgm:pt>
    <dgm:pt modelId="{54682C1D-4573-4AD2-95AA-1F007C799AD4}" type="pres">
      <dgm:prSet presAssocID="{467E7C65-3DE1-4714-BFB0-55B23626E1FE}" presName="spaceRect" presStyleCnt="0"/>
      <dgm:spPr/>
    </dgm:pt>
    <dgm:pt modelId="{F32F9E20-2CB8-4461-A9E9-BD29B7645A4E}" type="pres">
      <dgm:prSet presAssocID="{467E7C65-3DE1-4714-BFB0-55B23626E1FE}" presName="textRect" presStyleLbl="revTx" presStyleIdx="2" presStyleCnt="4">
        <dgm:presLayoutVars>
          <dgm:chMax val="1"/>
          <dgm:chPref val="1"/>
        </dgm:presLayoutVars>
      </dgm:prSet>
      <dgm:spPr/>
    </dgm:pt>
    <dgm:pt modelId="{5E3AA054-123F-44EA-8316-6F9EC5F7E004}" type="pres">
      <dgm:prSet presAssocID="{41D8DD86-5145-4F9E-BAFD-EA48F2BD4534}" presName="sibTrans" presStyleLbl="sibTrans2D1" presStyleIdx="0" presStyleCnt="0"/>
      <dgm:spPr/>
    </dgm:pt>
    <dgm:pt modelId="{CC042832-F8E3-4596-BBAA-50A7DC8D93B2}" type="pres">
      <dgm:prSet presAssocID="{87CB90D7-B5FD-472A-A05E-137357A91605}" presName="compNode" presStyleCnt="0"/>
      <dgm:spPr/>
    </dgm:pt>
    <dgm:pt modelId="{D60E4C05-EDE0-44FB-AC8B-0FA337761684}" type="pres">
      <dgm:prSet presAssocID="{87CB90D7-B5FD-472A-A05E-137357A91605}" presName="iconBgRect" presStyleLbl="bgShp" presStyleIdx="3" presStyleCnt="4"/>
      <dgm:spPr/>
    </dgm:pt>
    <dgm:pt modelId="{A595AF97-1307-40E3-ABDA-A3E79466E643}" type="pres">
      <dgm:prSet presAssocID="{87CB90D7-B5FD-472A-A05E-137357A9160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ethoscope"/>
        </a:ext>
      </dgm:extLst>
    </dgm:pt>
    <dgm:pt modelId="{C586534A-52E9-4F17-9301-37B438DF76E4}" type="pres">
      <dgm:prSet presAssocID="{87CB90D7-B5FD-472A-A05E-137357A91605}" presName="spaceRect" presStyleCnt="0"/>
      <dgm:spPr/>
    </dgm:pt>
    <dgm:pt modelId="{ED85D5CB-793D-44C1-B74A-B7ACD75C70E7}" type="pres">
      <dgm:prSet presAssocID="{87CB90D7-B5FD-472A-A05E-137357A91605}" presName="textRect" presStyleLbl="revTx" presStyleIdx="3" presStyleCnt="4">
        <dgm:presLayoutVars>
          <dgm:chMax val="1"/>
          <dgm:chPref val="1"/>
        </dgm:presLayoutVars>
      </dgm:prSet>
      <dgm:spPr/>
    </dgm:pt>
  </dgm:ptLst>
  <dgm:cxnLst>
    <dgm:cxn modelId="{F34C3F15-EAE1-45D8-AC95-9BE73E5A4DD5}" type="presOf" srcId="{467E7C65-3DE1-4714-BFB0-55B23626E1FE}" destId="{F32F9E20-2CB8-4461-A9E9-BD29B7645A4E}" srcOrd="0" destOrd="0" presId="urn:microsoft.com/office/officeart/2018/2/layout/IconCircleList"/>
    <dgm:cxn modelId="{3F57B739-D4DF-4874-9625-CDB7699E23ED}" srcId="{8B297D23-D2B8-439D-9EF4-22BAC51B5348}" destId="{CDD8DA71-901B-4CC3-8F28-B904BCCD5241}" srcOrd="0" destOrd="0" parTransId="{C9D2B599-FEF7-4C4F-B899-906507800469}" sibTransId="{33368C67-109D-4615-A0E0-8A914C180443}"/>
    <dgm:cxn modelId="{5436364B-8BEF-4135-88F8-4954CD318B75}" srcId="{8B297D23-D2B8-439D-9EF4-22BAC51B5348}" destId="{467E7C65-3DE1-4714-BFB0-55B23626E1FE}" srcOrd="2" destOrd="0" parTransId="{C22FE7D7-C060-44A3-94FC-ED6D7D8FF41A}" sibTransId="{41D8DD86-5145-4F9E-BAFD-EA48F2BD4534}"/>
    <dgm:cxn modelId="{EE748953-9057-4F78-B51C-08E476987555}" type="presOf" srcId="{41D8DD86-5145-4F9E-BAFD-EA48F2BD4534}" destId="{5E3AA054-123F-44EA-8316-6F9EC5F7E004}" srcOrd="0" destOrd="0" presId="urn:microsoft.com/office/officeart/2018/2/layout/IconCircleList"/>
    <dgm:cxn modelId="{D23940A2-7421-432E-828E-318254C1B7BC}" srcId="{8B297D23-D2B8-439D-9EF4-22BAC51B5348}" destId="{87CB90D7-B5FD-472A-A05E-137357A91605}" srcOrd="3" destOrd="0" parTransId="{CC3A9861-3C9C-4D2C-B17D-B99080DDC1CC}" sibTransId="{3C4F9973-56E1-4F3D-96C9-6AED6D1DBA06}"/>
    <dgm:cxn modelId="{5AF94DB4-8A44-4AB8-A55E-DD7F3B7EB46A}" type="presOf" srcId="{8B297D23-D2B8-439D-9EF4-22BAC51B5348}" destId="{B47C480A-4211-4A23-89FE-E109AB440764}" srcOrd="0" destOrd="0" presId="urn:microsoft.com/office/officeart/2018/2/layout/IconCircleList"/>
    <dgm:cxn modelId="{B576FBBB-E827-4742-9D60-8C103F107BA9}" type="presOf" srcId="{E06E5509-F4FC-438D-8403-7DB617184A5B}" destId="{5B5AA2AE-2C5E-447D-9477-0A1A23973CFF}" srcOrd="0" destOrd="0" presId="urn:microsoft.com/office/officeart/2018/2/layout/IconCircleList"/>
    <dgm:cxn modelId="{FBC033D7-BE18-45E0-A1AD-1E3999112D08}" srcId="{8B297D23-D2B8-439D-9EF4-22BAC51B5348}" destId="{E06E5509-F4FC-438D-8403-7DB617184A5B}" srcOrd="1" destOrd="0" parTransId="{929028B0-7ADC-4184-A52F-9DF7C7CFD089}" sibTransId="{718D16B0-6D35-4B29-B799-068880BE6ECF}"/>
    <dgm:cxn modelId="{DF849ED7-B298-47D4-95BD-E68F803F1B90}" type="presOf" srcId="{33368C67-109D-4615-A0E0-8A914C180443}" destId="{A8000C72-DD09-4CC5-8251-D70C1DF99963}" srcOrd="0" destOrd="0" presId="urn:microsoft.com/office/officeart/2018/2/layout/IconCircleList"/>
    <dgm:cxn modelId="{126F57E1-58D6-45DE-98BD-499368953F8B}" type="presOf" srcId="{87CB90D7-B5FD-472A-A05E-137357A91605}" destId="{ED85D5CB-793D-44C1-B74A-B7ACD75C70E7}" srcOrd="0" destOrd="0" presId="urn:microsoft.com/office/officeart/2018/2/layout/IconCircleList"/>
    <dgm:cxn modelId="{6597D9ED-63F5-4C61-963E-BDC17051A7E6}" type="presOf" srcId="{CDD8DA71-901B-4CC3-8F28-B904BCCD5241}" destId="{711E3BAF-661B-4EAF-B0B9-09672D2CBAEA}" srcOrd="0" destOrd="0" presId="urn:microsoft.com/office/officeart/2018/2/layout/IconCircleList"/>
    <dgm:cxn modelId="{928E8BFD-4AB2-4236-A0A2-6DF5180A48E8}" type="presOf" srcId="{718D16B0-6D35-4B29-B799-068880BE6ECF}" destId="{2DA91491-BEDE-48EB-AAA1-4EC91BC11226}" srcOrd="0" destOrd="0" presId="urn:microsoft.com/office/officeart/2018/2/layout/IconCircleList"/>
    <dgm:cxn modelId="{27DF6470-5970-47D5-B6B6-59CF03667233}" type="presParOf" srcId="{B47C480A-4211-4A23-89FE-E109AB440764}" destId="{79740DE4-CCCB-4F2F-9449-33D2B7656FBA}" srcOrd="0" destOrd="0" presId="urn:microsoft.com/office/officeart/2018/2/layout/IconCircleList"/>
    <dgm:cxn modelId="{F9193990-04B8-494E-BB69-6275819E6B47}" type="presParOf" srcId="{79740DE4-CCCB-4F2F-9449-33D2B7656FBA}" destId="{800431E0-8CDD-42C1-B8A6-E0FC84221A5A}" srcOrd="0" destOrd="0" presId="urn:microsoft.com/office/officeart/2018/2/layout/IconCircleList"/>
    <dgm:cxn modelId="{229A3FA8-10F5-4314-8051-493C36E7765F}" type="presParOf" srcId="{800431E0-8CDD-42C1-B8A6-E0FC84221A5A}" destId="{7E8A0809-DADD-4BD3-B82F-1758C4A8F6BA}" srcOrd="0" destOrd="0" presId="urn:microsoft.com/office/officeart/2018/2/layout/IconCircleList"/>
    <dgm:cxn modelId="{47DC7426-AE40-4218-9924-265A097CF8F3}" type="presParOf" srcId="{800431E0-8CDD-42C1-B8A6-E0FC84221A5A}" destId="{5A273663-2E80-4FE1-83FA-F203BCC9D4BE}" srcOrd="1" destOrd="0" presId="urn:microsoft.com/office/officeart/2018/2/layout/IconCircleList"/>
    <dgm:cxn modelId="{41001710-4A07-4978-BEEC-87EBB4A3BB68}" type="presParOf" srcId="{800431E0-8CDD-42C1-B8A6-E0FC84221A5A}" destId="{674E2573-E0E9-4202-B395-E5218951936C}" srcOrd="2" destOrd="0" presId="urn:microsoft.com/office/officeart/2018/2/layout/IconCircleList"/>
    <dgm:cxn modelId="{9C0ABB28-2291-4252-A90F-71C184E06896}" type="presParOf" srcId="{800431E0-8CDD-42C1-B8A6-E0FC84221A5A}" destId="{711E3BAF-661B-4EAF-B0B9-09672D2CBAEA}" srcOrd="3" destOrd="0" presId="urn:microsoft.com/office/officeart/2018/2/layout/IconCircleList"/>
    <dgm:cxn modelId="{5C755AD4-BE80-44A5-8DCE-3D23A8E03A28}" type="presParOf" srcId="{79740DE4-CCCB-4F2F-9449-33D2B7656FBA}" destId="{A8000C72-DD09-4CC5-8251-D70C1DF99963}" srcOrd="1" destOrd="0" presId="urn:microsoft.com/office/officeart/2018/2/layout/IconCircleList"/>
    <dgm:cxn modelId="{0501AB62-A5EF-4D89-BEC4-E432C05637EB}" type="presParOf" srcId="{79740DE4-CCCB-4F2F-9449-33D2B7656FBA}" destId="{8686C9E4-FB71-40CC-A51D-AB94F5F84B59}" srcOrd="2" destOrd="0" presId="urn:microsoft.com/office/officeart/2018/2/layout/IconCircleList"/>
    <dgm:cxn modelId="{D61E009C-E490-412B-AB44-B7063C4D6C88}" type="presParOf" srcId="{8686C9E4-FB71-40CC-A51D-AB94F5F84B59}" destId="{EAF5B6B4-E533-4610-92D3-EE9D6A12EFE3}" srcOrd="0" destOrd="0" presId="urn:microsoft.com/office/officeart/2018/2/layout/IconCircleList"/>
    <dgm:cxn modelId="{4A6D1424-41FF-4B3B-ADBE-C5C12F13DBD5}" type="presParOf" srcId="{8686C9E4-FB71-40CC-A51D-AB94F5F84B59}" destId="{3CD5B369-F6D3-4D29-AF79-9B3C253E411F}" srcOrd="1" destOrd="0" presId="urn:microsoft.com/office/officeart/2018/2/layout/IconCircleList"/>
    <dgm:cxn modelId="{8BC33F07-8BCC-48C3-AA02-42F051AC99EC}" type="presParOf" srcId="{8686C9E4-FB71-40CC-A51D-AB94F5F84B59}" destId="{EE5C5343-1129-4705-B218-D07A6F0CC571}" srcOrd="2" destOrd="0" presId="urn:microsoft.com/office/officeart/2018/2/layout/IconCircleList"/>
    <dgm:cxn modelId="{A29443CC-BB46-49A3-99C9-D304E26990C4}" type="presParOf" srcId="{8686C9E4-FB71-40CC-A51D-AB94F5F84B59}" destId="{5B5AA2AE-2C5E-447D-9477-0A1A23973CFF}" srcOrd="3" destOrd="0" presId="urn:microsoft.com/office/officeart/2018/2/layout/IconCircleList"/>
    <dgm:cxn modelId="{2AC130B5-9076-48E2-98A1-123010D7B978}" type="presParOf" srcId="{79740DE4-CCCB-4F2F-9449-33D2B7656FBA}" destId="{2DA91491-BEDE-48EB-AAA1-4EC91BC11226}" srcOrd="3" destOrd="0" presId="urn:microsoft.com/office/officeart/2018/2/layout/IconCircleList"/>
    <dgm:cxn modelId="{DAA5290E-D451-465C-8F78-0E732B5BD89F}" type="presParOf" srcId="{79740DE4-CCCB-4F2F-9449-33D2B7656FBA}" destId="{09E90760-7F6D-4DBC-B634-3B37A133C529}" srcOrd="4" destOrd="0" presId="urn:microsoft.com/office/officeart/2018/2/layout/IconCircleList"/>
    <dgm:cxn modelId="{56B68BAF-9C31-4ECE-A331-B09CE5CF2C20}" type="presParOf" srcId="{09E90760-7F6D-4DBC-B634-3B37A133C529}" destId="{25EC2FB8-7F29-4E27-B1D5-0028D972BC4A}" srcOrd="0" destOrd="0" presId="urn:microsoft.com/office/officeart/2018/2/layout/IconCircleList"/>
    <dgm:cxn modelId="{81CBBC96-7400-45DF-8308-C26C1BC3CF72}" type="presParOf" srcId="{09E90760-7F6D-4DBC-B634-3B37A133C529}" destId="{EBCBBC72-40BB-46F8-8DBD-87840BBB4E53}" srcOrd="1" destOrd="0" presId="urn:microsoft.com/office/officeart/2018/2/layout/IconCircleList"/>
    <dgm:cxn modelId="{969105FD-208E-48F1-8D5D-A8F4F32BFF0F}" type="presParOf" srcId="{09E90760-7F6D-4DBC-B634-3B37A133C529}" destId="{54682C1D-4573-4AD2-95AA-1F007C799AD4}" srcOrd="2" destOrd="0" presId="urn:microsoft.com/office/officeart/2018/2/layout/IconCircleList"/>
    <dgm:cxn modelId="{3CFC9EB7-FEEF-4A1A-ABC6-8D11C521E425}" type="presParOf" srcId="{09E90760-7F6D-4DBC-B634-3B37A133C529}" destId="{F32F9E20-2CB8-4461-A9E9-BD29B7645A4E}" srcOrd="3" destOrd="0" presId="urn:microsoft.com/office/officeart/2018/2/layout/IconCircleList"/>
    <dgm:cxn modelId="{E0E6BF8F-5520-437F-9D75-EF5054FCA4F6}" type="presParOf" srcId="{79740DE4-CCCB-4F2F-9449-33D2B7656FBA}" destId="{5E3AA054-123F-44EA-8316-6F9EC5F7E004}" srcOrd="5" destOrd="0" presId="urn:microsoft.com/office/officeart/2018/2/layout/IconCircleList"/>
    <dgm:cxn modelId="{59618926-CC09-44B6-9A65-CDC3F9EBE583}" type="presParOf" srcId="{79740DE4-CCCB-4F2F-9449-33D2B7656FBA}" destId="{CC042832-F8E3-4596-BBAA-50A7DC8D93B2}" srcOrd="6" destOrd="0" presId="urn:microsoft.com/office/officeart/2018/2/layout/IconCircleList"/>
    <dgm:cxn modelId="{C664FBB5-BEBF-4DB3-973F-8C2A6364BB79}" type="presParOf" srcId="{CC042832-F8E3-4596-BBAA-50A7DC8D93B2}" destId="{D60E4C05-EDE0-44FB-AC8B-0FA337761684}" srcOrd="0" destOrd="0" presId="urn:microsoft.com/office/officeart/2018/2/layout/IconCircleList"/>
    <dgm:cxn modelId="{3666A575-BF79-40A4-A954-4F55E446A6F2}" type="presParOf" srcId="{CC042832-F8E3-4596-BBAA-50A7DC8D93B2}" destId="{A595AF97-1307-40E3-ABDA-A3E79466E643}" srcOrd="1" destOrd="0" presId="urn:microsoft.com/office/officeart/2018/2/layout/IconCircleList"/>
    <dgm:cxn modelId="{3F1353BD-6228-4694-98A5-E38706A26810}" type="presParOf" srcId="{CC042832-F8E3-4596-BBAA-50A7DC8D93B2}" destId="{C586534A-52E9-4F17-9301-37B438DF76E4}" srcOrd="2" destOrd="0" presId="urn:microsoft.com/office/officeart/2018/2/layout/IconCircleList"/>
    <dgm:cxn modelId="{C6A87771-8A1D-4F20-B912-B4306939F0E2}" type="presParOf" srcId="{CC042832-F8E3-4596-BBAA-50A7DC8D93B2}" destId="{ED85D5CB-793D-44C1-B74A-B7ACD75C70E7}"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6F87F8-0850-46D8-BAF2-0AD6537DE8A8}">
      <dsp:nvSpPr>
        <dsp:cNvPr id="0" name=""/>
        <dsp:cNvSpPr/>
      </dsp:nvSpPr>
      <dsp:spPr>
        <a:xfrm>
          <a:off x="420687" y="0"/>
          <a:ext cx="4773613" cy="4773613"/>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FD5F7B-FF36-45C9-A5DE-5699358B7DEE}">
      <dsp:nvSpPr>
        <dsp:cNvPr id="0" name=""/>
        <dsp:cNvSpPr/>
      </dsp:nvSpPr>
      <dsp:spPr>
        <a:xfrm>
          <a:off x="874180" y="453493"/>
          <a:ext cx="1861709" cy="1861709"/>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Poor diet</a:t>
          </a:r>
        </a:p>
      </dsp:txBody>
      <dsp:txXfrm>
        <a:off x="965061" y="544374"/>
        <a:ext cx="1679947" cy="1679947"/>
      </dsp:txXfrm>
    </dsp:sp>
    <dsp:sp modelId="{4E464BA7-16A5-4BDE-B5DB-2FA8B97D287F}">
      <dsp:nvSpPr>
        <dsp:cNvPr id="0" name=""/>
        <dsp:cNvSpPr/>
      </dsp:nvSpPr>
      <dsp:spPr>
        <a:xfrm>
          <a:off x="2879097" y="453493"/>
          <a:ext cx="1861709" cy="1861709"/>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Not getting sufficient sleep</a:t>
          </a:r>
        </a:p>
      </dsp:txBody>
      <dsp:txXfrm>
        <a:off x="2969978" y="544374"/>
        <a:ext cx="1679947" cy="1679947"/>
      </dsp:txXfrm>
    </dsp:sp>
    <dsp:sp modelId="{56A067A7-553A-4EB0-98F3-63334E2C007C}">
      <dsp:nvSpPr>
        <dsp:cNvPr id="0" name=""/>
        <dsp:cNvSpPr/>
      </dsp:nvSpPr>
      <dsp:spPr>
        <a:xfrm>
          <a:off x="874180" y="2458410"/>
          <a:ext cx="1861709" cy="1861709"/>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Inactive lifestyle</a:t>
          </a:r>
        </a:p>
      </dsp:txBody>
      <dsp:txXfrm>
        <a:off x="965061" y="2549291"/>
        <a:ext cx="1679947" cy="1679947"/>
      </dsp:txXfrm>
    </dsp:sp>
    <dsp:sp modelId="{A911128D-F1D6-40F3-847C-762E6372759A}">
      <dsp:nvSpPr>
        <dsp:cNvPr id="0" name=""/>
        <dsp:cNvSpPr/>
      </dsp:nvSpPr>
      <dsp:spPr>
        <a:xfrm>
          <a:off x="2879097" y="2458410"/>
          <a:ext cx="1861709" cy="1861709"/>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Occupational life</a:t>
          </a:r>
        </a:p>
      </dsp:txBody>
      <dsp:txXfrm>
        <a:off x="2969978" y="2549291"/>
        <a:ext cx="1679947" cy="16799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E2072B-0C00-421D-8FC5-ECFE63327165}">
      <dsp:nvSpPr>
        <dsp:cNvPr id="0" name=""/>
        <dsp:cNvSpPr/>
      </dsp:nvSpPr>
      <dsp:spPr>
        <a:xfrm>
          <a:off x="0" y="2232"/>
          <a:ext cx="6496050"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66F9713E-215A-4D1E-88C9-B1FB81BAFFF9}">
      <dsp:nvSpPr>
        <dsp:cNvPr id="0" name=""/>
        <dsp:cNvSpPr/>
      </dsp:nvSpPr>
      <dsp:spPr>
        <a:xfrm>
          <a:off x="0" y="2232"/>
          <a:ext cx="6496050" cy="1522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100000"/>
            </a:lnSpc>
            <a:spcBef>
              <a:spcPct val="0"/>
            </a:spcBef>
            <a:spcAft>
              <a:spcPct val="35000"/>
            </a:spcAft>
            <a:buNone/>
          </a:pPr>
          <a:r>
            <a:rPr lang="en-US" sz="3900" b="0" i="0" kern="1200"/>
            <a:t>Addicted to smoking</a:t>
          </a:r>
          <a:endParaRPr lang="en-US" sz="3900" kern="1200"/>
        </a:p>
      </dsp:txBody>
      <dsp:txXfrm>
        <a:off x="0" y="2232"/>
        <a:ext cx="6496050" cy="1522511"/>
      </dsp:txXfrm>
    </dsp:sp>
    <dsp:sp modelId="{DF64AB64-A2A3-457F-8328-B2CBDF4BE8F7}">
      <dsp:nvSpPr>
        <dsp:cNvPr id="0" name=""/>
        <dsp:cNvSpPr/>
      </dsp:nvSpPr>
      <dsp:spPr>
        <a:xfrm>
          <a:off x="0" y="1524744"/>
          <a:ext cx="6496050" cy="0"/>
        </a:xfrm>
        <a:prstGeom prst="line">
          <a:avLst/>
        </a:prstGeom>
        <a:gradFill rotWithShape="0">
          <a:gsLst>
            <a:gs pos="0">
              <a:schemeClr val="accent2">
                <a:hueOff val="677407"/>
                <a:satOff val="-3316"/>
                <a:lumOff val="1862"/>
                <a:alphaOff val="0"/>
                <a:tint val="98000"/>
                <a:lumMod val="114000"/>
              </a:schemeClr>
            </a:gs>
            <a:gs pos="100000">
              <a:schemeClr val="accent2">
                <a:hueOff val="677407"/>
                <a:satOff val="-3316"/>
                <a:lumOff val="1862"/>
                <a:alphaOff val="0"/>
                <a:shade val="90000"/>
                <a:lumMod val="84000"/>
              </a:schemeClr>
            </a:gs>
          </a:gsLst>
          <a:lin ang="5400000" scaled="0"/>
        </a:gradFill>
        <a:ln w="9525" cap="rnd" cmpd="sng" algn="ctr">
          <a:solidFill>
            <a:schemeClr val="accent2">
              <a:hueOff val="677407"/>
              <a:satOff val="-3316"/>
              <a:lumOff val="1862"/>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8F638881-1F3A-4262-AC24-ED506A616663}">
      <dsp:nvSpPr>
        <dsp:cNvPr id="0" name=""/>
        <dsp:cNvSpPr/>
      </dsp:nvSpPr>
      <dsp:spPr>
        <a:xfrm>
          <a:off x="0" y="1524744"/>
          <a:ext cx="6496050" cy="1522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100000"/>
            </a:lnSpc>
            <a:spcBef>
              <a:spcPct val="0"/>
            </a:spcBef>
            <a:spcAft>
              <a:spcPct val="35000"/>
            </a:spcAft>
            <a:buNone/>
          </a:pPr>
          <a:r>
            <a:rPr lang="en-US" sz="3900" b="0" i="0" kern="1200" dirty="0"/>
            <a:t>Extreme exposure to coal gases </a:t>
          </a:r>
          <a:endParaRPr lang="en-US" sz="3900" kern="1200" dirty="0"/>
        </a:p>
      </dsp:txBody>
      <dsp:txXfrm>
        <a:off x="0" y="1524744"/>
        <a:ext cx="6496050" cy="1522511"/>
      </dsp:txXfrm>
    </dsp:sp>
    <dsp:sp modelId="{148985B0-427D-4B67-B307-BC9E7CCE5025}">
      <dsp:nvSpPr>
        <dsp:cNvPr id="0" name=""/>
        <dsp:cNvSpPr/>
      </dsp:nvSpPr>
      <dsp:spPr>
        <a:xfrm>
          <a:off x="0" y="3047255"/>
          <a:ext cx="6496050" cy="0"/>
        </a:xfrm>
        <a:prstGeom prst="line">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w="9525" cap="rnd" cmpd="sng" algn="ctr">
          <a:solidFill>
            <a:schemeClr val="accent2">
              <a:hueOff val="1354814"/>
              <a:satOff val="-6632"/>
              <a:lumOff val="3725"/>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C764E710-456F-42B7-BAF3-CAB5CF9B7A19}">
      <dsp:nvSpPr>
        <dsp:cNvPr id="0" name=""/>
        <dsp:cNvSpPr/>
      </dsp:nvSpPr>
      <dsp:spPr>
        <a:xfrm>
          <a:off x="0" y="3047255"/>
          <a:ext cx="6496050" cy="1522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100000"/>
            </a:lnSpc>
            <a:spcBef>
              <a:spcPct val="0"/>
            </a:spcBef>
            <a:spcAft>
              <a:spcPct val="35000"/>
            </a:spcAft>
            <a:buNone/>
          </a:pPr>
          <a:r>
            <a:rPr lang="en-US" sz="3900" b="0" i="0" kern="1200"/>
            <a:t>Exposure to air pollution</a:t>
          </a:r>
          <a:endParaRPr lang="en-US" sz="3900" kern="1200"/>
        </a:p>
      </dsp:txBody>
      <dsp:txXfrm>
        <a:off x="0" y="3047255"/>
        <a:ext cx="6496050" cy="15225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8A0809-DADD-4BD3-B82F-1758C4A8F6BA}">
      <dsp:nvSpPr>
        <dsp:cNvPr id="0" name=""/>
        <dsp:cNvSpPr/>
      </dsp:nvSpPr>
      <dsp:spPr>
        <a:xfrm>
          <a:off x="276718" y="43630"/>
          <a:ext cx="1369144" cy="136914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273663-2E80-4FE1-83FA-F203BCC9D4BE}">
      <dsp:nvSpPr>
        <dsp:cNvPr id="0" name=""/>
        <dsp:cNvSpPr/>
      </dsp:nvSpPr>
      <dsp:spPr>
        <a:xfrm>
          <a:off x="564238" y="331150"/>
          <a:ext cx="794104" cy="794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11E3BAF-661B-4EAF-B0B9-09672D2CBAEA}">
      <dsp:nvSpPr>
        <dsp:cNvPr id="0" name=""/>
        <dsp:cNvSpPr/>
      </dsp:nvSpPr>
      <dsp:spPr>
        <a:xfrm>
          <a:off x="1939251" y="43630"/>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Treatment is managed by a team of specialists providing the care that involves health professionals for diagnosis </a:t>
          </a:r>
        </a:p>
      </dsp:txBody>
      <dsp:txXfrm>
        <a:off x="1939251" y="43630"/>
        <a:ext cx="3227270" cy="1369144"/>
      </dsp:txXfrm>
    </dsp:sp>
    <dsp:sp modelId="{EAF5B6B4-E533-4610-92D3-EE9D6A12EFE3}">
      <dsp:nvSpPr>
        <dsp:cNvPr id="0" name=""/>
        <dsp:cNvSpPr/>
      </dsp:nvSpPr>
      <dsp:spPr>
        <a:xfrm>
          <a:off x="5728848" y="43630"/>
          <a:ext cx="1369144" cy="136914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D5B369-F6D3-4D29-AF79-9B3C253E411F}">
      <dsp:nvSpPr>
        <dsp:cNvPr id="0" name=""/>
        <dsp:cNvSpPr/>
      </dsp:nvSpPr>
      <dsp:spPr>
        <a:xfrm>
          <a:off x="6016369" y="331150"/>
          <a:ext cx="794104" cy="794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B5AA2AE-2C5E-447D-9477-0A1A23973CFF}">
      <dsp:nvSpPr>
        <dsp:cNvPr id="0" name=""/>
        <dsp:cNvSpPr/>
      </dsp:nvSpPr>
      <dsp:spPr>
        <a:xfrm>
          <a:off x="7391381" y="43630"/>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Treatments are provided, such as chemotherapy in cycles, immunotherapy, targeted therapies, cryotherapy and photodynamic therapy (NHS, 2025). </a:t>
          </a:r>
        </a:p>
      </dsp:txBody>
      <dsp:txXfrm>
        <a:off x="7391381" y="43630"/>
        <a:ext cx="3227270" cy="1369144"/>
      </dsp:txXfrm>
    </dsp:sp>
    <dsp:sp modelId="{25EC2FB8-7F29-4E27-B1D5-0028D972BC4A}">
      <dsp:nvSpPr>
        <dsp:cNvPr id="0" name=""/>
        <dsp:cNvSpPr/>
      </dsp:nvSpPr>
      <dsp:spPr>
        <a:xfrm>
          <a:off x="276718" y="1991502"/>
          <a:ext cx="1369144" cy="136914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CBBC72-40BB-46F8-8DBD-87840BBB4E53}">
      <dsp:nvSpPr>
        <dsp:cNvPr id="0" name=""/>
        <dsp:cNvSpPr/>
      </dsp:nvSpPr>
      <dsp:spPr>
        <a:xfrm>
          <a:off x="564238" y="2279022"/>
          <a:ext cx="794104" cy="794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32F9E20-2CB8-4461-A9E9-BD29B7645A4E}">
      <dsp:nvSpPr>
        <dsp:cNvPr id="0" name=""/>
        <dsp:cNvSpPr/>
      </dsp:nvSpPr>
      <dsp:spPr>
        <a:xfrm>
          <a:off x="1939251" y="1991502"/>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Effective communication, making patient aware of their condition, tests and treatments (NICE, 2024).</a:t>
          </a:r>
        </a:p>
      </dsp:txBody>
      <dsp:txXfrm>
        <a:off x="1939251" y="1991502"/>
        <a:ext cx="3227270" cy="1369144"/>
      </dsp:txXfrm>
    </dsp:sp>
    <dsp:sp modelId="{D60E4C05-EDE0-44FB-AC8B-0FA337761684}">
      <dsp:nvSpPr>
        <dsp:cNvPr id="0" name=""/>
        <dsp:cNvSpPr/>
      </dsp:nvSpPr>
      <dsp:spPr>
        <a:xfrm>
          <a:off x="5728848" y="1991502"/>
          <a:ext cx="1369144" cy="136914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95AF97-1307-40E3-ABDA-A3E79466E643}">
      <dsp:nvSpPr>
        <dsp:cNvPr id="0" name=""/>
        <dsp:cNvSpPr/>
      </dsp:nvSpPr>
      <dsp:spPr>
        <a:xfrm>
          <a:off x="6016369" y="2279022"/>
          <a:ext cx="794104" cy="7941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D85D5CB-793D-44C1-B74A-B7ACD75C70E7}">
      <dsp:nvSpPr>
        <dsp:cNvPr id="0" name=""/>
        <dsp:cNvSpPr/>
      </dsp:nvSpPr>
      <dsp:spPr>
        <a:xfrm>
          <a:off x="7391381" y="1991502"/>
          <a:ext cx="3227270" cy="1369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Managing the symptoms, providing proper diet and medical treatment. </a:t>
          </a:r>
        </a:p>
      </dsp:txBody>
      <dsp:txXfrm>
        <a:off x="7391381" y="1991502"/>
        <a:ext cx="3227270" cy="1369144"/>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0B5EB1-0D28-41D2-9A88-E9DC7E580F7F}" type="datetimeFigureOut">
              <a:rPr lang="en-US" smtClean="0"/>
              <a:t>11/16/2025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09B606-CCC7-4403-8CDD-F1C904502CC5}" type="slidenum">
              <a:rPr lang="en-US" smtClean="0"/>
              <a:t>‹#›</a:t>
            </a:fld>
            <a:endParaRPr lang="en-US"/>
          </a:p>
        </p:txBody>
      </p:sp>
    </p:spTree>
    <p:extLst>
      <p:ext uri="{BB962C8B-B14F-4D97-AF65-F5344CB8AC3E}">
        <p14:creationId xmlns:p14="http://schemas.microsoft.com/office/powerpoint/2010/main" val="27950061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elaborates on lung cancer and how it affects the respiratory system of a human. Further, it discusses about case of David suffering from lung cancer and the risk factors based on his lifestyle and disease. At last, the PPT proposes some recommendations based on the information and the condition of David suffering from lung cancer. </a:t>
            </a:r>
          </a:p>
          <a:p>
            <a:endParaRPr lang="en-US" dirty="0"/>
          </a:p>
        </p:txBody>
      </p:sp>
      <p:sp>
        <p:nvSpPr>
          <p:cNvPr id="4" name="Slide Number Placeholder 3"/>
          <p:cNvSpPr>
            <a:spLocks noGrp="1"/>
          </p:cNvSpPr>
          <p:nvPr>
            <p:ph type="sldNum" sz="quarter" idx="5"/>
          </p:nvPr>
        </p:nvSpPr>
        <p:spPr/>
        <p:txBody>
          <a:bodyPr/>
          <a:lstStyle/>
          <a:p>
            <a:fld id="{7909B606-CCC7-4403-8CDD-F1C904502CC5}" type="slidenum">
              <a:rPr lang="en-US" smtClean="0"/>
              <a:t>2</a:t>
            </a:fld>
            <a:endParaRPr lang="en-US"/>
          </a:p>
        </p:txBody>
      </p:sp>
    </p:spTree>
    <p:extLst>
      <p:ext uri="{BB962C8B-B14F-4D97-AF65-F5344CB8AC3E}">
        <p14:creationId xmlns:p14="http://schemas.microsoft.com/office/powerpoint/2010/main" val="34627359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Lung cancer is a type of cancer where abnormal cells start growing in the lungs in an uncontrolled manner. The common symptoms found in lung cancer are problems in breathing, chest pain and an uncontrolled cough that does not go away. The major reason found for the cause of lung cancer is smoking, which is responsible for 85% of the cases. Cancer is diagnosed at a very advanced stage, where the treatments are very limited (World Health Organisation, 2023). The two common types of lung cancer are SCLC, which stands for small cell carcinoma and NSCLC, which is non-small cell carcinoma.  </a:t>
            </a:r>
          </a:p>
          <a:p>
            <a:endParaRPr lang="en-US" dirty="0"/>
          </a:p>
        </p:txBody>
      </p:sp>
      <p:sp>
        <p:nvSpPr>
          <p:cNvPr id="4" name="Slide Number Placeholder 3"/>
          <p:cNvSpPr>
            <a:spLocks noGrp="1"/>
          </p:cNvSpPr>
          <p:nvPr>
            <p:ph type="sldNum" sz="quarter" idx="5"/>
          </p:nvPr>
        </p:nvSpPr>
        <p:spPr/>
        <p:txBody>
          <a:bodyPr/>
          <a:lstStyle/>
          <a:p>
            <a:fld id="{7909B606-CCC7-4403-8CDD-F1C904502CC5}" type="slidenum">
              <a:rPr lang="en-US" smtClean="0"/>
              <a:t>3</a:t>
            </a:fld>
            <a:endParaRPr lang="en-US"/>
          </a:p>
        </p:txBody>
      </p:sp>
    </p:spTree>
    <p:extLst>
      <p:ext uri="{BB962C8B-B14F-4D97-AF65-F5344CB8AC3E}">
        <p14:creationId xmlns:p14="http://schemas.microsoft.com/office/powerpoint/2010/main" val="3332433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anatomy of the lungs is as follows. The right and left lungs are asymmetrical but are similar. The lungs consist of apex, base, 3 borders and 3 surfacers. The apex is placed right above the 1</a:t>
            </a:r>
            <a:r>
              <a:rPr lang="en-US" sz="1200" kern="1200" baseline="30000" dirty="0">
                <a:solidFill>
                  <a:schemeClr val="tx1"/>
                </a:solidFill>
                <a:effectLst/>
                <a:latin typeface="+mn-lt"/>
                <a:ea typeface="+mn-ea"/>
                <a:cs typeface="+mn-cs"/>
              </a:rPr>
              <a:t>st</a:t>
            </a:r>
            <a:r>
              <a:rPr lang="en-US" sz="1200" kern="1200" dirty="0">
                <a:solidFill>
                  <a:schemeClr val="tx1"/>
                </a:solidFill>
                <a:effectLst/>
                <a:latin typeface="+mn-lt"/>
                <a:ea typeface="+mn-ea"/>
                <a:cs typeface="+mn-cs"/>
              </a:rPr>
              <a:t> rib and is covered with pleura. The base lies on the diaphragm, which is the concave inferior surface. Costal, diaphragmatic and mediastinal are the 3 surfaces of the lungs. Costal surface includes the costal pleura, ribs and sternum. The mediastinal surface relates to the middle mediastinum, which includes the heart and pericardium (Chaudhry et al., 2024). The diaphragmatic surface is concave and lies on the diaphragm. At last, the 3 borders are anterior, posterior and inferior. Anterior border includes the pleural reflection. The inferior is responsible for separating the base and the coastal surface of the lungs. Posterior border extends from vertebrae that is from apex to the inferior border. </a:t>
            </a:r>
          </a:p>
          <a:p>
            <a:endParaRPr lang="en-US" dirty="0"/>
          </a:p>
        </p:txBody>
      </p:sp>
      <p:sp>
        <p:nvSpPr>
          <p:cNvPr id="4" name="Slide Number Placeholder 3"/>
          <p:cNvSpPr>
            <a:spLocks noGrp="1"/>
          </p:cNvSpPr>
          <p:nvPr>
            <p:ph type="sldNum" sz="quarter" idx="5"/>
          </p:nvPr>
        </p:nvSpPr>
        <p:spPr/>
        <p:txBody>
          <a:bodyPr/>
          <a:lstStyle/>
          <a:p>
            <a:fld id="{7909B606-CCC7-4403-8CDD-F1C904502CC5}" type="slidenum">
              <a:rPr lang="en-US" smtClean="0"/>
              <a:t>4</a:t>
            </a:fld>
            <a:endParaRPr lang="en-US"/>
          </a:p>
        </p:txBody>
      </p:sp>
    </p:spTree>
    <p:extLst>
      <p:ext uri="{BB962C8B-B14F-4D97-AF65-F5344CB8AC3E}">
        <p14:creationId xmlns:p14="http://schemas.microsoft.com/office/powerpoint/2010/main" val="5854250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physiology of the lungs includes the functioning of the lungs. The primary function of the lungs includes the exchange of oxygen and carbon dioxide gases. the respiratory system includes the nose, larynx, trachea, bronchi and bronchioles, oropharynx and lungs that have their particular functions in the working of the respiratory system (Haddad and Sharma, 2019). The oxygen is transported from the alveoli to the capillary networks, and the exchange of gases takes place at the alveoli. </a:t>
            </a:r>
          </a:p>
          <a:p>
            <a:endParaRPr lang="en-US" dirty="0"/>
          </a:p>
        </p:txBody>
      </p:sp>
      <p:sp>
        <p:nvSpPr>
          <p:cNvPr id="4" name="Slide Number Placeholder 3"/>
          <p:cNvSpPr>
            <a:spLocks noGrp="1"/>
          </p:cNvSpPr>
          <p:nvPr>
            <p:ph type="sldNum" sz="quarter" idx="5"/>
          </p:nvPr>
        </p:nvSpPr>
        <p:spPr/>
        <p:txBody>
          <a:bodyPr/>
          <a:lstStyle/>
          <a:p>
            <a:fld id="{7909B606-CCC7-4403-8CDD-F1C904502CC5}" type="slidenum">
              <a:rPr lang="en-US" smtClean="0"/>
              <a:t>5</a:t>
            </a:fld>
            <a:endParaRPr lang="en-US"/>
          </a:p>
        </p:txBody>
      </p:sp>
    </p:spTree>
    <p:extLst>
      <p:ext uri="{BB962C8B-B14F-4D97-AF65-F5344CB8AC3E}">
        <p14:creationId xmlns:p14="http://schemas.microsoft.com/office/powerpoint/2010/main" val="12028599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SCLC stands for small cell carcinoma or small cell lung cancer, which mainly occurs in the central airways of the lungs. The growth of the abnormal cells has a high mitotic rate and a short time of doubling. The symptoms of SCLC include cough, wheezing and hemoptysis that depend on the size and location of the tumour (</a:t>
            </a:r>
            <a:r>
              <a:rPr lang="en-US" sz="1200" kern="1200" dirty="0" err="1">
                <a:solidFill>
                  <a:schemeClr val="tx1"/>
                </a:solidFill>
                <a:effectLst/>
                <a:latin typeface="+mn-lt"/>
                <a:ea typeface="+mn-ea"/>
                <a:cs typeface="+mn-cs"/>
              </a:rPr>
              <a:t>Basumallik</a:t>
            </a:r>
            <a:r>
              <a:rPr lang="en-US" sz="1200" kern="1200" dirty="0">
                <a:solidFill>
                  <a:schemeClr val="tx1"/>
                </a:solidFill>
                <a:effectLst/>
                <a:latin typeface="+mn-lt"/>
                <a:ea typeface="+mn-ea"/>
                <a:cs typeface="+mn-cs"/>
              </a:rPr>
              <a:t> and Agarwal, 2023). The growth of the tumour impacts the chest wall, oesophagus and superior vena cava. If SCLC is not treated, then the patient has a median survival of 2-4 months.  </a:t>
            </a:r>
          </a:p>
          <a:p>
            <a:endParaRPr lang="en-US" dirty="0"/>
          </a:p>
        </p:txBody>
      </p:sp>
      <p:sp>
        <p:nvSpPr>
          <p:cNvPr id="4" name="Slide Number Placeholder 3"/>
          <p:cNvSpPr>
            <a:spLocks noGrp="1"/>
          </p:cNvSpPr>
          <p:nvPr>
            <p:ph type="sldNum" sz="quarter" idx="5"/>
          </p:nvPr>
        </p:nvSpPr>
        <p:spPr/>
        <p:txBody>
          <a:bodyPr/>
          <a:lstStyle/>
          <a:p>
            <a:fld id="{7909B606-CCC7-4403-8CDD-F1C904502CC5}" type="slidenum">
              <a:rPr lang="en-US" smtClean="0"/>
              <a:t>6</a:t>
            </a:fld>
            <a:endParaRPr lang="en-US"/>
          </a:p>
        </p:txBody>
      </p:sp>
    </p:spTree>
    <p:extLst>
      <p:ext uri="{BB962C8B-B14F-4D97-AF65-F5344CB8AC3E}">
        <p14:creationId xmlns:p14="http://schemas.microsoft.com/office/powerpoint/2010/main" val="15082115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Non-small cell carcinoma or non-small lung cancer is the most common lung cancer, where the normal cells start to grow uncontrollably in the lungs. The growth of the cells is slower than small-cell lung cancer, but the cancer is diagnosed at an advanced stage. It is spread to other parts of the body before the noticeable symptoms develop (Cleveland Clinic, 2025). There are further different types of NSCLC that occur depending on the different areas of the lungs. The common symptoms of NSCLC include severe coughing up blood, loss of appetite, chest pain, wheezing, tiredness and breathing problems. </a:t>
            </a:r>
          </a:p>
          <a:p>
            <a:endParaRPr lang="en-US" dirty="0"/>
          </a:p>
        </p:txBody>
      </p:sp>
      <p:sp>
        <p:nvSpPr>
          <p:cNvPr id="4" name="Slide Number Placeholder 3"/>
          <p:cNvSpPr>
            <a:spLocks noGrp="1"/>
          </p:cNvSpPr>
          <p:nvPr>
            <p:ph type="sldNum" sz="quarter" idx="5"/>
          </p:nvPr>
        </p:nvSpPr>
        <p:spPr/>
        <p:txBody>
          <a:bodyPr/>
          <a:lstStyle/>
          <a:p>
            <a:fld id="{7909B606-CCC7-4403-8CDD-F1C904502CC5}" type="slidenum">
              <a:rPr lang="en-US" smtClean="0"/>
              <a:t>7</a:t>
            </a:fld>
            <a:endParaRPr lang="en-US"/>
          </a:p>
        </p:txBody>
      </p:sp>
    </p:spTree>
    <p:extLst>
      <p:ext uri="{BB962C8B-B14F-4D97-AF65-F5344CB8AC3E}">
        <p14:creationId xmlns:p14="http://schemas.microsoft.com/office/powerpoint/2010/main" val="13727697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David </a:t>
            </a:r>
            <a:r>
              <a:rPr lang="en-US" sz="1200" kern="1200" dirty="0" err="1">
                <a:solidFill>
                  <a:schemeClr val="tx1"/>
                </a:solidFill>
                <a:effectLst/>
                <a:latin typeface="+mn-lt"/>
                <a:ea typeface="+mn-ea"/>
                <a:cs typeface="+mn-cs"/>
              </a:rPr>
              <a:t>Hobsnon</a:t>
            </a:r>
            <a:r>
              <a:rPr lang="en-US" sz="1200" kern="1200" dirty="0">
                <a:solidFill>
                  <a:schemeClr val="tx1"/>
                </a:solidFill>
                <a:effectLst/>
                <a:latin typeface="+mn-lt"/>
                <a:ea typeface="+mn-ea"/>
                <a:cs typeface="+mn-cs"/>
              </a:rPr>
              <a:t> is a 38-year-old man working in a coal mining company. For the past few months, David has been suffering from severe coughing and chest pain. A few days ago, David also had blood during coughing and an extreme problem in breathing. On testing, David was diagnosed with non-small cell lung cancer (NSCLC). </a:t>
            </a:r>
          </a:p>
          <a:p>
            <a:endParaRPr lang="en-US" dirty="0"/>
          </a:p>
        </p:txBody>
      </p:sp>
      <p:sp>
        <p:nvSpPr>
          <p:cNvPr id="4" name="Slide Number Placeholder 3"/>
          <p:cNvSpPr>
            <a:spLocks noGrp="1"/>
          </p:cNvSpPr>
          <p:nvPr>
            <p:ph type="sldNum" sz="quarter" idx="5"/>
          </p:nvPr>
        </p:nvSpPr>
        <p:spPr/>
        <p:txBody>
          <a:bodyPr/>
          <a:lstStyle/>
          <a:p>
            <a:fld id="{7909B606-CCC7-4403-8CDD-F1C904502CC5}" type="slidenum">
              <a:rPr lang="en-US" smtClean="0"/>
              <a:t>8</a:t>
            </a:fld>
            <a:endParaRPr lang="en-US"/>
          </a:p>
        </p:txBody>
      </p:sp>
    </p:spTree>
    <p:extLst>
      <p:ext uri="{BB962C8B-B14F-4D97-AF65-F5344CB8AC3E}">
        <p14:creationId xmlns:p14="http://schemas.microsoft.com/office/powerpoint/2010/main" val="28003888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Our daily life habits play an important role in maintaining a healthy lifestyle. Here are the lifestyle factors that affect the health of David. Since David used to work at a coal mining site so he had exposure to coal gases and pollution. His financial condition was also poor, which led to improper nutrition and diet and no regular physical exercise. Working in a coal manufacturing site also leads to insufficient sleep, which is another important element of a healthy lifestyle. All these daily lifestyle factors had a huge impact on the health of David, which led to serious health issues. </a:t>
            </a:r>
          </a:p>
          <a:p>
            <a:endParaRPr lang="en-US" dirty="0"/>
          </a:p>
        </p:txBody>
      </p:sp>
      <p:sp>
        <p:nvSpPr>
          <p:cNvPr id="4" name="Slide Number Placeholder 3"/>
          <p:cNvSpPr>
            <a:spLocks noGrp="1"/>
          </p:cNvSpPr>
          <p:nvPr>
            <p:ph type="sldNum" sz="quarter" idx="5"/>
          </p:nvPr>
        </p:nvSpPr>
        <p:spPr/>
        <p:txBody>
          <a:bodyPr/>
          <a:lstStyle/>
          <a:p>
            <a:fld id="{7909B606-CCC7-4403-8CDD-F1C904502CC5}" type="slidenum">
              <a:rPr lang="en-US" smtClean="0"/>
              <a:t>9</a:t>
            </a:fld>
            <a:endParaRPr lang="en-US"/>
          </a:p>
        </p:txBody>
      </p:sp>
    </p:spTree>
    <p:extLst>
      <p:ext uri="{BB962C8B-B14F-4D97-AF65-F5344CB8AC3E}">
        <p14:creationId xmlns:p14="http://schemas.microsoft.com/office/powerpoint/2010/main" val="27419244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Apart from the lifestyle factors there are also some factors that leads to causing non-small cell lung disease. Since the financial condition was poor so he was going through depression and was extremely addicted to cigarette smoking. Due to his occupation, as he used to work in a coal mining site, he was exposed to coal gases and air pollution every day. This resulted in lung problems like coughing, chest pain and breathing problems, and lastly, he was diagnosed with NSCLC. </a:t>
            </a:r>
          </a:p>
          <a:p>
            <a:endParaRPr lang="en-US" dirty="0"/>
          </a:p>
        </p:txBody>
      </p:sp>
      <p:sp>
        <p:nvSpPr>
          <p:cNvPr id="4" name="Slide Number Placeholder 3"/>
          <p:cNvSpPr>
            <a:spLocks noGrp="1"/>
          </p:cNvSpPr>
          <p:nvPr>
            <p:ph type="sldNum" sz="quarter" idx="5"/>
          </p:nvPr>
        </p:nvSpPr>
        <p:spPr/>
        <p:txBody>
          <a:bodyPr/>
          <a:lstStyle/>
          <a:p>
            <a:fld id="{7909B606-CCC7-4403-8CDD-F1C904502CC5}" type="slidenum">
              <a:rPr lang="en-US" smtClean="0"/>
              <a:t>10</a:t>
            </a:fld>
            <a:endParaRPr lang="en-US"/>
          </a:p>
        </p:txBody>
      </p:sp>
    </p:spTree>
    <p:extLst>
      <p:ext uri="{BB962C8B-B14F-4D97-AF65-F5344CB8AC3E}">
        <p14:creationId xmlns:p14="http://schemas.microsoft.com/office/powerpoint/2010/main" val="15992119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Based on the information and condition of the patient given above, here are some recommendations for the care planning of the patient based on the guidelines of the NHS and NICE. The symptoms must be managed, and the patient is provided with proper medical treatment. The team managing the treatment involves specialised healthcare professionals for the diagnosis. The treatment involves therapies like chemotherapy, immunotherapy, cryotherapy, photodynamic and targeted therapy. The healthcare professionals must develop effective communication with the patient to make them understand their condition, tests and treatment. </a:t>
            </a:r>
          </a:p>
          <a:p>
            <a:endParaRPr lang="en-US" dirty="0"/>
          </a:p>
        </p:txBody>
      </p:sp>
      <p:sp>
        <p:nvSpPr>
          <p:cNvPr id="4" name="Slide Number Placeholder 3"/>
          <p:cNvSpPr>
            <a:spLocks noGrp="1"/>
          </p:cNvSpPr>
          <p:nvPr>
            <p:ph type="sldNum" sz="quarter" idx="5"/>
          </p:nvPr>
        </p:nvSpPr>
        <p:spPr/>
        <p:txBody>
          <a:bodyPr/>
          <a:lstStyle/>
          <a:p>
            <a:fld id="{7909B606-CCC7-4403-8CDD-F1C904502CC5}" type="slidenum">
              <a:rPr lang="en-US" smtClean="0"/>
              <a:t>11</a:t>
            </a:fld>
            <a:endParaRPr lang="en-US"/>
          </a:p>
        </p:txBody>
      </p:sp>
    </p:spTree>
    <p:extLst>
      <p:ext uri="{BB962C8B-B14F-4D97-AF65-F5344CB8AC3E}">
        <p14:creationId xmlns:p14="http://schemas.microsoft.com/office/powerpoint/2010/main" val="21611764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Lung cancer is caused by to growth of abnormal cells in the lungs. NSCLC and SCLC are two types of lung cancer out of which NSCLC is the most found. This presentation concludes the cause of lung cancer and care plan for the patient from the information of David Hobson, suffering from non-small cell cancer (NSCLC) </a:t>
            </a:r>
          </a:p>
          <a:p>
            <a:endParaRPr lang="en-US" dirty="0"/>
          </a:p>
        </p:txBody>
      </p:sp>
      <p:sp>
        <p:nvSpPr>
          <p:cNvPr id="4" name="Slide Number Placeholder 3"/>
          <p:cNvSpPr>
            <a:spLocks noGrp="1"/>
          </p:cNvSpPr>
          <p:nvPr>
            <p:ph type="sldNum" sz="quarter" idx="5"/>
          </p:nvPr>
        </p:nvSpPr>
        <p:spPr/>
        <p:txBody>
          <a:bodyPr/>
          <a:lstStyle/>
          <a:p>
            <a:fld id="{7909B606-CCC7-4403-8CDD-F1C904502CC5}" type="slidenum">
              <a:rPr lang="en-US" smtClean="0"/>
              <a:t>12</a:t>
            </a:fld>
            <a:endParaRPr lang="en-US"/>
          </a:p>
        </p:txBody>
      </p:sp>
    </p:spTree>
    <p:extLst>
      <p:ext uri="{BB962C8B-B14F-4D97-AF65-F5344CB8AC3E}">
        <p14:creationId xmlns:p14="http://schemas.microsoft.com/office/powerpoint/2010/main" val="39334124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128FA71-3A18-48C0-980F-4B68F7F63042}" type="datetime1">
              <a:rPr lang="en-US" smtClean="0"/>
              <a:t>11/16/2025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68593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1C1210E-201E-4473-82AC-2466F5386C38}" type="datetime1">
              <a:rPr lang="en-US" smtClean="0"/>
              <a:t>11/16/2025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87592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11/16/2025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081247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11/16/2025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41476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11/16/2025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92763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2D6B226B-77A6-410C-9796-083F278E0125}" type="datetime1">
              <a:rPr lang="en-US" smtClean="0"/>
              <a:t>11/16/2025</a:t>
            </a:fld>
            <a:endParaRPr lang="en-US"/>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04393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23A578B-D289-4C40-8593-3D356C49DA58}" type="datetime1">
              <a:rPr lang="en-US" smtClean="0"/>
              <a:t>11/16/2025</a:t>
            </a:fld>
            <a:endParaRPr lang="en-US"/>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668405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713DFAE3-14DB-48A7-A80F-80DDB072CE3D}" type="datetime1">
              <a:rPr lang="en-US" smtClean="0"/>
              <a:t>11/16/2025</a:t>
            </a:fld>
            <a:endParaRPr lang="en-US"/>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25188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C5EAEF-6478-4102-8F5D-A5FE9FC97ACB}" type="datetime1">
              <a:rPr lang="en-US" smtClean="0"/>
              <a:t>11/16/2025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993982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11/16/2025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5928922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11/16/2025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5376316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11/16/2025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12902006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11/16/2025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404494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7F45AC6-C491-4585-A584-9CE2AF7D5500}" type="datetime1">
              <a:rPr lang="en-US" smtClean="0"/>
              <a:t>11/16/2025</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1647758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7F45AC6-C491-4585-A584-9CE2AF7D5500}" type="datetime1">
              <a:rPr lang="en-US" smtClean="0"/>
              <a:t>11/16/2025</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1859672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11/16/2025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069210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11/16/2025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970974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7F45AC6-C491-4585-A584-9CE2AF7D5500}" type="datetime1">
              <a:rPr lang="en-US" smtClean="0"/>
              <a:t>11/16/2025</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61519994"/>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7.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image" Target="../media/image8.jp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7.png"/><Relationship Id="rId5" Type="http://schemas.openxmlformats.org/officeDocument/2006/relationships/image" Target="../media/image9.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0.png"/><Relationship Id="rId5" Type="http://schemas.openxmlformats.org/officeDocument/2006/relationships/image" Target="../media/image1.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7.png"/><Relationship Id="rId5" Type="http://schemas.openxmlformats.org/officeDocument/2006/relationships/image" Target="../media/image11.jp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2.jpg"/><Relationship Id="rId5" Type="http://schemas.openxmlformats.org/officeDocument/2006/relationships/image" Target="../media/image1.jpe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7.png"/><Relationship Id="rId4" Type="http://schemas.openxmlformats.org/officeDocument/2006/relationships/notesSlide" Target="../notesSlides/notesSlide8.xml"/><Relationship Id="rId9" Type="http://schemas.microsoft.com/office/2007/relationships/diagramDrawing" Target="../diagrams/drawing1.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7.png"/><Relationship Id="rId4" Type="http://schemas.openxmlformats.org/officeDocument/2006/relationships/notesSlide" Target="../notesSlides/notesSlide9.xml"/><Relationship Id="rId9" Type="http://schemas.microsoft.com/office/2007/relationships/diagramDrawing" Target="../diagrams/drawing2.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7.png"/><Relationship Id="rId4" Type="http://schemas.openxmlformats.org/officeDocument/2006/relationships/notesSlide" Target="../notesSlides/notesSlide10.xml"/><Relationship Id="rId9" Type="http://schemas.microsoft.com/office/2007/relationships/diagramDrawing" Target="../diagrams/drawing3.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7.png"/><Relationship Id="rId5" Type="http://schemas.openxmlformats.org/officeDocument/2006/relationships/image" Target="../media/image21.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8" Type="http://schemas.openxmlformats.org/officeDocument/2006/relationships/hyperlink" Target="https://www.kenhub.com/en/library/anatomy/the-lung" TargetMode="External"/><Relationship Id="rId13" Type="http://schemas.openxmlformats.org/officeDocument/2006/relationships/hyperlink" Target="https://www.wcrf.org/preventing-cancer/cancer-types/lung-cancer/" TargetMode="External"/><Relationship Id="rId3" Type="http://schemas.openxmlformats.org/officeDocument/2006/relationships/hyperlink" Target="https://www.ncbi.nlm.nih.gov/books/NBK65865/" TargetMode="External"/><Relationship Id="rId7" Type="http://schemas.openxmlformats.org/officeDocument/2006/relationships/hyperlink" Target="https://my.clevelandclinic.org/health/diseases/6202-small-cell-lung-cancer" TargetMode="External"/><Relationship Id="rId12" Type="http://schemas.openxmlformats.org/officeDocument/2006/relationships/hyperlink" Target="https://www.nice.org.uk/guidance/ng122/chapter/Communication" TargetMode="External"/><Relationship Id="rId2" Type="http://schemas.openxmlformats.org/officeDocument/2006/relationships/hyperlink" Target="https://www.ncbi.nlm.nih.gov/books/NBK482458/" TargetMode="External"/><Relationship Id="rId1" Type="http://schemas.openxmlformats.org/officeDocument/2006/relationships/slideLayout" Target="../slideLayouts/slideLayout2.xml"/><Relationship Id="rId6" Type="http://schemas.openxmlformats.org/officeDocument/2006/relationships/hyperlink" Target="https://my.clevelandclinic.org/health/diseases/4375-lung-cancer" TargetMode="External"/><Relationship Id="rId11" Type="http://schemas.openxmlformats.org/officeDocument/2006/relationships/hyperlink" Target="https://www.nhs.uk/conditions/lung-cancer/treatment/#:~:text=Chemotherapy%20treatments%20are%20usually%20given,a%20different%20type%20of%20chemotherapy" TargetMode="External"/><Relationship Id="rId5" Type="http://schemas.openxmlformats.org/officeDocument/2006/relationships/hyperlink" Target="https://my.clevelandclinic.org/health/diseases/6203-non-small-cell-lung-cancer" TargetMode="External"/><Relationship Id="rId10" Type="http://schemas.openxmlformats.org/officeDocument/2006/relationships/hyperlink" Target="https://europepmc.org/article/nbk/nbk545177" TargetMode="External"/><Relationship Id="rId4" Type="http://schemas.openxmlformats.org/officeDocument/2006/relationships/hyperlink" Target="https://www.ncbi.nlm.nih.gov/sites/books/NBK470197/" TargetMode="External"/><Relationship Id="rId9" Type="http://schemas.openxmlformats.org/officeDocument/2006/relationships/hyperlink" Target="https://www.galemed.com/en/education/fe843ae6e18689c8b8a9b7dca5bc0f4e" TargetMode="External"/><Relationship Id="rId14" Type="http://schemas.openxmlformats.org/officeDocument/2006/relationships/hyperlink" Target="https://www.who.int/news-room/fact-sheets/detail/lung-canc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A x-ray of a person's chest&#10;&#10;AI-generated content may be incorrect.">
            <a:extLst>
              <a:ext uri="{FF2B5EF4-FFF2-40B4-BE49-F238E27FC236}">
                <a16:creationId xmlns:a16="http://schemas.microsoft.com/office/drawing/2014/main" id="{2F4E41D2-BAF9-8C36-DD20-BFB061AB406E}"/>
              </a:ext>
            </a:extLst>
          </p:cNvPr>
          <p:cNvPicPr>
            <a:picLocks noChangeAspect="1"/>
          </p:cNvPicPr>
          <p:nvPr/>
        </p:nvPicPr>
        <p:blipFill>
          <a:blip r:embed="rId5">
            <a:duotone>
              <a:prstClr val="black"/>
              <a:schemeClr val="accent5">
                <a:tint val="45000"/>
                <a:satMod val="400000"/>
              </a:schemeClr>
            </a:duotone>
            <a:alphaModFix amt="25000"/>
            <a:extLst>
              <a:ext uri="{28A0092B-C50C-407E-A947-70E740481C1C}">
                <a14:useLocalDpi xmlns:a14="http://schemas.microsoft.com/office/drawing/2010/main" val="0"/>
              </a:ext>
            </a:extLst>
          </a:blip>
          <a:srcRect t="20178" r="5277"/>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01E73EF7-23CA-84C4-EBFF-2AB7AB609B42}"/>
              </a:ext>
            </a:extLst>
          </p:cNvPr>
          <p:cNvSpPr>
            <a:spLocks noGrp="1"/>
          </p:cNvSpPr>
          <p:nvPr>
            <p:ph type="ctrTitle"/>
          </p:nvPr>
        </p:nvSpPr>
        <p:spPr>
          <a:xfrm>
            <a:off x="1683171" y="1389749"/>
            <a:ext cx="8825658" cy="3329581"/>
          </a:xfrm>
        </p:spPr>
        <p:txBody>
          <a:bodyPr>
            <a:noAutofit/>
          </a:bodyPr>
          <a:lstStyle/>
          <a:p>
            <a:pPr algn="ctr">
              <a:lnSpc>
                <a:spcPct val="90000"/>
              </a:lnSpc>
            </a:pPr>
            <a:r>
              <a:rPr lang="en-GB" u="sng" dirty="0">
                <a:effectLst>
                  <a:outerShdw blurRad="38100" dist="38100" dir="2700000" algn="tl">
                    <a:srgbClr val="000000">
                      <a:alpha val="43137"/>
                    </a:srgbClr>
                  </a:outerShdw>
                </a:effectLst>
              </a:rPr>
              <a:t>BMHP5023</a:t>
            </a:r>
            <a:br>
              <a:rPr lang="en-GB" u="sng" dirty="0">
                <a:effectLst>
                  <a:outerShdw blurRad="38100" dist="38100" dir="2700000" algn="tl">
                    <a:srgbClr val="000000">
                      <a:alpha val="43137"/>
                    </a:srgbClr>
                  </a:outerShdw>
                </a:effectLst>
              </a:rPr>
            </a:br>
            <a:r>
              <a:rPr lang="en-GB" u="sng" dirty="0">
                <a:effectLst>
                  <a:outerShdw blurRad="38100" dist="38100" dir="2700000" algn="tl">
                    <a:srgbClr val="000000">
                      <a:alpha val="43137"/>
                    </a:srgbClr>
                  </a:outerShdw>
                </a:effectLst>
              </a:rPr>
              <a:t>Introduction to Physiology</a:t>
            </a:r>
            <a:br>
              <a:rPr lang="en-GB" u="sng" dirty="0">
                <a:effectLst>
                  <a:outerShdw blurRad="38100" dist="38100" dir="2700000" algn="tl">
                    <a:srgbClr val="000000">
                      <a:alpha val="43137"/>
                    </a:srgbClr>
                  </a:outerShdw>
                </a:effectLst>
              </a:rPr>
            </a:br>
            <a:r>
              <a:rPr lang="en-US" u="sng" dirty="0">
                <a:effectLst>
                  <a:outerShdw blurRad="38100" dist="38100" dir="2700000" algn="tl">
                    <a:srgbClr val="000000">
                      <a:alpha val="43137"/>
                    </a:srgbClr>
                  </a:outerShdw>
                </a:effectLst>
              </a:rPr>
              <a:t>LUNG CANCER</a:t>
            </a:r>
          </a:p>
        </p:txBody>
      </p:sp>
      <p:sp>
        <p:nvSpPr>
          <p:cNvPr id="3" name="Subtitle 2">
            <a:extLst>
              <a:ext uri="{FF2B5EF4-FFF2-40B4-BE49-F238E27FC236}">
                <a16:creationId xmlns:a16="http://schemas.microsoft.com/office/drawing/2014/main" id="{B83732D6-DD94-8511-457E-D276716430C6}"/>
              </a:ext>
            </a:extLst>
          </p:cNvPr>
          <p:cNvSpPr>
            <a:spLocks noGrp="1"/>
          </p:cNvSpPr>
          <p:nvPr>
            <p:ph type="subTitle" idx="1"/>
          </p:nvPr>
        </p:nvSpPr>
        <p:spPr>
          <a:xfrm>
            <a:off x="1612154" y="4525560"/>
            <a:ext cx="8825658" cy="861420"/>
          </a:xfrm>
        </p:spPr>
        <p:txBody>
          <a:bodyPr>
            <a:noAutofit/>
          </a:bodyPr>
          <a:lstStyle/>
          <a:p>
            <a:pPr algn="ctr">
              <a:lnSpc>
                <a:spcPct val="90000"/>
              </a:lnSpc>
            </a:pPr>
            <a:endParaRPr lang="en-US" sz="2800" b="1" u="sng" dirty="0"/>
          </a:p>
          <a:p>
            <a:pPr algn="ctr">
              <a:lnSpc>
                <a:spcPct val="90000"/>
              </a:lnSpc>
            </a:pPr>
            <a:r>
              <a:rPr lang="en-US" sz="2800" b="1" u="sng" dirty="0"/>
              <a:t>Student ID: 2408411</a:t>
            </a:r>
          </a:p>
          <a:p>
            <a:pPr algn="ctr">
              <a:lnSpc>
                <a:spcPct val="90000"/>
              </a:lnSpc>
            </a:pPr>
            <a:r>
              <a:rPr lang="en-US" sz="2800" b="1" u="sng" dirty="0"/>
              <a:t>Student Name: Zamzam Abdallah</a:t>
            </a:r>
          </a:p>
          <a:p>
            <a:pPr algn="ctr">
              <a:lnSpc>
                <a:spcPct val="90000"/>
              </a:lnSpc>
            </a:pPr>
            <a:endParaRPr lang="en-US" sz="2800" b="1" u="sng" dirty="0"/>
          </a:p>
        </p:txBody>
      </p:sp>
      <p:sp>
        <p:nvSpPr>
          <p:cNvPr id="10" name="Rectangle 9">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4" name="Recorded Sound">
            <a:hlinkClick r:id="" action="ppaction://media"/>
            <a:extLst>
              <a:ext uri="{FF2B5EF4-FFF2-40B4-BE49-F238E27FC236}">
                <a16:creationId xmlns:a16="http://schemas.microsoft.com/office/drawing/2014/main" id="{86712489-6C11-6FC1-212D-1D3E43D102F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18136" y="6350574"/>
            <a:ext cx="487363" cy="487363"/>
          </a:xfrm>
          <a:prstGeom prst="rect">
            <a:avLst/>
          </a:prstGeom>
        </p:spPr>
      </p:pic>
    </p:spTree>
    <p:extLst>
      <p:ext uri="{BB962C8B-B14F-4D97-AF65-F5344CB8AC3E}">
        <p14:creationId xmlns:p14="http://schemas.microsoft.com/office/powerpoint/2010/main" val="1916325274"/>
      </p:ext>
    </p:extLst>
  </p:cSld>
  <p:clrMapOvr>
    <a:masterClrMapping/>
  </p:clrMapOvr>
  <mc:AlternateContent xmlns:mc="http://schemas.openxmlformats.org/markup-compatibility/2006" xmlns:p14="http://schemas.microsoft.com/office/powerpoint/2010/main">
    <mc:Choice Requires="p14">
      <p:transition spd="slow" p14:dur="2000" advTm="9654"/>
    </mc:Choice>
    <mc:Fallback xmlns="">
      <p:transition spd="slow" advTm="96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5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FCEEE5-B710-24F6-DD32-3147B19F61DD}"/>
              </a:ext>
            </a:extLst>
          </p:cNvPr>
          <p:cNvSpPr>
            <a:spLocks noGrp="1"/>
          </p:cNvSpPr>
          <p:nvPr>
            <p:ph type="title"/>
          </p:nvPr>
        </p:nvSpPr>
        <p:spPr>
          <a:xfrm>
            <a:off x="648930" y="629266"/>
            <a:ext cx="5616217" cy="1622321"/>
          </a:xfrm>
        </p:spPr>
        <p:txBody>
          <a:bodyPr>
            <a:normAutofit/>
          </a:bodyPr>
          <a:lstStyle/>
          <a:p>
            <a:r>
              <a:rPr lang="en-US" b="1" i="1" u="sng">
                <a:solidFill>
                  <a:srgbClr val="EBEBEB"/>
                </a:solidFill>
                <a:effectLst>
                  <a:outerShdw blurRad="38100" dist="38100" dir="2700000" algn="tl">
                    <a:srgbClr val="000000">
                      <a:alpha val="43137"/>
                    </a:srgbClr>
                  </a:outerShdw>
                </a:effectLst>
              </a:rPr>
              <a:t>Introduction</a:t>
            </a:r>
            <a:endParaRPr lang="en-US" b="1">
              <a:solidFill>
                <a:srgbClr val="EBEBEB"/>
              </a:solidFill>
              <a:effectLst>
                <a:outerShdw blurRad="38100" dist="38100" dir="2700000" algn="tl">
                  <a:srgbClr val="000000">
                    <a:alpha val="43137"/>
                  </a:srgbClr>
                </a:outerShdw>
              </a:effectLst>
            </a:endParaRPr>
          </a:p>
        </p:txBody>
      </p:sp>
      <p:sp>
        <p:nvSpPr>
          <p:cNvPr id="42"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44" name="Freeform: Shape 43">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US"/>
          </a:p>
        </p:txBody>
      </p:sp>
      <p:sp>
        <p:nvSpPr>
          <p:cNvPr id="46" name="Rectangle 45">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5" name="Content Placeholder 2">
            <a:extLst>
              <a:ext uri="{FF2B5EF4-FFF2-40B4-BE49-F238E27FC236}">
                <a16:creationId xmlns:a16="http://schemas.microsoft.com/office/drawing/2014/main" id="{C3FD8F56-F9DD-DCEB-BF1D-5D677C55D279}"/>
              </a:ext>
            </a:extLst>
          </p:cNvPr>
          <p:cNvSpPr>
            <a:spLocks noGrp="1"/>
          </p:cNvSpPr>
          <p:nvPr>
            <p:ph idx="1"/>
          </p:nvPr>
        </p:nvSpPr>
        <p:spPr>
          <a:xfrm>
            <a:off x="648931" y="2438400"/>
            <a:ext cx="5616216" cy="3785419"/>
          </a:xfrm>
        </p:spPr>
        <p:txBody>
          <a:bodyPr>
            <a:normAutofit/>
          </a:bodyPr>
          <a:lstStyle/>
          <a:p>
            <a:pPr lvl="0"/>
            <a:r>
              <a:rPr lang="en-US" dirty="0">
                <a:solidFill>
                  <a:srgbClr val="FFFFFF"/>
                </a:solidFill>
              </a:rPr>
              <a:t>Lung Cancer and its types. </a:t>
            </a:r>
          </a:p>
          <a:p>
            <a:pPr lvl="0"/>
            <a:r>
              <a:rPr lang="en-US" dirty="0">
                <a:solidFill>
                  <a:srgbClr val="FFFFFF"/>
                </a:solidFill>
              </a:rPr>
              <a:t>How does it affect the respiratory system.</a:t>
            </a:r>
          </a:p>
          <a:p>
            <a:pPr lvl="0"/>
            <a:r>
              <a:rPr lang="en-US" dirty="0">
                <a:solidFill>
                  <a:srgbClr val="FFFFFF"/>
                </a:solidFill>
              </a:rPr>
              <a:t>Patient’s cancer-causing factors based on lifestyle and disease. </a:t>
            </a:r>
          </a:p>
          <a:p>
            <a:pPr lvl="0"/>
            <a:r>
              <a:rPr lang="en-US" dirty="0">
                <a:solidFill>
                  <a:srgbClr val="FFFFFF"/>
                </a:solidFill>
              </a:rPr>
              <a:t>Recommendation based on the patient’s information and condition. </a:t>
            </a:r>
          </a:p>
          <a:p>
            <a:endParaRPr lang="en-US" dirty="0">
              <a:solidFill>
                <a:srgbClr val="FFFFFF"/>
              </a:solidFill>
            </a:endParaRPr>
          </a:p>
        </p:txBody>
      </p:sp>
      <p:sp>
        <p:nvSpPr>
          <p:cNvPr id="3" name="Cloud 2">
            <a:extLst>
              <a:ext uri="{FF2B5EF4-FFF2-40B4-BE49-F238E27FC236}">
                <a16:creationId xmlns:a16="http://schemas.microsoft.com/office/drawing/2014/main" id="{6591FA86-7660-754E-33F5-F6BA9F23C16A}"/>
              </a:ext>
            </a:extLst>
          </p:cNvPr>
          <p:cNvSpPr/>
          <p:nvPr/>
        </p:nvSpPr>
        <p:spPr>
          <a:xfrm>
            <a:off x="7734925" y="1723869"/>
            <a:ext cx="4197245" cy="3417757"/>
          </a:xfrm>
          <a:prstGeom prst="cloud">
            <a:avLst/>
          </a:prstGeom>
          <a:solidFill>
            <a:srgbClr val="00206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B63CF36-7F99-89FF-9A5F-CF1341758621}"/>
              </a:ext>
            </a:extLst>
          </p:cNvPr>
          <p:cNvSpPr txBox="1"/>
          <p:nvPr/>
        </p:nvSpPr>
        <p:spPr>
          <a:xfrm rot="20389931">
            <a:off x="8383319" y="2949413"/>
            <a:ext cx="3242490" cy="584775"/>
          </a:xfrm>
          <a:prstGeom prst="rect">
            <a:avLst/>
          </a:prstGeom>
          <a:noFill/>
        </p:spPr>
        <p:txBody>
          <a:bodyPr wrap="square" rtlCol="0">
            <a:spAutoFit/>
          </a:bodyPr>
          <a:lstStyle/>
          <a:p>
            <a:r>
              <a:rPr lang="en-US" sz="3200" dirty="0">
                <a:solidFill>
                  <a:schemeClr val="bg1"/>
                </a:solidFill>
                <a:latin typeface="Jumble" panose="020F0502020204030204" pitchFamily="2" charset="0"/>
                <a:cs typeface="Dreaming Outloud Script Pro" panose="020F0502020204030204" pitchFamily="66" charset="0"/>
              </a:rPr>
              <a:t>INTRODUCTION</a:t>
            </a:r>
          </a:p>
        </p:txBody>
      </p:sp>
      <p:sp>
        <p:nvSpPr>
          <p:cNvPr id="5" name="TextBox 4">
            <a:extLst>
              <a:ext uri="{FF2B5EF4-FFF2-40B4-BE49-F238E27FC236}">
                <a16:creationId xmlns:a16="http://schemas.microsoft.com/office/drawing/2014/main" id="{560CD67D-DF1A-244C-493F-948598B335A2}"/>
              </a:ext>
            </a:extLst>
          </p:cNvPr>
          <p:cNvSpPr txBox="1"/>
          <p:nvPr/>
        </p:nvSpPr>
        <p:spPr>
          <a:xfrm>
            <a:off x="8155153" y="5403282"/>
            <a:ext cx="3472060" cy="369332"/>
          </a:xfrm>
          <a:prstGeom prst="rect">
            <a:avLst/>
          </a:prstGeom>
          <a:noFill/>
        </p:spPr>
        <p:txBody>
          <a:bodyPr wrap="square" rtlCol="0">
            <a:spAutoFit/>
          </a:bodyPr>
          <a:lstStyle/>
          <a:p>
            <a:r>
              <a:rPr lang="en-US" dirty="0"/>
              <a:t>(Source: By Author, 2025)</a:t>
            </a:r>
          </a:p>
        </p:txBody>
      </p:sp>
      <p:pic>
        <p:nvPicPr>
          <p:cNvPr id="8" name="Recorded Sound">
            <a:hlinkClick r:id="" action="ppaction://media"/>
            <a:extLst>
              <a:ext uri="{FF2B5EF4-FFF2-40B4-BE49-F238E27FC236}">
                <a16:creationId xmlns:a16="http://schemas.microsoft.com/office/drawing/2014/main" id="{A58EE199-644A-DC46-20A0-4D02328BCBE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36103" y="6257784"/>
            <a:ext cx="487363" cy="487363"/>
          </a:xfrm>
          <a:prstGeom prst="rect">
            <a:avLst/>
          </a:prstGeom>
        </p:spPr>
      </p:pic>
    </p:spTree>
    <p:extLst>
      <p:ext uri="{BB962C8B-B14F-4D97-AF65-F5344CB8AC3E}">
        <p14:creationId xmlns:p14="http://schemas.microsoft.com/office/powerpoint/2010/main" val="304723973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4431"/>
    </mc:Choice>
    <mc:Fallback xmlns="">
      <p:transition spd="slow" advTm="344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734"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4A3DA6D-FED2-4369-9ACD-B578C8790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63C72DE-4C01-4F6C-9020-327690ADA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Freeform 7">
            <a:extLst>
              <a:ext uri="{FF2B5EF4-FFF2-40B4-BE49-F238E27FC236}">
                <a16:creationId xmlns:a16="http://schemas.microsoft.com/office/drawing/2014/main" id="{5627181E-8B3E-4EFB-8F43-17296B86C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CABC928-708F-3B8A-B0EC-9C29D384E43B}"/>
              </a:ext>
            </a:extLst>
          </p:cNvPr>
          <p:cNvSpPr>
            <a:spLocks noGrp="1"/>
          </p:cNvSpPr>
          <p:nvPr>
            <p:ph type="title"/>
          </p:nvPr>
        </p:nvSpPr>
        <p:spPr>
          <a:xfrm>
            <a:off x="648930" y="629267"/>
            <a:ext cx="9252154" cy="1016654"/>
          </a:xfrm>
        </p:spPr>
        <p:txBody>
          <a:bodyPr>
            <a:normAutofit/>
          </a:bodyPr>
          <a:lstStyle/>
          <a:p>
            <a:r>
              <a:rPr lang="en-US" b="1" i="1" u="sng" dirty="0">
                <a:solidFill>
                  <a:srgbClr val="EBEBEB"/>
                </a:solidFill>
                <a:effectLst>
                  <a:outerShdw blurRad="38100" dist="38100" dir="2700000" algn="tl">
                    <a:srgbClr val="000000">
                      <a:alpha val="43137"/>
                    </a:srgbClr>
                  </a:outerShdw>
                </a:effectLst>
              </a:rPr>
              <a:t>Overview of lung cancer</a:t>
            </a:r>
            <a:endParaRPr lang="en-US" b="1" dirty="0">
              <a:solidFill>
                <a:srgbClr val="EBEBEB"/>
              </a:solidFill>
              <a:effectLst>
                <a:outerShdw blurRad="38100" dist="38100" dir="2700000" algn="tl">
                  <a:srgbClr val="000000">
                    <a:alpha val="43137"/>
                  </a:srgbClr>
                </a:outerShdw>
              </a:effectLst>
            </a:endParaRPr>
          </a:p>
        </p:txBody>
      </p:sp>
      <p:sp useBgFill="1">
        <p:nvSpPr>
          <p:cNvPr id="16" name="Freeform: Shape 15">
            <a:extLst>
              <a:ext uri="{FF2B5EF4-FFF2-40B4-BE49-F238E27FC236}">
                <a16:creationId xmlns:a16="http://schemas.microsoft.com/office/drawing/2014/main" id="{2E45DBDE-EAD7-4DEE-B77D-577BBB0A1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US"/>
          </a:p>
        </p:txBody>
      </p:sp>
      <p:sp>
        <p:nvSpPr>
          <p:cNvPr id="3" name="Content Placeholder 2">
            <a:extLst>
              <a:ext uri="{FF2B5EF4-FFF2-40B4-BE49-F238E27FC236}">
                <a16:creationId xmlns:a16="http://schemas.microsoft.com/office/drawing/2014/main" id="{59CF9A56-B35B-6771-80FD-FDC2D3A89601}"/>
              </a:ext>
            </a:extLst>
          </p:cNvPr>
          <p:cNvSpPr>
            <a:spLocks noGrp="1"/>
          </p:cNvSpPr>
          <p:nvPr>
            <p:ph idx="1"/>
          </p:nvPr>
        </p:nvSpPr>
        <p:spPr>
          <a:xfrm>
            <a:off x="648931" y="2548281"/>
            <a:ext cx="6578592" cy="3658689"/>
          </a:xfrm>
        </p:spPr>
        <p:txBody>
          <a:bodyPr>
            <a:normAutofit/>
          </a:bodyPr>
          <a:lstStyle/>
          <a:p>
            <a:pPr lvl="0"/>
            <a:r>
              <a:rPr lang="en-US" dirty="0"/>
              <a:t>Abnormal growth of cells in the lungs in an uncontrolled way. </a:t>
            </a:r>
          </a:p>
          <a:p>
            <a:pPr lvl="0"/>
            <a:r>
              <a:rPr lang="en-US" dirty="0"/>
              <a:t>Symptoms include chest pain, breathing problems and a cough that does not go away. </a:t>
            </a:r>
          </a:p>
          <a:p>
            <a:pPr lvl="0"/>
            <a:r>
              <a:rPr lang="en-US" dirty="0"/>
              <a:t>Smoking is the major reason for lung cancer, causing 85% of all cases.  </a:t>
            </a:r>
          </a:p>
          <a:p>
            <a:pPr lvl="0"/>
            <a:r>
              <a:rPr lang="en-US" dirty="0"/>
              <a:t>Diagnosed at the advanced stage, where the treatments are limited. </a:t>
            </a:r>
          </a:p>
          <a:p>
            <a:pPr lvl="0"/>
            <a:r>
              <a:rPr lang="en-US" dirty="0"/>
              <a:t>Commonly, two types of lung cancer are NSCLC and SCLC (World Health Organisation, 2023). </a:t>
            </a:r>
          </a:p>
          <a:p>
            <a:endParaRPr lang="en-US" dirty="0"/>
          </a:p>
        </p:txBody>
      </p:sp>
      <p:pic>
        <p:nvPicPr>
          <p:cNvPr id="5" name="Picture 4" descr="A diagram of a lung cancer&#10;&#10;AI-generated content may be incorrect.">
            <a:extLst>
              <a:ext uri="{FF2B5EF4-FFF2-40B4-BE49-F238E27FC236}">
                <a16:creationId xmlns:a16="http://schemas.microsoft.com/office/drawing/2014/main" id="{4794B068-EA7C-02BB-D366-12A7F2D7FD6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27495" y="2548281"/>
            <a:ext cx="3039474" cy="3662018"/>
          </a:xfrm>
          <a:prstGeom prst="rect">
            <a:avLst/>
          </a:prstGeom>
          <a:effectLst/>
        </p:spPr>
      </p:pic>
      <p:sp>
        <p:nvSpPr>
          <p:cNvPr id="4" name="TextBox 3">
            <a:extLst>
              <a:ext uri="{FF2B5EF4-FFF2-40B4-BE49-F238E27FC236}">
                <a16:creationId xmlns:a16="http://schemas.microsoft.com/office/drawing/2014/main" id="{71F345F5-3AB4-9750-EF08-E7BD055B6FD8}"/>
              </a:ext>
            </a:extLst>
          </p:cNvPr>
          <p:cNvSpPr txBox="1"/>
          <p:nvPr/>
        </p:nvSpPr>
        <p:spPr>
          <a:xfrm>
            <a:off x="8165054" y="6228733"/>
            <a:ext cx="3472060" cy="646331"/>
          </a:xfrm>
          <a:prstGeom prst="rect">
            <a:avLst/>
          </a:prstGeom>
          <a:noFill/>
        </p:spPr>
        <p:txBody>
          <a:bodyPr wrap="square" rtlCol="0">
            <a:spAutoFit/>
          </a:bodyPr>
          <a:lstStyle/>
          <a:p>
            <a:r>
              <a:rPr lang="en-US" dirty="0"/>
              <a:t>(Source: Cleveland Clinic, 2025b)</a:t>
            </a:r>
          </a:p>
        </p:txBody>
      </p:sp>
      <p:pic>
        <p:nvPicPr>
          <p:cNvPr id="6" name="Recorded Sound">
            <a:hlinkClick r:id="" action="ppaction://media"/>
            <a:extLst>
              <a:ext uri="{FF2B5EF4-FFF2-40B4-BE49-F238E27FC236}">
                <a16:creationId xmlns:a16="http://schemas.microsoft.com/office/drawing/2014/main" id="{2E2AA325-44BD-3B51-F4E5-8F6F63DF1AB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54833" y="6308216"/>
            <a:ext cx="487363" cy="487363"/>
          </a:xfrm>
          <a:prstGeom prst="rect">
            <a:avLst/>
          </a:prstGeom>
        </p:spPr>
      </p:pic>
    </p:spTree>
    <p:extLst>
      <p:ext uri="{BB962C8B-B14F-4D97-AF65-F5344CB8AC3E}">
        <p14:creationId xmlns:p14="http://schemas.microsoft.com/office/powerpoint/2010/main" val="184670811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9773"/>
    </mc:Choice>
    <mc:Fallback xmlns="">
      <p:transition spd="slow" advTm="597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77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F093D6A-FF8B-7C17-8A73-D30140F398E9}"/>
              </a:ext>
            </a:extLst>
          </p:cNvPr>
          <p:cNvSpPr>
            <a:spLocks noGrp="1"/>
          </p:cNvSpPr>
          <p:nvPr>
            <p:ph type="title"/>
          </p:nvPr>
        </p:nvSpPr>
        <p:spPr>
          <a:xfrm>
            <a:off x="648930" y="629267"/>
            <a:ext cx="9252154" cy="1016654"/>
          </a:xfrm>
        </p:spPr>
        <p:txBody>
          <a:bodyPr>
            <a:normAutofit/>
          </a:bodyPr>
          <a:lstStyle/>
          <a:p>
            <a:pPr>
              <a:lnSpc>
                <a:spcPct val="90000"/>
              </a:lnSpc>
            </a:pPr>
            <a:r>
              <a:rPr lang="en-US" sz="3300" b="1" i="1" u="sng" dirty="0">
                <a:solidFill>
                  <a:srgbClr val="EBEBEB"/>
                </a:solidFill>
                <a:effectLst>
                  <a:outerShdw blurRad="38100" dist="38100" dir="2700000" algn="tl">
                    <a:srgbClr val="000000">
                      <a:alpha val="43137"/>
                    </a:srgbClr>
                  </a:outerShdw>
                </a:effectLst>
              </a:rPr>
              <a:t>Anatomy of lungs</a:t>
            </a:r>
            <a:br>
              <a:rPr lang="en-US" sz="3300" b="1" dirty="0">
                <a:solidFill>
                  <a:srgbClr val="EBEBEB"/>
                </a:solidFill>
                <a:effectLst>
                  <a:outerShdw blurRad="38100" dist="38100" dir="2700000" algn="tl">
                    <a:srgbClr val="000000">
                      <a:alpha val="43137"/>
                    </a:srgbClr>
                  </a:outerShdw>
                </a:effectLst>
              </a:rPr>
            </a:br>
            <a:endParaRPr lang="en-US" sz="3300" b="1" dirty="0">
              <a:solidFill>
                <a:srgbClr val="EBEBEB"/>
              </a:solidFill>
              <a:effectLst>
                <a:outerShdw blurRad="38100" dist="38100" dir="2700000" algn="tl">
                  <a:srgbClr val="000000">
                    <a:alpha val="43137"/>
                  </a:srgbClr>
                </a:outerShdw>
              </a:effectLst>
            </a:endParaRPr>
          </a:p>
        </p:txBody>
      </p:sp>
      <p:sp useBgFill="1">
        <p:nvSpPr>
          <p:cNvPr id="18" name="Freeform: Shape 17">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US"/>
          </a:p>
        </p:txBody>
      </p:sp>
      <p:sp>
        <p:nvSpPr>
          <p:cNvPr id="3" name="Content Placeholder 2">
            <a:extLst>
              <a:ext uri="{FF2B5EF4-FFF2-40B4-BE49-F238E27FC236}">
                <a16:creationId xmlns:a16="http://schemas.microsoft.com/office/drawing/2014/main" id="{F8E99B75-10F6-3896-1AC8-B1F16E15C645}"/>
              </a:ext>
            </a:extLst>
          </p:cNvPr>
          <p:cNvSpPr>
            <a:spLocks noGrp="1"/>
          </p:cNvSpPr>
          <p:nvPr>
            <p:ph idx="1"/>
          </p:nvPr>
        </p:nvSpPr>
        <p:spPr>
          <a:xfrm>
            <a:off x="648931" y="2548281"/>
            <a:ext cx="5122606" cy="3658689"/>
          </a:xfrm>
        </p:spPr>
        <p:txBody>
          <a:bodyPr>
            <a:normAutofit/>
          </a:bodyPr>
          <a:lstStyle/>
          <a:p>
            <a:pPr lvl="0">
              <a:lnSpc>
                <a:spcPct val="90000"/>
              </a:lnSpc>
            </a:pPr>
            <a:r>
              <a:rPr lang="en-US" sz="1400"/>
              <a:t>Healthy lungs have a spongy texture and have a pinkish-grey hue. </a:t>
            </a:r>
          </a:p>
          <a:p>
            <a:pPr lvl="0">
              <a:lnSpc>
                <a:spcPct val="90000"/>
              </a:lnSpc>
            </a:pPr>
            <a:r>
              <a:rPr lang="en-US" sz="1400"/>
              <a:t>The right and left lungs are asymmetrical but similar. </a:t>
            </a:r>
          </a:p>
          <a:p>
            <a:pPr lvl="0">
              <a:lnSpc>
                <a:spcPct val="90000"/>
              </a:lnSpc>
            </a:pPr>
            <a:r>
              <a:rPr lang="en-US" sz="1400"/>
              <a:t>The lungs consist of an apex, base, 3 borders and 3 surfaces (Chaudhry et al., 2024). </a:t>
            </a:r>
          </a:p>
          <a:p>
            <a:pPr lvl="0">
              <a:lnSpc>
                <a:spcPct val="90000"/>
              </a:lnSpc>
            </a:pPr>
            <a:r>
              <a:rPr lang="en-US" sz="1400"/>
              <a:t>The apex is covered with pleura and lies above the 1</a:t>
            </a:r>
            <a:r>
              <a:rPr lang="en-US" sz="1400" baseline="30000"/>
              <a:t>st</a:t>
            </a:r>
            <a:r>
              <a:rPr lang="en-US" sz="1400"/>
              <a:t> rib. </a:t>
            </a:r>
          </a:p>
          <a:p>
            <a:pPr lvl="0">
              <a:lnSpc>
                <a:spcPct val="90000"/>
              </a:lnSpc>
            </a:pPr>
            <a:r>
              <a:rPr lang="en-US" sz="1400"/>
              <a:t>Base is the concave inferior surface that lies on the diaphragm. </a:t>
            </a:r>
          </a:p>
          <a:p>
            <a:pPr lvl="0">
              <a:lnSpc>
                <a:spcPct val="90000"/>
              </a:lnSpc>
            </a:pPr>
            <a:r>
              <a:rPr lang="en-US" sz="1400"/>
              <a:t>The 3 surfaces include the costal, diaphragmatic and mediastinal surfaces. </a:t>
            </a:r>
          </a:p>
          <a:p>
            <a:pPr lvl="0">
              <a:lnSpc>
                <a:spcPct val="90000"/>
              </a:lnSpc>
            </a:pPr>
            <a:r>
              <a:rPr lang="en-US" sz="1400"/>
              <a:t>The 3 borders include anterior, posterior and inferior borders (Chaudhry et al., 2024). </a:t>
            </a:r>
          </a:p>
          <a:p>
            <a:pPr>
              <a:lnSpc>
                <a:spcPct val="90000"/>
              </a:lnSpc>
            </a:pPr>
            <a:endParaRPr lang="en-US" sz="1400"/>
          </a:p>
        </p:txBody>
      </p:sp>
      <p:pic>
        <p:nvPicPr>
          <p:cNvPr id="7" name="Picture 6" descr="A diagram of the internal organs&#10;&#10;AI-generated content may be incorrect.">
            <a:extLst>
              <a:ext uri="{FF2B5EF4-FFF2-40B4-BE49-F238E27FC236}">
                <a16:creationId xmlns:a16="http://schemas.microsoft.com/office/drawing/2014/main" id="{8F20E416-0AD2-E911-F86F-6737CF648210}"/>
              </a:ext>
            </a:extLst>
          </p:cNvPr>
          <p:cNvPicPr>
            <a:picLocks noChangeAspect="1"/>
          </p:cNvPicPr>
          <p:nvPr/>
        </p:nvPicPr>
        <p:blipFill>
          <a:blip r:embed="rId5"/>
          <a:stretch>
            <a:fillRect/>
          </a:stretch>
        </p:blipFill>
        <p:spPr>
          <a:xfrm>
            <a:off x="6091916" y="2825576"/>
            <a:ext cx="5451627" cy="3107427"/>
          </a:xfrm>
          <a:prstGeom prst="rect">
            <a:avLst/>
          </a:prstGeom>
          <a:effectLst/>
        </p:spPr>
      </p:pic>
      <p:sp>
        <p:nvSpPr>
          <p:cNvPr id="4" name="TextBox 3">
            <a:extLst>
              <a:ext uri="{FF2B5EF4-FFF2-40B4-BE49-F238E27FC236}">
                <a16:creationId xmlns:a16="http://schemas.microsoft.com/office/drawing/2014/main" id="{78D6B960-F7F5-9DFD-4150-08EEC6043340}"/>
              </a:ext>
            </a:extLst>
          </p:cNvPr>
          <p:cNvSpPr txBox="1"/>
          <p:nvPr/>
        </p:nvSpPr>
        <p:spPr>
          <a:xfrm>
            <a:off x="7240249" y="6100997"/>
            <a:ext cx="3887999" cy="371420"/>
          </a:xfrm>
          <a:prstGeom prst="rect">
            <a:avLst/>
          </a:prstGeom>
          <a:noFill/>
        </p:spPr>
        <p:txBody>
          <a:bodyPr wrap="square" rtlCol="0">
            <a:spAutoFit/>
          </a:bodyPr>
          <a:lstStyle/>
          <a:p>
            <a:pPr algn="ctr"/>
            <a:r>
              <a:rPr lang="en-US" dirty="0"/>
              <a:t>(Source: Crumbie, 2023)</a:t>
            </a:r>
          </a:p>
        </p:txBody>
      </p:sp>
      <p:pic>
        <p:nvPicPr>
          <p:cNvPr id="6" name="Recorded Sound">
            <a:hlinkClick r:id="" action="ppaction://media"/>
            <a:extLst>
              <a:ext uri="{FF2B5EF4-FFF2-40B4-BE49-F238E27FC236}">
                <a16:creationId xmlns:a16="http://schemas.microsoft.com/office/drawing/2014/main" id="{1718B801-4C5D-60E3-54DE-09984018641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6385" y="6286707"/>
            <a:ext cx="487363" cy="487363"/>
          </a:xfrm>
          <a:prstGeom prst="rect">
            <a:avLst/>
          </a:prstGeom>
        </p:spPr>
      </p:pic>
    </p:spTree>
    <p:extLst>
      <p:ext uri="{BB962C8B-B14F-4D97-AF65-F5344CB8AC3E}">
        <p14:creationId xmlns:p14="http://schemas.microsoft.com/office/powerpoint/2010/main" val="34379482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95637"/>
    </mc:Choice>
    <mc:Fallback>
      <p:transition spd="slow" advTm="956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386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41B0D-B835-71E3-9985-0E7710470DE9}"/>
              </a:ext>
            </a:extLst>
          </p:cNvPr>
          <p:cNvSpPr>
            <a:spLocks noGrp="1"/>
          </p:cNvSpPr>
          <p:nvPr>
            <p:ph type="title"/>
          </p:nvPr>
        </p:nvSpPr>
        <p:spPr>
          <a:xfrm>
            <a:off x="648930" y="629266"/>
            <a:ext cx="9252154" cy="1223983"/>
          </a:xfrm>
        </p:spPr>
        <p:txBody>
          <a:bodyPr>
            <a:normAutofit/>
          </a:bodyPr>
          <a:lstStyle/>
          <a:p>
            <a:r>
              <a:rPr lang="en-US" b="1" i="1" u="sng" dirty="0">
                <a:effectLst>
                  <a:outerShdw blurRad="38100" dist="38100" dir="2700000" algn="tl">
                    <a:srgbClr val="000000">
                      <a:alpha val="43137"/>
                    </a:srgbClr>
                  </a:outerShdw>
                </a:effectLst>
              </a:rPr>
              <a:t>Physiology of lungs</a:t>
            </a:r>
            <a:endParaRPr lang="en-US" b="1" dirty="0">
              <a:effectLst>
                <a:outerShdw blurRad="38100" dist="38100" dir="2700000" algn="tl">
                  <a:srgbClr val="000000">
                    <a:alpha val="43137"/>
                  </a:srgbClr>
                </a:outerShdw>
              </a:effectLst>
            </a:endParaRPr>
          </a:p>
        </p:txBody>
      </p:sp>
      <p:pic>
        <p:nvPicPr>
          <p:cNvPr id="8" name="Picture 7" descr="A diagram of a breathing system&#10;&#10;AI-generated content may be incorrect.">
            <a:extLst>
              <a:ext uri="{FF2B5EF4-FFF2-40B4-BE49-F238E27FC236}">
                <a16:creationId xmlns:a16="http://schemas.microsoft.com/office/drawing/2014/main" id="{A0773404-6CC8-1D72-17A4-819686E4F37E}"/>
              </a:ext>
            </a:extLst>
          </p:cNvPr>
          <p:cNvPicPr>
            <a:picLocks noChangeAspect="1"/>
          </p:cNvPicPr>
          <p:nvPr/>
        </p:nvPicPr>
        <p:blipFill>
          <a:blip r:embed="rId6">
            <a:extLst>
              <a:ext uri="{28A0092B-C50C-407E-A947-70E740481C1C}">
                <a14:useLocalDpi xmlns:a14="http://schemas.microsoft.com/office/drawing/2010/main" val="0"/>
              </a:ext>
            </a:extLst>
          </a:blip>
          <a:srcRect l="609" r="-1" b="11012"/>
          <a:stretch>
            <a:fillRect/>
          </a:stretch>
        </p:blipFill>
        <p:spPr>
          <a:xfrm>
            <a:off x="648930" y="2052214"/>
            <a:ext cx="5451627" cy="3733990"/>
          </a:xfrm>
          <a:prstGeom prst="rect">
            <a:avLst/>
          </a:prstGeom>
          <a:effectLst>
            <a:outerShdw blurRad="50800" dist="38100" dir="5400000" algn="t" rotWithShape="0">
              <a:prstClr val="black">
                <a:alpha val="43000"/>
              </a:prstClr>
            </a:outerShdw>
          </a:effectLst>
        </p:spPr>
      </p:pic>
      <p:sp>
        <p:nvSpPr>
          <p:cNvPr id="3" name="Content Placeholder 2">
            <a:extLst>
              <a:ext uri="{FF2B5EF4-FFF2-40B4-BE49-F238E27FC236}">
                <a16:creationId xmlns:a16="http://schemas.microsoft.com/office/drawing/2014/main" id="{FD52506A-B928-9215-0885-ECFE83A61F07}"/>
              </a:ext>
            </a:extLst>
          </p:cNvPr>
          <p:cNvSpPr>
            <a:spLocks noGrp="1"/>
          </p:cNvSpPr>
          <p:nvPr>
            <p:ph idx="1"/>
          </p:nvPr>
        </p:nvSpPr>
        <p:spPr>
          <a:xfrm>
            <a:off x="6750752" y="2052214"/>
            <a:ext cx="4338409" cy="4196185"/>
          </a:xfrm>
        </p:spPr>
        <p:txBody>
          <a:bodyPr>
            <a:normAutofit/>
          </a:bodyPr>
          <a:lstStyle/>
          <a:p>
            <a:pPr lvl="0">
              <a:lnSpc>
                <a:spcPct val="90000"/>
              </a:lnSpc>
            </a:pPr>
            <a:r>
              <a:rPr lang="en-US" sz="1700"/>
              <a:t>Lungs are a foundational organ of the respiratory system. </a:t>
            </a:r>
          </a:p>
          <a:p>
            <a:pPr lvl="0">
              <a:lnSpc>
                <a:spcPct val="90000"/>
              </a:lnSpc>
            </a:pPr>
            <a:r>
              <a:rPr lang="en-US" sz="1700"/>
              <a:t>The main function is to exchange oxygen and carbon dioxide gases.</a:t>
            </a:r>
          </a:p>
          <a:p>
            <a:pPr lvl="0">
              <a:lnSpc>
                <a:spcPct val="90000"/>
              </a:lnSpc>
            </a:pPr>
            <a:r>
              <a:rPr lang="en-US" sz="1700"/>
              <a:t>The oxygen gas is transported through the alveoli into the capillary network, from where it enters the arterial system (Haddad and Sharma, 2019). </a:t>
            </a:r>
          </a:p>
          <a:p>
            <a:pPr lvl="0">
              <a:lnSpc>
                <a:spcPct val="90000"/>
              </a:lnSpc>
            </a:pPr>
            <a:r>
              <a:rPr lang="en-US" sz="1700"/>
              <a:t>The respiratory system consists of the nose, larynx, oropharynx, trachea, bronchioles, bronchi and lungs. </a:t>
            </a:r>
          </a:p>
          <a:p>
            <a:pPr lvl="0">
              <a:lnSpc>
                <a:spcPct val="90000"/>
              </a:lnSpc>
            </a:pPr>
            <a:r>
              <a:rPr lang="en-US" sz="1700"/>
              <a:t>The exchange of gases is performed at the alveoli (Haddad and Sharma, 2019).</a:t>
            </a:r>
          </a:p>
          <a:p>
            <a:pPr>
              <a:lnSpc>
                <a:spcPct val="90000"/>
              </a:lnSpc>
            </a:pPr>
            <a:endParaRPr lang="en-US" sz="1700"/>
          </a:p>
        </p:txBody>
      </p:sp>
      <p:sp>
        <p:nvSpPr>
          <p:cNvPr id="4" name="TextBox 3">
            <a:extLst>
              <a:ext uri="{FF2B5EF4-FFF2-40B4-BE49-F238E27FC236}">
                <a16:creationId xmlns:a16="http://schemas.microsoft.com/office/drawing/2014/main" id="{663E3DE4-276B-398E-50DE-95DDA33D0E3D}"/>
              </a:ext>
            </a:extLst>
          </p:cNvPr>
          <p:cNvSpPr txBox="1"/>
          <p:nvPr/>
        </p:nvSpPr>
        <p:spPr>
          <a:xfrm>
            <a:off x="1103733" y="5985169"/>
            <a:ext cx="4542020" cy="369332"/>
          </a:xfrm>
          <a:prstGeom prst="rect">
            <a:avLst/>
          </a:prstGeom>
          <a:noFill/>
        </p:spPr>
        <p:txBody>
          <a:bodyPr wrap="square" rtlCol="0">
            <a:spAutoFit/>
          </a:bodyPr>
          <a:lstStyle/>
          <a:p>
            <a:pPr algn="ctr"/>
            <a:r>
              <a:rPr lang="en-US" dirty="0"/>
              <a:t>(Source: </a:t>
            </a:r>
            <a:r>
              <a:rPr lang="en-US" dirty="0" err="1"/>
              <a:t>GaleMed</a:t>
            </a:r>
            <a:r>
              <a:rPr lang="en-US" dirty="0"/>
              <a:t>, 2025)</a:t>
            </a:r>
          </a:p>
        </p:txBody>
      </p:sp>
      <p:pic>
        <p:nvPicPr>
          <p:cNvPr id="5" name="Recorded Sound">
            <a:hlinkClick r:id="" action="ppaction://media"/>
            <a:extLst>
              <a:ext uri="{FF2B5EF4-FFF2-40B4-BE49-F238E27FC236}">
                <a16:creationId xmlns:a16="http://schemas.microsoft.com/office/drawing/2014/main" id="{D9EC8DF6-7DDD-459C-28F1-675B3758B3A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46472" y="6354501"/>
            <a:ext cx="487363" cy="487363"/>
          </a:xfrm>
          <a:prstGeom prst="rect">
            <a:avLst/>
          </a:prstGeom>
        </p:spPr>
      </p:pic>
    </p:spTree>
    <p:extLst>
      <p:ext uri="{BB962C8B-B14F-4D97-AF65-F5344CB8AC3E}">
        <p14:creationId xmlns:p14="http://schemas.microsoft.com/office/powerpoint/2010/main" val="2145671561"/>
      </p:ext>
    </p:extLst>
  </p:cSld>
  <p:clrMapOvr>
    <a:masterClrMapping/>
  </p:clrMapOvr>
  <mc:AlternateContent xmlns:mc="http://schemas.openxmlformats.org/markup-compatibility/2006">
    <mc:Choice xmlns:p14="http://schemas.microsoft.com/office/powerpoint/2010/main" Requires="p14">
      <p:transition spd="slow" p14:dur="2000" advTm="45254"/>
    </mc:Choice>
    <mc:Fallback>
      <p:transition spd="slow" advTm="452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25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218DF-14D9-BD16-92FE-894E0D42AA9D}"/>
              </a:ext>
            </a:extLst>
          </p:cNvPr>
          <p:cNvSpPr>
            <a:spLocks noGrp="1"/>
          </p:cNvSpPr>
          <p:nvPr>
            <p:ph type="title"/>
          </p:nvPr>
        </p:nvSpPr>
        <p:spPr>
          <a:xfrm>
            <a:off x="612648" y="603504"/>
            <a:ext cx="5862396" cy="1527048"/>
          </a:xfrm>
        </p:spPr>
        <p:txBody>
          <a:bodyPr anchor="b">
            <a:normAutofit/>
          </a:bodyPr>
          <a:lstStyle/>
          <a:p>
            <a:r>
              <a:rPr lang="en-US" b="1" i="1" u="sng" dirty="0">
                <a:effectLst>
                  <a:outerShdw blurRad="38100" dist="38100" dir="2700000" algn="tl">
                    <a:srgbClr val="000000">
                      <a:alpha val="43137"/>
                    </a:srgbClr>
                  </a:outerShdw>
                </a:effectLst>
              </a:rPr>
              <a:t>Small Cell Carcinoma (SCLC)</a:t>
            </a:r>
            <a:endParaRPr lang="en-US"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A9DDF748-FA34-4E88-FC29-89F4BD8F0306}"/>
              </a:ext>
            </a:extLst>
          </p:cNvPr>
          <p:cNvSpPr>
            <a:spLocks noGrp="1"/>
          </p:cNvSpPr>
          <p:nvPr>
            <p:ph idx="1"/>
          </p:nvPr>
        </p:nvSpPr>
        <p:spPr>
          <a:xfrm>
            <a:off x="612648" y="2212848"/>
            <a:ext cx="5862396" cy="4096512"/>
          </a:xfrm>
        </p:spPr>
        <p:txBody>
          <a:bodyPr>
            <a:normAutofit/>
          </a:bodyPr>
          <a:lstStyle/>
          <a:p>
            <a:pPr lvl="0">
              <a:lnSpc>
                <a:spcPct val="110000"/>
              </a:lnSpc>
            </a:pPr>
            <a:r>
              <a:rPr lang="en-US" sz="1500"/>
              <a:t>SCLC usually occurs in the central airways of the lungs.</a:t>
            </a:r>
          </a:p>
          <a:p>
            <a:pPr lvl="0">
              <a:lnSpc>
                <a:spcPct val="110000"/>
              </a:lnSpc>
            </a:pPr>
            <a:r>
              <a:rPr lang="en-US" sz="1500"/>
              <a:t>The cells have a high mitotic rate, and the doubling time is short. </a:t>
            </a:r>
          </a:p>
          <a:p>
            <a:pPr lvl="0">
              <a:lnSpc>
                <a:spcPct val="110000"/>
              </a:lnSpc>
            </a:pPr>
            <a:r>
              <a:rPr lang="en-US" sz="1500"/>
              <a:t>The symptoms of SCLC depend on the bulk and location of the primary tumour.</a:t>
            </a:r>
          </a:p>
          <a:p>
            <a:pPr lvl="0">
              <a:lnSpc>
                <a:spcPct val="110000"/>
              </a:lnSpc>
            </a:pPr>
            <a:r>
              <a:rPr lang="en-US" sz="1500"/>
              <a:t>Symptoms include wheezing, cough and hemoptysis (Basumallik and Agarwal, 2023). </a:t>
            </a:r>
          </a:p>
          <a:p>
            <a:pPr lvl="0">
              <a:lnSpc>
                <a:spcPct val="110000"/>
              </a:lnSpc>
            </a:pPr>
            <a:r>
              <a:rPr lang="en-US" sz="1500"/>
              <a:t>The growth of the tumour affects the chest wall, superior vena cava and oesophagus.</a:t>
            </a:r>
          </a:p>
          <a:p>
            <a:pPr lvl="0">
              <a:lnSpc>
                <a:spcPct val="110000"/>
              </a:lnSpc>
            </a:pPr>
            <a:r>
              <a:rPr lang="en-US" sz="1500"/>
              <a:t>If the disease is left untreated, median survival is 2 to 4 months.  </a:t>
            </a:r>
          </a:p>
          <a:p>
            <a:pPr>
              <a:lnSpc>
                <a:spcPct val="110000"/>
              </a:lnSpc>
            </a:pPr>
            <a:endParaRPr lang="en-US" sz="1500"/>
          </a:p>
        </p:txBody>
      </p:sp>
      <p:pic>
        <p:nvPicPr>
          <p:cNvPr id="5" name="Picture 4" descr="A diagram of a lung cancer&#10;&#10;AI-generated content may be incorrect.">
            <a:extLst>
              <a:ext uri="{FF2B5EF4-FFF2-40B4-BE49-F238E27FC236}">
                <a16:creationId xmlns:a16="http://schemas.microsoft.com/office/drawing/2014/main" id="{E33EDD4F-AA41-DA03-4D70-CBD101C57B2F}"/>
              </a:ext>
            </a:extLst>
          </p:cNvPr>
          <p:cNvPicPr>
            <a:picLocks noChangeAspect="1"/>
          </p:cNvPicPr>
          <p:nvPr/>
        </p:nvPicPr>
        <p:blipFill>
          <a:blip r:embed="rId5">
            <a:extLst>
              <a:ext uri="{28A0092B-C50C-407E-A947-70E740481C1C}">
                <a14:useLocalDpi xmlns:a14="http://schemas.microsoft.com/office/drawing/2010/main" val="0"/>
              </a:ext>
            </a:extLst>
          </a:blip>
          <a:srcRect b="9528"/>
          <a:stretch>
            <a:fillRect/>
          </a:stretch>
        </p:blipFill>
        <p:spPr>
          <a:xfrm>
            <a:off x="7091395" y="1030046"/>
            <a:ext cx="4681506" cy="4366413"/>
          </a:xfrm>
          <a:prstGeom prst="rect">
            <a:avLst/>
          </a:prstGeom>
        </p:spPr>
      </p:pic>
      <p:sp>
        <p:nvSpPr>
          <p:cNvPr id="4" name="TextBox 3">
            <a:extLst>
              <a:ext uri="{FF2B5EF4-FFF2-40B4-BE49-F238E27FC236}">
                <a16:creationId xmlns:a16="http://schemas.microsoft.com/office/drawing/2014/main" id="{CBD0FF26-BC53-C3AA-6C97-0B9C14D3C230}"/>
              </a:ext>
            </a:extLst>
          </p:cNvPr>
          <p:cNvSpPr txBox="1"/>
          <p:nvPr/>
        </p:nvSpPr>
        <p:spPr>
          <a:xfrm>
            <a:off x="7734925" y="5651292"/>
            <a:ext cx="3844427" cy="646331"/>
          </a:xfrm>
          <a:prstGeom prst="rect">
            <a:avLst/>
          </a:prstGeom>
          <a:noFill/>
        </p:spPr>
        <p:txBody>
          <a:bodyPr wrap="square" rtlCol="0">
            <a:spAutoFit/>
          </a:bodyPr>
          <a:lstStyle/>
          <a:p>
            <a:pPr algn="ctr"/>
            <a:r>
              <a:rPr lang="en-US" dirty="0"/>
              <a:t>(Source: Cleveland Clinic, 2025c)</a:t>
            </a:r>
          </a:p>
        </p:txBody>
      </p:sp>
      <p:pic>
        <p:nvPicPr>
          <p:cNvPr id="6" name="Recorded Sound">
            <a:hlinkClick r:id="" action="ppaction://media"/>
            <a:extLst>
              <a:ext uri="{FF2B5EF4-FFF2-40B4-BE49-F238E27FC236}">
                <a16:creationId xmlns:a16="http://schemas.microsoft.com/office/drawing/2014/main" id="{58054D41-7A0D-2DD0-EEC1-642B6F16F61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29219" y="6297623"/>
            <a:ext cx="487363" cy="487363"/>
          </a:xfrm>
          <a:prstGeom prst="rect">
            <a:avLst/>
          </a:prstGeom>
        </p:spPr>
      </p:pic>
    </p:spTree>
    <p:extLst>
      <p:ext uri="{BB962C8B-B14F-4D97-AF65-F5344CB8AC3E}">
        <p14:creationId xmlns:p14="http://schemas.microsoft.com/office/powerpoint/2010/main" val="1771686766"/>
      </p:ext>
    </p:extLst>
  </p:cSld>
  <p:clrMapOvr>
    <a:masterClrMapping/>
  </p:clrMapOvr>
  <mc:AlternateContent xmlns:mc="http://schemas.openxmlformats.org/markup-compatibility/2006">
    <mc:Choice xmlns:p14="http://schemas.microsoft.com/office/powerpoint/2010/main" Requires="p14">
      <p:transition spd="slow" p14:dur="2000" advTm="55730"/>
    </mc:Choice>
    <mc:Fallback>
      <p:transition spd="slow" advTm="557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73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2E3E4-E01E-5638-4BB4-F2E42A7B0411}"/>
              </a:ext>
            </a:extLst>
          </p:cNvPr>
          <p:cNvSpPr>
            <a:spLocks noGrp="1"/>
          </p:cNvSpPr>
          <p:nvPr>
            <p:ph type="title"/>
          </p:nvPr>
        </p:nvSpPr>
        <p:spPr>
          <a:xfrm>
            <a:off x="5224006" y="629266"/>
            <a:ext cx="4985469" cy="1469878"/>
          </a:xfrm>
        </p:spPr>
        <p:txBody>
          <a:bodyPr>
            <a:normAutofit/>
          </a:bodyPr>
          <a:lstStyle/>
          <a:p>
            <a:pPr>
              <a:lnSpc>
                <a:spcPct val="90000"/>
              </a:lnSpc>
            </a:pPr>
            <a:r>
              <a:rPr lang="en-US" sz="3300" b="1" i="1" u="sng" dirty="0">
                <a:effectLst>
                  <a:outerShdw blurRad="38100" dist="38100" dir="2700000" algn="tl">
                    <a:srgbClr val="000000">
                      <a:alpha val="43137"/>
                    </a:srgbClr>
                  </a:outerShdw>
                </a:effectLst>
              </a:rPr>
              <a:t>Non-small cell carcinoma (NSCLC)  </a:t>
            </a:r>
            <a:br>
              <a:rPr lang="en-US" sz="3300" b="1" dirty="0">
                <a:effectLst>
                  <a:outerShdw blurRad="38100" dist="38100" dir="2700000" algn="tl">
                    <a:srgbClr val="000000">
                      <a:alpha val="43137"/>
                    </a:srgbClr>
                  </a:outerShdw>
                </a:effectLst>
              </a:rPr>
            </a:br>
            <a:endParaRPr lang="en-US" sz="3300" b="1" dirty="0">
              <a:effectLst>
                <a:outerShdw blurRad="38100" dist="38100" dir="2700000" algn="tl">
                  <a:srgbClr val="000000">
                    <a:alpha val="43137"/>
                  </a:srgbClr>
                </a:outerShdw>
              </a:effectLst>
            </a:endParaRPr>
          </a:p>
        </p:txBody>
      </p:sp>
      <p:pic>
        <p:nvPicPr>
          <p:cNvPr id="6" name="Picture 5" descr="A diagram of a person's lung cancer&#10;&#10;AI-generated content may be incorrect.">
            <a:extLst>
              <a:ext uri="{FF2B5EF4-FFF2-40B4-BE49-F238E27FC236}">
                <a16:creationId xmlns:a16="http://schemas.microsoft.com/office/drawing/2014/main" id="{B966DA3E-4FF7-8D0D-312B-57606CA5BC0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36914" y="1659118"/>
            <a:ext cx="4261089" cy="3621925"/>
          </a:xfrm>
          <a:prstGeom prst="rect">
            <a:avLst/>
          </a:prstGeom>
          <a:effectLst>
            <a:outerShdw blurRad="50800" dist="38100" dir="5400000" algn="t" rotWithShape="0">
              <a:prstClr val="black">
                <a:alpha val="43000"/>
              </a:prstClr>
            </a:outerShdw>
          </a:effectLst>
        </p:spPr>
      </p:pic>
      <p:sp>
        <p:nvSpPr>
          <p:cNvPr id="3" name="Content Placeholder 2">
            <a:extLst>
              <a:ext uri="{FF2B5EF4-FFF2-40B4-BE49-F238E27FC236}">
                <a16:creationId xmlns:a16="http://schemas.microsoft.com/office/drawing/2014/main" id="{F1117890-4398-E743-3A52-4327C7961DAA}"/>
              </a:ext>
            </a:extLst>
          </p:cNvPr>
          <p:cNvSpPr>
            <a:spLocks noGrp="1"/>
          </p:cNvSpPr>
          <p:nvPr>
            <p:ph idx="1"/>
          </p:nvPr>
        </p:nvSpPr>
        <p:spPr>
          <a:xfrm>
            <a:off x="5224005" y="2337683"/>
            <a:ext cx="4985470" cy="3910716"/>
          </a:xfrm>
        </p:spPr>
        <p:txBody>
          <a:bodyPr>
            <a:normAutofit/>
          </a:bodyPr>
          <a:lstStyle/>
          <a:p>
            <a:pPr lvl="0">
              <a:lnSpc>
                <a:spcPct val="90000"/>
              </a:lnSpc>
            </a:pPr>
            <a:r>
              <a:rPr lang="en-US" dirty="0"/>
              <a:t>Most common type of lung cancer. </a:t>
            </a:r>
          </a:p>
          <a:p>
            <a:pPr lvl="0">
              <a:lnSpc>
                <a:spcPct val="90000"/>
              </a:lnSpc>
            </a:pPr>
            <a:r>
              <a:rPr lang="en-US" dirty="0"/>
              <a:t>Normal cells grow out of control in the lungs.. </a:t>
            </a:r>
          </a:p>
          <a:p>
            <a:pPr lvl="0">
              <a:lnSpc>
                <a:spcPct val="90000"/>
              </a:lnSpc>
            </a:pPr>
            <a:r>
              <a:rPr lang="en-US" dirty="0"/>
              <a:t>The cells grow more slowly compared to SCLC.</a:t>
            </a:r>
          </a:p>
          <a:p>
            <a:pPr lvl="0">
              <a:lnSpc>
                <a:spcPct val="90000"/>
              </a:lnSpc>
            </a:pPr>
            <a:r>
              <a:rPr lang="en-US" dirty="0"/>
              <a:t>Grows more slowly but is not diagnosed at an early stage (Cleveland Clinic, 2025a). </a:t>
            </a:r>
          </a:p>
          <a:p>
            <a:pPr lvl="0">
              <a:lnSpc>
                <a:spcPct val="90000"/>
              </a:lnSpc>
            </a:pPr>
            <a:r>
              <a:rPr lang="en-US" dirty="0"/>
              <a:t>Symptoms include severe coughing up blood, loss of appetite, chest pain, wheezing, tiredness and breathing problems. </a:t>
            </a:r>
          </a:p>
          <a:p>
            <a:pPr>
              <a:lnSpc>
                <a:spcPct val="90000"/>
              </a:lnSpc>
            </a:pPr>
            <a:endParaRPr lang="en-US" dirty="0"/>
          </a:p>
        </p:txBody>
      </p:sp>
      <p:sp>
        <p:nvSpPr>
          <p:cNvPr id="7" name="TextBox 6">
            <a:extLst>
              <a:ext uri="{FF2B5EF4-FFF2-40B4-BE49-F238E27FC236}">
                <a16:creationId xmlns:a16="http://schemas.microsoft.com/office/drawing/2014/main" id="{16960064-D7E4-2210-00BF-E50DAACADB71}"/>
              </a:ext>
            </a:extLst>
          </p:cNvPr>
          <p:cNvSpPr txBox="1"/>
          <p:nvPr/>
        </p:nvSpPr>
        <p:spPr>
          <a:xfrm>
            <a:off x="1004341" y="5516380"/>
            <a:ext cx="3893662" cy="369332"/>
          </a:xfrm>
          <a:prstGeom prst="rect">
            <a:avLst/>
          </a:prstGeom>
          <a:noFill/>
        </p:spPr>
        <p:txBody>
          <a:bodyPr wrap="square" rtlCol="0">
            <a:spAutoFit/>
          </a:bodyPr>
          <a:lstStyle/>
          <a:p>
            <a:pPr algn="ctr"/>
            <a:r>
              <a:rPr lang="en-US" dirty="0"/>
              <a:t>(Source: Board, P.A.T.E., 2025)</a:t>
            </a:r>
          </a:p>
        </p:txBody>
      </p:sp>
      <p:pic>
        <p:nvPicPr>
          <p:cNvPr id="4" name="Recorded Sound">
            <a:hlinkClick r:id="" action="ppaction://media"/>
            <a:extLst>
              <a:ext uri="{FF2B5EF4-FFF2-40B4-BE49-F238E27FC236}">
                <a16:creationId xmlns:a16="http://schemas.microsoft.com/office/drawing/2014/main" id="{0E126E51-15DF-B00B-C42A-235FBC0C15E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66262" y="6248399"/>
            <a:ext cx="487363" cy="487363"/>
          </a:xfrm>
          <a:prstGeom prst="rect">
            <a:avLst/>
          </a:prstGeom>
        </p:spPr>
      </p:pic>
    </p:spTree>
    <p:extLst>
      <p:ext uri="{BB962C8B-B14F-4D97-AF65-F5344CB8AC3E}">
        <p14:creationId xmlns:p14="http://schemas.microsoft.com/office/powerpoint/2010/main" val="566640920"/>
      </p:ext>
    </p:extLst>
  </p:cSld>
  <p:clrMapOvr>
    <a:masterClrMapping/>
  </p:clrMapOvr>
  <mc:AlternateContent xmlns:mc="http://schemas.openxmlformats.org/markup-compatibility/2006" xmlns:p14="http://schemas.microsoft.com/office/powerpoint/2010/main">
    <mc:Choice Requires="p14">
      <p:transition spd="slow" p14:dur="2000" advTm="53911"/>
    </mc:Choice>
    <mc:Fallback xmlns="">
      <p:transition spd="slow" advTm="539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91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accent1">
              <a:alpha val="80000"/>
            </a:schemeClr>
          </a:solidFill>
          <a:ln>
            <a:noFill/>
          </a:ln>
        </p:spPr>
        <p:txBody>
          <a:bodyPr rtlCol="0" anchor="ctr"/>
          <a:lstStyle/>
          <a:p>
            <a:pPr algn="ctr"/>
            <a:endParaRPr lang="en-US">
              <a:solidFill>
                <a:schemeClr val="tx1">
                  <a:alpha val="20000"/>
                </a:schemeClr>
              </a:solidFill>
            </a:endParaRPr>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effectLst/>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FC57C11F-37B1-A796-6026-86FFC721EF0C}"/>
              </a:ext>
            </a:extLst>
          </p:cNvPr>
          <p:cNvSpPr>
            <a:spLocks noGrp="1"/>
          </p:cNvSpPr>
          <p:nvPr>
            <p:ph type="title"/>
          </p:nvPr>
        </p:nvSpPr>
        <p:spPr>
          <a:xfrm>
            <a:off x="653143" y="1645920"/>
            <a:ext cx="3522879" cy="4470821"/>
          </a:xfrm>
        </p:spPr>
        <p:txBody>
          <a:bodyPr>
            <a:normAutofit/>
          </a:bodyPr>
          <a:lstStyle/>
          <a:p>
            <a:pPr algn="r"/>
            <a:r>
              <a:rPr lang="en-US" b="1" i="1" u="sng" dirty="0">
                <a:solidFill>
                  <a:srgbClr val="FFFFFF"/>
                </a:solidFill>
                <a:effectLst>
                  <a:outerShdw blurRad="38100" dist="38100" dir="2700000" algn="tl">
                    <a:srgbClr val="000000">
                      <a:alpha val="43137"/>
                    </a:srgbClr>
                  </a:outerShdw>
                </a:effectLst>
              </a:rPr>
              <a:t>Patient’s Information</a:t>
            </a:r>
            <a:br>
              <a:rPr lang="en-US" b="1" dirty="0">
                <a:solidFill>
                  <a:srgbClr val="FFFFFF"/>
                </a:solidFill>
                <a:effectLst>
                  <a:outerShdw blurRad="38100" dist="38100" dir="2700000" algn="tl">
                    <a:srgbClr val="000000">
                      <a:alpha val="43137"/>
                    </a:srgbClr>
                  </a:outerShdw>
                </a:effectLst>
              </a:rPr>
            </a:br>
            <a:endParaRPr lang="en-US" b="1" dirty="0">
              <a:solidFill>
                <a:srgbClr val="FFFFFF"/>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E04B56BF-095E-1341-1E20-CCF0C63C9EEB}"/>
              </a:ext>
            </a:extLst>
          </p:cNvPr>
          <p:cNvSpPr>
            <a:spLocks noGrp="1"/>
          </p:cNvSpPr>
          <p:nvPr>
            <p:ph idx="1"/>
          </p:nvPr>
        </p:nvSpPr>
        <p:spPr>
          <a:xfrm>
            <a:off x="5204109" y="1645920"/>
            <a:ext cx="5919503" cy="4470821"/>
          </a:xfrm>
        </p:spPr>
        <p:txBody>
          <a:bodyPr>
            <a:normAutofit/>
          </a:bodyPr>
          <a:lstStyle/>
          <a:p>
            <a:pPr lvl="0"/>
            <a:r>
              <a:rPr lang="en-US" dirty="0"/>
              <a:t>Name- David Hobson</a:t>
            </a:r>
          </a:p>
          <a:p>
            <a:pPr lvl="0"/>
            <a:r>
              <a:rPr lang="en-US" dirty="0"/>
              <a:t>Age- 38</a:t>
            </a:r>
          </a:p>
          <a:p>
            <a:pPr lvl="0"/>
            <a:r>
              <a:rPr lang="en-US" dirty="0"/>
              <a:t>Gender- Male</a:t>
            </a:r>
          </a:p>
          <a:p>
            <a:pPr lvl="0"/>
            <a:r>
              <a:rPr lang="en-US" dirty="0"/>
              <a:t>Medical History- Severe breathing problem, blood during cough, non-small cell lung cancer and depression. </a:t>
            </a:r>
          </a:p>
          <a:p>
            <a:pPr lvl="0"/>
            <a:r>
              <a:rPr lang="en-US" dirty="0"/>
              <a:t>Occupation- Works in the coal mining industry. </a:t>
            </a:r>
          </a:p>
          <a:p>
            <a:endParaRPr lang="en-US" dirty="0"/>
          </a:p>
        </p:txBody>
      </p:sp>
      <p:pic>
        <p:nvPicPr>
          <p:cNvPr id="4" name="Recorded Sound">
            <a:hlinkClick r:id="" action="ppaction://media"/>
            <a:extLst>
              <a:ext uri="{FF2B5EF4-FFF2-40B4-BE49-F238E27FC236}">
                <a16:creationId xmlns:a16="http://schemas.microsoft.com/office/drawing/2014/main" id="{188730DB-B04A-5C0A-2D31-BF8D3E47E1B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7344" y="6286416"/>
            <a:ext cx="487363" cy="487363"/>
          </a:xfrm>
          <a:prstGeom prst="rect">
            <a:avLst/>
          </a:prstGeom>
        </p:spPr>
      </p:pic>
    </p:spTree>
    <p:extLst>
      <p:ext uri="{BB962C8B-B14F-4D97-AF65-F5344CB8AC3E}">
        <p14:creationId xmlns:p14="http://schemas.microsoft.com/office/powerpoint/2010/main" val="371858648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3988"/>
    </mc:Choice>
    <mc:Fallback xmlns="">
      <p:transition spd="slow" advTm="339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98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F96A6C-90BC-F933-C414-CB8DC3F29A4B}"/>
              </a:ext>
            </a:extLst>
          </p:cNvPr>
          <p:cNvSpPr>
            <a:spLocks noGrp="1"/>
          </p:cNvSpPr>
          <p:nvPr>
            <p:ph type="title"/>
          </p:nvPr>
        </p:nvSpPr>
        <p:spPr>
          <a:xfrm>
            <a:off x="648929" y="1063417"/>
            <a:ext cx="3505495" cy="4675396"/>
          </a:xfrm>
        </p:spPr>
        <p:txBody>
          <a:bodyPr anchor="ctr">
            <a:normAutofit/>
          </a:bodyPr>
          <a:lstStyle/>
          <a:p>
            <a:r>
              <a:rPr lang="en-US" b="1" i="1" u="sng" dirty="0">
                <a:solidFill>
                  <a:srgbClr val="F2F2F2"/>
                </a:solidFill>
                <a:effectLst>
                  <a:outerShdw blurRad="38100" dist="38100" dir="2700000" algn="tl">
                    <a:srgbClr val="000000">
                      <a:alpha val="43137"/>
                    </a:srgbClr>
                  </a:outerShdw>
                </a:effectLst>
              </a:rPr>
              <a:t>Risk factors for health based on lifestyle</a:t>
            </a:r>
            <a:br>
              <a:rPr lang="en-US" dirty="0">
                <a:solidFill>
                  <a:srgbClr val="F2F2F2"/>
                </a:solidFill>
              </a:rPr>
            </a:br>
            <a:endParaRPr lang="en-US" dirty="0">
              <a:solidFill>
                <a:srgbClr val="F2F2F2"/>
              </a:solidFill>
            </a:endParaRPr>
          </a:p>
        </p:txBody>
      </p:sp>
      <p:sp>
        <p:nvSpPr>
          <p:cNvPr id="11" name="Rectangle 10">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8CF10784-3925-3348-D6E6-A93A5948A570}"/>
              </a:ext>
            </a:extLst>
          </p:cNvPr>
          <p:cNvGraphicFramePr>
            <a:graphicFrameLocks noGrp="1"/>
          </p:cNvGraphicFramePr>
          <p:nvPr>
            <p:ph idx="1"/>
            <p:extLst>
              <p:ext uri="{D42A27DB-BD31-4B8C-83A1-F6EECF244321}">
                <p14:modId xmlns:p14="http://schemas.microsoft.com/office/powerpoint/2010/main" val="3308214927"/>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0FDA77F1-C594-1ACA-6F56-D57C0594A4A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055708" y="5649118"/>
            <a:ext cx="487363" cy="487363"/>
          </a:xfrm>
          <a:prstGeom prst="rect">
            <a:avLst/>
          </a:prstGeom>
        </p:spPr>
      </p:pic>
    </p:spTree>
    <p:extLst>
      <p:ext uri="{BB962C8B-B14F-4D97-AF65-F5344CB8AC3E}">
        <p14:creationId xmlns:p14="http://schemas.microsoft.com/office/powerpoint/2010/main" val="128539716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8255"/>
    </mc:Choice>
    <mc:Fallback xmlns="">
      <p:transition spd="slow" advTm="582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25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DD4277-464E-F81C-6A7F-AD06DE25922F}"/>
              </a:ext>
            </a:extLst>
          </p:cNvPr>
          <p:cNvSpPr>
            <a:spLocks noGrp="1"/>
          </p:cNvSpPr>
          <p:nvPr>
            <p:ph type="title"/>
          </p:nvPr>
        </p:nvSpPr>
        <p:spPr>
          <a:xfrm>
            <a:off x="643855" y="1447800"/>
            <a:ext cx="3108626" cy="4572000"/>
          </a:xfrm>
        </p:spPr>
        <p:txBody>
          <a:bodyPr anchor="ctr">
            <a:normAutofit/>
          </a:bodyPr>
          <a:lstStyle/>
          <a:p>
            <a:r>
              <a:rPr lang="en-US" sz="3200" b="1" i="1" u="sng" dirty="0">
                <a:solidFill>
                  <a:srgbClr val="F2F2F2"/>
                </a:solidFill>
                <a:effectLst>
                  <a:outerShdw blurRad="38100" dist="38100" dir="2700000" algn="tl">
                    <a:srgbClr val="000000">
                      <a:alpha val="43137"/>
                    </a:srgbClr>
                  </a:outerShdw>
                </a:effectLst>
              </a:rPr>
              <a:t>Risk factors for health based on disease   </a:t>
            </a:r>
            <a:br>
              <a:rPr lang="en-US" sz="3200" b="1" u="sng" dirty="0">
                <a:solidFill>
                  <a:srgbClr val="F2F2F2"/>
                </a:solidFill>
                <a:effectLst>
                  <a:outerShdw blurRad="38100" dist="38100" dir="2700000" algn="tl">
                    <a:srgbClr val="000000">
                      <a:alpha val="43137"/>
                    </a:srgbClr>
                  </a:outerShdw>
                </a:effectLst>
              </a:rPr>
            </a:br>
            <a:endParaRPr lang="en-US" sz="3200" b="1" u="sng" dirty="0">
              <a:solidFill>
                <a:srgbClr val="F2F2F2"/>
              </a:solidFill>
              <a:effectLst>
                <a:outerShdw blurRad="38100" dist="38100" dir="2700000" algn="tl">
                  <a:srgbClr val="000000">
                    <a:alpha val="43137"/>
                  </a:srgbClr>
                </a:outerShdw>
              </a:effectLst>
            </a:endParaRPr>
          </a:p>
        </p:txBody>
      </p:sp>
      <p:sp>
        <p:nvSpPr>
          <p:cNvPr id="29" name="Freeform: Shape 28">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31" name="Rectangle 30">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911B7F8B-6D50-AF65-85F9-9F4A6466A90D}"/>
              </a:ext>
            </a:extLst>
          </p:cNvPr>
          <p:cNvGraphicFramePr>
            <a:graphicFrameLocks noGrp="1"/>
          </p:cNvGraphicFramePr>
          <p:nvPr>
            <p:ph idx="1"/>
            <p:extLst>
              <p:ext uri="{D42A27DB-BD31-4B8C-83A1-F6EECF244321}">
                <p14:modId xmlns:p14="http://schemas.microsoft.com/office/powerpoint/2010/main" val="3151744261"/>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0A2E7D83-4EBF-C12C-1877-70CE6C8ADB1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48047" y="6195218"/>
            <a:ext cx="487363" cy="487363"/>
          </a:xfrm>
          <a:prstGeom prst="rect">
            <a:avLst/>
          </a:prstGeom>
        </p:spPr>
      </p:pic>
    </p:spTree>
    <p:extLst>
      <p:ext uri="{BB962C8B-B14F-4D97-AF65-F5344CB8AC3E}">
        <p14:creationId xmlns:p14="http://schemas.microsoft.com/office/powerpoint/2010/main" val="338304124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5962"/>
    </mc:Choice>
    <mc:Fallback xmlns="">
      <p:transition spd="slow" advTm="459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81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ED3D252-7B0A-D795-1965-294C556DCC04}"/>
              </a:ext>
            </a:extLst>
          </p:cNvPr>
          <p:cNvSpPr>
            <a:spLocks noGrp="1"/>
          </p:cNvSpPr>
          <p:nvPr>
            <p:ph type="title"/>
          </p:nvPr>
        </p:nvSpPr>
        <p:spPr>
          <a:xfrm>
            <a:off x="648930" y="629267"/>
            <a:ext cx="9252154" cy="1016654"/>
          </a:xfrm>
        </p:spPr>
        <p:txBody>
          <a:bodyPr>
            <a:normAutofit/>
          </a:bodyPr>
          <a:lstStyle/>
          <a:p>
            <a:pPr>
              <a:lnSpc>
                <a:spcPct val="90000"/>
              </a:lnSpc>
            </a:pPr>
            <a:r>
              <a:rPr lang="en-US" sz="3300" b="1" i="1" u="sng" dirty="0">
                <a:solidFill>
                  <a:srgbClr val="EBEBEB"/>
                </a:solidFill>
                <a:effectLst>
                  <a:outerShdw blurRad="38100" dist="38100" dir="2700000" algn="tl">
                    <a:srgbClr val="000000">
                      <a:alpha val="43137"/>
                    </a:srgbClr>
                  </a:outerShdw>
                </a:effectLst>
              </a:rPr>
              <a:t>Recommendations</a:t>
            </a:r>
            <a:br>
              <a:rPr lang="en-US" sz="3300" b="1" dirty="0">
                <a:solidFill>
                  <a:srgbClr val="EBEBEB"/>
                </a:solidFill>
                <a:effectLst>
                  <a:outerShdw blurRad="38100" dist="38100" dir="2700000" algn="tl">
                    <a:srgbClr val="000000">
                      <a:alpha val="43137"/>
                    </a:srgbClr>
                  </a:outerShdw>
                </a:effectLst>
              </a:rPr>
            </a:br>
            <a:endParaRPr lang="en-US" sz="3300" b="1" dirty="0">
              <a:solidFill>
                <a:srgbClr val="EBEBEB"/>
              </a:solidFill>
              <a:effectLst>
                <a:outerShdw blurRad="38100" dist="38100" dir="2700000" algn="tl">
                  <a:srgbClr val="000000">
                    <a:alpha val="43137"/>
                  </a:srgbClr>
                </a:outerShdw>
              </a:effectLst>
            </a:endParaRP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US"/>
          </a:p>
        </p:txBody>
      </p:sp>
      <p:graphicFrame>
        <p:nvGraphicFramePr>
          <p:cNvPr id="5" name="Content Placeholder 2">
            <a:extLst>
              <a:ext uri="{FF2B5EF4-FFF2-40B4-BE49-F238E27FC236}">
                <a16:creationId xmlns:a16="http://schemas.microsoft.com/office/drawing/2014/main" id="{9F5CDC0A-2C30-3E96-D4C1-871CC886DB0A}"/>
              </a:ext>
            </a:extLst>
          </p:cNvPr>
          <p:cNvGraphicFramePr>
            <a:graphicFrameLocks noGrp="1"/>
          </p:cNvGraphicFramePr>
          <p:nvPr>
            <p:ph idx="1"/>
            <p:extLst>
              <p:ext uri="{D42A27DB-BD31-4B8C-83A1-F6EECF244321}">
                <p14:modId xmlns:p14="http://schemas.microsoft.com/office/powerpoint/2010/main" val="851138189"/>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6C9633F2-AF55-CEAB-C9AC-E57E975ED72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43070" y="6161602"/>
            <a:ext cx="487363" cy="487363"/>
          </a:xfrm>
          <a:prstGeom prst="rect">
            <a:avLst/>
          </a:prstGeom>
        </p:spPr>
      </p:pic>
    </p:spTree>
    <p:extLst>
      <p:ext uri="{BB962C8B-B14F-4D97-AF65-F5344CB8AC3E}">
        <p14:creationId xmlns:p14="http://schemas.microsoft.com/office/powerpoint/2010/main" val="28013545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0717"/>
    </mc:Choice>
    <mc:Fallback xmlns="">
      <p:transition spd="slow" advTm="607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8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AB16FD9-60F6-7557-FB75-BD250F74D008}"/>
              </a:ext>
            </a:extLst>
          </p:cNvPr>
          <p:cNvSpPr>
            <a:spLocks noGrp="1"/>
          </p:cNvSpPr>
          <p:nvPr>
            <p:ph type="title"/>
          </p:nvPr>
        </p:nvSpPr>
        <p:spPr>
          <a:xfrm>
            <a:off x="648930" y="629267"/>
            <a:ext cx="9252154" cy="1016654"/>
          </a:xfrm>
        </p:spPr>
        <p:txBody>
          <a:bodyPr>
            <a:normAutofit/>
          </a:bodyPr>
          <a:lstStyle/>
          <a:p>
            <a:pPr>
              <a:lnSpc>
                <a:spcPct val="90000"/>
              </a:lnSpc>
            </a:pPr>
            <a:r>
              <a:rPr lang="en-US" sz="3300" b="1" i="1" u="sng" dirty="0">
                <a:solidFill>
                  <a:srgbClr val="EBEBEB"/>
                </a:solidFill>
                <a:effectLst>
                  <a:outerShdw blurRad="38100" dist="38100" dir="2700000" algn="tl">
                    <a:srgbClr val="000000">
                      <a:alpha val="43137"/>
                    </a:srgbClr>
                  </a:outerShdw>
                </a:effectLst>
              </a:rPr>
              <a:t>Conclusion</a:t>
            </a:r>
            <a:br>
              <a:rPr lang="en-US" sz="3300" b="1" i="1" u="sng" dirty="0">
                <a:solidFill>
                  <a:srgbClr val="EBEBEB"/>
                </a:solidFill>
                <a:effectLst>
                  <a:outerShdw blurRad="38100" dist="38100" dir="2700000" algn="tl">
                    <a:srgbClr val="000000">
                      <a:alpha val="43137"/>
                    </a:srgbClr>
                  </a:outerShdw>
                </a:effectLst>
              </a:rPr>
            </a:br>
            <a:endParaRPr lang="en-US" sz="3300" b="1" i="1" u="sng" dirty="0">
              <a:solidFill>
                <a:srgbClr val="EBEBEB"/>
              </a:solidFill>
              <a:effectLst>
                <a:outerShdw blurRad="38100" dist="38100" dir="2700000" algn="tl">
                  <a:srgbClr val="000000">
                    <a:alpha val="43137"/>
                  </a:srgbClr>
                </a:outerShdw>
              </a:effectLst>
            </a:endParaRPr>
          </a:p>
        </p:txBody>
      </p:sp>
      <p:sp useBgFill="1">
        <p:nvSpPr>
          <p:cNvPr id="27" name="Freeform: Shape 26">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US"/>
          </a:p>
        </p:txBody>
      </p:sp>
      <p:sp>
        <p:nvSpPr>
          <p:cNvPr id="3" name="Content Placeholder 2">
            <a:extLst>
              <a:ext uri="{FF2B5EF4-FFF2-40B4-BE49-F238E27FC236}">
                <a16:creationId xmlns:a16="http://schemas.microsoft.com/office/drawing/2014/main" id="{06B07890-3C74-C92B-5D6A-27FF5AA0E705}"/>
              </a:ext>
            </a:extLst>
          </p:cNvPr>
          <p:cNvSpPr>
            <a:spLocks noGrp="1"/>
          </p:cNvSpPr>
          <p:nvPr>
            <p:ph idx="1"/>
          </p:nvPr>
        </p:nvSpPr>
        <p:spPr>
          <a:xfrm>
            <a:off x="648931" y="2548281"/>
            <a:ext cx="5122606" cy="3658689"/>
          </a:xfrm>
        </p:spPr>
        <p:txBody>
          <a:bodyPr>
            <a:normAutofit/>
          </a:bodyPr>
          <a:lstStyle/>
          <a:p>
            <a:pPr lvl="0"/>
            <a:r>
              <a:rPr lang="en-US" dirty="0"/>
              <a:t>Growth of abnormal cells in the lungs causes lung cancer.</a:t>
            </a:r>
          </a:p>
          <a:p>
            <a:pPr lvl="0"/>
            <a:r>
              <a:rPr lang="en-US" dirty="0"/>
              <a:t>SCLC and NSCLC are two types of lung cancer, in which NSCLC is the most found.</a:t>
            </a:r>
          </a:p>
          <a:p>
            <a:pPr lvl="0"/>
            <a:r>
              <a:rPr lang="en-US" dirty="0"/>
              <a:t>David, a 38-year-old man diagnosed with NSCLC.</a:t>
            </a:r>
          </a:p>
          <a:p>
            <a:pPr lvl="0"/>
            <a:r>
              <a:rPr lang="en-US" dirty="0"/>
              <a:t>A care plan is proposed based on the condition of David. </a:t>
            </a:r>
          </a:p>
          <a:p>
            <a:endParaRPr lang="en-US" dirty="0"/>
          </a:p>
        </p:txBody>
      </p:sp>
      <p:pic>
        <p:nvPicPr>
          <p:cNvPr id="5" name="Picture 4">
            <a:extLst>
              <a:ext uri="{FF2B5EF4-FFF2-40B4-BE49-F238E27FC236}">
                <a16:creationId xmlns:a16="http://schemas.microsoft.com/office/drawing/2014/main" id="{B3191AB4-BA39-6BEA-1342-90EE1F51EA48}"/>
              </a:ext>
            </a:extLst>
          </p:cNvPr>
          <p:cNvPicPr>
            <a:picLocks noChangeAspect="1"/>
          </p:cNvPicPr>
          <p:nvPr/>
        </p:nvPicPr>
        <p:blipFill>
          <a:blip r:embed="rId5"/>
          <a:stretch>
            <a:fillRect/>
          </a:stretch>
        </p:blipFill>
        <p:spPr>
          <a:xfrm>
            <a:off x="6091916" y="2566624"/>
            <a:ext cx="5451627" cy="3625332"/>
          </a:xfrm>
          <a:prstGeom prst="rect">
            <a:avLst/>
          </a:prstGeom>
          <a:effectLst/>
        </p:spPr>
      </p:pic>
      <p:sp>
        <p:nvSpPr>
          <p:cNvPr id="6" name="TextBox 5">
            <a:extLst>
              <a:ext uri="{FF2B5EF4-FFF2-40B4-BE49-F238E27FC236}">
                <a16:creationId xmlns:a16="http://schemas.microsoft.com/office/drawing/2014/main" id="{6969E280-33C7-5100-801F-31D5C5AF8394}"/>
              </a:ext>
            </a:extLst>
          </p:cNvPr>
          <p:cNvSpPr txBox="1"/>
          <p:nvPr/>
        </p:nvSpPr>
        <p:spPr>
          <a:xfrm>
            <a:off x="6091915" y="6237059"/>
            <a:ext cx="5451627" cy="362533"/>
          </a:xfrm>
          <a:prstGeom prst="rect">
            <a:avLst/>
          </a:prstGeom>
          <a:solidFill>
            <a:srgbClr val="000000">
              <a:alpha val="50000"/>
            </a:srgbClr>
          </a:solidFill>
          <a:ln>
            <a:noFill/>
          </a:ln>
        </p:spPr>
        <p:txBody>
          <a:bodyPr wrap="square" rtlCol="0">
            <a:noAutofit/>
          </a:bodyPr>
          <a:lstStyle/>
          <a:p>
            <a:pPr algn="ctr">
              <a:spcAft>
                <a:spcPts val="600"/>
              </a:spcAft>
            </a:pPr>
            <a:r>
              <a:rPr lang="en-US" sz="1300" dirty="0">
                <a:solidFill>
                  <a:srgbClr val="FFFFFF"/>
                </a:solidFill>
              </a:rPr>
              <a:t>(Source: World Cancer Research Fund, 2025)</a:t>
            </a:r>
          </a:p>
        </p:txBody>
      </p:sp>
      <p:pic>
        <p:nvPicPr>
          <p:cNvPr id="4" name="Recorded Sound">
            <a:hlinkClick r:id="" action="ppaction://media"/>
            <a:extLst>
              <a:ext uri="{FF2B5EF4-FFF2-40B4-BE49-F238E27FC236}">
                <a16:creationId xmlns:a16="http://schemas.microsoft.com/office/drawing/2014/main" id="{7897F238-D3B0-E4E1-A704-1C1A696EA51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24089" y="6237059"/>
            <a:ext cx="487363" cy="487363"/>
          </a:xfrm>
          <a:prstGeom prst="rect">
            <a:avLst/>
          </a:prstGeom>
        </p:spPr>
      </p:pic>
    </p:spTree>
    <p:extLst>
      <p:ext uri="{BB962C8B-B14F-4D97-AF65-F5344CB8AC3E}">
        <p14:creationId xmlns:p14="http://schemas.microsoft.com/office/powerpoint/2010/main" val="73371853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0252"/>
    </mc:Choice>
    <mc:Fallback xmlns="">
      <p:transition spd="slow" advTm="302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2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0ADB6-5BB2-77FF-061C-BA537A387B54}"/>
              </a:ext>
            </a:extLst>
          </p:cNvPr>
          <p:cNvSpPr>
            <a:spLocks noGrp="1"/>
          </p:cNvSpPr>
          <p:nvPr>
            <p:ph type="title"/>
          </p:nvPr>
        </p:nvSpPr>
        <p:spPr/>
        <p:txBody>
          <a:bodyPr/>
          <a:lstStyle/>
          <a:p>
            <a:r>
              <a:rPr lang="en-US" b="1" i="1" u="sng" dirty="0">
                <a:effectLst>
                  <a:outerShdw blurRad="38100" dist="38100" dir="2700000" algn="tl">
                    <a:srgbClr val="000000">
                      <a:alpha val="43137"/>
                    </a:srgbClr>
                  </a:outerShdw>
                </a:effectLst>
              </a:rPr>
              <a:t>References</a:t>
            </a:r>
          </a:p>
        </p:txBody>
      </p:sp>
      <p:sp>
        <p:nvSpPr>
          <p:cNvPr id="3" name="Content Placeholder 2">
            <a:extLst>
              <a:ext uri="{FF2B5EF4-FFF2-40B4-BE49-F238E27FC236}">
                <a16:creationId xmlns:a16="http://schemas.microsoft.com/office/drawing/2014/main" id="{F9EB4386-1FFC-0C97-668A-125C31A975BF}"/>
              </a:ext>
            </a:extLst>
          </p:cNvPr>
          <p:cNvSpPr>
            <a:spLocks noGrp="1"/>
          </p:cNvSpPr>
          <p:nvPr>
            <p:ph idx="1"/>
          </p:nvPr>
        </p:nvSpPr>
        <p:spPr>
          <a:xfrm>
            <a:off x="560070" y="1451610"/>
            <a:ext cx="11121390" cy="5212080"/>
          </a:xfrm>
        </p:spPr>
        <p:txBody>
          <a:bodyPr>
            <a:normAutofit fontScale="77500" lnSpcReduction="20000"/>
          </a:bodyPr>
          <a:lstStyle/>
          <a:p>
            <a:pPr>
              <a:lnSpc>
                <a:spcPct val="170000"/>
              </a:lnSpc>
            </a:pPr>
            <a:r>
              <a:rPr lang="en-US" sz="1200" dirty="0" err="1"/>
              <a:t>Basumallik</a:t>
            </a:r>
            <a:r>
              <a:rPr lang="en-US" sz="1200" dirty="0"/>
              <a:t>, N. and Agarwal, M., (2023) ‘Small cell lung cancer’, In </a:t>
            </a:r>
            <a:r>
              <a:rPr lang="en-US" sz="1200" i="1" dirty="0" err="1"/>
              <a:t>StatPearls</a:t>
            </a:r>
            <a:r>
              <a:rPr lang="en-US" sz="1200" i="1" dirty="0"/>
              <a:t> [internet]</a:t>
            </a:r>
            <a:r>
              <a:rPr lang="en-US" sz="1200" dirty="0"/>
              <a:t>. </a:t>
            </a:r>
            <a:r>
              <a:rPr lang="en-US" sz="1200" dirty="0" err="1"/>
              <a:t>StatPearls</a:t>
            </a:r>
            <a:r>
              <a:rPr lang="en-US" sz="1200" dirty="0"/>
              <a:t> Publishing. </a:t>
            </a:r>
            <a:r>
              <a:rPr lang="en-US" sz="1200" dirty="0" err="1"/>
              <a:t>Basumallik</a:t>
            </a:r>
            <a:r>
              <a:rPr lang="en-US" sz="1200" dirty="0"/>
              <a:t>, N. and Agarwal, M., 2023. Small cell lung cancer. In </a:t>
            </a:r>
            <a:r>
              <a:rPr lang="en-US" sz="1200" i="1" dirty="0" err="1"/>
              <a:t>StatPearls</a:t>
            </a:r>
            <a:r>
              <a:rPr lang="en-US" sz="1200" i="1" dirty="0"/>
              <a:t> [internet]</a:t>
            </a:r>
            <a:r>
              <a:rPr lang="en-US" sz="1200" dirty="0"/>
              <a:t>. </a:t>
            </a:r>
            <a:r>
              <a:rPr lang="en-US" sz="1200" dirty="0" err="1"/>
              <a:t>StatPearls</a:t>
            </a:r>
            <a:r>
              <a:rPr lang="en-US" sz="1200" dirty="0"/>
              <a:t> Publishing. Available at: </a:t>
            </a:r>
            <a:r>
              <a:rPr lang="en-US" sz="1200" dirty="0">
                <a:hlinkClick r:id="rId2"/>
              </a:rPr>
              <a:t>https://www.ncbi.nlm.nih.gov/books/NBK482458/</a:t>
            </a:r>
            <a:endParaRPr lang="en-US" sz="1200" dirty="0"/>
          </a:p>
          <a:p>
            <a:pPr>
              <a:lnSpc>
                <a:spcPct val="170000"/>
              </a:lnSpc>
            </a:pPr>
            <a:r>
              <a:rPr lang="en-US" sz="1300" dirty="0"/>
              <a:t>Board, P.A.T.E., (2025) ‘Non-small cell lung cancer treatment (PDQ®)’, In </a:t>
            </a:r>
            <a:r>
              <a:rPr lang="en-US" sz="1300" i="1" dirty="0"/>
              <a:t>PDQ cancer information summaries [Internet]</a:t>
            </a:r>
            <a:r>
              <a:rPr lang="en-US" sz="1300" dirty="0"/>
              <a:t>. National Cancer Institute (US). Available at: </a:t>
            </a:r>
            <a:r>
              <a:rPr lang="en-US" sz="1300" dirty="0">
                <a:hlinkClick r:id="rId3"/>
              </a:rPr>
              <a:t>https://www.ncbi.nlm.nih.gov/books/NBK65865/</a:t>
            </a:r>
            <a:r>
              <a:rPr lang="en-US" sz="1300" dirty="0"/>
              <a:t> </a:t>
            </a:r>
          </a:p>
          <a:p>
            <a:pPr>
              <a:lnSpc>
                <a:spcPct val="170000"/>
              </a:lnSpc>
            </a:pPr>
            <a:r>
              <a:rPr lang="en-US" sz="1200" dirty="0"/>
              <a:t>Chaudhry, R., Omole, A.E. and Bordoni, B., (2024) ‘Anatomy, thorax, lungs. In </a:t>
            </a:r>
            <a:r>
              <a:rPr lang="en-US" sz="1200" i="1" dirty="0" err="1"/>
              <a:t>StatPearls</a:t>
            </a:r>
            <a:r>
              <a:rPr lang="en-US" sz="1200" i="1" dirty="0"/>
              <a:t> [Internet]</a:t>
            </a:r>
            <a:r>
              <a:rPr lang="en-US" sz="1200" dirty="0"/>
              <a:t>’, </a:t>
            </a:r>
            <a:r>
              <a:rPr lang="en-US" sz="1200" dirty="0" err="1"/>
              <a:t>StatPearls</a:t>
            </a:r>
            <a:r>
              <a:rPr lang="en-US" sz="1200" dirty="0"/>
              <a:t> Publishing. Available at:  </a:t>
            </a:r>
            <a:r>
              <a:rPr lang="en-US" sz="1200" u="sng" dirty="0">
                <a:hlinkClick r:id="rId4"/>
              </a:rPr>
              <a:t>https://www.ncbi.nlm.nih.gov/sites/books/NBK470197/</a:t>
            </a:r>
            <a:r>
              <a:rPr lang="en-US" sz="1200" dirty="0"/>
              <a:t> </a:t>
            </a:r>
          </a:p>
          <a:p>
            <a:pPr>
              <a:lnSpc>
                <a:spcPct val="170000"/>
              </a:lnSpc>
            </a:pPr>
            <a:r>
              <a:rPr lang="en-US" sz="1200" dirty="0"/>
              <a:t>Cleveland Clinic, (2025a) </a:t>
            </a:r>
            <a:r>
              <a:rPr lang="en-US" sz="1200" i="1" dirty="0"/>
              <a:t>Non-Small Cell Lung Cancer</a:t>
            </a:r>
            <a:r>
              <a:rPr lang="en-US" sz="1200" dirty="0"/>
              <a:t>. Available at: </a:t>
            </a:r>
            <a:r>
              <a:rPr lang="en-US" sz="1200" u="sng" dirty="0">
                <a:hlinkClick r:id="rId5"/>
              </a:rPr>
              <a:t>https://my.clevelandclinic.org/health/diseases/6203-non-small-cell-lung-cancer</a:t>
            </a:r>
            <a:r>
              <a:rPr lang="en-US" sz="1200" dirty="0"/>
              <a:t> (Accessed: 13 October 2025)</a:t>
            </a:r>
          </a:p>
          <a:p>
            <a:pPr>
              <a:lnSpc>
                <a:spcPct val="170000"/>
              </a:lnSpc>
            </a:pPr>
            <a:r>
              <a:rPr lang="en-US" sz="1200" dirty="0"/>
              <a:t>Cleveland Clinic, (2025b)</a:t>
            </a:r>
            <a:r>
              <a:rPr lang="en-US" sz="1200" i="1" dirty="0"/>
              <a:t> Lung Cancer</a:t>
            </a:r>
            <a:r>
              <a:rPr lang="en-US" sz="1200" dirty="0"/>
              <a:t>. Available at: </a:t>
            </a:r>
            <a:r>
              <a:rPr lang="en-US" sz="1200" u="sng" dirty="0">
                <a:hlinkClick r:id="rId6"/>
              </a:rPr>
              <a:t>https://my.clevelandclinic.org/health/diseases/4375-lung-cancer</a:t>
            </a:r>
            <a:r>
              <a:rPr lang="en-US" sz="1200" u="sng" dirty="0"/>
              <a:t> </a:t>
            </a:r>
            <a:r>
              <a:rPr lang="en-US" sz="1200" dirty="0"/>
              <a:t> (Accessed: 12 October 2025)</a:t>
            </a:r>
          </a:p>
          <a:p>
            <a:pPr>
              <a:lnSpc>
                <a:spcPct val="170000"/>
              </a:lnSpc>
            </a:pPr>
            <a:r>
              <a:rPr lang="en-US" sz="1200" dirty="0"/>
              <a:t>Cleveland Clinic, (2025c) </a:t>
            </a:r>
            <a:r>
              <a:rPr lang="en-US" sz="1200" i="1" dirty="0"/>
              <a:t>Small Cell Lung Cancer. </a:t>
            </a:r>
            <a:r>
              <a:rPr lang="en-US" sz="1200" dirty="0"/>
              <a:t>Available at: </a:t>
            </a:r>
            <a:r>
              <a:rPr lang="en-US" sz="1200" dirty="0">
                <a:hlinkClick r:id="rId7"/>
              </a:rPr>
              <a:t>https://my.clevelandclinic.org/health/diseases/6202-small-cell-lung-cancer</a:t>
            </a:r>
            <a:r>
              <a:rPr lang="en-US" sz="1200" dirty="0"/>
              <a:t> (Accessed: 13 October 2025)</a:t>
            </a:r>
            <a:endParaRPr lang="en-US" sz="1200" i="1" dirty="0"/>
          </a:p>
          <a:p>
            <a:pPr>
              <a:lnSpc>
                <a:spcPct val="170000"/>
              </a:lnSpc>
            </a:pPr>
            <a:r>
              <a:rPr lang="en-US" sz="1200" dirty="0"/>
              <a:t>Crumbie, L., (2023) </a:t>
            </a:r>
            <a:r>
              <a:rPr lang="en-US" sz="1200" i="1" dirty="0"/>
              <a:t>Lung. Available at: </a:t>
            </a:r>
            <a:r>
              <a:rPr lang="en-US" sz="1200" i="1" dirty="0">
                <a:hlinkClick r:id="rId8"/>
              </a:rPr>
              <a:t>https://www.kenhub.com/en/library/anatomy/the-lung</a:t>
            </a:r>
            <a:r>
              <a:rPr lang="en-US" sz="1200" i="1" dirty="0"/>
              <a:t> </a:t>
            </a:r>
            <a:r>
              <a:rPr lang="en-US" sz="1200" dirty="0"/>
              <a:t>(Accessed: 11 October 2025)</a:t>
            </a:r>
          </a:p>
          <a:p>
            <a:pPr>
              <a:lnSpc>
                <a:spcPct val="170000"/>
              </a:lnSpc>
            </a:pPr>
            <a:r>
              <a:rPr lang="en-US" sz="1200" dirty="0" err="1"/>
              <a:t>GaleMed</a:t>
            </a:r>
            <a:r>
              <a:rPr lang="en-US" sz="1200" dirty="0"/>
              <a:t>, (2025) </a:t>
            </a:r>
            <a:r>
              <a:rPr lang="en-US" sz="1200" i="1" dirty="0"/>
              <a:t>Does breathing train the lungs? Try abdominal breathing!. Available at: </a:t>
            </a:r>
            <a:r>
              <a:rPr lang="en-US" sz="1200" i="1" dirty="0">
                <a:hlinkClick r:id="rId9"/>
              </a:rPr>
              <a:t>https://www.galemed.com/en/education/fe843ae6e18689c8b8a9b7dca5bc0f4e</a:t>
            </a:r>
            <a:r>
              <a:rPr lang="en-US" sz="1200" i="1" dirty="0"/>
              <a:t> (Accessed: 13 October 2025)</a:t>
            </a:r>
          </a:p>
          <a:p>
            <a:pPr>
              <a:lnSpc>
                <a:spcPct val="170000"/>
              </a:lnSpc>
            </a:pPr>
            <a:r>
              <a:rPr lang="en-US" sz="1200" dirty="0"/>
              <a:t>Haddad, M. and Sharma, S., 2019. Physiology, lung. </a:t>
            </a:r>
            <a:r>
              <a:rPr lang="en-US" sz="1200" u="sng" dirty="0">
                <a:hlinkClick r:id="rId10"/>
              </a:rPr>
              <a:t>https://europepmc.org/article/nbk/nbk545177</a:t>
            </a:r>
            <a:r>
              <a:rPr lang="en-US" sz="1200" dirty="0"/>
              <a:t> </a:t>
            </a:r>
          </a:p>
          <a:p>
            <a:pPr>
              <a:lnSpc>
                <a:spcPct val="170000"/>
              </a:lnSpc>
            </a:pPr>
            <a:r>
              <a:rPr lang="en-US" sz="1200" dirty="0"/>
              <a:t>NHS, (2025) </a:t>
            </a:r>
            <a:r>
              <a:rPr lang="en-US" sz="1200" i="1" dirty="0"/>
              <a:t>Treatment</a:t>
            </a:r>
            <a:r>
              <a:rPr lang="en-US" sz="1200" dirty="0"/>
              <a:t>. Available at: </a:t>
            </a:r>
            <a:r>
              <a:rPr lang="en-US" sz="1200" u="sng" dirty="0">
                <a:hlinkClick r:id="rId11"/>
              </a:rPr>
              <a:t>https://www.nhs.uk/conditions/lung-cancer/treatment/#:~:text=Chemotherapy%20treatments%20are%20usually%20given,a%20different%20type%20of%20chemotherapy</a:t>
            </a:r>
            <a:r>
              <a:rPr lang="en-US" sz="1200" dirty="0"/>
              <a:t>. (Accessed: 11 October 2025 )</a:t>
            </a:r>
          </a:p>
          <a:p>
            <a:pPr>
              <a:lnSpc>
                <a:spcPct val="170000"/>
              </a:lnSpc>
            </a:pPr>
            <a:r>
              <a:rPr lang="en-US" sz="1200" dirty="0"/>
              <a:t>NICE, (2024) </a:t>
            </a:r>
            <a:r>
              <a:rPr lang="en-US" sz="1200" i="1" dirty="0"/>
              <a:t>Lung cancer: diagnosis and management</a:t>
            </a:r>
            <a:r>
              <a:rPr lang="en-US" sz="1200" dirty="0"/>
              <a:t>. Available at: </a:t>
            </a:r>
            <a:r>
              <a:rPr lang="en-US" sz="1200" u="sng" dirty="0">
                <a:hlinkClick r:id="rId12"/>
              </a:rPr>
              <a:t>https://www.nice.org.uk/guidance/ng122/chapter/Communication</a:t>
            </a:r>
            <a:r>
              <a:rPr lang="en-US" sz="1200" dirty="0"/>
              <a:t> (Accessed: 13 October 2025)</a:t>
            </a:r>
          </a:p>
          <a:p>
            <a:pPr>
              <a:lnSpc>
                <a:spcPct val="170000"/>
              </a:lnSpc>
            </a:pPr>
            <a:r>
              <a:rPr lang="en-US" sz="1200" dirty="0"/>
              <a:t>World Cancer Research Fund, (2025) </a:t>
            </a:r>
            <a:r>
              <a:rPr lang="en-US" sz="1200" i="1" dirty="0"/>
              <a:t>Lung Cancer. </a:t>
            </a:r>
            <a:r>
              <a:rPr lang="en-US" sz="1200" dirty="0"/>
              <a:t>Available at: </a:t>
            </a:r>
            <a:r>
              <a:rPr lang="en-US" sz="1200" dirty="0">
                <a:hlinkClick r:id="rId13"/>
              </a:rPr>
              <a:t>https://www.wcrf.org/preventing-cancer/cancer-types/lung-cancer/</a:t>
            </a:r>
            <a:r>
              <a:rPr lang="en-US" sz="1200" dirty="0"/>
              <a:t> (Accessed: 12 October 2025)</a:t>
            </a:r>
            <a:endParaRPr lang="en-US" sz="1200" i="1" dirty="0"/>
          </a:p>
          <a:p>
            <a:pPr>
              <a:lnSpc>
                <a:spcPct val="170000"/>
              </a:lnSpc>
            </a:pPr>
            <a:r>
              <a:rPr lang="en-US" sz="1200" dirty="0"/>
              <a:t>World Health Organisation, (2023) </a:t>
            </a:r>
            <a:r>
              <a:rPr lang="en-US" sz="1200" i="1" dirty="0"/>
              <a:t>Lung cancer.</a:t>
            </a:r>
            <a:r>
              <a:rPr lang="en-US" sz="1200" dirty="0"/>
              <a:t> Available at: </a:t>
            </a:r>
            <a:r>
              <a:rPr lang="en-US" sz="1200" u="sng" dirty="0">
                <a:hlinkClick r:id="rId14"/>
              </a:rPr>
              <a:t>https://www.who.int/news-room/fact-sheets/detail/lung-cancer</a:t>
            </a:r>
            <a:r>
              <a:rPr lang="en-US" sz="1200" dirty="0"/>
              <a:t> (Accessed: 13 October 2025) </a:t>
            </a:r>
          </a:p>
          <a:p>
            <a:pPr>
              <a:lnSpc>
                <a:spcPct val="170000"/>
              </a:lnSpc>
            </a:pPr>
            <a:endParaRPr lang="en-US" sz="1200" dirty="0"/>
          </a:p>
        </p:txBody>
      </p:sp>
    </p:spTree>
    <p:extLst>
      <p:ext uri="{BB962C8B-B14F-4D97-AF65-F5344CB8AC3E}">
        <p14:creationId xmlns:p14="http://schemas.microsoft.com/office/powerpoint/2010/main" val="9984743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Droplet</Template>
  <TotalTime>400</TotalTime>
  <Words>2359</Words>
  <Application>Microsoft Office PowerPoint</Application>
  <PresentationFormat>Widescreen</PresentationFormat>
  <Paragraphs>111</Paragraphs>
  <Slides>13</Slides>
  <Notes>11</Notes>
  <HiddenSlides>0</HiddenSlides>
  <MMClips>12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Century Gothic</vt:lpstr>
      <vt:lpstr>Jumble</vt:lpstr>
      <vt:lpstr>Wingdings 3</vt:lpstr>
      <vt:lpstr>Ion</vt:lpstr>
      <vt:lpstr>BMHP5023 Introduction to Physiology LUNG CANCER</vt:lpstr>
      <vt:lpstr>Introduction</vt:lpstr>
      <vt:lpstr>Overview of lung cancer</vt:lpstr>
      <vt:lpstr>Anatomy of lungs </vt:lpstr>
      <vt:lpstr>Physiology of lungs</vt:lpstr>
      <vt:lpstr>Small Cell Carcinoma (SCLC)</vt:lpstr>
      <vt:lpstr>Non-small cell carcinoma (NSCLC)   </vt:lpstr>
      <vt:lpstr>Patient’s Information </vt:lpstr>
      <vt:lpstr>Risk factors for health based on lifestyle </vt:lpstr>
      <vt:lpstr>Risk factors for health based on disease    </vt:lpstr>
      <vt:lpstr>Recommendations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Zamzam Wafiq Abdel Latif Abdallah (2408411)</cp:lastModifiedBy>
  <cp:revision>10</cp:revision>
  <dcterms:created xsi:type="dcterms:W3CDTF">2025-10-13T09:24:16Z</dcterms:created>
  <dcterms:modified xsi:type="dcterms:W3CDTF">2025-11-16T22:26:43Z</dcterms:modified>
</cp:coreProperties>
</file>