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6283" autoAdjust="0"/>
  </p:normalViewPr>
  <p:slideViewPr>
    <p:cSldViewPr snapToGrid="0">
      <p:cViewPr>
        <p:scale>
          <a:sx n="66" d="100"/>
          <a:sy n="66" d="100"/>
        </p:scale>
        <p:origin x="234" y="1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NAME   : </a:t>
            </a:r>
            <a:r>
              <a:rPr lang="en-GB" sz="3200" spc="-2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PROBLEM SOLVING AND 			                      DECISION MAKING </a:t>
            </a:r>
            <a:br>
              <a:rPr lang="en-GB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CODE    :</a:t>
            </a:r>
            <a:r>
              <a:rPr lang="en-GB" sz="3200" spc="-2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LCLM4004</a:t>
            </a:r>
            <a:br>
              <a:rPr lang="en-GB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NAME  : NELSON BARRETO</a:t>
            </a:r>
            <a:br>
              <a:rPr lang="en-GB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ID         :  2528412</a:t>
            </a:r>
            <a:br>
              <a:rPr lang="en-GB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LECTURER            :  ANITA NAN</a:t>
            </a:r>
            <a:br>
              <a:rPr lang="en-GB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Assignment 1           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34" y="1927004"/>
            <a:ext cx="7604044" cy="4092448"/>
          </a:xfrm>
        </p:spPr>
        <p:txBody>
          <a:bodyPr>
            <a:normAutofit/>
          </a:bodyPr>
          <a:lstStyle/>
          <a:p>
            <a:r>
              <a:rPr lang="en-GB" sz="1800" b="1" dirty="0"/>
              <a:t>Introduction </a:t>
            </a:r>
          </a:p>
          <a:p>
            <a:r>
              <a:rPr lang="en-GB" sz="1800" b="1" dirty="0"/>
              <a:t>Company background</a:t>
            </a:r>
          </a:p>
          <a:p>
            <a:r>
              <a:rPr lang="en-GB" sz="1800" b="1" dirty="0"/>
              <a:t>Problem: nature and scope</a:t>
            </a:r>
          </a:p>
          <a:p>
            <a:r>
              <a:rPr lang="en-GB" sz="1800" b="1" dirty="0"/>
              <a:t>PESTLE ANALYSIS: Basil’s Bakery</a:t>
            </a:r>
          </a:p>
          <a:p>
            <a:r>
              <a:rPr lang="en-GB" sz="1800" b="1" dirty="0"/>
              <a:t>Cause and effect analysis: Fishbone diagram</a:t>
            </a:r>
          </a:p>
          <a:p>
            <a:r>
              <a:rPr lang="en-GB" sz="1800" b="1" dirty="0"/>
              <a:t>Conclusion</a:t>
            </a:r>
          </a:p>
          <a:p>
            <a:r>
              <a:rPr lang="en-GB" sz="18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65125" y="1614366"/>
            <a:ext cx="10232571" cy="4491446"/>
          </a:xfrm>
        </p:spPr>
        <p:txBody>
          <a:bodyPr>
            <a:normAutofit/>
          </a:bodyPr>
          <a:lstStyle/>
          <a:p>
            <a:r>
              <a:rPr lang="en-GB" sz="1800" b="1" dirty="0">
                <a:solidFill>
                  <a:schemeClr val="tx1"/>
                </a:solidFill>
                <a:latin typeface="Times New Roman" panose="02020603050405020304" pitchFamily="18" charset="0"/>
                <a:ea typeface="Roboto"/>
                <a:cs typeface="Times New Roman" panose="02020603050405020304" pitchFamily="18" charset="0"/>
              </a:rPr>
              <a:t>What the presentation is about?</a:t>
            </a:r>
          </a:p>
          <a:p>
            <a:r>
              <a:rPr lang="en-GB" sz="1800" b="1" dirty="0">
                <a:solidFill>
                  <a:schemeClr val="tx1"/>
                </a:solidFill>
                <a:latin typeface="Times New Roman" panose="02020603050405020304" pitchFamily="18" charset="0"/>
                <a:ea typeface="Roboto"/>
                <a:cs typeface="Times New Roman" panose="02020603050405020304" pitchFamily="18" charset="0"/>
              </a:rPr>
              <a:t>BASIL BAKERY </a:t>
            </a:r>
          </a:p>
          <a:p>
            <a:r>
              <a:rPr lang="en-GB" sz="1800" b="1" dirty="0">
                <a:solidFill>
                  <a:schemeClr val="tx1"/>
                </a:solidFill>
                <a:latin typeface="Times New Roman" panose="02020603050405020304" pitchFamily="18" charset="0"/>
                <a:ea typeface="Roboto"/>
                <a:cs typeface="Times New Roman" panose="02020603050405020304" pitchFamily="18" charset="0"/>
              </a:rPr>
              <a:t>Definitions of the concepts you are going to use : </a:t>
            </a:r>
          </a:p>
          <a:p>
            <a:r>
              <a:rPr lang="en-GB" sz="1800" b="1" dirty="0">
                <a:solidFill>
                  <a:schemeClr val="tx1"/>
                </a:solidFill>
                <a:latin typeface="Times New Roman" panose="02020603050405020304" pitchFamily="18" charset="0"/>
                <a:ea typeface="Roboto"/>
                <a:cs typeface="Times New Roman" panose="02020603050405020304" pitchFamily="18" charset="0"/>
              </a:rPr>
              <a:t> 1. These presentation is a critical diagnosis of the stagnant age-old  problem of    drop in –in sales of basil bakery.</a:t>
            </a:r>
          </a:p>
          <a:p>
            <a:endParaRPr lang="en-GB" b="1" dirty="0">
              <a:solidFill>
                <a:srgbClr val="FF0000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endParaRPr lang="en-GB" b="1" dirty="0">
              <a:solidFill>
                <a:srgbClr val="FF0000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endParaRPr lang="en-GB" b="1" dirty="0">
              <a:solidFill>
                <a:srgbClr val="FF0000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38236" y="1842704"/>
            <a:ext cx="9090595" cy="4078224"/>
          </a:xfrm>
        </p:spPr>
        <p:txBody>
          <a:bodyPr>
            <a:normAutofit/>
          </a:bodyPr>
          <a:lstStyle/>
          <a:p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Basil’s Bakery</a:t>
            </a:r>
            <a:endParaRPr lang="en-GB" sz="18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Founded in 2015,basil bakery independently owned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Located in Coventry retail park 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Sells : organic cake, pastries ,breads, and handmade products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Sales are now 25% below in 2019 performance level </a:t>
            </a:r>
          </a:p>
          <a:p>
            <a:r>
              <a:rPr lang="en-GB" sz="1800" b="1" dirty="0">
                <a:solidFill>
                  <a:srgbClr val="FF0000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    </a:t>
            </a:r>
            <a:endParaRPr lang="en-GB" sz="18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5W2H</a:t>
            </a:r>
          </a:p>
          <a:p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What: sales stagnate around 25% below 2019 performance.</a:t>
            </a:r>
          </a:p>
          <a:p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Who: </a:t>
            </a:r>
            <a:r>
              <a:rPr lang="en-GB" sz="1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basil,loyal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customer,supplier,and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business survival suffer.</a:t>
            </a:r>
          </a:p>
          <a:p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Where: </a:t>
            </a:r>
            <a:r>
              <a:rPr lang="en-GB" sz="1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conventry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retail park.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>
            <a:normAutofit fontScale="70000" lnSpcReduction="20000"/>
          </a:bodyPr>
          <a:lstStyle/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POLITICAL :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600" b="1" dirty="0">
                <a:solidFill>
                  <a:schemeClr val="tx1"/>
                </a:solidFill>
              </a:rPr>
              <a:t> </a:t>
            </a:r>
            <a:r>
              <a:rPr lang="en-GB" sz="2600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Food regulation puts compliance pressure on small bakery business (CIPD, 2025).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 particular, local business costs have influence on Basil's long-term survival decisions (CIPD, 2025). </a:t>
            </a:r>
            <a:endParaRPr lang="en-GB" sz="26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ECONOMIC : 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House of Commons Library (2026) shows that food inflation drives up the price of ingredients and reduces margins.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With less money to spend, it's harder to lock in bakery investments. </a:t>
            </a:r>
            <a:endParaRPr lang="en-GB" sz="26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: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Regular customer lunchtime visits down due to hybrid working (ONS, 2024).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Based on convenience expectations, it was exposed that the ordering model of Basil was weak (</a:t>
            </a:r>
            <a:r>
              <a:rPr lang="en-GB" sz="2600" dirty="0" err="1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Sabilaturrizqi</a:t>
            </a:r>
            <a:r>
              <a:rPr lang="en-GB" sz="2600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r>
              <a:rPr lang="en-GB" sz="2600" dirty="0" err="1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Subriadi</a:t>
            </a:r>
            <a:r>
              <a:rPr lang="en-GB" sz="2600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2024). </a:t>
            </a:r>
          </a:p>
          <a:p>
            <a:endParaRPr lang="en-GB" b="1" dirty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7"/>
            <a:ext cx="9921394" cy="4420089"/>
          </a:xfrm>
        </p:spPr>
        <p:txBody>
          <a:bodyPr>
            <a:normAutofit fontScale="25000" lnSpcReduction="20000"/>
          </a:bodyPr>
          <a:lstStyle/>
          <a:p>
            <a:r>
              <a:rPr lang="en-GB" sz="7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TECHNOLOGICAL :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7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No online ordering implies that there is no limitation of access for remote customers (Hoang and Le Tan, 2023).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7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Delivery platforms have the potential to expand Basil's penetration into the walk-in segment (</a:t>
            </a:r>
            <a:r>
              <a:rPr lang="en-GB" sz="72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Sabilaturrizqi</a:t>
            </a:r>
            <a:r>
              <a:rPr lang="en-GB" sz="7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r>
              <a:rPr lang="en-GB" sz="72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Subriadi</a:t>
            </a:r>
            <a:r>
              <a:rPr lang="en-GB" sz="7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2024). </a:t>
            </a:r>
            <a:endParaRPr lang="en-GB" sz="7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7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LEGAL :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7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Allergen control safeguards food customers and food business confidence (Food Standards Agency, 2020).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7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Poor food information brings about risks of reputation and compliance. </a:t>
            </a:r>
            <a:endParaRPr lang="en-GB" b="1" dirty="0"/>
          </a:p>
          <a:p>
            <a:r>
              <a:rPr lang="en-GB" sz="7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  : 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7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Organic ingredients puts Basil at risk to be disrupted in the availability of supplies for the crop.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7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Sustainability enhances the brand however makes the cost susceptible (CIPD, 2025). </a:t>
            </a:r>
            <a:endParaRPr lang="en-GB" sz="7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8036" y="651981"/>
            <a:ext cx="3316575" cy="741969"/>
          </a:xfrm>
        </p:spPr>
        <p:txBody>
          <a:bodyPr>
            <a:noAutofit/>
          </a:bodyPr>
          <a:lstStyle/>
          <a:p>
            <a:endParaRPr lang="en-US" sz="1600" dirty="0">
              <a:solidFill>
                <a:srgbClr val="00B0F0"/>
              </a:solidFill>
            </a:endParaRPr>
          </a:p>
          <a:p>
            <a:r>
              <a:rPr lang="en-US" sz="1600" dirty="0">
                <a:solidFill>
                  <a:srgbClr val="00B0F0"/>
                </a:solidFill>
              </a:rPr>
              <a:t>MANUAL ORDER HANDLING CREATED MISSED DEMAND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2F6EEE0-A66C-9715-DB15-2C35A993D596}"/>
              </a:ext>
            </a:extLst>
          </p:cNvPr>
          <p:cNvCxnSpPr>
            <a:cxnSpLocks/>
          </p:cNvCxnSpPr>
          <p:nvPr/>
        </p:nvCxnSpPr>
        <p:spPr>
          <a:xfrm>
            <a:off x="4876800" y="3623724"/>
            <a:ext cx="0" cy="1335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TextBox 64">
            <a:extLst>
              <a:ext uri="{FF2B5EF4-FFF2-40B4-BE49-F238E27FC236}">
                <a16:creationId xmlns:a16="http://schemas.microsoft.com/office/drawing/2014/main" id="{09E8DCB5-A151-FFFB-5914-6BC9700C47D4}"/>
              </a:ext>
            </a:extLst>
          </p:cNvPr>
          <p:cNvSpPr txBox="1"/>
          <p:nvPr/>
        </p:nvSpPr>
        <p:spPr>
          <a:xfrm>
            <a:off x="5638800" y="2978150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9C5C444C-64CA-72AF-A409-7614DA384FE8}"/>
              </a:ext>
            </a:extLst>
          </p:cNvPr>
          <p:cNvCxnSpPr/>
          <p:nvPr/>
        </p:nvCxnSpPr>
        <p:spPr>
          <a:xfrm>
            <a:off x="1898073" y="3554451"/>
            <a:ext cx="816032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val 4">
            <a:extLst>
              <a:ext uri="{FF2B5EF4-FFF2-40B4-BE49-F238E27FC236}">
                <a16:creationId xmlns:a16="http://schemas.microsoft.com/office/drawing/2014/main" id="{41DC762D-1FFD-D590-1FDC-A8161AD8A3C4}"/>
              </a:ext>
            </a:extLst>
          </p:cNvPr>
          <p:cNvSpPr/>
          <p:nvPr/>
        </p:nvSpPr>
        <p:spPr>
          <a:xfrm>
            <a:off x="10058399" y="2673931"/>
            <a:ext cx="2424545" cy="195348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Sales stagnation at basil bakery : 25 % below 2019 level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9293CC8-6091-66C7-8A55-DBB927F6BD39}"/>
              </a:ext>
            </a:extLst>
          </p:cNvPr>
          <p:cNvSpPr/>
          <p:nvPr/>
        </p:nvSpPr>
        <p:spPr>
          <a:xfrm>
            <a:off x="1995055" y="313883"/>
            <a:ext cx="1537854" cy="55895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MAN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5DDFD04-14BA-58B9-8D08-AA42F3A0900C}"/>
              </a:ext>
            </a:extLst>
          </p:cNvPr>
          <p:cNvSpPr/>
          <p:nvPr/>
        </p:nvSpPr>
        <p:spPr>
          <a:xfrm>
            <a:off x="6941127" y="313883"/>
            <a:ext cx="1537854" cy="55895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MACHINE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042F4D7-14BC-13C6-09C1-BD797EB119D8}"/>
              </a:ext>
            </a:extLst>
          </p:cNvPr>
          <p:cNvSpPr/>
          <p:nvPr/>
        </p:nvSpPr>
        <p:spPr>
          <a:xfrm>
            <a:off x="1995055" y="6082154"/>
            <a:ext cx="1648690" cy="58187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METHOD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FE0A86E-8C2A-4912-915C-ABA04BB3BCC0}"/>
              </a:ext>
            </a:extLst>
          </p:cNvPr>
          <p:cNvSpPr/>
          <p:nvPr/>
        </p:nvSpPr>
        <p:spPr>
          <a:xfrm>
            <a:off x="6941126" y="6082152"/>
            <a:ext cx="1759529" cy="58187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MATERIAL 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97A914C9-D14F-31AA-B395-13B7A2489081}"/>
              </a:ext>
            </a:extLst>
          </p:cNvPr>
          <p:cNvCxnSpPr>
            <a:cxnSpLocks/>
          </p:cNvCxnSpPr>
          <p:nvPr/>
        </p:nvCxnSpPr>
        <p:spPr>
          <a:xfrm>
            <a:off x="2923309" y="1025236"/>
            <a:ext cx="1856509" cy="252921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C6BB973B-299C-B2DD-33B5-EAA48D2E21D5}"/>
              </a:ext>
            </a:extLst>
          </p:cNvPr>
          <p:cNvCxnSpPr/>
          <p:nvPr/>
        </p:nvCxnSpPr>
        <p:spPr>
          <a:xfrm flipV="1">
            <a:off x="2452255" y="3623724"/>
            <a:ext cx="2327563" cy="245842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CE4604D1-CC58-AF01-6269-6FC42CC17BD6}"/>
              </a:ext>
            </a:extLst>
          </p:cNvPr>
          <p:cNvCxnSpPr/>
          <p:nvPr/>
        </p:nvCxnSpPr>
        <p:spPr>
          <a:xfrm>
            <a:off x="7689273" y="1025236"/>
            <a:ext cx="1274618" cy="240376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928142A5-C2C2-E5C5-5333-8D26DF0EF419}"/>
              </a:ext>
            </a:extLst>
          </p:cNvPr>
          <p:cNvCxnSpPr/>
          <p:nvPr/>
        </p:nvCxnSpPr>
        <p:spPr>
          <a:xfrm flipV="1">
            <a:off x="7398327" y="3623724"/>
            <a:ext cx="1565564" cy="245842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8B61EA63-29BB-A551-B98C-5159EBC93422}"/>
              </a:ext>
            </a:extLst>
          </p:cNvPr>
          <p:cNvCxnSpPr>
            <a:cxnSpLocks/>
          </p:cNvCxnSpPr>
          <p:nvPr/>
        </p:nvCxnSpPr>
        <p:spPr>
          <a:xfrm>
            <a:off x="8146473" y="1551709"/>
            <a:ext cx="359377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B28779B3-3C89-D840-CC61-7F78E8C0B1D6}"/>
              </a:ext>
            </a:extLst>
          </p:cNvPr>
          <p:cNvCxnSpPr>
            <a:cxnSpLocks/>
          </p:cNvCxnSpPr>
          <p:nvPr/>
        </p:nvCxnSpPr>
        <p:spPr>
          <a:xfrm flipH="1">
            <a:off x="4779818" y="2244436"/>
            <a:ext cx="336665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0C1C8E82-BCB4-0631-4D09-281C84EF207A}"/>
              </a:ext>
            </a:extLst>
          </p:cNvPr>
          <p:cNvSpPr txBox="1"/>
          <p:nvPr/>
        </p:nvSpPr>
        <p:spPr>
          <a:xfrm>
            <a:off x="4296105" y="1606549"/>
            <a:ext cx="46677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F0"/>
                </a:solidFill>
              </a:rPr>
              <a:t>NO ONLINE ORDERING REDUCES CUSTOMER ACCESS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C1E65650-4987-5F70-0388-2609B4BC04C5}"/>
              </a:ext>
            </a:extLst>
          </p:cNvPr>
          <p:cNvCxnSpPr/>
          <p:nvPr/>
        </p:nvCxnSpPr>
        <p:spPr>
          <a:xfrm>
            <a:off x="8001000" y="5486400"/>
            <a:ext cx="40658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B69D1C37-2B22-760A-38E1-F6CC95DAFCD9}"/>
              </a:ext>
            </a:extLst>
          </p:cNvPr>
          <p:cNvSpPr txBox="1"/>
          <p:nvPr/>
        </p:nvSpPr>
        <p:spPr>
          <a:xfrm>
            <a:off x="8188037" y="4696690"/>
            <a:ext cx="4294907" cy="6609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F0"/>
                </a:solidFill>
              </a:rPr>
              <a:t>ORGANIC INGREDIENTS INCREASE COST VULNERABILITY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B79D9AC1-958E-3943-25D2-A1CABB55D97E}"/>
              </a:ext>
            </a:extLst>
          </p:cNvPr>
          <p:cNvCxnSpPr/>
          <p:nvPr/>
        </p:nvCxnSpPr>
        <p:spPr>
          <a:xfrm flipH="1">
            <a:off x="4876800" y="4627418"/>
            <a:ext cx="326967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Box 32">
            <a:extLst>
              <a:ext uri="{FF2B5EF4-FFF2-40B4-BE49-F238E27FC236}">
                <a16:creationId xmlns:a16="http://schemas.microsoft.com/office/drawing/2014/main" id="{EF21CA68-7EBA-7546-F211-B8A59F5BB17C}"/>
              </a:ext>
            </a:extLst>
          </p:cNvPr>
          <p:cNvSpPr txBox="1"/>
          <p:nvPr/>
        </p:nvSpPr>
        <p:spPr>
          <a:xfrm>
            <a:off x="4779819" y="3961823"/>
            <a:ext cx="29094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F0"/>
                </a:solidFill>
              </a:rPr>
              <a:t>SUPPLIER PRICE MAKE BUDGETING UNRELIABLE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164654CA-4AB1-1FBC-6024-8A58526156C4}"/>
              </a:ext>
            </a:extLst>
          </p:cNvPr>
          <p:cNvCxnSpPr>
            <a:cxnSpLocks/>
          </p:cNvCxnSpPr>
          <p:nvPr/>
        </p:nvCxnSpPr>
        <p:spPr>
          <a:xfrm flipH="1">
            <a:off x="424543" y="1828800"/>
            <a:ext cx="293914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Box 38">
            <a:extLst>
              <a:ext uri="{FF2B5EF4-FFF2-40B4-BE49-F238E27FC236}">
                <a16:creationId xmlns:a16="http://schemas.microsoft.com/office/drawing/2014/main" id="{BB844B03-2001-4696-4F70-E033EAB9F24A}"/>
              </a:ext>
            </a:extLst>
          </p:cNvPr>
          <p:cNvSpPr txBox="1"/>
          <p:nvPr/>
        </p:nvSpPr>
        <p:spPr>
          <a:xfrm>
            <a:off x="424544" y="942108"/>
            <a:ext cx="27770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F0"/>
                </a:solidFill>
              </a:rPr>
              <a:t>SINGLE OWNER DEPENDENCY LIMITS SERVICE CAPACITY</a:t>
            </a:r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6BAC4E55-4780-7A98-71B8-C97D6AD604F2}"/>
              </a:ext>
            </a:extLst>
          </p:cNvPr>
          <p:cNvCxnSpPr/>
          <p:nvPr/>
        </p:nvCxnSpPr>
        <p:spPr>
          <a:xfrm>
            <a:off x="4506686" y="2978150"/>
            <a:ext cx="20465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Box 47">
            <a:extLst>
              <a:ext uri="{FF2B5EF4-FFF2-40B4-BE49-F238E27FC236}">
                <a16:creationId xmlns:a16="http://schemas.microsoft.com/office/drawing/2014/main" id="{2434FFDA-603D-1AA0-35F8-4A9EAAD849CA}"/>
              </a:ext>
            </a:extLst>
          </p:cNvPr>
          <p:cNvSpPr txBox="1"/>
          <p:nvPr/>
        </p:nvSpPr>
        <p:spPr>
          <a:xfrm>
            <a:off x="4502728" y="2322152"/>
            <a:ext cx="349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F0"/>
                </a:solidFill>
              </a:rPr>
              <a:t>NO STAFF SUPPORT RESTRICTS DELIVERY FEASIBILITY</a:t>
            </a:r>
          </a:p>
        </p:txBody>
      </p: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912C0845-EF8A-FF5E-157B-3B2939F48DE5}"/>
              </a:ext>
            </a:extLst>
          </p:cNvPr>
          <p:cNvCxnSpPr/>
          <p:nvPr/>
        </p:nvCxnSpPr>
        <p:spPr>
          <a:xfrm flipH="1">
            <a:off x="1077686" y="4147457"/>
            <a:ext cx="321841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Box 50">
            <a:extLst>
              <a:ext uri="{FF2B5EF4-FFF2-40B4-BE49-F238E27FC236}">
                <a16:creationId xmlns:a16="http://schemas.microsoft.com/office/drawing/2014/main" id="{1522DDE8-1B35-B337-0A0D-62F20A6D76D7}"/>
              </a:ext>
            </a:extLst>
          </p:cNvPr>
          <p:cNvSpPr txBox="1"/>
          <p:nvPr/>
        </p:nvSpPr>
        <p:spPr>
          <a:xfrm>
            <a:off x="1077686" y="3609290"/>
            <a:ext cx="34250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F0"/>
                </a:solidFill>
              </a:rPr>
              <a:t>MARKETING FAILS TO TARGET HBRID WORKING CUSTOMER</a:t>
            </a:r>
          </a:p>
        </p:txBody>
      </p: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F4CC8B96-2314-BB7B-0B17-B5946E91A3CF}"/>
              </a:ext>
            </a:extLst>
          </p:cNvPr>
          <p:cNvCxnSpPr/>
          <p:nvPr/>
        </p:nvCxnSpPr>
        <p:spPr>
          <a:xfrm>
            <a:off x="3048000" y="5602514"/>
            <a:ext cx="230777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Box 55">
            <a:extLst>
              <a:ext uri="{FF2B5EF4-FFF2-40B4-BE49-F238E27FC236}">
                <a16:creationId xmlns:a16="http://schemas.microsoft.com/office/drawing/2014/main" id="{7142A31D-F9DF-8B92-8EFF-7C8A0A5C6679}"/>
              </a:ext>
            </a:extLst>
          </p:cNvPr>
          <p:cNvSpPr txBox="1"/>
          <p:nvPr/>
        </p:nvSpPr>
        <p:spPr>
          <a:xfrm>
            <a:off x="3532909" y="4773652"/>
            <a:ext cx="232756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F0"/>
                </a:solidFill>
              </a:rPr>
              <a:t>NO CUSTOMER DATA SUPPORT DEMAND PLANING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/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 Basil's issue isn't with the product, it's with strategic degradation.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Importance of reduced foot traffic and providing digital ordering   and delivery.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Rising costs means that prices and stock control have to be tight.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 Convenience, access, and operational resilience should be top priorities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>
            <a:normAutofit fontScale="85000" lnSpcReduction="10000"/>
          </a:bodyPr>
          <a:lstStyle/>
          <a:p>
            <a:r>
              <a:rPr lang="en-GB" b="1" dirty="0">
                <a:latin typeface="Arial"/>
                <a:ea typeface="Roboto"/>
                <a:cs typeface="Roboto"/>
              </a:rPr>
              <a:t>Kumah, A., Nwogu, C.N., Issah, A.R., Obot, E., </a:t>
            </a:r>
            <a:r>
              <a:rPr lang="en-GB" b="1" dirty="0" err="1">
                <a:latin typeface="Arial"/>
                <a:ea typeface="Roboto"/>
                <a:cs typeface="Roboto"/>
              </a:rPr>
              <a:t>Kanamitie</a:t>
            </a:r>
            <a:r>
              <a:rPr lang="en-GB" b="1" dirty="0">
                <a:latin typeface="Arial"/>
                <a:ea typeface="Roboto"/>
                <a:cs typeface="Roboto"/>
              </a:rPr>
              <a:t>, D.T., Sifa, J.S. and Aidoo, L.A. (2024) </a:t>
            </a:r>
            <a:r>
              <a:rPr lang="en-GB" b="1" dirty="0" err="1">
                <a:latin typeface="Arial"/>
                <a:ea typeface="Roboto"/>
                <a:cs typeface="Roboto"/>
              </a:rPr>
              <a:t>‘Cause</a:t>
            </a:r>
            <a:r>
              <a:rPr lang="en-GB" b="1" dirty="0">
                <a:latin typeface="Arial"/>
                <a:ea typeface="Roboto"/>
                <a:cs typeface="Roboto"/>
              </a:rPr>
              <a:t>-and-effect (fishbone) diagram: a tool for generating and organizing quality improvement ideas’, Global Journal on Quality and Safety in Healthcare, 7(2), pp. 85–87. https://doi.org/10.36401/JQSH-23-42 </a:t>
            </a:r>
          </a:p>
          <a:p>
            <a:r>
              <a:rPr lang="en-GB" b="1" dirty="0">
                <a:latin typeface="Arial"/>
                <a:ea typeface="Roboto"/>
                <a:cs typeface="Roboto"/>
              </a:rPr>
              <a:t>CIPD (2025) ‘PESTLE analysis’, Chartered Institute of Personnel and Development. </a:t>
            </a:r>
          </a:p>
          <a:p>
            <a:r>
              <a:rPr lang="en-GB" b="1" dirty="0">
                <a:latin typeface="Arial"/>
                <a:ea typeface="Roboto"/>
                <a:cs typeface="Roboto"/>
              </a:rPr>
              <a:t>Office for National Statistics (2024) ‘Who are the hybrid workers?’, Office for National Statistics. Available at: https://www.ons.gov.uk/employmentandlabourmarket/peopleinwork/employmentandemployeetypes/articles/whoarethehybridworkers/2024-11-11</a:t>
            </a:r>
          </a:p>
          <a:p>
            <a:r>
              <a:rPr lang="en-GB" b="1" dirty="0">
                <a:latin typeface="Arial"/>
                <a:ea typeface="Roboto"/>
                <a:cs typeface="Roboto"/>
              </a:rPr>
              <a:t>House of Commons Library (2026) ‘The impact of food inflation on the cost of living’, UK Parliament. Available at: https://commonslibrary.parliament.uk/research-briefings/cdp-2026-0004/</a:t>
            </a:r>
          </a:p>
          <a:p>
            <a:r>
              <a:rPr lang="en-GB" b="1" dirty="0">
                <a:latin typeface="Arial"/>
                <a:ea typeface="Roboto"/>
                <a:cs typeface="Roboto"/>
              </a:rPr>
              <a:t>Food Standards Agency (2020) ‘Allergen guidance for food businesses’, GOV.UK. Available at: https://www.gov.uk/government/publications/allergen-guidance-for-food-businesses</a:t>
            </a:r>
          </a:p>
          <a:p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1796</TotalTime>
  <Words>749</Words>
  <Application>Microsoft Office PowerPoint</Application>
  <PresentationFormat>Widescreen</PresentationFormat>
  <Paragraphs>79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Aptos</vt:lpstr>
      <vt:lpstr>Arial</vt:lpstr>
      <vt:lpstr>Century Gothic</vt:lpstr>
      <vt:lpstr>Roboto</vt:lpstr>
      <vt:lpstr>Times New Roman</vt:lpstr>
      <vt:lpstr>Wingdings 3</vt:lpstr>
      <vt:lpstr>Wisp</vt:lpstr>
      <vt:lpstr>MODULE NAME   : PROBLEM SOLVING AND                          DECISION MAKING  MODULE CODE    : LCLM4004 STUDENT NAME  : NELSON BARRETO STUDENT ID         :  2528412 LECTURER            :  ANITA NAN Assignment 1           : Presentation</vt:lpstr>
      <vt:lpstr>OVERVIEW</vt:lpstr>
      <vt:lpstr>Introduction</vt:lpstr>
      <vt:lpstr>Company background</vt:lpstr>
      <vt:lpstr>Problem: nature and scope</vt:lpstr>
      <vt:lpstr>PESTLE ANALYSIS: Basil’s Bakery </vt:lpstr>
      <vt:lpstr>PESTLE ANALYSIS: Basil’s Bakery </vt:lpstr>
      <vt:lpstr> MANUAL ORDER HANDLING CREATED MISSED DEMAND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nelson Barreto</cp:lastModifiedBy>
  <cp:revision>135</cp:revision>
  <dcterms:created xsi:type="dcterms:W3CDTF">2024-10-08T15:58:04Z</dcterms:created>
  <dcterms:modified xsi:type="dcterms:W3CDTF">2026-07-13T00:59:22Z</dcterms:modified>
</cp:coreProperties>
</file>