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1" r:id="rId1"/>
  </p:sldMasterIdLst>
  <p:notesMasterIdLst>
    <p:notesMasterId r:id="rId30"/>
  </p:notesMasterIdLst>
  <p:handoutMasterIdLst>
    <p:handoutMasterId r:id="rId31"/>
  </p:handoutMasterIdLst>
  <p:sldIdLst>
    <p:sldId id="322" r:id="rId2"/>
    <p:sldId id="330" r:id="rId3"/>
    <p:sldId id="290" r:id="rId4"/>
    <p:sldId id="297" r:id="rId5"/>
    <p:sldId id="291" r:id="rId6"/>
    <p:sldId id="294" r:id="rId7"/>
    <p:sldId id="295" r:id="rId8"/>
    <p:sldId id="302" r:id="rId9"/>
    <p:sldId id="287" r:id="rId10"/>
    <p:sldId id="327" r:id="rId11"/>
    <p:sldId id="305" r:id="rId12"/>
    <p:sldId id="306" r:id="rId13"/>
    <p:sldId id="307" r:id="rId14"/>
    <p:sldId id="308" r:id="rId15"/>
    <p:sldId id="328" r:id="rId16"/>
    <p:sldId id="311" r:id="rId17"/>
    <p:sldId id="312" r:id="rId18"/>
    <p:sldId id="313" r:id="rId19"/>
    <p:sldId id="314" r:id="rId20"/>
    <p:sldId id="329" r:id="rId21"/>
    <p:sldId id="315" r:id="rId22"/>
    <p:sldId id="316" r:id="rId23"/>
    <p:sldId id="317" r:id="rId24"/>
    <p:sldId id="318" r:id="rId25"/>
    <p:sldId id="319" r:id="rId26"/>
    <p:sldId id="320" r:id="rId27"/>
    <p:sldId id="321" r:id="rId28"/>
    <p:sldId id="268" r:id="rId29"/>
  </p:sldIdLst>
  <p:sldSz cx="12192000" cy="6858000"/>
  <p:notesSz cx="9388475" cy="71024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4B4"/>
    <a:srgbClr val="FCCDB6"/>
    <a:srgbClr val="D9D9D9"/>
    <a:srgbClr val="004568"/>
    <a:srgbClr val="0074AF"/>
    <a:srgbClr val="00B0F0"/>
    <a:srgbClr val="6EAA2E"/>
    <a:srgbClr val="EFF1F3"/>
    <a:srgbClr val="FFFFFF"/>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58" autoAdjust="0"/>
    <p:restoredTop sz="73305" autoAdjust="0"/>
  </p:normalViewPr>
  <p:slideViewPr>
    <p:cSldViewPr snapToGrid="0">
      <p:cViewPr varScale="1">
        <p:scale>
          <a:sx n="111" d="100"/>
          <a:sy n="111" d="100"/>
        </p:scale>
        <p:origin x="480" y="96"/>
      </p:cViewPr>
      <p:guideLst>
        <p:guide orient="horz" pos="2160"/>
        <p:guide pos="3840"/>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2" d="100"/>
        <a:sy n="82" d="100"/>
      </p:scale>
      <p:origin x="0" y="-82"/>
    </p:cViewPr>
  </p:sorterViewPr>
  <p:notesViewPr>
    <p:cSldViewPr snapToGrid="0">
      <p:cViewPr varScale="1">
        <p:scale>
          <a:sx n="73" d="100"/>
          <a:sy n="73" d="100"/>
        </p:scale>
        <p:origin x="583" y="4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068339" cy="356357"/>
          </a:xfrm>
          <a:prstGeom prst="rect">
            <a:avLst/>
          </a:prstGeom>
        </p:spPr>
        <p:txBody>
          <a:bodyPr vert="horz" lIns="94229" tIns="47114" rIns="94229" bIns="47114" rtlCol="0"/>
          <a:lstStyle>
            <a:lvl1pPr algn="l">
              <a:defRPr sz="1200"/>
            </a:lvl1pPr>
          </a:lstStyle>
          <a:p>
            <a:endParaRPr lang="en-US"/>
          </a:p>
        </p:txBody>
      </p:sp>
      <p:sp>
        <p:nvSpPr>
          <p:cNvPr id="3" name="Date Placeholder 2"/>
          <p:cNvSpPr>
            <a:spLocks noGrp="1"/>
          </p:cNvSpPr>
          <p:nvPr>
            <p:ph type="dt" sz="quarter" idx="1"/>
          </p:nvPr>
        </p:nvSpPr>
        <p:spPr>
          <a:xfrm>
            <a:off x="5317963" y="1"/>
            <a:ext cx="4068339" cy="356357"/>
          </a:xfrm>
          <a:prstGeom prst="rect">
            <a:avLst/>
          </a:prstGeom>
        </p:spPr>
        <p:txBody>
          <a:bodyPr vert="horz" lIns="94229" tIns="47114" rIns="94229" bIns="47114" rtlCol="0"/>
          <a:lstStyle>
            <a:lvl1pPr algn="r">
              <a:defRPr sz="1200"/>
            </a:lvl1pPr>
          </a:lstStyle>
          <a:p>
            <a:fld id="{7CCA049B-3A46-4BDA-A8F5-2925B00FE570}" type="datetimeFigureOut">
              <a:rPr lang="en-US" smtClean="0"/>
              <a:pPr/>
              <a:t>7/10/26</a:t>
            </a:fld>
            <a:endParaRPr lang="en-US"/>
          </a:p>
        </p:txBody>
      </p:sp>
      <p:sp>
        <p:nvSpPr>
          <p:cNvPr id="4" name="Footer Placeholder 3"/>
          <p:cNvSpPr>
            <a:spLocks noGrp="1"/>
          </p:cNvSpPr>
          <p:nvPr>
            <p:ph type="ftr" sz="quarter" idx="2"/>
          </p:nvPr>
        </p:nvSpPr>
        <p:spPr>
          <a:xfrm>
            <a:off x="0" y="6746119"/>
            <a:ext cx="4068339" cy="356356"/>
          </a:xfrm>
          <a:prstGeom prst="rect">
            <a:avLst/>
          </a:prstGeom>
        </p:spPr>
        <p:txBody>
          <a:bodyPr vert="horz" lIns="94229" tIns="47114" rIns="94229" bIns="47114" rtlCol="0" anchor="b"/>
          <a:lstStyle>
            <a:lvl1pPr algn="l">
              <a:defRPr sz="1200"/>
            </a:lvl1pPr>
          </a:lstStyle>
          <a:p>
            <a:endParaRPr lang="en-US"/>
          </a:p>
        </p:txBody>
      </p:sp>
      <p:sp>
        <p:nvSpPr>
          <p:cNvPr id="5" name="Slide Number Placeholder 4"/>
          <p:cNvSpPr>
            <a:spLocks noGrp="1"/>
          </p:cNvSpPr>
          <p:nvPr>
            <p:ph type="sldNum" sz="quarter" idx="3"/>
          </p:nvPr>
        </p:nvSpPr>
        <p:spPr>
          <a:xfrm>
            <a:off x="5317963" y="6746119"/>
            <a:ext cx="4068339" cy="356356"/>
          </a:xfrm>
          <a:prstGeom prst="rect">
            <a:avLst/>
          </a:prstGeom>
        </p:spPr>
        <p:txBody>
          <a:bodyPr vert="horz" lIns="94229" tIns="47114" rIns="94229" bIns="47114" rtlCol="0" anchor="b"/>
          <a:lstStyle>
            <a:lvl1pPr algn="r">
              <a:defRPr sz="1200"/>
            </a:lvl1pPr>
          </a:lstStyle>
          <a:p>
            <a:fld id="{DBAA5490-FD59-4087-AC7E-016E8A4124C4}" type="slidenum">
              <a:rPr lang="en-US" smtClean="0"/>
              <a:pPr/>
              <a:t>‹#›</a:t>
            </a:fld>
            <a:endParaRPr lang="en-US"/>
          </a:p>
        </p:txBody>
      </p:sp>
    </p:spTree>
    <p:extLst>
      <p:ext uri="{BB962C8B-B14F-4D97-AF65-F5344CB8AC3E}">
        <p14:creationId xmlns:p14="http://schemas.microsoft.com/office/powerpoint/2010/main" val="79109266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068339" cy="356357"/>
          </a:xfrm>
          <a:prstGeom prst="rect">
            <a:avLst/>
          </a:prstGeom>
        </p:spPr>
        <p:txBody>
          <a:bodyPr vert="horz" lIns="94229" tIns="47114" rIns="94229" bIns="47114" rtlCol="0"/>
          <a:lstStyle>
            <a:lvl1pPr algn="l">
              <a:defRPr sz="1200"/>
            </a:lvl1pPr>
          </a:lstStyle>
          <a:p>
            <a:endParaRPr lang="en-US"/>
          </a:p>
        </p:txBody>
      </p:sp>
      <p:sp>
        <p:nvSpPr>
          <p:cNvPr id="3" name="Date Placeholder 2"/>
          <p:cNvSpPr>
            <a:spLocks noGrp="1"/>
          </p:cNvSpPr>
          <p:nvPr>
            <p:ph type="dt" idx="1"/>
          </p:nvPr>
        </p:nvSpPr>
        <p:spPr>
          <a:xfrm>
            <a:off x="5317963" y="1"/>
            <a:ext cx="4068339" cy="356357"/>
          </a:xfrm>
          <a:prstGeom prst="rect">
            <a:avLst/>
          </a:prstGeom>
        </p:spPr>
        <p:txBody>
          <a:bodyPr vert="horz" lIns="94229" tIns="47114" rIns="94229" bIns="47114" rtlCol="0"/>
          <a:lstStyle>
            <a:lvl1pPr algn="r">
              <a:defRPr sz="1200"/>
            </a:lvl1pPr>
          </a:lstStyle>
          <a:p>
            <a:fld id="{44C46CEC-428A-4DD0-A7C7-21AF8DE33E93}" type="datetimeFigureOut">
              <a:rPr lang="en-US" smtClean="0"/>
              <a:pPr/>
              <a:t>7/10/26</a:t>
            </a:fld>
            <a:endParaRPr lang="en-US"/>
          </a:p>
        </p:txBody>
      </p:sp>
      <p:sp>
        <p:nvSpPr>
          <p:cNvPr id="4" name="Slide Image Placeholder 3"/>
          <p:cNvSpPr>
            <a:spLocks noGrp="1" noRot="1" noChangeAspect="1"/>
          </p:cNvSpPr>
          <p:nvPr>
            <p:ph type="sldImg" idx="2"/>
          </p:nvPr>
        </p:nvSpPr>
        <p:spPr>
          <a:xfrm>
            <a:off x="2563813" y="887413"/>
            <a:ext cx="4260850" cy="2397125"/>
          </a:xfrm>
          <a:prstGeom prst="rect">
            <a:avLst/>
          </a:prstGeom>
          <a:noFill/>
          <a:ln w="12700">
            <a:solidFill>
              <a:prstClr val="black"/>
            </a:solidFill>
          </a:ln>
        </p:spPr>
        <p:txBody>
          <a:bodyPr vert="horz" lIns="94229" tIns="47114" rIns="94229" bIns="47114" rtlCol="0" anchor="ctr"/>
          <a:lstStyle/>
          <a:p>
            <a:endParaRPr lang="en-US"/>
          </a:p>
        </p:txBody>
      </p:sp>
      <p:sp>
        <p:nvSpPr>
          <p:cNvPr id="5" name="Notes Placeholder 4"/>
          <p:cNvSpPr>
            <a:spLocks noGrp="1"/>
          </p:cNvSpPr>
          <p:nvPr>
            <p:ph type="body" sz="quarter" idx="3"/>
          </p:nvPr>
        </p:nvSpPr>
        <p:spPr>
          <a:xfrm>
            <a:off x="938848" y="3418066"/>
            <a:ext cx="7510780" cy="2796600"/>
          </a:xfrm>
          <a:prstGeom prst="rect">
            <a:avLst/>
          </a:prstGeom>
        </p:spPr>
        <p:txBody>
          <a:bodyPr vert="horz" lIns="94229" tIns="47114" rIns="94229" bIns="47114"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746119"/>
            <a:ext cx="4068339" cy="356356"/>
          </a:xfrm>
          <a:prstGeom prst="rect">
            <a:avLst/>
          </a:prstGeom>
        </p:spPr>
        <p:txBody>
          <a:bodyPr vert="horz" lIns="94229" tIns="47114" rIns="94229" bIns="47114" rtlCol="0" anchor="b"/>
          <a:lstStyle>
            <a:lvl1pPr algn="l">
              <a:defRPr sz="1200"/>
            </a:lvl1pPr>
          </a:lstStyle>
          <a:p>
            <a:endParaRPr lang="en-US"/>
          </a:p>
        </p:txBody>
      </p:sp>
      <p:sp>
        <p:nvSpPr>
          <p:cNvPr id="7" name="Slide Number Placeholder 6"/>
          <p:cNvSpPr>
            <a:spLocks noGrp="1"/>
          </p:cNvSpPr>
          <p:nvPr>
            <p:ph type="sldNum" sz="quarter" idx="5"/>
          </p:nvPr>
        </p:nvSpPr>
        <p:spPr>
          <a:xfrm>
            <a:off x="5317963" y="6746119"/>
            <a:ext cx="4068339" cy="356356"/>
          </a:xfrm>
          <a:prstGeom prst="rect">
            <a:avLst/>
          </a:prstGeom>
        </p:spPr>
        <p:txBody>
          <a:bodyPr vert="horz" lIns="94229" tIns="47114" rIns="94229" bIns="47114" rtlCol="0" anchor="b"/>
          <a:lstStyle>
            <a:lvl1pPr algn="r">
              <a:defRPr sz="1200"/>
            </a:lvl1pPr>
          </a:lstStyle>
          <a:p>
            <a:fld id="{4CBCEA92-F142-4D57-B507-37BDAF44710C}" type="slidenum">
              <a:rPr lang="en-US" smtClean="0"/>
              <a:pPr/>
              <a:t>‹#›</a:t>
            </a:fld>
            <a:endParaRPr lang="en-US"/>
          </a:p>
        </p:txBody>
      </p:sp>
    </p:spTree>
    <p:extLst>
      <p:ext uri="{BB962C8B-B14F-4D97-AF65-F5344CB8AC3E}">
        <p14:creationId xmlns:p14="http://schemas.microsoft.com/office/powerpoint/2010/main" val="14020205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88F737-0F8B-13CF-8CE7-661620A003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F04060-477B-7A83-94FF-368FDFC3718A}"/>
              </a:ext>
            </a:extLst>
          </p:cNvPr>
          <p:cNvSpPr>
            <a:spLocks noGrp="1" noRot="1" noChangeAspect="1"/>
          </p:cNvSpPr>
          <p:nvPr>
            <p:ph type="sldImg"/>
          </p:nvPr>
        </p:nvSpPr>
        <p:spPr/>
        <p:txBody>
          <a:bodyPr/>
          <a:lstStyle/>
          <a:p>
            <a:endParaRPr lang="en-IN"/>
          </a:p>
        </p:txBody>
      </p:sp>
      <p:sp>
        <p:nvSpPr>
          <p:cNvPr id="3" name="Notes Placeholder 2">
            <a:extLst>
              <a:ext uri="{FF2B5EF4-FFF2-40B4-BE49-F238E27FC236}">
                <a16:creationId xmlns:a16="http://schemas.microsoft.com/office/drawing/2014/main" id="{C8D154AF-9664-9C64-5992-1B7D347149D2}"/>
              </a:ext>
            </a:extLst>
          </p:cNvPr>
          <p:cNvSpPr>
            <a:spLocks noGrp="1"/>
          </p:cNvSpPr>
          <p:nvPr>
            <p:ph type="body" idx="1"/>
          </p:nvPr>
        </p:nvSpPr>
        <p:spPr/>
        <p:txBody>
          <a:bodyPr/>
          <a:lstStyle/>
          <a:p>
            <a:pPr algn="just"/>
            <a:r>
              <a:rPr lang="en-GB" sz="1200" kern="1200" dirty="0">
                <a:solidFill>
                  <a:schemeClr val="tx1"/>
                </a:solidFill>
                <a:effectLst/>
                <a:latin typeface="+mn-lt"/>
                <a:ea typeface="+mn-ea"/>
                <a:cs typeface="+mn-cs"/>
              </a:rPr>
              <a:t>Information systems are discussed in the context of a total system composed of a combination of people, technology, processes and data. This allows organisations to capture, process, store and disseminate information effectively, fostering communication and decision-making in the process.</a:t>
            </a:r>
            <a:endParaRPr lang="en-IN"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09EFD702-12FD-E745-B7AF-96A562B9ED9D}"/>
              </a:ext>
            </a:extLst>
          </p:cNvPr>
          <p:cNvSpPr>
            <a:spLocks noGrp="1"/>
          </p:cNvSpPr>
          <p:nvPr>
            <p:ph type="sldNum" sz="quarter" idx="5"/>
          </p:nvPr>
        </p:nvSpPr>
        <p:spPr/>
        <p:txBody>
          <a:bodyPr/>
          <a:lstStyle/>
          <a:p>
            <a:fld id="{4CBCEA92-F142-4D57-B507-37BDAF44710C}" type="slidenum">
              <a:rPr lang="en-US" smtClean="0"/>
              <a:pPr/>
              <a:t>3</a:t>
            </a:fld>
            <a:endParaRPr lang="en-US"/>
          </a:p>
        </p:txBody>
      </p:sp>
    </p:spTree>
    <p:extLst>
      <p:ext uri="{BB962C8B-B14F-4D97-AF65-F5344CB8AC3E}">
        <p14:creationId xmlns:p14="http://schemas.microsoft.com/office/powerpoint/2010/main" val="621977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FCB9C2-08CA-4FB0-8825-5BE6EA3DFA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238FEA-9E8D-C594-24AD-D3FD7B85B550}"/>
              </a:ext>
            </a:extLst>
          </p:cNvPr>
          <p:cNvSpPr>
            <a:spLocks noGrp="1" noRot="1" noChangeAspect="1"/>
          </p:cNvSpPr>
          <p:nvPr>
            <p:ph type="sldImg"/>
          </p:nvPr>
        </p:nvSpPr>
        <p:spPr/>
        <p:txBody>
          <a:bodyPr/>
          <a:lstStyle/>
          <a:p>
            <a:endParaRPr lang="en-IN"/>
          </a:p>
        </p:txBody>
      </p:sp>
      <p:sp>
        <p:nvSpPr>
          <p:cNvPr id="3" name="Notes Placeholder 2">
            <a:extLst>
              <a:ext uri="{FF2B5EF4-FFF2-40B4-BE49-F238E27FC236}">
                <a16:creationId xmlns:a16="http://schemas.microsoft.com/office/drawing/2014/main" id="{DA7FFEC9-E729-2A2D-8F0F-67B5321AE66C}"/>
              </a:ext>
            </a:extLst>
          </p:cNvPr>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Different functions of information systems in the organisations. The day-to-day activities are handled by a transaction processing system, routine reports are provided by a management information system, decision making on complex decisions is facilitated by a decision support system and enterprise systems integrate all the activities of business</a:t>
            </a:r>
            <a:r>
              <a:rPr lang="en-IN" sz="1200" kern="1200" dirty="0">
                <a:solidFill>
                  <a:schemeClr val="tx1"/>
                </a:solidFill>
                <a:effectLst/>
                <a:latin typeface="+mn-lt"/>
                <a:ea typeface="+mn-ea"/>
                <a:cs typeface="+mn-cs"/>
              </a:rPr>
              <a:t>.</a:t>
            </a:r>
            <a:endParaRPr lang="en-IN" dirty="0"/>
          </a:p>
        </p:txBody>
      </p:sp>
      <p:sp>
        <p:nvSpPr>
          <p:cNvPr id="4" name="Slide Number Placeholder 3">
            <a:extLst>
              <a:ext uri="{FF2B5EF4-FFF2-40B4-BE49-F238E27FC236}">
                <a16:creationId xmlns:a16="http://schemas.microsoft.com/office/drawing/2014/main" id="{4FC92DAB-8A97-B854-D677-9107C57937F3}"/>
              </a:ext>
            </a:extLst>
          </p:cNvPr>
          <p:cNvSpPr>
            <a:spLocks noGrp="1"/>
          </p:cNvSpPr>
          <p:nvPr>
            <p:ph type="sldNum" sz="quarter" idx="5"/>
          </p:nvPr>
        </p:nvSpPr>
        <p:spPr/>
        <p:txBody>
          <a:bodyPr/>
          <a:lstStyle/>
          <a:p>
            <a:fld id="{4CBCEA92-F142-4D57-B507-37BDAF44710C}" type="slidenum">
              <a:rPr lang="en-US" smtClean="0"/>
              <a:pPr/>
              <a:t>4</a:t>
            </a:fld>
            <a:endParaRPr lang="en-US"/>
          </a:p>
        </p:txBody>
      </p:sp>
    </p:spTree>
    <p:extLst>
      <p:ext uri="{BB962C8B-B14F-4D97-AF65-F5344CB8AC3E}">
        <p14:creationId xmlns:p14="http://schemas.microsoft.com/office/powerpoint/2010/main" val="5877741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FAC54B-A392-1A11-501C-A9787B6C98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7D0F9C-BD85-2731-BC75-0AE27BEDF8C6}"/>
              </a:ext>
            </a:extLst>
          </p:cNvPr>
          <p:cNvSpPr>
            <a:spLocks noGrp="1" noRot="1" noChangeAspect="1"/>
          </p:cNvSpPr>
          <p:nvPr>
            <p:ph type="sldImg"/>
          </p:nvPr>
        </p:nvSpPr>
        <p:spPr/>
        <p:txBody>
          <a:bodyPr/>
          <a:lstStyle/>
          <a:p>
            <a:endParaRPr lang="en-IN"/>
          </a:p>
        </p:txBody>
      </p:sp>
      <p:sp>
        <p:nvSpPr>
          <p:cNvPr id="3" name="Notes Placeholder 2">
            <a:extLst>
              <a:ext uri="{FF2B5EF4-FFF2-40B4-BE49-F238E27FC236}">
                <a16:creationId xmlns:a16="http://schemas.microsoft.com/office/drawing/2014/main" id="{634B41C7-2CB5-11FF-FA73-6318EE4338A3}"/>
              </a:ext>
            </a:extLst>
          </p:cNvPr>
          <p:cNvSpPr>
            <a:spLocks noGrp="1"/>
          </p:cNvSpPr>
          <p:nvPr>
            <p:ph type="body" idx="1"/>
          </p:nvPr>
        </p:nvSpPr>
        <p:spPr/>
        <p:txBody>
          <a:bodyPr/>
          <a:lstStyle/>
          <a:p>
            <a:pPr algn="just"/>
            <a:r>
              <a:rPr lang="en-GB" sz="1200" kern="1200" dirty="0">
                <a:solidFill>
                  <a:schemeClr val="tx1"/>
                </a:solidFill>
                <a:effectLst/>
                <a:latin typeface="+mn-lt"/>
                <a:ea typeface="+mn-ea"/>
                <a:cs typeface="+mn-cs"/>
              </a:rPr>
              <a:t>Information systems support the operation of businesses by making communications between various business units possible and automating tasks. Information systems can be integrated to improve the organisation's efficiency and performance by streamlining business processes.</a:t>
            </a:r>
            <a:endParaRPr lang="en-IN" dirty="0"/>
          </a:p>
        </p:txBody>
      </p:sp>
      <p:sp>
        <p:nvSpPr>
          <p:cNvPr id="4" name="Slide Number Placeholder 3">
            <a:extLst>
              <a:ext uri="{FF2B5EF4-FFF2-40B4-BE49-F238E27FC236}">
                <a16:creationId xmlns:a16="http://schemas.microsoft.com/office/drawing/2014/main" id="{656EBFA0-F7AB-0F46-33B7-3D1BC698E743}"/>
              </a:ext>
            </a:extLst>
          </p:cNvPr>
          <p:cNvSpPr>
            <a:spLocks noGrp="1"/>
          </p:cNvSpPr>
          <p:nvPr>
            <p:ph type="sldNum" sz="quarter" idx="5"/>
          </p:nvPr>
        </p:nvSpPr>
        <p:spPr/>
        <p:txBody>
          <a:bodyPr/>
          <a:lstStyle/>
          <a:p>
            <a:fld id="{4CBCEA92-F142-4D57-B507-37BDAF44710C}" type="slidenum">
              <a:rPr lang="en-US" smtClean="0"/>
              <a:pPr/>
              <a:t>5</a:t>
            </a:fld>
            <a:endParaRPr lang="en-US"/>
          </a:p>
        </p:txBody>
      </p:sp>
    </p:spTree>
    <p:extLst>
      <p:ext uri="{BB962C8B-B14F-4D97-AF65-F5344CB8AC3E}">
        <p14:creationId xmlns:p14="http://schemas.microsoft.com/office/powerpoint/2010/main" val="7151397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B75839-332A-57CA-91EA-8D99B5BA49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957FF5-E547-4837-E950-5B761A868EF6}"/>
              </a:ext>
            </a:extLst>
          </p:cNvPr>
          <p:cNvSpPr>
            <a:spLocks noGrp="1" noRot="1" noChangeAspect="1"/>
          </p:cNvSpPr>
          <p:nvPr>
            <p:ph type="sldImg"/>
          </p:nvPr>
        </p:nvSpPr>
        <p:spPr/>
        <p:txBody>
          <a:bodyPr/>
          <a:lstStyle/>
          <a:p>
            <a:endParaRPr lang="en-IN"/>
          </a:p>
        </p:txBody>
      </p:sp>
      <p:sp>
        <p:nvSpPr>
          <p:cNvPr id="3" name="Notes Placeholder 2">
            <a:extLst>
              <a:ext uri="{FF2B5EF4-FFF2-40B4-BE49-F238E27FC236}">
                <a16:creationId xmlns:a16="http://schemas.microsoft.com/office/drawing/2014/main" id="{1F4818D2-B500-AC64-11B5-1DAC1924D13E}"/>
              </a:ext>
            </a:extLst>
          </p:cNvPr>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Information systems facilitate managers to get accurate information in their decision-making process. This helps them understand trends, spot business opportunities, reduce uncertainties and plan strategically so that organisations can use data-driven strategies to enhance their performance and competitiveness.</a:t>
            </a:r>
            <a:endParaRPr lang="en-IN" dirty="0"/>
          </a:p>
        </p:txBody>
      </p:sp>
      <p:sp>
        <p:nvSpPr>
          <p:cNvPr id="4" name="Slide Number Placeholder 3">
            <a:extLst>
              <a:ext uri="{FF2B5EF4-FFF2-40B4-BE49-F238E27FC236}">
                <a16:creationId xmlns:a16="http://schemas.microsoft.com/office/drawing/2014/main" id="{52B7E31E-97ED-D2BE-ACBF-F5234BD93DA2}"/>
              </a:ext>
            </a:extLst>
          </p:cNvPr>
          <p:cNvSpPr>
            <a:spLocks noGrp="1"/>
          </p:cNvSpPr>
          <p:nvPr>
            <p:ph type="sldNum" sz="quarter" idx="5"/>
          </p:nvPr>
        </p:nvSpPr>
        <p:spPr/>
        <p:txBody>
          <a:bodyPr/>
          <a:lstStyle/>
          <a:p>
            <a:fld id="{4CBCEA92-F142-4D57-B507-37BDAF44710C}" type="slidenum">
              <a:rPr lang="en-US" smtClean="0"/>
              <a:pPr/>
              <a:t>6</a:t>
            </a:fld>
            <a:endParaRPr lang="en-US"/>
          </a:p>
        </p:txBody>
      </p:sp>
    </p:spTree>
    <p:extLst>
      <p:ext uri="{BB962C8B-B14F-4D97-AF65-F5344CB8AC3E}">
        <p14:creationId xmlns:p14="http://schemas.microsoft.com/office/powerpoint/2010/main" val="22355231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060908-2FA6-185E-351B-AAF5764A8A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D3C936-C7F9-2634-EB51-C91A0ECDCB02}"/>
              </a:ext>
            </a:extLst>
          </p:cNvPr>
          <p:cNvSpPr>
            <a:spLocks noGrp="1" noRot="1" noChangeAspect="1"/>
          </p:cNvSpPr>
          <p:nvPr>
            <p:ph type="sldImg"/>
          </p:nvPr>
        </p:nvSpPr>
        <p:spPr/>
        <p:txBody>
          <a:bodyPr/>
          <a:lstStyle/>
          <a:p>
            <a:endParaRPr lang="en-IN"/>
          </a:p>
        </p:txBody>
      </p:sp>
      <p:sp>
        <p:nvSpPr>
          <p:cNvPr id="3" name="Notes Placeholder 2">
            <a:extLst>
              <a:ext uri="{FF2B5EF4-FFF2-40B4-BE49-F238E27FC236}">
                <a16:creationId xmlns:a16="http://schemas.microsoft.com/office/drawing/2014/main" id="{E512027F-C83C-6DC8-CFD3-2E4236D8C3C0}"/>
              </a:ext>
            </a:extLst>
          </p:cNvPr>
          <p:cNvSpPr>
            <a:spLocks noGrp="1"/>
          </p:cNvSpPr>
          <p:nvPr>
            <p:ph type="body" idx="1"/>
          </p:nvPr>
        </p:nvSpPr>
        <p:spPr/>
        <p:txBody>
          <a:bodyPr/>
          <a:lstStyle/>
          <a:p>
            <a:pPr algn="just"/>
            <a:r>
              <a:rPr lang="en-GB" sz="1200" kern="1200" dirty="0">
                <a:solidFill>
                  <a:schemeClr val="tx1"/>
                </a:solidFill>
                <a:effectLst/>
                <a:latin typeface="+mn-lt"/>
                <a:ea typeface="+mn-ea"/>
                <a:cs typeface="+mn-cs"/>
              </a:rPr>
              <a:t>Information systems can generate a competitive advantage by being efficient, innovative and enhancing the customers' experience. By using automation and proper resource management, companies can reduce expenses, speed up their digital transformation process and gain a competitive edge.</a:t>
            </a:r>
            <a:endParaRPr lang="en-IN"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25B9ACBC-84C8-36F5-A778-35359F993AAC}"/>
              </a:ext>
            </a:extLst>
          </p:cNvPr>
          <p:cNvSpPr>
            <a:spLocks noGrp="1"/>
          </p:cNvSpPr>
          <p:nvPr>
            <p:ph type="sldNum" sz="quarter" idx="5"/>
          </p:nvPr>
        </p:nvSpPr>
        <p:spPr/>
        <p:txBody>
          <a:bodyPr/>
          <a:lstStyle/>
          <a:p>
            <a:fld id="{4CBCEA92-F142-4D57-B507-37BDAF44710C}" type="slidenum">
              <a:rPr lang="en-US" smtClean="0"/>
              <a:pPr/>
              <a:t>7</a:t>
            </a:fld>
            <a:endParaRPr lang="en-US"/>
          </a:p>
        </p:txBody>
      </p:sp>
    </p:spTree>
    <p:extLst>
      <p:ext uri="{BB962C8B-B14F-4D97-AF65-F5344CB8AC3E}">
        <p14:creationId xmlns:p14="http://schemas.microsoft.com/office/powerpoint/2010/main" val="20747430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D65230-2156-8D01-B12E-B3FAC8E0FC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5E903B-657D-274A-BAFF-AF8558B8C041}"/>
              </a:ext>
            </a:extLst>
          </p:cNvPr>
          <p:cNvSpPr>
            <a:spLocks noGrp="1" noRot="1" noChangeAspect="1"/>
          </p:cNvSpPr>
          <p:nvPr>
            <p:ph type="sldImg"/>
          </p:nvPr>
        </p:nvSpPr>
        <p:spPr/>
        <p:txBody>
          <a:bodyPr/>
          <a:lstStyle/>
          <a:p>
            <a:endParaRPr lang="en-IN"/>
          </a:p>
        </p:txBody>
      </p:sp>
      <p:sp>
        <p:nvSpPr>
          <p:cNvPr id="3" name="Notes Placeholder 2">
            <a:extLst>
              <a:ext uri="{FF2B5EF4-FFF2-40B4-BE49-F238E27FC236}">
                <a16:creationId xmlns:a16="http://schemas.microsoft.com/office/drawing/2014/main" id="{470C212C-EAD9-7842-F581-19EBBE3A3279}"/>
              </a:ext>
            </a:extLst>
          </p:cNvPr>
          <p:cNvSpPr>
            <a:spLocks noGrp="1"/>
          </p:cNvSpPr>
          <p:nvPr>
            <p:ph type="body" idx="1"/>
          </p:nvPr>
        </p:nvSpPr>
        <p:spPr/>
        <p:txBody>
          <a:bodyPr/>
          <a:lstStyle/>
          <a:p>
            <a:pPr algn="just"/>
            <a:r>
              <a:rPr lang="en-GB" sz="1200" kern="1200" dirty="0">
                <a:solidFill>
                  <a:schemeClr val="tx1"/>
                </a:solidFill>
                <a:effectLst/>
                <a:latin typeface="+mn-lt"/>
                <a:ea typeface="+mn-ea"/>
                <a:cs typeface="+mn-cs"/>
              </a:rPr>
              <a:t>The effect of information systems in organisations is positive, as it makes organisational productivity better, improves the quality of decision-making in the organisation and makes the customers satisfied. Further, as far as international growth is concerned, information systems facilitate connectivity, integration and coordination of operations that are geographically dispersed.</a:t>
            </a:r>
            <a:endParaRPr lang="en-IN"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ACF1DA57-52DD-60A2-9EA0-B1E07BCDE205}"/>
              </a:ext>
            </a:extLst>
          </p:cNvPr>
          <p:cNvSpPr>
            <a:spLocks noGrp="1"/>
          </p:cNvSpPr>
          <p:nvPr>
            <p:ph type="sldNum" sz="quarter" idx="5"/>
          </p:nvPr>
        </p:nvSpPr>
        <p:spPr/>
        <p:txBody>
          <a:bodyPr/>
          <a:lstStyle/>
          <a:p>
            <a:fld id="{4CBCEA92-F142-4D57-B507-37BDAF44710C}" type="slidenum">
              <a:rPr lang="en-US" smtClean="0"/>
              <a:pPr/>
              <a:t>8</a:t>
            </a:fld>
            <a:endParaRPr lang="en-US"/>
          </a:p>
        </p:txBody>
      </p:sp>
    </p:spTree>
    <p:extLst>
      <p:ext uri="{BB962C8B-B14F-4D97-AF65-F5344CB8AC3E}">
        <p14:creationId xmlns:p14="http://schemas.microsoft.com/office/powerpoint/2010/main" val="36429112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pPr/>
              <a:t>9</a:t>
            </a:fld>
            <a:endParaRPr lang="en-US"/>
          </a:p>
        </p:txBody>
      </p:sp>
    </p:spTree>
    <p:extLst>
      <p:ext uri="{BB962C8B-B14F-4D97-AF65-F5344CB8AC3E}">
        <p14:creationId xmlns:p14="http://schemas.microsoft.com/office/powerpoint/2010/main" val="24107001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pPr/>
              <a:t>11</a:t>
            </a:fld>
            <a:endParaRPr lang="en-US"/>
          </a:p>
        </p:txBody>
      </p:sp>
    </p:spTree>
    <p:extLst>
      <p:ext uri="{BB962C8B-B14F-4D97-AF65-F5344CB8AC3E}">
        <p14:creationId xmlns:p14="http://schemas.microsoft.com/office/powerpoint/2010/main" val="24107001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pPr/>
              <a:t>12</a:t>
            </a:fld>
            <a:endParaRPr lang="en-US"/>
          </a:p>
        </p:txBody>
      </p:sp>
    </p:spTree>
    <p:extLst>
      <p:ext uri="{BB962C8B-B14F-4D97-AF65-F5344CB8AC3E}">
        <p14:creationId xmlns:p14="http://schemas.microsoft.com/office/powerpoint/2010/main" val="24107001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pPr/>
              <a:t>13</a:t>
            </a:fld>
            <a:endParaRPr lang="en-US"/>
          </a:p>
        </p:txBody>
      </p:sp>
    </p:spTree>
    <p:extLst>
      <p:ext uri="{BB962C8B-B14F-4D97-AF65-F5344CB8AC3E}">
        <p14:creationId xmlns:p14="http://schemas.microsoft.com/office/powerpoint/2010/main" val="24107001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pPr/>
              <a:t>14</a:t>
            </a:fld>
            <a:endParaRPr lang="en-US"/>
          </a:p>
        </p:txBody>
      </p:sp>
    </p:spTree>
    <p:extLst>
      <p:ext uri="{BB962C8B-B14F-4D97-AF65-F5344CB8AC3E}">
        <p14:creationId xmlns:p14="http://schemas.microsoft.com/office/powerpoint/2010/main" val="24107001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pPr/>
              <a:t>16</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Amazon relies on the Transaction Processing System for processing millions of customer orders. It is fast in order fulfilment and updating inventory. An increasing number of transactions posed scalability issues that were solved by cloud automation. Issues of ethics revolve around customer privacy and employee payments.</a:t>
            </a:r>
            <a:endParaRPr lang="en-IN"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pPr/>
              <a:t>21</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Microsoft uses an ERP-based Sustainability Manager for procurement, environmental reporting, and supplier information management. Delayed verification due to increased suppliers. AI automation helped with accurate reporting. The ethical issues include transparency of AI, supplier confidentiality, and environmental reporting.</a:t>
            </a:r>
            <a:endParaRPr lang="en-IN" dirty="0"/>
          </a:p>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pPr/>
              <a:t>22</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Zara uses enterprise resource planning systems for managing production, inventory, and distribution on a global scale. The changes in consumer demand had an effect on forecasting and the availability of the products. Ethical concerns include supplier transparency, sustainability reporting and responsible sourcing.</a:t>
            </a:r>
            <a:endParaRPr lang="en-IN" dirty="0"/>
          </a:p>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pPr/>
              <a:t>23</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Customer interaction at </a:t>
            </a:r>
            <a:r>
              <a:rPr lang="en-IN" sz="1200" kern="1200" dirty="0" err="1">
                <a:solidFill>
                  <a:schemeClr val="tx1"/>
                </a:solidFill>
                <a:effectLst/>
                <a:latin typeface="+mn-lt"/>
                <a:ea typeface="+mn-ea"/>
                <a:cs typeface="+mn-cs"/>
              </a:rPr>
              <a:t>Salesforce</a:t>
            </a:r>
            <a:r>
              <a:rPr lang="en-IN" sz="1200" kern="1200" dirty="0">
                <a:solidFill>
                  <a:schemeClr val="tx1"/>
                </a:solidFill>
                <a:effectLst/>
                <a:latin typeface="+mn-lt"/>
                <a:ea typeface="+mn-ea"/>
                <a:cs typeface="+mn-cs"/>
              </a:rPr>
              <a:t> is conducted via Customer Relationship Management. An increased number of customers led to the fragmentation of information in different departments. Analytics through the cloud made the company aware of its customers. Ethical concerns relate to the consent of customers, privacy and predictive analytics.</a:t>
            </a:r>
          </a:p>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pPr/>
              <a:t>24</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These information systems raised efficiencies due to automation, integration and real-time information. Organisations made quick decisions at reduced costs while satisfying customers. The implementation of good governance ensured that there were no ethical issues. Good governance entailed training, commitment to the organisation and technology development.</a:t>
            </a:r>
            <a:endParaRPr lang="en-IN" dirty="0"/>
          </a:p>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pPr/>
              <a:t>25</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Competitive advantage through information systems is sustainable when the latter are compatible with the business. Their implementation is dependent on good leadership and organisational culture. Information ethics ensures stakeholder trust. Innovation sustains optimal business performance through information systems.</a:t>
            </a:r>
            <a:endParaRPr lang="en-IN"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pPr/>
              <a:t>26</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pPr/>
              <a:t>28</a:t>
            </a:fld>
            <a:endParaRPr lang="en-US"/>
          </a:p>
        </p:txBody>
      </p:sp>
    </p:spTree>
    <p:extLst>
      <p:ext uri="{BB962C8B-B14F-4D97-AF65-F5344CB8AC3E}">
        <p14:creationId xmlns:p14="http://schemas.microsoft.com/office/powerpoint/2010/main" val="11198843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www.nealanalytics.com/templates/"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hyperlink" Target="http://www.nealanalytics.com/templates/"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2_BLANK - no top bar">
    <p:spTree>
      <p:nvGrpSpPr>
        <p:cNvPr id="1" name=""/>
        <p:cNvGrpSpPr/>
        <p:nvPr/>
      </p:nvGrpSpPr>
      <p:grpSpPr>
        <a:xfrm>
          <a:off x="0" y="0"/>
          <a:ext cx="0" cy="0"/>
          <a:chOff x="0" y="0"/>
          <a:chExt cx="0" cy="0"/>
        </a:xfrm>
      </p:grpSpPr>
      <p:sp>
        <p:nvSpPr>
          <p:cNvPr id="3" name="Rectangle 2"/>
          <p:cNvSpPr/>
          <p:nvPr userDrawn="1"/>
        </p:nvSpPr>
        <p:spPr>
          <a:xfrm>
            <a:off x="0" y="0"/>
            <a:ext cx="12192000" cy="1225485"/>
          </a:xfrm>
          <a:prstGeom prst="rect">
            <a:avLst/>
          </a:prstGeom>
          <a:solidFill>
            <a:srgbClr val="00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08063662"/>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 Titl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A73233B-0705-4E94-AE39-0FCF7FAB804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Slide Number Placeholder 5"/>
          <p:cNvSpPr>
            <a:spLocks noGrp="1"/>
          </p:cNvSpPr>
          <p:nvPr>
            <p:ph type="sldNum" sz="quarter" idx="12"/>
          </p:nvPr>
        </p:nvSpPr>
        <p:spPr/>
        <p:txBody>
          <a:bodyPr/>
          <a:lstStyle/>
          <a:p>
            <a:fld id="{5AE1514C-5E56-4738-A1FF-4B1CFD2A3E36}" type="slidenum">
              <a:rPr lang="en-US" smtClean="0"/>
              <a:pPr/>
              <a:t>‹#›</a:t>
            </a:fld>
            <a:endParaRPr lang="en-US"/>
          </a:p>
        </p:txBody>
      </p:sp>
      <p:sp>
        <p:nvSpPr>
          <p:cNvPr id="9" name="TextBox 8">
            <a:hlinkClick r:id="rId3"/>
            <a:extLst>
              <a:ext uri="{FF2B5EF4-FFF2-40B4-BE49-F238E27FC236}">
                <a16:creationId xmlns:a16="http://schemas.microsoft.com/office/drawing/2014/main" id="{011B0CED-3A92-43B0-A3DE-C37B6408D9DB}"/>
              </a:ext>
            </a:extLst>
          </p:cNvPr>
          <p:cNvSpPr txBox="1"/>
          <p:nvPr userDrawn="1"/>
        </p:nvSpPr>
        <p:spPr>
          <a:xfrm>
            <a:off x="329642" y="4267687"/>
            <a:ext cx="2664879" cy="329343"/>
          </a:xfrm>
          <a:prstGeom prst="roundRect">
            <a:avLst>
              <a:gd name="adj" fmla="val 50000"/>
            </a:avLst>
          </a:prstGeom>
          <a:solidFill>
            <a:srgbClr val="00B0F0"/>
          </a:solidFill>
          <a:ln w="19050">
            <a:solidFill>
              <a:schemeClr val="tx1"/>
            </a:solidFill>
          </a:ln>
        </p:spPr>
        <p:txBody>
          <a:bodyPr wrap="square" lIns="0" rIns="0" rtlCol="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effectLst/>
                <a:uLnTx/>
                <a:uFillTx/>
              </a:rPr>
              <a:t>Neal Creative  | click &amp; </a:t>
            </a:r>
            <a:r>
              <a:rPr kumimoji="0" lang="en-US" sz="1200" b="1" i="0" u="none" strike="noStrike" kern="0" cap="none" spc="0" normalizeH="0" baseline="0" noProof="0" dirty="0">
                <a:ln>
                  <a:noFill/>
                </a:ln>
                <a:effectLst/>
                <a:uLnTx/>
                <a:uFillTx/>
              </a:rPr>
              <a:t>Learn more</a:t>
            </a:r>
          </a:p>
        </p:txBody>
      </p:sp>
      <p:sp>
        <p:nvSpPr>
          <p:cNvPr id="10" name="TextBox 9">
            <a:extLst>
              <a:ext uri="{FF2B5EF4-FFF2-40B4-BE49-F238E27FC236}">
                <a16:creationId xmlns:a16="http://schemas.microsoft.com/office/drawing/2014/main" id="{0BEF3013-858C-4FFF-B19A-1F10A879C4E8}"/>
              </a:ext>
            </a:extLst>
          </p:cNvPr>
          <p:cNvSpPr txBox="1"/>
          <p:nvPr userDrawn="1"/>
        </p:nvSpPr>
        <p:spPr>
          <a:xfrm>
            <a:off x="177800" y="6435060"/>
            <a:ext cx="1050288" cy="246221"/>
          </a:xfrm>
          <a:prstGeom prst="rect">
            <a:avLst/>
          </a:prstGeom>
          <a:noFill/>
        </p:spPr>
        <p:txBody>
          <a:bodyPr wrap="none" rtlCol="0">
            <a:spAutoFit/>
          </a:bodyPr>
          <a:lstStyle/>
          <a:p>
            <a:r>
              <a:rPr lang="en-US" sz="1000" dirty="0">
                <a:solidFill>
                  <a:schemeClr val="bg1">
                    <a:lumMod val="75000"/>
                  </a:schemeClr>
                </a:solidFill>
              </a:rPr>
              <a:t>Neal Creative </a:t>
            </a:r>
            <a:r>
              <a:rPr lang="en-US" sz="1000" baseline="30000" dirty="0">
                <a:solidFill>
                  <a:schemeClr val="bg1">
                    <a:lumMod val="75000"/>
                  </a:schemeClr>
                </a:solidFill>
              </a:rPr>
              <a:t>©</a:t>
            </a:r>
          </a:p>
        </p:txBody>
      </p:sp>
    </p:spTree>
    <p:extLst>
      <p:ext uri="{BB962C8B-B14F-4D97-AF65-F5344CB8AC3E}">
        <p14:creationId xmlns:p14="http://schemas.microsoft.com/office/powerpoint/2010/main" val="22215384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5AE1514C-5E56-4738-A1FF-4B1CFD2A3E36}" type="slidenum">
              <a:rPr lang="en-US" smtClean="0"/>
              <a:pPr/>
              <a:t>‹#›</a:t>
            </a:fld>
            <a:endParaRPr lang="en-US"/>
          </a:p>
        </p:txBody>
      </p:sp>
      <p:sp>
        <p:nvSpPr>
          <p:cNvPr id="5" name="Rectangle 4"/>
          <p:cNvSpPr/>
          <p:nvPr userDrawn="1"/>
        </p:nvSpPr>
        <p:spPr>
          <a:xfrm>
            <a:off x="0" y="0"/>
            <a:ext cx="12192000" cy="11480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757476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CEEE197-7B3D-420C-8D35-83CAE6B36171}"/>
              </a:ext>
            </a:extLst>
          </p:cNvPr>
          <p:cNvSpPr>
            <a:spLocks noGrp="1"/>
          </p:cNvSpPr>
          <p:nvPr>
            <p:ph type="title" hasCustomPrompt="1"/>
          </p:nvPr>
        </p:nvSpPr>
        <p:spPr>
          <a:solidFill>
            <a:schemeClr val="bg1">
              <a:lumMod val="95000"/>
            </a:schemeClr>
          </a:solidFill>
        </p:spPr>
        <p:txBody>
          <a:bodyPr vert="horz" lIns="457200" tIns="45720" rIns="457200" bIns="45720" rtlCol="0" anchor="ctr">
            <a:noAutofit/>
          </a:bodyPr>
          <a:lstStyle>
            <a:lvl1pPr>
              <a:defRPr lang="en-US" sz="3400" spc="160" baseline="0" dirty="0"/>
            </a:lvl1pPr>
          </a:lstStyle>
          <a:p>
            <a:pPr lvl="0"/>
            <a:r>
              <a:rPr lang="en-US" dirty="0"/>
              <a:t>CLICK TO EDIT MASTER TITLE STYLE</a:t>
            </a:r>
          </a:p>
        </p:txBody>
      </p:sp>
    </p:spTree>
    <p:extLst>
      <p:ext uri="{BB962C8B-B14F-4D97-AF65-F5344CB8AC3E}">
        <p14:creationId xmlns:p14="http://schemas.microsoft.com/office/powerpoint/2010/main" val="2062543769"/>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BLANK - no top bar">
    <p:spTree>
      <p:nvGrpSpPr>
        <p:cNvPr id="1" name=""/>
        <p:cNvGrpSpPr/>
        <p:nvPr/>
      </p:nvGrpSpPr>
      <p:grpSpPr>
        <a:xfrm>
          <a:off x="0" y="0"/>
          <a:ext cx="0" cy="0"/>
          <a:chOff x="0" y="0"/>
          <a:chExt cx="0" cy="0"/>
        </a:xfrm>
      </p:grpSpPr>
      <p:sp>
        <p:nvSpPr>
          <p:cNvPr id="3" name="Rectangle 2"/>
          <p:cNvSpPr/>
          <p:nvPr userDrawn="1"/>
        </p:nvSpPr>
        <p:spPr>
          <a:xfrm>
            <a:off x="0" y="0"/>
            <a:ext cx="12192000" cy="1225485"/>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hlinkClick r:id="rId2"/>
          </p:cNvPr>
          <p:cNvSpPr txBox="1"/>
          <p:nvPr userDrawn="1"/>
        </p:nvSpPr>
        <p:spPr>
          <a:xfrm>
            <a:off x="9524236" y="6316156"/>
            <a:ext cx="2426464" cy="367873"/>
          </a:xfrm>
          <a:prstGeom prst="roundRect">
            <a:avLst>
              <a:gd name="adj" fmla="val 50000"/>
            </a:avLst>
          </a:prstGeom>
          <a:solidFill>
            <a:schemeClr val="tx2"/>
          </a:solidFill>
        </p:spPr>
        <p:txBody>
          <a:bodyPr wrap="square" rtlCol="0">
            <a:spAutoFit/>
          </a:bodyPr>
          <a:lstStyle/>
          <a:p>
            <a:pPr algn="ctr"/>
            <a:r>
              <a:rPr lang="en-US" sz="1100" dirty="0">
                <a:solidFill>
                  <a:schemeClr val="bg1"/>
                </a:solidFill>
              </a:rPr>
              <a:t>Neal Creative</a:t>
            </a:r>
            <a:r>
              <a:rPr lang="en-US" sz="1100" baseline="0" dirty="0">
                <a:solidFill>
                  <a:schemeClr val="bg1"/>
                </a:solidFill>
              </a:rPr>
              <a:t>  | </a:t>
            </a:r>
            <a:r>
              <a:rPr lang="en-US" sz="1100" b="1" baseline="0" dirty="0">
                <a:solidFill>
                  <a:schemeClr val="bg1"/>
                </a:solidFill>
              </a:rPr>
              <a:t>Learn more</a:t>
            </a:r>
            <a:endParaRPr lang="en-US" sz="1100" b="1" dirty="0">
              <a:solidFill>
                <a:schemeClr val="bg1"/>
              </a:solidFill>
            </a:endParaRPr>
          </a:p>
        </p:txBody>
      </p:sp>
      <p:sp>
        <p:nvSpPr>
          <p:cNvPr id="5" name="TextBox 4">
            <a:extLst>
              <a:ext uri="{FF2B5EF4-FFF2-40B4-BE49-F238E27FC236}">
                <a16:creationId xmlns:a16="http://schemas.microsoft.com/office/drawing/2014/main" id="{FB34A05A-4AD6-4BC6-B6EA-314331190DB2}"/>
              </a:ext>
            </a:extLst>
          </p:cNvPr>
          <p:cNvSpPr txBox="1"/>
          <p:nvPr userDrawn="1"/>
        </p:nvSpPr>
        <p:spPr>
          <a:xfrm>
            <a:off x="177800" y="6435060"/>
            <a:ext cx="1050288" cy="246221"/>
          </a:xfrm>
          <a:prstGeom prst="rect">
            <a:avLst/>
          </a:prstGeom>
          <a:noFill/>
        </p:spPr>
        <p:txBody>
          <a:bodyPr wrap="none" rtlCol="0">
            <a:spAutoFit/>
          </a:bodyPr>
          <a:lstStyle/>
          <a:p>
            <a:r>
              <a:rPr lang="en-US" sz="1000" dirty="0">
                <a:solidFill>
                  <a:schemeClr val="bg1">
                    <a:lumMod val="75000"/>
                  </a:schemeClr>
                </a:solidFill>
              </a:rPr>
              <a:t>Neal Creative </a:t>
            </a:r>
            <a:r>
              <a:rPr lang="en-US" sz="1000" baseline="30000" dirty="0">
                <a:solidFill>
                  <a:schemeClr val="bg1">
                    <a:lumMod val="75000"/>
                  </a:schemeClr>
                </a:solidFill>
              </a:rPr>
              <a:t>©</a:t>
            </a:r>
          </a:p>
        </p:txBody>
      </p:sp>
    </p:spTree>
    <p:extLst>
      <p:ext uri="{BB962C8B-B14F-4D97-AF65-F5344CB8AC3E}">
        <p14:creationId xmlns:p14="http://schemas.microsoft.com/office/powerpoint/2010/main" val="322627904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p:cNvSpPr/>
          <p:nvPr userDrawn="1"/>
        </p:nvSpPr>
        <p:spPr>
          <a:xfrm>
            <a:off x="0" y="0"/>
            <a:ext cx="12192000" cy="1050758"/>
          </a:xfrm>
          <a:prstGeom prst="rect">
            <a:avLst/>
          </a:prstGeom>
        </p:spPr>
        <p:txBody>
          <a:bodyPr vert="horz" lIns="457200" tIns="45720" rIns="457200" bIns="45720" rtlCol="0" anchor="ctr">
            <a:noAutofit/>
          </a:bodyPr>
          <a:lstStyle/>
          <a:p>
            <a:pPr lvl="0" algn="ctr">
              <a:lnSpc>
                <a:spcPct val="90000"/>
              </a:lnSpc>
              <a:spcBef>
                <a:spcPct val="0"/>
              </a:spcBef>
              <a:buNone/>
              <a:tabLst>
                <a:tab pos="10579100" algn="l"/>
              </a:tabLst>
            </a:pPr>
            <a:endParaRPr lang="en-US" sz="3400" b="0" i="0" spc="160" baseline="0">
              <a:gradFill>
                <a:gsLst>
                  <a:gs pos="0">
                    <a:schemeClr val="tx2"/>
                  </a:gs>
                  <a:gs pos="100000">
                    <a:schemeClr val="tx2"/>
                  </a:gs>
                </a:gsLst>
                <a:lin ang="5400000" scaled="1"/>
              </a:gradFill>
              <a:latin typeface="Segoe UI Semibold" panose="020B0702040204020203" pitchFamily="34" charset="0"/>
              <a:ea typeface="+mj-ea"/>
              <a:cs typeface="Segoe UI Semibold" panose="020B0702040204020203" pitchFamily="34" charset="0"/>
            </a:endParaRPr>
          </a:p>
        </p:txBody>
      </p:sp>
      <p:sp>
        <p:nvSpPr>
          <p:cNvPr id="2" name="Title Placeholder 1"/>
          <p:cNvSpPr>
            <a:spLocks noGrp="1"/>
          </p:cNvSpPr>
          <p:nvPr>
            <p:ph type="title"/>
          </p:nvPr>
        </p:nvSpPr>
        <p:spPr>
          <a:xfrm>
            <a:off x="0" y="0"/>
            <a:ext cx="12192000" cy="1050758"/>
          </a:xfrm>
          <a:prstGeom prst="rect">
            <a:avLst/>
          </a:prstGeom>
        </p:spPr>
        <p:txBody>
          <a:bodyPr vert="horz" lIns="457200" tIns="45720" rIns="457200" bIns="45720" rtlCol="0" anchor="ctr">
            <a:noAutofit/>
          </a:bodyPr>
          <a:lstStyle/>
          <a:p>
            <a:pPr lvl="0" algn="ctr" defTabSz="914400" rtl="0" eaLnBrk="1" latinLnBrk="0" hangingPunct="1">
              <a:lnSpc>
                <a:spcPct val="90000"/>
              </a:lnSpc>
              <a:spcBef>
                <a:spcPct val="0"/>
              </a:spcBef>
              <a:buNone/>
              <a:tabLst>
                <a:tab pos="10579100" algn="l"/>
              </a:tabLst>
            </a:pPr>
            <a:r>
              <a:rPr lang="en-US"/>
              <a:t>Click to edit Master title style</a:t>
            </a:r>
            <a:endParaRPr lang="en-US" dirty="0"/>
          </a:p>
        </p:txBody>
      </p:sp>
      <p:sp>
        <p:nvSpPr>
          <p:cNvPr id="3" name="Text Placeholder 2"/>
          <p:cNvSpPr>
            <a:spLocks noGrp="1"/>
          </p:cNvSpPr>
          <p:nvPr>
            <p:ph type="body" idx="1"/>
          </p:nvPr>
        </p:nvSpPr>
        <p:spPr>
          <a:xfrm>
            <a:off x="0" y="1275347"/>
            <a:ext cx="12192000" cy="1949765"/>
          </a:xfrm>
          <a:prstGeom prst="rect">
            <a:avLst/>
          </a:prstGeom>
        </p:spPr>
        <p:txBody>
          <a:bodyPr vert="horz" lIns="457200" tIns="45720" rIns="457200" bIns="4572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4"/>
          </p:nvPr>
        </p:nvSpPr>
        <p:spPr>
          <a:xfrm>
            <a:off x="9188115" y="6316156"/>
            <a:ext cx="2743200" cy="365125"/>
          </a:xfrm>
          <a:prstGeom prst="rect">
            <a:avLst/>
          </a:prstGeom>
        </p:spPr>
        <p:txBody>
          <a:bodyPr vert="horz" lIns="91440" tIns="45720" rIns="91440" bIns="45720" rtlCol="0" anchor="ctr"/>
          <a:lstStyle>
            <a:lvl1pPr algn="r">
              <a:defRPr sz="1100">
                <a:solidFill>
                  <a:schemeClr val="tx2"/>
                </a:solidFill>
              </a:defRPr>
            </a:lvl1pPr>
          </a:lstStyle>
          <a:p>
            <a:fld id="{5AE1514C-5E56-4738-A1FF-4B1CFD2A3E36}" type="slidenum">
              <a:rPr lang="en-US" smtClean="0"/>
              <a:pPr/>
              <a:t>‹#›</a:t>
            </a:fld>
            <a:endParaRPr lang="en-US"/>
          </a:p>
        </p:txBody>
      </p:sp>
    </p:spTree>
    <p:extLst>
      <p:ext uri="{BB962C8B-B14F-4D97-AF65-F5344CB8AC3E}">
        <p14:creationId xmlns:p14="http://schemas.microsoft.com/office/powerpoint/2010/main" val="1071799329"/>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6" r:id="rId3"/>
    <p:sldLayoutId id="2147483677" r:id="rId4"/>
    <p:sldLayoutId id="2147483679" r:id="rId5"/>
  </p:sldLayoutIdLst>
  <p:hf hdr="0" dt="0"/>
  <p:txStyles>
    <p:titleStyle>
      <a:lvl1pPr algn="ctr" defTabSz="914400" rtl="0" eaLnBrk="1" latinLnBrk="0" hangingPunct="1">
        <a:lnSpc>
          <a:spcPct val="90000"/>
        </a:lnSpc>
        <a:spcBef>
          <a:spcPct val="0"/>
        </a:spcBef>
        <a:buNone/>
        <a:tabLst>
          <a:tab pos="10579100" algn="l"/>
        </a:tabLst>
        <a:defRPr lang="en-US" sz="3400" b="0" i="0" kern="1200" spc="160" baseline="0" dirty="0">
          <a:gradFill>
            <a:gsLst>
              <a:gs pos="0">
                <a:schemeClr val="tx2"/>
              </a:gs>
              <a:gs pos="100000">
                <a:schemeClr val="tx2"/>
              </a:gs>
            </a:gsLst>
            <a:lin ang="5400000" scaled="1"/>
          </a:gradFill>
          <a:latin typeface="Segoe UI Semibold" panose="020B0702040204020203" pitchFamily="34" charset="0"/>
          <a:ea typeface="+mj-ea"/>
          <a:cs typeface="Segoe UI Semibold" panose="020B0702040204020203" pitchFamily="34" charset="0"/>
        </a:defRPr>
      </a:lvl1pPr>
    </p:titleStyle>
    <p:bodyStyle>
      <a:lvl1pPr marL="0" indent="0" algn="ctr" defTabSz="914400" rtl="0" eaLnBrk="1" latinLnBrk="0" hangingPunct="1">
        <a:lnSpc>
          <a:spcPct val="90000"/>
        </a:lnSpc>
        <a:spcBef>
          <a:spcPts val="1000"/>
        </a:spcBef>
        <a:buFont typeface="Arial" panose="020B0604020202020204" pitchFamily="34" charset="0"/>
        <a:buNone/>
        <a:defRPr sz="2800" kern="1200">
          <a:solidFill>
            <a:schemeClr val="tx1">
              <a:lumMod val="85000"/>
              <a:lumOff val="15000"/>
            </a:schemeClr>
          </a:solidFill>
          <a:latin typeface="+mj-lt"/>
          <a:ea typeface="+mn-ea"/>
          <a:cs typeface="+mn-cs"/>
        </a:defRPr>
      </a:lvl1pPr>
      <a:lvl2pPr marL="0" indent="0" algn="ctr" defTabSz="914400" rtl="0" eaLnBrk="1" latinLnBrk="0" hangingPunct="1">
        <a:lnSpc>
          <a:spcPct val="90000"/>
        </a:lnSpc>
        <a:spcBef>
          <a:spcPts val="500"/>
        </a:spcBef>
        <a:buFont typeface="Arial" panose="020B0604020202020204" pitchFamily="34" charset="0"/>
        <a:buNone/>
        <a:defRPr sz="2000" kern="1200">
          <a:solidFill>
            <a:schemeClr val="tx2"/>
          </a:solidFill>
          <a:latin typeface="+mj-lt"/>
          <a:ea typeface="+mn-ea"/>
          <a:cs typeface="+mn-cs"/>
        </a:defRPr>
      </a:lvl2pPr>
      <a:lvl3pPr marL="0" indent="0" algn="ctr"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ctr" defTabSz="914400" rtl="0" eaLnBrk="1" latinLnBrk="0" hangingPunct="1">
        <a:lnSpc>
          <a:spcPct val="90000"/>
        </a:lnSpc>
        <a:spcBef>
          <a:spcPts val="500"/>
        </a:spcBef>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ctr" defTabSz="914400" rtl="0" eaLnBrk="1" latinLnBrk="0" hangingPunct="1">
        <a:lnSpc>
          <a:spcPct val="90000"/>
        </a:lnSpc>
        <a:spcBef>
          <a:spcPts val="500"/>
        </a:spcBef>
        <a:spcAft>
          <a:spcPts val="1200"/>
        </a:spcAft>
        <a:buFont typeface="Arial" panose="020B0604020202020204" pitchFamily="34" charset="0"/>
        <a:buNone/>
        <a:defRPr sz="14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5AE1514C-5E56-4738-A1FF-4B1CFD2A3E36}" type="slidenum">
              <a:rPr lang="en-US" smtClean="0"/>
              <a:pPr/>
              <a:t>1</a:t>
            </a:fld>
            <a:endParaRPr lang="en-US"/>
          </a:p>
        </p:txBody>
      </p:sp>
      <p:sp useBgFill="1">
        <p:nvSpPr>
          <p:cNvPr id="3" name="Rectangle 2">
            <a:extLst>
              <a:ext uri="{FF2B5EF4-FFF2-40B4-BE49-F238E27FC236}">
                <a16:creationId xmlns:a16="http://schemas.microsoft.com/office/drawing/2014/main" id="{8C790BE2-4E4F-4AAF-81A2-4A6F4885E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D28B54C3-B57B-472A-B96E-1FCB67093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12191999" cy="6858000"/>
          </a:xfrm>
          <a:prstGeom prst="rect">
            <a:avLst/>
          </a:prstGeom>
          <a:gradFill>
            <a:gsLst>
              <a:gs pos="0">
                <a:schemeClr val="accent1">
                  <a:lumMod val="50000"/>
                </a:schemeClr>
              </a:gs>
              <a:gs pos="100000">
                <a:srgbClr val="00000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7DB3C429-F8DA-49B9-AF84-21996FCF7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
            <a:ext cx="12192000" cy="6402581"/>
          </a:xfrm>
          <a:prstGeom prst="rect">
            <a:avLst/>
          </a:prstGeom>
          <a:gradFill>
            <a:gsLst>
              <a:gs pos="1000">
                <a:schemeClr val="accent1">
                  <a:lumMod val="75000"/>
                  <a:alpha val="59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12088DD-B1AD-40E0-8B86-1D87A2CCD9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63054" y="-2653923"/>
            <a:ext cx="6858001" cy="12165846"/>
          </a:xfrm>
          <a:prstGeom prst="rect">
            <a:avLst/>
          </a:prstGeom>
          <a:gradFill>
            <a:gsLst>
              <a:gs pos="13000">
                <a:schemeClr val="accent1">
                  <a:lumMod val="50000"/>
                  <a:alpha val="0"/>
                </a:schemeClr>
              </a:gs>
              <a:gs pos="99000">
                <a:srgbClr val="000000">
                  <a:alpha val="28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36">
            <a:extLst>
              <a:ext uri="{FF2B5EF4-FFF2-40B4-BE49-F238E27FC236}">
                <a16:creationId xmlns:a16="http://schemas.microsoft.com/office/drawing/2014/main" id="{C4C9F2B0-1044-46EB-8AEB-C3BFFDE6C2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94763" y="0"/>
            <a:ext cx="6096001" cy="6858000"/>
          </a:xfrm>
          <a:prstGeom prst="rect">
            <a:avLst/>
          </a:prstGeom>
          <a:gradFill>
            <a:gsLst>
              <a:gs pos="13000">
                <a:schemeClr val="accent1">
                  <a:lumMod val="50000"/>
                  <a:alpha val="0"/>
                </a:schemeClr>
              </a:gs>
              <a:gs pos="99000">
                <a:schemeClr val="accent1">
                  <a:lumMod val="75000"/>
                  <a:alpha val="50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38">
            <a:extLst>
              <a:ext uri="{FF2B5EF4-FFF2-40B4-BE49-F238E27FC236}">
                <a16:creationId xmlns:a16="http://schemas.microsoft.com/office/drawing/2014/main" id="{0C395952-4E26-45A2-8756-2ADFD6E53C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3"/>
            <a:ext cx="12182871" cy="6871922"/>
          </a:xfrm>
          <a:prstGeom prst="rect">
            <a:avLst/>
          </a:prstGeom>
          <a:gradFill>
            <a:gsLst>
              <a:gs pos="13000">
                <a:srgbClr val="000000">
                  <a:alpha val="35000"/>
                </a:srgbClr>
              </a:gs>
              <a:gs pos="99000">
                <a:schemeClr val="accent1">
                  <a:lumMod val="75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40">
            <a:extLst>
              <a:ext uri="{FF2B5EF4-FFF2-40B4-BE49-F238E27FC236}">
                <a16:creationId xmlns:a16="http://schemas.microsoft.com/office/drawing/2014/main" id="{4734BADF-9461-4621-B112-2D7BABEA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7713" y="4049"/>
            <a:ext cx="10216576" cy="4729040"/>
          </a:xfrm>
          <a:custGeom>
            <a:avLst/>
            <a:gdLst>
              <a:gd name="connsiteX0" fmla="*/ 0 w 10216576"/>
              <a:gd name="connsiteY0" fmla="*/ 0 h 4729040"/>
              <a:gd name="connsiteX1" fmla="*/ 10216576 w 10216576"/>
              <a:gd name="connsiteY1" fmla="*/ 0 h 4729040"/>
              <a:gd name="connsiteX2" fmla="*/ 10210268 w 10216576"/>
              <a:gd name="connsiteY2" fmla="*/ 124944 h 4729040"/>
              <a:gd name="connsiteX3" fmla="*/ 5108288 w 10216576"/>
              <a:gd name="connsiteY3" fmla="*/ 4729040 h 4729040"/>
              <a:gd name="connsiteX4" fmla="*/ 6309 w 10216576"/>
              <a:gd name="connsiteY4" fmla="*/ 124944 h 4729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6576" h="4729040">
                <a:moveTo>
                  <a:pt x="0" y="0"/>
                </a:moveTo>
                <a:lnTo>
                  <a:pt x="10216576" y="0"/>
                </a:lnTo>
                <a:lnTo>
                  <a:pt x="10210268" y="124944"/>
                </a:lnTo>
                <a:cubicBezTo>
                  <a:pt x="9947637" y="2710997"/>
                  <a:pt x="7763635" y="4729040"/>
                  <a:pt x="5108288" y="4729040"/>
                </a:cubicBezTo>
                <a:cubicBezTo>
                  <a:pt x="2452942" y="4729040"/>
                  <a:pt x="268937" y="2710997"/>
                  <a:pt x="6309" y="124944"/>
                </a:cubicBezTo>
                <a:close/>
              </a:path>
            </a:pathLst>
          </a:custGeom>
          <a:gradFill>
            <a:gsLst>
              <a:gs pos="7000">
                <a:schemeClr val="accent1">
                  <a:lumMod val="50000"/>
                  <a:alpha val="4000"/>
                </a:schemeClr>
              </a:gs>
              <a:gs pos="99000">
                <a:schemeClr val="accent1">
                  <a:alpha val="2400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Title 1">
            <a:extLst>
              <a:ext uri="{FF2B5EF4-FFF2-40B4-BE49-F238E27FC236}">
                <a16:creationId xmlns:a16="http://schemas.microsoft.com/office/drawing/2014/main" id="{59EF2646-507C-EC8C-57C3-93B1DACD8CB3}"/>
              </a:ext>
            </a:extLst>
          </p:cNvPr>
          <p:cNvSpPr txBox="1">
            <a:spLocks/>
          </p:cNvSpPr>
          <p:nvPr/>
        </p:nvSpPr>
        <p:spPr>
          <a:xfrm>
            <a:off x="2026693" y="1030406"/>
            <a:ext cx="8147713" cy="3081242"/>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90000"/>
              </a:lnSpc>
              <a:spcBef>
                <a:spcPct val="0"/>
              </a:spcBef>
              <a:spcAft>
                <a:spcPts val="0"/>
              </a:spcAft>
              <a:buClrTx/>
              <a:buSzTx/>
              <a:buFontTx/>
              <a:buNone/>
              <a:tabLst>
                <a:tab pos="10579100" algn="l"/>
              </a:tabLst>
              <a:defRPr/>
            </a:pPr>
            <a:endParaRPr kumimoji="0" lang="en-US" sz="4800" b="0" i="0" u="none" strike="noStrike" kern="1200" cap="none" spc="160" normalizeH="0" baseline="0" noProof="0" dirty="0">
              <a:ln>
                <a:noFill/>
              </a:ln>
              <a:solidFill>
                <a:srgbClr val="FFFFFF"/>
              </a:solidFill>
              <a:effectLst/>
              <a:uLnTx/>
              <a:uFillTx/>
              <a:latin typeface="Segoe UI Semibold" panose="020B0702040204020203" pitchFamily="34" charset="0"/>
              <a:ea typeface="+mj-ea"/>
              <a:cs typeface="Segoe UI Semibold" panose="020B0702040204020203" pitchFamily="34" charset="0"/>
            </a:endParaRPr>
          </a:p>
        </p:txBody>
      </p:sp>
      <p:sp>
        <p:nvSpPr>
          <p:cNvPr id="11" name="TextBox 10">
            <a:extLst>
              <a:ext uri="{FF2B5EF4-FFF2-40B4-BE49-F238E27FC236}">
                <a16:creationId xmlns:a16="http://schemas.microsoft.com/office/drawing/2014/main" id="{08BC070D-5C80-77C3-A663-007B17B61959}"/>
              </a:ext>
            </a:extLst>
          </p:cNvPr>
          <p:cNvSpPr txBox="1"/>
          <p:nvPr/>
        </p:nvSpPr>
        <p:spPr>
          <a:xfrm>
            <a:off x="569143" y="493208"/>
            <a:ext cx="10909003" cy="2677656"/>
          </a:xfrm>
          <a:prstGeom prst="rect">
            <a:avLst/>
          </a:prstGeom>
          <a:noFill/>
        </p:spPr>
        <p:txBody>
          <a:bodyPr wrap="square">
            <a:spAutoFit/>
          </a:bodyPr>
          <a:lstStyle/>
          <a:p>
            <a:pPr algn="ctr"/>
            <a:endParaRPr lang="ro-RO" sz="2000" dirty="0">
              <a:solidFill>
                <a:schemeClr val="bg1"/>
              </a:solidFill>
              <a:latin typeface="Arial Black" panose="020B0A04020102020204" pitchFamily="34" charset="0"/>
            </a:endParaRPr>
          </a:p>
          <a:p>
            <a:pPr algn="ctr"/>
            <a:endParaRPr lang="ro-RO" sz="2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endParaRPr>
          </a:p>
          <a:p>
            <a:pPr algn="ctr"/>
            <a:r>
              <a:rPr lang="en-US" sz="3200" b="1" dirty="0" err="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rPr>
              <a:t>Programme</a:t>
            </a:r>
            <a:r>
              <a:rPr lang="en-US" sz="3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rPr>
              <a:t>: BA (Hons) Leadership and Management Skills for the Workplace</a:t>
            </a:r>
          </a:p>
          <a:p>
            <a:pPr algn="ctr"/>
            <a:r>
              <a:rPr lang="en-US" sz="3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rPr>
              <a:t>Module Title: Managing Business Information</a:t>
            </a:r>
          </a:p>
          <a:p>
            <a:pPr algn="ctr"/>
            <a:r>
              <a:rPr lang="en-US" sz="3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rPr>
              <a:t>Module Code: LCLM5004</a:t>
            </a:r>
          </a:p>
        </p:txBody>
      </p:sp>
      <p:sp>
        <p:nvSpPr>
          <p:cNvPr id="12" name="TextBox 11">
            <a:extLst>
              <a:ext uri="{FF2B5EF4-FFF2-40B4-BE49-F238E27FC236}">
                <a16:creationId xmlns:a16="http://schemas.microsoft.com/office/drawing/2014/main" id="{D9C6BEF1-8AA9-53FD-43C7-3590A6A06017}"/>
              </a:ext>
            </a:extLst>
          </p:cNvPr>
          <p:cNvSpPr txBox="1"/>
          <p:nvPr/>
        </p:nvSpPr>
        <p:spPr>
          <a:xfrm>
            <a:off x="1517735" y="3626286"/>
            <a:ext cx="8790832" cy="2275495"/>
          </a:xfrm>
          <a:prstGeom prst="rect">
            <a:avLst/>
          </a:prstGeom>
          <a:noFill/>
        </p:spPr>
        <p:txBody>
          <a:bodyPr wrap="square">
            <a:spAutoFit/>
          </a:bodyPr>
          <a:lstStyle/>
          <a:p>
            <a:pPr algn="ctr">
              <a:spcBef>
                <a:spcPts val="600"/>
              </a:spcBef>
            </a:pPr>
            <a:r>
              <a:rPr lang="en-IN" sz="2400" b="1" dirty="0">
                <a:solidFill>
                  <a:schemeClr val="bg1"/>
                </a:solidFill>
                <a:latin typeface="Times New Roman" pitchFamily="18" charset="0"/>
                <a:cs typeface="Times New Roman" pitchFamily="18" charset="0"/>
              </a:rPr>
              <a:t>Student Name :Ana Maria Solcan</a:t>
            </a:r>
            <a:r>
              <a:rPr lang="en-GB" sz="2400" b="1" dirty="0">
                <a:solidFill>
                  <a:schemeClr val="bg1"/>
                </a:solidFill>
                <a:latin typeface="Times New Roman" pitchFamily="18" charset="0"/>
                <a:cs typeface="Times New Roman" pitchFamily="18" charset="0"/>
              </a:rPr>
              <a:t>, Student ID: 2427756</a:t>
            </a:r>
            <a:endParaRPr lang="ro-RO" sz="2400" dirty="0">
              <a:solidFill>
                <a:schemeClr val="bg1"/>
              </a:solidFill>
              <a:latin typeface="Times New Roman" pitchFamily="18" charset="0"/>
              <a:cs typeface="Times New Roman" pitchFamily="18" charset="0"/>
            </a:endParaRPr>
          </a:p>
          <a:p>
            <a:pPr lvl="0" algn="ctr">
              <a:lnSpc>
                <a:spcPct val="90000"/>
              </a:lnSpc>
              <a:spcBef>
                <a:spcPts val="1000"/>
              </a:spcBef>
              <a:defRPr/>
            </a:pPr>
            <a:r>
              <a:rPr lang="en-GB" sz="2400" b="1" dirty="0">
                <a:solidFill>
                  <a:schemeClr val="bg1"/>
                </a:solidFill>
                <a:latin typeface="Times New Roman" pitchFamily="18" charset="0"/>
                <a:cs typeface="Times New Roman" pitchFamily="18" charset="0"/>
              </a:rPr>
              <a:t>Student Name:</a:t>
            </a:r>
            <a:r>
              <a:rPr lang="ro-RO" sz="2400" b="1" dirty="0">
                <a:solidFill>
                  <a:schemeClr val="bg1"/>
                </a:solidFill>
                <a:latin typeface="Times New Roman" pitchFamily="18" charset="0"/>
                <a:cs typeface="Times New Roman" pitchFamily="18" charset="0"/>
              </a:rPr>
              <a:t>Alexandrina Lupu</a:t>
            </a:r>
            <a:r>
              <a:rPr lang="en-GB" sz="2400" b="1" dirty="0">
                <a:solidFill>
                  <a:schemeClr val="bg1"/>
                </a:solidFill>
                <a:latin typeface="Times New Roman" pitchFamily="18" charset="0"/>
                <a:cs typeface="Times New Roman" pitchFamily="18" charset="0"/>
              </a:rPr>
              <a:t>, Student ID: 2415930</a:t>
            </a:r>
          </a:p>
          <a:p>
            <a:pPr lvl="0" algn="ctr">
              <a:lnSpc>
                <a:spcPct val="90000"/>
              </a:lnSpc>
              <a:spcBef>
                <a:spcPts val="1000"/>
              </a:spcBef>
              <a:defRPr/>
            </a:pPr>
            <a:r>
              <a:rPr lang="en-GB" sz="2400" b="1" dirty="0">
                <a:solidFill>
                  <a:schemeClr val="bg1"/>
                </a:solidFill>
                <a:latin typeface="Times New Roman" pitchFamily="18" charset="0"/>
                <a:cs typeface="Times New Roman" pitchFamily="18" charset="0"/>
              </a:rPr>
              <a:t>Student Name: </a:t>
            </a:r>
            <a:r>
              <a:rPr lang="en-US" sz="2400" b="1" dirty="0">
                <a:solidFill>
                  <a:schemeClr val="bg1"/>
                </a:solidFill>
                <a:latin typeface="Times New Roman" pitchFamily="18" charset="0"/>
                <a:cs typeface="Times New Roman" pitchFamily="18" charset="0"/>
              </a:rPr>
              <a:t>Livia Dobrica, Student ID: 2335250</a:t>
            </a:r>
            <a:endParaRPr lang="ro-RO" sz="2400" dirty="0">
              <a:solidFill>
                <a:schemeClr val="bg1"/>
              </a:solidFill>
              <a:latin typeface="Times New Roman" pitchFamily="18" charset="0"/>
              <a:cs typeface="Times New Roman" pitchFamily="18" charset="0"/>
            </a:endParaRPr>
          </a:p>
          <a:p>
            <a:pPr algn="ctr">
              <a:spcBef>
                <a:spcPts val="600"/>
              </a:spcBef>
            </a:pPr>
            <a:r>
              <a:rPr lang="en-GB" sz="2400" b="1" dirty="0">
                <a:solidFill>
                  <a:schemeClr val="bg1"/>
                </a:solidFill>
                <a:latin typeface="Times New Roman" pitchFamily="18" charset="0"/>
                <a:cs typeface="Times New Roman" pitchFamily="18" charset="0"/>
              </a:rPr>
              <a:t>Student Name: </a:t>
            </a:r>
            <a:r>
              <a:rPr lang="ro-RO" sz="2400" b="1" dirty="0">
                <a:solidFill>
                  <a:schemeClr val="bg1"/>
                </a:solidFill>
                <a:latin typeface="Times New Roman" pitchFamily="18" charset="0"/>
                <a:cs typeface="Times New Roman" pitchFamily="18" charset="0"/>
              </a:rPr>
              <a:t>Stela Irina Balaban</a:t>
            </a:r>
            <a:r>
              <a:rPr lang="en-GB" sz="2400" b="1" dirty="0">
                <a:solidFill>
                  <a:schemeClr val="bg1"/>
                </a:solidFill>
                <a:latin typeface="Times New Roman" pitchFamily="18" charset="0"/>
                <a:cs typeface="Times New Roman" pitchFamily="18" charset="0"/>
              </a:rPr>
              <a:t>, Student ID: 2413136</a:t>
            </a:r>
          </a:p>
          <a:p>
            <a:pPr algn="ctr">
              <a:spcBef>
                <a:spcPts val="600"/>
              </a:spcBef>
            </a:pPr>
            <a:r>
              <a:rPr lang="en-GB" sz="2400" b="1" dirty="0">
                <a:solidFill>
                  <a:schemeClr val="bg1"/>
                </a:solidFill>
                <a:latin typeface="Times New Roman" pitchFamily="18" charset="0"/>
                <a:cs typeface="Times New Roman" pitchFamily="18" charset="0"/>
              </a:rPr>
              <a:t>                         </a:t>
            </a:r>
            <a:r>
              <a:rPr lang="en-IN" sz="2400" b="1" dirty="0">
                <a:solidFill>
                  <a:schemeClr val="bg1"/>
                </a:solidFill>
                <a:latin typeface="Times New Roman" pitchFamily="18" charset="0"/>
                <a:cs typeface="Times New Roman" pitchFamily="18" charset="0"/>
              </a:rPr>
              <a:t>Lecturer: </a:t>
            </a:r>
            <a:r>
              <a:rPr lang="en-IN" sz="2400" b="1" dirty="0" err="1">
                <a:solidFill>
                  <a:schemeClr val="bg1"/>
                </a:solidFill>
                <a:latin typeface="Times New Roman" pitchFamily="18" charset="0"/>
                <a:cs typeface="Times New Roman" pitchFamily="18" charset="0"/>
              </a:rPr>
              <a:t>Amitave</a:t>
            </a:r>
            <a:r>
              <a:rPr lang="en-IN" sz="2400" b="1" dirty="0">
                <a:solidFill>
                  <a:schemeClr val="bg1"/>
                </a:solidFill>
                <a:latin typeface="Times New Roman" pitchFamily="18" charset="0"/>
                <a:cs typeface="Times New Roman" pitchFamily="18" charset="0"/>
              </a:rPr>
              <a:t> Banik</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972626-B911-C7ED-E381-034B72105D8B}"/>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4C50ED1-48CA-1105-3372-E7C56B867A52}"/>
              </a:ext>
            </a:extLst>
          </p:cNvPr>
          <p:cNvSpPr>
            <a:spLocks noGrp="1"/>
          </p:cNvSpPr>
          <p:nvPr>
            <p:ph type="sldNum" sz="quarter" idx="12"/>
          </p:nvPr>
        </p:nvSpPr>
        <p:spPr/>
        <p:txBody>
          <a:bodyPr/>
          <a:lstStyle/>
          <a:p>
            <a:fld id="{5AE1514C-5E56-4738-A1FF-4B1CFD2A3E36}" type="slidenum">
              <a:rPr lang="en-US" smtClean="0"/>
              <a:pPr/>
              <a:t>2</a:t>
            </a:fld>
            <a:endParaRPr lang="en-US"/>
          </a:p>
        </p:txBody>
      </p:sp>
      <p:sp useBgFill="1">
        <p:nvSpPr>
          <p:cNvPr id="3" name="Rectangle 2">
            <a:extLst>
              <a:ext uri="{FF2B5EF4-FFF2-40B4-BE49-F238E27FC236}">
                <a16:creationId xmlns:a16="http://schemas.microsoft.com/office/drawing/2014/main" id="{603C1E28-87D5-82C2-DBC5-9D7355670B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E3A5CBAE-D41D-FE67-D1F6-95CD0A200D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12191999" cy="6858000"/>
          </a:xfrm>
          <a:prstGeom prst="rect">
            <a:avLst/>
          </a:prstGeom>
          <a:gradFill>
            <a:gsLst>
              <a:gs pos="0">
                <a:schemeClr val="accent1">
                  <a:lumMod val="50000"/>
                </a:schemeClr>
              </a:gs>
              <a:gs pos="100000">
                <a:srgbClr val="00000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378FC92-8356-F026-BEB1-937F5758DF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
            <a:ext cx="12192000" cy="6402581"/>
          </a:xfrm>
          <a:prstGeom prst="rect">
            <a:avLst/>
          </a:prstGeom>
          <a:gradFill>
            <a:gsLst>
              <a:gs pos="1000">
                <a:schemeClr val="accent1">
                  <a:lumMod val="75000"/>
                  <a:alpha val="59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E67A8A8-62CD-5BF5-E65E-341AB83E7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63054" y="-2653923"/>
            <a:ext cx="6858001" cy="12165846"/>
          </a:xfrm>
          <a:prstGeom prst="rect">
            <a:avLst/>
          </a:prstGeom>
          <a:gradFill>
            <a:gsLst>
              <a:gs pos="13000">
                <a:schemeClr val="accent1">
                  <a:lumMod val="50000"/>
                  <a:alpha val="0"/>
                </a:schemeClr>
              </a:gs>
              <a:gs pos="99000">
                <a:srgbClr val="000000">
                  <a:alpha val="28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36">
            <a:extLst>
              <a:ext uri="{FF2B5EF4-FFF2-40B4-BE49-F238E27FC236}">
                <a16:creationId xmlns:a16="http://schemas.microsoft.com/office/drawing/2014/main" id="{3814B90B-1A6A-1660-9E86-6D68705799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94763" y="0"/>
            <a:ext cx="6096001" cy="6858000"/>
          </a:xfrm>
          <a:prstGeom prst="rect">
            <a:avLst/>
          </a:prstGeom>
          <a:gradFill>
            <a:gsLst>
              <a:gs pos="13000">
                <a:schemeClr val="accent1">
                  <a:lumMod val="50000"/>
                  <a:alpha val="0"/>
                </a:schemeClr>
              </a:gs>
              <a:gs pos="99000">
                <a:schemeClr val="accent1">
                  <a:lumMod val="75000"/>
                  <a:alpha val="50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38">
            <a:extLst>
              <a:ext uri="{FF2B5EF4-FFF2-40B4-BE49-F238E27FC236}">
                <a16:creationId xmlns:a16="http://schemas.microsoft.com/office/drawing/2014/main" id="{C4A8065D-D176-6F7F-625D-AB19384252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3"/>
            <a:ext cx="12182871" cy="6871922"/>
          </a:xfrm>
          <a:prstGeom prst="rect">
            <a:avLst/>
          </a:prstGeom>
          <a:gradFill>
            <a:gsLst>
              <a:gs pos="13000">
                <a:srgbClr val="000000">
                  <a:alpha val="35000"/>
                </a:srgbClr>
              </a:gs>
              <a:gs pos="99000">
                <a:schemeClr val="accent1">
                  <a:lumMod val="75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40">
            <a:extLst>
              <a:ext uri="{FF2B5EF4-FFF2-40B4-BE49-F238E27FC236}">
                <a16:creationId xmlns:a16="http://schemas.microsoft.com/office/drawing/2014/main" id="{2B69C628-05DE-A13D-D6C0-DE61D833FC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7713" y="4049"/>
            <a:ext cx="10216576" cy="4729040"/>
          </a:xfrm>
          <a:custGeom>
            <a:avLst/>
            <a:gdLst>
              <a:gd name="connsiteX0" fmla="*/ 0 w 10216576"/>
              <a:gd name="connsiteY0" fmla="*/ 0 h 4729040"/>
              <a:gd name="connsiteX1" fmla="*/ 10216576 w 10216576"/>
              <a:gd name="connsiteY1" fmla="*/ 0 h 4729040"/>
              <a:gd name="connsiteX2" fmla="*/ 10210268 w 10216576"/>
              <a:gd name="connsiteY2" fmla="*/ 124944 h 4729040"/>
              <a:gd name="connsiteX3" fmla="*/ 5108288 w 10216576"/>
              <a:gd name="connsiteY3" fmla="*/ 4729040 h 4729040"/>
              <a:gd name="connsiteX4" fmla="*/ 6309 w 10216576"/>
              <a:gd name="connsiteY4" fmla="*/ 124944 h 4729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6576" h="4729040">
                <a:moveTo>
                  <a:pt x="0" y="0"/>
                </a:moveTo>
                <a:lnTo>
                  <a:pt x="10216576" y="0"/>
                </a:lnTo>
                <a:lnTo>
                  <a:pt x="10210268" y="124944"/>
                </a:lnTo>
                <a:cubicBezTo>
                  <a:pt x="9947637" y="2710997"/>
                  <a:pt x="7763635" y="4729040"/>
                  <a:pt x="5108288" y="4729040"/>
                </a:cubicBezTo>
                <a:cubicBezTo>
                  <a:pt x="2452942" y="4729040"/>
                  <a:pt x="268937" y="2710997"/>
                  <a:pt x="6309" y="124944"/>
                </a:cubicBezTo>
                <a:close/>
              </a:path>
            </a:pathLst>
          </a:custGeom>
          <a:gradFill>
            <a:gsLst>
              <a:gs pos="7000">
                <a:schemeClr val="accent1">
                  <a:lumMod val="50000"/>
                  <a:alpha val="4000"/>
                </a:schemeClr>
              </a:gs>
              <a:gs pos="99000">
                <a:schemeClr val="accent1">
                  <a:alpha val="2400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Title 1">
            <a:extLst>
              <a:ext uri="{FF2B5EF4-FFF2-40B4-BE49-F238E27FC236}">
                <a16:creationId xmlns:a16="http://schemas.microsoft.com/office/drawing/2014/main" id="{304D0470-E700-A0A9-C3E1-CD68B187F4F0}"/>
              </a:ext>
            </a:extLst>
          </p:cNvPr>
          <p:cNvSpPr txBox="1">
            <a:spLocks/>
          </p:cNvSpPr>
          <p:nvPr/>
        </p:nvSpPr>
        <p:spPr>
          <a:xfrm>
            <a:off x="2026693" y="1030406"/>
            <a:ext cx="8147713" cy="3081242"/>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90000"/>
              </a:lnSpc>
              <a:spcBef>
                <a:spcPct val="0"/>
              </a:spcBef>
              <a:spcAft>
                <a:spcPts val="0"/>
              </a:spcAft>
              <a:buClrTx/>
              <a:buSzTx/>
              <a:buFontTx/>
              <a:buNone/>
              <a:tabLst>
                <a:tab pos="10579100" algn="l"/>
              </a:tabLst>
              <a:defRPr/>
            </a:pPr>
            <a:endParaRPr kumimoji="0" lang="en-US" sz="4800" b="0" i="0" u="none" strike="noStrike" kern="1200" cap="none" spc="160" normalizeH="0" baseline="0" noProof="0" dirty="0">
              <a:ln>
                <a:noFill/>
              </a:ln>
              <a:solidFill>
                <a:srgbClr val="FFFFFF"/>
              </a:solidFill>
              <a:effectLst/>
              <a:uLnTx/>
              <a:uFillTx/>
              <a:latin typeface="Segoe UI Semibold" panose="020B0702040204020203" pitchFamily="34" charset="0"/>
              <a:ea typeface="+mj-ea"/>
              <a:cs typeface="Segoe UI Semibold" panose="020B0702040204020203" pitchFamily="34" charset="0"/>
            </a:endParaRPr>
          </a:p>
        </p:txBody>
      </p:sp>
      <p:sp>
        <p:nvSpPr>
          <p:cNvPr id="11" name="TextBox 10">
            <a:extLst>
              <a:ext uri="{FF2B5EF4-FFF2-40B4-BE49-F238E27FC236}">
                <a16:creationId xmlns:a16="http://schemas.microsoft.com/office/drawing/2014/main" id="{FB4F16E0-2460-6830-051C-286B187F05D0}"/>
              </a:ext>
            </a:extLst>
          </p:cNvPr>
          <p:cNvSpPr txBox="1"/>
          <p:nvPr/>
        </p:nvSpPr>
        <p:spPr>
          <a:xfrm>
            <a:off x="318977" y="175443"/>
            <a:ext cx="10909003" cy="1631216"/>
          </a:xfrm>
          <a:prstGeom prst="rect">
            <a:avLst/>
          </a:prstGeom>
          <a:noFill/>
        </p:spPr>
        <p:txBody>
          <a:bodyPr wrap="square">
            <a:spAutoFit/>
          </a:bodyPr>
          <a:lstStyle/>
          <a:p>
            <a:pPr algn="ctr"/>
            <a:endParaRPr lang="ro-RO" sz="2000" dirty="0">
              <a:solidFill>
                <a:schemeClr val="bg1"/>
              </a:solidFill>
              <a:latin typeface="Arial Black" panose="020B0A04020102020204" pitchFamily="34" charset="0"/>
            </a:endParaRPr>
          </a:p>
          <a:p>
            <a:pPr algn="ctr"/>
            <a:endParaRPr lang="ro-RO" sz="2000" dirty="0">
              <a:solidFill>
                <a:schemeClr val="bg1"/>
              </a:solidFill>
              <a:latin typeface="Arial Black" panose="020B0A04020102020204" pitchFamily="34" charset="0"/>
            </a:endParaRPr>
          </a:p>
          <a:p>
            <a:pPr algn="ctr"/>
            <a:endParaRPr lang="ro-RO" sz="2000" dirty="0">
              <a:solidFill>
                <a:schemeClr val="bg1"/>
              </a:solidFill>
              <a:latin typeface="Arial Black" panose="020B0A04020102020204" pitchFamily="34" charset="0"/>
            </a:endParaRPr>
          </a:p>
          <a:p>
            <a:pPr algn="ctr"/>
            <a:endParaRPr lang="ro-RO" sz="2000" dirty="0">
              <a:solidFill>
                <a:schemeClr val="bg1"/>
              </a:solidFill>
              <a:latin typeface="Arial Black" panose="020B0A04020102020204" pitchFamily="34" charset="0"/>
            </a:endParaRPr>
          </a:p>
          <a:p>
            <a:pPr algn="ctr"/>
            <a:endParaRPr lang="ro-RO" sz="2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endParaRPr>
          </a:p>
        </p:txBody>
      </p:sp>
      <p:sp>
        <p:nvSpPr>
          <p:cNvPr id="12" name="TextBox 11">
            <a:extLst>
              <a:ext uri="{FF2B5EF4-FFF2-40B4-BE49-F238E27FC236}">
                <a16:creationId xmlns:a16="http://schemas.microsoft.com/office/drawing/2014/main" id="{6F49F727-AD8B-2874-26FB-F98464EA10D0}"/>
              </a:ext>
            </a:extLst>
          </p:cNvPr>
          <p:cNvSpPr txBox="1"/>
          <p:nvPr/>
        </p:nvSpPr>
        <p:spPr>
          <a:xfrm>
            <a:off x="517663" y="1223059"/>
            <a:ext cx="10848342" cy="3816429"/>
          </a:xfrm>
          <a:prstGeom prst="rect">
            <a:avLst/>
          </a:prstGeom>
          <a:noFill/>
        </p:spPr>
        <p:txBody>
          <a:bodyPr wrap="square">
            <a:spAutoFit/>
          </a:bodyPr>
          <a:lstStyle/>
          <a:p>
            <a:pPr algn="ctr"/>
            <a:r>
              <a:rPr lang="en-GB" sz="2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rPr>
              <a:t>Managing Business Information(LCLM5004_LON)</a:t>
            </a:r>
          </a:p>
          <a:p>
            <a:pPr algn="ctr"/>
            <a:endParaRPr lang="en-GB"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endParaRPr>
          </a:p>
          <a:p>
            <a:pPr algn="ctr"/>
            <a:r>
              <a:rPr lang="en-GB"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rPr>
              <a:t>Name: Ana Maria Solcan </a:t>
            </a:r>
          </a:p>
          <a:p>
            <a:pPr algn="ctr"/>
            <a:r>
              <a:rPr lang="en-GB"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rPr>
              <a:t>ID:2427756</a:t>
            </a:r>
          </a:p>
          <a:p>
            <a:pPr algn="ctr"/>
            <a:r>
              <a:rPr lang="en-GB"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rPr>
              <a:t>Topic: Introduce different Information Systems: Explain their role in business operations, highlighting their importance for efficiency, decision-making, and competitive advantage. Provide a brief overview of different types and their impact.</a:t>
            </a:r>
          </a:p>
          <a:p>
            <a:pPr algn="ctr"/>
            <a:endParaRPr lang="en-GB"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endParaRPr>
          </a:p>
          <a:p>
            <a:pPr algn="ctr"/>
            <a:r>
              <a:rPr lang="en-GB"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rPr>
              <a:t>Lecturer: </a:t>
            </a:r>
            <a:r>
              <a:rPr lang="en-GB" sz="2400" b="1" dirty="0" err="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rPr>
              <a:t>Amitave</a:t>
            </a:r>
            <a:r>
              <a:rPr lang="en-GB"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rPr>
              <a:t> Banik</a:t>
            </a:r>
            <a:endParaRPr lang="en-IN" sz="24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30223304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CBB685-34F9-A465-DFB6-A0FD07300CEB}"/>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52BE4CF2-4F4E-DFD0-1F23-527FB792E5D8}"/>
              </a:ext>
            </a:extLst>
          </p:cNvPr>
          <p:cNvSpPr>
            <a:spLocks noGrp="1"/>
          </p:cNvSpPr>
          <p:nvPr>
            <p:ph type="title"/>
          </p:nvPr>
        </p:nvSpPr>
        <p:spPr>
          <a:xfrm>
            <a:off x="0" y="0"/>
            <a:ext cx="12192000" cy="1050758"/>
          </a:xfrm>
          <a:solidFill>
            <a:schemeClr val="accent2"/>
          </a:solidFill>
        </p:spPr>
        <p:txBody>
          <a:bodyPr/>
          <a:lstStyle/>
          <a:p>
            <a:r>
              <a:rPr lang="en-US" sz="4000" b="1" dirty="0">
                <a:solidFill>
                  <a:schemeClr val="accent1"/>
                </a:solidFill>
                <a:latin typeface="Arial Black" panose="020B0A04020102020204" pitchFamily="34" charset="0"/>
                <a:cs typeface="Times New Roman" panose="02020603050405020304" pitchFamily="18" charset="0"/>
              </a:rPr>
              <a:t>Information System</a:t>
            </a:r>
          </a:p>
        </p:txBody>
      </p:sp>
      <p:sp>
        <p:nvSpPr>
          <p:cNvPr id="7" name="TextBox 6">
            <a:extLst>
              <a:ext uri="{FF2B5EF4-FFF2-40B4-BE49-F238E27FC236}">
                <a16:creationId xmlns:a16="http://schemas.microsoft.com/office/drawing/2014/main" id="{E56AB2CD-5F21-72DD-DD0D-BFA13A022A91}"/>
              </a:ext>
            </a:extLst>
          </p:cNvPr>
          <p:cNvSpPr txBox="1"/>
          <p:nvPr/>
        </p:nvSpPr>
        <p:spPr>
          <a:xfrm>
            <a:off x="763352" y="1999648"/>
            <a:ext cx="6098720" cy="3323987"/>
          </a:xfrm>
          <a:prstGeom prst="rect">
            <a:avLst/>
          </a:prstGeom>
          <a:noFill/>
        </p:spPr>
        <p:txBody>
          <a:bodyPr wrap="square">
            <a:spAutoFit/>
          </a:bodyPr>
          <a:lstStyle/>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Information systems combine people, technology, processes and data to manage organizational information (Bandara et al., 2024).</a:t>
            </a:r>
          </a:p>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It collects, processes, stores and distributes data to support business activities and operations effectively (Jo and Park, 2023).</a:t>
            </a:r>
          </a:p>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It connects organizational components to improve communication and coordination across departments.</a:t>
            </a:r>
          </a:p>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It transforms raw data into meaningful, useful information for decision-making.</a:t>
            </a:r>
          </a:p>
        </p:txBody>
      </p:sp>
      <p:pic>
        <p:nvPicPr>
          <p:cNvPr id="5" name="Picture 4">
            <a:extLst>
              <a:ext uri="{FF2B5EF4-FFF2-40B4-BE49-F238E27FC236}">
                <a16:creationId xmlns:a16="http://schemas.microsoft.com/office/drawing/2014/main" id="{FF2D1959-1ADC-355E-1A1B-AB68AC72DB14}"/>
              </a:ext>
            </a:extLst>
          </p:cNvPr>
          <p:cNvPicPr>
            <a:picLocks noChangeAspect="1"/>
          </p:cNvPicPr>
          <p:nvPr/>
        </p:nvPicPr>
        <p:blipFill>
          <a:blip r:embed="rId3" cstate="print"/>
          <a:srcRect l="18956" r="25729"/>
          <a:stretch>
            <a:fillRect/>
          </a:stretch>
        </p:blipFill>
        <p:spPr>
          <a:xfrm>
            <a:off x="7004957" y="1999648"/>
            <a:ext cx="4810324" cy="3390900"/>
          </a:xfrm>
          <a:prstGeom prst="rect">
            <a:avLst/>
          </a:prstGeom>
        </p:spPr>
      </p:pic>
    </p:spTree>
    <p:extLst>
      <p:ext uri="{BB962C8B-B14F-4D97-AF65-F5344CB8AC3E}">
        <p14:creationId xmlns:p14="http://schemas.microsoft.com/office/powerpoint/2010/main" val="2871744674"/>
      </p:ext>
    </p:extLst>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4101FF-22C4-AB1B-A051-DF20D4A3F822}"/>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AA533FF7-26B8-800C-60FF-ABBA56BA4C73}"/>
              </a:ext>
            </a:extLst>
          </p:cNvPr>
          <p:cNvSpPr>
            <a:spLocks noGrp="1"/>
          </p:cNvSpPr>
          <p:nvPr>
            <p:ph type="title"/>
          </p:nvPr>
        </p:nvSpPr>
        <p:spPr>
          <a:xfrm>
            <a:off x="0" y="0"/>
            <a:ext cx="12192000" cy="1050758"/>
          </a:xfrm>
          <a:solidFill>
            <a:schemeClr val="accent2"/>
          </a:solidFill>
        </p:spPr>
        <p:txBody>
          <a:bodyPr/>
          <a:lstStyle/>
          <a:p>
            <a:r>
              <a:rPr lang="en-US" sz="4000" b="1" dirty="0">
                <a:solidFill>
                  <a:schemeClr val="accent1"/>
                </a:solidFill>
                <a:latin typeface="Arial Black" panose="020B0A04020102020204" pitchFamily="34" charset="0"/>
                <a:cs typeface="Times New Roman" panose="02020603050405020304" pitchFamily="18" charset="0"/>
              </a:rPr>
              <a:t>Key Types of Information Systems</a:t>
            </a:r>
          </a:p>
        </p:txBody>
      </p:sp>
      <p:sp>
        <p:nvSpPr>
          <p:cNvPr id="7" name="TextBox 6">
            <a:extLst>
              <a:ext uri="{FF2B5EF4-FFF2-40B4-BE49-F238E27FC236}">
                <a16:creationId xmlns:a16="http://schemas.microsoft.com/office/drawing/2014/main" id="{FC11E67C-EBD2-FCE9-69EF-1139210535E7}"/>
              </a:ext>
            </a:extLst>
          </p:cNvPr>
          <p:cNvSpPr txBox="1"/>
          <p:nvPr/>
        </p:nvSpPr>
        <p:spPr>
          <a:xfrm>
            <a:off x="496651" y="2181982"/>
            <a:ext cx="6328691" cy="3323987"/>
          </a:xfrm>
          <a:prstGeom prst="rect">
            <a:avLst/>
          </a:prstGeom>
          <a:noFill/>
        </p:spPr>
        <p:txBody>
          <a:bodyPr wrap="square">
            <a:spAutoFit/>
          </a:bodyPr>
          <a:lstStyle/>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Transaction Processing Systems handle daily business transactions and ensure accuracy and speed in operations ( </a:t>
            </a:r>
            <a:r>
              <a:rPr lang="en-US" dirty="0" err="1">
                <a:latin typeface="Arial" panose="020B0604020202020204" pitchFamily="34" charset="0"/>
                <a:cs typeface="Arial" panose="020B0604020202020204" pitchFamily="34" charset="0"/>
              </a:rPr>
              <a:t>Wahsheh</a:t>
            </a:r>
            <a:r>
              <a:rPr lang="en-US" dirty="0">
                <a:latin typeface="Arial" panose="020B0604020202020204" pitchFamily="34" charset="0"/>
                <a:cs typeface="Arial" panose="020B0604020202020204" pitchFamily="34" charset="0"/>
              </a:rPr>
              <a:t> et al., 2023).</a:t>
            </a:r>
          </a:p>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Management Information Systems generate reports to support routine management decisions (Biswas, Hossain and Comite, 2024).</a:t>
            </a:r>
          </a:p>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Decision Support Systems assist managers in solving complex and unstructured problems.</a:t>
            </a:r>
          </a:p>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Enterprise systems such as ERP integrate all business processes into one central system (Bandara et al., 2024).</a:t>
            </a:r>
          </a:p>
        </p:txBody>
      </p:sp>
      <p:pic>
        <p:nvPicPr>
          <p:cNvPr id="4" name="Picture 3">
            <a:extLst>
              <a:ext uri="{FF2B5EF4-FFF2-40B4-BE49-F238E27FC236}">
                <a16:creationId xmlns:a16="http://schemas.microsoft.com/office/drawing/2014/main" id="{9B8ABF0D-6E02-AC70-F3B0-461281A1631A}"/>
              </a:ext>
            </a:extLst>
          </p:cNvPr>
          <p:cNvPicPr>
            <a:picLocks noChangeAspect="1"/>
          </p:cNvPicPr>
          <p:nvPr/>
        </p:nvPicPr>
        <p:blipFill>
          <a:blip r:embed="rId3" cstate="print"/>
          <a:stretch>
            <a:fillRect/>
          </a:stretch>
        </p:blipFill>
        <p:spPr>
          <a:xfrm>
            <a:off x="6972685" y="2476072"/>
            <a:ext cx="4859720" cy="2691829"/>
          </a:xfrm>
          <a:prstGeom prst="rect">
            <a:avLst/>
          </a:prstGeom>
        </p:spPr>
      </p:pic>
    </p:spTree>
    <p:extLst>
      <p:ext uri="{BB962C8B-B14F-4D97-AF65-F5344CB8AC3E}">
        <p14:creationId xmlns:p14="http://schemas.microsoft.com/office/powerpoint/2010/main" val="4115203439"/>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66C918-DD80-1971-08C9-F126BF0E6A3F}"/>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25DE5215-109C-B034-F770-7ED7DD723976}"/>
              </a:ext>
            </a:extLst>
          </p:cNvPr>
          <p:cNvSpPr>
            <a:spLocks noGrp="1"/>
          </p:cNvSpPr>
          <p:nvPr>
            <p:ph type="title"/>
          </p:nvPr>
        </p:nvSpPr>
        <p:spPr>
          <a:xfrm>
            <a:off x="0" y="0"/>
            <a:ext cx="12192000" cy="1050758"/>
          </a:xfrm>
          <a:solidFill>
            <a:schemeClr val="accent2"/>
          </a:solidFill>
        </p:spPr>
        <p:txBody>
          <a:bodyPr/>
          <a:lstStyle/>
          <a:p>
            <a:r>
              <a:rPr lang="en-US" sz="4000" b="1" dirty="0">
                <a:solidFill>
                  <a:schemeClr val="accent1"/>
                </a:solidFill>
                <a:latin typeface="Arial Black" panose="020B0A04020102020204" pitchFamily="34" charset="0"/>
                <a:cs typeface="Times New Roman" panose="02020603050405020304" pitchFamily="18" charset="0"/>
              </a:rPr>
              <a:t>Role in Business Operations</a:t>
            </a:r>
          </a:p>
        </p:txBody>
      </p:sp>
      <p:sp>
        <p:nvSpPr>
          <p:cNvPr id="7" name="TextBox 6">
            <a:extLst>
              <a:ext uri="{FF2B5EF4-FFF2-40B4-BE49-F238E27FC236}">
                <a16:creationId xmlns:a16="http://schemas.microsoft.com/office/drawing/2014/main" id="{090DFDC5-EF27-4484-3F8D-2CEBFAB05F6D}"/>
              </a:ext>
            </a:extLst>
          </p:cNvPr>
          <p:cNvSpPr txBox="1"/>
          <p:nvPr/>
        </p:nvSpPr>
        <p:spPr>
          <a:xfrm>
            <a:off x="5438775" y="2059935"/>
            <a:ext cx="6098720" cy="3323987"/>
          </a:xfrm>
          <a:prstGeom prst="rect">
            <a:avLst/>
          </a:prstGeom>
          <a:noFill/>
        </p:spPr>
        <p:txBody>
          <a:bodyPr wrap="square">
            <a:spAutoFit/>
          </a:bodyPr>
          <a:lstStyle/>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Information systems automate routine business tasks such as transactions and payroll processing to improve efficiency (Nour, 2023).</a:t>
            </a:r>
          </a:p>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They enhance communication and information sharing between departments within </a:t>
            </a:r>
            <a:r>
              <a:rPr lang="en-US" dirty="0" err="1">
                <a:latin typeface="Arial" panose="020B0604020202020204" pitchFamily="34" charset="0"/>
                <a:cs typeface="Arial" panose="020B0604020202020204" pitchFamily="34" charset="0"/>
              </a:rPr>
              <a:t>organisations</a:t>
            </a:r>
            <a:r>
              <a:rPr lang="en-US" dirty="0">
                <a:latin typeface="Arial" panose="020B0604020202020204" pitchFamily="34" charset="0"/>
                <a:cs typeface="Arial" panose="020B0604020202020204" pitchFamily="34" charset="0"/>
              </a:rPr>
              <a:t>.</a:t>
            </a:r>
          </a:p>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They support coordination by integrating different business functions into a unified system (Bandara et al., 2024).</a:t>
            </a:r>
          </a:p>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They improve operational performance by reducing errors and increasing process speed.</a:t>
            </a:r>
          </a:p>
        </p:txBody>
      </p:sp>
      <p:pic>
        <p:nvPicPr>
          <p:cNvPr id="8" name="Picture 7">
            <a:extLst>
              <a:ext uri="{FF2B5EF4-FFF2-40B4-BE49-F238E27FC236}">
                <a16:creationId xmlns:a16="http://schemas.microsoft.com/office/drawing/2014/main" id="{1DA57939-D497-7694-3511-17B2B980B368}"/>
              </a:ext>
            </a:extLst>
          </p:cNvPr>
          <p:cNvPicPr>
            <a:picLocks noChangeAspect="1"/>
          </p:cNvPicPr>
          <p:nvPr/>
        </p:nvPicPr>
        <p:blipFill>
          <a:blip r:embed="rId3" cstate="print"/>
          <a:stretch>
            <a:fillRect/>
          </a:stretch>
        </p:blipFill>
        <p:spPr>
          <a:xfrm>
            <a:off x="308225" y="2121579"/>
            <a:ext cx="4890499" cy="3200400"/>
          </a:xfrm>
          <a:prstGeom prst="rect">
            <a:avLst/>
          </a:prstGeom>
        </p:spPr>
      </p:pic>
    </p:spTree>
    <p:extLst>
      <p:ext uri="{BB962C8B-B14F-4D97-AF65-F5344CB8AC3E}">
        <p14:creationId xmlns:p14="http://schemas.microsoft.com/office/powerpoint/2010/main" val="2234278934"/>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CDFF40-A096-D6E0-F076-19288BB09992}"/>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BDF08267-B26C-433D-F23E-503C54BAAE79}"/>
              </a:ext>
            </a:extLst>
          </p:cNvPr>
          <p:cNvSpPr>
            <a:spLocks noGrp="1"/>
          </p:cNvSpPr>
          <p:nvPr>
            <p:ph type="title"/>
          </p:nvPr>
        </p:nvSpPr>
        <p:spPr>
          <a:xfrm>
            <a:off x="0" y="0"/>
            <a:ext cx="12192000" cy="1050758"/>
          </a:xfrm>
          <a:solidFill>
            <a:schemeClr val="accent2"/>
          </a:solidFill>
        </p:spPr>
        <p:txBody>
          <a:bodyPr/>
          <a:lstStyle/>
          <a:p>
            <a:r>
              <a:rPr lang="en-US" sz="4000" b="1" dirty="0">
                <a:solidFill>
                  <a:schemeClr val="accent1"/>
                </a:solidFill>
                <a:latin typeface="Arial Black" panose="020B0A04020102020204" pitchFamily="34" charset="0"/>
                <a:cs typeface="Times New Roman" panose="02020603050405020304" pitchFamily="18" charset="0"/>
              </a:rPr>
              <a:t>Supporting Decision-Making</a:t>
            </a:r>
          </a:p>
        </p:txBody>
      </p:sp>
      <p:sp>
        <p:nvSpPr>
          <p:cNvPr id="7" name="TextBox 6">
            <a:extLst>
              <a:ext uri="{FF2B5EF4-FFF2-40B4-BE49-F238E27FC236}">
                <a16:creationId xmlns:a16="http://schemas.microsoft.com/office/drawing/2014/main" id="{4154B94C-B486-F01B-0D5E-46C4D6D44768}"/>
              </a:ext>
            </a:extLst>
          </p:cNvPr>
          <p:cNvSpPr txBox="1"/>
          <p:nvPr/>
        </p:nvSpPr>
        <p:spPr>
          <a:xfrm>
            <a:off x="496652" y="2187427"/>
            <a:ext cx="6475648" cy="3046988"/>
          </a:xfrm>
          <a:prstGeom prst="rect">
            <a:avLst/>
          </a:prstGeom>
          <a:noFill/>
        </p:spPr>
        <p:txBody>
          <a:bodyPr wrap="square">
            <a:spAutoFit/>
          </a:bodyPr>
          <a:lstStyle/>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Information systems provide accurate and timely data that support managerial decision-making processes (Jo and Bang, 2023).</a:t>
            </a:r>
          </a:p>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They help managers analyze data and identify trends for better strategic planning.</a:t>
            </a:r>
          </a:p>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They reduce uncertainty and risks by offering reliable and structured information (Jo and Bang, 2023).</a:t>
            </a:r>
          </a:p>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They enable organizations to adopt data-driven strategies and improve overall performance.</a:t>
            </a:r>
          </a:p>
        </p:txBody>
      </p:sp>
      <p:pic>
        <p:nvPicPr>
          <p:cNvPr id="4" name="Picture 3">
            <a:extLst>
              <a:ext uri="{FF2B5EF4-FFF2-40B4-BE49-F238E27FC236}">
                <a16:creationId xmlns:a16="http://schemas.microsoft.com/office/drawing/2014/main" id="{7E7AFFE6-4E04-D9D9-C151-128ACDBDD03A}"/>
              </a:ext>
            </a:extLst>
          </p:cNvPr>
          <p:cNvPicPr>
            <a:picLocks noChangeAspect="1"/>
          </p:cNvPicPr>
          <p:nvPr/>
        </p:nvPicPr>
        <p:blipFill>
          <a:blip r:embed="rId3" cstate="print"/>
          <a:stretch>
            <a:fillRect/>
          </a:stretch>
        </p:blipFill>
        <p:spPr>
          <a:xfrm>
            <a:off x="7044219" y="1922733"/>
            <a:ext cx="4867649" cy="3576375"/>
          </a:xfrm>
          <a:prstGeom prst="rect">
            <a:avLst/>
          </a:prstGeom>
        </p:spPr>
      </p:pic>
    </p:spTree>
    <p:extLst>
      <p:ext uri="{BB962C8B-B14F-4D97-AF65-F5344CB8AC3E}">
        <p14:creationId xmlns:p14="http://schemas.microsoft.com/office/powerpoint/2010/main" val="3213277769"/>
      </p:ext>
    </p:extLst>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694331-46A1-B0C8-5648-F2EF3722196B}"/>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F19B4FEE-20B0-2773-0C18-C76598B48BA7}"/>
              </a:ext>
            </a:extLst>
          </p:cNvPr>
          <p:cNvSpPr>
            <a:spLocks noGrp="1"/>
          </p:cNvSpPr>
          <p:nvPr>
            <p:ph type="title"/>
          </p:nvPr>
        </p:nvSpPr>
        <p:spPr>
          <a:xfrm>
            <a:off x="0" y="0"/>
            <a:ext cx="12192000" cy="1050758"/>
          </a:xfrm>
          <a:solidFill>
            <a:schemeClr val="accent2"/>
          </a:solidFill>
        </p:spPr>
        <p:txBody>
          <a:bodyPr/>
          <a:lstStyle/>
          <a:p>
            <a:r>
              <a:rPr lang="en-US" sz="4000" b="1" dirty="0">
                <a:solidFill>
                  <a:schemeClr val="accent1"/>
                </a:solidFill>
                <a:latin typeface="Arial Black" panose="020B0A04020102020204" pitchFamily="34" charset="0"/>
                <a:cs typeface="Times New Roman" panose="02020603050405020304" pitchFamily="18" charset="0"/>
              </a:rPr>
              <a:t>Creating Competitive Advantage</a:t>
            </a:r>
          </a:p>
        </p:txBody>
      </p:sp>
      <p:sp>
        <p:nvSpPr>
          <p:cNvPr id="7" name="TextBox 6">
            <a:extLst>
              <a:ext uri="{FF2B5EF4-FFF2-40B4-BE49-F238E27FC236}">
                <a16:creationId xmlns:a16="http://schemas.microsoft.com/office/drawing/2014/main" id="{25B4EF85-DFF9-ACDA-040D-D5CEDB8A8B99}"/>
              </a:ext>
            </a:extLst>
          </p:cNvPr>
          <p:cNvSpPr txBox="1"/>
          <p:nvPr/>
        </p:nvSpPr>
        <p:spPr>
          <a:xfrm>
            <a:off x="5276850" y="2081702"/>
            <a:ext cx="6336845" cy="3323987"/>
          </a:xfrm>
          <a:prstGeom prst="rect">
            <a:avLst/>
          </a:prstGeom>
          <a:noFill/>
        </p:spPr>
        <p:txBody>
          <a:bodyPr wrap="square">
            <a:spAutoFit/>
          </a:bodyPr>
          <a:lstStyle/>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Information systems help organizations gain a competitive advantage by improving efficiency and productivity (</a:t>
            </a:r>
            <a:r>
              <a:rPr lang="en-US" dirty="0" err="1">
                <a:latin typeface="Arial" panose="020B0604020202020204" pitchFamily="34" charset="0"/>
                <a:cs typeface="Arial" panose="020B0604020202020204" pitchFamily="34" charset="0"/>
              </a:rPr>
              <a:t>Gessa</a:t>
            </a:r>
            <a:r>
              <a:rPr lang="en-US" dirty="0">
                <a:latin typeface="Arial" panose="020B0604020202020204" pitchFamily="34" charset="0"/>
                <a:cs typeface="Arial" panose="020B0604020202020204" pitchFamily="34" charset="0"/>
              </a:rPr>
              <a:t>, Jiménez and Sancha, 2023).</a:t>
            </a:r>
          </a:p>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They enhance customer experience by providing personalized services and faster responses.</a:t>
            </a:r>
          </a:p>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They support innovation and digital transformation in modern business environments.</a:t>
            </a:r>
          </a:p>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They reduce operational costs through automation and better resource management (Anaya, Flak and </a:t>
            </a:r>
            <a:r>
              <a:rPr lang="en-US" dirty="0" err="1">
                <a:latin typeface="Arial" panose="020B0604020202020204" pitchFamily="34" charset="0"/>
                <a:cs typeface="Arial" panose="020B0604020202020204" pitchFamily="34" charset="0"/>
              </a:rPr>
              <a:t>Abushakra</a:t>
            </a:r>
            <a:r>
              <a:rPr lang="en-US" dirty="0">
                <a:latin typeface="Arial" panose="020B0604020202020204" pitchFamily="34" charset="0"/>
                <a:cs typeface="Arial" panose="020B0604020202020204" pitchFamily="34" charset="0"/>
              </a:rPr>
              <a:t>, 2023).</a:t>
            </a:r>
          </a:p>
        </p:txBody>
      </p:sp>
      <p:pic>
        <p:nvPicPr>
          <p:cNvPr id="6" name="Picture 5">
            <a:extLst>
              <a:ext uri="{FF2B5EF4-FFF2-40B4-BE49-F238E27FC236}">
                <a16:creationId xmlns:a16="http://schemas.microsoft.com/office/drawing/2014/main" id="{FDD0327E-05E4-1045-EAA4-44A01FCD310F}"/>
              </a:ext>
            </a:extLst>
          </p:cNvPr>
          <p:cNvPicPr>
            <a:picLocks noChangeAspect="1"/>
          </p:cNvPicPr>
          <p:nvPr/>
        </p:nvPicPr>
        <p:blipFill>
          <a:blip r:embed="rId3" cstate="print"/>
          <a:srcRect t="21708"/>
          <a:stretch>
            <a:fillRect/>
          </a:stretch>
        </p:blipFill>
        <p:spPr>
          <a:xfrm>
            <a:off x="-71919" y="2455523"/>
            <a:ext cx="5422853" cy="2830447"/>
          </a:xfrm>
          <a:prstGeom prst="rect">
            <a:avLst/>
          </a:prstGeom>
        </p:spPr>
      </p:pic>
    </p:spTree>
    <p:extLst>
      <p:ext uri="{BB962C8B-B14F-4D97-AF65-F5344CB8AC3E}">
        <p14:creationId xmlns:p14="http://schemas.microsoft.com/office/powerpoint/2010/main" val="3514800988"/>
      </p:ext>
    </p:extLst>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841C96-1D77-BB98-0510-571D663FA08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11081F-B12A-71AA-1C50-FCED8A23BAA5}"/>
              </a:ext>
            </a:extLst>
          </p:cNvPr>
          <p:cNvSpPr>
            <a:spLocks noGrp="1"/>
          </p:cNvSpPr>
          <p:nvPr>
            <p:ph type="title"/>
          </p:nvPr>
        </p:nvSpPr>
        <p:spPr>
          <a:xfrm>
            <a:off x="0" y="0"/>
            <a:ext cx="12192000" cy="1050758"/>
          </a:xfrm>
          <a:solidFill>
            <a:schemeClr val="accent2"/>
          </a:solidFill>
        </p:spPr>
        <p:txBody>
          <a:bodyPr/>
          <a:lstStyle/>
          <a:p>
            <a:r>
              <a:rPr lang="en-US" sz="4000" b="1" dirty="0">
                <a:solidFill>
                  <a:schemeClr val="accent1"/>
                </a:solidFill>
                <a:latin typeface="Arial Black" panose="020B0A04020102020204" pitchFamily="34" charset="0"/>
                <a:cs typeface="Times New Roman" panose="02020603050405020304" pitchFamily="18" charset="0"/>
              </a:rPr>
              <a:t>Impact on </a:t>
            </a:r>
            <a:r>
              <a:rPr lang="en-US" sz="4000" b="1" dirty="0" err="1">
                <a:solidFill>
                  <a:schemeClr val="accent1"/>
                </a:solidFill>
                <a:latin typeface="Arial Black" panose="020B0A04020102020204" pitchFamily="34" charset="0"/>
                <a:cs typeface="Times New Roman" panose="02020603050405020304" pitchFamily="18" charset="0"/>
              </a:rPr>
              <a:t>Organisations</a:t>
            </a:r>
            <a:endParaRPr lang="en-US" sz="4000" b="1" dirty="0">
              <a:solidFill>
                <a:schemeClr val="accent1"/>
              </a:solidFill>
              <a:latin typeface="Arial Black" panose="020B0A040201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9FC6768E-31E5-29B0-EE12-B70D39918BBD}"/>
              </a:ext>
            </a:extLst>
          </p:cNvPr>
          <p:cNvSpPr txBox="1"/>
          <p:nvPr/>
        </p:nvSpPr>
        <p:spPr>
          <a:xfrm>
            <a:off x="5086350" y="2206898"/>
            <a:ext cx="6527345" cy="3046988"/>
          </a:xfrm>
          <a:prstGeom prst="rect">
            <a:avLst/>
          </a:prstGeom>
          <a:noFill/>
        </p:spPr>
        <p:txBody>
          <a:bodyPr wrap="square">
            <a:spAutoFit/>
          </a:bodyPr>
          <a:lstStyle/>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Information systems improve productivity by automating processes and increasing operational efficiency (Nour, 2023).</a:t>
            </a:r>
          </a:p>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They enhance decision-making quality by providing accurate and real-time information.</a:t>
            </a:r>
          </a:p>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They improve customer satisfaction through better service delivery and responsiveness.</a:t>
            </a:r>
          </a:p>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They support global business expansion by enabling digital integration and coordination (Massa et al., 2023).</a:t>
            </a:r>
          </a:p>
        </p:txBody>
      </p:sp>
      <p:pic>
        <p:nvPicPr>
          <p:cNvPr id="4" name="Picture 3">
            <a:extLst>
              <a:ext uri="{FF2B5EF4-FFF2-40B4-BE49-F238E27FC236}">
                <a16:creationId xmlns:a16="http://schemas.microsoft.com/office/drawing/2014/main" id="{EF8C8FE3-7F60-A531-D98E-7DA5F4073CB7}"/>
              </a:ext>
            </a:extLst>
          </p:cNvPr>
          <p:cNvPicPr>
            <a:picLocks noChangeAspect="1"/>
          </p:cNvPicPr>
          <p:nvPr/>
        </p:nvPicPr>
        <p:blipFill>
          <a:blip r:embed="rId3" cstate="print"/>
          <a:srcRect t="24719" b="-1"/>
          <a:stretch>
            <a:fillRect/>
          </a:stretch>
        </p:blipFill>
        <p:spPr>
          <a:xfrm>
            <a:off x="113015" y="2465798"/>
            <a:ext cx="4973335" cy="2619910"/>
          </a:xfrm>
          <a:prstGeom prst="rect">
            <a:avLst/>
          </a:prstGeom>
        </p:spPr>
      </p:pic>
    </p:spTree>
    <p:extLst>
      <p:ext uri="{BB962C8B-B14F-4D97-AF65-F5344CB8AC3E}">
        <p14:creationId xmlns:p14="http://schemas.microsoft.com/office/powerpoint/2010/main" val="4273227723"/>
      </p:ext>
    </p:extLst>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CECCA7-4D0B-1B91-A28D-C74313CC81D1}"/>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3273EB5C-1257-3724-77BB-F630591E7F79}"/>
              </a:ext>
            </a:extLst>
          </p:cNvPr>
          <p:cNvSpPr>
            <a:spLocks noGrp="1"/>
          </p:cNvSpPr>
          <p:nvPr>
            <p:ph type="title"/>
          </p:nvPr>
        </p:nvSpPr>
        <p:spPr>
          <a:xfrm>
            <a:off x="0" y="0"/>
            <a:ext cx="12192000" cy="1050758"/>
          </a:xfrm>
          <a:solidFill>
            <a:schemeClr val="accent2"/>
          </a:solidFill>
        </p:spPr>
        <p:txBody>
          <a:bodyPr/>
          <a:lstStyle/>
          <a:p>
            <a:r>
              <a:rPr lang="en-US" sz="4000" b="1" dirty="0">
                <a:solidFill>
                  <a:schemeClr val="accent1"/>
                </a:solidFill>
                <a:latin typeface="Arial Black" panose="020B0A04020102020204" pitchFamily="34" charset="0"/>
                <a:cs typeface="Times New Roman" panose="02020603050405020304" pitchFamily="18" charset="0"/>
              </a:rPr>
              <a:t>Reference List</a:t>
            </a:r>
          </a:p>
        </p:txBody>
      </p:sp>
      <p:sp>
        <p:nvSpPr>
          <p:cNvPr id="7" name="TextBox 6">
            <a:extLst>
              <a:ext uri="{FF2B5EF4-FFF2-40B4-BE49-F238E27FC236}">
                <a16:creationId xmlns:a16="http://schemas.microsoft.com/office/drawing/2014/main" id="{9D69D82E-7F87-16AC-9A62-63AC475CF055}"/>
              </a:ext>
            </a:extLst>
          </p:cNvPr>
          <p:cNvSpPr txBox="1"/>
          <p:nvPr/>
        </p:nvSpPr>
        <p:spPr>
          <a:xfrm>
            <a:off x="495301" y="1248947"/>
            <a:ext cx="11144250" cy="5324535"/>
          </a:xfrm>
          <a:prstGeom prst="rect">
            <a:avLst/>
          </a:prstGeom>
          <a:noFill/>
        </p:spPr>
        <p:txBody>
          <a:bodyPr wrap="square">
            <a:spAutoFit/>
          </a:bodyPr>
          <a:lstStyle/>
          <a:p>
            <a:pPr marL="285750" indent="-285750" algn="just">
              <a:spcBef>
                <a:spcPts val="600"/>
              </a:spcBef>
              <a:buFont typeface="Wingdings" panose="05000000000000000000" pitchFamily="2" charset="2"/>
              <a:buChar char="q"/>
            </a:pPr>
            <a:r>
              <a:rPr lang="en-GB" sz="1500" dirty="0">
                <a:latin typeface="Arial" panose="020B0604020202020204" pitchFamily="34" charset="0"/>
                <a:cs typeface="Arial" panose="020B0604020202020204" pitchFamily="34" charset="0"/>
              </a:rPr>
              <a:t>Anaya, L., Flak, L. and </a:t>
            </a:r>
            <a:r>
              <a:rPr lang="en-GB" sz="1500" dirty="0" err="1">
                <a:latin typeface="Arial" panose="020B0604020202020204" pitchFamily="34" charset="0"/>
                <a:cs typeface="Arial" panose="020B0604020202020204" pitchFamily="34" charset="0"/>
              </a:rPr>
              <a:t>Abushakra</a:t>
            </a:r>
            <a:r>
              <a:rPr lang="en-GB" sz="1500" dirty="0">
                <a:latin typeface="Arial" panose="020B0604020202020204" pitchFamily="34" charset="0"/>
                <a:cs typeface="Arial" panose="020B0604020202020204" pitchFamily="34" charset="0"/>
              </a:rPr>
              <a:t>, A., (2023). Realizing sustainable value from ERP systems implementation. </a:t>
            </a:r>
            <a:r>
              <a:rPr lang="en-GB" sz="1500" i="1" dirty="0">
                <a:latin typeface="Arial" panose="020B0604020202020204" pitchFamily="34" charset="0"/>
                <a:cs typeface="Arial" panose="020B0604020202020204" pitchFamily="34" charset="0"/>
              </a:rPr>
              <a:t>Sustainability</a:t>
            </a:r>
            <a:r>
              <a:rPr lang="en-GB" sz="1500" dirty="0">
                <a:latin typeface="Arial" panose="020B0604020202020204" pitchFamily="34" charset="0"/>
                <a:cs typeface="Arial" panose="020B0604020202020204" pitchFamily="34" charset="0"/>
              </a:rPr>
              <a:t>, </a:t>
            </a:r>
            <a:r>
              <a:rPr lang="en-GB" sz="1500" i="1" dirty="0">
                <a:latin typeface="Arial" panose="020B0604020202020204" pitchFamily="34" charset="0"/>
                <a:cs typeface="Arial" panose="020B0604020202020204" pitchFamily="34" charset="0"/>
              </a:rPr>
              <a:t>15</a:t>
            </a:r>
            <a:r>
              <a:rPr lang="en-GB" sz="1500" dirty="0">
                <a:latin typeface="Arial" panose="020B0604020202020204" pitchFamily="34" charset="0"/>
                <a:cs typeface="Arial" panose="020B0604020202020204" pitchFamily="34" charset="0"/>
              </a:rPr>
              <a:t>(7), p.5783.</a:t>
            </a:r>
            <a:endParaRPr lang="en-IN" sz="1500" dirty="0">
              <a:latin typeface="Arial" panose="020B0604020202020204" pitchFamily="34" charset="0"/>
              <a:cs typeface="Arial" panose="020B0604020202020204" pitchFamily="34" charset="0"/>
            </a:endParaRPr>
          </a:p>
          <a:p>
            <a:pPr marL="285750" indent="-285750" algn="just">
              <a:spcBef>
                <a:spcPts val="600"/>
              </a:spcBef>
              <a:buFont typeface="Wingdings" panose="05000000000000000000" pitchFamily="2" charset="2"/>
              <a:buChar char="q"/>
            </a:pPr>
            <a:r>
              <a:rPr lang="en-GB" sz="1500" dirty="0">
                <a:latin typeface="Arial" panose="020B0604020202020204" pitchFamily="34" charset="0"/>
                <a:cs typeface="Arial" panose="020B0604020202020204" pitchFamily="34" charset="0"/>
              </a:rPr>
              <a:t>Bandara, F., Jayawickrama, U., </a:t>
            </a:r>
            <a:r>
              <a:rPr lang="en-GB" sz="1500" dirty="0" err="1">
                <a:latin typeface="Arial" panose="020B0604020202020204" pitchFamily="34" charset="0"/>
                <a:cs typeface="Arial" panose="020B0604020202020204" pitchFamily="34" charset="0"/>
              </a:rPr>
              <a:t>Subasinghage</a:t>
            </a:r>
            <a:r>
              <a:rPr lang="en-GB" sz="1500" dirty="0">
                <a:latin typeface="Arial" panose="020B0604020202020204" pitchFamily="34" charset="0"/>
                <a:cs typeface="Arial" panose="020B0604020202020204" pitchFamily="34" charset="0"/>
              </a:rPr>
              <a:t>, M., Olan, F., Alamoudi, H. and Alharthi, M., (2024). Enhancing ERP responsiveness through big data technologies: an empirical investigation. </a:t>
            </a:r>
            <a:r>
              <a:rPr lang="en-GB" sz="1500" i="1" dirty="0">
                <a:latin typeface="Arial" panose="020B0604020202020204" pitchFamily="34" charset="0"/>
                <a:cs typeface="Arial" panose="020B0604020202020204" pitchFamily="34" charset="0"/>
              </a:rPr>
              <a:t>Information Systems Frontiers</a:t>
            </a:r>
            <a:r>
              <a:rPr lang="en-GB" sz="1500" dirty="0">
                <a:latin typeface="Arial" panose="020B0604020202020204" pitchFamily="34" charset="0"/>
                <a:cs typeface="Arial" panose="020B0604020202020204" pitchFamily="34" charset="0"/>
              </a:rPr>
              <a:t>, </a:t>
            </a:r>
            <a:r>
              <a:rPr lang="en-GB" sz="1500" i="1" dirty="0">
                <a:latin typeface="Arial" panose="020B0604020202020204" pitchFamily="34" charset="0"/>
                <a:cs typeface="Arial" panose="020B0604020202020204" pitchFamily="34" charset="0"/>
              </a:rPr>
              <a:t>26</a:t>
            </a:r>
            <a:r>
              <a:rPr lang="en-GB" sz="1500" dirty="0">
                <a:latin typeface="Arial" panose="020B0604020202020204" pitchFamily="34" charset="0"/>
                <a:cs typeface="Arial" panose="020B0604020202020204" pitchFamily="34" charset="0"/>
              </a:rPr>
              <a:t>(1), pp.251-275.</a:t>
            </a:r>
            <a:endParaRPr lang="en-IN" sz="1500" dirty="0">
              <a:latin typeface="Arial" panose="020B0604020202020204" pitchFamily="34" charset="0"/>
              <a:cs typeface="Arial" panose="020B0604020202020204" pitchFamily="34" charset="0"/>
            </a:endParaRPr>
          </a:p>
          <a:p>
            <a:pPr marL="285750" indent="-285750" algn="just">
              <a:spcBef>
                <a:spcPts val="600"/>
              </a:spcBef>
              <a:buFont typeface="Wingdings" panose="05000000000000000000" pitchFamily="2" charset="2"/>
              <a:buChar char="q"/>
            </a:pPr>
            <a:r>
              <a:rPr lang="en-GB" sz="1500" dirty="0">
                <a:latin typeface="Arial" panose="020B0604020202020204" pitchFamily="34" charset="0"/>
                <a:cs typeface="Arial" panose="020B0604020202020204" pitchFamily="34" charset="0"/>
              </a:rPr>
              <a:t>Biswas, T.R., Hossain, M.Z. and Comite, U., (2024). Role of management information systems in enhancing decision-making in large-scale organizations. </a:t>
            </a:r>
            <a:r>
              <a:rPr lang="en-GB" sz="1500" i="1" dirty="0">
                <a:latin typeface="Arial" panose="020B0604020202020204" pitchFamily="34" charset="0"/>
                <a:cs typeface="Arial" panose="020B0604020202020204" pitchFamily="34" charset="0"/>
              </a:rPr>
              <a:t>Pacific Journal of Business Innovation and Strategy</a:t>
            </a:r>
            <a:r>
              <a:rPr lang="en-GB" sz="1500" dirty="0">
                <a:latin typeface="Arial" panose="020B0604020202020204" pitchFamily="34" charset="0"/>
                <a:cs typeface="Arial" panose="020B0604020202020204" pitchFamily="34" charset="0"/>
              </a:rPr>
              <a:t>, </a:t>
            </a:r>
            <a:r>
              <a:rPr lang="en-GB" sz="1500" i="1" dirty="0">
                <a:latin typeface="Arial" panose="020B0604020202020204" pitchFamily="34" charset="0"/>
                <a:cs typeface="Arial" panose="020B0604020202020204" pitchFamily="34" charset="0"/>
              </a:rPr>
              <a:t>1</a:t>
            </a:r>
            <a:r>
              <a:rPr lang="en-GB" sz="1500" dirty="0">
                <a:latin typeface="Arial" panose="020B0604020202020204" pitchFamily="34" charset="0"/>
                <a:cs typeface="Arial" panose="020B0604020202020204" pitchFamily="34" charset="0"/>
              </a:rPr>
              <a:t>(1), pp.5-18.</a:t>
            </a:r>
            <a:endParaRPr lang="en-IN" sz="1500" dirty="0">
              <a:latin typeface="Arial" panose="020B0604020202020204" pitchFamily="34" charset="0"/>
              <a:cs typeface="Arial" panose="020B0604020202020204" pitchFamily="34" charset="0"/>
            </a:endParaRPr>
          </a:p>
          <a:p>
            <a:pPr marL="285750" indent="-285750" algn="just">
              <a:spcBef>
                <a:spcPts val="600"/>
              </a:spcBef>
              <a:buFont typeface="Wingdings" panose="05000000000000000000" pitchFamily="2" charset="2"/>
              <a:buChar char="q"/>
            </a:pPr>
            <a:r>
              <a:rPr lang="en-GB" sz="1500" dirty="0" err="1">
                <a:latin typeface="Arial" panose="020B0604020202020204" pitchFamily="34" charset="0"/>
                <a:cs typeface="Arial" panose="020B0604020202020204" pitchFamily="34" charset="0"/>
              </a:rPr>
              <a:t>Gessa</a:t>
            </a:r>
            <a:r>
              <a:rPr lang="en-GB" sz="1500" dirty="0">
                <a:latin typeface="Arial" panose="020B0604020202020204" pitchFamily="34" charset="0"/>
                <a:cs typeface="Arial" panose="020B0604020202020204" pitchFamily="34" charset="0"/>
              </a:rPr>
              <a:t>, A., Jiménez, A. and Sancha, P., (2023). Exploring ERP systems adoption in challenging times. Insights of SMEs stories. </a:t>
            </a:r>
            <a:r>
              <a:rPr lang="en-GB" sz="1500" i="1" dirty="0">
                <a:latin typeface="Arial" panose="020B0604020202020204" pitchFamily="34" charset="0"/>
                <a:cs typeface="Arial" panose="020B0604020202020204" pitchFamily="34" charset="0"/>
              </a:rPr>
              <a:t>Technological Forecasting and Social Change</a:t>
            </a:r>
            <a:r>
              <a:rPr lang="en-GB" sz="1500" dirty="0">
                <a:latin typeface="Arial" panose="020B0604020202020204" pitchFamily="34" charset="0"/>
                <a:cs typeface="Arial" panose="020B0604020202020204" pitchFamily="34" charset="0"/>
              </a:rPr>
              <a:t>, </a:t>
            </a:r>
            <a:r>
              <a:rPr lang="en-GB" sz="1500" i="1" dirty="0">
                <a:latin typeface="Arial" panose="020B0604020202020204" pitchFamily="34" charset="0"/>
                <a:cs typeface="Arial" panose="020B0604020202020204" pitchFamily="34" charset="0"/>
              </a:rPr>
              <a:t>195</a:t>
            </a:r>
            <a:r>
              <a:rPr lang="en-GB" sz="1500" dirty="0">
                <a:latin typeface="Arial" panose="020B0604020202020204" pitchFamily="34" charset="0"/>
                <a:cs typeface="Arial" panose="020B0604020202020204" pitchFamily="34" charset="0"/>
              </a:rPr>
              <a:t>, p.122795.</a:t>
            </a:r>
            <a:endParaRPr lang="en-IN" sz="1500" dirty="0">
              <a:latin typeface="Arial" panose="020B0604020202020204" pitchFamily="34" charset="0"/>
              <a:cs typeface="Arial" panose="020B0604020202020204" pitchFamily="34" charset="0"/>
            </a:endParaRPr>
          </a:p>
          <a:p>
            <a:pPr marL="285750" indent="-285750" algn="just">
              <a:spcBef>
                <a:spcPts val="600"/>
              </a:spcBef>
              <a:buFont typeface="Wingdings" panose="05000000000000000000" pitchFamily="2" charset="2"/>
              <a:buChar char="q"/>
            </a:pPr>
            <a:r>
              <a:rPr lang="en-GB" sz="1500" dirty="0">
                <a:latin typeface="Arial" panose="020B0604020202020204" pitchFamily="34" charset="0"/>
                <a:cs typeface="Arial" panose="020B0604020202020204" pitchFamily="34" charset="0"/>
              </a:rPr>
              <a:t>Jo, H. and Bang, Y., (2023). Understanding continuance intention of enterprise resource planning (ERP): TOE, TAM, and IS success model. </a:t>
            </a:r>
            <a:r>
              <a:rPr lang="en-GB" sz="1500" i="1" dirty="0" err="1">
                <a:latin typeface="Arial" panose="020B0604020202020204" pitchFamily="34" charset="0"/>
                <a:cs typeface="Arial" panose="020B0604020202020204" pitchFamily="34" charset="0"/>
              </a:rPr>
              <a:t>Heliyon</a:t>
            </a:r>
            <a:r>
              <a:rPr lang="en-GB" sz="1500" dirty="0">
                <a:latin typeface="Arial" panose="020B0604020202020204" pitchFamily="34" charset="0"/>
                <a:cs typeface="Arial" panose="020B0604020202020204" pitchFamily="34" charset="0"/>
              </a:rPr>
              <a:t>, </a:t>
            </a:r>
            <a:r>
              <a:rPr lang="en-GB" sz="1500" i="1" dirty="0">
                <a:latin typeface="Arial" panose="020B0604020202020204" pitchFamily="34" charset="0"/>
                <a:cs typeface="Arial" panose="020B0604020202020204" pitchFamily="34" charset="0"/>
              </a:rPr>
              <a:t>9</a:t>
            </a:r>
            <a:r>
              <a:rPr lang="en-GB" sz="1500" dirty="0">
                <a:latin typeface="Arial" panose="020B0604020202020204" pitchFamily="34" charset="0"/>
                <a:cs typeface="Arial" panose="020B0604020202020204" pitchFamily="34" charset="0"/>
              </a:rPr>
              <a:t>(10).</a:t>
            </a:r>
            <a:endParaRPr lang="en-IN" sz="1500" dirty="0">
              <a:latin typeface="Arial" panose="020B0604020202020204" pitchFamily="34" charset="0"/>
              <a:cs typeface="Arial" panose="020B0604020202020204" pitchFamily="34" charset="0"/>
            </a:endParaRPr>
          </a:p>
          <a:p>
            <a:pPr marL="285750" indent="-285750" algn="just">
              <a:spcBef>
                <a:spcPts val="600"/>
              </a:spcBef>
              <a:buFont typeface="Wingdings" panose="05000000000000000000" pitchFamily="2" charset="2"/>
              <a:buChar char="q"/>
            </a:pPr>
            <a:r>
              <a:rPr lang="en-GB" sz="1500" dirty="0">
                <a:latin typeface="Arial" panose="020B0604020202020204" pitchFamily="34" charset="0"/>
                <a:cs typeface="Arial" panose="020B0604020202020204" pitchFamily="34" charset="0"/>
              </a:rPr>
              <a:t>Jo, H. and Park, D.H., (2023). Mechanisms for successful management of enterprise resource planning from user information processing and system quality perspective. </a:t>
            </a:r>
            <a:r>
              <a:rPr lang="en-GB" sz="1500" i="1" dirty="0">
                <a:latin typeface="Arial" panose="020B0604020202020204" pitchFamily="34" charset="0"/>
                <a:cs typeface="Arial" panose="020B0604020202020204" pitchFamily="34" charset="0"/>
              </a:rPr>
              <a:t>Scientific Reports</a:t>
            </a:r>
            <a:r>
              <a:rPr lang="en-GB" sz="1500" dirty="0">
                <a:latin typeface="Arial" panose="020B0604020202020204" pitchFamily="34" charset="0"/>
                <a:cs typeface="Arial" panose="020B0604020202020204" pitchFamily="34" charset="0"/>
              </a:rPr>
              <a:t>, </a:t>
            </a:r>
            <a:r>
              <a:rPr lang="en-GB" sz="1500" i="1" dirty="0">
                <a:latin typeface="Arial" panose="020B0604020202020204" pitchFamily="34" charset="0"/>
                <a:cs typeface="Arial" panose="020B0604020202020204" pitchFamily="34" charset="0"/>
              </a:rPr>
              <a:t>13</a:t>
            </a:r>
            <a:r>
              <a:rPr lang="en-GB" sz="1500" dirty="0">
                <a:latin typeface="Arial" panose="020B0604020202020204" pitchFamily="34" charset="0"/>
                <a:cs typeface="Arial" panose="020B0604020202020204" pitchFamily="34" charset="0"/>
              </a:rPr>
              <a:t>(1), p.12678.</a:t>
            </a:r>
            <a:endParaRPr lang="en-IN" sz="1500" dirty="0">
              <a:latin typeface="Arial" panose="020B0604020202020204" pitchFamily="34" charset="0"/>
              <a:cs typeface="Arial" panose="020B0604020202020204" pitchFamily="34" charset="0"/>
            </a:endParaRPr>
          </a:p>
          <a:p>
            <a:pPr marL="285750" indent="-285750" algn="just">
              <a:spcBef>
                <a:spcPts val="600"/>
              </a:spcBef>
              <a:buFont typeface="Wingdings" panose="05000000000000000000" pitchFamily="2" charset="2"/>
              <a:buChar char="q"/>
            </a:pPr>
            <a:r>
              <a:rPr lang="en-GB" sz="1500" dirty="0">
                <a:latin typeface="Arial" panose="020B0604020202020204" pitchFamily="34" charset="0"/>
                <a:cs typeface="Arial" panose="020B0604020202020204" pitchFamily="34" charset="0"/>
              </a:rPr>
              <a:t>Massa, S., </a:t>
            </a:r>
            <a:r>
              <a:rPr lang="en-GB" sz="1500" dirty="0" err="1">
                <a:latin typeface="Arial" panose="020B0604020202020204" pitchFamily="34" charset="0"/>
                <a:cs typeface="Arial" panose="020B0604020202020204" pitchFamily="34" charset="0"/>
              </a:rPr>
              <a:t>Annosi</a:t>
            </a:r>
            <a:r>
              <a:rPr lang="en-GB" sz="1500" dirty="0">
                <a:latin typeface="Arial" panose="020B0604020202020204" pitchFamily="34" charset="0"/>
                <a:cs typeface="Arial" panose="020B0604020202020204" pitchFamily="34" charset="0"/>
              </a:rPr>
              <a:t>, M.C., Marchegiani, L. and </a:t>
            </a:r>
            <a:r>
              <a:rPr lang="en-GB" sz="1500" dirty="0" err="1">
                <a:latin typeface="Arial" panose="020B0604020202020204" pitchFamily="34" charset="0"/>
                <a:cs typeface="Arial" panose="020B0604020202020204" pitchFamily="34" charset="0"/>
              </a:rPr>
              <a:t>Messeni</a:t>
            </a:r>
            <a:r>
              <a:rPr lang="en-GB" sz="1500" dirty="0">
                <a:latin typeface="Arial" panose="020B0604020202020204" pitchFamily="34" charset="0"/>
                <a:cs typeface="Arial" panose="020B0604020202020204" pitchFamily="34" charset="0"/>
              </a:rPr>
              <a:t> Petruzzelli, A., (2023). Digital technologies and knowledge processes: new emerging strategies in international business. A systematic literature review. </a:t>
            </a:r>
            <a:r>
              <a:rPr lang="en-GB" sz="1500" i="1" dirty="0">
                <a:latin typeface="Arial" panose="020B0604020202020204" pitchFamily="34" charset="0"/>
                <a:cs typeface="Arial" panose="020B0604020202020204" pitchFamily="34" charset="0"/>
              </a:rPr>
              <a:t>Journal of Knowledge Management</a:t>
            </a:r>
            <a:r>
              <a:rPr lang="en-GB" sz="1500" dirty="0">
                <a:latin typeface="Arial" panose="020B0604020202020204" pitchFamily="34" charset="0"/>
                <a:cs typeface="Arial" panose="020B0604020202020204" pitchFamily="34" charset="0"/>
              </a:rPr>
              <a:t>, </a:t>
            </a:r>
            <a:r>
              <a:rPr lang="en-GB" sz="1500" i="1" dirty="0">
                <a:latin typeface="Arial" panose="020B0604020202020204" pitchFamily="34" charset="0"/>
                <a:cs typeface="Arial" panose="020B0604020202020204" pitchFamily="34" charset="0"/>
              </a:rPr>
              <a:t>27</a:t>
            </a:r>
            <a:r>
              <a:rPr lang="en-GB" sz="1500" dirty="0">
                <a:latin typeface="Arial" panose="020B0604020202020204" pitchFamily="34" charset="0"/>
                <a:cs typeface="Arial" panose="020B0604020202020204" pitchFamily="34" charset="0"/>
              </a:rPr>
              <a:t>(11), pp.330-387.</a:t>
            </a:r>
            <a:endParaRPr lang="en-IN" sz="1500" dirty="0">
              <a:latin typeface="Arial" panose="020B0604020202020204" pitchFamily="34" charset="0"/>
              <a:cs typeface="Arial" panose="020B0604020202020204" pitchFamily="34" charset="0"/>
            </a:endParaRPr>
          </a:p>
          <a:p>
            <a:pPr marL="285750" indent="-285750" algn="just">
              <a:spcBef>
                <a:spcPts val="600"/>
              </a:spcBef>
              <a:buFont typeface="Wingdings" panose="05000000000000000000" pitchFamily="2" charset="2"/>
              <a:buChar char="q"/>
            </a:pPr>
            <a:r>
              <a:rPr lang="en-GB" sz="1500" dirty="0">
                <a:latin typeface="Arial" panose="020B0604020202020204" pitchFamily="34" charset="0"/>
                <a:cs typeface="Arial" panose="020B0604020202020204" pitchFamily="34" charset="0"/>
              </a:rPr>
              <a:t>Nour, M.A., (2023). The impact of ERP systems on organizational performance: The role of antecedents and moderators. </a:t>
            </a:r>
            <a:r>
              <a:rPr lang="en-GB" sz="1500" i="1" dirty="0">
                <a:latin typeface="Arial" panose="020B0604020202020204" pitchFamily="34" charset="0"/>
                <a:cs typeface="Arial" panose="020B0604020202020204" pitchFamily="34" charset="0"/>
              </a:rPr>
              <a:t>International Journal of Enterprise Information Systems (IJEIS)</a:t>
            </a:r>
            <a:r>
              <a:rPr lang="en-GB" sz="1500" dirty="0">
                <a:latin typeface="Arial" panose="020B0604020202020204" pitchFamily="34" charset="0"/>
                <a:cs typeface="Arial" panose="020B0604020202020204" pitchFamily="34" charset="0"/>
              </a:rPr>
              <a:t>, </a:t>
            </a:r>
            <a:r>
              <a:rPr lang="en-GB" sz="1500" i="1" dirty="0">
                <a:latin typeface="Arial" panose="020B0604020202020204" pitchFamily="34" charset="0"/>
                <a:cs typeface="Arial" panose="020B0604020202020204" pitchFamily="34" charset="0"/>
              </a:rPr>
              <a:t>19</a:t>
            </a:r>
            <a:r>
              <a:rPr lang="en-GB" sz="1500" dirty="0">
                <a:latin typeface="Arial" panose="020B0604020202020204" pitchFamily="34" charset="0"/>
                <a:cs typeface="Arial" panose="020B0604020202020204" pitchFamily="34" charset="0"/>
              </a:rPr>
              <a:t>(1), pp.1-29.</a:t>
            </a:r>
            <a:endParaRPr lang="en-IN" sz="1500" dirty="0">
              <a:latin typeface="Arial" panose="020B0604020202020204" pitchFamily="34" charset="0"/>
              <a:cs typeface="Arial" panose="020B0604020202020204" pitchFamily="34" charset="0"/>
            </a:endParaRPr>
          </a:p>
          <a:p>
            <a:pPr marL="285750" indent="-285750" algn="just">
              <a:spcBef>
                <a:spcPts val="600"/>
              </a:spcBef>
              <a:buFont typeface="Wingdings" panose="05000000000000000000" pitchFamily="2" charset="2"/>
              <a:buChar char="q"/>
            </a:pPr>
            <a:r>
              <a:rPr lang="en-GB" sz="1500" dirty="0" err="1">
                <a:latin typeface="Arial" panose="020B0604020202020204" pitchFamily="34" charset="0"/>
                <a:cs typeface="Arial" panose="020B0604020202020204" pitchFamily="34" charset="0"/>
              </a:rPr>
              <a:t>Wahsheh</a:t>
            </a:r>
            <a:r>
              <a:rPr lang="en-GB" sz="1500" dirty="0">
                <a:latin typeface="Arial" panose="020B0604020202020204" pitchFamily="34" charset="0"/>
                <a:cs typeface="Arial" panose="020B0604020202020204" pitchFamily="34" charset="0"/>
              </a:rPr>
              <a:t>, F.R., Marie, Z., Farea, M.M., Al-</a:t>
            </a:r>
            <a:r>
              <a:rPr lang="en-GB" sz="1500" dirty="0" err="1">
                <a:latin typeface="Arial" panose="020B0604020202020204" pitchFamily="34" charset="0"/>
                <a:cs typeface="Arial" panose="020B0604020202020204" pitchFamily="34" charset="0"/>
              </a:rPr>
              <a:t>Haithami</a:t>
            </a:r>
            <a:r>
              <a:rPr lang="en-GB" sz="1500" dirty="0">
                <a:latin typeface="Arial" panose="020B0604020202020204" pitchFamily="34" charset="0"/>
                <a:cs typeface="Arial" panose="020B0604020202020204" pitchFamily="34" charset="0"/>
              </a:rPr>
              <a:t>, W.A., Mohamad, F.S. and Bisht, N., (2023). Operational Level System: Transaction Processing System and Decision Making. In </a:t>
            </a:r>
            <a:r>
              <a:rPr lang="en-GB" sz="1500" i="1" dirty="0">
                <a:latin typeface="Arial" panose="020B0604020202020204" pitchFamily="34" charset="0"/>
                <a:cs typeface="Arial" panose="020B0604020202020204" pitchFamily="34" charset="0"/>
              </a:rPr>
              <a:t>2023 International Conference on Computer Science and Emerging Technologies (CSET)</a:t>
            </a:r>
            <a:r>
              <a:rPr lang="en-GB" sz="1500" dirty="0">
                <a:latin typeface="Arial" panose="020B0604020202020204" pitchFamily="34" charset="0"/>
                <a:cs typeface="Arial" panose="020B0604020202020204" pitchFamily="34" charset="0"/>
              </a:rPr>
              <a:t> (pp. 1-7). IEEE.</a:t>
            </a:r>
          </a:p>
        </p:txBody>
      </p:sp>
    </p:spTree>
    <p:extLst>
      <p:ext uri="{BB962C8B-B14F-4D97-AF65-F5344CB8AC3E}">
        <p14:creationId xmlns:p14="http://schemas.microsoft.com/office/powerpoint/2010/main" val="1619279839"/>
      </p:ext>
    </p:extLst>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45A02A-F65A-9484-8271-DB5CBBF25E88}"/>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2448A32-F5CC-F644-8F36-CBA086C83076}"/>
              </a:ext>
            </a:extLst>
          </p:cNvPr>
          <p:cNvSpPr>
            <a:spLocks noGrp="1"/>
          </p:cNvSpPr>
          <p:nvPr>
            <p:ph type="sldNum" sz="quarter" idx="12"/>
          </p:nvPr>
        </p:nvSpPr>
        <p:spPr/>
        <p:txBody>
          <a:bodyPr/>
          <a:lstStyle/>
          <a:p>
            <a:fld id="{5AE1514C-5E56-4738-A1FF-4B1CFD2A3E36}" type="slidenum">
              <a:rPr lang="en-US" smtClean="0"/>
              <a:pPr/>
              <a:t>10</a:t>
            </a:fld>
            <a:endParaRPr lang="en-US"/>
          </a:p>
        </p:txBody>
      </p:sp>
      <p:sp useBgFill="1">
        <p:nvSpPr>
          <p:cNvPr id="3" name="Rectangle 2">
            <a:extLst>
              <a:ext uri="{FF2B5EF4-FFF2-40B4-BE49-F238E27FC236}">
                <a16:creationId xmlns:a16="http://schemas.microsoft.com/office/drawing/2014/main" id="{A7367D4A-5CEA-8D81-4D4A-1B1B7CB73F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1009DFE2-244B-6063-F894-50F5D5AAB4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12191999" cy="6858000"/>
          </a:xfrm>
          <a:prstGeom prst="rect">
            <a:avLst/>
          </a:prstGeom>
          <a:gradFill>
            <a:gsLst>
              <a:gs pos="0">
                <a:schemeClr val="accent1">
                  <a:lumMod val="50000"/>
                </a:schemeClr>
              </a:gs>
              <a:gs pos="100000">
                <a:srgbClr val="00000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652D4F1-1A7B-E27D-CE1A-9BBCD66088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
            <a:ext cx="12192000" cy="6402581"/>
          </a:xfrm>
          <a:prstGeom prst="rect">
            <a:avLst/>
          </a:prstGeom>
          <a:gradFill>
            <a:gsLst>
              <a:gs pos="1000">
                <a:schemeClr val="accent1">
                  <a:lumMod val="75000"/>
                  <a:alpha val="59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2B55B3F-A719-1D8F-C3A6-3E97229435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63054" y="-2653923"/>
            <a:ext cx="6858001" cy="12165846"/>
          </a:xfrm>
          <a:prstGeom prst="rect">
            <a:avLst/>
          </a:prstGeom>
          <a:gradFill>
            <a:gsLst>
              <a:gs pos="13000">
                <a:schemeClr val="accent1">
                  <a:lumMod val="50000"/>
                  <a:alpha val="0"/>
                </a:schemeClr>
              </a:gs>
              <a:gs pos="99000">
                <a:srgbClr val="000000">
                  <a:alpha val="28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36">
            <a:extLst>
              <a:ext uri="{FF2B5EF4-FFF2-40B4-BE49-F238E27FC236}">
                <a16:creationId xmlns:a16="http://schemas.microsoft.com/office/drawing/2014/main" id="{44A54300-268B-3EDC-70F3-DFB76A77E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94763" y="0"/>
            <a:ext cx="6096001" cy="6858000"/>
          </a:xfrm>
          <a:prstGeom prst="rect">
            <a:avLst/>
          </a:prstGeom>
          <a:gradFill>
            <a:gsLst>
              <a:gs pos="13000">
                <a:schemeClr val="accent1">
                  <a:lumMod val="50000"/>
                  <a:alpha val="0"/>
                </a:schemeClr>
              </a:gs>
              <a:gs pos="99000">
                <a:schemeClr val="accent1">
                  <a:lumMod val="75000"/>
                  <a:alpha val="50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38">
            <a:extLst>
              <a:ext uri="{FF2B5EF4-FFF2-40B4-BE49-F238E27FC236}">
                <a16:creationId xmlns:a16="http://schemas.microsoft.com/office/drawing/2014/main" id="{1CAEA41B-F911-EA31-06C9-270F09BBD3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3"/>
            <a:ext cx="12182871" cy="6871922"/>
          </a:xfrm>
          <a:prstGeom prst="rect">
            <a:avLst/>
          </a:prstGeom>
          <a:gradFill>
            <a:gsLst>
              <a:gs pos="13000">
                <a:srgbClr val="000000">
                  <a:alpha val="35000"/>
                </a:srgbClr>
              </a:gs>
              <a:gs pos="99000">
                <a:schemeClr val="accent1">
                  <a:lumMod val="75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40">
            <a:extLst>
              <a:ext uri="{FF2B5EF4-FFF2-40B4-BE49-F238E27FC236}">
                <a16:creationId xmlns:a16="http://schemas.microsoft.com/office/drawing/2014/main" id="{766B6B0A-6A95-A2D4-0E73-076CE06A6E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7713" y="4049"/>
            <a:ext cx="10216576" cy="4729040"/>
          </a:xfrm>
          <a:custGeom>
            <a:avLst/>
            <a:gdLst>
              <a:gd name="connsiteX0" fmla="*/ 0 w 10216576"/>
              <a:gd name="connsiteY0" fmla="*/ 0 h 4729040"/>
              <a:gd name="connsiteX1" fmla="*/ 10216576 w 10216576"/>
              <a:gd name="connsiteY1" fmla="*/ 0 h 4729040"/>
              <a:gd name="connsiteX2" fmla="*/ 10210268 w 10216576"/>
              <a:gd name="connsiteY2" fmla="*/ 124944 h 4729040"/>
              <a:gd name="connsiteX3" fmla="*/ 5108288 w 10216576"/>
              <a:gd name="connsiteY3" fmla="*/ 4729040 h 4729040"/>
              <a:gd name="connsiteX4" fmla="*/ 6309 w 10216576"/>
              <a:gd name="connsiteY4" fmla="*/ 124944 h 4729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6576" h="4729040">
                <a:moveTo>
                  <a:pt x="0" y="0"/>
                </a:moveTo>
                <a:lnTo>
                  <a:pt x="10216576" y="0"/>
                </a:lnTo>
                <a:lnTo>
                  <a:pt x="10210268" y="124944"/>
                </a:lnTo>
                <a:cubicBezTo>
                  <a:pt x="9947637" y="2710997"/>
                  <a:pt x="7763635" y="4729040"/>
                  <a:pt x="5108288" y="4729040"/>
                </a:cubicBezTo>
                <a:cubicBezTo>
                  <a:pt x="2452942" y="4729040"/>
                  <a:pt x="268937" y="2710997"/>
                  <a:pt x="6309" y="124944"/>
                </a:cubicBezTo>
                <a:close/>
              </a:path>
            </a:pathLst>
          </a:custGeom>
          <a:gradFill>
            <a:gsLst>
              <a:gs pos="7000">
                <a:schemeClr val="accent1">
                  <a:lumMod val="50000"/>
                  <a:alpha val="4000"/>
                </a:schemeClr>
              </a:gs>
              <a:gs pos="99000">
                <a:schemeClr val="accent1">
                  <a:alpha val="2400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Title 1">
            <a:extLst>
              <a:ext uri="{FF2B5EF4-FFF2-40B4-BE49-F238E27FC236}">
                <a16:creationId xmlns:a16="http://schemas.microsoft.com/office/drawing/2014/main" id="{2CACB005-7149-021B-F435-11A448D52E35}"/>
              </a:ext>
            </a:extLst>
          </p:cNvPr>
          <p:cNvSpPr txBox="1">
            <a:spLocks/>
          </p:cNvSpPr>
          <p:nvPr/>
        </p:nvSpPr>
        <p:spPr>
          <a:xfrm>
            <a:off x="2026693" y="1030406"/>
            <a:ext cx="8147713" cy="3081242"/>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90000"/>
              </a:lnSpc>
              <a:spcBef>
                <a:spcPct val="0"/>
              </a:spcBef>
              <a:spcAft>
                <a:spcPts val="0"/>
              </a:spcAft>
              <a:buClrTx/>
              <a:buSzTx/>
              <a:buFontTx/>
              <a:buNone/>
              <a:tabLst>
                <a:tab pos="10579100" algn="l"/>
              </a:tabLst>
              <a:defRPr/>
            </a:pPr>
            <a:endParaRPr kumimoji="0" lang="en-US" sz="4800" b="0" i="0" u="none" strike="noStrike" kern="1200" cap="none" spc="160" normalizeH="0" baseline="0" noProof="0" dirty="0">
              <a:ln>
                <a:noFill/>
              </a:ln>
              <a:solidFill>
                <a:srgbClr val="FFFFFF"/>
              </a:solidFill>
              <a:effectLst/>
              <a:uLnTx/>
              <a:uFillTx/>
              <a:latin typeface="Segoe UI Semibold" panose="020B0702040204020203" pitchFamily="34" charset="0"/>
              <a:ea typeface="+mj-ea"/>
              <a:cs typeface="Segoe UI Semibold" panose="020B0702040204020203" pitchFamily="34" charset="0"/>
            </a:endParaRPr>
          </a:p>
        </p:txBody>
      </p:sp>
      <p:sp>
        <p:nvSpPr>
          <p:cNvPr id="11" name="TextBox 10">
            <a:extLst>
              <a:ext uri="{FF2B5EF4-FFF2-40B4-BE49-F238E27FC236}">
                <a16:creationId xmlns:a16="http://schemas.microsoft.com/office/drawing/2014/main" id="{EE7C5AE3-79AC-EBF4-49D2-4405620D279A}"/>
              </a:ext>
            </a:extLst>
          </p:cNvPr>
          <p:cNvSpPr txBox="1"/>
          <p:nvPr/>
        </p:nvSpPr>
        <p:spPr>
          <a:xfrm>
            <a:off x="318977" y="175443"/>
            <a:ext cx="10909003" cy="1631216"/>
          </a:xfrm>
          <a:prstGeom prst="rect">
            <a:avLst/>
          </a:prstGeom>
          <a:noFill/>
        </p:spPr>
        <p:txBody>
          <a:bodyPr wrap="square">
            <a:spAutoFit/>
          </a:bodyPr>
          <a:lstStyle/>
          <a:p>
            <a:pPr algn="ctr"/>
            <a:endParaRPr lang="ro-RO" sz="2000" dirty="0">
              <a:solidFill>
                <a:schemeClr val="bg1"/>
              </a:solidFill>
              <a:latin typeface="Arial Black" panose="020B0A04020102020204" pitchFamily="34" charset="0"/>
            </a:endParaRPr>
          </a:p>
          <a:p>
            <a:pPr algn="ctr"/>
            <a:endParaRPr lang="ro-RO" sz="2000" dirty="0">
              <a:solidFill>
                <a:schemeClr val="bg1"/>
              </a:solidFill>
              <a:latin typeface="Arial Black" panose="020B0A04020102020204" pitchFamily="34" charset="0"/>
            </a:endParaRPr>
          </a:p>
          <a:p>
            <a:pPr algn="ctr"/>
            <a:endParaRPr lang="ro-RO" sz="2000" dirty="0">
              <a:solidFill>
                <a:schemeClr val="bg1"/>
              </a:solidFill>
              <a:latin typeface="Arial Black" panose="020B0A04020102020204" pitchFamily="34" charset="0"/>
            </a:endParaRPr>
          </a:p>
          <a:p>
            <a:pPr algn="ctr"/>
            <a:endParaRPr lang="ro-RO" sz="2000" dirty="0">
              <a:solidFill>
                <a:schemeClr val="bg1"/>
              </a:solidFill>
              <a:latin typeface="Arial Black" panose="020B0A04020102020204" pitchFamily="34" charset="0"/>
            </a:endParaRPr>
          </a:p>
          <a:p>
            <a:pPr algn="ctr"/>
            <a:endParaRPr lang="ro-RO" sz="2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endParaRPr>
          </a:p>
        </p:txBody>
      </p:sp>
      <p:sp>
        <p:nvSpPr>
          <p:cNvPr id="12" name="TextBox 11">
            <a:extLst>
              <a:ext uri="{FF2B5EF4-FFF2-40B4-BE49-F238E27FC236}">
                <a16:creationId xmlns:a16="http://schemas.microsoft.com/office/drawing/2014/main" id="{E1A87C4C-422A-D5BB-1C6E-0FED7EC05485}"/>
              </a:ext>
            </a:extLst>
          </p:cNvPr>
          <p:cNvSpPr txBox="1"/>
          <p:nvPr/>
        </p:nvSpPr>
        <p:spPr>
          <a:xfrm>
            <a:off x="517663" y="1223059"/>
            <a:ext cx="10848342" cy="3785652"/>
          </a:xfrm>
          <a:prstGeom prst="rect">
            <a:avLst/>
          </a:prstGeom>
          <a:noFill/>
        </p:spPr>
        <p:txBody>
          <a:bodyPr wrap="square">
            <a:spAutoFit/>
          </a:bodyPr>
          <a:lstStyle/>
          <a:p>
            <a:pPr algn="ctr"/>
            <a:r>
              <a:rPr lang="en-GB" sz="2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rPr>
              <a:t>Managing Business Information(LCLM5004_LON)</a:t>
            </a:r>
          </a:p>
          <a:p>
            <a:pPr algn="ctr"/>
            <a:endParaRPr lang="en-GB"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endParaRPr>
          </a:p>
          <a:p>
            <a:pPr algn="ctr"/>
            <a:endParaRPr lang="en-GB"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endParaRPr>
          </a:p>
          <a:p>
            <a:pPr algn="ctr"/>
            <a:r>
              <a:rPr lang="en-GB"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rPr>
              <a:t>Name: Alexandrina Lupu </a:t>
            </a:r>
          </a:p>
          <a:p>
            <a:pPr algn="ctr"/>
            <a:r>
              <a:rPr lang="en-GB"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rPr>
              <a:t>ID:2415930</a:t>
            </a:r>
          </a:p>
          <a:p>
            <a:pPr algn="ctr"/>
            <a:r>
              <a:rPr lang="en-GB"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rPr>
              <a:t>Topic: Analyse and Compare Systems- Examine at least three Information Systems, comparing their functions, benefits, and limitations in driving business success.</a:t>
            </a:r>
          </a:p>
          <a:p>
            <a:pPr algn="ctr"/>
            <a:endParaRPr lang="en-GB"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endParaRPr>
          </a:p>
          <a:p>
            <a:pPr algn="ctr"/>
            <a:r>
              <a:rPr lang="en-GB"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rPr>
              <a:t>Lecturer: </a:t>
            </a:r>
            <a:r>
              <a:rPr lang="en-GB" sz="2400" b="1" dirty="0" err="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rPr>
              <a:t>Amitave</a:t>
            </a:r>
            <a:r>
              <a:rPr lang="en-GB"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rPr>
              <a:t> Banik</a:t>
            </a:r>
            <a:endParaRPr lang="en-IN" sz="24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3417937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CECCA7-4D0B-1B91-A28D-C74313CC81D1}"/>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3273EB5C-1257-3724-77BB-F630591E7F79}"/>
              </a:ext>
            </a:extLst>
          </p:cNvPr>
          <p:cNvSpPr>
            <a:spLocks noGrp="1"/>
          </p:cNvSpPr>
          <p:nvPr>
            <p:ph type="title"/>
          </p:nvPr>
        </p:nvSpPr>
        <p:spPr>
          <a:xfrm>
            <a:off x="0" y="0"/>
            <a:ext cx="12192000" cy="1050758"/>
          </a:xfrm>
          <a:solidFill>
            <a:schemeClr val="accent2"/>
          </a:solidFill>
        </p:spPr>
        <p:txBody>
          <a:bodyPr/>
          <a:lstStyle/>
          <a:p>
            <a:pPr>
              <a:defRPr/>
            </a:pPr>
            <a:br>
              <a:rPr lang="ro-RO" sz="4000" b="1"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pitchFamily="34" charset="0"/>
                <a:ea typeface="Calibri"/>
                <a:cs typeface="Arial" pitchFamily="34" charset="0"/>
              </a:rPr>
            </a:br>
            <a:br>
              <a:rPr lang="ro-RO" sz="4000" b="1"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pitchFamily="34" charset="0"/>
                <a:ea typeface="Calibri"/>
                <a:cs typeface="Arial" pitchFamily="34" charset="0"/>
              </a:rPr>
            </a:br>
            <a:br>
              <a:rPr lang="ro-RO" sz="4000" b="1"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pitchFamily="34" charset="0"/>
                <a:ea typeface="Calibri"/>
                <a:cs typeface="Arial" pitchFamily="34" charset="0"/>
              </a:rPr>
            </a:br>
            <a:br>
              <a:rPr lang="ro-RO" sz="4000" b="1"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pitchFamily="34" charset="0"/>
                <a:ea typeface="Calibri"/>
                <a:cs typeface="Arial" pitchFamily="34" charset="0"/>
              </a:rPr>
            </a:br>
            <a:r>
              <a:rPr lang="en-US" sz="4000" b="1"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pitchFamily="34" charset="0"/>
                <a:cs typeface="Arial" pitchFamily="34" charset="0"/>
              </a:rPr>
              <a:t>Comparing the functions of information system </a:t>
            </a:r>
            <a:br>
              <a:rPr lang="en-US" sz="4000" b="1"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pitchFamily="34" charset="0"/>
                <a:cs typeface="Arial" pitchFamily="34" charset="0"/>
              </a:rPr>
            </a:br>
            <a:br>
              <a:rPr lang="ro-RO" sz="4000" b="1"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pitchFamily="34" charset="0"/>
                <a:ea typeface="Calibri"/>
                <a:cs typeface="Arial" pitchFamily="34" charset="0"/>
              </a:rPr>
            </a:br>
            <a:br>
              <a:rPr lang="ro-RO" sz="4000" b="1"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pitchFamily="34" charset="0"/>
                <a:ea typeface="Calibri"/>
                <a:cs typeface="Arial" pitchFamily="34" charset="0"/>
              </a:rPr>
            </a:br>
            <a:br>
              <a:rPr lang="ro-RO" sz="4000" b="1"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pitchFamily="34" charset="0"/>
                <a:ea typeface="Calibri"/>
                <a:cs typeface="Arial" pitchFamily="34" charset="0"/>
              </a:rPr>
            </a:br>
            <a:endParaRPr lang="ro-RO" sz="4000" b="1"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pitchFamily="34" charset="0"/>
              <a:ea typeface="Calibri"/>
              <a:cs typeface="Arial" pitchFamily="34" charset="0"/>
            </a:endParaRPr>
          </a:p>
        </p:txBody>
      </p:sp>
      <p:sp>
        <p:nvSpPr>
          <p:cNvPr id="4" name="Rectangle 3"/>
          <p:cNvSpPr/>
          <p:nvPr/>
        </p:nvSpPr>
        <p:spPr>
          <a:xfrm>
            <a:off x="6003635" y="3258184"/>
            <a:ext cx="184730" cy="341632"/>
          </a:xfrm>
          <a:prstGeom prst="rect">
            <a:avLst/>
          </a:prstGeom>
        </p:spPr>
        <p:txBody>
          <a:bodyPr wrap="none">
            <a:spAutoFit/>
          </a:bodyPr>
          <a:lstStyle/>
          <a:p>
            <a:pPr lvl="0" algn="ctr">
              <a:lnSpc>
                <a:spcPct val="90000"/>
              </a:lnSpc>
              <a:spcBef>
                <a:spcPts val="1000"/>
              </a:spcBef>
              <a:defRPr/>
            </a:pPr>
            <a:endParaRPr lang="ro-RO" dirty="0">
              <a:solidFill>
                <a:schemeClr val="tx1">
                  <a:lumMod val="85000"/>
                  <a:lumOff val="15000"/>
                </a:schemeClr>
              </a:solidFill>
              <a:latin typeface="Times New Roman"/>
              <a:cs typeface="Times New Roman"/>
            </a:endParaRPr>
          </a:p>
        </p:txBody>
      </p:sp>
      <p:graphicFrame>
        <p:nvGraphicFramePr>
          <p:cNvPr id="6" name="Table 5">
            <a:extLst>
              <a:ext uri="{FF2B5EF4-FFF2-40B4-BE49-F238E27FC236}">
                <a16:creationId xmlns:a16="http://schemas.microsoft.com/office/drawing/2014/main" id="{A3D20763-164E-155C-535C-0CF269A78A3D}"/>
              </a:ext>
            </a:extLst>
          </p:cNvPr>
          <p:cNvGraphicFramePr>
            <a:graphicFrameLocks noGrp="1"/>
          </p:cNvGraphicFramePr>
          <p:nvPr>
            <p:extLst>
              <p:ext uri="{D42A27DB-BD31-4B8C-83A1-F6EECF244321}">
                <p14:modId xmlns:p14="http://schemas.microsoft.com/office/powerpoint/2010/main" val="3778266937"/>
              </p:ext>
            </p:extLst>
          </p:nvPr>
        </p:nvGraphicFramePr>
        <p:xfrm>
          <a:off x="828663" y="1063254"/>
          <a:ext cx="10235349" cy="4252673"/>
        </p:xfrm>
        <a:graphic>
          <a:graphicData uri="http://schemas.openxmlformats.org/drawingml/2006/table">
            <a:tbl>
              <a:tblPr bandRow="1">
                <a:tableStyleId>{5C22544A-7EE6-4342-B048-85BDC9FD1C3A}</a:tableStyleId>
              </a:tblPr>
              <a:tblGrid>
                <a:gridCol w="3640376">
                  <a:extLst>
                    <a:ext uri="{9D8B030D-6E8A-4147-A177-3AD203B41FA5}">
                      <a16:colId xmlns:a16="http://schemas.microsoft.com/office/drawing/2014/main" val="3274256710"/>
                    </a:ext>
                  </a:extLst>
                </a:gridCol>
                <a:gridCol w="3414494">
                  <a:extLst>
                    <a:ext uri="{9D8B030D-6E8A-4147-A177-3AD203B41FA5}">
                      <a16:colId xmlns:a16="http://schemas.microsoft.com/office/drawing/2014/main" val="128599937"/>
                    </a:ext>
                  </a:extLst>
                </a:gridCol>
                <a:gridCol w="3180479">
                  <a:extLst>
                    <a:ext uri="{9D8B030D-6E8A-4147-A177-3AD203B41FA5}">
                      <a16:colId xmlns:a16="http://schemas.microsoft.com/office/drawing/2014/main" val="3848072480"/>
                    </a:ext>
                  </a:extLst>
                </a:gridCol>
              </a:tblGrid>
              <a:tr h="686513">
                <a:tc>
                  <a:txBody>
                    <a:bodyPr/>
                    <a:lstStyle/>
                    <a:p>
                      <a:pPr>
                        <a:lnSpc>
                          <a:spcPct val="100000"/>
                        </a:lnSpc>
                        <a:buNone/>
                      </a:pPr>
                      <a:r>
                        <a:rPr lang="en-US" dirty="0">
                          <a:latin typeface="Times New Roman"/>
                          <a:cs typeface="Times New Roman"/>
                        </a:rPr>
                        <a:t>Transaction Processing System (TPS)</a:t>
                      </a:r>
                    </a:p>
                  </a:txBody>
                  <a:tcPr anchor="ctr"/>
                </a:tc>
                <a:tc>
                  <a:txBody>
                    <a:bodyPr/>
                    <a:lstStyle/>
                    <a:p>
                      <a:pPr>
                        <a:lnSpc>
                          <a:spcPct val="100000"/>
                        </a:lnSpc>
                        <a:buNone/>
                      </a:pPr>
                      <a:r>
                        <a:rPr lang="en-US">
                          <a:latin typeface="Times New Roman"/>
                          <a:cs typeface="Times New Roman"/>
                        </a:rPr>
                        <a:t>Management Information System (MIS)</a:t>
                      </a:r>
                    </a:p>
                  </a:txBody>
                  <a:tcPr anchor="ctr"/>
                </a:tc>
                <a:tc>
                  <a:txBody>
                    <a:bodyPr/>
                    <a:lstStyle/>
                    <a:p>
                      <a:pPr>
                        <a:lnSpc>
                          <a:spcPct val="100000"/>
                        </a:lnSpc>
                        <a:buNone/>
                      </a:pPr>
                      <a:r>
                        <a:rPr lang="en-US">
                          <a:latin typeface="Times New Roman"/>
                          <a:cs typeface="Times New Roman"/>
                        </a:rPr>
                        <a:t>Decision Support System (DSS)</a:t>
                      </a:r>
                    </a:p>
                  </a:txBody>
                  <a:tcPr anchor="ctr"/>
                </a:tc>
                <a:extLst>
                  <a:ext uri="{0D108BD9-81ED-4DB2-BD59-A6C34878D82A}">
                    <a16:rowId xmlns:a16="http://schemas.microsoft.com/office/drawing/2014/main" val="571572183"/>
                  </a:ext>
                </a:extLst>
              </a:tr>
              <a:tr h="1184101">
                <a:tc>
                  <a:txBody>
                    <a:bodyPr/>
                    <a:lstStyle/>
                    <a:p>
                      <a:pPr>
                        <a:lnSpc>
                          <a:spcPct val="100000"/>
                        </a:lnSpc>
                        <a:buNone/>
                      </a:pPr>
                      <a:r>
                        <a:rPr lang="en-US" dirty="0">
                          <a:latin typeface="Times New Roman"/>
                          <a:cs typeface="Times New Roman"/>
                        </a:rPr>
                        <a:t>Records daily business transactions such as sales, payments and inventory </a:t>
                      </a:r>
                      <a:r>
                        <a:rPr lang="en-US">
                          <a:latin typeface="Times New Roman"/>
                          <a:cs typeface="Times New Roman"/>
                        </a:rPr>
                        <a:t>updates(Laudon &amp; Laudon, 2012)</a:t>
                      </a:r>
                      <a:endParaRPr lang="en-US" dirty="0">
                        <a:latin typeface="Times New Roman"/>
                        <a:cs typeface="Times New Roman"/>
                      </a:endParaRPr>
                    </a:p>
                  </a:txBody>
                  <a:tcPr anchor="ctr"/>
                </a:tc>
                <a:tc>
                  <a:txBody>
                    <a:bodyPr/>
                    <a:lstStyle/>
                    <a:p>
                      <a:pPr>
                        <a:lnSpc>
                          <a:spcPct val="100000"/>
                        </a:lnSpc>
                        <a:buNone/>
                      </a:pPr>
                      <a:r>
                        <a:rPr lang="en-US" dirty="0">
                          <a:latin typeface="Times New Roman"/>
                          <a:cs typeface="Times New Roman"/>
                        </a:rPr>
                        <a:t>Convert TPS data into meaningful reports that support planning, monitoring and management </a:t>
                      </a:r>
                      <a:r>
                        <a:rPr lang="en-US">
                          <a:latin typeface="Times New Roman"/>
                          <a:cs typeface="Times New Roman"/>
                        </a:rPr>
                        <a:t>control. (Stair &amp; Reynolds, 2021)</a:t>
                      </a:r>
                      <a:endParaRPr lang="en-US" dirty="0">
                        <a:latin typeface="Times New Roman"/>
                        <a:cs typeface="Times New Roman"/>
                      </a:endParaRPr>
                    </a:p>
                  </a:txBody>
                  <a:tcPr anchor="ctr"/>
                </a:tc>
                <a:tc>
                  <a:txBody>
                    <a:bodyPr/>
                    <a:lstStyle/>
                    <a:p>
                      <a:pPr>
                        <a:lnSpc>
                          <a:spcPct val="100000"/>
                        </a:lnSpc>
                        <a:buNone/>
                      </a:pPr>
                      <a:r>
                        <a:rPr lang="en-US" dirty="0">
                          <a:latin typeface="Times New Roman"/>
                          <a:cs typeface="Times New Roman"/>
                        </a:rPr>
                        <a:t>Analyses business data and evaluates different alternatives to support strategic-decision </a:t>
                      </a:r>
                      <a:r>
                        <a:rPr lang="en-US">
                          <a:latin typeface="Times New Roman"/>
                          <a:cs typeface="Times New Roman"/>
                        </a:rPr>
                        <a:t>making. (Mustafa et al., 2024)</a:t>
                      </a:r>
                    </a:p>
                  </a:txBody>
                  <a:tcPr anchor="ctr"/>
                </a:tc>
                <a:extLst>
                  <a:ext uri="{0D108BD9-81ED-4DB2-BD59-A6C34878D82A}">
                    <a16:rowId xmlns:a16="http://schemas.microsoft.com/office/drawing/2014/main" val="1574970294"/>
                  </a:ext>
                </a:extLst>
              </a:tr>
              <a:tr h="686882">
                <a:tc>
                  <a:txBody>
                    <a:bodyPr/>
                    <a:lstStyle/>
                    <a:p>
                      <a:pPr>
                        <a:lnSpc>
                          <a:spcPct val="100000"/>
                        </a:lnSpc>
                        <a:buNone/>
                      </a:pPr>
                      <a:r>
                        <a:rPr lang="en-US" dirty="0">
                          <a:latin typeface="Times New Roman"/>
                          <a:cs typeface="Times New Roman"/>
                        </a:rPr>
                        <a:t>Used by operational staff to ensure fast, accurate and reliable processing of </a:t>
                      </a:r>
                      <a:r>
                        <a:rPr lang="en-US">
                          <a:latin typeface="Times New Roman"/>
                          <a:cs typeface="Times New Roman"/>
                        </a:rPr>
                        <a:t>routine activities.</a:t>
                      </a:r>
                      <a:endParaRPr lang="en-US" dirty="0">
                        <a:latin typeface="Times New Roman"/>
                        <a:cs typeface="Times New Roman"/>
                      </a:endParaRPr>
                    </a:p>
                  </a:txBody>
                  <a:tcPr anchor="ctr"/>
                </a:tc>
                <a:tc>
                  <a:txBody>
                    <a:bodyPr/>
                    <a:lstStyle/>
                    <a:p>
                      <a:pPr>
                        <a:lnSpc>
                          <a:spcPct val="100000"/>
                        </a:lnSpc>
                        <a:buNone/>
                      </a:pPr>
                      <a:r>
                        <a:rPr lang="en-US" dirty="0">
                          <a:latin typeface="Times New Roman"/>
                          <a:cs typeface="Times New Roman"/>
                        </a:rPr>
                        <a:t>Used by middle managers to monitor performance, allocate resources and improve </a:t>
                      </a:r>
                      <a:r>
                        <a:rPr lang="en-US">
                          <a:latin typeface="Times New Roman"/>
                          <a:cs typeface="Times New Roman"/>
                        </a:rPr>
                        <a:t>departmental</a:t>
                      </a:r>
                      <a:r>
                        <a:rPr lang="en-US" dirty="0">
                          <a:latin typeface="Times New Roman"/>
                          <a:cs typeface="Times New Roman"/>
                        </a:rPr>
                        <a:t> efficiency </a:t>
                      </a:r>
                    </a:p>
                  </a:txBody>
                  <a:tcPr anchor="ctr"/>
                </a:tc>
                <a:tc>
                  <a:txBody>
                    <a:bodyPr/>
                    <a:lstStyle/>
                    <a:p>
                      <a:pPr>
                        <a:lnSpc>
                          <a:spcPct val="100000"/>
                        </a:lnSpc>
                        <a:buNone/>
                      </a:pPr>
                      <a:r>
                        <a:rPr lang="en-US" dirty="0">
                          <a:latin typeface="Times New Roman"/>
                          <a:cs typeface="Times New Roman"/>
                        </a:rPr>
                        <a:t>Used by senior managers to assess risks, identify opportunities and make long-</a:t>
                      </a:r>
                      <a:r>
                        <a:rPr lang="en-US">
                          <a:latin typeface="Times New Roman"/>
                          <a:cs typeface="Times New Roman"/>
                        </a:rPr>
                        <a:t>term business decisions.</a:t>
                      </a:r>
                    </a:p>
                  </a:txBody>
                  <a:tcPr anchor="ctr"/>
                </a:tc>
                <a:extLst>
                  <a:ext uri="{0D108BD9-81ED-4DB2-BD59-A6C34878D82A}">
                    <a16:rowId xmlns:a16="http://schemas.microsoft.com/office/drawing/2014/main" val="2127395255"/>
                  </a:ext>
                </a:extLst>
              </a:tr>
              <a:tr h="686882">
                <a:tc>
                  <a:txBody>
                    <a:bodyPr/>
                    <a:lstStyle/>
                    <a:p>
                      <a:pPr>
                        <a:lnSpc>
                          <a:spcPct val="100000"/>
                        </a:lnSpc>
                        <a:buNone/>
                      </a:pPr>
                      <a:r>
                        <a:rPr lang="en-US" dirty="0">
                          <a:latin typeface="Times New Roman"/>
                          <a:cs typeface="Times New Roman"/>
                        </a:rPr>
                        <a:t>Provides the accurate data required by other information systems and </a:t>
                      </a:r>
                      <a:r>
                        <a:rPr lang="en-US">
                          <a:latin typeface="Times New Roman"/>
                          <a:cs typeface="Times New Roman"/>
                        </a:rPr>
                        <a:t>improves operational efficiency.</a:t>
                      </a:r>
                      <a:endParaRPr lang="en-US" dirty="0">
                        <a:latin typeface="Times New Roman"/>
                        <a:cs typeface="Times New Roman"/>
                      </a:endParaRPr>
                    </a:p>
                  </a:txBody>
                  <a:tcPr anchor="ctr"/>
                </a:tc>
                <a:tc>
                  <a:txBody>
                    <a:bodyPr/>
                    <a:lstStyle/>
                    <a:p>
                      <a:pPr>
                        <a:lnSpc>
                          <a:spcPct val="100000"/>
                        </a:lnSpc>
                        <a:buNone/>
                      </a:pPr>
                      <a:r>
                        <a:rPr lang="en-US" dirty="0">
                          <a:latin typeface="Times New Roman"/>
                          <a:cs typeface="Times New Roman"/>
                        </a:rPr>
                        <a:t>Produces summaries and performance reports that support tactical decision- making and </a:t>
                      </a:r>
                      <a:r>
                        <a:rPr lang="en-GB" noProof="0">
                          <a:latin typeface="Times New Roman"/>
                          <a:cs typeface="Times New Roman"/>
                        </a:rPr>
                        <a:t>organisational</a:t>
                      </a:r>
                      <a:r>
                        <a:rPr lang="en-US">
                          <a:latin typeface="Times New Roman"/>
                          <a:cs typeface="Times New Roman"/>
                        </a:rPr>
                        <a:t> control.</a:t>
                      </a:r>
                      <a:endParaRPr lang="en-US" dirty="0">
                        <a:latin typeface="Times New Roman"/>
                        <a:cs typeface="Times New Roman"/>
                      </a:endParaRPr>
                    </a:p>
                  </a:txBody>
                  <a:tcPr anchor="ctr"/>
                </a:tc>
                <a:tc>
                  <a:txBody>
                    <a:bodyPr/>
                    <a:lstStyle/>
                    <a:p>
                      <a:pPr>
                        <a:lnSpc>
                          <a:spcPct val="100000"/>
                        </a:lnSpc>
                        <a:buNone/>
                      </a:pPr>
                      <a:r>
                        <a:rPr lang="en-US" dirty="0">
                          <a:latin typeface="Times New Roman"/>
                          <a:cs typeface="Times New Roman"/>
                        </a:rPr>
                        <a:t>Supports forecasting, market adaptation and innovation by </a:t>
                      </a:r>
                      <a:r>
                        <a:rPr lang="en-US" dirty="0" err="1">
                          <a:latin typeface="Times New Roman"/>
                          <a:cs typeface="Times New Roman"/>
                        </a:rPr>
                        <a:t>analysing</a:t>
                      </a:r>
                      <a:r>
                        <a:rPr lang="en-US" dirty="0">
                          <a:latin typeface="Times New Roman"/>
                          <a:cs typeface="Times New Roman"/>
                        </a:rPr>
                        <a:t> trends and predicting future outcomes.</a:t>
                      </a:r>
                    </a:p>
                  </a:txBody>
                  <a:tcPr anchor="ctr"/>
                </a:tc>
                <a:extLst>
                  <a:ext uri="{0D108BD9-81ED-4DB2-BD59-A6C34878D82A}">
                    <a16:rowId xmlns:a16="http://schemas.microsoft.com/office/drawing/2014/main" val="3962213742"/>
                  </a:ext>
                </a:extLst>
              </a:tr>
            </a:tbl>
          </a:graphicData>
        </a:graphic>
      </p:graphicFrame>
      <p:sp>
        <p:nvSpPr>
          <p:cNvPr id="7" name="Rectangle 6"/>
          <p:cNvSpPr/>
          <p:nvPr/>
        </p:nvSpPr>
        <p:spPr>
          <a:xfrm>
            <a:off x="708836" y="5465136"/>
            <a:ext cx="10646735" cy="1754326"/>
          </a:xfrm>
          <a:prstGeom prst="rect">
            <a:avLst/>
          </a:prstGeom>
        </p:spPr>
        <p:txBody>
          <a:bodyPr wrap="square">
            <a:spAutoFit/>
          </a:bodyPr>
          <a:lstStyle/>
          <a:p>
            <a:r>
              <a:rPr lang="en-US" b="1" dirty="0">
                <a:latin typeface="Times New Roman"/>
                <a:cs typeface="Times New Roman"/>
              </a:rPr>
              <a:t>Analysis</a:t>
            </a:r>
            <a:endParaRPr lang="en-US" dirty="0">
              <a:latin typeface="Times New Roman"/>
              <a:cs typeface="Times New Roman"/>
            </a:endParaRPr>
          </a:p>
          <a:p>
            <a:pPr marL="285750" indent="-285750">
              <a:buFont typeface="Arial"/>
              <a:buChar char="•"/>
            </a:pPr>
            <a:r>
              <a:rPr lang="en-US" dirty="0">
                <a:latin typeface="Times New Roman"/>
                <a:ea typeface="+mn-lt"/>
                <a:cs typeface="Times New Roman"/>
              </a:rPr>
              <a:t>TPS is the foundation of business operations by capturing and processing high volume of routine transactions accurately and efficiently.(</a:t>
            </a:r>
            <a:r>
              <a:rPr lang="en-US" dirty="0" err="1">
                <a:latin typeface="Times New Roman"/>
                <a:ea typeface="+mn-lt"/>
                <a:cs typeface="Times New Roman"/>
              </a:rPr>
              <a:t>Laudon</a:t>
            </a:r>
            <a:r>
              <a:rPr lang="en-US" dirty="0">
                <a:latin typeface="Times New Roman"/>
                <a:ea typeface="+mn-lt"/>
                <a:cs typeface="Times New Roman"/>
              </a:rPr>
              <a:t> &amp; </a:t>
            </a:r>
            <a:r>
              <a:rPr lang="en-US" dirty="0" err="1">
                <a:latin typeface="Times New Roman"/>
                <a:ea typeface="+mn-lt"/>
                <a:cs typeface="Times New Roman"/>
              </a:rPr>
              <a:t>Laudon</a:t>
            </a:r>
            <a:r>
              <a:rPr lang="en-US" dirty="0">
                <a:latin typeface="Times New Roman"/>
                <a:ea typeface="+mn-lt"/>
                <a:cs typeface="Times New Roman"/>
              </a:rPr>
              <a:t>, 2012).</a:t>
            </a:r>
            <a:endParaRPr lang="en-GB" dirty="0">
              <a:latin typeface="Times New Roman"/>
              <a:cs typeface="Times New Roman"/>
            </a:endParaRPr>
          </a:p>
          <a:p>
            <a:pPr marL="285750" indent="-285750">
              <a:buFont typeface="Arial"/>
              <a:buChar char="•"/>
            </a:pPr>
            <a:r>
              <a:rPr lang="en-US" dirty="0">
                <a:latin typeface="Times New Roman"/>
                <a:ea typeface="+mn-lt"/>
                <a:cs typeface="Times New Roman"/>
              </a:rPr>
              <a:t>MIS uses this data to create reports for managers. </a:t>
            </a:r>
            <a:endParaRPr lang="en-US" dirty="0">
              <a:latin typeface="Times New Roman"/>
              <a:cs typeface="Times New Roman"/>
            </a:endParaRPr>
          </a:p>
          <a:p>
            <a:pPr marL="285750" indent="-285750">
              <a:buFont typeface="Arial"/>
              <a:buChar char="•"/>
            </a:pPr>
            <a:r>
              <a:rPr lang="en-US" dirty="0">
                <a:latin typeface="Times New Roman"/>
                <a:ea typeface="+mn-lt"/>
                <a:cs typeface="Times New Roman"/>
              </a:rPr>
              <a:t>DSS analyses the information to support strategic decisions.</a:t>
            </a:r>
            <a:endParaRPr lang="en-US" dirty="0">
              <a:latin typeface="Times New Roman"/>
              <a:cs typeface="Times New Roman"/>
            </a:endParaRPr>
          </a:p>
          <a:p>
            <a:endParaRPr lang="en-US" dirty="0"/>
          </a:p>
        </p:txBody>
      </p:sp>
    </p:spTree>
    <p:extLst>
      <p:ext uri="{BB962C8B-B14F-4D97-AF65-F5344CB8AC3E}">
        <p14:creationId xmlns:p14="http://schemas.microsoft.com/office/powerpoint/2010/main" val="1619279839"/>
      </p:ext>
    </p:extLst>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CECCA7-4D0B-1B91-A28D-C74313CC81D1}"/>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3273EB5C-1257-3724-77BB-F630591E7F79}"/>
              </a:ext>
            </a:extLst>
          </p:cNvPr>
          <p:cNvSpPr>
            <a:spLocks noGrp="1"/>
          </p:cNvSpPr>
          <p:nvPr>
            <p:ph type="title"/>
          </p:nvPr>
        </p:nvSpPr>
        <p:spPr>
          <a:xfrm>
            <a:off x="0" y="0"/>
            <a:ext cx="12192000" cy="1050758"/>
          </a:xfrm>
          <a:solidFill>
            <a:schemeClr val="accent2"/>
          </a:solidFill>
        </p:spPr>
        <p:txBody>
          <a:bodyPr/>
          <a:lstStyle/>
          <a:p>
            <a:pPr>
              <a:defRPr/>
            </a:pPr>
            <a:br>
              <a:rPr lang="ro-RO" sz="4000" dirty="0">
                <a:latin typeface="Times New Roman"/>
                <a:ea typeface="Calibri"/>
                <a:cs typeface="Times New Roman"/>
              </a:rPr>
            </a:br>
            <a:br>
              <a:rPr lang="ro-RO" sz="4000" dirty="0">
                <a:latin typeface="Times New Roman"/>
                <a:ea typeface="Calibri"/>
                <a:cs typeface="Times New Roman"/>
              </a:rPr>
            </a:br>
            <a:br>
              <a:rPr lang="ro-RO" sz="4000" dirty="0">
                <a:latin typeface="Times New Roman"/>
                <a:ea typeface="Calibri"/>
                <a:cs typeface="Times New Roman"/>
              </a:rPr>
            </a:br>
            <a:br>
              <a:rPr lang="ro-RO" sz="4000" dirty="0">
                <a:latin typeface="Times New Roman"/>
                <a:ea typeface="Calibri"/>
                <a:cs typeface="Times New Roman"/>
              </a:rPr>
            </a:br>
            <a:br>
              <a:rPr lang="ro-RO" sz="4000" dirty="0">
                <a:latin typeface="Times New Roman"/>
                <a:ea typeface="Calibri"/>
                <a:cs typeface="Times New Roman"/>
              </a:rPr>
            </a:br>
            <a:r>
              <a:rPr lang="en-US" sz="4000" b="1"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pitchFamily="34" charset="0"/>
                <a:cs typeface="Arial" pitchFamily="34" charset="0"/>
              </a:rPr>
              <a:t>Comparing benefits and limitations </a:t>
            </a:r>
            <a:br>
              <a:rPr lang="en-US" sz="4000" b="1" dirty="0">
                <a:latin typeface="Times New Roman"/>
                <a:cs typeface="Times New Roman"/>
              </a:rPr>
            </a:br>
            <a:br>
              <a:rPr lang="ro-RO" sz="4000" dirty="0">
                <a:latin typeface="Times New Roman"/>
                <a:ea typeface="Calibri"/>
                <a:cs typeface="Times New Roman"/>
              </a:rPr>
            </a:br>
            <a:br>
              <a:rPr lang="ro-RO" sz="4000" dirty="0">
                <a:latin typeface="Times New Roman"/>
                <a:ea typeface="Calibri"/>
                <a:cs typeface="Times New Roman"/>
              </a:rPr>
            </a:br>
            <a:br>
              <a:rPr lang="ro-RO" sz="4000" dirty="0">
                <a:latin typeface="Times New Roman"/>
                <a:ea typeface="Calibri"/>
                <a:cs typeface="Times New Roman"/>
              </a:rPr>
            </a:br>
            <a:endParaRPr lang="ro-RO" sz="4000" dirty="0">
              <a:latin typeface="Times New Roman"/>
              <a:ea typeface="Calibri"/>
              <a:cs typeface="Times New Roman"/>
            </a:endParaRPr>
          </a:p>
        </p:txBody>
      </p:sp>
      <p:sp>
        <p:nvSpPr>
          <p:cNvPr id="5" name="TextBox 4">
            <a:extLst>
              <a:ext uri="{FF2B5EF4-FFF2-40B4-BE49-F238E27FC236}">
                <a16:creationId xmlns:a16="http://schemas.microsoft.com/office/drawing/2014/main" id="{2E73FD01-632F-3ACC-46D3-E4E555827661}"/>
              </a:ext>
            </a:extLst>
          </p:cNvPr>
          <p:cNvSpPr txBox="1"/>
          <p:nvPr/>
        </p:nvSpPr>
        <p:spPr>
          <a:xfrm>
            <a:off x="254000" y="1411515"/>
            <a:ext cx="5152572" cy="2800767"/>
          </a:xfrm>
          <a:prstGeom prst="rect">
            <a:avLst/>
          </a:prstGeom>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Times New Roman"/>
                <a:cs typeface="Times New Roman"/>
              </a:rPr>
              <a:t>Transaction Processing System (TPS)</a:t>
            </a:r>
            <a:endParaRPr lang="en-US" sz="1600" dirty="0"/>
          </a:p>
          <a:p>
            <a:r>
              <a:rPr lang="en-US" sz="1600" b="1" dirty="0">
                <a:latin typeface="Times New Roman"/>
                <a:cs typeface="Times New Roman"/>
              </a:rPr>
              <a:t>Benefits</a:t>
            </a:r>
          </a:p>
          <a:p>
            <a:pPr>
              <a:buFont typeface=""/>
              <a:buChar char="•"/>
            </a:pPr>
            <a:r>
              <a:rPr lang="en-US" sz="1600" dirty="0">
                <a:latin typeface="Times New Roman"/>
                <a:cs typeface="Times New Roman"/>
              </a:rPr>
              <a:t>Processing high volume of routine transactions quickly and accurately, improving operational efficiency. (</a:t>
            </a:r>
            <a:r>
              <a:rPr lang="en-US" sz="1600" dirty="0" err="1">
                <a:latin typeface="Times New Roman"/>
                <a:cs typeface="Times New Roman"/>
              </a:rPr>
              <a:t>Baltzan</a:t>
            </a:r>
            <a:r>
              <a:rPr lang="en-US" sz="1600" dirty="0">
                <a:latin typeface="Times New Roman"/>
                <a:cs typeface="Times New Roman"/>
              </a:rPr>
              <a:t>, 2020)</a:t>
            </a:r>
          </a:p>
          <a:p>
            <a:pPr>
              <a:buFont typeface=""/>
              <a:buChar char="•"/>
            </a:pPr>
            <a:r>
              <a:rPr lang="en-US" sz="1600" dirty="0">
                <a:latin typeface="Times New Roman"/>
                <a:cs typeface="Times New Roman"/>
              </a:rPr>
              <a:t>Provides reliable and timely data that support others information system. (Rainer &amp; Prices, 2021)</a:t>
            </a:r>
          </a:p>
          <a:p>
            <a:r>
              <a:rPr lang="en-US" sz="1600" b="1" dirty="0">
                <a:latin typeface="Times New Roman"/>
                <a:cs typeface="Times New Roman"/>
              </a:rPr>
              <a:t>Limitations</a:t>
            </a:r>
          </a:p>
          <a:p>
            <a:pPr>
              <a:buFont typeface=""/>
              <a:buChar char="•"/>
            </a:pPr>
            <a:r>
              <a:rPr lang="en-US" sz="1600" dirty="0">
                <a:latin typeface="Times New Roman"/>
                <a:cs typeface="Times New Roman"/>
              </a:rPr>
              <a:t>Primarily focuses on routine operational tasks and cannot support complex managerial decisions.(Stair &amp; Reynolds, 2021)</a:t>
            </a:r>
          </a:p>
          <a:p>
            <a:pPr>
              <a:buFont typeface=""/>
              <a:buChar char="•"/>
            </a:pPr>
            <a:r>
              <a:rPr lang="en-US" sz="1600" dirty="0">
                <a:latin typeface="Times New Roman"/>
                <a:cs typeface="Times New Roman"/>
              </a:rPr>
              <a:t>Does not support strategic decisions. </a:t>
            </a:r>
          </a:p>
        </p:txBody>
      </p:sp>
      <p:sp>
        <p:nvSpPr>
          <p:cNvPr id="6" name="TextBox 5">
            <a:extLst>
              <a:ext uri="{FF2B5EF4-FFF2-40B4-BE49-F238E27FC236}">
                <a16:creationId xmlns:a16="http://schemas.microsoft.com/office/drawing/2014/main" id="{0927E972-37BA-BEE8-FA6D-C57CB353B7B2}"/>
              </a:ext>
            </a:extLst>
          </p:cNvPr>
          <p:cNvSpPr txBox="1"/>
          <p:nvPr/>
        </p:nvSpPr>
        <p:spPr>
          <a:xfrm>
            <a:off x="6347502" y="1345530"/>
            <a:ext cx="4851435" cy="3077766"/>
          </a:xfrm>
          <a:prstGeom prst="rect">
            <a:avLst/>
          </a:prstGeom>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Times New Roman"/>
                <a:cs typeface="Times New Roman"/>
              </a:rPr>
              <a:t>Management Information System (MIS)</a:t>
            </a:r>
            <a:endParaRPr lang="en-US" sz="1600" dirty="0">
              <a:latin typeface="Times New Roman"/>
              <a:cs typeface="Times New Roman"/>
            </a:endParaRPr>
          </a:p>
          <a:p>
            <a:r>
              <a:rPr lang="en-US" sz="1600" b="1" dirty="0">
                <a:latin typeface="Times New Roman"/>
                <a:ea typeface="+mn-lt"/>
                <a:cs typeface="Times New Roman"/>
              </a:rPr>
              <a:t>Benefits</a:t>
            </a:r>
            <a:endParaRPr lang="en-US" sz="1600" dirty="0">
              <a:latin typeface="Times New Roman"/>
              <a:cs typeface="Times New Roman"/>
            </a:endParaRPr>
          </a:p>
          <a:p>
            <a:pPr marL="285750" indent="-285750">
              <a:buFont typeface="Arial"/>
              <a:buChar char="•"/>
            </a:pPr>
            <a:r>
              <a:rPr lang="en-US" sz="1600" dirty="0">
                <a:latin typeface="Times New Roman"/>
                <a:cs typeface="Times New Roman"/>
              </a:rPr>
              <a:t>Convert operational data into meaningful reports that support planning, monitoring and managerial control.( </a:t>
            </a:r>
            <a:r>
              <a:rPr lang="en-US" sz="1600" dirty="0" err="1">
                <a:latin typeface="Times New Roman"/>
                <a:cs typeface="Times New Roman"/>
              </a:rPr>
              <a:t>Laudon</a:t>
            </a:r>
            <a:r>
              <a:rPr lang="en-US" sz="1600" dirty="0">
                <a:latin typeface="Times New Roman"/>
                <a:cs typeface="Times New Roman"/>
              </a:rPr>
              <a:t> &amp; </a:t>
            </a:r>
            <a:r>
              <a:rPr lang="en-US" sz="1600" dirty="0" err="1">
                <a:latin typeface="Times New Roman"/>
                <a:cs typeface="Times New Roman"/>
              </a:rPr>
              <a:t>Laudon</a:t>
            </a:r>
            <a:r>
              <a:rPr lang="en-US" sz="1600" dirty="0">
                <a:latin typeface="Times New Roman"/>
                <a:cs typeface="Times New Roman"/>
              </a:rPr>
              <a:t>, 2012)</a:t>
            </a:r>
          </a:p>
          <a:p>
            <a:pPr marL="285750" indent="-285750">
              <a:buFont typeface="Arial"/>
              <a:buChar char="•"/>
            </a:pPr>
            <a:r>
              <a:rPr lang="en-US" sz="1600" dirty="0">
                <a:latin typeface="Times New Roman"/>
                <a:ea typeface="+mn-lt"/>
                <a:cs typeface="Times New Roman"/>
              </a:rPr>
              <a:t>Supports planning and monitoring. </a:t>
            </a:r>
            <a:endParaRPr lang="en-US" sz="1600" dirty="0">
              <a:latin typeface="Times New Roman"/>
              <a:cs typeface="Times New Roman"/>
            </a:endParaRPr>
          </a:p>
          <a:p>
            <a:r>
              <a:rPr lang="en-US" sz="1600" b="1" dirty="0">
                <a:latin typeface="Times New Roman"/>
                <a:ea typeface="+mn-lt"/>
                <a:cs typeface="Times New Roman"/>
              </a:rPr>
              <a:t>Limitations</a:t>
            </a:r>
            <a:endParaRPr lang="en-US" sz="1600" dirty="0">
              <a:latin typeface="Times New Roman"/>
              <a:cs typeface="Times New Roman"/>
            </a:endParaRPr>
          </a:p>
          <a:p>
            <a:pPr marL="285750" indent="-285750">
              <a:buFont typeface="Arial"/>
              <a:buChar char="•"/>
            </a:pPr>
            <a:r>
              <a:rPr lang="en-US" sz="1600" dirty="0">
                <a:latin typeface="Times New Roman"/>
                <a:ea typeface="+mn-lt"/>
                <a:cs typeface="Times New Roman"/>
              </a:rPr>
              <a:t>Relies mainly on historical and structured data, making it less effective in rapidly changing environments. (</a:t>
            </a:r>
            <a:r>
              <a:rPr lang="en-US" sz="1600" dirty="0" err="1">
                <a:latin typeface="Times New Roman"/>
                <a:ea typeface="+mn-lt"/>
                <a:cs typeface="Times New Roman"/>
              </a:rPr>
              <a:t>Baltzan</a:t>
            </a:r>
            <a:r>
              <a:rPr lang="en-US" sz="1600" dirty="0">
                <a:latin typeface="Times New Roman"/>
                <a:ea typeface="+mn-lt"/>
                <a:cs typeface="Times New Roman"/>
              </a:rPr>
              <a:t>, 2020)</a:t>
            </a:r>
            <a:endParaRPr lang="en-US" sz="1600" dirty="0">
              <a:latin typeface="Times New Roman"/>
              <a:cs typeface="Times New Roman"/>
            </a:endParaRPr>
          </a:p>
          <a:p>
            <a:pPr marL="285750" indent="-285750">
              <a:buFont typeface="Arial"/>
              <a:buChar char="•"/>
            </a:pPr>
            <a:r>
              <a:rPr lang="en-US" sz="1600" dirty="0">
                <a:latin typeface="Times New Roman"/>
                <a:ea typeface="+mn-lt"/>
                <a:cs typeface="Times New Roman"/>
              </a:rPr>
              <a:t>Less effective for unexpected situations</a:t>
            </a:r>
            <a:r>
              <a:rPr lang="en-US" sz="1600" dirty="0">
                <a:ea typeface="+mn-lt"/>
                <a:cs typeface="+mn-lt"/>
              </a:rPr>
              <a:t>.</a:t>
            </a:r>
            <a:endParaRPr lang="en-US" sz="1600" dirty="0"/>
          </a:p>
          <a:p>
            <a:pPr algn="l"/>
            <a:endParaRPr lang="en-US" dirty="0"/>
          </a:p>
        </p:txBody>
      </p:sp>
      <p:sp>
        <p:nvSpPr>
          <p:cNvPr id="7" name="TextBox 6">
            <a:extLst>
              <a:ext uri="{FF2B5EF4-FFF2-40B4-BE49-F238E27FC236}">
                <a16:creationId xmlns:a16="http://schemas.microsoft.com/office/drawing/2014/main" id="{04CB19C6-F906-EE25-81D9-D94D5761ED85}"/>
              </a:ext>
            </a:extLst>
          </p:cNvPr>
          <p:cNvSpPr txBox="1"/>
          <p:nvPr/>
        </p:nvSpPr>
        <p:spPr>
          <a:xfrm>
            <a:off x="3853543" y="4241800"/>
            <a:ext cx="6096000" cy="2308324"/>
          </a:xfrm>
          <a:prstGeom prst="rect">
            <a:avLst/>
          </a:prstGeom>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Times New Roman"/>
                <a:cs typeface="Times New Roman"/>
              </a:rPr>
              <a:t>Decision Support System (DSS)</a:t>
            </a:r>
          </a:p>
          <a:p>
            <a:r>
              <a:rPr lang="en-US" sz="1600" b="1" dirty="0">
                <a:latin typeface="Times New Roman"/>
                <a:cs typeface="Times New Roman"/>
              </a:rPr>
              <a:t>Benefits</a:t>
            </a:r>
          </a:p>
          <a:p>
            <a:pPr>
              <a:buFont typeface=""/>
              <a:buChar char="•"/>
            </a:pPr>
            <a:r>
              <a:rPr lang="en-US" sz="1600" dirty="0">
                <a:latin typeface="Times New Roman"/>
                <a:cs typeface="Times New Roman"/>
              </a:rPr>
              <a:t>Improves decision-making. </a:t>
            </a:r>
          </a:p>
          <a:p>
            <a:pPr>
              <a:buFont typeface=""/>
              <a:buChar char="•"/>
            </a:pPr>
            <a:r>
              <a:rPr lang="en-US" sz="1600" dirty="0">
                <a:latin typeface="Times New Roman"/>
                <a:cs typeface="Times New Roman"/>
              </a:rPr>
              <a:t>Assist managers in risk analysis, scenario planning and evaluating business alternatives. (Mustafa et al., 2024)</a:t>
            </a:r>
          </a:p>
          <a:p>
            <a:r>
              <a:rPr lang="en-US" sz="1600" b="1" dirty="0">
                <a:latin typeface="Times New Roman"/>
                <a:cs typeface="Times New Roman"/>
              </a:rPr>
              <a:t>Limitations</a:t>
            </a:r>
          </a:p>
          <a:p>
            <a:pPr>
              <a:buFont typeface=""/>
              <a:buChar char="•"/>
            </a:pPr>
            <a:r>
              <a:rPr lang="en-US" sz="1600" dirty="0">
                <a:latin typeface="Times New Roman"/>
                <a:cs typeface="Times New Roman"/>
              </a:rPr>
              <a:t>Can be expensive to develop, implement and maintain.(</a:t>
            </a:r>
            <a:r>
              <a:rPr lang="en-US" sz="1600" dirty="0" err="1">
                <a:latin typeface="Times New Roman"/>
                <a:cs typeface="Times New Roman"/>
              </a:rPr>
              <a:t>Laudon</a:t>
            </a:r>
            <a:r>
              <a:rPr lang="en-US" sz="1600" dirty="0">
                <a:latin typeface="Times New Roman"/>
                <a:cs typeface="Times New Roman"/>
              </a:rPr>
              <a:t> &amp; </a:t>
            </a:r>
            <a:r>
              <a:rPr lang="en-US" sz="1600" dirty="0" err="1">
                <a:latin typeface="Times New Roman"/>
                <a:cs typeface="Times New Roman"/>
              </a:rPr>
              <a:t>Laudon</a:t>
            </a:r>
            <a:r>
              <a:rPr lang="en-US" sz="1600" dirty="0">
                <a:latin typeface="Times New Roman"/>
                <a:cs typeface="Times New Roman"/>
              </a:rPr>
              <a:t>, 2012)</a:t>
            </a:r>
          </a:p>
          <a:p>
            <a:pPr>
              <a:buFont typeface=""/>
              <a:buChar char="•"/>
            </a:pPr>
            <a:r>
              <a:rPr lang="en-US" sz="1600" dirty="0">
                <a:latin typeface="Times New Roman"/>
                <a:cs typeface="Times New Roman"/>
              </a:rPr>
              <a:t>Requires skilled users to interpret results effectively. (Alter, 2002)</a:t>
            </a:r>
          </a:p>
        </p:txBody>
      </p:sp>
    </p:spTree>
    <p:extLst>
      <p:ext uri="{BB962C8B-B14F-4D97-AF65-F5344CB8AC3E}">
        <p14:creationId xmlns:p14="http://schemas.microsoft.com/office/powerpoint/2010/main" val="1619279839"/>
      </p:ext>
    </p:extLst>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CECCA7-4D0B-1B91-A28D-C74313CC81D1}"/>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3273EB5C-1257-3724-77BB-F630591E7F79}"/>
              </a:ext>
            </a:extLst>
          </p:cNvPr>
          <p:cNvSpPr>
            <a:spLocks noGrp="1"/>
          </p:cNvSpPr>
          <p:nvPr>
            <p:ph type="title"/>
          </p:nvPr>
        </p:nvSpPr>
        <p:spPr>
          <a:xfrm>
            <a:off x="0" y="0"/>
            <a:ext cx="12192000" cy="1050758"/>
          </a:xfrm>
          <a:solidFill>
            <a:schemeClr val="accent2"/>
          </a:solidFill>
        </p:spPr>
        <p:txBody>
          <a:bodyPr/>
          <a:lstStyle/>
          <a:p>
            <a:pPr>
              <a:spcAft>
                <a:spcPts val="600"/>
              </a:spcAft>
            </a:pPr>
            <a:r>
              <a:rPr lang="en-US" sz="4000" b="1"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Times New Roman"/>
                <a:cs typeface="Times New Roman"/>
              </a:rPr>
              <a:t>Overall comparison and Business impact</a:t>
            </a:r>
            <a:r>
              <a:rPr lang="en-US" sz="4000" b="1"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p>
        </p:txBody>
      </p:sp>
      <p:sp>
        <p:nvSpPr>
          <p:cNvPr id="6" name="TextBox 5">
            <a:extLst>
              <a:ext uri="{FF2B5EF4-FFF2-40B4-BE49-F238E27FC236}">
                <a16:creationId xmlns:a16="http://schemas.microsoft.com/office/drawing/2014/main" id="{6F1CBB90-EAC5-BC31-CB24-5B411FB308D2}"/>
              </a:ext>
            </a:extLst>
          </p:cNvPr>
          <p:cNvSpPr txBox="1"/>
          <p:nvPr/>
        </p:nvSpPr>
        <p:spPr>
          <a:xfrm>
            <a:off x="575085" y="1533094"/>
            <a:ext cx="10909643" cy="687406"/>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gn="ctr">
              <a:lnSpc>
                <a:spcPct val="90000"/>
              </a:lnSpc>
              <a:spcBef>
                <a:spcPts val="1000"/>
              </a:spcBef>
            </a:pPr>
            <a:r>
              <a:rPr lang="en-US" sz="2400" b="1" kern="1200" dirty="0">
                <a:latin typeface="Times New Roman"/>
                <a:cs typeface="Times New Roman"/>
              </a:rPr>
              <a:t>How These Systems Support Business Success</a:t>
            </a:r>
          </a:p>
        </p:txBody>
      </p:sp>
      <p:graphicFrame>
        <p:nvGraphicFramePr>
          <p:cNvPr id="7" name="Table 6">
            <a:extLst>
              <a:ext uri="{FF2B5EF4-FFF2-40B4-BE49-F238E27FC236}">
                <a16:creationId xmlns:a16="http://schemas.microsoft.com/office/drawing/2014/main" id="{231AC352-C527-1753-F2F8-BA1DEA20F827}"/>
              </a:ext>
            </a:extLst>
          </p:cNvPr>
          <p:cNvGraphicFramePr>
            <a:graphicFrameLocks noGrp="1"/>
          </p:cNvGraphicFramePr>
          <p:nvPr>
            <p:extLst>
              <p:ext uri="{D42A27DB-BD31-4B8C-83A1-F6EECF244321}">
                <p14:modId xmlns:p14="http://schemas.microsoft.com/office/powerpoint/2010/main" val="2002840291"/>
              </p:ext>
            </p:extLst>
          </p:nvPr>
        </p:nvGraphicFramePr>
        <p:xfrm>
          <a:off x="399869" y="2499936"/>
          <a:ext cx="11548873" cy="3537321"/>
        </p:xfrm>
        <a:graphic>
          <a:graphicData uri="http://schemas.openxmlformats.org/drawingml/2006/table">
            <a:tbl>
              <a:tblPr firstRow="1" bandRow="1">
                <a:tableStyleId>{8799B23B-EC83-4686-B30A-512413B5E67A}</a:tableStyleId>
              </a:tblPr>
              <a:tblGrid>
                <a:gridCol w="3712401">
                  <a:extLst>
                    <a:ext uri="{9D8B030D-6E8A-4147-A177-3AD203B41FA5}">
                      <a16:colId xmlns:a16="http://schemas.microsoft.com/office/drawing/2014/main" val="1651184974"/>
                    </a:ext>
                  </a:extLst>
                </a:gridCol>
                <a:gridCol w="3818399">
                  <a:extLst>
                    <a:ext uri="{9D8B030D-6E8A-4147-A177-3AD203B41FA5}">
                      <a16:colId xmlns:a16="http://schemas.microsoft.com/office/drawing/2014/main" val="1789052490"/>
                    </a:ext>
                  </a:extLst>
                </a:gridCol>
                <a:gridCol w="4018073">
                  <a:extLst>
                    <a:ext uri="{9D8B030D-6E8A-4147-A177-3AD203B41FA5}">
                      <a16:colId xmlns:a16="http://schemas.microsoft.com/office/drawing/2014/main" val="577456733"/>
                    </a:ext>
                  </a:extLst>
                </a:gridCol>
              </a:tblGrid>
              <a:tr h="459725">
                <a:tc>
                  <a:txBody>
                    <a:bodyPr/>
                    <a:lstStyle/>
                    <a:p>
                      <a:pPr lvl="0">
                        <a:buNone/>
                      </a:pPr>
                      <a:r>
                        <a:rPr lang="en-US" sz="1600" b="1" dirty="0">
                          <a:latin typeface="Times New Roman"/>
                          <a:cs typeface="Times New Roman"/>
                        </a:rPr>
                        <a:t>TPS</a:t>
                      </a:r>
                    </a:p>
                  </a:txBody>
                  <a:tcPr marL="104994" marR="104994" marT="52498" marB="52498" anchor="ctr"/>
                </a:tc>
                <a:tc>
                  <a:txBody>
                    <a:bodyPr/>
                    <a:lstStyle/>
                    <a:p>
                      <a:pPr>
                        <a:buNone/>
                      </a:pPr>
                      <a:r>
                        <a:rPr lang="en-US" sz="1600" b="1">
                          <a:latin typeface="Times New Roman"/>
                          <a:cs typeface="Times New Roman"/>
                        </a:rPr>
                        <a:t>MIS</a:t>
                      </a:r>
                    </a:p>
                  </a:txBody>
                  <a:tcPr marL="104994" marR="104994" marT="52498" marB="52498" anchor="ctr"/>
                </a:tc>
                <a:tc>
                  <a:txBody>
                    <a:bodyPr/>
                    <a:lstStyle/>
                    <a:p>
                      <a:pPr>
                        <a:buNone/>
                      </a:pPr>
                      <a:r>
                        <a:rPr lang="en-US" sz="1600" b="1">
                          <a:latin typeface="Times New Roman"/>
                          <a:cs typeface="Times New Roman"/>
                        </a:rPr>
                        <a:t>DSS</a:t>
                      </a:r>
                    </a:p>
                  </a:txBody>
                  <a:tcPr marL="104994" marR="104994" marT="52498" marB="52498" anchor="ctr"/>
                </a:tc>
                <a:extLst>
                  <a:ext uri="{0D108BD9-81ED-4DB2-BD59-A6C34878D82A}">
                    <a16:rowId xmlns:a16="http://schemas.microsoft.com/office/drawing/2014/main" val="1920645618"/>
                  </a:ext>
                </a:extLst>
              </a:tr>
              <a:tr h="1404564">
                <a:tc>
                  <a:txBody>
                    <a:bodyPr/>
                    <a:lstStyle/>
                    <a:p>
                      <a:pPr>
                        <a:buNone/>
                      </a:pPr>
                      <a:r>
                        <a:rPr lang="en-US" sz="1600">
                          <a:latin typeface="Times New Roman"/>
                          <a:cs typeface="Times New Roman"/>
                        </a:rPr>
                        <a:t>Improves operational efficiency by automating routine business processes and reducing errors..</a:t>
                      </a:r>
                    </a:p>
                  </a:txBody>
                  <a:tcPr marL="104994" marR="104994" marT="52498" marB="52498" anchor="ctr"/>
                </a:tc>
                <a:tc>
                  <a:txBody>
                    <a:bodyPr/>
                    <a:lstStyle/>
                    <a:p>
                      <a:pPr>
                        <a:buNone/>
                      </a:pPr>
                      <a:r>
                        <a:rPr lang="en-US" sz="1600" dirty="0">
                          <a:latin typeface="Times New Roman"/>
                          <a:cs typeface="Times New Roman"/>
                        </a:rPr>
                        <a:t>Improves </a:t>
                      </a:r>
                      <a:r>
                        <a:rPr lang="en-GB" sz="1600" noProof="0" dirty="0">
                          <a:latin typeface="Times New Roman"/>
                          <a:cs typeface="Times New Roman"/>
                        </a:rPr>
                        <a:t>organisational</a:t>
                      </a:r>
                      <a:r>
                        <a:rPr lang="en-US" sz="1600" dirty="0">
                          <a:latin typeface="Times New Roman"/>
                          <a:cs typeface="Times New Roman"/>
                        </a:rPr>
                        <a:t> control through regular reports and performance analysis.(Rainer </a:t>
                      </a:r>
                      <a:r>
                        <a:rPr lang="en-US" sz="1600">
                          <a:latin typeface="Times New Roman"/>
                          <a:cs typeface="Times New Roman"/>
                        </a:rPr>
                        <a:t>&amp; Prince, 2021)</a:t>
                      </a:r>
                      <a:endParaRPr lang="en-US" sz="1600" dirty="0">
                        <a:latin typeface="Times New Roman"/>
                        <a:cs typeface="Times New Roman"/>
                      </a:endParaRPr>
                    </a:p>
                  </a:txBody>
                  <a:tcPr marL="104994" marR="104994" marT="52498" marB="52498" anchor="ctr"/>
                </a:tc>
                <a:tc>
                  <a:txBody>
                    <a:bodyPr/>
                    <a:lstStyle/>
                    <a:p>
                      <a:pPr>
                        <a:buNone/>
                      </a:pPr>
                      <a:r>
                        <a:rPr lang="en-US" sz="1600" dirty="0">
                          <a:latin typeface="Times New Roman"/>
                          <a:cs typeface="Times New Roman"/>
                        </a:rPr>
                        <a:t>Improves strategic decision-making by evaluating multiple business scenarios. (Turban, </a:t>
                      </a:r>
                      <a:r>
                        <a:rPr lang="en-US" sz="1600">
                          <a:latin typeface="Times New Roman"/>
                          <a:cs typeface="Times New Roman"/>
                        </a:rPr>
                        <a:t>Sharda</a:t>
                      </a:r>
                      <a:r>
                        <a:rPr lang="en-US" sz="1600" dirty="0">
                          <a:latin typeface="Times New Roman"/>
                          <a:cs typeface="Times New Roman"/>
                        </a:rPr>
                        <a:t> &amp; Delen, 2018)</a:t>
                      </a:r>
                    </a:p>
                  </a:txBody>
                  <a:tcPr marL="104994" marR="104994" marT="52498" marB="52498" anchor="ctr"/>
                </a:tc>
                <a:extLst>
                  <a:ext uri="{0D108BD9-81ED-4DB2-BD59-A6C34878D82A}">
                    <a16:rowId xmlns:a16="http://schemas.microsoft.com/office/drawing/2014/main" val="593013778"/>
                  </a:ext>
                </a:extLst>
              </a:tr>
              <a:tr h="459725">
                <a:tc>
                  <a:txBody>
                    <a:bodyPr/>
                    <a:lstStyle/>
                    <a:p>
                      <a:pPr>
                        <a:buNone/>
                      </a:pPr>
                      <a:r>
                        <a:rPr lang="en-US" sz="1600" dirty="0">
                          <a:latin typeface="Times New Roman"/>
                          <a:cs typeface="Times New Roman"/>
                        </a:rPr>
                        <a:t>Ensure reliable and accurate business records for daily operations. (O`Brien &amp; </a:t>
                      </a:r>
                      <a:r>
                        <a:rPr lang="en-US" sz="1600" dirty="0" err="1">
                          <a:latin typeface="Times New Roman"/>
                          <a:cs typeface="Times New Roman"/>
                        </a:rPr>
                        <a:t>Marakas</a:t>
                      </a:r>
                      <a:r>
                        <a:rPr lang="en-US" sz="1600" dirty="0">
                          <a:latin typeface="Times New Roman"/>
                          <a:cs typeface="Times New Roman"/>
                        </a:rPr>
                        <a:t> , 2011).</a:t>
                      </a:r>
                    </a:p>
                  </a:txBody>
                  <a:tcPr marL="104994" marR="104994" marT="52498" marB="52498" anchor="ctr"/>
                </a:tc>
                <a:tc>
                  <a:txBody>
                    <a:bodyPr/>
                    <a:lstStyle/>
                    <a:p>
                      <a:pPr>
                        <a:buNone/>
                      </a:pPr>
                      <a:r>
                        <a:rPr lang="en-US" sz="1600" dirty="0">
                          <a:latin typeface="Times New Roman"/>
                          <a:cs typeface="Times New Roman"/>
                        </a:rPr>
                        <a:t>Helps managers identify trends and </a:t>
                      </a:r>
                      <a:r>
                        <a:rPr lang="en-US" sz="1600" err="1">
                          <a:latin typeface="Times New Roman"/>
                          <a:cs typeface="Times New Roman"/>
                        </a:rPr>
                        <a:t>mak</a:t>
                      </a:r>
                      <a:r>
                        <a:rPr lang="en-US" sz="1600" dirty="0">
                          <a:latin typeface="Times New Roman"/>
                          <a:cs typeface="Times New Roman"/>
                        </a:rPr>
                        <a:t>e informed tactical decisions.(Stair &amp; Reynolds, </a:t>
                      </a:r>
                      <a:r>
                        <a:rPr lang="en-US" sz="1600">
                          <a:latin typeface="Times New Roman"/>
                          <a:cs typeface="Times New Roman"/>
                        </a:rPr>
                        <a:t>2021)</a:t>
                      </a:r>
                      <a:endParaRPr lang="en-US" sz="1600" dirty="0">
                        <a:latin typeface="Times New Roman"/>
                        <a:cs typeface="Times New Roman"/>
                      </a:endParaRPr>
                    </a:p>
                  </a:txBody>
                  <a:tcPr marL="104994" marR="104994" marT="52498" marB="52498" anchor="ctr"/>
                </a:tc>
                <a:tc>
                  <a:txBody>
                    <a:bodyPr/>
                    <a:lstStyle/>
                    <a:p>
                      <a:pPr>
                        <a:buNone/>
                      </a:pPr>
                      <a:r>
                        <a:rPr lang="en-US" sz="1600" dirty="0">
                          <a:latin typeface="Times New Roman"/>
                          <a:cs typeface="Times New Roman"/>
                        </a:rPr>
                        <a:t>Support long-term planning, innovation and competitive </a:t>
                      </a:r>
                      <a:r>
                        <a:rPr lang="en-US" sz="1600">
                          <a:latin typeface="Times New Roman"/>
                          <a:cs typeface="Times New Roman"/>
                        </a:rPr>
                        <a:t>advantage.</a:t>
                      </a:r>
                    </a:p>
                  </a:txBody>
                  <a:tcPr marL="104994" marR="104994" marT="52498" marB="52498" anchor="ctr"/>
                </a:tc>
                <a:extLst>
                  <a:ext uri="{0D108BD9-81ED-4DB2-BD59-A6C34878D82A}">
                    <a16:rowId xmlns:a16="http://schemas.microsoft.com/office/drawing/2014/main" val="271093794"/>
                  </a:ext>
                </a:extLst>
              </a:tr>
              <a:tr h="774671">
                <a:tc>
                  <a:txBody>
                    <a:bodyPr/>
                    <a:lstStyle/>
                    <a:p>
                      <a:pPr>
                        <a:buNone/>
                      </a:pPr>
                      <a:r>
                        <a:rPr lang="en-US" sz="1600" dirty="0">
                          <a:latin typeface="Times New Roman"/>
                          <a:cs typeface="Times New Roman"/>
                        </a:rPr>
                        <a:t>Provides the data required by MIS and </a:t>
                      </a:r>
                      <a:r>
                        <a:rPr lang="en-US" sz="1600">
                          <a:latin typeface="Times New Roman"/>
                          <a:cs typeface="Times New Roman"/>
                        </a:rPr>
                        <a:t>DSS to generate meaningful insights.</a:t>
                      </a:r>
                      <a:endParaRPr lang="en-US" sz="1600" dirty="0">
                        <a:latin typeface="Times New Roman"/>
                        <a:cs typeface="Times New Roman"/>
                      </a:endParaRPr>
                    </a:p>
                  </a:txBody>
                  <a:tcPr marL="104994" marR="104994" marT="52498" marB="52498" anchor="ctr"/>
                </a:tc>
                <a:tc>
                  <a:txBody>
                    <a:bodyPr/>
                    <a:lstStyle/>
                    <a:p>
                      <a:pPr>
                        <a:buNone/>
                      </a:pPr>
                      <a:r>
                        <a:rPr lang="en-US" sz="1600" dirty="0">
                          <a:latin typeface="Times New Roman"/>
                          <a:cs typeface="Times New Roman"/>
                        </a:rPr>
                        <a:t>Acts as a bridge between operational data and strategic planning. (Rainer &amp; Prince, </a:t>
                      </a:r>
                      <a:r>
                        <a:rPr lang="en-US" sz="1600">
                          <a:latin typeface="Times New Roman"/>
                          <a:cs typeface="Times New Roman"/>
                        </a:rPr>
                        <a:t>2021)</a:t>
                      </a:r>
                      <a:endParaRPr lang="en-US" sz="1600" dirty="0">
                        <a:latin typeface="Times New Roman"/>
                        <a:cs typeface="Times New Roman"/>
                      </a:endParaRPr>
                    </a:p>
                  </a:txBody>
                  <a:tcPr marL="104994" marR="104994" marT="52498" marB="52498" anchor="ctr"/>
                </a:tc>
                <a:tc>
                  <a:txBody>
                    <a:bodyPr/>
                    <a:lstStyle/>
                    <a:p>
                      <a:pPr>
                        <a:buNone/>
                      </a:pPr>
                      <a:r>
                        <a:rPr lang="en-US" sz="1600" dirty="0">
                          <a:latin typeface="Times New Roman"/>
                          <a:cs typeface="Times New Roman"/>
                        </a:rPr>
                        <a:t>Enables </a:t>
                      </a:r>
                      <a:r>
                        <a:rPr lang="en-US" sz="1600" dirty="0" err="1">
                          <a:latin typeface="Times New Roman"/>
                          <a:cs typeface="Times New Roman"/>
                        </a:rPr>
                        <a:t>organisations</a:t>
                      </a:r>
                      <a:r>
                        <a:rPr lang="en-US" sz="1600" dirty="0">
                          <a:latin typeface="Times New Roman"/>
                          <a:cs typeface="Times New Roman"/>
                        </a:rPr>
                        <a:t> to adapt to changing markets using data-driven decisions. (Perlson, Saunders &amp; Galletta, 2019)</a:t>
                      </a:r>
                    </a:p>
                  </a:txBody>
                  <a:tcPr marL="104994" marR="104994" marT="52498" marB="52498" anchor="ctr"/>
                </a:tc>
                <a:extLst>
                  <a:ext uri="{0D108BD9-81ED-4DB2-BD59-A6C34878D82A}">
                    <a16:rowId xmlns:a16="http://schemas.microsoft.com/office/drawing/2014/main" val="1232847455"/>
                  </a:ext>
                </a:extLst>
              </a:tr>
            </a:tbl>
          </a:graphicData>
        </a:graphic>
      </p:graphicFrame>
    </p:spTree>
    <p:extLst>
      <p:ext uri="{BB962C8B-B14F-4D97-AF65-F5344CB8AC3E}">
        <p14:creationId xmlns:p14="http://schemas.microsoft.com/office/powerpoint/2010/main" val="1619279839"/>
      </p:ext>
    </p:extLst>
  </p:cSld>
  <p:clrMapOvr>
    <a:masterClrMapping/>
  </p:clrMapOvr>
  <p:transition spd="slow">
    <p:pu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CECCA7-4D0B-1B91-A28D-C74313CC81D1}"/>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3273EB5C-1257-3724-77BB-F630591E7F79}"/>
              </a:ext>
            </a:extLst>
          </p:cNvPr>
          <p:cNvSpPr>
            <a:spLocks noGrp="1"/>
          </p:cNvSpPr>
          <p:nvPr>
            <p:ph type="title"/>
          </p:nvPr>
        </p:nvSpPr>
        <p:spPr>
          <a:xfrm>
            <a:off x="0" y="0"/>
            <a:ext cx="12192000" cy="1050758"/>
          </a:xfrm>
          <a:solidFill>
            <a:schemeClr val="accent2"/>
          </a:solidFill>
        </p:spPr>
        <p:txBody>
          <a:bodyPr/>
          <a:lstStyle/>
          <a:p>
            <a:pPr>
              <a:spcAft>
                <a:spcPts val="600"/>
              </a:spcAft>
            </a:pPr>
            <a:r>
              <a:rPr lang="en-US" sz="4000" b="1"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Times New Roman"/>
                <a:cs typeface="Times New Roman"/>
              </a:rPr>
              <a:t>Conclusion and references</a:t>
            </a:r>
            <a:endParaRPr lang="en-US" sz="4000" b="1"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5" name="TextBox 4">
            <a:extLst>
              <a:ext uri="{FF2B5EF4-FFF2-40B4-BE49-F238E27FC236}">
                <a16:creationId xmlns:a16="http://schemas.microsoft.com/office/drawing/2014/main" id="{3E5CDE77-5A56-D251-79D8-7BFF668176DD}"/>
              </a:ext>
            </a:extLst>
          </p:cNvPr>
          <p:cNvSpPr txBox="1"/>
          <p:nvPr/>
        </p:nvSpPr>
        <p:spPr>
          <a:xfrm>
            <a:off x="973641" y="1694352"/>
            <a:ext cx="10139556"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Times New Roman"/>
                <a:ea typeface="+mn-lt"/>
                <a:cs typeface="Times New Roman"/>
              </a:rPr>
              <a:t>Although TPS, MIS and DSS have different roles, they work together to improve business performance. TPS records important business data, MIS transforms this data into useful reports, and DSS analyses the information to help managers make informed decisions. Using these systems together allows organizations to improve efficiency, reduce risks, and gain a competitive advantage</a:t>
            </a:r>
            <a:endParaRPr lang="en-US" dirty="0">
              <a:latin typeface="Times New Roman"/>
              <a:cs typeface="Times New Roman"/>
            </a:endParaRPr>
          </a:p>
        </p:txBody>
      </p:sp>
      <p:sp>
        <p:nvSpPr>
          <p:cNvPr id="8" name="Content Placeholder 2">
            <a:extLst>
              <a:ext uri="{FF2B5EF4-FFF2-40B4-BE49-F238E27FC236}">
                <a16:creationId xmlns:a16="http://schemas.microsoft.com/office/drawing/2014/main" id="{01AC4AA5-7364-086B-FF34-63E7178BCA2F}"/>
              </a:ext>
            </a:extLst>
          </p:cNvPr>
          <p:cNvSpPr txBox="1">
            <a:spLocks/>
          </p:cNvSpPr>
          <p:nvPr/>
        </p:nvSpPr>
        <p:spPr>
          <a:xfrm>
            <a:off x="838200" y="3117396"/>
            <a:ext cx="10515600" cy="3407912"/>
          </a:xfrm>
          <a:prstGeom prst="rect">
            <a:avLst/>
          </a:prstGeom>
        </p:spPr>
        <p:txBody>
          <a:bodyPr vert="horz" lIns="91440" tIns="45720" rIns="91440" bIns="45720" rtlCol="0" anchor="t">
            <a:normAutofit lnSpcReduction="10000"/>
          </a:bodyPr>
          <a:lstStyle/>
          <a:p>
            <a:pPr marL="0" marR="0" lvl="0" indent="0" defTabSz="914400" rtl="0" eaLnBrk="1" fontAlgn="auto" latinLnBrk="0" hangingPunct="1">
              <a:lnSpc>
                <a:spcPct val="90000"/>
              </a:lnSpc>
              <a:spcBef>
                <a:spcPts val="1000"/>
              </a:spcBef>
              <a:spcAft>
                <a:spcPts val="0"/>
              </a:spcAft>
              <a:buClrTx/>
              <a:buSzTx/>
              <a:buFont typeface="Arial"/>
              <a:buChar char="•"/>
              <a:tabLst/>
              <a:defRPr/>
            </a:pPr>
            <a:r>
              <a:rPr kumimoji="0" lang="en-US" sz="1800" b="0" i="0" u="none" strike="noStrike" kern="1200" cap="none" spc="0" normalizeH="0" baseline="0" noProof="0">
                <a:ln>
                  <a:noFill/>
                </a:ln>
                <a:solidFill>
                  <a:schemeClr val="tx1">
                    <a:lumMod val="85000"/>
                    <a:lumOff val="15000"/>
                  </a:schemeClr>
                </a:solidFill>
                <a:effectLst/>
                <a:uLnTx/>
                <a:uFillTx/>
                <a:latin typeface="Times New Roman"/>
                <a:ea typeface="+mn-lt"/>
                <a:cs typeface="Times New Roman"/>
              </a:rPr>
              <a:t>Baltzan, P. (2021) </a:t>
            </a:r>
            <a:r>
              <a:rPr kumimoji="0" lang="en-US" sz="1800" b="0" i="1" u="none" strike="noStrike" kern="1200" cap="none" spc="0" normalizeH="0" baseline="0" noProof="0">
                <a:ln>
                  <a:noFill/>
                </a:ln>
                <a:solidFill>
                  <a:schemeClr val="tx1">
                    <a:lumMod val="85000"/>
                    <a:lumOff val="15000"/>
                  </a:schemeClr>
                </a:solidFill>
                <a:effectLst/>
                <a:uLnTx/>
                <a:uFillTx/>
                <a:latin typeface="Times New Roman"/>
                <a:ea typeface="+mn-lt"/>
                <a:cs typeface="Times New Roman"/>
              </a:rPr>
              <a:t>Business Driven Information Systems</a:t>
            </a:r>
            <a:r>
              <a:rPr kumimoji="0" lang="en-US" sz="1800" b="0" i="0" u="none" strike="noStrike" kern="1200" cap="none" spc="0" normalizeH="0" baseline="0" noProof="0">
                <a:ln>
                  <a:noFill/>
                </a:ln>
                <a:solidFill>
                  <a:schemeClr val="tx1">
                    <a:lumMod val="85000"/>
                    <a:lumOff val="15000"/>
                  </a:schemeClr>
                </a:solidFill>
                <a:effectLst/>
                <a:uLnTx/>
                <a:uFillTx/>
                <a:latin typeface="Times New Roman"/>
                <a:ea typeface="+mn-lt"/>
                <a:cs typeface="Times New Roman"/>
              </a:rPr>
              <a:t>. 8th edn. New York: McGraw-Hill Education. </a:t>
            </a:r>
            <a:endParaRPr kumimoji="0" lang="en-US" sz="2800" b="0" i="0" u="none" strike="noStrike" kern="1200" cap="none" spc="0" normalizeH="0" baseline="0" noProof="0">
              <a:ln>
                <a:noFill/>
              </a:ln>
              <a:solidFill>
                <a:schemeClr val="tx1">
                  <a:lumMod val="85000"/>
                  <a:lumOff val="15000"/>
                </a:schemeClr>
              </a:solidFill>
              <a:effectLst/>
              <a:uLnTx/>
              <a:uFillTx/>
              <a:latin typeface="Times New Roman"/>
              <a:ea typeface="+mn-ea"/>
              <a:cs typeface="Times New Roman"/>
            </a:endParaRPr>
          </a:p>
          <a:p>
            <a:pPr marL="0" marR="0" lvl="0" indent="0" defTabSz="914400" rtl="0" eaLnBrk="1" fontAlgn="auto" latinLnBrk="0" hangingPunct="1">
              <a:lnSpc>
                <a:spcPct val="90000"/>
              </a:lnSpc>
              <a:spcBef>
                <a:spcPts val="1000"/>
              </a:spcBef>
              <a:spcAft>
                <a:spcPts val="0"/>
              </a:spcAft>
              <a:buClrTx/>
              <a:buSzTx/>
              <a:buFont typeface="Arial"/>
              <a:buChar char="•"/>
              <a:tabLst/>
              <a:defRPr/>
            </a:pPr>
            <a:r>
              <a:rPr kumimoji="0" lang="en-US" sz="1800" b="0" i="0" u="none" strike="noStrike" kern="1200" cap="none" spc="0" normalizeH="0" baseline="0" noProof="0">
                <a:ln>
                  <a:noFill/>
                </a:ln>
                <a:solidFill>
                  <a:schemeClr val="tx1">
                    <a:lumMod val="85000"/>
                    <a:lumOff val="15000"/>
                  </a:schemeClr>
                </a:solidFill>
                <a:effectLst/>
                <a:uLnTx/>
                <a:uFillTx/>
                <a:latin typeface="Times New Roman"/>
                <a:ea typeface="+mn-lt"/>
                <a:cs typeface="Times New Roman"/>
              </a:rPr>
              <a:t>Laudon, K.C. and Laudon, J.P. (2022) </a:t>
            </a:r>
            <a:r>
              <a:rPr kumimoji="0" lang="en-US" sz="1800" b="0" i="1" u="none" strike="noStrike" kern="1200" cap="none" spc="0" normalizeH="0" baseline="0" noProof="0">
                <a:ln>
                  <a:noFill/>
                </a:ln>
                <a:solidFill>
                  <a:schemeClr val="tx1">
                    <a:lumMod val="85000"/>
                    <a:lumOff val="15000"/>
                  </a:schemeClr>
                </a:solidFill>
                <a:effectLst/>
                <a:uLnTx/>
                <a:uFillTx/>
                <a:latin typeface="Times New Roman"/>
                <a:ea typeface="+mn-lt"/>
                <a:cs typeface="Times New Roman"/>
              </a:rPr>
              <a:t>Management Information Systems: Managing the Digital Firm</a:t>
            </a:r>
            <a:r>
              <a:rPr kumimoji="0" lang="en-US" sz="1800" b="0" i="0" u="none" strike="noStrike" kern="1200" cap="none" spc="0" normalizeH="0" baseline="0" noProof="0">
                <a:ln>
                  <a:noFill/>
                </a:ln>
                <a:solidFill>
                  <a:schemeClr val="tx1">
                    <a:lumMod val="85000"/>
                    <a:lumOff val="15000"/>
                  </a:schemeClr>
                </a:solidFill>
                <a:effectLst/>
                <a:uLnTx/>
                <a:uFillTx/>
                <a:latin typeface="Times New Roman"/>
                <a:ea typeface="+mn-lt"/>
                <a:cs typeface="Times New Roman"/>
              </a:rPr>
              <a:t>. 17th edn. Harlow: Pearson. </a:t>
            </a:r>
            <a:endParaRPr kumimoji="0" lang="en-US" sz="2800" b="0" i="0" u="none" strike="noStrike" kern="1200" cap="none" spc="0" normalizeH="0" baseline="0" noProof="0">
              <a:ln>
                <a:noFill/>
              </a:ln>
              <a:solidFill>
                <a:schemeClr val="tx1">
                  <a:lumMod val="85000"/>
                  <a:lumOff val="15000"/>
                </a:schemeClr>
              </a:solidFill>
              <a:effectLst/>
              <a:uLnTx/>
              <a:uFillTx/>
              <a:latin typeface="Times New Roman"/>
              <a:ea typeface="+mn-ea"/>
              <a:cs typeface="Times New Roman"/>
            </a:endParaRPr>
          </a:p>
          <a:p>
            <a:pPr marL="0" marR="0" lvl="0" indent="0" defTabSz="914400" rtl="0" eaLnBrk="1" fontAlgn="auto" latinLnBrk="0" hangingPunct="1">
              <a:lnSpc>
                <a:spcPct val="90000"/>
              </a:lnSpc>
              <a:spcBef>
                <a:spcPts val="1000"/>
              </a:spcBef>
              <a:spcAft>
                <a:spcPts val="0"/>
              </a:spcAft>
              <a:buClrTx/>
              <a:buSzTx/>
              <a:buFont typeface="Arial"/>
              <a:buChar char="•"/>
              <a:tabLst/>
              <a:defRPr/>
            </a:pPr>
            <a:r>
              <a:rPr kumimoji="0" lang="en-US" sz="1800" b="0" i="0" u="none" strike="noStrike" kern="1200" cap="none" spc="0" normalizeH="0" baseline="0" noProof="0">
                <a:ln>
                  <a:noFill/>
                </a:ln>
                <a:solidFill>
                  <a:schemeClr val="tx1">
                    <a:lumMod val="85000"/>
                    <a:lumOff val="15000"/>
                  </a:schemeClr>
                </a:solidFill>
                <a:effectLst/>
                <a:uLnTx/>
                <a:uFillTx/>
                <a:latin typeface="Times New Roman"/>
                <a:ea typeface="+mn-lt"/>
                <a:cs typeface="Times New Roman"/>
              </a:rPr>
              <a:t>O'Brien, J.A. and Marakas, G.M. (2019) </a:t>
            </a:r>
            <a:r>
              <a:rPr kumimoji="0" lang="en-US" sz="1800" b="0" i="1" u="none" strike="noStrike" kern="1200" cap="none" spc="0" normalizeH="0" baseline="0" noProof="0">
                <a:ln>
                  <a:noFill/>
                </a:ln>
                <a:solidFill>
                  <a:schemeClr val="tx1">
                    <a:lumMod val="85000"/>
                    <a:lumOff val="15000"/>
                  </a:schemeClr>
                </a:solidFill>
                <a:effectLst/>
                <a:uLnTx/>
                <a:uFillTx/>
                <a:latin typeface="Times New Roman"/>
                <a:ea typeface="+mn-lt"/>
                <a:cs typeface="Times New Roman"/>
              </a:rPr>
              <a:t>Management Information Systems</a:t>
            </a:r>
            <a:r>
              <a:rPr kumimoji="0" lang="en-US" sz="1800" b="0" i="0" u="none" strike="noStrike" kern="1200" cap="none" spc="0" normalizeH="0" baseline="0" noProof="0">
                <a:ln>
                  <a:noFill/>
                </a:ln>
                <a:solidFill>
                  <a:schemeClr val="tx1">
                    <a:lumMod val="85000"/>
                    <a:lumOff val="15000"/>
                  </a:schemeClr>
                </a:solidFill>
                <a:effectLst/>
                <a:uLnTx/>
                <a:uFillTx/>
                <a:latin typeface="Times New Roman"/>
                <a:ea typeface="+mn-lt"/>
                <a:cs typeface="Times New Roman"/>
              </a:rPr>
              <a:t>. 11th edn. New York: McGraw-Hill Education. </a:t>
            </a:r>
            <a:endParaRPr kumimoji="0" lang="en-US" sz="2800" b="0" i="0" u="none" strike="noStrike" kern="1200" cap="none" spc="0" normalizeH="0" baseline="0" noProof="0">
              <a:ln>
                <a:noFill/>
              </a:ln>
              <a:solidFill>
                <a:schemeClr val="tx1">
                  <a:lumMod val="85000"/>
                  <a:lumOff val="15000"/>
                </a:schemeClr>
              </a:solidFill>
              <a:effectLst/>
              <a:uLnTx/>
              <a:uFillTx/>
              <a:latin typeface="Times New Roman"/>
              <a:ea typeface="+mn-ea"/>
              <a:cs typeface="Times New Roman"/>
            </a:endParaRPr>
          </a:p>
          <a:p>
            <a:pPr marL="0" marR="0" lvl="0" indent="0" defTabSz="914400" rtl="0" eaLnBrk="1" fontAlgn="auto" latinLnBrk="0" hangingPunct="1">
              <a:lnSpc>
                <a:spcPct val="90000"/>
              </a:lnSpc>
              <a:spcBef>
                <a:spcPts val="1000"/>
              </a:spcBef>
              <a:spcAft>
                <a:spcPts val="0"/>
              </a:spcAft>
              <a:buClrTx/>
              <a:buSzTx/>
              <a:buFont typeface="Arial"/>
              <a:buChar char="•"/>
              <a:tabLst/>
              <a:defRPr/>
            </a:pPr>
            <a:r>
              <a:rPr kumimoji="0" lang="en-US" sz="1800" b="0" i="0" u="none" strike="noStrike" kern="1200" cap="none" spc="0" normalizeH="0" baseline="0" noProof="0">
                <a:ln>
                  <a:noFill/>
                </a:ln>
                <a:solidFill>
                  <a:schemeClr val="tx1">
                    <a:lumMod val="85000"/>
                    <a:lumOff val="15000"/>
                  </a:schemeClr>
                </a:solidFill>
                <a:effectLst/>
                <a:uLnTx/>
                <a:uFillTx/>
                <a:latin typeface="Times New Roman"/>
                <a:ea typeface="+mn-lt"/>
                <a:cs typeface="Times New Roman"/>
              </a:rPr>
              <a:t>Pearlson, K.E., Saunders, C.S. and Galletta, D.F. (2020) </a:t>
            </a:r>
            <a:r>
              <a:rPr kumimoji="0" lang="en-US" sz="1800" b="0" i="1" u="none" strike="noStrike" kern="1200" cap="none" spc="0" normalizeH="0" baseline="0" noProof="0">
                <a:ln>
                  <a:noFill/>
                </a:ln>
                <a:solidFill>
                  <a:schemeClr val="tx1">
                    <a:lumMod val="85000"/>
                    <a:lumOff val="15000"/>
                  </a:schemeClr>
                </a:solidFill>
                <a:effectLst/>
                <a:uLnTx/>
                <a:uFillTx/>
                <a:latin typeface="Times New Roman"/>
                <a:ea typeface="+mn-lt"/>
                <a:cs typeface="Times New Roman"/>
              </a:rPr>
              <a:t>Managing and Using Information Systems: A Strategic Approach</a:t>
            </a:r>
            <a:r>
              <a:rPr kumimoji="0" lang="en-US" sz="1800" b="0" i="0" u="none" strike="noStrike" kern="1200" cap="none" spc="0" normalizeH="0" baseline="0" noProof="0">
                <a:ln>
                  <a:noFill/>
                </a:ln>
                <a:solidFill>
                  <a:schemeClr val="tx1">
                    <a:lumMod val="85000"/>
                    <a:lumOff val="15000"/>
                  </a:schemeClr>
                </a:solidFill>
                <a:effectLst/>
                <a:uLnTx/>
                <a:uFillTx/>
                <a:latin typeface="Times New Roman"/>
                <a:ea typeface="+mn-lt"/>
                <a:cs typeface="Times New Roman"/>
              </a:rPr>
              <a:t>. 7th edn. Hoboken: John Wiley &amp; Sons. </a:t>
            </a:r>
            <a:endParaRPr kumimoji="0" lang="en-US" sz="2800" b="0" i="0" u="none" strike="noStrike" kern="1200" cap="none" spc="0" normalizeH="0" baseline="0" noProof="0">
              <a:ln>
                <a:noFill/>
              </a:ln>
              <a:solidFill>
                <a:schemeClr val="tx1">
                  <a:lumMod val="85000"/>
                  <a:lumOff val="15000"/>
                </a:schemeClr>
              </a:solidFill>
              <a:effectLst/>
              <a:uLnTx/>
              <a:uFillTx/>
              <a:latin typeface="Times New Roman"/>
              <a:ea typeface="+mn-ea"/>
              <a:cs typeface="Times New Roman"/>
            </a:endParaRPr>
          </a:p>
          <a:p>
            <a:pPr marL="0" marR="0" lvl="0" indent="0" defTabSz="914400" rtl="0" eaLnBrk="1" fontAlgn="auto" latinLnBrk="0" hangingPunct="1">
              <a:lnSpc>
                <a:spcPct val="90000"/>
              </a:lnSpc>
              <a:spcBef>
                <a:spcPts val="1000"/>
              </a:spcBef>
              <a:spcAft>
                <a:spcPts val="0"/>
              </a:spcAft>
              <a:buClrTx/>
              <a:buSzTx/>
              <a:buFont typeface="Arial"/>
              <a:buChar char="•"/>
              <a:tabLst/>
              <a:defRPr/>
            </a:pPr>
            <a:r>
              <a:rPr kumimoji="0" lang="en-US" sz="1800" b="0" i="0" u="none" strike="noStrike" kern="1200" cap="none" spc="0" normalizeH="0" baseline="0" noProof="0">
                <a:ln>
                  <a:noFill/>
                </a:ln>
                <a:solidFill>
                  <a:schemeClr val="tx1">
                    <a:lumMod val="85000"/>
                    <a:lumOff val="15000"/>
                  </a:schemeClr>
                </a:solidFill>
                <a:effectLst/>
                <a:uLnTx/>
                <a:uFillTx/>
                <a:latin typeface="Times New Roman"/>
                <a:ea typeface="+mn-lt"/>
                <a:cs typeface="Times New Roman"/>
              </a:rPr>
              <a:t>Stair, R. and Reynolds, G. (2020) </a:t>
            </a:r>
            <a:r>
              <a:rPr kumimoji="0" lang="en-US" sz="1800" b="0" i="1" u="none" strike="noStrike" kern="1200" cap="none" spc="0" normalizeH="0" baseline="0" noProof="0">
                <a:ln>
                  <a:noFill/>
                </a:ln>
                <a:solidFill>
                  <a:schemeClr val="tx1">
                    <a:lumMod val="85000"/>
                    <a:lumOff val="15000"/>
                  </a:schemeClr>
                </a:solidFill>
                <a:effectLst/>
                <a:uLnTx/>
                <a:uFillTx/>
                <a:latin typeface="Times New Roman"/>
                <a:ea typeface="+mn-lt"/>
                <a:cs typeface="Times New Roman"/>
              </a:rPr>
              <a:t>Principles of Information Systems</a:t>
            </a:r>
            <a:r>
              <a:rPr kumimoji="0" lang="en-US" sz="1800" b="0" i="0" u="none" strike="noStrike" kern="1200" cap="none" spc="0" normalizeH="0" baseline="0" noProof="0">
                <a:ln>
                  <a:noFill/>
                </a:ln>
                <a:solidFill>
                  <a:schemeClr val="tx1">
                    <a:lumMod val="85000"/>
                    <a:lumOff val="15000"/>
                  </a:schemeClr>
                </a:solidFill>
                <a:effectLst/>
                <a:uLnTx/>
                <a:uFillTx/>
                <a:latin typeface="Times New Roman"/>
                <a:ea typeface="+mn-lt"/>
                <a:cs typeface="Times New Roman"/>
              </a:rPr>
              <a:t>. 13th edn. Boston: Cengage Learning. </a:t>
            </a:r>
            <a:endParaRPr kumimoji="0" lang="en-US" sz="2800" b="0" i="0" u="none" strike="noStrike" kern="1200" cap="none" spc="0" normalizeH="0" baseline="0" noProof="0">
              <a:ln>
                <a:noFill/>
              </a:ln>
              <a:solidFill>
                <a:schemeClr val="tx1">
                  <a:lumMod val="85000"/>
                  <a:lumOff val="15000"/>
                </a:schemeClr>
              </a:solidFill>
              <a:effectLst/>
              <a:uLnTx/>
              <a:uFillTx/>
              <a:latin typeface="Times New Roman"/>
              <a:ea typeface="+mn-ea"/>
              <a:cs typeface="Times New Roman"/>
            </a:endParaRPr>
          </a:p>
          <a:p>
            <a:pPr marL="0" marR="0" lvl="0" indent="0" defTabSz="914400" rtl="0" eaLnBrk="1" fontAlgn="auto" latinLnBrk="0" hangingPunct="1">
              <a:lnSpc>
                <a:spcPct val="90000"/>
              </a:lnSpc>
              <a:spcBef>
                <a:spcPts val="1000"/>
              </a:spcBef>
              <a:spcAft>
                <a:spcPts val="0"/>
              </a:spcAft>
              <a:buClrTx/>
              <a:buSzTx/>
              <a:buFont typeface="Arial"/>
              <a:buChar char="•"/>
              <a:tabLst/>
              <a:defRPr/>
            </a:pPr>
            <a:r>
              <a:rPr kumimoji="0" lang="en-US" sz="1800" b="0" i="0" u="none" strike="noStrike" kern="1200" cap="none" spc="0" normalizeH="0" baseline="0" noProof="0">
                <a:ln>
                  <a:noFill/>
                </a:ln>
                <a:solidFill>
                  <a:schemeClr val="tx1">
                    <a:lumMod val="85000"/>
                    <a:lumOff val="15000"/>
                  </a:schemeClr>
                </a:solidFill>
                <a:effectLst/>
                <a:uLnTx/>
                <a:uFillTx/>
                <a:latin typeface="Times New Roman"/>
                <a:ea typeface="+mn-lt"/>
                <a:cs typeface="Times New Roman"/>
              </a:rPr>
              <a:t>Turban, E., Pollard, C. and Wood, G. (2021) </a:t>
            </a:r>
            <a:r>
              <a:rPr kumimoji="0" lang="en-US" sz="1800" b="0" i="1" u="none" strike="noStrike" kern="1200" cap="none" spc="0" normalizeH="0" baseline="0" noProof="0">
                <a:ln>
                  <a:noFill/>
                </a:ln>
                <a:solidFill>
                  <a:schemeClr val="tx1">
                    <a:lumMod val="85000"/>
                    <a:lumOff val="15000"/>
                  </a:schemeClr>
                </a:solidFill>
                <a:effectLst/>
                <a:uLnTx/>
                <a:uFillTx/>
                <a:latin typeface="Times New Roman"/>
                <a:ea typeface="+mn-lt"/>
                <a:cs typeface="Times New Roman"/>
              </a:rPr>
              <a:t>Information Technology for Management: Driving Digital Transformation to Increase Local and Global Performance, Growth and Sustainability</a:t>
            </a:r>
            <a:r>
              <a:rPr kumimoji="0" lang="en-US" sz="1800" b="0" i="0" u="none" strike="noStrike" kern="1200" cap="none" spc="0" normalizeH="0" baseline="0" noProof="0">
                <a:ln>
                  <a:noFill/>
                </a:ln>
                <a:solidFill>
                  <a:schemeClr val="tx1">
                    <a:lumMod val="85000"/>
                    <a:lumOff val="15000"/>
                  </a:schemeClr>
                </a:solidFill>
                <a:effectLst/>
                <a:uLnTx/>
                <a:uFillTx/>
                <a:latin typeface="Times New Roman"/>
                <a:ea typeface="+mn-lt"/>
                <a:cs typeface="Times New Roman"/>
              </a:rPr>
              <a:t>. 12th edn. Hoboken: John Wiley &amp; Sons.</a:t>
            </a:r>
            <a:endParaRPr kumimoji="0" lang="en-US" sz="2800" b="0" i="0" u="none" strike="noStrike" kern="1200" cap="none" spc="0" normalizeH="0" baseline="0" noProof="0" dirty="0">
              <a:ln>
                <a:noFill/>
              </a:ln>
              <a:solidFill>
                <a:schemeClr val="tx1">
                  <a:lumMod val="85000"/>
                  <a:lumOff val="15000"/>
                </a:schemeClr>
              </a:solidFill>
              <a:effectLst/>
              <a:uLnTx/>
              <a:uFillTx/>
              <a:latin typeface="Aptos" panose="020B0004020202020204"/>
              <a:ea typeface="+mn-ea"/>
              <a:cs typeface="Times New Roman"/>
            </a:endParaRPr>
          </a:p>
        </p:txBody>
      </p:sp>
    </p:spTree>
    <p:extLst>
      <p:ext uri="{BB962C8B-B14F-4D97-AF65-F5344CB8AC3E}">
        <p14:creationId xmlns:p14="http://schemas.microsoft.com/office/powerpoint/2010/main" val="1619279839"/>
      </p:ext>
    </p:extLst>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D81EC1-A382-3170-4676-B5F5C5F56EB3}"/>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F504D7C-9A55-3AF5-3C85-376D65D935FF}"/>
              </a:ext>
            </a:extLst>
          </p:cNvPr>
          <p:cNvSpPr>
            <a:spLocks noGrp="1"/>
          </p:cNvSpPr>
          <p:nvPr>
            <p:ph type="sldNum" sz="quarter" idx="12"/>
          </p:nvPr>
        </p:nvSpPr>
        <p:spPr/>
        <p:txBody>
          <a:bodyPr/>
          <a:lstStyle/>
          <a:p>
            <a:fld id="{5AE1514C-5E56-4738-A1FF-4B1CFD2A3E36}" type="slidenum">
              <a:rPr lang="en-US" smtClean="0"/>
              <a:pPr/>
              <a:t>15</a:t>
            </a:fld>
            <a:endParaRPr lang="en-US"/>
          </a:p>
        </p:txBody>
      </p:sp>
      <p:sp useBgFill="1">
        <p:nvSpPr>
          <p:cNvPr id="3" name="Rectangle 2">
            <a:extLst>
              <a:ext uri="{FF2B5EF4-FFF2-40B4-BE49-F238E27FC236}">
                <a16:creationId xmlns:a16="http://schemas.microsoft.com/office/drawing/2014/main" id="{E2BCA9D6-6FE0-D997-178B-97D539BED9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876769A2-687D-F8ED-6BC7-C78405FA8D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12191999" cy="6858000"/>
          </a:xfrm>
          <a:prstGeom prst="rect">
            <a:avLst/>
          </a:prstGeom>
          <a:gradFill>
            <a:gsLst>
              <a:gs pos="0">
                <a:schemeClr val="accent1">
                  <a:lumMod val="50000"/>
                </a:schemeClr>
              </a:gs>
              <a:gs pos="100000">
                <a:srgbClr val="00000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7D5AFDD-2457-45AA-7A32-9CAFFB2F78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
            <a:ext cx="12192000" cy="6402581"/>
          </a:xfrm>
          <a:prstGeom prst="rect">
            <a:avLst/>
          </a:prstGeom>
          <a:gradFill>
            <a:gsLst>
              <a:gs pos="1000">
                <a:schemeClr val="accent1">
                  <a:lumMod val="75000"/>
                  <a:alpha val="59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AFB935C-CA8D-F419-F57D-B5EFB799A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63054" y="-2653923"/>
            <a:ext cx="6858001" cy="12165846"/>
          </a:xfrm>
          <a:prstGeom prst="rect">
            <a:avLst/>
          </a:prstGeom>
          <a:gradFill>
            <a:gsLst>
              <a:gs pos="13000">
                <a:schemeClr val="accent1">
                  <a:lumMod val="50000"/>
                  <a:alpha val="0"/>
                </a:schemeClr>
              </a:gs>
              <a:gs pos="99000">
                <a:srgbClr val="000000">
                  <a:alpha val="28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36">
            <a:extLst>
              <a:ext uri="{FF2B5EF4-FFF2-40B4-BE49-F238E27FC236}">
                <a16:creationId xmlns:a16="http://schemas.microsoft.com/office/drawing/2014/main" id="{39AF91DB-5265-3140-B1B2-736BC86B48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94763" y="0"/>
            <a:ext cx="6096001" cy="6858000"/>
          </a:xfrm>
          <a:prstGeom prst="rect">
            <a:avLst/>
          </a:prstGeom>
          <a:gradFill>
            <a:gsLst>
              <a:gs pos="13000">
                <a:schemeClr val="accent1">
                  <a:lumMod val="50000"/>
                  <a:alpha val="0"/>
                </a:schemeClr>
              </a:gs>
              <a:gs pos="99000">
                <a:schemeClr val="accent1">
                  <a:lumMod val="75000"/>
                  <a:alpha val="50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38">
            <a:extLst>
              <a:ext uri="{FF2B5EF4-FFF2-40B4-BE49-F238E27FC236}">
                <a16:creationId xmlns:a16="http://schemas.microsoft.com/office/drawing/2014/main" id="{1B3AE85E-786A-9C8C-12F4-ACF61AA806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3"/>
            <a:ext cx="12182871" cy="6871922"/>
          </a:xfrm>
          <a:prstGeom prst="rect">
            <a:avLst/>
          </a:prstGeom>
          <a:gradFill>
            <a:gsLst>
              <a:gs pos="13000">
                <a:srgbClr val="000000">
                  <a:alpha val="35000"/>
                </a:srgbClr>
              </a:gs>
              <a:gs pos="99000">
                <a:schemeClr val="accent1">
                  <a:lumMod val="75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40">
            <a:extLst>
              <a:ext uri="{FF2B5EF4-FFF2-40B4-BE49-F238E27FC236}">
                <a16:creationId xmlns:a16="http://schemas.microsoft.com/office/drawing/2014/main" id="{8C9CA10E-7A74-A7D9-0D6C-D7BC6E5F9A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7713" y="4049"/>
            <a:ext cx="10216576" cy="4729040"/>
          </a:xfrm>
          <a:custGeom>
            <a:avLst/>
            <a:gdLst>
              <a:gd name="connsiteX0" fmla="*/ 0 w 10216576"/>
              <a:gd name="connsiteY0" fmla="*/ 0 h 4729040"/>
              <a:gd name="connsiteX1" fmla="*/ 10216576 w 10216576"/>
              <a:gd name="connsiteY1" fmla="*/ 0 h 4729040"/>
              <a:gd name="connsiteX2" fmla="*/ 10210268 w 10216576"/>
              <a:gd name="connsiteY2" fmla="*/ 124944 h 4729040"/>
              <a:gd name="connsiteX3" fmla="*/ 5108288 w 10216576"/>
              <a:gd name="connsiteY3" fmla="*/ 4729040 h 4729040"/>
              <a:gd name="connsiteX4" fmla="*/ 6309 w 10216576"/>
              <a:gd name="connsiteY4" fmla="*/ 124944 h 4729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6576" h="4729040">
                <a:moveTo>
                  <a:pt x="0" y="0"/>
                </a:moveTo>
                <a:lnTo>
                  <a:pt x="10216576" y="0"/>
                </a:lnTo>
                <a:lnTo>
                  <a:pt x="10210268" y="124944"/>
                </a:lnTo>
                <a:cubicBezTo>
                  <a:pt x="9947637" y="2710997"/>
                  <a:pt x="7763635" y="4729040"/>
                  <a:pt x="5108288" y="4729040"/>
                </a:cubicBezTo>
                <a:cubicBezTo>
                  <a:pt x="2452942" y="4729040"/>
                  <a:pt x="268937" y="2710997"/>
                  <a:pt x="6309" y="124944"/>
                </a:cubicBezTo>
                <a:close/>
              </a:path>
            </a:pathLst>
          </a:custGeom>
          <a:gradFill>
            <a:gsLst>
              <a:gs pos="7000">
                <a:schemeClr val="accent1">
                  <a:lumMod val="50000"/>
                  <a:alpha val="4000"/>
                </a:schemeClr>
              </a:gs>
              <a:gs pos="99000">
                <a:schemeClr val="accent1">
                  <a:alpha val="2400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Title 1">
            <a:extLst>
              <a:ext uri="{FF2B5EF4-FFF2-40B4-BE49-F238E27FC236}">
                <a16:creationId xmlns:a16="http://schemas.microsoft.com/office/drawing/2014/main" id="{B70A027B-5FA9-510A-E907-70F7A2EB0BBC}"/>
              </a:ext>
            </a:extLst>
          </p:cNvPr>
          <p:cNvSpPr txBox="1">
            <a:spLocks/>
          </p:cNvSpPr>
          <p:nvPr/>
        </p:nvSpPr>
        <p:spPr>
          <a:xfrm>
            <a:off x="2026693" y="1030406"/>
            <a:ext cx="8147713" cy="3081242"/>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90000"/>
              </a:lnSpc>
              <a:spcBef>
                <a:spcPct val="0"/>
              </a:spcBef>
              <a:spcAft>
                <a:spcPts val="0"/>
              </a:spcAft>
              <a:buClrTx/>
              <a:buSzTx/>
              <a:buFontTx/>
              <a:buNone/>
              <a:tabLst>
                <a:tab pos="10579100" algn="l"/>
              </a:tabLst>
              <a:defRPr/>
            </a:pPr>
            <a:endParaRPr kumimoji="0" lang="en-US" sz="4800" b="0" i="0" u="none" strike="noStrike" kern="1200" cap="none" spc="160" normalizeH="0" baseline="0" noProof="0" dirty="0">
              <a:ln>
                <a:noFill/>
              </a:ln>
              <a:solidFill>
                <a:srgbClr val="FFFFFF"/>
              </a:solidFill>
              <a:effectLst/>
              <a:uLnTx/>
              <a:uFillTx/>
              <a:latin typeface="Segoe UI Semibold" panose="020B0702040204020203" pitchFamily="34" charset="0"/>
              <a:ea typeface="+mj-ea"/>
              <a:cs typeface="Segoe UI Semibold" panose="020B0702040204020203" pitchFamily="34" charset="0"/>
            </a:endParaRPr>
          </a:p>
        </p:txBody>
      </p:sp>
      <p:sp>
        <p:nvSpPr>
          <p:cNvPr id="11" name="TextBox 10">
            <a:extLst>
              <a:ext uri="{FF2B5EF4-FFF2-40B4-BE49-F238E27FC236}">
                <a16:creationId xmlns:a16="http://schemas.microsoft.com/office/drawing/2014/main" id="{CD5E6304-28FC-D405-AC0C-B091447E74B6}"/>
              </a:ext>
            </a:extLst>
          </p:cNvPr>
          <p:cNvSpPr txBox="1"/>
          <p:nvPr/>
        </p:nvSpPr>
        <p:spPr>
          <a:xfrm>
            <a:off x="318977" y="175443"/>
            <a:ext cx="10909003" cy="1631216"/>
          </a:xfrm>
          <a:prstGeom prst="rect">
            <a:avLst/>
          </a:prstGeom>
          <a:noFill/>
        </p:spPr>
        <p:txBody>
          <a:bodyPr wrap="square">
            <a:spAutoFit/>
          </a:bodyPr>
          <a:lstStyle/>
          <a:p>
            <a:pPr algn="ctr"/>
            <a:endParaRPr lang="ro-RO" sz="2000" dirty="0">
              <a:solidFill>
                <a:schemeClr val="bg1"/>
              </a:solidFill>
              <a:latin typeface="Arial Black" panose="020B0A04020102020204" pitchFamily="34" charset="0"/>
            </a:endParaRPr>
          </a:p>
          <a:p>
            <a:pPr algn="ctr"/>
            <a:endParaRPr lang="ro-RO" sz="2000" dirty="0">
              <a:solidFill>
                <a:schemeClr val="bg1"/>
              </a:solidFill>
              <a:latin typeface="Arial Black" panose="020B0A04020102020204" pitchFamily="34" charset="0"/>
            </a:endParaRPr>
          </a:p>
          <a:p>
            <a:pPr algn="ctr"/>
            <a:endParaRPr lang="ro-RO" sz="2000" dirty="0">
              <a:solidFill>
                <a:schemeClr val="bg1"/>
              </a:solidFill>
              <a:latin typeface="Arial Black" panose="020B0A04020102020204" pitchFamily="34" charset="0"/>
            </a:endParaRPr>
          </a:p>
          <a:p>
            <a:pPr algn="ctr"/>
            <a:endParaRPr lang="ro-RO" sz="2000" dirty="0">
              <a:solidFill>
                <a:schemeClr val="bg1"/>
              </a:solidFill>
              <a:latin typeface="Arial Black" panose="020B0A04020102020204" pitchFamily="34" charset="0"/>
            </a:endParaRPr>
          </a:p>
          <a:p>
            <a:pPr algn="ctr"/>
            <a:endParaRPr lang="ro-RO" sz="2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endParaRPr>
          </a:p>
        </p:txBody>
      </p:sp>
      <p:sp>
        <p:nvSpPr>
          <p:cNvPr id="12" name="TextBox 11">
            <a:extLst>
              <a:ext uri="{FF2B5EF4-FFF2-40B4-BE49-F238E27FC236}">
                <a16:creationId xmlns:a16="http://schemas.microsoft.com/office/drawing/2014/main" id="{E8F1A81C-715C-A2D1-D081-9D379DC2582A}"/>
              </a:ext>
            </a:extLst>
          </p:cNvPr>
          <p:cNvSpPr txBox="1"/>
          <p:nvPr/>
        </p:nvSpPr>
        <p:spPr>
          <a:xfrm>
            <a:off x="517663" y="1223059"/>
            <a:ext cx="10848342" cy="3816429"/>
          </a:xfrm>
          <a:prstGeom prst="rect">
            <a:avLst/>
          </a:prstGeom>
          <a:noFill/>
        </p:spPr>
        <p:txBody>
          <a:bodyPr wrap="square">
            <a:spAutoFit/>
          </a:bodyPr>
          <a:lstStyle/>
          <a:p>
            <a:pPr algn="ctr"/>
            <a:r>
              <a:rPr lang="en-GB" sz="2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rPr>
              <a:t>Managing Business Information(LCLM5004_LON)</a:t>
            </a:r>
          </a:p>
          <a:p>
            <a:pPr algn="ctr"/>
            <a:endParaRPr lang="en-GB"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endParaRPr>
          </a:p>
          <a:p>
            <a:pPr algn="ctr"/>
            <a:r>
              <a:rPr lang="en-GB"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rPr>
              <a:t>Name: Livia Dobrica </a:t>
            </a:r>
          </a:p>
          <a:p>
            <a:pPr algn="ctr"/>
            <a:r>
              <a:rPr lang="en-GB"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rPr>
              <a:t>ID :2335250</a:t>
            </a:r>
          </a:p>
          <a:p>
            <a:pPr algn="ctr"/>
            <a:r>
              <a:rPr lang="en-GB"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rPr>
              <a:t>Topic: Ethical Considerations: Discuss data privacy, security, and ethical concerns, including AI decision-making, employee monitoring, and bias. Suggest ways to mitigate risks and ensure responsible use.</a:t>
            </a:r>
          </a:p>
          <a:p>
            <a:pPr algn="ctr"/>
            <a:endParaRPr lang="en-GB"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endParaRPr>
          </a:p>
          <a:p>
            <a:pPr algn="ctr"/>
            <a:r>
              <a:rPr lang="en-GB"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rPr>
              <a:t>Lecturer: </a:t>
            </a:r>
            <a:r>
              <a:rPr lang="en-GB" sz="2400" b="1" dirty="0" err="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rPr>
              <a:t>Amitave</a:t>
            </a:r>
            <a:r>
              <a:rPr lang="en-GB"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rPr>
              <a:t> Banik</a:t>
            </a:r>
            <a:endParaRPr lang="en-IN" sz="24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24791170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5AE1514C-5E56-4738-A1FF-4B1CFD2A3E36}" type="slidenum">
              <a:rPr lang="en-US" smtClean="0"/>
              <a:pPr/>
              <a:t>16</a:t>
            </a:fld>
            <a:endParaRPr lang="en-US"/>
          </a:p>
        </p:txBody>
      </p:sp>
      <p:sp useBgFill="1">
        <p:nvSpPr>
          <p:cNvPr id="3" name="Rectangle 2">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 name="Rectangle 3">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Rectangle 8">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itlu 1">
            <a:extLst>
              <a:ext uri="{FF2B5EF4-FFF2-40B4-BE49-F238E27FC236}">
                <a16:creationId xmlns:a16="http://schemas.microsoft.com/office/drawing/2014/main" id="{4018AF11-9829-B646-C4F3-3E3664592301}"/>
              </a:ext>
            </a:extLst>
          </p:cNvPr>
          <p:cNvSpPr txBox="1">
            <a:spLocks/>
          </p:cNvSpPr>
          <p:nvPr/>
        </p:nvSpPr>
        <p:spPr>
          <a:xfrm>
            <a:off x="466722" y="586855"/>
            <a:ext cx="3201366" cy="3387497"/>
          </a:xfrm>
          <a:prstGeom prst="rect">
            <a:avLst/>
          </a:prstGeom>
        </p:spPr>
        <p:txBody>
          <a:bodyPr anchor="b">
            <a:normAutofit/>
          </a:bodyPr>
          <a:lstStyle/>
          <a:p>
            <a:pPr marL="0" marR="0" lvl="0" indent="0" algn="r" defTabSz="914400" rtl="0" eaLnBrk="1" fontAlgn="auto" latinLnBrk="0" hangingPunct="1">
              <a:lnSpc>
                <a:spcPct val="90000"/>
              </a:lnSpc>
              <a:spcBef>
                <a:spcPct val="0"/>
              </a:spcBef>
              <a:spcAft>
                <a:spcPts val="0"/>
              </a:spcAft>
              <a:buClrTx/>
              <a:buSzTx/>
              <a:buFontTx/>
              <a:buNone/>
              <a:tabLst>
                <a:tab pos="10579100" algn="l"/>
              </a:tabLst>
              <a:defRPr/>
            </a:pPr>
            <a:r>
              <a:rPr kumimoji="0" lang="ro-RO" sz="4000" b="1" i="1" u="sng" strike="noStrike" kern="1200" cap="none" spc="160" normalizeH="0" baseline="0" noProof="0">
                <a:ln>
                  <a:noFill/>
                </a:ln>
                <a:solidFill>
                  <a:srgbClr val="FFFFFF"/>
                </a:solidFill>
                <a:effectLst/>
                <a:uLnTx/>
                <a:uFillTx/>
                <a:latin typeface="Segoe UI Semibold" panose="020B0702040204020203" pitchFamily="34" charset="0"/>
                <a:ea typeface="+mj-ea"/>
                <a:cs typeface="Segoe UI Semibold" panose="020B0702040204020203" pitchFamily="34" charset="0"/>
              </a:rPr>
              <a:t>Data </a:t>
            </a:r>
            <a:r>
              <a:rPr kumimoji="0" lang="en-GB" sz="4000" b="1" i="1" u="sng" strike="noStrike" kern="1200" cap="none" spc="160" normalizeH="0" baseline="0" noProof="0">
                <a:ln>
                  <a:noFill/>
                </a:ln>
                <a:solidFill>
                  <a:srgbClr val="FFFFFF"/>
                </a:solidFill>
                <a:effectLst/>
                <a:uLnTx/>
                <a:uFillTx/>
                <a:latin typeface="Segoe UI Semibold" panose="020B0702040204020203" pitchFamily="34" charset="0"/>
                <a:ea typeface="+mj-ea"/>
                <a:cs typeface="Segoe UI Semibold" panose="020B0702040204020203" pitchFamily="34" charset="0"/>
              </a:rPr>
              <a:t>Privacy</a:t>
            </a:r>
            <a:br>
              <a:rPr kumimoji="0" lang="ro-RO" sz="4000" b="1" i="0" u="none" strike="noStrike" kern="1200" cap="none" spc="160" normalizeH="0" baseline="0" noProof="0">
                <a:ln>
                  <a:noFill/>
                </a:ln>
                <a:solidFill>
                  <a:srgbClr val="FFFFFF"/>
                </a:solidFill>
                <a:effectLst/>
                <a:uLnTx/>
                <a:uFillTx/>
                <a:latin typeface="Segoe UI Semibold" panose="020B0702040204020203" pitchFamily="34" charset="0"/>
                <a:ea typeface="+mj-ea"/>
                <a:cs typeface="Segoe UI Semibold" panose="020B0702040204020203" pitchFamily="34" charset="0"/>
              </a:rPr>
            </a:br>
            <a:endParaRPr kumimoji="0" lang="x-none" sz="4000" b="0" i="0" u="none" strike="noStrike" kern="1200" cap="none" spc="160" normalizeH="0" baseline="0" noProof="0">
              <a:ln>
                <a:noFill/>
              </a:ln>
              <a:solidFill>
                <a:srgbClr val="FFFFFF"/>
              </a:solidFill>
              <a:effectLst/>
              <a:uLnTx/>
              <a:uFillTx/>
              <a:latin typeface="Segoe UI Semibold" panose="020B0702040204020203" pitchFamily="34" charset="0"/>
              <a:ea typeface="+mj-ea"/>
              <a:cs typeface="Segoe UI Semibold" panose="020B0702040204020203" pitchFamily="34" charset="0"/>
            </a:endParaRPr>
          </a:p>
        </p:txBody>
      </p:sp>
      <p:sp>
        <p:nvSpPr>
          <p:cNvPr id="11" name="Substituent conținut 2">
            <a:extLst>
              <a:ext uri="{FF2B5EF4-FFF2-40B4-BE49-F238E27FC236}">
                <a16:creationId xmlns:a16="http://schemas.microsoft.com/office/drawing/2014/main" id="{2E3A101E-CA5D-72C7-657B-024687094AA9}"/>
              </a:ext>
            </a:extLst>
          </p:cNvPr>
          <p:cNvSpPr txBox="1">
            <a:spLocks/>
          </p:cNvSpPr>
          <p:nvPr/>
        </p:nvSpPr>
        <p:spPr>
          <a:xfrm>
            <a:off x="4367695" y="159192"/>
            <a:ext cx="2807667" cy="2308548"/>
          </a:xfrm>
          <a:prstGeom prst="rect">
            <a:avLst/>
          </a:prstGeom>
        </p:spPr>
        <p:txBody>
          <a:bodyPr anchor="ctr">
            <a:normAutofit/>
          </a:body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700" b="0" i="0" u="none" strike="noStrike" kern="1200" cap="none" spc="0" normalizeH="0" baseline="0" noProof="0">
              <a:ln>
                <a:noFill/>
              </a:ln>
              <a:solidFill>
                <a:schemeClr val="tx1">
                  <a:lumMod val="85000"/>
                  <a:lumOff val="15000"/>
                </a:schemeClr>
              </a:solidFill>
              <a:effectLst/>
              <a:uLnTx/>
              <a:uFillTx/>
              <a:latin typeface="+mj-lt"/>
              <a:ea typeface="+mn-ea"/>
              <a:cs typeface="+mn-cs"/>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700" b="0" i="0" u="none" strike="noStrike" kern="1200" cap="none" spc="0" normalizeH="0" baseline="0" noProof="0">
              <a:ln>
                <a:noFill/>
              </a:ln>
              <a:solidFill>
                <a:schemeClr val="tx1">
                  <a:lumMod val="85000"/>
                  <a:lumOff val="15000"/>
                </a:schemeClr>
              </a:solidFill>
              <a:effectLst/>
              <a:uLnTx/>
              <a:uFillTx/>
              <a:latin typeface="+mj-lt"/>
              <a:ea typeface="+mn-ea"/>
              <a:cs typeface="+mn-cs"/>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700" b="0" i="0" u="none" strike="noStrike" kern="1200" cap="none" spc="0" normalizeH="0" baseline="0" noProof="0">
              <a:ln>
                <a:noFill/>
              </a:ln>
              <a:solidFill>
                <a:schemeClr val="tx1">
                  <a:lumMod val="85000"/>
                  <a:lumOff val="15000"/>
                </a:schemeClr>
              </a:solidFill>
              <a:effectLst/>
              <a:uLnTx/>
              <a:uFillTx/>
              <a:latin typeface="+mj-lt"/>
              <a:ea typeface="+mn-ea"/>
              <a:cs typeface="+mn-cs"/>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700" b="0" i="0" u="none" strike="noStrike" kern="1200" cap="none" spc="0" normalizeH="0" baseline="0" noProof="0">
              <a:ln>
                <a:noFill/>
              </a:ln>
              <a:solidFill>
                <a:schemeClr val="tx1">
                  <a:lumMod val="85000"/>
                  <a:lumOff val="15000"/>
                </a:schemeClr>
              </a:solidFill>
              <a:effectLst/>
              <a:uLnTx/>
              <a:uFillTx/>
              <a:latin typeface="+mj-lt"/>
              <a:ea typeface="+mn-ea"/>
              <a:cs typeface="+mn-cs"/>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x-none" sz="700" b="0" i="0" u="none" strike="noStrike" kern="1200" cap="none" spc="0" normalizeH="0" baseline="0" noProof="0">
              <a:ln>
                <a:noFill/>
              </a:ln>
              <a:solidFill>
                <a:schemeClr val="tx1">
                  <a:lumMod val="85000"/>
                  <a:lumOff val="15000"/>
                </a:schemeClr>
              </a:solidFill>
              <a:effectLst/>
              <a:uLnTx/>
              <a:uFillTx/>
              <a:latin typeface="+mj-lt"/>
              <a:ea typeface="+mn-ea"/>
              <a:cs typeface="+mn-cs"/>
            </a:endParaRPr>
          </a:p>
        </p:txBody>
      </p:sp>
      <p:sp>
        <p:nvSpPr>
          <p:cNvPr id="12" name="TextBox 11">
            <a:extLst>
              <a:ext uri="{FF2B5EF4-FFF2-40B4-BE49-F238E27FC236}">
                <a16:creationId xmlns:a16="http://schemas.microsoft.com/office/drawing/2014/main" id="{321ABB49-037B-538F-BBD4-BB56278DE713}"/>
              </a:ext>
            </a:extLst>
          </p:cNvPr>
          <p:cNvSpPr txBox="1"/>
          <p:nvPr/>
        </p:nvSpPr>
        <p:spPr>
          <a:xfrm>
            <a:off x="4281051" y="293894"/>
            <a:ext cx="3372419" cy="1477328"/>
          </a:xfrm>
          <a:prstGeom prst="rect">
            <a:avLst/>
          </a:prstGeom>
          <a:noFill/>
        </p:spPr>
        <p:txBody>
          <a:bodyPr wrap="square" rtlCol="0">
            <a:spAutoFit/>
          </a:bodyPr>
          <a:lstStyle/>
          <a:p>
            <a:pPr algn="l"/>
            <a:r>
              <a:rPr lang="en-GB" b="1" i="1" dirty="0"/>
              <a:t>What is Data Privacy?</a:t>
            </a:r>
          </a:p>
          <a:p>
            <a:pPr algn="l"/>
            <a:r>
              <a:rPr lang="en-GB" dirty="0"/>
              <a:t>Data privacy is the protection of personal and sensitive information from unauthorised use.</a:t>
            </a:r>
            <a:endParaRPr lang="en-US" dirty="0"/>
          </a:p>
        </p:txBody>
      </p:sp>
      <p:sp>
        <p:nvSpPr>
          <p:cNvPr id="13" name="TextBox 12">
            <a:extLst>
              <a:ext uri="{FF2B5EF4-FFF2-40B4-BE49-F238E27FC236}">
                <a16:creationId xmlns:a16="http://schemas.microsoft.com/office/drawing/2014/main" id="{C31E6938-9882-103B-EF34-0FE1409EE61F}"/>
              </a:ext>
            </a:extLst>
          </p:cNvPr>
          <p:cNvSpPr txBox="1"/>
          <p:nvPr/>
        </p:nvSpPr>
        <p:spPr>
          <a:xfrm>
            <a:off x="8352858" y="293894"/>
            <a:ext cx="3372420" cy="1754326"/>
          </a:xfrm>
          <a:prstGeom prst="rect">
            <a:avLst/>
          </a:prstGeom>
          <a:noFill/>
        </p:spPr>
        <p:txBody>
          <a:bodyPr wrap="square" rtlCol="0">
            <a:spAutoFit/>
          </a:bodyPr>
          <a:lstStyle/>
          <a:p>
            <a:pPr algn="l"/>
            <a:r>
              <a:rPr lang="en-GB" b="1" i="1"/>
              <a:t>Why is it important?</a:t>
            </a:r>
          </a:p>
          <a:p>
            <a:pPr marL="285750" indent="-285750" algn="l">
              <a:buFont typeface="Arial" panose="020B0604020202020204" pitchFamily="34" charset="0"/>
              <a:buChar char="•"/>
            </a:pPr>
            <a:r>
              <a:rPr lang="en-GB"/>
              <a:t>Protects personal and confidential data</a:t>
            </a:r>
          </a:p>
          <a:p>
            <a:pPr marL="285750" indent="-285750" algn="l">
              <a:buFont typeface="Arial" panose="020B0604020202020204" pitchFamily="34" charset="0"/>
              <a:buChar char="•"/>
            </a:pPr>
            <a:r>
              <a:rPr lang="en-GB"/>
              <a:t>Builds customer trust.</a:t>
            </a:r>
          </a:p>
          <a:p>
            <a:pPr marL="285750" indent="-285750" algn="l">
              <a:buFont typeface="Arial" panose="020B0604020202020204" pitchFamily="34" charset="0"/>
              <a:buChar char="•"/>
            </a:pPr>
            <a:r>
              <a:rPr lang="en-GB"/>
              <a:t>Helps companies comply with data protection laws.</a:t>
            </a:r>
            <a:endParaRPr lang="en-US"/>
          </a:p>
        </p:txBody>
      </p:sp>
      <p:sp>
        <p:nvSpPr>
          <p:cNvPr id="14" name="TextBox 13">
            <a:extLst>
              <a:ext uri="{FF2B5EF4-FFF2-40B4-BE49-F238E27FC236}">
                <a16:creationId xmlns:a16="http://schemas.microsoft.com/office/drawing/2014/main" id="{BBBF71F3-AC7A-484E-EED5-EFB63FEE3F8B}"/>
              </a:ext>
            </a:extLst>
          </p:cNvPr>
          <p:cNvSpPr txBox="1"/>
          <p:nvPr/>
        </p:nvSpPr>
        <p:spPr>
          <a:xfrm>
            <a:off x="4220309" y="2167812"/>
            <a:ext cx="7504969" cy="2308324"/>
          </a:xfrm>
          <a:prstGeom prst="rect">
            <a:avLst/>
          </a:prstGeom>
          <a:noFill/>
        </p:spPr>
        <p:txBody>
          <a:bodyPr wrap="square" rtlCol="0">
            <a:spAutoFit/>
          </a:bodyPr>
          <a:lstStyle/>
          <a:p>
            <a:pPr algn="l"/>
            <a:r>
              <a:rPr lang="en-GB" b="1" i="1"/>
              <a:t>Data Privacy Across the Information System Pyramid </a:t>
            </a:r>
          </a:p>
          <a:p>
            <a:pPr marL="285750" indent="-285750" algn="l">
              <a:buFont typeface="Arial" panose="020B0604020202020204" pitchFamily="34" charset="0"/>
              <a:buChar char="•"/>
            </a:pPr>
            <a:r>
              <a:rPr lang="en-GB"/>
              <a:t>TPS: Collects customer and employee data during daily transactions.</a:t>
            </a:r>
          </a:p>
          <a:p>
            <a:pPr marL="285750" indent="-285750" algn="l">
              <a:buFont typeface="Arial" panose="020B0604020202020204" pitchFamily="34" charset="0"/>
              <a:buChar char="•"/>
            </a:pPr>
            <a:r>
              <a:rPr lang="en-GB"/>
              <a:t>MIS: Uses data to produce reports, while protecting confidential information.</a:t>
            </a:r>
          </a:p>
          <a:p>
            <a:pPr marL="285750" indent="-285750" algn="l">
              <a:buFont typeface="Arial" panose="020B0604020202020204" pitchFamily="34" charset="0"/>
              <a:buChar char="•"/>
            </a:pPr>
            <a:r>
              <a:rPr lang="en-GB"/>
              <a:t>DSS: Analyses business data to support decision-making while ensuring sensitive information is protected.</a:t>
            </a:r>
          </a:p>
          <a:p>
            <a:pPr marL="285750" indent="-285750" algn="l">
              <a:buFont typeface="Arial" panose="020B0604020202020204" pitchFamily="34" charset="0"/>
              <a:buChar char="•"/>
            </a:pPr>
            <a:r>
              <a:rPr lang="en-GB"/>
              <a:t>EIS: Provides senior executives with secure access to strategic business information.</a:t>
            </a:r>
            <a:endParaRPr lang="en-US"/>
          </a:p>
        </p:txBody>
      </p:sp>
      <p:sp>
        <p:nvSpPr>
          <p:cNvPr id="15" name="TextBox 14">
            <a:extLst>
              <a:ext uri="{FF2B5EF4-FFF2-40B4-BE49-F238E27FC236}">
                <a16:creationId xmlns:a16="http://schemas.microsoft.com/office/drawing/2014/main" id="{7292E59A-E8E5-D72C-EEEC-6F6E35783D95}"/>
              </a:ext>
            </a:extLst>
          </p:cNvPr>
          <p:cNvSpPr txBox="1"/>
          <p:nvPr/>
        </p:nvSpPr>
        <p:spPr>
          <a:xfrm>
            <a:off x="4281050" y="4595728"/>
            <a:ext cx="3592857" cy="1754326"/>
          </a:xfrm>
          <a:prstGeom prst="rect">
            <a:avLst/>
          </a:prstGeom>
          <a:noFill/>
        </p:spPr>
        <p:txBody>
          <a:bodyPr wrap="square" rtlCol="0">
            <a:spAutoFit/>
          </a:bodyPr>
          <a:lstStyle/>
          <a:p>
            <a:pPr algn="l"/>
            <a:r>
              <a:rPr lang="en-GB" b="1" i="1"/>
              <a:t>Mitigation 1: Role-Based Access Control </a:t>
            </a:r>
          </a:p>
          <a:p>
            <a:pPr marL="285750" indent="-285750" algn="l">
              <a:buFont typeface="Arial" panose="020B0604020202020204" pitchFamily="34" charset="0"/>
              <a:buChar char="•"/>
            </a:pPr>
            <a:r>
              <a:rPr lang="en-GB"/>
              <a:t>Only authorised employees can access personal or sensitive data.</a:t>
            </a:r>
          </a:p>
          <a:p>
            <a:pPr marL="285750" indent="-285750" algn="l">
              <a:buFont typeface="Arial" panose="020B0604020202020204" pitchFamily="34" charset="0"/>
              <a:buChar char="•"/>
            </a:pPr>
            <a:r>
              <a:rPr lang="en-GB"/>
              <a:t>Reduces the risk of unauthorized access or misuse.</a:t>
            </a:r>
            <a:endParaRPr lang="en-US"/>
          </a:p>
        </p:txBody>
      </p:sp>
      <p:sp>
        <p:nvSpPr>
          <p:cNvPr id="16" name="TextBox 15">
            <a:extLst>
              <a:ext uri="{FF2B5EF4-FFF2-40B4-BE49-F238E27FC236}">
                <a16:creationId xmlns:a16="http://schemas.microsoft.com/office/drawing/2014/main" id="{5C2E4C82-367D-D0F3-C8A7-8EB5ECD8C679}"/>
              </a:ext>
            </a:extLst>
          </p:cNvPr>
          <p:cNvSpPr txBox="1"/>
          <p:nvPr/>
        </p:nvSpPr>
        <p:spPr>
          <a:xfrm>
            <a:off x="8010769" y="4595728"/>
            <a:ext cx="3555176" cy="1754326"/>
          </a:xfrm>
          <a:prstGeom prst="rect">
            <a:avLst/>
          </a:prstGeom>
          <a:noFill/>
        </p:spPr>
        <p:txBody>
          <a:bodyPr wrap="square" rtlCol="0">
            <a:spAutoFit/>
          </a:bodyPr>
          <a:lstStyle/>
          <a:p>
            <a:pPr algn="l"/>
            <a:r>
              <a:rPr lang="en-GB" b="1" i="1"/>
              <a:t>Mitigation 2: Follow Data Protection Regulations</a:t>
            </a:r>
          </a:p>
          <a:p>
            <a:pPr marL="285750" indent="-285750" algn="l">
              <a:buFont typeface="Arial" panose="020B0604020202020204" pitchFamily="34" charset="0"/>
              <a:buChar char="•"/>
            </a:pPr>
            <a:r>
              <a:rPr lang="en-GB"/>
              <a:t>Comply with laws such as GDPR.</a:t>
            </a:r>
          </a:p>
          <a:p>
            <a:pPr marL="285750" indent="-285750" algn="l">
              <a:buFont typeface="Arial" panose="020B0604020202020204" pitchFamily="34" charset="0"/>
              <a:buChar char="•"/>
            </a:pPr>
            <a:r>
              <a:rPr lang="en-GB"/>
              <a:t>Collect only necessary personal data and obtain user consent before collecting or sharing it.</a:t>
            </a:r>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5AE1514C-5E56-4738-A1FF-4B1CFD2A3E36}" type="slidenum">
              <a:rPr lang="en-US" smtClean="0"/>
              <a:pPr/>
              <a:t>17</a:t>
            </a:fld>
            <a:endParaRPr lang="en-US"/>
          </a:p>
        </p:txBody>
      </p:sp>
      <p:sp useBgFill="1">
        <p:nvSpPr>
          <p:cNvPr id="3"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itlu 1">
            <a:extLst>
              <a:ext uri="{FF2B5EF4-FFF2-40B4-BE49-F238E27FC236}">
                <a16:creationId xmlns:a16="http://schemas.microsoft.com/office/drawing/2014/main" id="{A46B2A5C-976B-E275-BD9E-EA1F8E217221}"/>
              </a:ext>
            </a:extLst>
          </p:cNvPr>
          <p:cNvSpPr txBox="1">
            <a:spLocks/>
          </p:cNvSpPr>
          <p:nvPr/>
        </p:nvSpPr>
        <p:spPr>
          <a:xfrm>
            <a:off x="-152242" y="582917"/>
            <a:ext cx="3201366" cy="3387497"/>
          </a:xfrm>
          <a:prstGeom prst="rect">
            <a:avLst/>
          </a:prstGeom>
        </p:spPr>
        <p:txBody>
          <a:bodyPr anchor="b">
            <a:normAutofit/>
          </a:bodyPr>
          <a:lstStyle/>
          <a:p>
            <a:pPr marL="0" marR="0" lvl="0" indent="0" algn="r" defTabSz="914400" rtl="0" eaLnBrk="1" fontAlgn="auto" latinLnBrk="0" hangingPunct="1">
              <a:lnSpc>
                <a:spcPct val="90000"/>
              </a:lnSpc>
              <a:spcBef>
                <a:spcPct val="0"/>
              </a:spcBef>
              <a:spcAft>
                <a:spcPts val="0"/>
              </a:spcAft>
              <a:buClrTx/>
              <a:buSzTx/>
              <a:buFontTx/>
              <a:buNone/>
              <a:tabLst>
                <a:tab pos="10579100" algn="l"/>
              </a:tabLst>
              <a:defRPr/>
            </a:pPr>
            <a:r>
              <a:rPr kumimoji="0" lang="en-GB" sz="4000" b="1" i="0" u="sng" strike="noStrike" kern="1200" cap="none" spc="160" normalizeH="0" baseline="0" noProof="0">
                <a:ln>
                  <a:noFill/>
                </a:ln>
                <a:solidFill>
                  <a:srgbClr val="FFFFFF"/>
                </a:solidFill>
                <a:effectLst/>
                <a:uLnTx/>
                <a:uFillTx/>
                <a:latin typeface="+mn-lt"/>
                <a:ea typeface="+mj-ea"/>
                <a:cs typeface="Segoe UI Semibold" panose="020B0702040204020203" pitchFamily="34" charset="0"/>
              </a:rPr>
              <a:t>Securit</a:t>
            </a:r>
            <a:r>
              <a:rPr kumimoji="0" lang="ro-RO" sz="4000" b="1" i="0" u="sng" strike="noStrike" kern="1200" cap="none" spc="160" normalizeH="0" baseline="0" noProof="0">
                <a:ln>
                  <a:noFill/>
                </a:ln>
                <a:solidFill>
                  <a:srgbClr val="FFFFFF"/>
                </a:solidFill>
                <a:effectLst/>
                <a:uLnTx/>
                <a:uFillTx/>
                <a:latin typeface="+mn-lt"/>
                <a:ea typeface="+mj-ea"/>
                <a:cs typeface="Segoe UI Semibold" panose="020B0702040204020203" pitchFamily="34" charset="0"/>
              </a:rPr>
              <a:t>y</a:t>
            </a:r>
            <a:br>
              <a:rPr kumimoji="0" lang="ro-RO" sz="4000" b="1" i="0" u="none" strike="noStrike" kern="1200" cap="none" spc="160" normalizeH="0" baseline="0" noProof="0">
                <a:ln>
                  <a:noFill/>
                </a:ln>
                <a:solidFill>
                  <a:srgbClr val="FFFFFF"/>
                </a:solidFill>
                <a:effectLst/>
                <a:uLnTx/>
                <a:uFillTx/>
                <a:latin typeface="Segoe UI Semibold" panose="020B0702040204020203" pitchFamily="34" charset="0"/>
                <a:ea typeface="+mj-ea"/>
                <a:cs typeface="Segoe UI Semibold" panose="020B0702040204020203" pitchFamily="34" charset="0"/>
              </a:rPr>
            </a:br>
            <a:endParaRPr kumimoji="0" lang="x-none" sz="4000" b="0" i="0" u="none" strike="noStrike" kern="1200" cap="none" spc="160" normalizeH="0" baseline="0" noProof="0" dirty="0">
              <a:ln>
                <a:noFill/>
              </a:ln>
              <a:solidFill>
                <a:srgbClr val="FFFFFF"/>
              </a:solidFill>
              <a:effectLst/>
              <a:uLnTx/>
              <a:uFillTx/>
              <a:latin typeface="Segoe UI Semibold" panose="020B0702040204020203" pitchFamily="34" charset="0"/>
              <a:ea typeface="+mj-ea"/>
              <a:cs typeface="Segoe UI Semibold" panose="020B0702040204020203" pitchFamily="34" charset="0"/>
            </a:endParaRPr>
          </a:p>
        </p:txBody>
      </p:sp>
      <p:sp>
        <p:nvSpPr>
          <p:cNvPr id="11" name="TextBox 10">
            <a:extLst>
              <a:ext uri="{FF2B5EF4-FFF2-40B4-BE49-F238E27FC236}">
                <a16:creationId xmlns:a16="http://schemas.microsoft.com/office/drawing/2014/main" id="{C3A66594-7523-0C2F-0A6E-3EC1CF14284D}"/>
              </a:ext>
            </a:extLst>
          </p:cNvPr>
          <p:cNvSpPr txBox="1"/>
          <p:nvPr/>
        </p:nvSpPr>
        <p:spPr>
          <a:xfrm>
            <a:off x="4396263" y="511387"/>
            <a:ext cx="3614505" cy="1200329"/>
          </a:xfrm>
          <a:prstGeom prst="rect">
            <a:avLst/>
          </a:prstGeom>
          <a:noFill/>
        </p:spPr>
        <p:txBody>
          <a:bodyPr wrap="square" rtlCol="0">
            <a:spAutoFit/>
          </a:bodyPr>
          <a:lstStyle/>
          <a:p>
            <a:pPr algn="l"/>
            <a:r>
              <a:rPr lang="en-GB" b="1" i="1" dirty="0"/>
              <a:t>What is Security?</a:t>
            </a:r>
          </a:p>
          <a:p>
            <a:pPr algn="l"/>
            <a:r>
              <a:rPr lang="en-GB" dirty="0"/>
              <a:t>Security protects business data and systems from unauthorized access and cyber threats.</a:t>
            </a:r>
            <a:endParaRPr lang="en-US" dirty="0"/>
          </a:p>
        </p:txBody>
      </p:sp>
      <p:sp>
        <p:nvSpPr>
          <p:cNvPr id="12" name="TextBox 11">
            <a:extLst>
              <a:ext uri="{FF2B5EF4-FFF2-40B4-BE49-F238E27FC236}">
                <a16:creationId xmlns:a16="http://schemas.microsoft.com/office/drawing/2014/main" id="{2586ADCB-5E52-755F-FDA5-53A0D631100C}"/>
              </a:ext>
            </a:extLst>
          </p:cNvPr>
          <p:cNvSpPr txBox="1"/>
          <p:nvPr/>
        </p:nvSpPr>
        <p:spPr>
          <a:xfrm>
            <a:off x="8010768" y="474783"/>
            <a:ext cx="4536613" cy="1754326"/>
          </a:xfrm>
          <a:prstGeom prst="rect">
            <a:avLst/>
          </a:prstGeom>
          <a:noFill/>
        </p:spPr>
        <p:txBody>
          <a:bodyPr wrap="square" rtlCol="0">
            <a:spAutoFit/>
          </a:bodyPr>
          <a:lstStyle/>
          <a:p>
            <a:pPr algn="l"/>
            <a:r>
              <a:rPr lang="en-GB" b="1" i="1" dirty="0"/>
              <a:t>Why is it important?</a:t>
            </a:r>
          </a:p>
          <a:p>
            <a:pPr marL="285750" indent="-285750" algn="l">
              <a:buFont typeface="Arial" panose="020B0604020202020204" pitchFamily="34" charset="0"/>
              <a:buChar char="•"/>
            </a:pPr>
            <a:r>
              <a:rPr lang="en-GB" dirty="0"/>
              <a:t>Protects sensitive business and customer information.</a:t>
            </a:r>
          </a:p>
          <a:p>
            <a:pPr marL="285750" indent="-285750" algn="l">
              <a:buFont typeface="Arial" panose="020B0604020202020204" pitchFamily="34" charset="0"/>
              <a:buChar char="•"/>
            </a:pPr>
            <a:r>
              <a:rPr lang="en-GB" dirty="0"/>
              <a:t>Prevents cyberattacks and data breaches.</a:t>
            </a:r>
          </a:p>
          <a:p>
            <a:pPr marL="285750" indent="-285750" algn="l">
              <a:buFont typeface="Arial" panose="020B0604020202020204" pitchFamily="34" charset="0"/>
              <a:buChar char="•"/>
            </a:pPr>
            <a:r>
              <a:rPr lang="en-GB" dirty="0"/>
              <a:t>Maintains customer trust and legal compliance.</a:t>
            </a:r>
            <a:endParaRPr lang="en-US" dirty="0"/>
          </a:p>
        </p:txBody>
      </p:sp>
      <p:sp>
        <p:nvSpPr>
          <p:cNvPr id="13" name="TextBox 12">
            <a:extLst>
              <a:ext uri="{FF2B5EF4-FFF2-40B4-BE49-F238E27FC236}">
                <a16:creationId xmlns:a16="http://schemas.microsoft.com/office/drawing/2014/main" id="{E7DB7381-0262-4F23-10EC-31235CA85388}"/>
              </a:ext>
            </a:extLst>
          </p:cNvPr>
          <p:cNvSpPr txBox="1"/>
          <p:nvPr/>
        </p:nvSpPr>
        <p:spPr>
          <a:xfrm>
            <a:off x="5223933" y="2512972"/>
            <a:ext cx="1828800" cy="369332"/>
          </a:xfrm>
          <a:prstGeom prst="rect">
            <a:avLst/>
          </a:prstGeom>
          <a:noFill/>
        </p:spPr>
        <p:txBody>
          <a:bodyPr wrap="square" rtlCol="0">
            <a:spAutoFit/>
          </a:bodyPr>
          <a:lstStyle/>
          <a:p>
            <a:pPr algn="l"/>
            <a:r>
              <a:rPr lang="en-GB"/>
              <a:t> </a:t>
            </a:r>
            <a:endParaRPr lang="en-US"/>
          </a:p>
        </p:txBody>
      </p:sp>
      <p:sp>
        <p:nvSpPr>
          <p:cNvPr id="14" name="TextBox 13">
            <a:extLst>
              <a:ext uri="{FF2B5EF4-FFF2-40B4-BE49-F238E27FC236}">
                <a16:creationId xmlns:a16="http://schemas.microsoft.com/office/drawing/2014/main" id="{E4BC51F2-5FFB-E111-748B-97DA6853891E}"/>
              </a:ext>
            </a:extLst>
          </p:cNvPr>
          <p:cNvSpPr txBox="1"/>
          <p:nvPr/>
        </p:nvSpPr>
        <p:spPr>
          <a:xfrm>
            <a:off x="4331079" y="2281454"/>
            <a:ext cx="7359378" cy="2862322"/>
          </a:xfrm>
          <a:prstGeom prst="rect">
            <a:avLst/>
          </a:prstGeom>
          <a:noFill/>
        </p:spPr>
        <p:txBody>
          <a:bodyPr wrap="square" rtlCol="0">
            <a:spAutoFit/>
          </a:bodyPr>
          <a:lstStyle/>
          <a:p>
            <a:pPr algn="l"/>
            <a:r>
              <a:rPr lang="en-GB" b="1" i="1" dirty="0"/>
              <a:t>Security Across the Pyramid:</a:t>
            </a:r>
          </a:p>
          <a:p>
            <a:pPr marL="285750" indent="-285750" algn="l">
              <a:buFont typeface="Arial" panose="020B0604020202020204" pitchFamily="34" charset="0"/>
              <a:buChar char="•"/>
            </a:pPr>
            <a:r>
              <a:rPr lang="en-GB" dirty="0"/>
              <a:t>TPS: Protects customer transaction, payment details and employee records from fraud and cyber attacks.</a:t>
            </a:r>
          </a:p>
          <a:p>
            <a:pPr marL="285750" indent="-285750" algn="l">
              <a:buFont typeface="Arial" panose="020B0604020202020204" pitchFamily="34" charset="0"/>
              <a:buChar char="•"/>
            </a:pPr>
            <a:r>
              <a:rPr lang="en-GB" dirty="0"/>
              <a:t>MIS: Secures management reports containing financial and operational information.</a:t>
            </a:r>
          </a:p>
          <a:p>
            <a:pPr marL="285750" indent="-285750" algn="l">
              <a:buFont typeface="Arial" panose="020B0604020202020204" pitchFamily="34" charset="0"/>
              <a:buChar char="•"/>
            </a:pPr>
            <a:r>
              <a:rPr lang="en-GB" dirty="0"/>
              <a:t>DSS: Protects analytical data and business insights used to support decision-making.</a:t>
            </a:r>
          </a:p>
          <a:p>
            <a:pPr marL="285750" indent="-285750" algn="l">
              <a:buFont typeface="Arial" panose="020B0604020202020204" pitchFamily="34" charset="0"/>
              <a:buChar char="•"/>
            </a:pPr>
            <a:r>
              <a:rPr lang="en-GB" dirty="0"/>
              <a:t>EIS: Safeguards confidential strategic information accessed by senior executives.</a:t>
            </a:r>
          </a:p>
          <a:p>
            <a:pPr algn="l"/>
            <a:endParaRPr lang="en-US" dirty="0"/>
          </a:p>
        </p:txBody>
      </p:sp>
      <p:sp>
        <p:nvSpPr>
          <p:cNvPr id="15" name="TextBox 14">
            <a:extLst>
              <a:ext uri="{FF2B5EF4-FFF2-40B4-BE49-F238E27FC236}">
                <a16:creationId xmlns:a16="http://schemas.microsoft.com/office/drawing/2014/main" id="{522DCF5E-22DA-35B8-E2AB-9F0DE4C72678}"/>
              </a:ext>
            </a:extLst>
          </p:cNvPr>
          <p:cNvSpPr txBox="1"/>
          <p:nvPr/>
        </p:nvSpPr>
        <p:spPr>
          <a:xfrm>
            <a:off x="4451877" y="5015656"/>
            <a:ext cx="3168123" cy="1200329"/>
          </a:xfrm>
          <a:prstGeom prst="rect">
            <a:avLst/>
          </a:prstGeom>
          <a:noFill/>
        </p:spPr>
        <p:txBody>
          <a:bodyPr wrap="square" rtlCol="0">
            <a:spAutoFit/>
          </a:bodyPr>
          <a:lstStyle/>
          <a:p>
            <a:pPr algn="l"/>
            <a:r>
              <a:rPr lang="en-GB" b="1" i="1" dirty="0"/>
              <a:t>Mitigation 1: Strong Cyber security </a:t>
            </a:r>
          </a:p>
          <a:p>
            <a:pPr marL="285750" indent="-285750" algn="l">
              <a:buFont typeface="Arial" panose="020B0604020202020204" pitchFamily="34" charset="0"/>
              <a:buChar char="•"/>
            </a:pPr>
            <a:r>
              <a:rPr lang="en-GB" dirty="0"/>
              <a:t>Encryption, MFA, Firewalls, and software updates.</a:t>
            </a:r>
            <a:endParaRPr lang="en-US" dirty="0"/>
          </a:p>
        </p:txBody>
      </p:sp>
      <p:sp>
        <p:nvSpPr>
          <p:cNvPr id="16" name="TextBox 15">
            <a:extLst>
              <a:ext uri="{FF2B5EF4-FFF2-40B4-BE49-F238E27FC236}">
                <a16:creationId xmlns:a16="http://schemas.microsoft.com/office/drawing/2014/main" id="{B8221D9B-B786-A745-3842-08F07750BBC9}"/>
              </a:ext>
            </a:extLst>
          </p:cNvPr>
          <p:cNvSpPr txBox="1"/>
          <p:nvPr/>
        </p:nvSpPr>
        <p:spPr>
          <a:xfrm rot="10800000" flipV="1">
            <a:off x="8154168" y="4974850"/>
            <a:ext cx="3047348" cy="1477328"/>
          </a:xfrm>
          <a:prstGeom prst="rect">
            <a:avLst/>
          </a:prstGeom>
          <a:noFill/>
        </p:spPr>
        <p:txBody>
          <a:bodyPr wrap="square" rtlCol="0">
            <a:spAutoFit/>
          </a:bodyPr>
          <a:lstStyle/>
          <a:p>
            <a:pPr algn="l"/>
            <a:r>
              <a:rPr lang="en-GB" b="1" i="1" dirty="0"/>
              <a:t>Mitigation 2: Employee Training </a:t>
            </a:r>
          </a:p>
          <a:p>
            <a:pPr marL="285750" indent="-285750" algn="l">
              <a:buFont typeface="Arial" panose="020B0604020202020204" pitchFamily="34" charset="0"/>
              <a:buChar char="•"/>
            </a:pPr>
            <a:r>
              <a:rPr lang="en-GB" dirty="0"/>
              <a:t>Recognise phishing emails.</a:t>
            </a:r>
          </a:p>
          <a:p>
            <a:pPr marL="285750" indent="-285750" algn="l">
              <a:buFont typeface="Arial" panose="020B0604020202020204" pitchFamily="34" charset="0"/>
              <a:buChar char="•"/>
            </a:pPr>
            <a:r>
              <a:rPr lang="en-GB" dirty="0"/>
              <a:t>Use strong passwords and follow security policies.</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5AE1514C-5E56-4738-A1FF-4B1CFD2A3E36}" type="slidenum">
              <a:rPr lang="en-US" smtClean="0"/>
              <a:pPr/>
              <a:t>18</a:t>
            </a:fld>
            <a:endParaRPr lang="en-US"/>
          </a:p>
        </p:txBody>
      </p:sp>
      <p:sp useBgFill="1">
        <p:nvSpPr>
          <p:cNvPr id="3" name="Rectangle 2">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 name="Rectangle 3">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Rectangle 8">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itlu 1">
            <a:extLst>
              <a:ext uri="{FF2B5EF4-FFF2-40B4-BE49-F238E27FC236}">
                <a16:creationId xmlns:a16="http://schemas.microsoft.com/office/drawing/2014/main" id="{D023958F-C6DA-271A-174F-6499BA7CCB42}"/>
              </a:ext>
            </a:extLst>
          </p:cNvPr>
          <p:cNvSpPr txBox="1">
            <a:spLocks/>
          </p:cNvSpPr>
          <p:nvPr/>
        </p:nvSpPr>
        <p:spPr>
          <a:xfrm>
            <a:off x="466722" y="586855"/>
            <a:ext cx="3201366" cy="3387497"/>
          </a:xfrm>
          <a:prstGeom prst="rect">
            <a:avLst/>
          </a:prstGeom>
        </p:spPr>
        <p:txBody>
          <a:bodyPr anchor="b">
            <a:normAutofit/>
          </a:bodyPr>
          <a:lstStyle/>
          <a:p>
            <a:pPr marL="0" marR="0" lvl="0" indent="0" algn="r" defTabSz="914400" rtl="0" eaLnBrk="1" fontAlgn="auto" latinLnBrk="0" hangingPunct="1">
              <a:lnSpc>
                <a:spcPct val="90000"/>
              </a:lnSpc>
              <a:spcBef>
                <a:spcPct val="0"/>
              </a:spcBef>
              <a:spcAft>
                <a:spcPts val="0"/>
              </a:spcAft>
              <a:buClrTx/>
              <a:buSzTx/>
              <a:buFontTx/>
              <a:buNone/>
              <a:tabLst>
                <a:tab pos="10579100" algn="l"/>
              </a:tabLst>
              <a:defRPr/>
            </a:pPr>
            <a:r>
              <a:rPr kumimoji="0" lang="ro-RO" sz="4000" b="1" i="0" u="none" strike="noStrike" kern="1200" cap="none" spc="160" normalizeH="0" baseline="0" noProof="0">
                <a:ln>
                  <a:noFill/>
                </a:ln>
                <a:solidFill>
                  <a:srgbClr val="FFFFFF"/>
                </a:solidFill>
                <a:effectLst/>
                <a:uLnTx/>
                <a:uFillTx/>
                <a:latin typeface="Segoe UI Semibold" panose="020B0702040204020203" pitchFamily="34" charset="0"/>
                <a:ea typeface="+mj-ea"/>
                <a:cs typeface="Segoe UI Semibold" panose="020B0702040204020203" pitchFamily="34" charset="0"/>
              </a:rPr>
              <a:t>Ethical Issues: AI, Employee Monitoring &amp; Bias</a:t>
            </a:r>
            <a:br>
              <a:rPr kumimoji="0" lang="ro-RO" sz="4000" b="1" i="0" u="none" strike="noStrike" kern="1200" cap="none" spc="160" normalizeH="0" baseline="0" noProof="0">
                <a:ln>
                  <a:noFill/>
                </a:ln>
                <a:solidFill>
                  <a:srgbClr val="FFFFFF"/>
                </a:solidFill>
                <a:effectLst/>
                <a:uLnTx/>
                <a:uFillTx/>
                <a:latin typeface="Segoe UI Semibold" panose="020B0702040204020203" pitchFamily="34" charset="0"/>
                <a:ea typeface="+mj-ea"/>
                <a:cs typeface="Segoe UI Semibold" panose="020B0702040204020203" pitchFamily="34" charset="0"/>
              </a:rPr>
            </a:br>
            <a:endParaRPr kumimoji="0" lang="x-none" sz="4000" b="0" i="0" u="none" strike="noStrike" kern="1200" cap="none" spc="160" normalizeH="0" baseline="0" noProof="0">
              <a:ln>
                <a:noFill/>
              </a:ln>
              <a:solidFill>
                <a:srgbClr val="FFFFFF"/>
              </a:solidFill>
              <a:effectLst/>
              <a:uLnTx/>
              <a:uFillTx/>
              <a:latin typeface="Segoe UI Semibold" panose="020B0702040204020203" pitchFamily="34" charset="0"/>
              <a:ea typeface="+mj-ea"/>
              <a:cs typeface="Segoe UI Semibold" panose="020B0702040204020203" pitchFamily="34" charset="0"/>
            </a:endParaRPr>
          </a:p>
        </p:txBody>
      </p:sp>
      <p:sp>
        <p:nvSpPr>
          <p:cNvPr id="11" name="TextBox 10">
            <a:extLst>
              <a:ext uri="{FF2B5EF4-FFF2-40B4-BE49-F238E27FC236}">
                <a16:creationId xmlns:a16="http://schemas.microsoft.com/office/drawing/2014/main" id="{0AE5CD28-E98F-9FAD-64CB-B45D6B8C48D1}"/>
              </a:ext>
            </a:extLst>
          </p:cNvPr>
          <p:cNvSpPr txBox="1"/>
          <p:nvPr/>
        </p:nvSpPr>
        <p:spPr>
          <a:xfrm>
            <a:off x="4504548" y="391471"/>
            <a:ext cx="4743657" cy="1477328"/>
          </a:xfrm>
          <a:prstGeom prst="rect">
            <a:avLst/>
          </a:prstGeom>
          <a:noFill/>
        </p:spPr>
        <p:txBody>
          <a:bodyPr wrap="square" rtlCol="0">
            <a:spAutoFit/>
          </a:bodyPr>
          <a:lstStyle/>
          <a:p>
            <a:pPr algn="l"/>
            <a:r>
              <a:rPr lang="en-GB" b="1" i="1" dirty="0"/>
              <a:t>What are Ethical Issues: AI, EMPLOYEE MONITORING &amp; BIAS?</a:t>
            </a:r>
          </a:p>
          <a:p>
            <a:pPr algn="l"/>
            <a:r>
              <a:rPr lang="en-GB" dirty="0"/>
              <a:t>Ethical issues arise when AI systems, employee monitoring, or biased data lead to unfair, inaccurate, or non-transparent decisions.</a:t>
            </a:r>
            <a:endParaRPr lang="en-US" dirty="0"/>
          </a:p>
        </p:txBody>
      </p:sp>
      <p:sp>
        <p:nvSpPr>
          <p:cNvPr id="12" name="TextBox 11">
            <a:extLst>
              <a:ext uri="{FF2B5EF4-FFF2-40B4-BE49-F238E27FC236}">
                <a16:creationId xmlns:a16="http://schemas.microsoft.com/office/drawing/2014/main" id="{8AD02685-279D-95B2-23EB-8785BAA4BC7E}"/>
              </a:ext>
            </a:extLst>
          </p:cNvPr>
          <p:cNvSpPr txBox="1"/>
          <p:nvPr/>
        </p:nvSpPr>
        <p:spPr>
          <a:xfrm>
            <a:off x="9248204" y="303548"/>
            <a:ext cx="2943795" cy="2031325"/>
          </a:xfrm>
          <a:prstGeom prst="rect">
            <a:avLst/>
          </a:prstGeom>
          <a:noFill/>
        </p:spPr>
        <p:txBody>
          <a:bodyPr wrap="square" rtlCol="0">
            <a:spAutoFit/>
          </a:bodyPr>
          <a:lstStyle/>
          <a:p>
            <a:pPr algn="l"/>
            <a:r>
              <a:rPr lang="en-GB" b="1" i="1" dirty="0"/>
              <a:t>Why is it important?</a:t>
            </a:r>
          </a:p>
          <a:p>
            <a:pPr marL="285750" indent="-285750" algn="l">
              <a:buFont typeface="Arial" panose="020B0604020202020204" pitchFamily="34" charset="0"/>
              <a:buChar char="•"/>
            </a:pPr>
            <a:r>
              <a:rPr lang="en-GB" dirty="0"/>
              <a:t>Ensures fair and unbiased decision making.</a:t>
            </a:r>
          </a:p>
          <a:p>
            <a:pPr marL="285750" indent="-285750" algn="l">
              <a:buFont typeface="Arial" panose="020B0604020202020204" pitchFamily="34" charset="0"/>
              <a:buChar char="•"/>
            </a:pPr>
            <a:r>
              <a:rPr lang="en-GB" dirty="0"/>
              <a:t>Protects employee privacy and rights.</a:t>
            </a:r>
          </a:p>
          <a:p>
            <a:pPr marL="285750" indent="-285750" algn="l">
              <a:buFont typeface="Arial" panose="020B0604020202020204" pitchFamily="34" charset="0"/>
              <a:buChar char="•"/>
            </a:pPr>
            <a:r>
              <a:rPr lang="en-GB" dirty="0"/>
              <a:t>Builds trust in business decisions and AI systems.</a:t>
            </a:r>
            <a:endParaRPr lang="en-US" dirty="0"/>
          </a:p>
        </p:txBody>
      </p:sp>
      <p:sp>
        <p:nvSpPr>
          <p:cNvPr id="13" name="TextBox 12">
            <a:extLst>
              <a:ext uri="{FF2B5EF4-FFF2-40B4-BE49-F238E27FC236}">
                <a16:creationId xmlns:a16="http://schemas.microsoft.com/office/drawing/2014/main" id="{DE5BE2E5-02B9-6E3B-4BC5-ACC2297CA575}"/>
              </a:ext>
            </a:extLst>
          </p:cNvPr>
          <p:cNvSpPr txBox="1"/>
          <p:nvPr/>
        </p:nvSpPr>
        <p:spPr>
          <a:xfrm>
            <a:off x="4501500" y="2132340"/>
            <a:ext cx="4743656" cy="3970318"/>
          </a:xfrm>
          <a:prstGeom prst="rect">
            <a:avLst/>
          </a:prstGeom>
          <a:noFill/>
        </p:spPr>
        <p:txBody>
          <a:bodyPr wrap="square" rtlCol="0">
            <a:spAutoFit/>
          </a:bodyPr>
          <a:lstStyle/>
          <a:p>
            <a:pPr algn="l"/>
            <a:r>
              <a:rPr lang="en-GB" b="1" i="1" dirty="0"/>
              <a:t>Ethical Issues Across the Information System Pyramid:</a:t>
            </a:r>
          </a:p>
          <a:p>
            <a:pPr marL="285750" indent="-285750" algn="l">
              <a:buFont typeface="Arial" panose="020B0604020202020204" pitchFamily="34" charset="0"/>
              <a:buChar char="•"/>
            </a:pPr>
            <a:r>
              <a:rPr lang="en-GB" dirty="0"/>
              <a:t>TPS: Employee monitoring may collect excessive employee data, raising privacy concerns.</a:t>
            </a:r>
          </a:p>
          <a:p>
            <a:pPr marL="285750" indent="-285750" algn="l">
              <a:buFont typeface="Arial" panose="020B0604020202020204" pitchFamily="34" charset="0"/>
              <a:buChar char="•"/>
            </a:pPr>
            <a:r>
              <a:rPr lang="en-GB" dirty="0"/>
              <a:t>MIS: Inaccurate or biased reports can result in unfair performance evaluations and management decisions.</a:t>
            </a:r>
          </a:p>
          <a:p>
            <a:pPr marL="285750" indent="-285750" algn="l">
              <a:buFont typeface="Arial" panose="020B0604020202020204" pitchFamily="34" charset="0"/>
              <a:buChar char="•"/>
            </a:pPr>
            <a:r>
              <a:rPr lang="en-GB" dirty="0"/>
              <a:t>DSS: AI may produce biased recommendations if it is trained on incomplete or biased data.</a:t>
            </a:r>
          </a:p>
          <a:p>
            <a:pPr marL="285750" indent="-285750" algn="l">
              <a:buFont typeface="Arial" panose="020B0604020202020204" pitchFamily="34" charset="0"/>
              <a:buChar char="•"/>
            </a:pPr>
            <a:r>
              <a:rPr lang="en-GB" dirty="0"/>
              <a:t>EIS: Executives may make strategic decisions based on biased AI insights, affecting employees, customers, and the organisation.</a:t>
            </a:r>
            <a:endParaRPr lang="en-US" dirty="0"/>
          </a:p>
        </p:txBody>
      </p:sp>
      <p:sp>
        <p:nvSpPr>
          <p:cNvPr id="14" name="TextBox 13">
            <a:extLst>
              <a:ext uri="{FF2B5EF4-FFF2-40B4-BE49-F238E27FC236}">
                <a16:creationId xmlns:a16="http://schemas.microsoft.com/office/drawing/2014/main" id="{779CC6EB-7EFB-A7F0-2226-1EF992D13500}"/>
              </a:ext>
            </a:extLst>
          </p:cNvPr>
          <p:cNvSpPr txBox="1"/>
          <p:nvPr/>
        </p:nvSpPr>
        <p:spPr>
          <a:xfrm>
            <a:off x="9432027" y="2360234"/>
            <a:ext cx="2759973" cy="4801314"/>
          </a:xfrm>
          <a:prstGeom prst="rect">
            <a:avLst/>
          </a:prstGeom>
          <a:noFill/>
        </p:spPr>
        <p:txBody>
          <a:bodyPr wrap="square" rtlCol="0">
            <a:spAutoFit/>
          </a:bodyPr>
          <a:lstStyle/>
          <a:p>
            <a:pPr algn="l"/>
            <a:r>
              <a:rPr lang="en-GB" b="1" i="1" dirty="0"/>
              <a:t>Mitigation 1: Human Oversight &amp; Ethical Policies </a:t>
            </a:r>
          </a:p>
          <a:p>
            <a:pPr marL="285750" indent="-285750" algn="l">
              <a:buFont typeface="Arial" panose="020B0604020202020204" pitchFamily="34" charset="0"/>
              <a:buChar char="•"/>
            </a:pPr>
            <a:r>
              <a:rPr lang="en-GB" dirty="0"/>
              <a:t>Be transparent about AI use and employee monitoring.</a:t>
            </a:r>
          </a:p>
          <a:p>
            <a:pPr marL="285750" indent="-285750" algn="l">
              <a:buFont typeface="Arial" panose="020B0604020202020204" pitchFamily="34" charset="0"/>
              <a:buChar char="•"/>
            </a:pPr>
            <a:r>
              <a:rPr lang="en-GB" dirty="0"/>
              <a:t>Ensure humans review important AI-supported decisions.</a:t>
            </a:r>
          </a:p>
          <a:p>
            <a:pPr algn="l"/>
            <a:endParaRPr lang="en-GB" dirty="0"/>
          </a:p>
          <a:p>
            <a:pPr algn="l"/>
            <a:r>
              <a:rPr lang="en-GB" b="1" i="1" dirty="0"/>
              <a:t>Mitigation 2: Regular AI Audits</a:t>
            </a:r>
          </a:p>
          <a:p>
            <a:pPr marL="285750" indent="-285750" algn="l">
              <a:buFont typeface="Arial" panose="020B0604020202020204" pitchFamily="34" charset="0"/>
              <a:buChar char="•"/>
            </a:pPr>
            <a:r>
              <a:rPr lang="en-GB" dirty="0"/>
              <a:t>Test AI systems for bias, fairness, and accuracy.</a:t>
            </a:r>
          </a:p>
          <a:p>
            <a:pPr marL="285750" indent="-285750" algn="l">
              <a:buFont typeface="Arial" panose="020B0604020202020204" pitchFamily="34" charset="0"/>
              <a:buChar char="•"/>
            </a:pPr>
            <a:r>
              <a:rPr lang="en-GB" dirty="0"/>
              <a:t>Update datasets regularly to improve decision quality.</a:t>
            </a:r>
          </a:p>
          <a:p>
            <a:pPr algn="l"/>
            <a:endParaRPr lang="en-US" b="1" i="1"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5AE1514C-5E56-4738-A1FF-4B1CFD2A3E36}" type="slidenum">
              <a:rPr lang="en-US" smtClean="0"/>
              <a:pPr/>
              <a:t>19</a:t>
            </a:fld>
            <a:endParaRPr lang="en-US"/>
          </a:p>
        </p:txBody>
      </p:sp>
      <p:sp useBgFill="1">
        <p:nvSpPr>
          <p:cNvPr id="3" name="Rectangle 2">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u 1">
            <a:extLst>
              <a:ext uri="{FF2B5EF4-FFF2-40B4-BE49-F238E27FC236}">
                <a16:creationId xmlns:a16="http://schemas.microsoft.com/office/drawing/2014/main" id="{108CCDDA-9E40-2BD8-25DF-FF1E0D304974}"/>
              </a:ext>
            </a:extLst>
          </p:cNvPr>
          <p:cNvSpPr txBox="1">
            <a:spLocks/>
          </p:cNvSpPr>
          <p:nvPr/>
        </p:nvSpPr>
        <p:spPr>
          <a:xfrm>
            <a:off x="1371599" y="294538"/>
            <a:ext cx="9895951" cy="1033669"/>
          </a:xfrm>
          <a:prstGeom prst="rect">
            <a:avLst/>
          </a:prstGeom>
        </p:spPr>
        <p:txBody>
          <a:bodyPr>
            <a:normAutofit/>
          </a:bodyPr>
          <a:lstStyle/>
          <a:p>
            <a:pPr marL="0" marR="0" lvl="0" indent="0" algn="ctr" defTabSz="914400" rtl="0" eaLnBrk="1" fontAlgn="auto" latinLnBrk="0" hangingPunct="1">
              <a:lnSpc>
                <a:spcPct val="90000"/>
              </a:lnSpc>
              <a:spcBef>
                <a:spcPct val="0"/>
              </a:spcBef>
              <a:spcAft>
                <a:spcPts val="0"/>
              </a:spcAft>
              <a:buClrTx/>
              <a:buSzTx/>
              <a:buFontTx/>
              <a:buNone/>
              <a:tabLst>
                <a:tab pos="10579100" algn="l"/>
              </a:tabLst>
              <a:defRPr/>
            </a:pPr>
            <a:r>
              <a:rPr kumimoji="0" lang="ro-RO" sz="4000" b="0" i="1" u="sng" strike="noStrike" kern="1200" cap="none" spc="160" normalizeH="0" baseline="0" noProof="0">
                <a:ln>
                  <a:noFill/>
                </a:ln>
                <a:solidFill>
                  <a:srgbClr val="FFFFFF"/>
                </a:solidFill>
                <a:effectLst/>
                <a:uLnTx/>
                <a:uFillTx/>
                <a:latin typeface="Segoe UI Semibold" panose="020B0702040204020203" pitchFamily="34" charset="0"/>
                <a:ea typeface="+mj-ea"/>
                <a:cs typeface="Segoe UI Semibold" panose="020B0702040204020203" pitchFamily="34" charset="0"/>
              </a:rPr>
              <a:t>Reference list</a:t>
            </a:r>
            <a:endParaRPr kumimoji="0" lang="x-none" sz="4000" b="0" i="1" u="sng" strike="noStrike" kern="1200" cap="none" spc="160" normalizeH="0" baseline="0" noProof="0" dirty="0">
              <a:ln>
                <a:noFill/>
              </a:ln>
              <a:solidFill>
                <a:srgbClr val="FFFFFF"/>
              </a:solidFill>
              <a:effectLst/>
              <a:uLnTx/>
              <a:uFillTx/>
              <a:latin typeface="Segoe UI Semibold" panose="020B0702040204020203" pitchFamily="34" charset="0"/>
              <a:ea typeface="+mj-ea"/>
              <a:cs typeface="Segoe UI Semibold" panose="020B0702040204020203" pitchFamily="34" charset="0"/>
            </a:endParaRPr>
          </a:p>
        </p:txBody>
      </p:sp>
      <p:sp>
        <p:nvSpPr>
          <p:cNvPr id="9" name="Substituent conținut 2">
            <a:extLst>
              <a:ext uri="{FF2B5EF4-FFF2-40B4-BE49-F238E27FC236}">
                <a16:creationId xmlns:a16="http://schemas.microsoft.com/office/drawing/2014/main" id="{884C3951-ED59-3E90-CFFA-70CDB2D71EF0}"/>
              </a:ext>
            </a:extLst>
          </p:cNvPr>
          <p:cNvSpPr txBox="1">
            <a:spLocks/>
          </p:cNvSpPr>
          <p:nvPr/>
        </p:nvSpPr>
        <p:spPr>
          <a:xfrm>
            <a:off x="459351" y="1770465"/>
            <a:ext cx="11528796" cy="4651220"/>
          </a:xfrm>
          <a:prstGeom prst="rect">
            <a:avLst/>
          </a:prstGeom>
        </p:spPr>
        <p:txBody>
          <a:bodyPr anchor="ctr">
            <a:normAutofit fontScale="55000" lnSpcReduction="20000"/>
          </a:bodyPr>
          <a:lstStyle/>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ro-RO" sz="3800" b="0" i="0" u="none" strike="noStrike" kern="1200" cap="none" spc="0" normalizeH="0" baseline="0" noProof="0" dirty="0">
                <a:ln>
                  <a:noFill/>
                </a:ln>
                <a:solidFill>
                  <a:schemeClr val="tx1">
                    <a:lumMod val="85000"/>
                    <a:lumOff val="15000"/>
                  </a:schemeClr>
                </a:solidFill>
                <a:effectLst/>
                <a:uLnTx/>
                <a:uFillTx/>
                <a:latin typeface="Times New Roman" pitchFamily="18" charset="0"/>
                <a:cs typeface="Times New Roman" pitchFamily="18" charset="0"/>
              </a:rPr>
              <a:t>Laudon, K. C., &amp; Laudon, J. P. (2022). Management Information Systems: Managing the Digital Firm (17th ed.). Pearson.</a:t>
            </a:r>
          </a:p>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ro-RO" sz="3800" b="0" i="0" u="none" strike="noStrike" kern="1200" cap="none" spc="0" normalizeH="0" baseline="0" noProof="0" dirty="0">
                <a:ln>
                  <a:noFill/>
                </a:ln>
                <a:solidFill>
                  <a:schemeClr val="tx1">
                    <a:lumMod val="85000"/>
                    <a:lumOff val="15000"/>
                  </a:schemeClr>
                </a:solidFill>
                <a:effectLst/>
                <a:uLnTx/>
                <a:uFillTx/>
                <a:latin typeface="Times New Roman" pitchFamily="18" charset="0"/>
                <a:cs typeface="Times New Roman" pitchFamily="18" charset="0"/>
              </a:rPr>
              <a:t>Stair, R., &amp; Reynolds, G. (2021). Principles of Information Systems (14th ed.). Cengage Learning.</a:t>
            </a:r>
          </a:p>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ro-RO" sz="3800" b="0" i="0" u="none" strike="noStrike" kern="1200" cap="none" spc="0" normalizeH="0" baseline="0" noProof="0" dirty="0">
                <a:ln>
                  <a:noFill/>
                </a:ln>
                <a:solidFill>
                  <a:schemeClr val="tx1">
                    <a:lumMod val="85000"/>
                    <a:lumOff val="15000"/>
                  </a:schemeClr>
                </a:solidFill>
                <a:effectLst/>
                <a:uLnTx/>
                <a:uFillTx/>
                <a:latin typeface="Times New Roman" pitchFamily="18" charset="0"/>
                <a:cs typeface="Times New Roman" pitchFamily="18" charset="0"/>
              </a:rPr>
              <a:t>European Union. (2016). General Data Protection Regulation (GDPR) (Regulation (EU) 2016/679). </a:t>
            </a:r>
          </a:p>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ro-RO" sz="3800" b="0" i="0" u="none" strike="noStrike" kern="1200" cap="none" spc="0" normalizeH="0" baseline="0" noProof="0" dirty="0">
                <a:ln>
                  <a:noFill/>
                </a:ln>
                <a:solidFill>
                  <a:schemeClr val="tx1">
                    <a:lumMod val="85000"/>
                    <a:lumOff val="15000"/>
                  </a:schemeClr>
                </a:solidFill>
                <a:effectLst/>
                <a:uLnTx/>
                <a:uFillTx/>
                <a:latin typeface="Times New Roman" pitchFamily="18" charset="0"/>
                <a:cs typeface="Times New Roman" pitchFamily="18" charset="0"/>
              </a:rPr>
              <a:t>National Institute of Standards and Technology. (2024). Artificial Intelligence Risk Management Framework (AI RMF 1.0).   </a:t>
            </a:r>
          </a:p>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ro-RO" sz="3800" b="0" i="0" u="none" strike="noStrike" kern="1200" cap="none" spc="0" normalizeH="0" baseline="0" noProof="0" dirty="0">
                <a:ln>
                  <a:noFill/>
                </a:ln>
                <a:solidFill>
                  <a:schemeClr val="tx1">
                    <a:lumMod val="85000"/>
                    <a:lumOff val="15000"/>
                  </a:schemeClr>
                </a:solidFill>
                <a:effectLst/>
                <a:uLnTx/>
                <a:uFillTx/>
                <a:latin typeface="Times New Roman" pitchFamily="18" charset="0"/>
                <a:cs typeface="Times New Roman" pitchFamily="18" charset="0"/>
              </a:rPr>
              <a:t>Daza, M. T., &amp; Ilozumba, U. J. (2022). A survey of AI ethics in business literature: Maps and trends between 2000 and 2021. Frontiers in Psychology, 13.  </a:t>
            </a:r>
          </a:p>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ro-RO" sz="3800" b="0" i="0" u="none" strike="noStrike" kern="1200" cap="none" spc="0" normalizeH="0" baseline="0" noProof="0" dirty="0">
                <a:ln>
                  <a:noFill/>
                </a:ln>
                <a:solidFill>
                  <a:schemeClr val="tx1">
                    <a:lumMod val="85000"/>
                    <a:lumOff val="15000"/>
                  </a:schemeClr>
                </a:solidFill>
                <a:effectLst/>
                <a:uLnTx/>
                <a:uFillTx/>
                <a:latin typeface="Times New Roman" pitchFamily="18" charset="0"/>
                <a:cs typeface="Times New Roman" pitchFamily="18" charset="0"/>
              </a:rPr>
              <a:t>Vidgen, R., Hindle, G., &amp; Randolph, I. (2020). Exploring the ethical implications of business analytics with a business ethics canvas. European Journal of Operational Research, 281(3), 491–501.  </a:t>
            </a:r>
          </a:p>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ro-RO" sz="3800" b="0" i="0" u="none" strike="noStrike" kern="1200" cap="none" spc="0" normalizeH="0" baseline="0" noProof="0" dirty="0">
                <a:ln>
                  <a:noFill/>
                </a:ln>
                <a:solidFill>
                  <a:schemeClr val="tx1">
                    <a:lumMod val="85000"/>
                    <a:lumOff val="15000"/>
                  </a:schemeClr>
                </a:solidFill>
                <a:effectLst/>
                <a:uLnTx/>
                <a:uFillTx/>
                <a:latin typeface="Times New Roman" pitchFamily="18" charset="0"/>
                <a:cs typeface="Times New Roman" pitchFamily="18" charset="0"/>
              </a:rPr>
              <a:t>Stahl, B. C., et al. (2021). Organisational responses to the ethical issues of artificial intelligence. AI &amp; Society.  </a:t>
            </a:r>
          </a:p>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ro-RO" sz="3800" b="0" i="0" u="none" strike="noStrike" kern="1200" cap="none" spc="0" normalizeH="0" baseline="0" noProof="0" dirty="0">
                <a:ln>
                  <a:noFill/>
                </a:ln>
                <a:solidFill>
                  <a:schemeClr val="tx1">
                    <a:lumMod val="85000"/>
                    <a:lumOff val="15000"/>
                  </a:schemeClr>
                </a:solidFill>
                <a:effectLst/>
                <a:uLnTx/>
                <a:uFillTx/>
                <a:latin typeface="Times New Roman" pitchFamily="18" charset="0"/>
                <a:cs typeface="Times New Roman" pitchFamily="18" charset="0"/>
              </a:rPr>
              <a:t>Bock, A., España, S., Gulden, J., Nweke, L. O., &amp; Richter, A. (2021). The ethics of business information systems: The present state of the discussion and avenues for future work. European Conference on Information Systems (ECIS).  </a:t>
            </a: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x-none" sz="1400" b="0" i="0" u="none" strike="noStrike" kern="1200" cap="none" spc="0" normalizeH="0" baseline="0" noProof="0" dirty="0">
              <a:ln>
                <a:noFill/>
              </a:ln>
              <a:solidFill>
                <a:schemeClr val="tx1">
                  <a:lumMod val="85000"/>
                  <a:lumOff val="15000"/>
                </a:schemeClr>
              </a:solidFill>
              <a:effectLst/>
              <a:uLnTx/>
              <a:uFillTx/>
              <a:latin typeface="+mj-lt"/>
              <a:ea typeface="+mn-ea"/>
              <a:cs typeface="+mn-cs"/>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C35DA1-93AF-EDF0-DA52-C62393D51D6D}"/>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19A6DF3-2683-3931-6E05-1D636B56F710}"/>
              </a:ext>
            </a:extLst>
          </p:cNvPr>
          <p:cNvSpPr>
            <a:spLocks noGrp="1"/>
          </p:cNvSpPr>
          <p:nvPr>
            <p:ph type="sldNum" sz="quarter" idx="12"/>
          </p:nvPr>
        </p:nvSpPr>
        <p:spPr/>
        <p:txBody>
          <a:bodyPr/>
          <a:lstStyle/>
          <a:p>
            <a:fld id="{5AE1514C-5E56-4738-A1FF-4B1CFD2A3E36}" type="slidenum">
              <a:rPr lang="en-US" smtClean="0"/>
              <a:pPr/>
              <a:t>20</a:t>
            </a:fld>
            <a:endParaRPr lang="en-US"/>
          </a:p>
        </p:txBody>
      </p:sp>
      <p:sp useBgFill="1">
        <p:nvSpPr>
          <p:cNvPr id="3" name="Rectangle 2">
            <a:extLst>
              <a:ext uri="{FF2B5EF4-FFF2-40B4-BE49-F238E27FC236}">
                <a16:creationId xmlns:a16="http://schemas.microsoft.com/office/drawing/2014/main" id="{10FEA73B-4A1B-3EA5-9C32-AAAF5BD51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253FF30A-120D-35CD-6568-CD161F4522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12191999" cy="6858000"/>
          </a:xfrm>
          <a:prstGeom prst="rect">
            <a:avLst/>
          </a:prstGeom>
          <a:gradFill>
            <a:gsLst>
              <a:gs pos="0">
                <a:schemeClr val="accent1">
                  <a:lumMod val="50000"/>
                </a:schemeClr>
              </a:gs>
              <a:gs pos="100000">
                <a:srgbClr val="00000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5376B41F-0E65-E251-D3BD-4B9C77A8C7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
            <a:ext cx="12192000" cy="6402581"/>
          </a:xfrm>
          <a:prstGeom prst="rect">
            <a:avLst/>
          </a:prstGeom>
          <a:gradFill>
            <a:gsLst>
              <a:gs pos="1000">
                <a:schemeClr val="accent1">
                  <a:lumMod val="75000"/>
                  <a:alpha val="59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9E8403E-7968-41F0-2CB4-BBE3A42791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63054" y="-2653923"/>
            <a:ext cx="6858001" cy="12165846"/>
          </a:xfrm>
          <a:prstGeom prst="rect">
            <a:avLst/>
          </a:prstGeom>
          <a:gradFill>
            <a:gsLst>
              <a:gs pos="13000">
                <a:schemeClr val="accent1">
                  <a:lumMod val="50000"/>
                  <a:alpha val="0"/>
                </a:schemeClr>
              </a:gs>
              <a:gs pos="99000">
                <a:srgbClr val="000000">
                  <a:alpha val="28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36">
            <a:extLst>
              <a:ext uri="{FF2B5EF4-FFF2-40B4-BE49-F238E27FC236}">
                <a16:creationId xmlns:a16="http://schemas.microsoft.com/office/drawing/2014/main" id="{A73F4A1A-97B8-D51E-654F-B29CAA10FD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94763" y="0"/>
            <a:ext cx="6096001" cy="6858000"/>
          </a:xfrm>
          <a:prstGeom prst="rect">
            <a:avLst/>
          </a:prstGeom>
          <a:gradFill>
            <a:gsLst>
              <a:gs pos="13000">
                <a:schemeClr val="accent1">
                  <a:lumMod val="50000"/>
                  <a:alpha val="0"/>
                </a:schemeClr>
              </a:gs>
              <a:gs pos="99000">
                <a:schemeClr val="accent1">
                  <a:lumMod val="75000"/>
                  <a:alpha val="50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38">
            <a:extLst>
              <a:ext uri="{FF2B5EF4-FFF2-40B4-BE49-F238E27FC236}">
                <a16:creationId xmlns:a16="http://schemas.microsoft.com/office/drawing/2014/main" id="{72415C48-D7D0-D2D9-763A-4B757C1B61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3"/>
            <a:ext cx="12182871" cy="6871922"/>
          </a:xfrm>
          <a:prstGeom prst="rect">
            <a:avLst/>
          </a:prstGeom>
          <a:gradFill>
            <a:gsLst>
              <a:gs pos="13000">
                <a:srgbClr val="000000">
                  <a:alpha val="35000"/>
                </a:srgbClr>
              </a:gs>
              <a:gs pos="99000">
                <a:schemeClr val="accent1">
                  <a:lumMod val="75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40">
            <a:extLst>
              <a:ext uri="{FF2B5EF4-FFF2-40B4-BE49-F238E27FC236}">
                <a16:creationId xmlns:a16="http://schemas.microsoft.com/office/drawing/2014/main" id="{4D4433E4-880D-7732-FCBD-8F3D2F2AAE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7713" y="4049"/>
            <a:ext cx="10216576" cy="4729040"/>
          </a:xfrm>
          <a:custGeom>
            <a:avLst/>
            <a:gdLst>
              <a:gd name="connsiteX0" fmla="*/ 0 w 10216576"/>
              <a:gd name="connsiteY0" fmla="*/ 0 h 4729040"/>
              <a:gd name="connsiteX1" fmla="*/ 10216576 w 10216576"/>
              <a:gd name="connsiteY1" fmla="*/ 0 h 4729040"/>
              <a:gd name="connsiteX2" fmla="*/ 10210268 w 10216576"/>
              <a:gd name="connsiteY2" fmla="*/ 124944 h 4729040"/>
              <a:gd name="connsiteX3" fmla="*/ 5108288 w 10216576"/>
              <a:gd name="connsiteY3" fmla="*/ 4729040 h 4729040"/>
              <a:gd name="connsiteX4" fmla="*/ 6309 w 10216576"/>
              <a:gd name="connsiteY4" fmla="*/ 124944 h 4729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6576" h="4729040">
                <a:moveTo>
                  <a:pt x="0" y="0"/>
                </a:moveTo>
                <a:lnTo>
                  <a:pt x="10216576" y="0"/>
                </a:lnTo>
                <a:lnTo>
                  <a:pt x="10210268" y="124944"/>
                </a:lnTo>
                <a:cubicBezTo>
                  <a:pt x="9947637" y="2710997"/>
                  <a:pt x="7763635" y="4729040"/>
                  <a:pt x="5108288" y="4729040"/>
                </a:cubicBezTo>
                <a:cubicBezTo>
                  <a:pt x="2452942" y="4729040"/>
                  <a:pt x="268937" y="2710997"/>
                  <a:pt x="6309" y="124944"/>
                </a:cubicBezTo>
                <a:close/>
              </a:path>
            </a:pathLst>
          </a:custGeom>
          <a:gradFill>
            <a:gsLst>
              <a:gs pos="7000">
                <a:schemeClr val="accent1">
                  <a:lumMod val="50000"/>
                  <a:alpha val="4000"/>
                </a:schemeClr>
              </a:gs>
              <a:gs pos="99000">
                <a:schemeClr val="accent1">
                  <a:alpha val="2400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Title 1">
            <a:extLst>
              <a:ext uri="{FF2B5EF4-FFF2-40B4-BE49-F238E27FC236}">
                <a16:creationId xmlns:a16="http://schemas.microsoft.com/office/drawing/2014/main" id="{8ADA5206-B1DD-C172-FD28-9F791AEC0937}"/>
              </a:ext>
            </a:extLst>
          </p:cNvPr>
          <p:cNvSpPr txBox="1">
            <a:spLocks/>
          </p:cNvSpPr>
          <p:nvPr/>
        </p:nvSpPr>
        <p:spPr>
          <a:xfrm>
            <a:off x="2026693" y="1030406"/>
            <a:ext cx="8147713" cy="3081242"/>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90000"/>
              </a:lnSpc>
              <a:spcBef>
                <a:spcPct val="0"/>
              </a:spcBef>
              <a:spcAft>
                <a:spcPts val="0"/>
              </a:spcAft>
              <a:buClrTx/>
              <a:buSzTx/>
              <a:buFontTx/>
              <a:buNone/>
              <a:tabLst>
                <a:tab pos="10579100" algn="l"/>
              </a:tabLst>
              <a:defRPr/>
            </a:pPr>
            <a:endParaRPr kumimoji="0" lang="en-US" sz="4800" b="0" i="0" u="none" strike="noStrike" kern="1200" cap="none" spc="160" normalizeH="0" baseline="0" noProof="0" dirty="0">
              <a:ln>
                <a:noFill/>
              </a:ln>
              <a:solidFill>
                <a:srgbClr val="FFFFFF"/>
              </a:solidFill>
              <a:effectLst/>
              <a:uLnTx/>
              <a:uFillTx/>
              <a:latin typeface="Segoe UI Semibold" panose="020B0702040204020203" pitchFamily="34" charset="0"/>
              <a:ea typeface="+mj-ea"/>
              <a:cs typeface="Segoe UI Semibold" panose="020B0702040204020203" pitchFamily="34" charset="0"/>
            </a:endParaRPr>
          </a:p>
        </p:txBody>
      </p:sp>
      <p:sp>
        <p:nvSpPr>
          <p:cNvPr id="11" name="TextBox 10">
            <a:extLst>
              <a:ext uri="{FF2B5EF4-FFF2-40B4-BE49-F238E27FC236}">
                <a16:creationId xmlns:a16="http://schemas.microsoft.com/office/drawing/2014/main" id="{F96A11E7-97E0-EED4-427C-207B36D40B78}"/>
              </a:ext>
            </a:extLst>
          </p:cNvPr>
          <p:cNvSpPr txBox="1"/>
          <p:nvPr/>
        </p:nvSpPr>
        <p:spPr>
          <a:xfrm>
            <a:off x="318977" y="175443"/>
            <a:ext cx="10909003" cy="1631216"/>
          </a:xfrm>
          <a:prstGeom prst="rect">
            <a:avLst/>
          </a:prstGeom>
          <a:noFill/>
        </p:spPr>
        <p:txBody>
          <a:bodyPr wrap="square">
            <a:spAutoFit/>
          </a:bodyPr>
          <a:lstStyle/>
          <a:p>
            <a:pPr algn="ctr"/>
            <a:endParaRPr lang="ro-RO" sz="2000" dirty="0">
              <a:solidFill>
                <a:schemeClr val="bg1"/>
              </a:solidFill>
              <a:latin typeface="Arial Black" panose="020B0A04020102020204" pitchFamily="34" charset="0"/>
            </a:endParaRPr>
          </a:p>
          <a:p>
            <a:pPr algn="ctr"/>
            <a:endParaRPr lang="ro-RO" sz="2000" dirty="0">
              <a:solidFill>
                <a:schemeClr val="bg1"/>
              </a:solidFill>
              <a:latin typeface="Arial Black" panose="020B0A04020102020204" pitchFamily="34" charset="0"/>
            </a:endParaRPr>
          </a:p>
          <a:p>
            <a:pPr algn="ctr"/>
            <a:endParaRPr lang="ro-RO" sz="2000" dirty="0">
              <a:solidFill>
                <a:schemeClr val="bg1"/>
              </a:solidFill>
              <a:latin typeface="Arial Black" panose="020B0A04020102020204" pitchFamily="34" charset="0"/>
            </a:endParaRPr>
          </a:p>
          <a:p>
            <a:pPr algn="ctr"/>
            <a:endParaRPr lang="ro-RO" sz="2000" dirty="0">
              <a:solidFill>
                <a:schemeClr val="bg1"/>
              </a:solidFill>
              <a:latin typeface="Arial Black" panose="020B0A04020102020204" pitchFamily="34" charset="0"/>
            </a:endParaRPr>
          </a:p>
          <a:p>
            <a:pPr algn="ctr"/>
            <a:endParaRPr lang="ro-RO" sz="2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endParaRPr>
          </a:p>
        </p:txBody>
      </p:sp>
      <p:sp>
        <p:nvSpPr>
          <p:cNvPr id="12" name="TextBox 11">
            <a:extLst>
              <a:ext uri="{FF2B5EF4-FFF2-40B4-BE49-F238E27FC236}">
                <a16:creationId xmlns:a16="http://schemas.microsoft.com/office/drawing/2014/main" id="{37F3B6C4-EF30-76C4-2966-A1DAFF9D4002}"/>
              </a:ext>
            </a:extLst>
          </p:cNvPr>
          <p:cNvSpPr txBox="1"/>
          <p:nvPr/>
        </p:nvSpPr>
        <p:spPr>
          <a:xfrm>
            <a:off x="517663" y="1223059"/>
            <a:ext cx="10848342" cy="4185761"/>
          </a:xfrm>
          <a:prstGeom prst="rect">
            <a:avLst/>
          </a:prstGeom>
          <a:noFill/>
        </p:spPr>
        <p:txBody>
          <a:bodyPr wrap="square">
            <a:spAutoFit/>
          </a:bodyPr>
          <a:lstStyle/>
          <a:p>
            <a:pPr algn="ctr"/>
            <a:r>
              <a:rPr lang="en-GB" sz="2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rPr>
              <a:t>Managing Business Information(LCLM5004_LON)</a:t>
            </a:r>
          </a:p>
          <a:p>
            <a:pPr algn="ctr"/>
            <a:endParaRPr lang="en-GB"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endParaRPr>
          </a:p>
          <a:p>
            <a:pPr algn="ctr"/>
            <a:endParaRPr lang="en-GB"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endParaRPr>
          </a:p>
          <a:p>
            <a:pPr algn="ctr"/>
            <a:r>
              <a:rPr lang="en-GB"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rPr>
              <a:t>Name: Stela Irina Balaban </a:t>
            </a:r>
          </a:p>
          <a:p>
            <a:pPr algn="ctr"/>
            <a:r>
              <a:rPr lang="en-GB"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rPr>
              <a:t>ID:2413136</a:t>
            </a:r>
          </a:p>
          <a:p>
            <a:pPr algn="ctr"/>
            <a:r>
              <a:rPr lang="en-GB"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rPr>
              <a:t>Topic : Real-World Case Studies: Present examples of companies using these systems, detailing challenges, solutions, and ethical issues. Assess their impact on business performance and key takeaways.</a:t>
            </a:r>
          </a:p>
          <a:p>
            <a:pPr algn="ctr"/>
            <a:endParaRPr lang="en-GB"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endParaRPr>
          </a:p>
          <a:p>
            <a:pPr algn="ctr"/>
            <a:r>
              <a:rPr lang="en-GB"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rPr>
              <a:t>Lecturer: </a:t>
            </a:r>
            <a:r>
              <a:rPr lang="en-GB" sz="2400" b="1" dirty="0" err="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rPr>
              <a:t>Amitave</a:t>
            </a:r>
            <a:r>
              <a:rPr lang="en-GB"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Black" panose="020B0A04020102020204" pitchFamily="34" charset="0"/>
              </a:rPr>
              <a:t> Banik</a:t>
            </a:r>
            <a:endParaRPr lang="en-IN" sz="24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31488676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5AE1514C-5E56-4738-A1FF-4B1CFD2A3E36}" type="slidenum">
              <a:rPr lang="en-US" smtClean="0"/>
              <a:pPr/>
              <a:t>21</a:t>
            </a:fld>
            <a:endParaRPr lang="en-US"/>
          </a:p>
        </p:txBody>
      </p:sp>
      <p:sp>
        <p:nvSpPr>
          <p:cNvPr id="3" name="Title 2">
            <a:extLst>
              <a:ext uri="{FF2B5EF4-FFF2-40B4-BE49-F238E27FC236}">
                <a16:creationId xmlns:a16="http://schemas.microsoft.com/office/drawing/2014/main" id="{52BE4CF2-4F4E-DFD0-1F23-527FB792E5D8}"/>
              </a:ext>
            </a:extLst>
          </p:cNvPr>
          <p:cNvSpPr txBox="1">
            <a:spLocks/>
          </p:cNvSpPr>
          <p:nvPr/>
        </p:nvSpPr>
        <p:spPr>
          <a:xfrm>
            <a:off x="0" y="0"/>
            <a:ext cx="12192000" cy="1050758"/>
          </a:xfrm>
          <a:prstGeom prst="rect">
            <a:avLst/>
          </a:prstGeom>
          <a:solidFill>
            <a:schemeClr val="accent2"/>
          </a:solidFill>
        </p:spPr>
        <p:txBody>
          <a:bodyPr/>
          <a:lstStyle/>
          <a:p>
            <a:pPr marL="0" marR="0" lvl="0" indent="0" algn="ctr" defTabSz="914400" rtl="0" eaLnBrk="1" fontAlgn="auto" latinLnBrk="0" hangingPunct="1">
              <a:lnSpc>
                <a:spcPct val="90000"/>
              </a:lnSpc>
              <a:spcBef>
                <a:spcPct val="0"/>
              </a:spcBef>
              <a:spcAft>
                <a:spcPts val="0"/>
              </a:spcAft>
              <a:buClrTx/>
              <a:buSzTx/>
              <a:buFontTx/>
              <a:buNone/>
              <a:tabLst>
                <a:tab pos="10579100" algn="l"/>
              </a:tabLst>
              <a:defRPr/>
            </a:pPr>
            <a:r>
              <a:rPr kumimoji="0" lang="sv-SE" sz="3000" b="1" i="0" u="none" strike="noStrike" kern="1200" cap="none" spc="160" normalizeH="0" baseline="0" noProof="0">
                <a:ln>
                  <a:noFill/>
                </a:ln>
                <a:solidFill>
                  <a:schemeClr val="accent1"/>
                </a:solidFill>
                <a:effectLst/>
                <a:uLnTx/>
                <a:uFillTx/>
                <a:latin typeface="Arial Black" panose="020B0A04020102020204" pitchFamily="34" charset="0"/>
                <a:ea typeface="+mj-ea"/>
                <a:cs typeface="Times New Roman" panose="02020603050405020304" pitchFamily="18" charset="0"/>
              </a:rPr>
              <a:t>Amazon - Transaction Processing System (TPS)</a:t>
            </a:r>
            <a:endParaRPr kumimoji="0" lang="en-US" sz="3000" b="1" i="0" u="none" strike="noStrike" kern="1200" cap="none" spc="160" normalizeH="0" baseline="0" noProof="0" dirty="0">
              <a:ln>
                <a:noFill/>
              </a:ln>
              <a:solidFill>
                <a:schemeClr val="accent1"/>
              </a:solidFill>
              <a:effectLst/>
              <a:uLnTx/>
              <a:uFillTx/>
              <a:latin typeface="Arial Black" panose="020B0A04020102020204" pitchFamily="34" charset="0"/>
              <a:ea typeface="+mj-ea"/>
              <a:cs typeface="Times New Roman" panose="02020603050405020304" pitchFamily="18" charset="0"/>
            </a:endParaRPr>
          </a:p>
        </p:txBody>
      </p:sp>
      <p:sp>
        <p:nvSpPr>
          <p:cNvPr id="4" name="TextBox 3">
            <a:extLst>
              <a:ext uri="{FF2B5EF4-FFF2-40B4-BE49-F238E27FC236}">
                <a16:creationId xmlns:a16="http://schemas.microsoft.com/office/drawing/2014/main" id="{E56AB2CD-5F21-72DD-DD0D-BFA13A022A91}"/>
              </a:ext>
            </a:extLst>
          </p:cNvPr>
          <p:cNvSpPr txBox="1"/>
          <p:nvPr/>
        </p:nvSpPr>
        <p:spPr>
          <a:xfrm>
            <a:off x="763351" y="1950661"/>
            <a:ext cx="6388563" cy="3877985"/>
          </a:xfrm>
          <a:prstGeom prst="rect">
            <a:avLst/>
          </a:prstGeom>
          <a:noFill/>
        </p:spPr>
        <p:txBody>
          <a:bodyPr wrap="square">
            <a:spAutoFit/>
          </a:bodyPr>
          <a:lstStyle/>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The transaction processing system at Amazon is capable of processing thousands of customer orders accurately every day, which allows for fast order fulfilment and inventory management (Chaturvedi, 2024).</a:t>
            </a:r>
          </a:p>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Scalability and real-time processing issues arose as the number of transactions increased significantly. </a:t>
            </a:r>
          </a:p>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Cloud-based automation and integration of databases increased efficiency, enhanced visibility of inventory and coordinated operations.</a:t>
            </a:r>
          </a:p>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Ethical considerations include customer privacy, employee surveillance and safe management of payment information (Herath </a:t>
            </a:r>
            <a:r>
              <a:rPr lang="en-US" i="1" dirty="0">
                <a:latin typeface="Arial" panose="020B0604020202020204" pitchFamily="34" charset="0"/>
                <a:cs typeface="Arial" panose="020B0604020202020204" pitchFamily="34" charset="0"/>
              </a:rPr>
              <a:t>et al., </a:t>
            </a:r>
            <a:r>
              <a:rPr lang="en-US" dirty="0">
                <a:latin typeface="Arial" panose="020B0604020202020204" pitchFamily="34" charset="0"/>
                <a:cs typeface="Arial" panose="020B0604020202020204" pitchFamily="34" charset="0"/>
              </a:rPr>
              <a:t>2024).</a:t>
            </a:r>
          </a:p>
        </p:txBody>
      </p:sp>
      <p:pic>
        <p:nvPicPr>
          <p:cNvPr id="5" name="Picture 4">
            <a:extLst>
              <a:ext uri="{FF2B5EF4-FFF2-40B4-BE49-F238E27FC236}">
                <a16:creationId xmlns:a16="http://schemas.microsoft.com/office/drawing/2014/main" id="{B2C92542-EB07-C0B7-6352-CEEA64428B40}"/>
              </a:ext>
            </a:extLst>
          </p:cNvPr>
          <p:cNvPicPr>
            <a:picLocks noChangeAspect="1"/>
          </p:cNvPicPr>
          <p:nvPr/>
        </p:nvPicPr>
        <p:blipFill>
          <a:blip r:embed="rId3" cstate="print"/>
          <a:stretch>
            <a:fillRect/>
          </a:stretch>
        </p:blipFill>
        <p:spPr>
          <a:xfrm>
            <a:off x="6825343" y="2369014"/>
            <a:ext cx="5643562" cy="2490853"/>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5AE1514C-5E56-4738-A1FF-4B1CFD2A3E36}" type="slidenum">
              <a:rPr lang="en-US" smtClean="0"/>
              <a:pPr/>
              <a:t>22</a:t>
            </a:fld>
            <a:endParaRPr lang="en-US"/>
          </a:p>
        </p:txBody>
      </p:sp>
      <p:sp>
        <p:nvSpPr>
          <p:cNvPr id="3" name="Title 2">
            <a:extLst>
              <a:ext uri="{FF2B5EF4-FFF2-40B4-BE49-F238E27FC236}">
                <a16:creationId xmlns:a16="http://schemas.microsoft.com/office/drawing/2014/main" id="{25DE5215-109C-B034-F770-7ED7DD723976}"/>
              </a:ext>
            </a:extLst>
          </p:cNvPr>
          <p:cNvSpPr txBox="1">
            <a:spLocks/>
          </p:cNvSpPr>
          <p:nvPr/>
        </p:nvSpPr>
        <p:spPr>
          <a:xfrm>
            <a:off x="0" y="0"/>
            <a:ext cx="12192000" cy="1050758"/>
          </a:xfrm>
          <a:prstGeom prst="rect">
            <a:avLst/>
          </a:prstGeom>
          <a:solidFill>
            <a:schemeClr val="accent2"/>
          </a:solidFill>
        </p:spPr>
        <p:txBody>
          <a:bodyPr/>
          <a:lstStyle/>
          <a:p>
            <a:pPr marL="0" marR="0" lvl="0" indent="0" algn="ctr" defTabSz="914400" rtl="0" eaLnBrk="1" fontAlgn="auto" latinLnBrk="0" hangingPunct="1">
              <a:lnSpc>
                <a:spcPct val="90000"/>
              </a:lnSpc>
              <a:spcBef>
                <a:spcPct val="0"/>
              </a:spcBef>
              <a:spcAft>
                <a:spcPts val="0"/>
              </a:spcAft>
              <a:buClrTx/>
              <a:buSzTx/>
              <a:buFontTx/>
              <a:buNone/>
              <a:tabLst>
                <a:tab pos="10579100" algn="l"/>
              </a:tabLst>
              <a:defRPr/>
            </a:pPr>
            <a:r>
              <a:rPr kumimoji="0" lang="en-US" sz="3000" b="1" i="0" u="none" strike="noStrike" kern="1200" cap="none" spc="160" normalizeH="0" baseline="0" noProof="0">
                <a:ln>
                  <a:noFill/>
                </a:ln>
                <a:solidFill>
                  <a:schemeClr val="accent1"/>
                </a:solidFill>
                <a:effectLst/>
                <a:uLnTx/>
                <a:uFillTx/>
                <a:latin typeface="Arial Black" panose="020B0A04020102020204" pitchFamily="34" charset="0"/>
                <a:ea typeface="+mj-ea"/>
                <a:cs typeface="Times New Roman" panose="02020603050405020304" pitchFamily="18" charset="0"/>
              </a:rPr>
              <a:t>Microsoft - Enterprise Resource Planning (ERP)</a:t>
            </a:r>
            <a:endParaRPr kumimoji="0" lang="en-US" sz="3000" b="1" i="0" u="none" strike="noStrike" kern="1200" cap="none" spc="160" normalizeH="0" baseline="0" noProof="0" dirty="0">
              <a:ln>
                <a:noFill/>
              </a:ln>
              <a:solidFill>
                <a:schemeClr val="accent1"/>
              </a:solidFill>
              <a:effectLst/>
              <a:uLnTx/>
              <a:uFillTx/>
              <a:latin typeface="Arial Black" panose="020B0A04020102020204" pitchFamily="34" charset="0"/>
              <a:ea typeface="+mj-ea"/>
              <a:cs typeface="Times New Roman" panose="02020603050405020304" pitchFamily="18" charset="0"/>
            </a:endParaRPr>
          </a:p>
        </p:txBody>
      </p:sp>
      <p:sp>
        <p:nvSpPr>
          <p:cNvPr id="4" name="TextBox 3">
            <a:extLst>
              <a:ext uri="{FF2B5EF4-FFF2-40B4-BE49-F238E27FC236}">
                <a16:creationId xmlns:a16="http://schemas.microsoft.com/office/drawing/2014/main" id="{090DFDC5-EF27-4484-3F8D-2CEBFAB05F6D}"/>
              </a:ext>
            </a:extLst>
          </p:cNvPr>
          <p:cNvSpPr txBox="1"/>
          <p:nvPr/>
        </p:nvSpPr>
        <p:spPr>
          <a:xfrm>
            <a:off x="5208813" y="1994619"/>
            <a:ext cx="6328681" cy="3323987"/>
          </a:xfrm>
          <a:prstGeom prst="rect">
            <a:avLst/>
          </a:prstGeom>
          <a:noFill/>
        </p:spPr>
        <p:txBody>
          <a:bodyPr wrap="square">
            <a:spAutoFit/>
          </a:bodyPr>
          <a:lstStyle/>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Microsoft employs the ERP Sustainability Manager for efficient procurement, environmental reporting and supplier data collection (Backer </a:t>
            </a:r>
            <a:r>
              <a:rPr lang="en-US" i="1" dirty="0">
                <a:latin typeface="Arial" panose="020B0604020202020204" pitchFamily="34" charset="0"/>
                <a:cs typeface="Arial" panose="020B0604020202020204" pitchFamily="34" charset="0"/>
              </a:rPr>
              <a:t>et al., </a:t>
            </a:r>
            <a:r>
              <a:rPr lang="en-US" dirty="0">
                <a:latin typeface="Arial" panose="020B0604020202020204" pitchFamily="34" charset="0"/>
                <a:cs typeface="Arial" panose="020B0604020202020204" pitchFamily="34" charset="0"/>
              </a:rPr>
              <a:t>2023).</a:t>
            </a:r>
          </a:p>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The expansion of the supplier network led to verification delays and problems with reporting consistency.</a:t>
            </a:r>
          </a:p>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Automation helped reduce supplier review times by about 94%, improving reporting accuracy (Mohammed, 2020).</a:t>
            </a:r>
          </a:p>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Ethical issues related to AI include its transparency, supplier data privacy and sustainable reporting.</a:t>
            </a:r>
          </a:p>
        </p:txBody>
      </p:sp>
      <p:pic>
        <p:nvPicPr>
          <p:cNvPr id="5" name="Picture 4">
            <a:extLst>
              <a:ext uri="{FF2B5EF4-FFF2-40B4-BE49-F238E27FC236}">
                <a16:creationId xmlns:a16="http://schemas.microsoft.com/office/drawing/2014/main" id="{D5ADDD9E-6C9C-6889-4964-802D95510DEE}"/>
              </a:ext>
            </a:extLst>
          </p:cNvPr>
          <p:cNvPicPr>
            <a:picLocks noChangeAspect="1"/>
          </p:cNvPicPr>
          <p:nvPr/>
        </p:nvPicPr>
        <p:blipFill>
          <a:blip r:embed="rId3" cstate="print"/>
          <a:stretch>
            <a:fillRect/>
          </a:stretch>
        </p:blipFill>
        <p:spPr>
          <a:xfrm>
            <a:off x="-1" y="1262395"/>
            <a:ext cx="5208813" cy="4991448"/>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5AE1514C-5E56-4738-A1FF-4B1CFD2A3E36}" type="slidenum">
              <a:rPr lang="en-US" smtClean="0"/>
              <a:pPr/>
              <a:t>23</a:t>
            </a:fld>
            <a:endParaRPr lang="en-US"/>
          </a:p>
        </p:txBody>
      </p:sp>
      <p:sp>
        <p:nvSpPr>
          <p:cNvPr id="3" name="Title 2">
            <a:extLst>
              <a:ext uri="{FF2B5EF4-FFF2-40B4-BE49-F238E27FC236}">
                <a16:creationId xmlns:a16="http://schemas.microsoft.com/office/drawing/2014/main" id="{BDF08267-B26C-433D-F23E-503C54BAAE79}"/>
              </a:ext>
            </a:extLst>
          </p:cNvPr>
          <p:cNvSpPr txBox="1">
            <a:spLocks/>
          </p:cNvSpPr>
          <p:nvPr/>
        </p:nvSpPr>
        <p:spPr>
          <a:xfrm>
            <a:off x="0" y="0"/>
            <a:ext cx="12192000" cy="1050758"/>
          </a:xfrm>
          <a:prstGeom prst="rect">
            <a:avLst/>
          </a:prstGeom>
          <a:solidFill>
            <a:schemeClr val="accent2"/>
          </a:solidFill>
        </p:spPr>
        <p:txBody>
          <a:bodyPr/>
          <a:lstStyle/>
          <a:p>
            <a:pPr marL="0" marR="0" lvl="0" indent="0" algn="ctr" defTabSz="914400" rtl="0" eaLnBrk="1" fontAlgn="auto" latinLnBrk="0" hangingPunct="1">
              <a:lnSpc>
                <a:spcPct val="90000"/>
              </a:lnSpc>
              <a:spcBef>
                <a:spcPct val="0"/>
              </a:spcBef>
              <a:spcAft>
                <a:spcPts val="0"/>
              </a:spcAft>
              <a:buClrTx/>
              <a:buSzTx/>
              <a:buFontTx/>
              <a:buNone/>
              <a:tabLst>
                <a:tab pos="10579100" algn="l"/>
              </a:tabLst>
              <a:defRPr/>
            </a:pPr>
            <a:r>
              <a:rPr kumimoji="0" lang="en-US" sz="3000" b="1" i="0" u="none" strike="noStrike" kern="1200" cap="none" spc="160" normalizeH="0" baseline="0" noProof="0">
                <a:ln>
                  <a:noFill/>
                </a:ln>
                <a:solidFill>
                  <a:schemeClr val="accent1"/>
                </a:solidFill>
                <a:effectLst/>
                <a:uLnTx/>
                <a:uFillTx/>
                <a:latin typeface="Arial Black" panose="020B0A04020102020204" pitchFamily="34" charset="0"/>
                <a:ea typeface="+mj-ea"/>
                <a:cs typeface="Times New Roman" panose="02020603050405020304" pitchFamily="18" charset="0"/>
              </a:rPr>
              <a:t>Zara - Enterprise Resource Planning (ERP)</a:t>
            </a:r>
            <a:endParaRPr kumimoji="0" lang="en-US" sz="3000" b="1" i="0" u="none" strike="noStrike" kern="1200" cap="none" spc="160" normalizeH="0" baseline="0" noProof="0" dirty="0">
              <a:ln>
                <a:noFill/>
              </a:ln>
              <a:solidFill>
                <a:schemeClr val="accent1"/>
              </a:solidFill>
              <a:effectLst/>
              <a:uLnTx/>
              <a:uFillTx/>
              <a:latin typeface="Arial Black" panose="020B0A04020102020204" pitchFamily="34" charset="0"/>
              <a:ea typeface="+mj-ea"/>
              <a:cs typeface="Times New Roman" panose="02020603050405020304" pitchFamily="18" charset="0"/>
            </a:endParaRPr>
          </a:p>
        </p:txBody>
      </p:sp>
      <p:sp>
        <p:nvSpPr>
          <p:cNvPr id="4" name="TextBox 3">
            <a:extLst>
              <a:ext uri="{FF2B5EF4-FFF2-40B4-BE49-F238E27FC236}">
                <a16:creationId xmlns:a16="http://schemas.microsoft.com/office/drawing/2014/main" id="{4154B94C-B486-F01B-0D5E-46C4D6D44768}"/>
              </a:ext>
            </a:extLst>
          </p:cNvPr>
          <p:cNvSpPr txBox="1"/>
          <p:nvPr/>
        </p:nvSpPr>
        <p:spPr>
          <a:xfrm>
            <a:off x="496651" y="2105788"/>
            <a:ext cx="6589949" cy="3323987"/>
          </a:xfrm>
          <a:prstGeom prst="rect">
            <a:avLst/>
          </a:prstGeom>
          <a:noFill/>
        </p:spPr>
        <p:txBody>
          <a:bodyPr wrap="square">
            <a:spAutoFit/>
          </a:bodyPr>
          <a:lstStyle/>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Integration of the Enterprise Resource Planning system for better coordination of production, inventory management and worldwide distribution at Zara (Mahajan, 2025). </a:t>
            </a:r>
          </a:p>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Changes in customer demand posed difficulties in forecasting and managing inventory (Rai, 2025). </a:t>
            </a:r>
          </a:p>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The solution of using an integrated ERP system helped in efficient inventory management and rapid replenishment. </a:t>
            </a:r>
          </a:p>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Ethical concerns include supplier transparency, sustainability reporting and responsible sourcing throughout the supply chain.</a:t>
            </a:r>
          </a:p>
        </p:txBody>
      </p:sp>
      <p:pic>
        <p:nvPicPr>
          <p:cNvPr id="5" name="Picture 4">
            <a:extLst>
              <a:ext uri="{FF2B5EF4-FFF2-40B4-BE49-F238E27FC236}">
                <a16:creationId xmlns:a16="http://schemas.microsoft.com/office/drawing/2014/main" id="{B601BE7A-2B78-587B-B2C4-DC76B5715184}"/>
              </a:ext>
            </a:extLst>
          </p:cNvPr>
          <p:cNvPicPr>
            <a:picLocks noChangeAspect="1"/>
          </p:cNvPicPr>
          <p:nvPr/>
        </p:nvPicPr>
        <p:blipFill>
          <a:blip r:embed="rId3" cstate="print"/>
          <a:srcRect l="12524" r="11905"/>
          <a:stretch>
            <a:fillRect/>
          </a:stretch>
        </p:blipFill>
        <p:spPr>
          <a:xfrm>
            <a:off x="7532414" y="2110861"/>
            <a:ext cx="4436429" cy="3082018"/>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5AE1514C-5E56-4738-A1FF-4B1CFD2A3E36}" type="slidenum">
              <a:rPr lang="en-US" smtClean="0"/>
              <a:pPr/>
              <a:t>24</a:t>
            </a:fld>
            <a:endParaRPr lang="en-US"/>
          </a:p>
        </p:txBody>
      </p:sp>
      <p:sp>
        <p:nvSpPr>
          <p:cNvPr id="3" name="Title 2">
            <a:extLst>
              <a:ext uri="{FF2B5EF4-FFF2-40B4-BE49-F238E27FC236}">
                <a16:creationId xmlns:a16="http://schemas.microsoft.com/office/drawing/2014/main" id="{F19B4FEE-20B0-2773-0C18-C76598B48BA7}"/>
              </a:ext>
            </a:extLst>
          </p:cNvPr>
          <p:cNvSpPr txBox="1">
            <a:spLocks/>
          </p:cNvSpPr>
          <p:nvPr/>
        </p:nvSpPr>
        <p:spPr>
          <a:xfrm>
            <a:off x="0" y="0"/>
            <a:ext cx="12192000" cy="1050758"/>
          </a:xfrm>
          <a:prstGeom prst="rect">
            <a:avLst/>
          </a:prstGeom>
          <a:solidFill>
            <a:schemeClr val="accent2"/>
          </a:solidFill>
        </p:spPr>
        <p:txBody>
          <a:bodyPr/>
          <a:lstStyle/>
          <a:p>
            <a:pPr marL="0" marR="0" lvl="0" indent="0" algn="ctr" defTabSz="914400" rtl="0" eaLnBrk="1" fontAlgn="auto" latinLnBrk="0" hangingPunct="1">
              <a:lnSpc>
                <a:spcPct val="90000"/>
              </a:lnSpc>
              <a:spcBef>
                <a:spcPct val="0"/>
              </a:spcBef>
              <a:spcAft>
                <a:spcPts val="0"/>
              </a:spcAft>
              <a:buClrTx/>
              <a:buSzTx/>
              <a:buFontTx/>
              <a:buNone/>
              <a:tabLst>
                <a:tab pos="10579100" algn="l"/>
              </a:tabLst>
              <a:defRPr/>
            </a:pPr>
            <a:r>
              <a:rPr kumimoji="0" lang="en-US" sz="3000" b="1" i="0" u="none" strike="noStrike" kern="1200" cap="none" spc="160" normalizeH="0" baseline="0" noProof="0">
                <a:ln>
                  <a:noFill/>
                </a:ln>
                <a:solidFill>
                  <a:schemeClr val="accent1"/>
                </a:solidFill>
                <a:effectLst/>
                <a:uLnTx/>
                <a:uFillTx/>
                <a:latin typeface="Arial Black" panose="020B0A04020102020204" pitchFamily="34" charset="0"/>
                <a:ea typeface="+mj-ea"/>
                <a:cs typeface="Times New Roman" panose="02020603050405020304" pitchFamily="18" charset="0"/>
              </a:rPr>
              <a:t>Salesforce - Customer Relationship Management (CRM)</a:t>
            </a:r>
            <a:endParaRPr kumimoji="0" lang="en-US" sz="3000" b="1" i="0" u="none" strike="noStrike" kern="1200" cap="none" spc="160" normalizeH="0" baseline="0" noProof="0" dirty="0">
              <a:ln>
                <a:noFill/>
              </a:ln>
              <a:solidFill>
                <a:schemeClr val="accent1"/>
              </a:solidFill>
              <a:effectLst/>
              <a:uLnTx/>
              <a:uFillTx/>
              <a:latin typeface="Arial Black" panose="020B0A04020102020204" pitchFamily="34" charset="0"/>
              <a:ea typeface="+mj-ea"/>
              <a:cs typeface="Times New Roman" panose="02020603050405020304" pitchFamily="18" charset="0"/>
            </a:endParaRPr>
          </a:p>
        </p:txBody>
      </p:sp>
      <p:sp>
        <p:nvSpPr>
          <p:cNvPr id="4" name="TextBox 3">
            <a:extLst>
              <a:ext uri="{FF2B5EF4-FFF2-40B4-BE49-F238E27FC236}">
                <a16:creationId xmlns:a16="http://schemas.microsoft.com/office/drawing/2014/main" id="{25B4EF85-DFF9-ACDA-040D-D5CEDB8A8B99}"/>
              </a:ext>
            </a:extLst>
          </p:cNvPr>
          <p:cNvSpPr txBox="1"/>
          <p:nvPr/>
        </p:nvSpPr>
        <p:spPr>
          <a:xfrm>
            <a:off x="4816930" y="1934743"/>
            <a:ext cx="6796766" cy="3877985"/>
          </a:xfrm>
          <a:prstGeom prst="rect">
            <a:avLst/>
          </a:prstGeom>
          <a:noFill/>
        </p:spPr>
        <p:txBody>
          <a:bodyPr wrap="square">
            <a:spAutoFit/>
          </a:bodyPr>
          <a:lstStyle/>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Salesforce CRM </a:t>
            </a:r>
            <a:r>
              <a:rPr lang="en-US" dirty="0" err="1">
                <a:latin typeface="Arial" panose="020B0604020202020204" pitchFamily="34" charset="0"/>
                <a:cs typeface="Arial" panose="020B0604020202020204" pitchFamily="34" charset="0"/>
              </a:rPr>
              <a:t>centralises</a:t>
            </a:r>
            <a:r>
              <a:rPr lang="en-US" dirty="0">
                <a:latin typeface="Arial" panose="020B0604020202020204" pitchFamily="34" charset="0"/>
                <a:cs typeface="Arial" panose="020B0604020202020204" pitchFamily="34" charset="0"/>
              </a:rPr>
              <a:t> customer interactions to improve </a:t>
            </a:r>
            <a:r>
              <a:rPr lang="en-US" dirty="0" err="1">
                <a:latin typeface="Arial" panose="020B0604020202020204" pitchFamily="34" charset="0"/>
                <a:cs typeface="Arial" panose="020B0604020202020204" pitchFamily="34" charset="0"/>
              </a:rPr>
              <a:t>personalised</a:t>
            </a:r>
            <a:r>
              <a:rPr lang="en-US" dirty="0">
                <a:latin typeface="Arial" panose="020B0604020202020204" pitchFamily="34" charset="0"/>
                <a:cs typeface="Arial" panose="020B0604020202020204" pitchFamily="34" charset="0"/>
              </a:rPr>
              <a:t> services and strengthen long-term customer relationships (Al Kalach, 2025). </a:t>
            </a:r>
          </a:p>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Rapid customer growth created fragmented customer information and inconsistent communication across business departments. </a:t>
            </a:r>
          </a:p>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Cloud-based CRM analytics improved customer insights, marketing effectiveness and service responsiveness significantly (Agarwal and Gupta, 2024). </a:t>
            </a:r>
          </a:p>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Ethical challenges include customer consent, personal data protection and responsible use of predictive analytics (Khan, Akter and Islam, 2024).</a:t>
            </a:r>
          </a:p>
        </p:txBody>
      </p:sp>
      <p:pic>
        <p:nvPicPr>
          <p:cNvPr id="5" name="Picture 4">
            <a:extLst>
              <a:ext uri="{FF2B5EF4-FFF2-40B4-BE49-F238E27FC236}">
                <a16:creationId xmlns:a16="http://schemas.microsoft.com/office/drawing/2014/main" id="{3FE2CAFC-8292-1061-346B-F95A5DCFCE91}"/>
              </a:ext>
            </a:extLst>
          </p:cNvPr>
          <p:cNvPicPr>
            <a:picLocks noChangeAspect="1"/>
          </p:cNvPicPr>
          <p:nvPr/>
        </p:nvPicPr>
        <p:blipFill>
          <a:blip r:embed="rId3" cstate="print"/>
          <a:stretch>
            <a:fillRect/>
          </a:stretch>
        </p:blipFill>
        <p:spPr>
          <a:xfrm>
            <a:off x="349022" y="1772330"/>
            <a:ext cx="4320949" cy="4425278"/>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5AE1514C-5E56-4738-A1FF-4B1CFD2A3E36}" type="slidenum">
              <a:rPr lang="en-US" smtClean="0"/>
              <a:pPr/>
              <a:t>25</a:t>
            </a:fld>
            <a:endParaRPr lang="en-US"/>
          </a:p>
        </p:txBody>
      </p:sp>
      <p:sp>
        <p:nvSpPr>
          <p:cNvPr id="3" name="Title 2">
            <a:extLst>
              <a:ext uri="{FF2B5EF4-FFF2-40B4-BE49-F238E27FC236}">
                <a16:creationId xmlns:a16="http://schemas.microsoft.com/office/drawing/2014/main" id="{AA533FF7-26B8-800C-60FF-ABBA56BA4C73}"/>
              </a:ext>
            </a:extLst>
          </p:cNvPr>
          <p:cNvSpPr txBox="1">
            <a:spLocks/>
          </p:cNvSpPr>
          <p:nvPr/>
        </p:nvSpPr>
        <p:spPr>
          <a:xfrm>
            <a:off x="0" y="0"/>
            <a:ext cx="12192000" cy="1050758"/>
          </a:xfrm>
          <a:prstGeom prst="rect">
            <a:avLst/>
          </a:prstGeom>
          <a:solidFill>
            <a:schemeClr val="accent2"/>
          </a:solidFill>
        </p:spPr>
        <p:txBody>
          <a:bodyPr/>
          <a:lstStyle/>
          <a:p>
            <a:pPr marL="0" marR="0" lvl="0" indent="0" algn="ctr" defTabSz="914400" rtl="0" eaLnBrk="1" fontAlgn="auto" latinLnBrk="0" hangingPunct="1">
              <a:lnSpc>
                <a:spcPct val="90000"/>
              </a:lnSpc>
              <a:spcBef>
                <a:spcPct val="0"/>
              </a:spcBef>
              <a:spcAft>
                <a:spcPts val="0"/>
              </a:spcAft>
              <a:buClrTx/>
              <a:buSzTx/>
              <a:buFontTx/>
              <a:buNone/>
              <a:tabLst>
                <a:tab pos="10579100" algn="l"/>
              </a:tabLst>
              <a:defRPr/>
            </a:pPr>
            <a:r>
              <a:rPr kumimoji="0" lang="en-US" sz="3000" b="1" i="0" u="none" strike="noStrike" kern="1200" cap="none" spc="160" normalizeH="0" baseline="0" noProof="0">
                <a:ln>
                  <a:noFill/>
                </a:ln>
                <a:solidFill>
                  <a:schemeClr val="accent1"/>
                </a:solidFill>
                <a:effectLst/>
                <a:uLnTx/>
                <a:uFillTx/>
                <a:latin typeface="Arial Black" panose="020B0A04020102020204" pitchFamily="34" charset="0"/>
                <a:ea typeface="+mj-ea"/>
                <a:cs typeface="Times New Roman" panose="02020603050405020304" pitchFamily="18" charset="0"/>
              </a:rPr>
              <a:t>Business Performance Impact</a:t>
            </a:r>
            <a:endParaRPr kumimoji="0" lang="en-US" sz="3000" b="1" i="0" u="none" strike="noStrike" kern="1200" cap="none" spc="160" normalizeH="0" baseline="0" noProof="0" dirty="0">
              <a:ln>
                <a:noFill/>
              </a:ln>
              <a:solidFill>
                <a:schemeClr val="accent1"/>
              </a:solidFill>
              <a:effectLst/>
              <a:uLnTx/>
              <a:uFillTx/>
              <a:latin typeface="Arial Black" panose="020B0A04020102020204" pitchFamily="34" charset="0"/>
              <a:ea typeface="+mj-ea"/>
              <a:cs typeface="Times New Roman" panose="02020603050405020304" pitchFamily="18" charset="0"/>
            </a:endParaRPr>
          </a:p>
        </p:txBody>
      </p:sp>
      <p:sp>
        <p:nvSpPr>
          <p:cNvPr id="4" name="TextBox 3">
            <a:extLst>
              <a:ext uri="{FF2B5EF4-FFF2-40B4-BE49-F238E27FC236}">
                <a16:creationId xmlns:a16="http://schemas.microsoft.com/office/drawing/2014/main" id="{FC11E67C-EBD2-FCE9-69EF-1139210535E7}"/>
              </a:ext>
            </a:extLst>
          </p:cNvPr>
          <p:cNvSpPr txBox="1"/>
          <p:nvPr/>
        </p:nvSpPr>
        <p:spPr>
          <a:xfrm>
            <a:off x="496651" y="1969709"/>
            <a:ext cx="7096135" cy="3323987"/>
          </a:xfrm>
          <a:prstGeom prst="rect">
            <a:avLst/>
          </a:prstGeom>
          <a:noFill/>
        </p:spPr>
        <p:txBody>
          <a:bodyPr wrap="square">
            <a:spAutoFit/>
          </a:bodyPr>
          <a:lstStyle/>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These information systems increased operational efficiency through automation, integration and real-time business information availability (Seun </a:t>
            </a:r>
            <a:r>
              <a:rPr lang="en-US" i="1" dirty="0">
                <a:latin typeface="Arial" panose="020B0604020202020204" pitchFamily="34" charset="0"/>
                <a:cs typeface="Arial" panose="020B0604020202020204" pitchFamily="34" charset="0"/>
              </a:rPr>
              <a:t>et al., </a:t>
            </a:r>
            <a:r>
              <a:rPr lang="en-US" dirty="0">
                <a:latin typeface="Arial" panose="020B0604020202020204" pitchFamily="34" charset="0"/>
                <a:cs typeface="Arial" panose="020B0604020202020204" pitchFamily="34" charset="0"/>
              </a:rPr>
              <a:t>2023). </a:t>
            </a:r>
          </a:p>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Companies gained from quick decision-making, lower cost of operations and higher levels of client satisfaction.</a:t>
            </a:r>
          </a:p>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Good governance ensured trust in </a:t>
            </a:r>
            <a:r>
              <a:rPr lang="en-US" dirty="0" err="1">
                <a:latin typeface="Arial" panose="020B0604020202020204" pitchFamily="34" charset="0"/>
                <a:cs typeface="Arial" panose="020B0604020202020204" pitchFamily="34" charset="0"/>
              </a:rPr>
              <a:t>organisations</a:t>
            </a:r>
            <a:r>
              <a:rPr lang="en-US" dirty="0">
                <a:latin typeface="Arial" panose="020B0604020202020204" pitchFamily="34" charset="0"/>
                <a:cs typeface="Arial" panose="020B0604020202020204" pitchFamily="34" charset="0"/>
              </a:rPr>
              <a:t> through data protection and the </a:t>
            </a:r>
            <a:r>
              <a:rPr lang="en-US" dirty="0" err="1">
                <a:latin typeface="Arial" panose="020B0604020202020204" pitchFamily="34" charset="0"/>
                <a:cs typeface="Arial" panose="020B0604020202020204" pitchFamily="34" charset="0"/>
              </a:rPr>
              <a:t>minimisation</a:t>
            </a:r>
            <a:r>
              <a:rPr lang="en-US" dirty="0">
                <a:latin typeface="Arial" panose="020B0604020202020204" pitchFamily="34" charset="0"/>
                <a:cs typeface="Arial" panose="020B0604020202020204" pitchFamily="34" charset="0"/>
              </a:rPr>
              <a:t> of ethical hazards (Mahmood </a:t>
            </a:r>
            <a:r>
              <a:rPr lang="en-US" i="1" dirty="0">
                <a:latin typeface="Arial" panose="020B0604020202020204" pitchFamily="34" charset="0"/>
                <a:cs typeface="Arial" panose="020B0604020202020204" pitchFamily="34" charset="0"/>
              </a:rPr>
              <a:t>et al., </a:t>
            </a:r>
            <a:r>
              <a:rPr lang="en-US" dirty="0">
                <a:latin typeface="Arial" panose="020B0604020202020204" pitchFamily="34" charset="0"/>
                <a:cs typeface="Arial" panose="020B0604020202020204" pitchFamily="34" charset="0"/>
              </a:rPr>
              <a:t>2024).</a:t>
            </a:r>
          </a:p>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Implementation involved employee training, </a:t>
            </a:r>
            <a:r>
              <a:rPr lang="en-US" dirty="0" err="1">
                <a:latin typeface="Arial" panose="020B0604020202020204" pitchFamily="34" charset="0"/>
                <a:cs typeface="Arial" panose="020B0604020202020204" pitchFamily="34" charset="0"/>
              </a:rPr>
              <a:t>organisational</a:t>
            </a:r>
            <a:r>
              <a:rPr lang="en-US" dirty="0">
                <a:latin typeface="Arial" panose="020B0604020202020204" pitchFamily="34" charset="0"/>
                <a:cs typeface="Arial" panose="020B0604020202020204" pitchFamily="34" charset="0"/>
              </a:rPr>
              <a:t> commitment and technological improvements.</a:t>
            </a:r>
          </a:p>
        </p:txBody>
      </p:sp>
      <p:pic>
        <p:nvPicPr>
          <p:cNvPr id="5" name="Picture 4">
            <a:extLst>
              <a:ext uri="{FF2B5EF4-FFF2-40B4-BE49-F238E27FC236}">
                <a16:creationId xmlns:a16="http://schemas.microsoft.com/office/drawing/2014/main" id="{64BF896B-B3BC-217B-917E-DE0D54CE34BF}"/>
              </a:ext>
            </a:extLst>
          </p:cNvPr>
          <p:cNvPicPr>
            <a:picLocks noChangeAspect="1"/>
          </p:cNvPicPr>
          <p:nvPr/>
        </p:nvPicPr>
        <p:blipFill>
          <a:blip r:embed="rId3" cstate="print"/>
          <a:srcRect b="4343"/>
          <a:stretch>
            <a:fillRect/>
          </a:stretch>
        </p:blipFill>
        <p:spPr>
          <a:xfrm>
            <a:off x="7772400" y="1969709"/>
            <a:ext cx="4179013" cy="3460373"/>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5AE1514C-5E56-4738-A1FF-4B1CFD2A3E36}" type="slidenum">
              <a:rPr lang="en-US" smtClean="0"/>
              <a:pPr/>
              <a:t>26</a:t>
            </a:fld>
            <a:endParaRPr lang="en-US"/>
          </a:p>
        </p:txBody>
      </p:sp>
      <p:sp>
        <p:nvSpPr>
          <p:cNvPr id="3" name="Title 2">
            <a:extLst>
              <a:ext uri="{FF2B5EF4-FFF2-40B4-BE49-F238E27FC236}">
                <a16:creationId xmlns:a16="http://schemas.microsoft.com/office/drawing/2014/main" id="{C011081F-B12A-71AA-1C50-FCED8A23BAA5}"/>
              </a:ext>
            </a:extLst>
          </p:cNvPr>
          <p:cNvSpPr txBox="1">
            <a:spLocks/>
          </p:cNvSpPr>
          <p:nvPr/>
        </p:nvSpPr>
        <p:spPr>
          <a:xfrm>
            <a:off x="0" y="0"/>
            <a:ext cx="12192000" cy="1050758"/>
          </a:xfrm>
          <a:prstGeom prst="rect">
            <a:avLst/>
          </a:prstGeom>
          <a:solidFill>
            <a:schemeClr val="accent2"/>
          </a:solidFill>
        </p:spPr>
        <p:txBody>
          <a:bodyPr/>
          <a:lstStyle/>
          <a:p>
            <a:pPr marL="0" marR="0" lvl="0" indent="0" algn="ctr" defTabSz="914400" rtl="0" eaLnBrk="1" fontAlgn="auto" latinLnBrk="0" hangingPunct="1">
              <a:lnSpc>
                <a:spcPct val="90000"/>
              </a:lnSpc>
              <a:spcBef>
                <a:spcPct val="0"/>
              </a:spcBef>
              <a:spcAft>
                <a:spcPts val="0"/>
              </a:spcAft>
              <a:buClrTx/>
              <a:buSzTx/>
              <a:buFontTx/>
              <a:buNone/>
              <a:tabLst>
                <a:tab pos="10579100" algn="l"/>
              </a:tabLst>
              <a:defRPr/>
            </a:pPr>
            <a:r>
              <a:rPr kumimoji="0" lang="en-US" sz="3000" b="1" i="0" u="none" strike="noStrike" kern="1200" cap="none" spc="160" normalizeH="0" baseline="0" noProof="0">
                <a:ln>
                  <a:noFill/>
                </a:ln>
                <a:solidFill>
                  <a:schemeClr val="accent1"/>
                </a:solidFill>
                <a:effectLst/>
                <a:uLnTx/>
                <a:uFillTx/>
                <a:latin typeface="Arial Black" panose="020B0A04020102020204" pitchFamily="34" charset="0"/>
                <a:ea typeface="+mj-ea"/>
                <a:cs typeface="Times New Roman" panose="02020603050405020304" pitchFamily="18" charset="0"/>
              </a:rPr>
              <a:t>Key Takeaways</a:t>
            </a:r>
            <a:endParaRPr kumimoji="0" lang="en-US" sz="3000" b="1" i="0" u="none" strike="noStrike" kern="1200" cap="none" spc="160" normalizeH="0" baseline="0" noProof="0" dirty="0">
              <a:ln>
                <a:noFill/>
              </a:ln>
              <a:solidFill>
                <a:schemeClr val="accent1"/>
              </a:solidFill>
              <a:effectLst/>
              <a:uLnTx/>
              <a:uFillTx/>
              <a:latin typeface="Arial Black" panose="020B0A04020102020204" pitchFamily="34" charset="0"/>
              <a:ea typeface="+mj-ea"/>
              <a:cs typeface="Times New Roman" panose="02020603050405020304" pitchFamily="18" charset="0"/>
            </a:endParaRPr>
          </a:p>
        </p:txBody>
      </p:sp>
      <p:sp>
        <p:nvSpPr>
          <p:cNvPr id="4" name="TextBox 3">
            <a:extLst>
              <a:ext uri="{FF2B5EF4-FFF2-40B4-BE49-F238E27FC236}">
                <a16:creationId xmlns:a16="http://schemas.microsoft.com/office/drawing/2014/main" id="{9FC6768E-31E5-29B0-EE12-B70D39918BBD}"/>
              </a:ext>
            </a:extLst>
          </p:cNvPr>
          <p:cNvSpPr txBox="1"/>
          <p:nvPr/>
        </p:nvSpPr>
        <p:spPr>
          <a:xfrm>
            <a:off x="4637314" y="1896649"/>
            <a:ext cx="6976381" cy="3600986"/>
          </a:xfrm>
          <a:prstGeom prst="rect">
            <a:avLst/>
          </a:prstGeom>
          <a:noFill/>
        </p:spPr>
        <p:txBody>
          <a:bodyPr wrap="square">
            <a:spAutoFit/>
          </a:bodyPr>
          <a:lstStyle/>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Information systems provide sustainable competitive advantages if these systems are consistent with </a:t>
            </a:r>
            <a:r>
              <a:rPr lang="en-US" dirty="0" err="1">
                <a:latin typeface="Arial" panose="020B0604020202020204" pitchFamily="34" charset="0"/>
                <a:cs typeface="Arial" panose="020B0604020202020204" pitchFamily="34" charset="0"/>
              </a:rPr>
              <a:t>organisational</a:t>
            </a:r>
            <a:r>
              <a:rPr lang="en-US" dirty="0">
                <a:latin typeface="Arial" panose="020B0604020202020204" pitchFamily="34" charset="0"/>
                <a:cs typeface="Arial" panose="020B0604020202020204" pitchFamily="34" charset="0"/>
              </a:rPr>
              <a:t> objectives and business strategies (Van Thuy, 2025).</a:t>
            </a:r>
          </a:p>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The successful implementation of these systems is contingent upon leadership commitment, employee involvement and </a:t>
            </a:r>
            <a:r>
              <a:rPr lang="en-US" dirty="0" err="1">
                <a:latin typeface="Arial" panose="020B0604020202020204" pitchFamily="34" charset="0"/>
                <a:cs typeface="Arial" panose="020B0604020202020204" pitchFamily="34" charset="0"/>
              </a:rPr>
              <a:t>organisational</a:t>
            </a:r>
            <a:r>
              <a:rPr lang="en-US" dirty="0">
                <a:latin typeface="Arial" panose="020B0604020202020204" pitchFamily="34" charset="0"/>
                <a:cs typeface="Arial" panose="020B0604020202020204" pitchFamily="34" charset="0"/>
              </a:rPr>
              <a:t> culture (Vasudevan </a:t>
            </a:r>
            <a:r>
              <a:rPr lang="en-US" i="1" dirty="0">
                <a:latin typeface="Arial" panose="020B0604020202020204" pitchFamily="34" charset="0"/>
                <a:cs typeface="Arial" panose="020B0604020202020204" pitchFamily="34" charset="0"/>
              </a:rPr>
              <a:t>et al., </a:t>
            </a:r>
            <a:r>
              <a:rPr lang="en-US" dirty="0">
                <a:latin typeface="Arial" panose="020B0604020202020204" pitchFamily="34" charset="0"/>
                <a:cs typeface="Arial" panose="020B0604020202020204" pitchFamily="34" charset="0"/>
              </a:rPr>
              <a:t>2025).</a:t>
            </a:r>
          </a:p>
          <a:p>
            <a:pPr marL="342900" indent="-342900" algn="just">
              <a:spcBef>
                <a:spcPts val="1200"/>
              </a:spcBef>
              <a:buFont typeface="Wingdings" panose="05000000000000000000" pitchFamily="2" charset="2"/>
              <a:buChar char="v"/>
            </a:pPr>
            <a:r>
              <a:rPr lang="en-US" dirty="0">
                <a:latin typeface="Arial" panose="020B0604020202020204" pitchFamily="34" charset="0"/>
                <a:cs typeface="Arial" panose="020B0604020202020204" pitchFamily="34" charset="0"/>
              </a:rPr>
              <a:t>Ethical governance continues to be a necessary component for maintaining stakeholders' trust and compliance within the digital space.</a:t>
            </a:r>
          </a:p>
          <a:p>
            <a:pPr marL="342900" indent="-342900" algn="just">
              <a:spcBef>
                <a:spcPts val="1200"/>
              </a:spcBef>
              <a:buFont typeface="Wingdings" panose="05000000000000000000" pitchFamily="2" charset="2"/>
              <a:buChar char="v"/>
            </a:pPr>
            <a:r>
              <a:rPr lang="en-US" dirty="0" err="1">
                <a:latin typeface="Arial" panose="020B0604020202020204" pitchFamily="34" charset="0"/>
                <a:cs typeface="Arial" panose="020B0604020202020204" pitchFamily="34" charset="0"/>
              </a:rPr>
              <a:t>Organisations</a:t>
            </a:r>
            <a:r>
              <a:rPr lang="en-US" dirty="0">
                <a:latin typeface="Arial" panose="020B0604020202020204" pitchFamily="34" charset="0"/>
                <a:cs typeface="Arial" panose="020B0604020202020204" pitchFamily="34" charset="0"/>
              </a:rPr>
              <a:t> can achieve maximum business performance by constantly innovating through information systems.</a:t>
            </a:r>
          </a:p>
        </p:txBody>
      </p:sp>
      <p:pic>
        <p:nvPicPr>
          <p:cNvPr id="5" name="Picture 4">
            <a:extLst>
              <a:ext uri="{FF2B5EF4-FFF2-40B4-BE49-F238E27FC236}">
                <a16:creationId xmlns:a16="http://schemas.microsoft.com/office/drawing/2014/main" id="{331B64BF-CF35-8BE7-15A9-5674ABE34214}"/>
              </a:ext>
            </a:extLst>
          </p:cNvPr>
          <p:cNvPicPr>
            <a:picLocks noChangeAspect="1"/>
          </p:cNvPicPr>
          <p:nvPr/>
        </p:nvPicPr>
        <p:blipFill>
          <a:blip r:embed="rId3" cstate="print"/>
          <a:stretch>
            <a:fillRect/>
          </a:stretch>
        </p:blipFill>
        <p:spPr>
          <a:xfrm>
            <a:off x="51798" y="1896648"/>
            <a:ext cx="4585516" cy="3877985"/>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5AE1514C-5E56-4738-A1FF-4B1CFD2A3E36}" type="slidenum">
              <a:rPr lang="en-US" smtClean="0"/>
              <a:pPr/>
              <a:t>27</a:t>
            </a:fld>
            <a:endParaRPr lang="en-US"/>
          </a:p>
        </p:txBody>
      </p:sp>
      <p:sp>
        <p:nvSpPr>
          <p:cNvPr id="3" name="Title 2">
            <a:extLst>
              <a:ext uri="{FF2B5EF4-FFF2-40B4-BE49-F238E27FC236}">
                <a16:creationId xmlns:a16="http://schemas.microsoft.com/office/drawing/2014/main" id="{3273EB5C-1257-3724-77BB-F630591E7F79}"/>
              </a:ext>
            </a:extLst>
          </p:cNvPr>
          <p:cNvSpPr txBox="1">
            <a:spLocks/>
          </p:cNvSpPr>
          <p:nvPr/>
        </p:nvSpPr>
        <p:spPr>
          <a:xfrm>
            <a:off x="0" y="0"/>
            <a:ext cx="12192000" cy="1050758"/>
          </a:xfrm>
          <a:prstGeom prst="rect">
            <a:avLst/>
          </a:prstGeom>
          <a:solidFill>
            <a:schemeClr val="accent2"/>
          </a:solidFill>
        </p:spPr>
        <p:txBody>
          <a:bodyPr/>
          <a:lstStyle/>
          <a:p>
            <a:pPr marL="0" marR="0" lvl="0" indent="0" algn="ctr" defTabSz="914400" rtl="0" eaLnBrk="1" fontAlgn="auto" latinLnBrk="0" hangingPunct="1">
              <a:lnSpc>
                <a:spcPct val="90000"/>
              </a:lnSpc>
              <a:spcBef>
                <a:spcPct val="0"/>
              </a:spcBef>
              <a:spcAft>
                <a:spcPts val="0"/>
              </a:spcAft>
              <a:buClrTx/>
              <a:buSzTx/>
              <a:buFontTx/>
              <a:buNone/>
              <a:tabLst>
                <a:tab pos="10579100" algn="l"/>
              </a:tabLst>
              <a:defRPr/>
            </a:pPr>
            <a:r>
              <a:rPr kumimoji="0" lang="en-US" sz="3000" b="1" i="0" u="none" strike="noStrike" kern="1200" cap="none" spc="160" normalizeH="0" baseline="0" noProof="0">
                <a:ln>
                  <a:noFill/>
                </a:ln>
                <a:solidFill>
                  <a:schemeClr val="accent1"/>
                </a:solidFill>
                <a:effectLst/>
                <a:uLnTx/>
                <a:uFillTx/>
                <a:latin typeface="Arial Black" panose="020B0A04020102020204" pitchFamily="34" charset="0"/>
                <a:ea typeface="+mj-ea"/>
                <a:cs typeface="Times New Roman" panose="02020603050405020304" pitchFamily="18" charset="0"/>
              </a:rPr>
              <a:t>Reference List</a:t>
            </a:r>
            <a:endParaRPr kumimoji="0" lang="en-US" sz="3000" b="1" i="0" u="none" strike="noStrike" kern="1200" cap="none" spc="160" normalizeH="0" baseline="0" noProof="0" dirty="0">
              <a:ln>
                <a:noFill/>
              </a:ln>
              <a:solidFill>
                <a:schemeClr val="accent1"/>
              </a:solidFill>
              <a:effectLst/>
              <a:uLnTx/>
              <a:uFillTx/>
              <a:latin typeface="Arial Black" panose="020B0A04020102020204" pitchFamily="34" charset="0"/>
              <a:ea typeface="+mj-ea"/>
              <a:cs typeface="Times New Roman" panose="02020603050405020304" pitchFamily="18" charset="0"/>
            </a:endParaRPr>
          </a:p>
        </p:txBody>
      </p:sp>
      <p:sp>
        <p:nvSpPr>
          <p:cNvPr id="4" name="TextBox 3">
            <a:extLst>
              <a:ext uri="{FF2B5EF4-FFF2-40B4-BE49-F238E27FC236}">
                <a16:creationId xmlns:a16="http://schemas.microsoft.com/office/drawing/2014/main" id="{9D69D82E-7F87-16AC-9A62-63AC475CF055}"/>
              </a:ext>
            </a:extLst>
          </p:cNvPr>
          <p:cNvSpPr txBox="1"/>
          <p:nvPr/>
        </p:nvSpPr>
        <p:spPr>
          <a:xfrm>
            <a:off x="495301" y="1248947"/>
            <a:ext cx="11144250" cy="5247590"/>
          </a:xfrm>
          <a:prstGeom prst="rect">
            <a:avLst/>
          </a:prstGeom>
          <a:noFill/>
        </p:spPr>
        <p:txBody>
          <a:bodyPr wrap="square">
            <a:spAutoFit/>
          </a:bodyPr>
          <a:lstStyle/>
          <a:p>
            <a:pPr marL="171450" indent="-171450" algn="just">
              <a:buFont typeface="Wingdings" panose="05000000000000000000" pitchFamily="2" charset="2"/>
              <a:buChar char="q"/>
            </a:pPr>
            <a:r>
              <a:rPr lang="en-GB" sz="1350" dirty="0">
                <a:latin typeface="Arial" panose="020B0604020202020204" pitchFamily="34" charset="0"/>
                <a:cs typeface="Arial" panose="020B0604020202020204" pitchFamily="34" charset="0"/>
              </a:rPr>
              <a:t>Al Kalach, N., (2025). AI-Driven Customer Relationship Management: Enhancing Salesforce Efficiency Through Predictive Analytics. </a:t>
            </a:r>
            <a:r>
              <a:rPr lang="en-GB" sz="1350" i="1" dirty="0">
                <a:latin typeface="Arial" panose="020B0604020202020204" pitchFamily="34" charset="0"/>
                <a:cs typeface="Arial" panose="020B0604020202020204" pitchFamily="34" charset="0"/>
              </a:rPr>
              <a:t>International Journal of Advance Industrial Engineering</a:t>
            </a:r>
            <a:r>
              <a:rPr lang="en-GB" sz="1350" dirty="0">
                <a:latin typeface="Arial" panose="020B0604020202020204" pitchFamily="34" charset="0"/>
                <a:cs typeface="Arial" panose="020B0604020202020204" pitchFamily="34" charset="0"/>
              </a:rPr>
              <a:t>, </a:t>
            </a:r>
            <a:r>
              <a:rPr lang="en-GB" sz="1350" i="1" dirty="0">
                <a:latin typeface="Arial" panose="020B0604020202020204" pitchFamily="34" charset="0"/>
                <a:cs typeface="Arial" panose="020B0604020202020204" pitchFamily="34" charset="0"/>
              </a:rPr>
              <a:t>13</a:t>
            </a:r>
            <a:r>
              <a:rPr lang="en-GB" sz="1350" dirty="0">
                <a:latin typeface="Arial" panose="020B0604020202020204" pitchFamily="34" charset="0"/>
                <a:cs typeface="Arial" panose="020B0604020202020204" pitchFamily="34" charset="0"/>
              </a:rPr>
              <a:t>(01), pp.22-35.</a:t>
            </a:r>
            <a:endParaRPr lang="en-IN" sz="1350" dirty="0">
              <a:latin typeface="Arial" panose="020B0604020202020204" pitchFamily="34" charset="0"/>
              <a:cs typeface="Arial" panose="020B0604020202020204" pitchFamily="34" charset="0"/>
            </a:endParaRPr>
          </a:p>
          <a:p>
            <a:pPr marL="171450" indent="-171450" algn="just">
              <a:buFont typeface="Wingdings" panose="05000000000000000000" pitchFamily="2" charset="2"/>
              <a:buChar char="q"/>
            </a:pPr>
            <a:r>
              <a:rPr lang="en-GB" sz="1350" dirty="0">
                <a:latin typeface="Arial" panose="020B0604020202020204" pitchFamily="34" charset="0"/>
                <a:cs typeface="Arial" panose="020B0604020202020204" pitchFamily="34" charset="0"/>
              </a:rPr>
              <a:t>Backer, C.R., Slaman, M., </a:t>
            </a:r>
            <a:r>
              <a:rPr lang="en-GB" sz="1350" dirty="0" err="1">
                <a:latin typeface="Arial" panose="020B0604020202020204" pitchFamily="34" charset="0"/>
                <a:cs typeface="Arial" panose="020B0604020202020204" pitchFamily="34" charset="0"/>
              </a:rPr>
              <a:t>Haddara</a:t>
            </a:r>
            <a:r>
              <a:rPr lang="en-GB" sz="1350" dirty="0">
                <a:latin typeface="Arial" panose="020B0604020202020204" pitchFamily="34" charset="0"/>
                <a:cs typeface="Arial" panose="020B0604020202020204" pitchFamily="34" charset="0"/>
              </a:rPr>
              <a:t>, M. and Langseth, M., (2023). Towards Sustainable ERP Systems: Bridging the Gap Between Current Capabilities. In </a:t>
            </a:r>
            <a:r>
              <a:rPr lang="en-GB" sz="1350" i="1" dirty="0">
                <a:latin typeface="Arial" panose="020B0604020202020204" pitchFamily="34" charset="0"/>
                <a:cs typeface="Arial" panose="020B0604020202020204" pitchFamily="34" charset="0"/>
              </a:rPr>
              <a:t>Proceedings of the Future Technologies Conference (FTC) 2023, Volume 4</a:t>
            </a:r>
            <a:r>
              <a:rPr lang="en-GB" sz="1350" dirty="0">
                <a:latin typeface="Arial" panose="020B0604020202020204" pitchFamily="34" charset="0"/>
                <a:cs typeface="Arial" panose="020B0604020202020204" pitchFamily="34" charset="0"/>
              </a:rPr>
              <a:t> (Vol. 4, p. 216). Springer Nature.</a:t>
            </a:r>
            <a:endParaRPr lang="en-IN" sz="1350" dirty="0">
              <a:latin typeface="Arial" panose="020B0604020202020204" pitchFamily="34" charset="0"/>
              <a:cs typeface="Arial" panose="020B0604020202020204" pitchFamily="34" charset="0"/>
            </a:endParaRPr>
          </a:p>
          <a:p>
            <a:pPr marL="171450" indent="-171450" algn="just">
              <a:buFont typeface="Wingdings" panose="05000000000000000000" pitchFamily="2" charset="2"/>
              <a:buChar char="q"/>
            </a:pPr>
            <a:r>
              <a:rPr lang="en-GB" sz="1350" dirty="0">
                <a:latin typeface="Arial" panose="020B0604020202020204" pitchFamily="34" charset="0"/>
                <a:cs typeface="Arial" panose="020B0604020202020204" pitchFamily="34" charset="0"/>
              </a:rPr>
              <a:t>Chaturvedi, R.K., (2024). Current Research Trends in Business and Technology Management.</a:t>
            </a:r>
            <a:endParaRPr lang="en-IN" sz="1350" dirty="0">
              <a:latin typeface="Arial" panose="020B0604020202020204" pitchFamily="34" charset="0"/>
              <a:cs typeface="Arial" panose="020B0604020202020204" pitchFamily="34" charset="0"/>
            </a:endParaRPr>
          </a:p>
          <a:p>
            <a:pPr marL="171450" indent="-171450" algn="just">
              <a:buFont typeface="Wingdings" panose="05000000000000000000" pitchFamily="2" charset="2"/>
              <a:buChar char="q"/>
            </a:pPr>
            <a:r>
              <a:rPr lang="en-GB" sz="1350" dirty="0">
                <a:latin typeface="Arial" panose="020B0604020202020204" pitchFamily="34" charset="0"/>
                <a:cs typeface="Arial" panose="020B0604020202020204" pitchFamily="34" charset="0"/>
              </a:rPr>
              <a:t>Herath, H.M.S.S., Herath, H.M.K.K.M.B., </a:t>
            </a:r>
            <a:r>
              <a:rPr lang="en-GB" sz="1350" dirty="0" err="1">
                <a:latin typeface="Arial" panose="020B0604020202020204" pitchFamily="34" charset="0"/>
                <a:cs typeface="Arial" panose="020B0604020202020204" pitchFamily="34" charset="0"/>
              </a:rPr>
              <a:t>Madhusanka</a:t>
            </a:r>
            <a:r>
              <a:rPr lang="en-GB" sz="1350" dirty="0">
                <a:latin typeface="Arial" panose="020B0604020202020204" pitchFamily="34" charset="0"/>
                <a:cs typeface="Arial" panose="020B0604020202020204" pitchFamily="34" charset="0"/>
              </a:rPr>
              <a:t>, B.G.D.A. and Guruge, L.G.P.K., (2024). Data protection challenges in the processing of sensitive data. In </a:t>
            </a:r>
            <a:r>
              <a:rPr lang="en-GB" sz="1350" i="1" dirty="0">
                <a:latin typeface="Arial" panose="020B0604020202020204" pitchFamily="34" charset="0"/>
                <a:cs typeface="Arial" panose="020B0604020202020204" pitchFamily="34" charset="0"/>
              </a:rPr>
              <a:t>Data Protection: The Wake of AI and Machine Learning</a:t>
            </a:r>
            <a:r>
              <a:rPr lang="en-GB" sz="1350" dirty="0">
                <a:latin typeface="Arial" panose="020B0604020202020204" pitchFamily="34" charset="0"/>
                <a:cs typeface="Arial" panose="020B0604020202020204" pitchFamily="34" charset="0"/>
              </a:rPr>
              <a:t> (pp. 155-179). Cham: Springer Nature Switzerland.</a:t>
            </a:r>
            <a:endParaRPr lang="en-IN" sz="1350" dirty="0">
              <a:latin typeface="Arial" panose="020B0604020202020204" pitchFamily="34" charset="0"/>
              <a:cs typeface="Arial" panose="020B0604020202020204" pitchFamily="34" charset="0"/>
            </a:endParaRPr>
          </a:p>
          <a:p>
            <a:pPr marL="171450" indent="-171450" algn="just">
              <a:buFont typeface="Wingdings" panose="05000000000000000000" pitchFamily="2" charset="2"/>
              <a:buChar char="q"/>
            </a:pPr>
            <a:r>
              <a:rPr lang="en-GB" sz="1350" dirty="0">
                <a:latin typeface="Arial" panose="020B0604020202020204" pitchFamily="34" charset="0"/>
                <a:cs typeface="Arial" panose="020B0604020202020204" pitchFamily="34" charset="0"/>
              </a:rPr>
              <a:t>Khan, M.A.R., Akter, M.S. and Islam, R., (2024). Big data analytics and predictive analysis in enhancing customer relationship management (CRM): a systematic review of techniques.</a:t>
            </a:r>
            <a:endParaRPr lang="en-IN" sz="1350" dirty="0">
              <a:latin typeface="Arial" panose="020B0604020202020204" pitchFamily="34" charset="0"/>
              <a:cs typeface="Arial" panose="020B0604020202020204" pitchFamily="34" charset="0"/>
            </a:endParaRPr>
          </a:p>
          <a:p>
            <a:pPr marL="171450" indent="-171450" algn="just">
              <a:buFont typeface="Wingdings" panose="05000000000000000000" pitchFamily="2" charset="2"/>
              <a:buChar char="q"/>
            </a:pPr>
            <a:r>
              <a:rPr lang="en-GB" sz="1350" dirty="0">
                <a:latin typeface="Arial" panose="020B0604020202020204" pitchFamily="34" charset="0"/>
                <a:cs typeface="Arial" panose="020B0604020202020204" pitchFamily="34" charset="0"/>
              </a:rPr>
              <a:t>Mahajan, R., (2025). Collaborative Planning and Design of Digital Supply Chain. In </a:t>
            </a:r>
            <a:r>
              <a:rPr lang="en-GB" sz="1350" i="1" dirty="0">
                <a:latin typeface="Arial" panose="020B0604020202020204" pitchFamily="34" charset="0"/>
                <a:cs typeface="Arial" panose="020B0604020202020204" pitchFamily="34" charset="0"/>
              </a:rPr>
              <a:t>Flexibility and Emerging Perspectives in Digital Supply Chain Management</a:t>
            </a:r>
            <a:r>
              <a:rPr lang="en-GB" sz="1350" dirty="0">
                <a:latin typeface="Arial" panose="020B0604020202020204" pitchFamily="34" charset="0"/>
                <a:cs typeface="Arial" panose="020B0604020202020204" pitchFamily="34" charset="0"/>
              </a:rPr>
              <a:t> (pp. 41-61). Singapore: Springer Nature Singapore.</a:t>
            </a:r>
            <a:endParaRPr lang="en-IN" sz="1350" dirty="0">
              <a:latin typeface="Arial" panose="020B0604020202020204" pitchFamily="34" charset="0"/>
              <a:cs typeface="Arial" panose="020B0604020202020204" pitchFamily="34" charset="0"/>
            </a:endParaRPr>
          </a:p>
          <a:p>
            <a:pPr marL="171450" indent="-171450" algn="just">
              <a:buFont typeface="Wingdings" panose="05000000000000000000" pitchFamily="2" charset="2"/>
              <a:buChar char="q"/>
            </a:pPr>
            <a:r>
              <a:rPr lang="en-GB" sz="1350" dirty="0">
                <a:latin typeface="Arial" panose="020B0604020202020204" pitchFamily="34" charset="0"/>
                <a:cs typeface="Arial" panose="020B0604020202020204" pitchFamily="34" charset="0"/>
              </a:rPr>
              <a:t>Mahmood, H.S., Abdulqader, D.M., Abdullah, R.M., Rasheed, H., Ismael, Z.N.R. and Sami, T.M.G., (2024). Conducting in-depth analysis of AI, IoT, web technology, cloud computing, and enterprise systems integration for enhancing data security and governance to promote sustainable business practices. </a:t>
            </a:r>
            <a:r>
              <a:rPr lang="en-GB" sz="1350" i="1" dirty="0">
                <a:latin typeface="Arial" panose="020B0604020202020204" pitchFamily="34" charset="0"/>
                <a:cs typeface="Arial" panose="020B0604020202020204" pitchFamily="34" charset="0"/>
              </a:rPr>
              <a:t>Journal of Information Technology and Informatics</a:t>
            </a:r>
            <a:r>
              <a:rPr lang="en-GB" sz="1350" dirty="0">
                <a:latin typeface="Arial" panose="020B0604020202020204" pitchFamily="34" charset="0"/>
                <a:cs typeface="Arial" panose="020B0604020202020204" pitchFamily="34" charset="0"/>
              </a:rPr>
              <a:t>, </a:t>
            </a:r>
            <a:r>
              <a:rPr lang="en-GB" sz="1350" i="1" dirty="0">
                <a:latin typeface="Arial" panose="020B0604020202020204" pitchFamily="34" charset="0"/>
                <a:cs typeface="Arial" panose="020B0604020202020204" pitchFamily="34" charset="0"/>
              </a:rPr>
              <a:t>3</a:t>
            </a:r>
            <a:r>
              <a:rPr lang="en-GB" sz="1350" dirty="0">
                <a:latin typeface="Arial" panose="020B0604020202020204" pitchFamily="34" charset="0"/>
                <a:cs typeface="Arial" panose="020B0604020202020204" pitchFamily="34" charset="0"/>
              </a:rPr>
              <a:t>(2), pp.297-332.</a:t>
            </a:r>
            <a:endParaRPr lang="en-IN" sz="1350" dirty="0">
              <a:latin typeface="Arial" panose="020B0604020202020204" pitchFamily="34" charset="0"/>
              <a:cs typeface="Arial" panose="020B0604020202020204" pitchFamily="34" charset="0"/>
            </a:endParaRPr>
          </a:p>
          <a:p>
            <a:pPr marL="171450" indent="-171450" algn="just">
              <a:buFont typeface="Wingdings" panose="05000000000000000000" pitchFamily="2" charset="2"/>
              <a:buChar char="q"/>
            </a:pPr>
            <a:r>
              <a:rPr lang="en-GB" sz="1350" dirty="0">
                <a:latin typeface="Arial" panose="020B0604020202020204" pitchFamily="34" charset="0"/>
                <a:cs typeface="Arial" panose="020B0604020202020204" pitchFamily="34" charset="0"/>
              </a:rPr>
              <a:t>Mohammed, I.A., (2020). Optimizing Supply Chain Performance with AI, ML, and ERP Integration for Proactive Supplier Quality Management. </a:t>
            </a:r>
            <a:endParaRPr lang="en-IN" sz="1350" dirty="0">
              <a:latin typeface="Arial" panose="020B0604020202020204" pitchFamily="34" charset="0"/>
              <a:cs typeface="Arial" panose="020B0604020202020204" pitchFamily="34" charset="0"/>
            </a:endParaRPr>
          </a:p>
          <a:p>
            <a:pPr marL="171450" indent="-171450" algn="just">
              <a:buFont typeface="Wingdings" panose="05000000000000000000" pitchFamily="2" charset="2"/>
              <a:buChar char="q"/>
            </a:pPr>
            <a:r>
              <a:rPr lang="en-GB" sz="1350" dirty="0">
                <a:latin typeface="Arial" panose="020B0604020202020204" pitchFamily="34" charset="0"/>
                <a:cs typeface="Arial" panose="020B0604020202020204" pitchFamily="34" charset="0"/>
              </a:rPr>
              <a:t>Rai, D., (2025). Challenges in Demand Forecasting for New Product Launches: An Industry Survey. In </a:t>
            </a:r>
            <a:r>
              <a:rPr lang="en-GB" sz="1350" i="1" dirty="0">
                <a:latin typeface="Arial" panose="020B0604020202020204" pitchFamily="34" charset="0"/>
                <a:cs typeface="Arial" panose="020B0604020202020204" pitchFamily="34" charset="0"/>
              </a:rPr>
              <a:t>International Conference on Data Science and Applications</a:t>
            </a:r>
            <a:r>
              <a:rPr lang="en-GB" sz="1350" dirty="0">
                <a:latin typeface="Arial" panose="020B0604020202020204" pitchFamily="34" charset="0"/>
                <a:cs typeface="Arial" panose="020B0604020202020204" pitchFamily="34" charset="0"/>
              </a:rPr>
              <a:t> (pp. 438-454). Cham: Springer Nature Switzerland.</a:t>
            </a:r>
            <a:endParaRPr lang="en-IN" sz="1350" dirty="0">
              <a:latin typeface="Arial" panose="020B0604020202020204" pitchFamily="34" charset="0"/>
              <a:cs typeface="Arial" panose="020B0604020202020204" pitchFamily="34" charset="0"/>
            </a:endParaRPr>
          </a:p>
          <a:p>
            <a:pPr marL="171450" indent="-171450" algn="just">
              <a:buFont typeface="Wingdings" panose="05000000000000000000" pitchFamily="2" charset="2"/>
              <a:buChar char="q"/>
            </a:pPr>
            <a:r>
              <a:rPr lang="en-GB" sz="1350" dirty="0">
                <a:latin typeface="Arial" panose="020B0604020202020204" pitchFamily="34" charset="0"/>
                <a:cs typeface="Arial" panose="020B0604020202020204" pitchFamily="34" charset="0"/>
              </a:rPr>
              <a:t>Seun, E.B.I.E.S.U.W.A., Babajide, G.E.G.E.L.E.S.O., Taye, F.A.L.A.N.A., Aderonke, A.D.E.G.B.E.N.J.O. and Olabode, B.A.M.I.S.I.L.E., (2023). Impact of information systems on operational efficiency: A comprehensive analysis. </a:t>
            </a:r>
            <a:r>
              <a:rPr lang="en-GB" sz="1350" i="1" dirty="0">
                <a:latin typeface="Arial" panose="020B0604020202020204" pitchFamily="34" charset="0"/>
                <a:cs typeface="Arial" panose="020B0604020202020204" pitchFamily="34" charset="0"/>
              </a:rPr>
              <a:t>Indian journal of computer science and engineering</a:t>
            </a:r>
            <a:r>
              <a:rPr lang="en-GB" sz="1350" dirty="0">
                <a:latin typeface="Arial" panose="020B0604020202020204" pitchFamily="34" charset="0"/>
                <a:cs typeface="Arial" panose="020B0604020202020204" pitchFamily="34" charset="0"/>
              </a:rPr>
              <a:t>, </a:t>
            </a:r>
            <a:r>
              <a:rPr lang="en-GB" sz="1350" i="1" dirty="0">
                <a:latin typeface="Arial" panose="020B0604020202020204" pitchFamily="34" charset="0"/>
                <a:cs typeface="Arial" panose="020B0604020202020204" pitchFamily="34" charset="0"/>
              </a:rPr>
              <a:t>14</a:t>
            </a:r>
            <a:r>
              <a:rPr lang="en-GB" sz="1350" dirty="0">
                <a:latin typeface="Arial" panose="020B0604020202020204" pitchFamily="34" charset="0"/>
                <a:cs typeface="Arial" panose="020B0604020202020204" pitchFamily="34" charset="0"/>
              </a:rPr>
              <a:t>(4), pp.661-673.</a:t>
            </a:r>
            <a:endParaRPr lang="en-IN" sz="1350" dirty="0">
              <a:latin typeface="Arial" panose="020B0604020202020204" pitchFamily="34" charset="0"/>
              <a:cs typeface="Arial" panose="020B0604020202020204" pitchFamily="34" charset="0"/>
            </a:endParaRPr>
          </a:p>
          <a:p>
            <a:pPr marL="171450" indent="-171450" algn="just">
              <a:buFont typeface="Wingdings" panose="05000000000000000000" pitchFamily="2" charset="2"/>
              <a:buChar char="q"/>
            </a:pPr>
            <a:r>
              <a:rPr lang="en-GB" sz="1350" dirty="0">
                <a:latin typeface="Arial" panose="020B0604020202020204" pitchFamily="34" charset="0"/>
                <a:cs typeface="Arial" panose="020B0604020202020204" pitchFamily="34" charset="0"/>
              </a:rPr>
              <a:t>Van Thuy, N., (2025). Developing Management Information Systems Creates Competitive Advantages for Businesses. </a:t>
            </a:r>
            <a:r>
              <a:rPr lang="en-GB" sz="1350" i="1" dirty="0">
                <a:latin typeface="Arial" panose="020B0604020202020204" pitchFamily="34" charset="0"/>
                <a:cs typeface="Arial" panose="020B0604020202020204" pitchFamily="34" charset="0"/>
              </a:rPr>
              <a:t>Journal of Organizational </a:t>
            </a:r>
            <a:r>
              <a:rPr lang="en-GB" sz="1350" i="1" dirty="0" err="1">
                <a:latin typeface="Arial" panose="020B0604020202020204" pitchFamily="34" charset="0"/>
                <a:cs typeface="Arial" panose="020B0604020202020204" pitchFamily="34" charset="0"/>
              </a:rPr>
              <a:t>Behavior</a:t>
            </a:r>
            <a:r>
              <a:rPr lang="en-GB" sz="1350" i="1" dirty="0">
                <a:latin typeface="Arial" panose="020B0604020202020204" pitchFamily="34" charset="0"/>
                <a:cs typeface="Arial" panose="020B0604020202020204" pitchFamily="34" charset="0"/>
              </a:rPr>
              <a:t> Research</a:t>
            </a:r>
            <a:r>
              <a:rPr lang="en-GB" sz="1350" dirty="0">
                <a:latin typeface="Arial" panose="020B0604020202020204" pitchFamily="34" charset="0"/>
                <a:cs typeface="Arial" panose="020B0604020202020204" pitchFamily="34" charset="0"/>
              </a:rPr>
              <a:t>, </a:t>
            </a:r>
            <a:r>
              <a:rPr lang="en-GB" sz="1350" i="1" dirty="0">
                <a:latin typeface="Arial" panose="020B0604020202020204" pitchFamily="34" charset="0"/>
                <a:cs typeface="Arial" panose="020B0604020202020204" pitchFamily="34" charset="0"/>
              </a:rPr>
              <a:t>10</a:t>
            </a:r>
            <a:r>
              <a:rPr lang="en-GB" sz="1350" dirty="0">
                <a:latin typeface="Arial" panose="020B0604020202020204" pitchFamily="34" charset="0"/>
                <a:cs typeface="Arial" panose="020B0604020202020204" pitchFamily="34" charset="0"/>
              </a:rPr>
              <a:t>(1-2025), pp.15-19.</a:t>
            </a:r>
            <a:endParaRPr lang="en-IN" sz="1350" dirty="0">
              <a:latin typeface="Arial" panose="020B0604020202020204" pitchFamily="34" charset="0"/>
              <a:cs typeface="Arial" panose="020B0604020202020204" pitchFamily="34" charset="0"/>
            </a:endParaRPr>
          </a:p>
          <a:p>
            <a:pPr marL="171450" indent="-171450" algn="just">
              <a:buFont typeface="Wingdings" panose="05000000000000000000" pitchFamily="2" charset="2"/>
              <a:buChar char="q"/>
            </a:pPr>
            <a:r>
              <a:rPr lang="en-GB" sz="1350" dirty="0">
                <a:latin typeface="Arial" panose="020B0604020202020204" pitchFamily="34" charset="0"/>
                <a:cs typeface="Arial" panose="020B0604020202020204" pitchFamily="34" charset="0"/>
              </a:rPr>
              <a:t>Vasudevan, A., Salim, I., Mohammad, S.I., Wenchang, C., Krishnasamy, H.N., </a:t>
            </a:r>
            <a:r>
              <a:rPr lang="en-GB" sz="1350" dirty="0" err="1">
                <a:latin typeface="Arial" panose="020B0604020202020204" pitchFamily="34" charset="0"/>
                <a:cs typeface="Arial" panose="020B0604020202020204" pitchFamily="34" charset="0"/>
              </a:rPr>
              <a:t>Parahakaran</a:t>
            </a:r>
            <a:r>
              <a:rPr lang="en-GB" sz="1350" dirty="0">
                <a:latin typeface="Arial" panose="020B0604020202020204" pitchFamily="34" charset="0"/>
                <a:cs typeface="Arial" panose="020B0604020202020204" pitchFamily="34" charset="0"/>
              </a:rPr>
              <a:t>, S., Al-Adwan, A.S. and </a:t>
            </a:r>
            <a:r>
              <a:rPr lang="en-GB" sz="1350" dirty="0" err="1">
                <a:latin typeface="Arial" panose="020B0604020202020204" pitchFamily="34" charset="0"/>
                <a:cs typeface="Arial" panose="020B0604020202020204" pitchFamily="34" charset="0"/>
              </a:rPr>
              <a:t>Alshurideh</a:t>
            </a:r>
            <a:r>
              <a:rPr lang="en-GB" sz="1350" dirty="0">
                <a:latin typeface="Arial" panose="020B0604020202020204" pitchFamily="34" charset="0"/>
                <a:cs typeface="Arial" panose="020B0604020202020204" pitchFamily="34" charset="0"/>
              </a:rPr>
              <a:t>, M.T., (2025). Sustainable leadership and employee performance: the role of organizational culture in Malaysia’s information science sector. </a:t>
            </a:r>
            <a:r>
              <a:rPr lang="en-GB" sz="1350" i="1" dirty="0">
                <a:latin typeface="Arial" panose="020B0604020202020204" pitchFamily="34" charset="0"/>
                <a:cs typeface="Arial" panose="020B0604020202020204" pitchFamily="34" charset="0"/>
              </a:rPr>
              <a:t>Appl. Math</a:t>
            </a:r>
            <a:r>
              <a:rPr lang="en-GB" sz="1350" dirty="0">
                <a:latin typeface="Arial" panose="020B0604020202020204" pitchFamily="34" charset="0"/>
                <a:cs typeface="Arial" panose="020B0604020202020204" pitchFamily="34" charset="0"/>
              </a:rPr>
              <a:t>, </a:t>
            </a:r>
            <a:r>
              <a:rPr lang="en-GB" sz="1350" i="1" dirty="0">
                <a:latin typeface="Arial" panose="020B0604020202020204" pitchFamily="34" charset="0"/>
                <a:cs typeface="Arial" panose="020B0604020202020204" pitchFamily="34" charset="0"/>
              </a:rPr>
              <a:t>19</a:t>
            </a:r>
            <a:r>
              <a:rPr lang="en-GB" sz="1350" dirty="0">
                <a:latin typeface="Arial" panose="020B0604020202020204" pitchFamily="34" charset="0"/>
                <a:cs typeface="Arial" panose="020B0604020202020204" pitchFamily="34" charset="0"/>
              </a:rPr>
              <a:t>(1), pp.101-113.</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96778ACC-8025-47A4-A4BC-A51EA3B62F14}"/>
              </a:ext>
            </a:extLst>
          </p:cNvPr>
          <p:cNvSpPr>
            <a:spLocks noGrp="1"/>
          </p:cNvSpPr>
          <p:nvPr>
            <p:ph type="title" idx="4294967295"/>
          </p:nvPr>
        </p:nvSpPr>
        <p:spPr/>
        <p:txBody>
          <a:bodyPr/>
          <a:lstStyle/>
          <a:p>
            <a:r>
              <a:rPr lang="en-US" dirty="0"/>
              <a:t>Ending slide</a:t>
            </a:r>
          </a:p>
        </p:txBody>
      </p:sp>
      <p:sp>
        <p:nvSpPr>
          <p:cNvPr id="3" name="Rectangle 2">
            <a:extLst>
              <a:ext uri="{FF2B5EF4-FFF2-40B4-BE49-F238E27FC236}">
                <a16:creationId xmlns:a16="http://schemas.microsoft.com/office/drawing/2014/main" id="{CA480A17-B33A-4E1E-B9C3-7E3069563167}"/>
              </a:ext>
              <a:ext uri="{C183D7F6-B498-43B3-948B-1728B52AA6E4}">
                <adec:decorative xmlns:adec="http://schemas.microsoft.com/office/drawing/2017/decorative" val="1"/>
              </a:ext>
            </a:extLst>
          </p:cNvPr>
          <p:cNvSpPr/>
          <p:nvPr/>
        </p:nvSpPr>
        <p:spPr>
          <a:xfrm>
            <a:off x="0" y="0"/>
            <a:ext cx="12192000" cy="1240325"/>
          </a:xfrm>
          <a:prstGeom prst="rect">
            <a:avLst/>
          </a:prstGeom>
          <a:solidFill>
            <a:srgbClr val="0045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A63DFAA9-2887-3270-2AEF-BBEDC9BB98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42530"/>
            <a:ext cx="12192000" cy="6858000"/>
          </a:xfrm>
          <a:prstGeom prst="rect">
            <a:avLst/>
          </a:prstGeom>
        </p:spPr>
      </p:pic>
    </p:spTree>
    <p:extLst>
      <p:ext uri="{BB962C8B-B14F-4D97-AF65-F5344CB8AC3E}">
        <p14:creationId xmlns:p14="http://schemas.microsoft.com/office/powerpoint/2010/main" val="4056726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1_Smart Graphics Sampler Neal Creative">
  <a:themeElements>
    <a:clrScheme name="Neal Analytics 2">
      <a:dk1>
        <a:srgbClr val="000000"/>
      </a:dk1>
      <a:lt1>
        <a:srgbClr val="FFFFFF"/>
      </a:lt1>
      <a:dk2>
        <a:srgbClr val="0074AF"/>
      </a:dk2>
      <a:lt2>
        <a:srgbClr val="00B0F0"/>
      </a:lt2>
      <a:accent1>
        <a:srgbClr val="75D1FF"/>
      </a:accent1>
      <a:accent2>
        <a:srgbClr val="004568"/>
      </a:accent2>
      <a:accent3>
        <a:srgbClr val="92D050"/>
      </a:accent3>
      <a:accent4>
        <a:srgbClr val="FFC000"/>
      </a:accent4>
      <a:accent5>
        <a:srgbClr val="004568"/>
      </a:accent5>
      <a:accent6>
        <a:srgbClr val="0074AF"/>
      </a:accent6>
      <a:hlink>
        <a:srgbClr val="43C0FF"/>
      </a:hlink>
      <a:folHlink>
        <a:srgbClr val="75D1FF"/>
      </a:folHlink>
    </a:clrScheme>
    <a:fontScheme name="MICROSOFT">
      <a:majorFont>
        <a:latin typeface="Segoe UI Light"/>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55917490_win32_fixed.potx" id="{1A272F58-4910-4504-BEF7-14093C13C061}" vid="{2BDA99AE-639D-43D7-9F05-5D5DC1199F7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TM04033919[[fn=Circuit]]</Template>
  <TotalTime>378</TotalTime>
  <Words>4418</Words>
  <Application>Microsoft Office PowerPoint</Application>
  <PresentationFormat>Ecran lat</PresentationFormat>
  <Paragraphs>311</Paragraphs>
  <Slides>28</Slides>
  <Notes>19</Notes>
  <HiddenSlides>0</HiddenSlides>
  <MMClips>0</MMClips>
  <ScaleCrop>false</ScaleCrop>
  <HeadingPairs>
    <vt:vector size="4" baseType="variant">
      <vt:variant>
        <vt:lpstr>Temă</vt:lpstr>
      </vt:variant>
      <vt:variant>
        <vt:i4>1</vt:i4>
      </vt:variant>
      <vt:variant>
        <vt:lpstr>Titluri diapozitive</vt:lpstr>
      </vt:variant>
      <vt:variant>
        <vt:i4>28</vt:i4>
      </vt:variant>
    </vt:vector>
  </HeadingPairs>
  <TitlesOfParts>
    <vt:vector size="29" baseType="lpstr">
      <vt:lpstr>1_Smart Graphics Sampler Neal Creative</vt:lpstr>
      <vt:lpstr>Prezentare PowerPoint</vt:lpstr>
      <vt:lpstr>Prezentare PowerPoint</vt:lpstr>
      <vt:lpstr>Information System</vt:lpstr>
      <vt:lpstr>Key Types of Information Systems</vt:lpstr>
      <vt:lpstr>Role in Business Operations</vt:lpstr>
      <vt:lpstr>Supporting Decision-Making</vt:lpstr>
      <vt:lpstr>Creating Competitive Advantage</vt:lpstr>
      <vt:lpstr>Impact on Organisations</vt:lpstr>
      <vt:lpstr>Reference List</vt:lpstr>
      <vt:lpstr>Prezentare PowerPoint</vt:lpstr>
      <vt:lpstr>    Comparing the functions of information system     </vt:lpstr>
      <vt:lpstr>     Comparing benefits and limitations     </vt:lpstr>
      <vt:lpstr>Overall comparison and Business impact </vt:lpstr>
      <vt:lpstr>Conclusion and references</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Ending slide</vt:lpstr>
    </vt:vector>
  </TitlesOfParts>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Amitave Banik (UWTSD London)</dc:creator>
  <cp:lastModifiedBy>Livia Dobrica (2335250)</cp:lastModifiedBy>
  <cp:revision>20</cp:revision>
  <dcterms:created xsi:type="dcterms:W3CDTF">2026-04-10T16:44:15Z</dcterms:created>
  <dcterms:modified xsi:type="dcterms:W3CDTF">2026-07-10T21:10:53Z</dcterms:modified>
</cp:coreProperties>
</file>