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5"/>
  </p:sldMasterIdLst>
  <p:notesMasterIdLst>
    <p:notesMasterId r:id="rId33"/>
  </p:notesMasterIdLst>
  <p:handoutMasterIdLst>
    <p:handoutMasterId r:id="rId34"/>
  </p:handoutMasterIdLst>
  <p:sldIdLst>
    <p:sldId id="370" r:id="rId6"/>
    <p:sldId id="347" r:id="rId7"/>
    <p:sldId id="349" r:id="rId8"/>
    <p:sldId id="374" r:id="rId9"/>
    <p:sldId id="350" r:id="rId10"/>
    <p:sldId id="352" r:id="rId11"/>
    <p:sldId id="353" r:id="rId12"/>
    <p:sldId id="375" r:id="rId13"/>
    <p:sldId id="354" r:id="rId14"/>
    <p:sldId id="355" r:id="rId15"/>
    <p:sldId id="376" r:id="rId16"/>
    <p:sldId id="356" r:id="rId17"/>
    <p:sldId id="377" r:id="rId18"/>
    <p:sldId id="359" r:id="rId19"/>
    <p:sldId id="378" r:id="rId20"/>
    <p:sldId id="360" r:id="rId21"/>
    <p:sldId id="379" r:id="rId22"/>
    <p:sldId id="380" r:id="rId23"/>
    <p:sldId id="362" r:id="rId24"/>
    <p:sldId id="381" r:id="rId25"/>
    <p:sldId id="368" r:id="rId26"/>
    <p:sldId id="382" r:id="rId27"/>
    <p:sldId id="363" r:id="rId28"/>
    <p:sldId id="364" r:id="rId29"/>
    <p:sldId id="383" r:id="rId30"/>
    <p:sldId id="365" r:id="rId31"/>
    <p:sldId id="384" r:id="rId3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3792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3" orient="horz" pos="100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805C"/>
    <a:srgbClr val="585858"/>
    <a:srgbClr val="D99C21"/>
    <a:srgbClr val="737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31" autoAdjust="0"/>
    <p:restoredTop sz="86475" autoAdjust="0"/>
  </p:normalViewPr>
  <p:slideViewPr>
    <p:cSldViewPr>
      <p:cViewPr varScale="1">
        <p:scale>
          <a:sx n="104" d="100"/>
          <a:sy n="104" d="100"/>
        </p:scale>
        <p:origin x="1160" y="200"/>
      </p:cViewPr>
      <p:guideLst>
        <p:guide orient="horz" pos="3792"/>
        <p:guide pos="576"/>
        <p:guide orient="horz" pos="1008"/>
      </p:guideLst>
    </p:cSldViewPr>
  </p:slideViewPr>
  <p:outlineViewPr>
    <p:cViewPr>
      <p:scale>
        <a:sx n="33" d="100"/>
        <a:sy n="33" d="100"/>
      </p:scale>
      <p:origin x="0" y="1512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2" d="100"/>
          <a:sy n="52" d="100"/>
        </p:scale>
        <p:origin x="1914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21" Type="http://schemas.openxmlformats.org/officeDocument/2006/relationships/slide" Target="slides/slide16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1E734-30F1-456B-8B88-B517BAE0A233}" type="datetimeFigureOut">
              <a:rPr lang="en-US" smtClean="0"/>
              <a:t>11/15/24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D1CF74-1493-46D2-9CFB-D9771BD399B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74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A6551-8743-415C-B8DC-7E8D559D5B4C}" type="datetimeFigureOut">
              <a:rPr lang="en-US" smtClean="0"/>
              <a:t>11/15/24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E3FD1-3D53-424A-A1AD-A3C30BC928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289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FE3FD1-3D53-424A-A1AD-A3C30BC928D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97098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CC03AEEE-273C-43F7-9E4F-4D9E2C3DC838}" type="slidenum">
              <a:rPr lang="en-US" altLang="en-US" sz="1200" smtClean="0"/>
              <a:pPr/>
              <a:t>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249675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33BB063-7092-484B-B77D-EFC8523834B9}" type="slidenum">
              <a:rPr lang="en-US" altLang="en-US" sz="1200" smtClean="0"/>
              <a:pPr/>
              <a:t>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244187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BCDA68C-0096-4D8E-8455-91AEFA50F35C}" type="slidenum">
              <a:rPr lang="en-US" altLang="en-US" sz="1200" smtClean="0"/>
              <a:pPr/>
              <a:t>5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7349137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F296001-7352-4E42-BB84-7BB231BEA554}" type="slidenum">
              <a:rPr lang="en-US" altLang="en-US" sz="1200" smtClean="0"/>
              <a:pPr/>
              <a:t>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47117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4990B5BC-5C4A-4815-84AB-DA72885492EB}" type="slidenum">
              <a:rPr lang="en-US" altLang="en-US" sz="1200" smtClean="0"/>
              <a:pPr/>
              <a:t>7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962565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B964644E-6249-4A96-B07A-C5A7E027FA42}" type="slidenum">
              <a:rPr lang="en-US" altLang="en-US" sz="1200" smtClean="0"/>
              <a:pPr/>
              <a:t>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36033311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90C4B21-88E4-44F6-9753-7E34F17C38F6}" type="slidenum">
              <a:rPr lang="en-US" altLang="en-US" sz="1200" smtClean="0"/>
              <a:pPr/>
              <a:t>10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8989119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250237E-7B15-4B9D-81D3-A5DDC40359A5}" type="slidenum">
              <a:rPr lang="en-US" altLang="en-US" sz="1200" smtClean="0"/>
              <a:pPr/>
              <a:t>12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014933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179BB66F-FEEB-44E7-A67E-254CC4224ABC}" type="slidenum">
              <a:rPr lang="en-US" altLang="en-US" sz="1200" smtClean="0"/>
              <a:pPr/>
              <a:t>14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729564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3519375A-E9F9-49D4-A44D-DF7A3FA8816D}" type="slidenum">
              <a:rPr lang="en-US" altLang="en-US" sz="1200" smtClean="0"/>
              <a:pPr/>
              <a:t>16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6226840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FA0E2CF-6B27-4BAC-AAED-75324D961458}" type="slidenum">
              <a:rPr lang="en-US" altLang="en-US" sz="1200" smtClean="0"/>
              <a:pPr/>
              <a:t>19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4205585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FA0E2CF-6B27-4BAC-AAED-75324D961458}" type="slidenum">
              <a:rPr lang="en-US" altLang="en-US" sz="1200" smtClean="0"/>
              <a:pPr/>
              <a:t>21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040706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E41BA09B-F478-4C05-B948-C910E3A08C97}" type="slidenum">
              <a:rPr lang="en-US" altLang="en-US" sz="1200" smtClean="0"/>
              <a:pPr/>
              <a:t>23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7731876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7E358433-5D3B-41B1-96F1-B60AE77EFE5F}" type="slidenum">
              <a:rPr lang="en-US" altLang="en-US" sz="1200" smtClean="0"/>
              <a:pPr/>
              <a:t>24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9247778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kumimoji="1"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fld id="{8D1FE504-BC8E-4703-9654-CFB2347CBBDC}" type="slidenum">
              <a:rPr lang="en-US" altLang="en-US" sz="1200" smtClean="0"/>
              <a:pPr/>
              <a:t>26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153764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ver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0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13" name="Picture Placeholder 11"/>
          <p:cNvSpPr>
            <a:spLocks noGrp="1"/>
          </p:cNvSpPr>
          <p:nvPr>
            <p:ph type="pic" sz="quarter" idx="13" hasCustomPrompt="1"/>
          </p:nvPr>
        </p:nvSpPr>
        <p:spPr>
          <a:xfrm>
            <a:off x="2689302" y="228600"/>
            <a:ext cx="3733800" cy="4267200"/>
          </a:xfrm>
        </p:spPr>
        <p:txBody>
          <a:bodyPr rtlCol="0">
            <a:normAutofit/>
          </a:bodyPr>
          <a:lstStyle>
            <a:lvl1pPr>
              <a:defRPr/>
            </a:lvl1pPr>
          </a:lstStyle>
          <a:p>
            <a:pPr lvl="0"/>
            <a:r>
              <a:rPr lang="en-US" noProof="0" dirty="0"/>
              <a:t>Click icon to add cover image</a:t>
            </a:r>
          </a:p>
        </p:txBody>
      </p:sp>
    </p:spTree>
    <p:extLst>
      <p:ext uri="{BB962C8B-B14F-4D97-AF65-F5344CB8AC3E}">
        <p14:creationId xmlns:p14="http://schemas.microsoft.com/office/powerpoint/2010/main" val="26595514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2831169"/>
            <a:ext cx="7772400" cy="646331"/>
          </a:xfrm>
        </p:spPr>
        <p:txBody>
          <a:bodyPr/>
          <a:lstStyle>
            <a:lvl1pPr marL="0" algn="ctr" defTabSz="914400" rtl="0" eaLnBrk="1" latinLnBrk="0" hangingPunct="1">
              <a:defRPr lang="en-US" sz="4000" kern="1200" dirty="0">
                <a:solidFill>
                  <a:srgbClr val="737373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lang="en-US" dirty="0"/>
              <a:t>Click to add Chapter Title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1790700" y="1828800"/>
            <a:ext cx="5562600" cy="457200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Chapter #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041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971800" y="2362200"/>
            <a:ext cx="6011334" cy="1219199"/>
          </a:xfrm>
        </p:spPr>
        <p:txBody>
          <a:bodyPr anchor="ctr">
            <a:noAutofit/>
          </a:bodyPr>
          <a:lstStyle>
            <a:lvl1pPr marL="0" indent="0" algn="ctr">
              <a:buFontTx/>
              <a:buNone/>
              <a:defRPr sz="3200"/>
            </a:lvl1pPr>
            <a:lvl2pPr marL="623887" indent="0">
              <a:buFontTx/>
              <a:buNone/>
              <a:defRPr/>
            </a:lvl2pPr>
            <a:lvl3pPr marL="969962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add Chapter Title</a:t>
            </a:r>
          </a:p>
        </p:txBody>
      </p:sp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82930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2981632" y="2631884"/>
            <a:ext cx="6162368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sz="3600" dirty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0705854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4525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591786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356" y="271610"/>
            <a:ext cx="8235244" cy="590931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89037"/>
            <a:ext cx="8229600" cy="1096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0"/>
          </p:nvPr>
        </p:nvSpPr>
        <p:spPr>
          <a:xfrm>
            <a:off x="457200" y="2612496"/>
            <a:ext cx="8229600" cy="1096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1"/>
          </p:nvPr>
        </p:nvSpPr>
        <p:spPr>
          <a:xfrm>
            <a:off x="457200" y="4035955"/>
            <a:ext cx="8229600" cy="10969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</p:spTree>
    <p:extLst>
      <p:ext uri="{BB962C8B-B14F-4D97-AF65-F5344CB8AC3E}">
        <p14:creationId xmlns:p14="http://schemas.microsoft.com/office/powerpoint/2010/main" val="36818222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41449"/>
            <a:ext cx="8229600" cy="4068763"/>
          </a:xfrm>
        </p:spPr>
        <p:txBody>
          <a:bodyPr/>
          <a:lstStyle>
            <a:lvl2pPr marL="914400" indent="-290513">
              <a:defRPr>
                <a:solidFill>
                  <a:schemeClr val="tx1">
                    <a:lumMod val="75000"/>
                  </a:schemeClr>
                </a:solidFill>
              </a:defRPr>
            </a:lvl2pPr>
            <a:lvl3pPr marL="1260475" indent="-290513">
              <a:defRPr sz="24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-228600">
              <a:buFont typeface="Wingdings" panose="05000000000000000000" pitchFamily="2" charset="2"/>
              <a:buChar char="§"/>
              <a:defRPr sz="2000">
                <a:solidFill>
                  <a:schemeClr val="tx1">
                    <a:lumMod val="75000"/>
                  </a:schemeClr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8277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Lead-in Head, and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10668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5"/>
          <p:cNvSpPr>
            <a:spLocks noGrp="1"/>
          </p:cNvSpPr>
          <p:nvPr>
            <p:ph type="body" sz="quarter" idx="12"/>
          </p:nvPr>
        </p:nvSpPr>
        <p:spPr>
          <a:xfrm>
            <a:off x="457200" y="2438400"/>
            <a:ext cx="8229600" cy="10668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ext Placeholder 5"/>
          <p:cNvSpPr>
            <a:spLocks noGrp="1"/>
          </p:cNvSpPr>
          <p:nvPr>
            <p:ph type="body" sz="quarter" idx="13"/>
          </p:nvPr>
        </p:nvSpPr>
        <p:spPr>
          <a:xfrm>
            <a:off x="457200" y="3505200"/>
            <a:ext cx="8229600" cy="10668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5"/>
          <p:cNvSpPr>
            <a:spLocks noGrp="1"/>
          </p:cNvSpPr>
          <p:nvPr>
            <p:ph type="body" sz="quarter" idx="14"/>
          </p:nvPr>
        </p:nvSpPr>
        <p:spPr>
          <a:xfrm>
            <a:off x="457200" y="4648200"/>
            <a:ext cx="8229600" cy="1066800"/>
          </a:xfrm>
        </p:spPr>
        <p:txBody>
          <a:bodyPr anchor="ctr">
            <a:noAutofit/>
          </a:bodyPr>
          <a:lstStyle>
            <a:lvl1pPr marL="346075" indent="0">
              <a:buNone/>
              <a:defRPr sz="320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089341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Bulleted Lis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1219200"/>
            <a:ext cx="4038600" cy="4525963"/>
          </a:xfrm>
        </p:spPr>
        <p:txBody>
          <a:bodyPr>
            <a:normAutofit/>
          </a:bodyPr>
          <a:lstStyle>
            <a:lvl1pPr marL="282575" indent="-282575">
              <a:defRPr lang="en-US" sz="2800" kern="20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11175" indent="-220663">
              <a:defRPr lang="en-US" sz="24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4863" indent="-293688">
              <a:defRPr lang="en-US" sz="2000" kern="1200" baseline="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89025" indent="-285750">
              <a:buFont typeface="Wingdings" panose="05000000000000000000" pitchFamily="2" charset="2"/>
              <a:buChar char="§"/>
              <a:defRPr lang="en-US" sz="1800" kern="1200" dirty="0" smtClean="0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0346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ulleted Lists with Hea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/>
          <p:cNvSpPr>
            <a:spLocks noGrp="1"/>
          </p:cNvSpPr>
          <p:nvPr>
            <p:ph type="body" sz="quarter" idx="14"/>
          </p:nvPr>
        </p:nvSpPr>
        <p:spPr>
          <a:xfrm>
            <a:off x="4953000" y="1838094"/>
            <a:ext cx="4038600" cy="39624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2"/>
          </p:nvPr>
        </p:nvSpPr>
        <p:spPr>
          <a:xfrm>
            <a:off x="762000" y="1828800"/>
            <a:ext cx="4038600" cy="4038600"/>
          </a:xfrm>
        </p:spPr>
        <p:txBody>
          <a:bodyPr>
            <a:normAutofit/>
          </a:bodyPr>
          <a:lstStyle>
            <a:lvl1pPr marL="234950" indent="-234950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692150" indent="-234950"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600200" indent="117475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172739"/>
            <a:ext cx="4040188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49825" y="1172739"/>
            <a:ext cx="4041775" cy="639762"/>
          </a:xfrm>
        </p:spPr>
        <p:txBody>
          <a:bodyPr anchor="ctr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4247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lleted List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4525963"/>
          </a:xfrm>
        </p:spPr>
        <p:txBody>
          <a:bodyPr>
            <a:normAutofit/>
          </a:bodyPr>
          <a:lstStyle>
            <a:lvl1pPr marL="290513" indent="-290513">
              <a:defRPr sz="2800">
                <a:solidFill>
                  <a:schemeClr val="tx1">
                    <a:lumMod val="75000"/>
                  </a:schemeClr>
                </a:solidFill>
              </a:defRPr>
            </a:lvl1pPr>
            <a:lvl2pPr marL="512763" indent="-222250">
              <a:defRPr sz="2400">
                <a:solidFill>
                  <a:schemeClr val="tx1">
                    <a:lumMod val="75000"/>
                  </a:schemeClr>
                </a:solidFill>
              </a:defRPr>
            </a:lvl2pPr>
            <a:lvl3pPr marL="803275" indent="-290513">
              <a:tabLst>
                <a:tab pos="803275" algn="l"/>
                <a:tab pos="858838" algn="l"/>
              </a:tabLst>
              <a:defRPr sz="2000">
                <a:solidFill>
                  <a:schemeClr val="tx1">
                    <a:lumMod val="75000"/>
                  </a:schemeClr>
                </a:solidFill>
              </a:defRPr>
            </a:lvl3pPr>
            <a:lvl4pPr marL="1081088" indent="-277813">
              <a:buFont typeface="Wingdings" panose="05000000000000000000" pitchFamily="2" charset="2"/>
              <a:buChar char="§"/>
              <a:defRPr sz="1800">
                <a:solidFill>
                  <a:schemeClr val="tx1">
                    <a:lumMod val="75000"/>
                  </a:schemeClr>
                </a:solidFill>
              </a:defRPr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2"/>
          </p:nvPr>
        </p:nvSpPr>
        <p:spPr>
          <a:xfrm>
            <a:off x="4953000" y="1219200"/>
            <a:ext cx="3733800" cy="452628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76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Picture Placeholder 6"/>
          <p:cNvSpPr>
            <a:spLocks noGrp="1"/>
          </p:cNvSpPr>
          <p:nvPr>
            <p:ph type="pic" sz="quarter" idx="13"/>
          </p:nvPr>
        </p:nvSpPr>
        <p:spPr>
          <a:xfrm>
            <a:off x="762000" y="1326995"/>
            <a:ext cx="3505200" cy="4540405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ACD80CB8-1E98-48C8-9A34-3C51AFCF4C2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 hasCustomPrompt="1"/>
          </p:nvPr>
        </p:nvSpPr>
        <p:spPr>
          <a:xfrm>
            <a:off x="4495800" y="3200400"/>
            <a:ext cx="4495800" cy="838200"/>
          </a:xfrm>
        </p:spPr>
        <p:txBody>
          <a:bodyPr/>
          <a:lstStyle>
            <a:lvl1pPr marL="346075" indent="0">
              <a:buNone/>
              <a:defRPr/>
            </a:lvl1pPr>
          </a:lstStyle>
          <a:p>
            <a:pPr lvl="0"/>
            <a:r>
              <a:rPr lang="en-US" dirty="0"/>
              <a:t>Click to add Caption</a:t>
            </a:r>
          </a:p>
        </p:txBody>
      </p:sp>
    </p:spTree>
    <p:extLst>
      <p:ext uri="{BB962C8B-B14F-4D97-AF65-F5344CB8AC3E}">
        <p14:creationId xmlns:p14="http://schemas.microsoft.com/office/powerpoint/2010/main" val="1351710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able Placeholder 7"/>
          <p:cNvSpPr>
            <a:spLocks noGrp="1"/>
          </p:cNvSpPr>
          <p:nvPr>
            <p:ph type="tbl" sz="quarter" idx="14"/>
          </p:nvPr>
        </p:nvSpPr>
        <p:spPr>
          <a:xfrm>
            <a:off x="762000" y="1338147"/>
            <a:ext cx="7620000" cy="4572000"/>
          </a:xfrm>
        </p:spPr>
        <p:txBody>
          <a:bodyPr rtlCol="0">
            <a:normAutofit/>
          </a:bodyPr>
          <a:lstStyle/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5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6"/>
          </p:nvPr>
        </p:nvSpPr>
        <p:spPr>
          <a:xfrm>
            <a:off x="6172200" y="6481763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fld id="{133CB923-EBA5-4057-B84A-59701834B0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5841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es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question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None/>
              <a:defRPr sz="32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75702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sw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276034"/>
            <a:ext cx="8229600" cy="590931"/>
          </a:xfrm>
          <a:noFill/>
        </p:spPr>
        <p:txBody>
          <a:bodyPr rtlCol="0"/>
          <a:lstStyle>
            <a:lvl1pPr algn="l">
              <a:defRPr lang="en-US" sz="3600">
                <a:solidFill>
                  <a:srgbClr val="D99C2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 dirty="0"/>
              <a:t>Click here to add answer description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 typeface="+mj-lt"/>
              <a:buNone/>
              <a:defRPr sz="3200" b="1"/>
            </a:lvl1pPr>
          </a:lstStyle>
          <a:p>
            <a:pPr lvl="0"/>
            <a:r>
              <a:rPr lang="en-US" dirty="0"/>
              <a:t>Click here to add answer</a:t>
            </a:r>
          </a:p>
        </p:txBody>
      </p:sp>
    </p:spTree>
    <p:extLst>
      <p:ext uri="{BB962C8B-B14F-4D97-AF65-F5344CB8AC3E}">
        <p14:creationId xmlns:p14="http://schemas.microsoft.com/office/powerpoint/2010/main" val="1295770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860425" indent="-514350">
              <a:buFont typeface="+mj-lt"/>
              <a:buAutoNum type="alphaUcPeriod"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63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lickerChec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63751"/>
            <a:ext cx="8229600" cy="4068763"/>
          </a:xfrm>
        </p:spPr>
        <p:txBody>
          <a:bodyPr/>
          <a:lstStyle>
            <a:lvl1pPr marL="346075" indent="0">
              <a:buFontTx/>
              <a:buNone/>
              <a:defRPr/>
            </a:lvl1pPr>
            <a:lvl2pPr marL="914400" indent="-290513">
              <a:defRPr/>
            </a:lvl2pPr>
            <a:lvl3pPr marL="1260475" indent="-290513">
              <a:defRPr sz="2000"/>
            </a:lvl3pPr>
            <a:lvl4pPr marL="1600200" indent="-228600">
              <a:buFont typeface="Wingdings" panose="05000000000000000000" pitchFamily="2" charset="2"/>
              <a:buChar char="§"/>
              <a:defRPr sz="1800">
                <a:solidFill>
                  <a:srgbClr val="737373"/>
                </a:solidFill>
              </a:defRPr>
            </a:lvl4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457200" y="1295400"/>
            <a:ext cx="8229600" cy="381000"/>
          </a:xfrm>
        </p:spPr>
        <p:txBody>
          <a:bodyPr anchor="ctr">
            <a:noAutofit/>
          </a:bodyPr>
          <a:lstStyle>
            <a:lvl1pPr marL="346075" indent="0">
              <a:buFontTx/>
              <a:buNone/>
              <a:defRPr sz="3200" b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571095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08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bg>
      <p:bgPr>
        <a:blipFill dpi="0" rotWithShape="0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1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VSS\FAD05\Export\Logo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77200" y="6546850"/>
            <a:ext cx="814388" cy="296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Subtitle 2"/>
          <p:cNvSpPr>
            <a:spLocks noGrp="1"/>
          </p:cNvSpPr>
          <p:nvPr>
            <p:ph type="subTitle" idx="1"/>
          </p:nvPr>
        </p:nvSpPr>
        <p:spPr>
          <a:xfrm>
            <a:off x="1447801" y="4114800"/>
            <a:ext cx="6324600" cy="457200"/>
          </a:xfrm>
          <a:ln>
            <a:noFill/>
          </a:ln>
        </p:spPr>
        <p:txBody>
          <a:bodyPr>
            <a:noAutofit/>
          </a:bodyPr>
          <a:lstStyle>
            <a:lvl1pPr marL="0" indent="0" algn="l" rtl="0" fontAlgn="auto">
              <a:spcBef>
                <a:spcPct val="0"/>
              </a:spcBef>
              <a:spcAft>
                <a:spcPts val="0"/>
              </a:spcAft>
              <a:buNone/>
              <a:defRPr lang="en-US" sz="3600" kern="1200">
                <a:solidFill>
                  <a:srgbClr val="31567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4" name="Title 1"/>
          <p:cNvSpPr>
            <a:spLocks noGrp="1"/>
          </p:cNvSpPr>
          <p:nvPr>
            <p:ph type="ctrTitle"/>
          </p:nvPr>
        </p:nvSpPr>
        <p:spPr>
          <a:xfrm>
            <a:off x="1447800" y="3581400"/>
            <a:ext cx="6129997" cy="533399"/>
          </a:xfrm>
        </p:spPr>
        <p:txBody>
          <a:bodyPr/>
          <a:lstStyle>
            <a:lvl1pPr algn="l">
              <a:defRPr sz="2800">
                <a:solidFill>
                  <a:srgbClr val="A1DA00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94468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39485"/>
            <a:ext cx="7798594" cy="75111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1277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4288019"/>
      </p:ext>
    </p:extLst>
  </p:cSld>
  <p:clrMapOvr>
    <a:masterClrMapping/>
  </p:clrMapOvr>
  <p:transition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Chapter and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8" name="Picture 13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9"/>
          <p:cNvSpPr/>
          <p:nvPr userDrawn="1"/>
        </p:nvSpPr>
        <p:spPr>
          <a:xfrm>
            <a:off x="0" y="4728898"/>
            <a:ext cx="9144000" cy="1708150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1" name="Straight Connector 10"/>
          <p:cNvCxnSpPr/>
          <p:nvPr userDrawn="1"/>
        </p:nvCxnSpPr>
        <p:spPr>
          <a:xfrm>
            <a:off x="0" y="4728898"/>
            <a:ext cx="9144000" cy="0"/>
          </a:xfrm>
          <a:prstGeom prst="line">
            <a:avLst/>
          </a:prstGeom>
          <a:ln w="508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6426743"/>
            <a:ext cx="9169400" cy="48773"/>
          </a:xfrm>
          <a:prstGeom prst="rect">
            <a:avLst/>
          </a:prstGeom>
        </p:spPr>
      </p:pic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81000" y="1143000"/>
            <a:ext cx="2590800" cy="35687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3009900" y="2632075"/>
            <a:ext cx="5829300" cy="59055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0093752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microsoft.com/office/2007/relationships/hdphoto" Target="../media/hdphoto1.wdp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356350"/>
            <a:ext cx="9144000" cy="5072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Date Placeholder 3"/>
          <p:cNvSpPr txBox="1">
            <a:spLocks/>
          </p:cNvSpPr>
          <p:nvPr userDrawn="1"/>
        </p:nvSpPr>
        <p:spPr>
          <a:xfrm>
            <a:off x="101599" y="6470650"/>
            <a:ext cx="2422525" cy="365125"/>
          </a:xfrm>
          <a:prstGeom prst="rect">
            <a:avLst/>
          </a:prstGeom>
        </p:spPr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900" b="1" dirty="0">
                <a:solidFill>
                  <a:srgbClr val="585858"/>
                </a:solidFill>
              </a:rPr>
              <a:t>Copyright ©2019 F.A. Davis Company</a:t>
            </a:r>
          </a:p>
        </p:txBody>
      </p:sp>
      <p:pic>
        <p:nvPicPr>
          <p:cNvPr id="12" name="Picture 13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294" y="6492183"/>
            <a:ext cx="1005840" cy="354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12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434694"/>
            <a:ext cx="9171432" cy="45719"/>
          </a:xfrm>
          <a:prstGeom prst="rect">
            <a:avLst/>
          </a:prstGeom>
        </p:spPr>
      </p:pic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762000" y="276225"/>
            <a:ext cx="822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954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endParaRPr lang="en-US" altLang="en-US" dirty="0"/>
          </a:p>
          <a:p>
            <a:pPr lvl="2"/>
            <a:endParaRPr lang="en-US" alt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990600"/>
            <a:ext cx="9144000" cy="0"/>
          </a:xfrm>
          <a:prstGeom prst="line">
            <a:avLst/>
          </a:prstGeom>
          <a:ln w="12700">
            <a:solidFill>
              <a:srgbClr val="D99C2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/>
          <p:cNvPicPr preferRelativeResize="0">
            <a:picLocks/>
          </p:cNvPicPr>
          <p:nvPr userDrawn="1"/>
        </p:nvPicPr>
        <p:blipFill>
          <a:blip r:embed="rId25"/>
          <a:stretch>
            <a:fillRect/>
          </a:stretch>
        </p:blipFill>
        <p:spPr>
          <a:xfrm>
            <a:off x="0" y="6364006"/>
            <a:ext cx="9171432" cy="45719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0" y="6400800"/>
            <a:ext cx="9144000" cy="45719"/>
          </a:xfrm>
          <a:prstGeom prst="rect">
            <a:avLst/>
          </a:prstGeom>
          <a:solidFill>
            <a:srgbClr val="2880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91" r:id="rId3"/>
    <p:sldLayoutId id="2147483696" r:id="rId4"/>
    <p:sldLayoutId id="2147483683" r:id="rId5"/>
    <p:sldLayoutId id="2147483699" r:id="rId6"/>
    <p:sldLayoutId id="2147483684" r:id="rId7"/>
    <p:sldLayoutId id="2147483700" r:id="rId8"/>
    <p:sldLayoutId id="2147483678" r:id="rId9"/>
    <p:sldLayoutId id="2147483679" r:id="rId10"/>
    <p:sldLayoutId id="2147483680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2" r:id="rId18"/>
    <p:sldLayoutId id="2147483694" r:id="rId19"/>
    <p:sldLayoutId id="2147483697" r:id="rId20"/>
    <p:sldLayoutId id="2147483698" r:id="rId21"/>
  </p:sldLayoutIdLst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lang="en-US" sz="3600" kern="1200">
          <a:solidFill>
            <a:srgbClr val="D99C21"/>
          </a:solidFill>
          <a:latin typeface="+mn-lt"/>
          <a:ea typeface="+mn-ea"/>
          <a:cs typeface="+mn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5pPr>
      <a:lvl6pPr marL="4572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6pPr>
      <a:lvl7pPr marL="9144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7pPr>
      <a:lvl8pPr marL="13716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8pPr>
      <a:lvl9pPr marL="1828800"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rgbClr val="D99C21"/>
          </a:solidFill>
          <a:latin typeface="Calibri" panose="020F0502020204030204" pitchFamily="34" charset="0"/>
        </a:defRPr>
      </a:lvl9pPr>
    </p:titleStyle>
    <p:bodyStyle>
      <a:lvl1pPr marL="623888" indent="-277813" algn="l" rtl="0" eaLnBrk="1" fontAlgn="base" hangingPunct="1">
        <a:spcBef>
          <a:spcPct val="20000"/>
        </a:spcBef>
        <a:spcAft>
          <a:spcPct val="0"/>
        </a:spcAft>
        <a:buClr>
          <a:srgbClr val="28805C"/>
        </a:buClr>
        <a:buFont typeface="Wingdings" panose="05000000000000000000" pitchFamily="2" charset="2"/>
        <a:buChar char="§"/>
        <a:defRPr lang="en-US" sz="3200" kern="20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1pPr>
      <a:lvl2pPr marL="914400" indent="-290513" algn="l" rtl="0" eaLnBrk="1" fontAlgn="base" hangingPunct="1">
        <a:spcBef>
          <a:spcPct val="20000"/>
        </a:spcBef>
        <a:spcAft>
          <a:spcPct val="0"/>
        </a:spcAft>
        <a:buClr>
          <a:srgbClr val="D99C21"/>
        </a:buClr>
        <a:buFont typeface="Arial" panose="020B0604020202020204" pitchFamily="34" charset="0"/>
        <a:buChar char="•"/>
        <a:defRPr lang="en-US" sz="2800" kern="1200" dirty="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2pPr>
      <a:lvl3pPr marL="1260475" indent="-290513" algn="l" rtl="0" eaLnBrk="1" fontAlgn="base" hangingPunct="1">
        <a:spcBef>
          <a:spcPct val="20000"/>
        </a:spcBef>
        <a:spcAft>
          <a:spcPct val="0"/>
        </a:spcAft>
        <a:buClr>
          <a:srgbClr val="737373"/>
        </a:buClr>
        <a:buFont typeface="Calibri" panose="020F0502020204030204" pitchFamily="34" charset="0"/>
        <a:buChar char="‒"/>
        <a:tabLst>
          <a:tab pos="858838" algn="l"/>
        </a:tabLst>
        <a:defRPr sz="2800" kern="1200">
          <a:solidFill>
            <a:schemeClr val="tx1">
              <a:lumMod val="7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Book cover for Scanlon: Essentials of Anatomy and Physiology, Eighth Edition"/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9" r="2889"/>
          <a:stretch>
            <a:fillRect/>
          </a:stretch>
        </p:blipFill>
        <p:spPr/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76600" y="2382586"/>
            <a:ext cx="5562600" cy="1089529"/>
          </a:xfrm>
        </p:spPr>
        <p:txBody>
          <a:bodyPr/>
          <a:lstStyle/>
          <a:p>
            <a:pPr algn="r"/>
            <a:r>
              <a:rPr lang="en-US" altLang="en-US" dirty="0"/>
              <a:t>Chapter 6</a:t>
            </a:r>
            <a:br>
              <a:rPr lang="en-US" altLang="en-US" dirty="0"/>
            </a:br>
            <a:r>
              <a:rPr lang="en-US" dirty="0"/>
              <a:t>The Skeletal System</a:t>
            </a:r>
          </a:p>
        </p:txBody>
      </p:sp>
    </p:spTree>
    <p:extLst>
      <p:ext uri="{BB962C8B-B14F-4D97-AF65-F5344CB8AC3E}">
        <p14:creationId xmlns:p14="http://schemas.microsoft.com/office/powerpoint/2010/main" val="1411077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5"/>
            <a:ext cx="8229600" cy="590931"/>
          </a:xfrm>
        </p:spPr>
        <p:txBody>
          <a:bodyPr/>
          <a:lstStyle/>
          <a:p>
            <a:r>
              <a:rPr lang="en-US" altLang="en-US" dirty="0"/>
              <a:t>Functions of the Skeleton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94666" y="1186542"/>
            <a:ext cx="7815934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Provides a framework:</a:t>
            </a:r>
          </a:p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Protects:</a:t>
            </a:r>
          </a:p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Contains red bone marrow:</a:t>
            </a:r>
          </a:p>
          <a:p>
            <a:pPr marL="346075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Stores calcium:</a:t>
            </a:r>
          </a:p>
        </p:txBody>
      </p:sp>
    </p:spTree>
    <p:extLst>
      <p:ext uri="{BB962C8B-B14F-4D97-AF65-F5344CB8AC3E}">
        <p14:creationId xmlns:p14="http://schemas.microsoft.com/office/powerpoint/2010/main" val="41785318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Bone Tissue </a:t>
            </a:r>
          </a:p>
        </p:txBody>
      </p:sp>
      <p:sp>
        <p:nvSpPr>
          <p:cNvPr id="9219" name="Rectangle 1027"/>
          <p:cNvSpPr>
            <a:spLocks noGrp="1" noChangeArrowheads="1"/>
          </p:cNvSpPr>
          <p:nvPr>
            <p:ph idx="1"/>
          </p:nvPr>
        </p:nvSpPr>
        <p:spPr>
          <a:xfrm>
            <a:off x="457200" y="1165302"/>
            <a:ext cx="8229600" cy="4068763"/>
          </a:xfrm>
        </p:spPr>
        <p:txBody>
          <a:bodyPr/>
          <a:lstStyle/>
          <a:p>
            <a:pPr marL="346075" indent="0">
              <a:buNone/>
            </a:pPr>
            <a:r>
              <a:rPr lang="en-US" altLang="en-US" dirty="0"/>
              <a:t>Osteocytes:</a:t>
            </a:r>
          </a:p>
          <a:p>
            <a:pPr marL="346075" indent="0">
              <a:buNone/>
            </a:pPr>
            <a:r>
              <a:rPr lang="en-US" altLang="en-US" dirty="0"/>
              <a:t>Matrix:</a:t>
            </a:r>
          </a:p>
          <a:p>
            <a:pPr marL="346075" indent="0">
              <a:buNone/>
            </a:pPr>
            <a:r>
              <a:rPr lang="en-US" altLang="en-US" dirty="0"/>
              <a:t>Compact bone—has </a:t>
            </a:r>
            <a:r>
              <a:rPr lang="en-US" altLang="en-US" dirty="0" err="1"/>
              <a:t>haversian</a:t>
            </a:r>
            <a:r>
              <a:rPr lang="en-US" altLang="en-US" dirty="0"/>
              <a:t> systems:</a:t>
            </a:r>
          </a:p>
          <a:p>
            <a:pPr marL="346075" indent="0">
              <a:buNone/>
            </a:pPr>
            <a:r>
              <a:rPr lang="en-US" altLang="en-US" dirty="0"/>
              <a:t>Spongy bone—no </a:t>
            </a:r>
            <a:r>
              <a:rPr lang="en-US" altLang="en-US" dirty="0" err="1"/>
              <a:t>haversian</a:t>
            </a:r>
            <a:r>
              <a:rPr lang="en-US" altLang="en-US" dirty="0"/>
              <a:t> systems:</a:t>
            </a:r>
          </a:p>
          <a:p>
            <a:pPr marL="346075" indent="0">
              <a:buNone/>
            </a:pPr>
            <a:r>
              <a:rPr lang="en-US" altLang="en-US" dirty="0"/>
              <a:t>Articular cartilage—joint surfaces:</a:t>
            </a:r>
          </a:p>
          <a:p>
            <a:pPr marL="346075" indent="0">
              <a:buNone/>
            </a:pPr>
            <a:r>
              <a:rPr lang="en-US" altLang="en-US" dirty="0" err="1"/>
              <a:t>Periosteum</a:t>
            </a:r>
            <a:r>
              <a:rPr lang="en-US" altLang="en-US" dirty="0"/>
              <a:t>—an anchor:</a:t>
            </a:r>
          </a:p>
        </p:txBody>
      </p:sp>
    </p:spTree>
    <p:extLst>
      <p:ext uri="{BB962C8B-B14F-4D97-AF65-F5344CB8AC3E}">
        <p14:creationId xmlns:p14="http://schemas.microsoft.com/office/powerpoint/2010/main" val="3385814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bone&#10;&#10;Description automatically generated">
            <a:extLst>
              <a:ext uri="{FF2B5EF4-FFF2-40B4-BE49-F238E27FC236}">
                <a16:creationId xmlns:a16="http://schemas.microsoft.com/office/drawing/2014/main" id="{FF12A6BD-8008-E9C8-F1F6-CDBC503517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369260"/>
            <a:ext cx="5791200" cy="5893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953427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 dirty="0"/>
              <a:t>Classification of Bones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65302"/>
            <a:ext cx="8229600" cy="4068763"/>
          </a:xfrm>
        </p:spPr>
        <p:txBody>
          <a:bodyPr/>
          <a:lstStyle/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Long bones—a diaphysis and two epiphyses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Short bones—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3.</a:t>
            </a:r>
            <a:r>
              <a:rPr lang="en-US" altLang="en-US" dirty="0"/>
              <a:t> Flat bones—</a:t>
            </a:r>
          </a:p>
          <a:p>
            <a:pPr marL="346075" indent="0">
              <a:buNone/>
            </a:pPr>
            <a:r>
              <a:rPr lang="en-US" altLang="en-US" dirty="0">
                <a:solidFill>
                  <a:srgbClr val="28805C"/>
                </a:solidFill>
              </a:rPr>
              <a:t>4.</a:t>
            </a:r>
            <a:r>
              <a:rPr lang="en-US" altLang="en-US" dirty="0"/>
              <a:t> Irregular bones—</a:t>
            </a:r>
          </a:p>
        </p:txBody>
      </p:sp>
    </p:spTree>
    <p:extLst>
      <p:ext uri="{BB962C8B-B14F-4D97-AF65-F5344CB8AC3E}">
        <p14:creationId xmlns:p14="http://schemas.microsoft.com/office/powerpoint/2010/main" val="77933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Embryonic Growth of Bone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783780" y="1189037"/>
            <a:ext cx="8131620" cy="49831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b="1" dirty="0"/>
              <a:t>Embryonic Growth of Bone</a:t>
            </a:r>
            <a:r>
              <a:rPr lang="en-US" altLang="en-US" dirty="0"/>
              <a:t> – ossification of the fetal skeleton begins in the third month of gestation 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Cranial and facial bones—first made of fibrous connective tissue; replacement by bone matrix radiates from a center of ossification in each bone.</a:t>
            </a:r>
          </a:p>
          <a:p>
            <a:pPr marL="346075" indent="-457200">
              <a:buNone/>
            </a:pPr>
            <a:r>
              <a:rPr lang="en-US" altLang="en-US" sz="3100" dirty="0"/>
              <a:t>Osteoblasts—</a:t>
            </a:r>
          </a:p>
          <a:p>
            <a:pPr marL="346075" indent="-457200">
              <a:buNone/>
            </a:pPr>
            <a:r>
              <a:rPr lang="en-US" altLang="en-US" sz="3100" dirty="0"/>
              <a:t>Osteoclasts—</a:t>
            </a:r>
          </a:p>
          <a:p>
            <a:pPr marL="346075" indent="-457200">
              <a:buNone/>
            </a:pPr>
            <a:r>
              <a:rPr lang="en-US" altLang="en-US" sz="3100" dirty="0"/>
              <a:t>At birth—fontanels: </a:t>
            </a:r>
          </a:p>
        </p:txBody>
      </p:sp>
    </p:spTree>
    <p:extLst>
      <p:ext uri="{BB962C8B-B14F-4D97-AF65-F5344CB8AC3E}">
        <p14:creationId xmlns:p14="http://schemas.microsoft.com/office/powerpoint/2010/main" val="2262692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Embryonic Growth of Bone (continued)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812800" y="1220749"/>
            <a:ext cx="8229600" cy="4068763"/>
          </a:xfrm>
        </p:spPr>
        <p:txBody>
          <a:bodyPr/>
          <a:lstStyle/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All other bones—first made of cartilage.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Long bones—first center of ossification is in the diaphysis; later centers in the epiphyses.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Osteoblasts—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Marrow cavity—in the diaphysis:</a:t>
            </a:r>
          </a:p>
          <a:p>
            <a:pPr marL="346075" indent="-457200">
              <a:lnSpc>
                <a:spcPts val="3500"/>
              </a:lnSpc>
              <a:buNone/>
            </a:pPr>
            <a:r>
              <a:rPr lang="en-US" altLang="en-US" sz="3100" dirty="0"/>
              <a:t>Epiphyseal disc—the site of growth after birth</a:t>
            </a:r>
          </a:p>
          <a:p>
            <a:pPr marL="685800" lvl="1"/>
            <a:r>
              <a:rPr lang="en-US" altLang="en-US" dirty="0"/>
              <a:t>Epiphysis side—</a:t>
            </a:r>
          </a:p>
          <a:p>
            <a:pPr marL="685800" lvl="1"/>
            <a:r>
              <a:rPr lang="en-US" altLang="en-US" dirty="0"/>
              <a:t>Diaphysis side—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749300" y="5365712"/>
            <a:ext cx="8229600" cy="381000"/>
          </a:xfrm>
        </p:spPr>
        <p:txBody>
          <a:bodyPr/>
          <a:lstStyle/>
          <a:p>
            <a:pPr marL="0"/>
            <a:r>
              <a:rPr lang="en-US" altLang="en-US" dirty="0"/>
              <a:t>Closure of epiphyseal discs—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9315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bone&#10;&#10;Description automatically generated">
            <a:extLst>
              <a:ext uri="{FF2B5EF4-FFF2-40B4-BE49-F238E27FC236}">
                <a16:creationId xmlns:a16="http://schemas.microsoft.com/office/drawing/2014/main" id="{EAD383E9-315E-749B-4473-62461373DB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0" y="176258"/>
            <a:ext cx="4349750" cy="5989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0276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6735"/>
            <a:ext cx="8305800" cy="1089529"/>
          </a:xfrm>
        </p:spPr>
        <p:txBody>
          <a:bodyPr/>
          <a:lstStyle/>
          <a:p>
            <a:r>
              <a:rPr lang="en-US" altLang="en-US" dirty="0"/>
              <a:t>Factors that Affect Bone Growth and Maintenance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805552" y="1154151"/>
            <a:ext cx="8229600" cy="40687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1.</a:t>
            </a:r>
            <a:r>
              <a:rPr lang="en-US" altLang="en-US" dirty="0"/>
              <a:t> Heredity—genetic potential:</a:t>
            </a:r>
          </a:p>
          <a:p>
            <a:pPr marL="347472" indent="-457200">
              <a:buNone/>
            </a:pPr>
            <a:r>
              <a:rPr lang="en-US" altLang="en-US" dirty="0">
                <a:solidFill>
                  <a:srgbClr val="28805C"/>
                </a:solidFill>
              </a:rPr>
              <a:t>2.</a:t>
            </a:r>
            <a:r>
              <a:rPr lang="en-US" altLang="en-US" dirty="0"/>
              <a:t> Nutrition—calcium:</a:t>
            </a:r>
          </a:p>
          <a:p>
            <a:pPr marL="1097280" lvl="1" indent="0">
              <a:buNone/>
            </a:pPr>
            <a:r>
              <a:rPr lang="en-US" altLang="en-US" dirty="0"/>
              <a:t>Phosphorus:</a:t>
            </a:r>
          </a:p>
          <a:p>
            <a:pPr marL="1097280" lvl="1" indent="0">
              <a:buNone/>
            </a:pPr>
            <a:r>
              <a:rPr lang="en-US" altLang="en-US" dirty="0"/>
              <a:t>Protein:</a:t>
            </a:r>
          </a:p>
          <a:p>
            <a:pPr marL="1097280" lvl="1" indent="0">
              <a:buNone/>
            </a:pPr>
            <a:r>
              <a:rPr lang="en-US" altLang="en-US" dirty="0"/>
              <a:t>Vitamin D:</a:t>
            </a:r>
          </a:p>
          <a:p>
            <a:pPr marL="1097280" lvl="1" indent="0">
              <a:buNone/>
            </a:pPr>
            <a:r>
              <a:rPr lang="en-US" altLang="en-US" dirty="0"/>
              <a:t>Vitamins A and C:</a:t>
            </a:r>
          </a:p>
        </p:txBody>
      </p:sp>
    </p:spTree>
    <p:extLst>
      <p:ext uri="{BB962C8B-B14F-4D97-AF65-F5344CB8AC3E}">
        <p14:creationId xmlns:p14="http://schemas.microsoft.com/office/powerpoint/2010/main" val="579604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6735"/>
            <a:ext cx="8229600" cy="1089529"/>
          </a:xfrm>
        </p:spPr>
        <p:txBody>
          <a:bodyPr/>
          <a:lstStyle/>
          <a:p>
            <a:r>
              <a:rPr lang="en-US" altLang="en-US" dirty="0"/>
              <a:t>Factors that Affect Bone </a:t>
            </a:r>
            <a:r>
              <a:rPr lang="en-US" dirty="0"/>
              <a:t>ellipses</a:t>
            </a:r>
            <a:r>
              <a:rPr lang="en-US" altLang="en-US" dirty="0"/>
              <a:t> (continued)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816430" y="1165303"/>
            <a:ext cx="7946570" cy="3025698"/>
          </a:xfrm>
        </p:spPr>
        <p:txBody>
          <a:bodyPr/>
          <a:lstStyle/>
          <a:p>
            <a:pPr marL="347472" indent="-457200">
              <a:buFont typeface="+mj-lt"/>
              <a:buAutoNum type="arabicPeriod" startAt="3"/>
            </a:pPr>
            <a:r>
              <a:rPr lang="en-US" altLang="en-US" dirty="0"/>
              <a:t>Hormones (see Table 6–1):</a:t>
            </a:r>
          </a:p>
          <a:p>
            <a:pPr lvl="1" indent="0">
              <a:buNone/>
            </a:pPr>
            <a:r>
              <a:rPr lang="en-US" altLang="en-US" dirty="0"/>
              <a:t>Growth hormone, </a:t>
            </a:r>
            <a:r>
              <a:rPr lang="en-US" altLang="en-US" dirty="0" err="1"/>
              <a:t>thyroxine</a:t>
            </a:r>
            <a:r>
              <a:rPr lang="en-US" altLang="en-US" dirty="0"/>
              <a:t>, insulin</a:t>
            </a:r>
          </a:p>
          <a:p>
            <a:pPr lvl="1" indent="0">
              <a:buNone/>
            </a:pPr>
            <a:r>
              <a:rPr lang="en-US" altLang="en-US" dirty="0"/>
              <a:t>Parathyroid hormone, calcitonin</a:t>
            </a:r>
          </a:p>
          <a:p>
            <a:pPr lvl="1" indent="0">
              <a:buNone/>
            </a:pPr>
            <a:r>
              <a:rPr lang="en-US" altLang="en-US" dirty="0"/>
              <a:t>Estrogen or testosterone</a:t>
            </a:r>
          </a:p>
          <a:p>
            <a:pPr marL="347472" indent="-457200">
              <a:buFont typeface="+mj-lt"/>
              <a:buAutoNum type="arabicPeriod" startAt="4"/>
            </a:pPr>
            <a:r>
              <a:rPr lang="en-US" altLang="en-US" dirty="0"/>
              <a:t>Exercise or stress—bearing weight:</a:t>
            </a:r>
          </a:p>
        </p:txBody>
      </p:sp>
    </p:spTree>
    <p:extLst>
      <p:ext uri="{BB962C8B-B14F-4D97-AF65-F5344CB8AC3E}">
        <p14:creationId xmlns:p14="http://schemas.microsoft.com/office/powerpoint/2010/main" val="1213717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hart with text on it&#10;&#10;Description automatically generated">
            <a:extLst>
              <a:ext uri="{FF2B5EF4-FFF2-40B4-BE49-F238E27FC236}">
                <a16:creationId xmlns:a16="http://schemas.microsoft.com/office/drawing/2014/main" id="{913DCA4A-1FB3-2540-3400-0F6EAE249B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257300"/>
            <a:ext cx="8191086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252930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The Skeleton</a:t>
            </a:r>
            <a:endParaRPr lang="en-US" altLang="en-US" dirty="0"/>
          </a:p>
        </p:txBody>
      </p:sp>
      <p:sp>
        <p:nvSpPr>
          <p:cNvPr id="16387" name="Rectangle 1027"/>
          <p:cNvSpPr>
            <a:spLocks noGrp="1" noChangeArrowheads="1"/>
          </p:cNvSpPr>
          <p:nvPr>
            <p:ph idx="1"/>
          </p:nvPr>
        </p:nvSpPr>
        <p:spPr>
          <a:xfrm>
            <a:off x="816438" y="1189037"/>
            <a:ext cx="7946562" cy="3611563"/>
          </a:xfrm>
        </p:spPr>
        <p:txBody>
          <a:bodyPr/>
          <a:lstStyle/>
          <a:p>
            <a:pPr marL="347472" indent="-457200">
              <a:buNone/>
            </a:pPr>
            <a:r>
              <a:rPr lang="en-US" altLang="en-US" b="1" dirty="0"/>
              <a:t>The Skeleton</a:t>
            </a:r>
            <a:r>
              <a:rPr lang="en-US" altLang="en-US" dirty="0"/>
              <a:t>—206 bones connected by ligaments </a:t>
            </a:r>
            <a:endParaRPr lang="en-US" altLang="en-US" b="1" dirty="0"/>
          </a:p>
          <a:p>
            <a:pPr marL="347472" indent="-457200">
              <a:buNone/>
            </a:pPr>
            <a:r>
              <a:rPr lang="en-US" altLang="en-US" b="1" dirty="0"/>
              <a:t>Axial skeleton</a:t>
            </a:r>
            <a:r>
              <a:rPr lang="en-US" altLang="en-US" dirty="0"/>
              <a:t>—the skull, vertebrae, and rib cage</a:t>
            </a:r>
          </a:p>
          <a:p>
            <a:pPr marL="347472" indent="-457200">
              <a:buNone/>
            </a:pPr>
            <a:r>
              <a:rPr lang="en-US" altLang="en-US" b="1" dirty="0"/>
              <a:t>Appendicular skeleton</a:t>
            </a:r>
            <a:r>
              <a:rPr lang="en-US" altLang="en-US" dirty="0"/>
              <a:t>—the bones of the arms and legs and the shoulder and pelvic girdles</a:t>
            </a:r>
          </a:p>
        </p:txBody>
      </p:sp>
    </p:spTree>
    <p:extLst>
      <p:ext uri="{BB962C8B-B14F-4D97-AF65-F5344CB8AC3E}">
        <p14:creationId xmlns:p14="http://schemas.microsoft.com/office/powerpoint/2010/main" val="31625791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skeleton&#10;&#10;Description automatically generated">
            <a:extLst>
              <a:ext uri="{FF2B5EF4-FFF2-40B4-BE49-F238E27FC236}">
                <a16:creationId xmlns:a16="http://schemas.microsoft.com/office/drawing/2014/main" id="{2D6EB996-7243-5E4F-6A51-71F3788BA0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870064"/>
            <a:ext cx="5549900" cy="5117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7699032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784302" y="261651"/>
            <a:ext cx="8359698" cy="590931"/>
          </a:xfrm>
        </p:spPr>
        <p:txBody>
          <a:bodyPr/>
          <a:lstStyle/>
          <a:p>
            <a:r>
              <a:rPr lang="en-US" altLang="en-US"/>
              <a:t>Vertebral Column</a:t>
            </a:r>
            <a:endParaRPr lang="en-US" altLang="en-US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83780" y="1143000"/>
            <a:ext cx="7826820" cy="5029200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Vertebral Column</a:t>
            </a:r>
            <a:r>
              <a:rPr lang="en-US" altLang="en-US" dirty="0"/>
              <a:t>—discs of fibrous cartilage separate the bodies of adjacent vertebrae</a:t>
            </a:r>
          </a:p>
          <a:p>
            <a:pPr marL="346075" indent="-457200">
              <a:buNone/>
            </a:pPr>
            <a:r>
              <a:rPr lang="en-US" altLang="en-US" dirty="0"/>
              <a:t>Cervical vertebrae— </a:t>
            </a:r>
          </a:p>
          <a:p>
            <a:pPr marL="346075" indent="-457200">
              <a:buNone/>
            </a:pPr>
            <a:r>
              <a:rPr lang="en-US" altLang="en-US" dirty="0"/>
              <a:t>Thoracic vertebrae—</a:t>
            </a:r>
          </a:p>
          <a:p>
            <a:pPr marL="346075" indent="-457200">
              <a:buNone/>
            </a:pPr>
            <a:r>
              <a:rPr lang="en-US" altLang="en-US" dirty="0"/>
              <a:t>Lumbar vertebrae—</a:t>
            </a:r>
          </a:p>
          <a:p>
            <a:pPr marL="346075" indent="-457200">
              <a:buNone/>
            </a:pPr>
            <a:r>
              <a:rPr lang="en-US" altLang="en-US" dirty="0"/>
              <a:t>Sacral vertebrae—</a:t>
            </a:r>
          </a:p>
          <a:p>
            <a:pPr marL="346075" indent="-457200">
              <a:buNone/>
            </a:pPr>
            <a:r>
              <a:rPr lang="en-US" altLang="en-US" dirty="0"/>
              <a:t>Coccygeal vertebrae— </a:t>
            </a:r>
          </a:p>
          <a:p>
            <a:pPr marL="346075" indent="-457200">
              <a:buNone/>
            </a:pPr>
            <a:r>
              <a:rPr lang="en-US" altLang="en-US" dirty="0"/>
              <a:t>Functions of the spine:</a:t>
            </a:r>
          </a:p>
          <a:p>
            <a:pPr marL="346075" indent="-457200">
              <a:buNone/>
            </a:pPr>
            <a:r>
              <a:rPr lang="en-US" altLang="en-US" dirty="0"/>
              <a:t>Functions of the intervertebral discs:</a:t>
            </a:r>
          </a:p>
        </p:txBody>
      </p:sp>
    </p:spTree>
    <p:extLst>
      <p:ext uri="{BB962C8B-B14F-4D97-AF65-F5344CB8AC3E}">
        <p14:creationId xmlns:p14="http://schemas.microsoft.com/office/powerpoint/2010/main" val="13203397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spine&#10;&#10;Description automatically generated">
            <a:extLst>
              <a:ext uri="{FF2B5EF4-FFF2-40B4-BE49-F238E27FC236}">
                <a16:creationId xmlns:a16="http://schemas.microsoft.com/office/drawing/2014/main" id="{75589A21-7D02-D55A-78E5-D9D00770A8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7400" y="630383"/>
            <a:ext cx="5378450" cy="5597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413210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762000" y="276034"/>
            <a:ext cx="8229600" cy="590931"/>
          </a:xfrm>
        </p:spPr>
        <p:txBody>
          <a:bodyPr/>
          <a:lstStyle/>
          <a:p>
            <a:r>
              <a:rPr lang="en-US" altLang="en-US"/>
              <a:t>Rib Cage</a:t>
            </a:r>
            <a:endParaRPr lang="en-US" altLang="en-US" dirty="0"/>
          </a:p>
        </p:txBody>
      </p:sp>
      <p:sp>
        <p:nvSpPr>
          <p:cNvPr id="20483" name="Rectangle 1027"/>
          <p:cNvSpPr>
            <a:spLocks noGrp="1" noChangeArrowheads="1"/>
          </p:cNvSpPr>
          <p:nvPr>
            <p:ph idx="1"/>
          </p:nvPr>
        </p:nvSpPr>
        <p:spPr>
          <a:xfrm>
            <a:off x="783780" y="1189037"/>
            <a:ext cx="8229600" cy="4830763"/>
          </a:xfrm>
        </p:spPr>
        <p:txBody>
          <a:bodyPr/>
          <a:lstStyle/>
          <a:p>
            <a:pPr marL="347472" indent="-457200">
              <a:lnSpc>
                <a:spcPts val="3500"/>
              </a:lnSpc>
              <a:buNone/>
            </a:pPr>
            <a:r>
              <a:rPr lang="en-US" altLang="en-US" b="1" dirty="0"/>
              <a:t>Rib Cage</a:t>
            </a:r>
            <a:r>
              <a:rPr lang="en-US" altLang="en-US" dirty="0"/>
              <a:t>—the sternum and 12 pairs of ribs 			(Costal cartilage is rib cartilage.)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Sternum: Manubrium </a:t>
            </a:r>
          </a:p>
          <a:p>
            <a:pPr marL="1600200" lvl="1" indent="0">
              <a:buNone/>
            </a:pPr>
            <a:r>
              <a:rPr lang="en-US" altLang="en-US" sz="3200" dirty="0"/>
              <a:t>Body</a:t>
            </a:r>
          </a:p>
          <a:p>
            <a:pPr marL="1600200" lvl="1" indent="0">
              <a:buNone/>
            </a:pPr>
            <a:r>
              <a:rPr lang="en-US" altLang="en-US" sz="3200" dirty="0"/>
              <a:t>Xiphoid process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True ribs: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False ribs: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Floating ribs:</a:t>
            </a:r>
          </a:p>
          <a:p>
            <a:pPr marL="347472" indent="-457200">
              <a:lnSpc>
                <a:spcPts val="3500"/>
              </a:lnSpc>
              <a:buNone/>
            </a:pPr>
            <a:r>
              <a:rPr lang="en-US" altLang="en-US" dirty="0"/>
              <a:t>Functions of the rib cage: </a:t>
            </a:r>
          </a:p>
        </p:txBody>
      </p:sp>
    </p:spTree>
    <p:extLst>
      <p:ext uri="{BB962C8B-B14F-4D97-AF65-F5344CB8AC3E}">
        <p14:creationId xmlns:p14="http://schemas.microsoft.com/office/powerpoint/2010/main" val="14342697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human skeleton&#10;&#10;Description automatically generated">
            <a:extLst>
              <a:ext uri="{FF2B5EF4-FFF2-40B4-BE49-F238E27FC236}">
                <a16:creationId xmlns:a16="http://schemas.microsoft.com/office/drawing/2014/main" id="{319F3A80-CB72-049B-9179-C6FCD442BD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0" y="533399"/>
            <a:ext cx="6400800" cy="4905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428693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bones of the arm&#10;&#10;Description automatically generated">
            <a:extLst>
              <a:ext uri="{FF2B5EF4-FFF2-40B4-BE49-F238E27FC236}">
                <a16:creationId xmlns:a16="http://schemas.microsoft.com/office/drawing/2014/main" id="{CD28F5B1-CEED-70B6-65B4-37C95E254F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7125" y="457200"/>
            <a:ext cx="4349750" cy="5653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62468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indent="0">
              <a:buNone/>
            </a:pPr>
            <a:r>
              <a:rPr lang="en-US" altLang="en-US" dirty="0"/>
              <a:t>Bones of the Hip and Leg (see Table 6–4)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800100" y="1169949"/>
            <a:ext cx="8229600" cy="2601951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Pelvic bone: two hipbones, each with three major parts:</a:t>
            </a:r>
          </a:p>
          <a:p>
            <a:pPr marL="685800" lvl="1"/>
            <a:r>
              <a:rPr lang="en-US" altLang="en-US" dirty="0"/>
              <a:t>Ilium</a:t>
            </a:r>
          </a:p>
          <a:p>
            <a:pPr marL="685800" lvl="1"/>
            <a:r>
              <a:rPr lang="en-US" altLang="en-US" dirty="0"/>
              <a:t>Ischium</a:t>
            </a:r>
          </a:p>
          <a:p>
            <a:pPr marL="685800" lvl="1"/>
            <a:r>
              <a:rPr lang="en-US" altLang="en-US" dirty="0"/>
              <a:t>Pubis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1"/>
          </p:nvPr>
        </p:nvSpPr>
        <p:spPr>
          <a:xfrm>
            <a:off x="800100" y="3937000"/>
            <a:ext cx="8229600" cy="381000"/>
          </a:xfrm>
        </p:spPr>
        <p:txBody>
          <a:bodyPr/>
          <a:lstStyle/>
          <a:p>
            <a:pPr marL="0"/>
            <a:r>
              <a:rPr lang="en-US" altLang="en-US" dirty="0"/>
              <a:t>Femur—acetabulum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0692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the pelvis&#10;&#10;Description automatically generated">
            <a:extLst>
              <a:ext uri="{FF2B5EF4-FFF2-40B4-BE49-F238E27FC236}">
                <a16:creationId xmlns:a16="http://schemas.microsoft.com/office/drawing/2014/main" id="{58C524AD-0756-92D6-1D25-7B0E8E64AF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304799"/>
            <a:ext cx="5486400" cy="586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455964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-20699"/>
            <a:ext cx="8229600" cy="1089529"/>
          </a:xfrm>
        </p:spPr>
        <p:txBody>
          <a:bodyPr/>
          <a:lstStyle/>
          <a:p>
            <a:r>
              <a:rPr lang="en-US" altLang="en-US" dirty="0"/>
              <a:t>Bones of the Hip and Leg (see Table 6–4) (continued)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783780" y="1189037"/>
            <a:ext cx="7903020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Patella</a:t>
            </a:r>
          </a:p>
          <a:p>
            <a:pPr marL="346075" indent="-457200">
              <a:buNone/>
            </a:pPr>
            <a:r>
              <a:rPr lang="en-US" altLang="en-US" dirty="0"/>
              <a:t>Tibia</a:t>
            </a:r>
          </a:p>
          <a:p>
            <a:pPr marL="346075" indent="-457200">
              <a:buNone/>
            </a:pPr>
            <a:r>
              <a:rPr lang="en-US" altLang="en-US" dirty="0"/>
              <a:t>Fibula</a:t>
            </a:r>
          </a:p>
          <a:p>
            <a:pPr marL="346075" indent="-457200">
              <a:buNone/>
            </a:pPr>
            <a:r>
              <a:rPr lang="en-US" altLang="en-US" dirty="0"/>
              <a:t>Tarsals</a:t>
            </a:r>
          </a:p>
          <a:p>
            <a:pPr marL="346075" indent="-457200">
              <a:buNone/>
            </a:pPr>
            <a:r>
              <a:rPr lang="en-US" altLang="en-US" dirty="0"/>
              <a:t>Metatarsals</a:t>
            </a:r>
          </a:p>
          <a:p>
            <a:pPr marL="346075" indent="-457200">
              <a:buNone/>
            </a:pPr>
            <a:r>
              <a:rPr lang="en-US" altLang="en-US" dirty="0"/>
              <a:t>Phalanges </a:t>
            </a:r>
          </a:p>
        </p:txBody>
      </p:sp>
    </p:spTree>
    <p:extLst>
      <p:ext uri="{BB962C8B-B14F-4D97-AF65-F5344CB8AC3E}">
        <p14:creationId xmlns:p14="http://schemas.microsoft.com/office/powerpoint/2010/main" val="21293359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leg and foot&#10;&#10;Description automatically generated">
            <a:extLst>
              <a:ext uri="{FF2B5EF4-FFF2-40B4-BE49-F238E27FC236}">
                <a16:creationId xmlns:a16="http://schemas.microsoft.com/office/drawing/2014/main" id="{7100778C-82FD-97BE-3695-8188CEA385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0425" y="457200"/>
            <a:ext cx="4883150" cy="579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948104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Joints (articulations)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800100" y="1189037"/>
            <a:ext cx="7353300" cy="1423459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b="1" dirty="0"/>
              <a:t>Joints (articulations)</a:t>
            </a:r>
            <a:r>
              <a:rPr lang="en-US" altLang="en-US" dirty="0"/>
              <a:t>—classified according to amount of movement permitted (see Table 6–5)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0"/>
          </p:nvPr>
        </p:nvSpPr>
        <p:spPr>
          <a:xfrm>
            <a:off x="800100" y="2688696"/>
            <a:ext cx="8229600" cy="1096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Synarthrosis—immovable</a:t>
            </a:r>
          </a:p>
          <a:p>
            <a:pPr marL="685800" lvl="1"/>
            <a:r>
              <a:rPr lang="en-US" altLang="en-US" dirty="0"/>
              <a:t>Suture: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1"/>
          </p:nvPr>
        </p:nvSpPr>
        <p:spPr>
          <a:xfrm>
            <a:off x="800100" y="3781955"/>
            <a:ext cx="8229600" cy="10969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 err="1"/>
              <a:t>Amphiarthrosis</a:t>
            </a:r>
            <a:r>
              <a:rPr lang="en-US" altLang="en-US" dirty="0"/>
              <a:t>—slightly movable</a:t>
            </a:r>
          </a:p>
          <a:p>
            <a:pPr marL="685800" lvl="1"/>
            <a:r>
              <a:rPr lang="en-US" altLang="en-US" dirty="0"/>
              <a:t>Symphysis: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9084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indent="0">
              <a:buNone/>
            </a:pPr>
            <a:r>
              <a:rPr lang="en-US" altLang="en-US" dirty="0"/>
              <a:t>Joints (continued)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794658" y="1189037"/>
            <a:ext cx="7739742" cy="46783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Diarthrosis—freely movable—all are synovial joints</a:t>
            </a:r>
          </a:p>
          <a:p>
            <a:pPr marL="346075" indent="-457200">
              <a:buNone/>
            </a:pPr>
            <a:r>
              <a:rPr lang="en-US" altLang="en-US" dirty="0"/>
              <a:t>Ball and socket</a:t>
            </a:r>
          </a:p>
          <a:p>
            <a:pPr marL="346075" indent="-457200">
              <a:buNone/>
            </a:pPr>
            <a:r>
              <a:rPr lang="en-US" altLang="en-US" dirty="0"/>
              <a:t>Hinge</a:t>
            </a:r>
          </a:p>
          <a:p>
            <a:pPr marL="346075" indent="-457200">
              <a:buNone/>
            </a:pPr>
            <a:r>
              <a:rPr lang="en-US" altLang="en-US" dirty="0" err="1"/>
              <a:t>Condyloid</a:t>
            </a:r>
            <a:endParaRPr lang="en-US" altLang="en-US" dirty="0"/>
          </a:p>
          <a:p>
            <a:pPr marL="346075" indent="-457200">
              <a:buNone/>
            </a:pPr>
            <a:r>
              <a:rPr lang="en-US" altLang="en-US" dirty="0"/>
              <a:t>Pivot</a:t>
            </a:r>
          </a:p>
          <a:p>
            <a:pPr marL="346075" indent="-457200">
              <a:buNone/>
            </a:pPr>
            <a:r>
              <a:rPr lang="en-US" altLang="en-US" dirty="0"/>
              <a:t>Gliding</a:t>
            </a:r>
          </a:p>
          <a:p>
            <a:pPr marL="346075" indent="-457200">
              <a:buNone/>
            </a:pPr>
            <a:r>
              <a:rPr lang="en-US" altLang="en-US" dirty="0"/>
              <a:t>Saddle</a:t>
            </a:r>
          </a:p>
        </p:txBody>
      </p:sp>
    </p:spTree>
    <p:extLst>
      <p:ext uri="{BB962C8B-B14F-4D97-AF65-F5344CB8AC3E}">
        <p14:creationId xmlns:p14="http://schemas.microsoft.com/office/powerpoint/2010/main" val="22059679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bones and parts of the bone&#10;&#10;Description automatically generated">
            <a:extLst>
              <a:ext uri="{FF2B5EF4-FFF2-40B4-BE49-F238E27FC236}">
                <a16:creationId xmlns:a16="http://schemas.microsoft.com/office/drawing/2014/main" id="{141740F5-476E-D7B2-F519-AEA329EDDF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380999"/>
            <a:ext cx="6324600" cy="5881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232965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Synovial Joint Structure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794666" y="1165302"/>
            <a:ext cx="7663534" cy="4068763"/>
          </a:xfrm>
        </p:spPr>
        <p:txBody>
          <a:bodyPr/>
          <a:lstStyle/>
          <a:p>
            <a:pPr marL="346075" indent="-457200">
              <a:buNone/>
            </a:pPr>
            <a:r>
              <a:rPr lang="en-US" altLang="en-US" dirty="0"/>
              <a:t>Articular cartilage—on joint surfaces:</a:t>
            </a:r>
          </a:p>
          <a:p>
            <a:pPr marL="346075" indent="-457200">
              <a:buNone/>
            </a:pPr>
            <a:r>
              <a:rPr lang="en-US" altLang="en-US" dirty="0"/>
              <a:t>Joint capsule—fibrous connective tissue:</a:t>
            </a:r>
          </a:p>
          <a:p>
            <a:pPr marL="346075" indent="-457200">
              <a:buNone/>
            </a:pPr>
            <a:r>
              <a:rPr lang="en-US" altLang="en-US" dirty="0"/>
              <a:t>Synovial membrane—lines the joint capsule:</a:t>
            </a:r>
          </a:p>
          <a:p>
            <a:pPr marL="346075" indent="-457200">
              <a:buNone/>
            </a:pPr>
            <a:r>
              <a:rPr lang="en-US" altLang="en-US" dirty="0" err="1"/>
              <a:t>Bursae</a:t>
            </a:r>
            <a:r>
              <a:rPr lang="en-US" altLang="en-US" dirty="0"/>
              <a:t>—sacs of synovial membrane beneath tendons:</a:t>
            </a:r>
          </a:p>
        </p:txBody>
      </p:sp>
    </p:spTree>
    <p:extLst>
      <p:ext uri="{BB962C8B-B14F-4D97-AF65-F5344CB8AC3E}">
        <p14:creationId xmlns:p14="http://schemas.microsoft.com/office/powerpoint/2010/main" val="23949759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bone structure&#10;&#10;Description automatically generated">
            <a:extLst>
              <a:ext uri="{FF2B5EF4-FFF2-40B4-BE49-F238E27FC236}">
                <a16:creationId xmlns:a16="http://schemas.microsoft.com/office/drawing/2014/main" id="{28A369FA-CA07-F6AA-CE9C-FFB81A8002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4200" y="304800"/>
            <a:ext cx="5810250" cy="5461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604902-998C-4FCD-4207-0C91B26E5C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6800" y="5765800"/>
            <a:ext cx="3000664" cy="292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94720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Office Theme">
  <a:themeElements>
    <a:clrScheme name="FAD Nursing">
      <a:dk1>
        <a:srgbClr val="737373"/>
      </a:dk1>
      <a:lt1>
        <a:sysClr val="window" lastClr="FFFFFF"/>
      </a:lt1>
      <a:dk2>
        <a:srgbClr val="28805C"/>
      </a:dk2>
      <a:lt2>
        <a:srgbClr val="FFFFFF"/>
      </a:lt2>
      <a:accent1>
        <a:srgbClr val="28805C"/>
      </a:accent1>
      <a:accent2>
        <a:srgbClr val="737373"/>
      </a:accent2>
      <a:accent3>
        <a:srgbClr val="D99C21"/>
      </a:accent3>
      <a:accent4>
        <a:srgbClr val="C00000"/>
      </a:accent4>
      <a:accent5>
        <a:srgbClr val="BFBFBF"/>
      </a:accent5>
      <a:accent6>
        <a:srgbClr val="C2ECD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3" id="{1F2BD71C-5BD9-4593-9A33-6D525FD44352}" vid="{72BA48C6-6AA8-445B-BE46-D6133DCDE81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074F316A9D19642AFB347C36D63796C" ma:contentTypeVersion="5" ma:contentTypeDescription="Create a new document." ma:contentTypeScope="" ma:versionID="cad381adda5b2ce407c58584fcfb8d10">
  <xsd:schema xmlns:xsd="http://www.w3.org/2001/XMLSchema" xmlns:xs="http://www.w3.org/2001/XMLSchema" xmlns:p="http://schemas.microsoft.com/office/2006/metadata/properties" xmlns:ns2="71d46e88-8733-4645-9284-85cf006978cc" xmlns:ns3="88135b7f-3fab-49b6-8009-71309f2107a8" targetNamespace="http://schemas.microsoft.com/office/2006/metadata/properties" ma:root="true" ma:fieldsID="8417b20f22cd2cb04f08b6ff97a2b690" ns2:_="" ns3:_="">
    <xsd:import namespace="71d46e88-8733-4645-9284-85cf006978cc"/>
    <xsd:import namespace="88135b7f-3fab-49b6-8009-71309f2107a8"/>
    <xsd:element name="properties">
      <xsd:complexType>
        <xsd:sequence>
          <xsd:element name="documentManagement">
            <xsd:complexType>
              <xsd:all>
                <xsd:element ref="ns2:_dlc_DocId" minOccurs="0"/>
                <xsd:element ref="ns2:_dlc_DocIdUrl" minOccurs="0"/>
                <xsd:element ref="ns2:_dlc_DocIdPersistId" minOccurs="0"/>
                <xsd:element ref="ns3:Category" minOccurs="0"/>
                <xsd:element ref="ns3:Sub_x002d_Category" minOccurs="0"/>
                <xsd:element ref="ns3:SortOrder" minOccurs="0"/>
                <xsd:element ref="ns3:v7hm" minOccurs="0"/>
                <xsd:element ref="ns3:Tertiary_x0020_Catego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d46e88-8733-4645-9284-85cf006978cc" elementFormDefault="qualified">
    <xsd:import namespace="http://schemas.microsoft.com/office/2006/documentManagement/types"/>
    <xsd:import namespace="http://schemas.microsoft.com/office/infopath/2007/PartnerControls"/>
    <xsd:element name="_dlc_DocId" ma:index="8" nillable="true" ma:displayName="Document ID Value" ma:description="The value of the document ID assigned to this item." ma:internalName="_dlc_DocId" ma:readOnly="true">
      <xsd:simpleType>
        <xsd:restriction base="dms:Text"/>
      </xsd:simpleType>
    </xsd:element>
    <xsd:element name="_dlc_DocIdUrl" ma:index="9" nillable="true" ma:displayName="Document ID" ma:description="Permanent link to this document." ma:hidden="true" ma:internalName="_dlc_DocIdUrl" ma:readOnly="tru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_dlc_DocIdPersistId" ma:index="10" nillable="true" ma:displayName="Persist ID" ma:description="Keep ID on add." ma:hidden="true" ma:internalName="_dlc_DocIdPersistId" ma:readOnly="true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135b7f-3fab-49b6-8009-71309f2107a8" elementFormDefault="qualified">
    <xsd:import namespace="http://schemas.microsoft.com/office/2006/documentManagement/types"/>
    <xsd:import namespace="http://schemas.microsoft.com/office/infopath/2007/PartnerControls"/>
    <xsd:element name="Category" ma:index="11" nillable="true" ma:displayName="Category" ma:format="Dropdown" ma:internalName="Category">
      <xsd:simpleType>
        <xsd:union memberTypes="dms:Text">
          <xsd:simpleType>
            <xsd:restriction base="dms:Choice">
              <xsd:enumeration value="Additional Images"/>
              <xsd:enumeration value="DavisAdvantage"/>
              <xsd:enumeration value="DavisEdge"/>
              <xsd:enumeration value="DavisForward - internal use only"/>
              <xsd:enumeration value="DavisPlus"/>
              <xsd:enumeration value="Dental Care Decisions"/>
              <xsd:enumeration value="Dosage Calc"/>
              <xsd:enumeration value="F.A. Davis"/>
              <xsd:enumeration value="Fitness Decisions"/>
              <xsd:enumeration value="Kines in Action"/>
              <xsd:enumeration value="Medical Coding Lab"/>
              <xsd:enumeration value="Medical Language Lab"/>
              <xsd:enumeration value="Tabers"/>
            </xsd:restriction>
          </xsd:simpleType>
        </xsd:union>
      </xsd:simpleType>
    </xsd:element>
    <xsd:element name="Sub_x002d_Category" ma:index="12" nillable="true" ma:displayName="Sub-Category" ma:format="Dropdown" ma:internalName="Sub_x002d_Category">
      <xsd:simpleType>
        <xsd:union memberTypes="dms:Text">
          <xsd:simpleType>
            <xsd:restriction base="dms:Choice">
              <xsd:enumeration value="Branding Guide (attachment)"/>
              <xsd:enumeration value="DA Logos"/>
              <xsd:enumeration value="DA Powerpoint Presentation"/>
              <xsd:enumeration value="DC Logo"/>
              <xsd:enumeration value="DC Powerpoint Presentation"/>
              <xsd:enumeration value="DCD Logo"/>
              <xsd:enumeration value="DCD Powerpoint Presentation"/>
              <xsd:enumeration value="DE Logos"/>
              <xsd:enumeration value="DE Powerpoint Presentation"/>
              <xsd:enumeration value="DF Logo"/>
              <xsd:enumeration value="DF Powerpoint Presentation"/>
              <xsd:enumeration value="DP Homepage image"/>
              <xsd:enumeration value="DP Logo"/>
              <xsd:enumeration value="Electronic Devices"/>
              <xsd:enumeration value="FAD Digital Logos"/>
              <xsd:enumeration value="FAD Powerpiont Presentations"/>
              <xsd:enumeration value="FAD Print Logos"/>
              <xsd:enumeration value="FD Logo"/>
              <xsd:enumeration value="FD Powerpoint Presentation"/>
              <xsd:enumeration value="KIA Logo"/>
              <xsd:enumeration value="KIA Powerpoint Presentation"/>
              <xsd:enumeration value="MCL Logo"/>
              <xsd:enumeration value="MCL Powerpoint Presentation"/>
              <xsd:enumeration value="MLL 2.0 Logo"/>
              <xsd:enumeration value="MLL Logo"/>
              <xsd:enumeration value="MLL Powerpoint Presentation"/>
              <xsd:enumeration value="MTC Logo"/>
              <xsd:enumeration value="Taber’s 22"/>
              <xsd:enumeration value="Taber’s 22 with tagline"/>
              <xsd:enumeration value="Tabers Logo"/>
              <xsd:enumeration value="Tabers.com Homepage screen"/>
              <xsd:enumeration value="Useful Images"/>
            </xsd:restriction>
          </xsd:simpleType>
        </xsd:union>
      </xsd:simpleType>
    </xsd:element>
    <xsd:element name="SortOrder" ma:index="13" nillable="true" ma:displayName="SortOrder" ma:internalName="SortOrder">
      <xsd:simpleType>
        <xsd:restriction base="dms:Number"/>
      </xsd:simpleType>
    </xsd:element>
    <xsd:element name="v7hm" ma:index="14" nillable="true" ma:displayName="Tert" ma:internalName="v7hm">
      <xsd:simpleType>
        <xsd:restriction base="dms:Number"/>
      </xsd:simpleType>
    </xsd:element>
    <xsd:element name="Tertiary_x0020_Category" ma:index="15" nillable="true" ma:displayName="Tertiary Category" ma:internalName="Tertiary_x0020_Category">
      <xsd:simpleType>
        <xsd:restriction base="dms:Text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Category xmlns="88135b7f-3fab-49b6-8009-71309f2107a8">Scanlon and Sanders</Category>
    <v7hm xmlns="88135b7f-3fab-49b6-8009-71309f2107a8" xsi:nil="true"/>
    <Tertiary_x0020_Category xmlns="88135b7f-3fab-49b6-8009-71309f2107a8" xsi:nil="true"/>
    <Sub_x002d_Category xmlns="88135b7f-3fab-49b6-8009-71309f2107a8">FAD PowerPoint Presentations</Sub_x002d_Category>
    <SortOrder xmlns="88135b7f-3fab-49b6-8009-71309f2107a8" xsi:nil="true"/>
  </documentManagement>
</p:properties>
</file>

<file path=customXml/item4.xml><?xml version="1.0" encoding="utf-8"?>
<?mso-contentType ?>
<spe:Receivers xmlns:spe="http://schemas.microsoft.com/sharepoint/events">
  <Receiver>
    <Name>Document ID Generator</Name>
    <Synchronization>Synchronous</Synchronization>
    <Type>10001</Type>
    <SequenceNumber>1000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10002</Type>
    <SequenceNumber>1001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10004</Type>
    <SequenceNumber>1002</SequenceNumber>
    <Assembly>Microsoft.Office.DocumentManagement, Version=14.0.0.0, Culture=neutral, PublicKeyToken=71e9bce111e9429c</Assembly>
    <Class>Microsoft.Office.DocumentManagement.Internal.DocIdHandler</Class>
    <Data/>
    <Filter/>
  </Receiver>
  <Receiver>
    <Name>Document ID Generator</Name>
    <Synchronization>Synchronous</Synchronization>
    <Type>10006</Type>
    <SequenceNumber>1003</SequenceNumber>
    <Assembly>Microsoft.Office.DocumentManagement, Version=14.0.0.0, Culture=neutral, PublicKeyToken=71e9bce111e9429c</Assembly>
    <Class>Microsoft.Office.DocumentManagement.Internal.DocIdHandler</Class>
    <Data/>
    <Filter/>
  </Receiver>
</spe:Receivers>
</file>

<file path=customXml/itemProps1.xml><?xml version="1.0" encoding="utf-8"?>
<ds:datastoreItem xmlns:ds="http://schemas.openxmlformats.org/officeDocument/2006/customXml" ds:itemID="{523EB0E3-5915-4E57-8F39-28F926E76D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860857-213E-449D-9D68-31992611CF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d46e88-8733-4645-9284-85cf006978cc"/>
    <ds:schemaRef ds:uri="88135b7f-3fab-49b6-8009-71309f2107a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CC939C3-7EE7-4FC7-818E-985D0213E860}">
  <ds:schemaRefs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88135b7f-3fab-49b6-8009-71309f2107a8"/>
    <ds:schemaRef ds:uri="http://schemas.microsoft.com/office/2006/documentManagement/types"/>
    <ds:schemaRef ds:uri="http://www.w3.org/XML/1998/namespace"/>
    <ds:schemaRef ds:uri="71d46e88-8733-4645-9284-85cf006978cc"/>
    <ds:schemaRef ds:uri="http://purl.org/dc/dcmitype/"/>
  </ds:schemaRefs>
</ds:datastoreItem>
</file>

<file path=customXml/itemProps4.xml><?xml version="1.0" encoding="utf-8"?>
<ds:datastoreItem xmlns:ds="http://schemas.openxmlformats.org/officeDocument/2006/customXml" ds:itemID="{DE28C97C-1C07-4631-B50A-E80D18B785BB}">
  <ds:schemaRefs>
    <ds:schemaRef ds:uri="http://schemas.microsoft.com/sharepoint/event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Ch01_template</Template>
  <TotalTime>723</TotalTime>
  <Words>548</Words>
  <Application>Microsoft Macintosh PowerPoint</Application>
  <PresentationFormat>On-screen Show (4:3)</PresentationFormat>
  <Paragraphs>116</Paragraphs>
  <Slides>27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Wingdings</vt:lpstr>
      <vt:lpstr>Office Theme</vt:lpstr>
      <vt:lpstr>Chapter 6 The Skeletal System</vt:lpstr>
      <vt:lpstr>Functions of the Skeleton</vt:lpstr>
      <vt:lpstr>Bone Tissue </vt:lpstr>
      <vt:lpstr>PowerPoint Presentation</vt:lpstr>
      <vt:lpstr>Classification of Bones</vt:lpstr>
      <vt:lpstr>Embryonic Growth of Bone</vt:lpstr>
      <vt:lpstr>Embryonic Growth of Bone (continued)</vt:lpstr>
      <vt:lpstr>PowerPoint Presentation</vt:lpstr>
      <vt:lpstr>Factors that Affect Bone Growth and Maintenance</vt:lpstr>
      <vt:lpstr>Factors that Affect Bone ellipses (continued)</vt:lpstr>
      <vt:lpstr>PowerPoint Presentation</vt:lpstr>
      <vt:lpstr>The Skeleton</vt:lpstr>
      <vt:lpstr>PowerPoint Presentation</vt:lpstr>
      <vt:lpstr>Vertebral Column</vt:lpstr>
      <vt:lpstr>PowerPoint Presentation</vt:lpstr>
      <vt:lpstr>Rib Cage</vt:lpstr>
      <vt:lpstr>PowerPoint Presentation</vt:lpstr>
      <vt:lpstr>PowerPoint Presentation</vt:lpstr>
      <vt:lpstr>Bones of the Hip and Leg (see Table 6–4)</vt:lpstr>
      <vt:lpstr>PowerPoint Presentation</vt:lpstr>
      <vt:lpstr>Bones of the Hip and Leg (see Table 6–4) (continued)</vt:lpstr>
      <vt:lpstr>PowerPoint Presentation</vt:lpstr>
      <vt:lpstr>Joints (articulations)</vt:lpstr>
      <vt:lpstr>Joints (continued)</vt:lpstr>
      <vt:lpstr>PowerPoint Presentation</vt:lpstr>
      <vt:lpstr>Synovial Joint Structure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6 The Skeletal System</dc:title>
  <dc:creator>Rajarajan</dc:creator>
  <cp:lastModifiedBy>Geraint Forster</cp:lastModifiedBy>
  <cp:revision>139</cp:revision>
  <dcterms:created xsi:type="dcterms:W3CDTF">2018-06-20T07:51:02Z</dcterms:created>
  <dcterms:modified xsi:type="dcterms:W3CDTF">2024-11-15T16:56:37Z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0x010100D074F316A9D19642AFB347C36D63796C</vt:lpwstr>
  </property>
  <property fmtid="{D5CDD505-2E9C-101B-9397-08002B2CF9AE}" pid="3" name="_dlc_DocIdItemGuid">
    <vt:lpwstr>647463b2-28f5-46c6-8d1e-a6b9b2370ab9</vt:lpwstr>
  </property>
  <property fmtid="{D5CDD505-2E9C-101B-9397-08002B2CF9AE}" pid="4" name="Category">
    <vt:lpwstr>.F.A. Davis</vt:lpwstr>
  </property>
  <property fmtid="{D5CDD505-2E9C-101B-9397-08002B2CF9AE}" pid="5" name="v7hm">
    <vt:lpwstr/>
  </property>
  <property fmtid="{D5CDD505-2E9C-101B-9397-08002B2CF9AE}" pid="6" name="Sub-Category">
    <vt:lpwstr>FAD Powerpiont Presentations</vt:lpwstr>
  </property>
  <property fmtid="{D5CDD505-2E9C-101B-9397-08002B2CF9AE}" pid="7" name="SortOrder">
    <vt:lpwstr/>
  </property>
  <property fmtid="{D5CDD505-2E9C-101B-9397-08002B2CF9AE}" pid="8" name="_dlc_DocId">
    <vt:lpwstr>HESUHV4WET5P-708-25</vt:lpwstr>
  </property>
  <property fmtid="{D5CDD505-2E9C-101B-9397-08002B2CF9AE}" pid="9" name="_dlc_DocIdUrl">
    <vt:lpwstr>http://portal.fadavis.com/marketing/_layouts/15/DocIdRedir.aspx?ID=HESUHV4WET5P-708-25, HESUHV4WET5P-708-25</vt:lpwstr>
  </property>
  <property fmtid="{D5CDD505-2E9C-101B-9397-08002B2CF9AE}" pid="10" name="Tertiary Category">
    <vt:lpwstr/>
  </property>
</Properties>
</file>