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59"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5143500" type="screen16x9"/>
  <p:notesSz cx="6858000" cy="9144000"/>
  <p:embeddedFontLst>
    <p:embeddedFont>
      <p:font typeface="Lato" panose="020F0502020204030204" pitchFamily="34" charset="0"/>
      <p:regular r:id="rId17"/>
      <p:bold r:id="rId18"/>
      <p:italic r:id="rId19"/>
      <p:boldItalic r:id="rId20"/>
    </p:embeddedFont>
    <p:embeddedFont>
      <p:font typeface="Playfair Display" panose="020F0502020204030204" pitchFamily="2" charset="0"/>
      <p:regular r:id="rId21"/>
      <p:bold r:id="rId22"/>
      <p:italic r:id="rId23"/>
      <p:boldItalic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16" d="100"/>
          <a:sy n="116" d="100"/>
        </p:scale>
        <p:origin x="75" y="31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
        <p:cNvGrpSpPr/>
        <p:nvPr/>
      </p:nvGrpSpPr>
      <p:grpSpPr>
        <a:xfrm>
          <a:off x="0" y="0"/>
          <a:ext cx="0" cy="0"/>
          <a:chOff x="0" y="0"/>
          <a:chExt cx="0" cy="0"/>
        </a:xfrm>
      </p:grpSpPr>
      <p:sp>
        <p:nvSpPr>
          <p:cNvPr id="65" name="Google Shape;65;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 name="Google Shape;6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
        <p:cNvGrpSpPr/>
        <p:nvPr/>
      </p:nvGrpSpPr>
      <p:grpSpPr>
        <a:xfrm>
          <a:off x="0" y="0"/>
          <a:ext cx="0" cy="0"/>
          <a:chOff x="0" y="0"/>
          <a:chExt cx="0" cy="0"/>
        </a:xfrm>
      </p:grpSpPr>
      <p:sp>
        <p:nvSpPr>
          <p:cNvPr id="72" name="Google Shape;72;g3f66700df11_0_6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3" name="Google Shape;73;g3f66700df11_0_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this presentation, the discussion will be based on exploring cardiovascular diseases, emphasising the effects of stroke &amp; diabetes on the cardiovascular system. In this focus, a case person (patient) will be considered and referred to as Mr Jain, a 55-year-old man suffering from obesity and high blood pressure, which collectively increase CVD risks. For this patient, an evidence-based care plan will be developed to monitor, treat and ethically support the patient.</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
        <p:cNvGrpSpPr/>
        <p:nvPr/>
      </p:nvGrpSpPr>
      <p:grpSpPr>
        <a:xfrm>
          <a:off x="0" y="0"/>
          <a:ext cx="0" cy="0"/>
          <a:chOff x="0" y="0"/>
          <a:chExt cx="0" cy="0"/>
        </a:xfrm>
      </p:grpSpPr>
      <p:sp>
        <p:nvSpPr>
          <p:cNvPr id="80" name="Google Shape;80;g3f66700df11_0_6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 name="Google Shape;81;g3f66700df11_0_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200">
                <a:solidFill>
                  <a:schemeClr val="dk1"/>
                </a:solidFill>
                <a:latin typeface="Times New Roman"/>
                <a:ea typeface="Times New Roman"/>
                <a:cs typeface="Times New Roman"/>
                <a:sym typeface="Times New Roman"/>
              </a:rPr>
              <a:t>The</a:t>
            </a:r>
            <a:r>
              <a:rPr lang="en" sz="1200" b="1">
                <a:solidFill>
                  <a:schemeClr val="dk1"/>
                </a:solidFill>
                <a:latin typeface="Times New Roman"/>
                <a:ea typeface="Times New Roman"/>
                <a:cs typeface="Times New Roman"/>
                <a:sym typeface="Times New Roman"/>
              </a:rPr>
              <a:t> cardiovascular system,</a:t>
            </a:r>
            <a:r>
              <a:rPr lang="en" sz="1200">
                <a:solidFill>
                  <a:schemeClr val="dk1"/>
                </a:solidFill>
                <a:latin typeface="Times New Roman"/>
                <a:ea typeface="Times New Roman"/>
                <a:cs typeface="Times New Roman"/>
                <a:sym typeface="Times New Roman"/>
              </a:rPr>
              <a:t> as explained by Chaudhry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(2022) also referred to as the circulatory system, is one of the major systems in the body. Evidence indicates that the CV system is involved in oxygen transport, as well as the transport of nutrients, hormones, &amp; the byproduct around the body (Clevelandclinic, 2024). The cardiovascular system includes the heart, blood vessels (arteries, veins, and capillaries), and blood. According to Buddiga (2020), the heart is a muscular organ that contains </a:t>
            </a:r>
            <a:r>
              <a:rPr lang="en" sz="1200" b="1">
                <a:solidFill>
                  <a:schemeClr val="dk1"/>
                </a:solidFill>
                <a:latin typeface="Times New Roman"/>
                <a:ea typeface="Times New Roman"/>
                <a:cs typeface="Times New Roman"/>
                <a:sym typeface="Times New Roman"/>
              </a:rPr>
              <a:t>4 chambers</a:t>
            </a:r>
            <a:r>
              <a:rPr lang="en" sz="1200">
                <a:solidFill>
                  <a:schemeClr val="dk1"/>
                </a:solidFill>
                <a:latin typeface="Times New Roman"/>
                <a:ea typeface="Times New Roman"/>
                <a:cs typeface="Times New Roman"/>
                <a:sym typeface="Times New Roman"/>
              </a:rPr>
              <a:t>, which transport blood through two pathways. This involves pulmonary circulation, where </a:t>
            </a:r>
            <a:r>
              <a:rPr lang="en" sz="1200" b="1">
                <a:solidFill>
                  <a:schemeClr val="dk1"/>
                </a:solidFill>
                <a:latin typeface="Times New Roman"/>
                <a:ea typeface="Times New Roman"/>
                <a:cs typeface="Times New Roman"/>
                <a:sym typeface="Times New Roman"/>
              </a:rPr>
              <a:t>deoxygenated blood</a:t>
            </a:r>
            <a:r>
              <a:rPr lang="en" sz="1200">
                <a:solidFill>
                  <a:schemeClr val="dk1"/>
                </a:solidFill>
                <a:latin typeface="Times New Roman"/>
                <a:ea typeface="Times New Roman"/>
                <a:cs typeface="Times New Roman"/>
                <a:sym typeface="Times New Roman"/>
              </a:rPr>
              <a:t> (without oxygen) is moved to the lungs. Correspondingly, systemic circulation is one where </a:t>
            </a:r>
            <a:r>
              <a:rPr lang="en" sz="1200" b="1">
                <a:solidFill>
                  <a:schemeClr val="dk1"/>
                </a:solidFill>
                <a:latin typeface="Times New Roman"/>
                <a:ea typeface="Times New Roman"/>
                <a:cs typeface="Times New Roman"/>
                <a:sym typeface="Times New Roman"/>
              </a:rPr>
              <a:t>oxygenated blood</a:t>
            </a:r>
            <a:r>
              <a:rPr lang="en" sz="1200">
                <a:solidFill>
                  <a:schemeClr val="dk1"/>
                </a:solidFill>
                <a:latin typeface="Times New Roman"/>
                <a:ea typeface="Times New Roman"/>
                <a:cs typeface="Times New Roman"/>
                <a:sym typeface="Times New Roman"/>
              </a:rPr>
              <a:t> (blood containing oxygen) circulates throughout the body, precisely from the heart to various tissues</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g3f66700df11_0_7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 name="Google Shape;89;g3f66700df11_0_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200">
                <a:solidFill>
                  <a:schemeClr val="dk1"/>
                </a:solidFill>
                <a:latin typeface="Times New Roman"/>
                <a:ea typeface="Times New Roman"/>
                <a:cs typeface="Times New Roman"/>
                <a:sym typeface="Times New Roman"/>
              </a:rPr>
              <a:t>In the physiological context, the CV system is maintained through homeostasis under regulation of blood pressure, perfusion of tissues, as well as body temperature regulation. While understanding this Xu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(2025) mention that the occurrence of stroke involves interruption of blood flow to the brain due to ischemic stroke or rupture of a blood vessel (also known as haemorrhage). This leads to low oxygen levels as well as neuronal damage. The presence of diabetes further triggers CVD risks because of the development of chronic hyperglycemia (Hussain, 2025). This causes damage to the endothelial cells and exacerbation of atherosclerosis, while increasing potential hypertension risks &amp; complications in the vascular system. Therefore, the CV system plays an essential role in maintaining body functions, while the occurrence of any complications due to stroke or diabetes emphasises the significance of preventive measures. Timely preventive measures can reduce exposure to morbidity risks for patients.</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g3f66700df11_0_7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7" name="Google Shape;97;g3f66700df11_0_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200">
                <a:solidFill>
                  <a:schemeClr val="dk1"/>
                </a:solidFill>
                <a:latin typeface="Times New Roman"/>
                <a:ea typeface="Times New Roman"/>
                <a:cs typeface="Times New Roman"/>
                <a:sym typeface="Times New Roman"/>
              </a:rPr>
              <a:t>According to Betterhealth (2022), the CV system is essential to regulate the processes of blood circulation, oxygen supply, as well as waste elimination. The vital functions, however, face issues when affected by critical conditions like stroke and diabetes. Stroke refers to a situation where the blood flow in the brain gets obstructed by clotting in an artery or ruptured cerebral blood vessels (Brown, 2024). The consequence of this disruption is concerning since the supply of oxygen &amp; nutrients to the brain tissues is diminished, and thus brain cells start dying. Ashby and Mack (2021),  mentioned that the mechanism for the control of cerebral blood flow by the cardiovascular system is disrupted.</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g3f66700df11_0_8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5" name="Google Shape;105;g3f66700df11_0_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200">
                <a:solidFill>
                  <a:schemeClr val="dk1"/>
                </a:solidFill>
                <a:latin typeface="Times New Roman"/>
                <a:ea typeface="Times New Roman"/>
                <a:cs typeface="Times New Roman"/>
                <a:sym typeface="Times New Roman"/>
              </a:rPr>
              <a:t>The effects of diabetes on the cardiovascular system, as emphasised by Poznyak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(2022)  are caused by hyperglycemia. This causes damage to the endothelial structure of blood vessels. This process leads to accelerated development of atherosclerosis, causing arteries to narrow and lose their elasticity. Thus, it can be stated that when hypertension occurs, the blood circulation becomes ineffective (Kim, 2023). This increases the potential risk of developing coronary heart disease (CHD) and myocardial infarction (MI). Additionally, microvascular complications are also identified, which disrupt the capillary exchange and lower the perfusion rate of tissues (Wirth and Löhn, 2024). Hence, it can be stated that CVD impairs the function of the circulatory system, which maintains homeostasis.</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g3f66700df11_0_8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3" name="Google Shape;113;g3f66700df11_0_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200">
                <a:solidFill>
                  <a:schemeClr val="dk1"/>
                </a:solidFill>
                <a:latin typeface="Times New Roman"/>
                <a:ea typeface="Times New Roman"/>
                <a:cs typeface="Times New Roman"/>
                <a:sym typeface="Times New Roman"/>
              </a:rPr>
              <a:t>The case introduces Mr Jain, a 55-year-old South Asian man living in the urban area of London. Mr Jain lives alone with limited interaction with his surroundings, and even inhabited a sedentary lifestyle. His daughter, who got married 2 years ago, sometimes visits him and even advised Mr Jain to stay with them in their house. Considering Mr Jain’s choice of living alone, a report highlights his limited physical activity and inadequate diet, which consists only of highly processed foods or those containing saturated fats. This increases his BMI (&gt; 32), which contributes to obesity, a leading factor triggering CVD (Hao </a:t>
            </a:r>
            <a:r>
              <a:rPr lang="en" sz="1200" i="1">
                <a:solidFill>
                  <a:schemeClr val="dk1"/>
                </a:solidFill>
                <a:latin typeface="Times New Roman"/>
                <a:ea typeface="Times New Roman"/>
                <a:cs typeface="Times New Roman"/>
                <a:sym typeface="Times New Roman"/>
              </a:rPr>
              <a:t>et al., </a:t>
            </a:r>
            <a:r>
              <a:rPr lang="en" sz="1200">
                <a:solidFill>
                  <a:schemeClr val="dk1"/>
                </a:solidFill>
                <a:latin typeface="Times New Roman"/>
                <a:ea typeface="Times New Roman"/>
                <a:cs typeface="Times New Roman"/>
                <a:sym typeface="Times New Roman"/>
              </a:rPr>
              <a:t>2025). Considering his medical history, major risks like hypertension and diabetes are identified, which lack proper interventions and poor medication adherence.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g3f66700df11_0_9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9" name="Google Shape;119;g3f66700df11_0_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200">
                <a:solidFill>
                  <a:schemeClr val="dk1"/>
                </a:solidFill>
                <a:latin typeface="Times New Roman"/>
                <a:ea typeface="Times New Roman"/>
                <a:cs typeface="Times New Roman"/>
                <a:sym typeface="Times New Roman"/>
              </a:rPr>
              <a:t>Apart from the information in the previous slide, Mr Jain has a family history of cardiovascular disease from his father's side. It has been reported that his father himself died from myocardial infarction (MI) at the age of 50 years. Indicating his lifestyle, the individual smokes atleast 10 times a day and has even become a heavy drinker recently after his wife’s death. This unfavourable lifestyle situation has elevated the risk profile of the person. From his recent report, it has been found that Mr Jain has been experiencing weakness transiently, followed by slurred speech. This indicates a possible ischemic stroke (minor).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g3f66700df11_0_9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5" name="Google Shape;125;g3f66700df11_0_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200">
                <a:solidFill>
                  <a:schemeClr val="dk1"/>
                </a:solidFill>
                <a:latin typeface="Times New Roman"/>
                <a:ea typeface="Times New Roman"/>
                <a:cs typeface="Times New Roman"/>
                <a:sym typeface="Times New Roman"/>
              </a:rPr>
              <a:t>Considering the critical condition of Mr Jain, aged 55, who is experiencing obesity (high BMI), hypertension, and diabetic condition, an effective care plan is required. This focuses on reducing risks and preventive measures. As per the</a:t>
            </a:r>
            <a:r>
              <a:rPr lang="en" sz="1200" b="1">
                <a:solidFill>
                  <a:schemeClr val="dk1"/>
                </a:solidFill>
                <a:latin typeface="Times New Roman"/>
                <a:ea typeface="Times New Roman"/>
                <a:cs typeface="Times New Roman"/>
                <a:sym typeface="Times New Roman"/>
              </a:rPr>
              <a:t> “Cardiovascular Disease Modern Service Framework”</a:t>
            </a:r>
            <a:r>
              <a:rPr lang="en" sz="1200">
                <a:solidFill>
                  <a:schemeClr val="dk1"/>
                </a:solidFill>
                <a:latin typeface="Times New Roman"/>
                <a:ea typeface="Times New Roman"/>
                <a:cs typeface="Times New Roman"/>
                <a:sym typeface="Times New Roman"/>
              </a:rPr>
              <a:t> (CDMSF) by NHS England, which was introduced in 2026, emphasise that early diagnosis, adequate care access, and appropriate lifestyle interventions are necessary for reducing early deaths (Gov.uk, 2026).</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None/>
            </a:pPr>
            <a:r>
              <a:rPr lang="en" sz="1200">
                <a:solidFill>
                  <a:schemeClr val="dk1"/>
                </a:solidFill>
                <a:latin typeface="Times New Roman"/>
                <a:ea typeface="Times New Roman"/>
                <a:cs typeface="Times New Roman"/>
                <a:sym typeface="Times New Roman"/>
              </a:rPr>
              <a:t>Apart from NHS measures,</a:t>
            </a:r>
            <a:r>
              <a:rPr lang="en" sz="1200" b="1">
                <a:solidFill>
                  <a:schemeClr val="dk1"/>
                </a:solidFill>
                <a:latin typeface="Times New Roman"/>
                <a:ea typeface="Times New Roman"/>
                <a:cs typeface="Times New Roman"/>
                <a:sym typeface="Times New Roman"/>
              </a:rPr>
              <a:t> NG238 (2023) under NICE guidelines </a:t>
            </a:r>
            <a:r>
              <a:rPr lang="en" sz="1200">
                <a:solidFill>
                  <a:schemeClr val="dk1"/>
                </a:solidFill>
                <a:latin typeface="Times New Roman"/>
                <a:ea typeface="Times New Roman"/>
                <a:cs typeface="Times New Roman"/>
                <a:sym typeface="Times New Roman"/>
              </a:rPr>
              <a:t>suggests lipid modification using statins to ensure primary as well as second-line prevention that controls blood pressure elevation &amp; smoking cessation (NICE, 2023). The </a:t>
            </a:r>
            <a:r>
              <a:rPr lang="en" sz="1200" b="1">
                <a:solidFill>
                  <a:schemeClr val="dk1"/>
                </a:solidFill>
                <a:latin typeface="Times New Roman"/>
                <a:ea typeface="Times New Roman"/>
                <a:cs typeface="Times New Roman"/>
                <a:sym typeface="Times New Roman"/>
              </a:rPr>
              <a:t>updated NG28 guidelines</a:t>
            </a:r>
            <a:r>
              <a:rPr lang="en" sz="1200">
                <a:solidFill>
                  <a:schemeClr val="dk1"/>
                </a:solidFill>
                <a:latin typeface="Times New Roman"/>
                <a:ea typeface="Times New Roman"/>
                <a:cs typeface="Times New Roman"/>
                <a:sym typeface="Times New Roman"/>
              </a:rPr>
              <a:t> in 2026 highlight managing diabetes, which suggests that individual HbA1c targets should be set, along with administering metformin (first-line), in addition to SGLT2 inhibitors for individuals with high CVD risks.</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g3f66700df11_0_10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3" name="Google Shape;133;g3f66700df11_0_1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200">
                <a:solidFill>
                  <a:schemeClr val="dk1"/>
                </a:solidFill>
                <a:latin typeface="Times New Roman"/>
                <a:ea typeface="Times New Roman"/>
                <a:cs typeface="Times New Roman"/>
                <a:sym typeface="Times New Roman"/>
              </a:rPr>
              <a:t>Apart from focusing on the care plan effective for the case patient, </a:t>
            </a:r>
            <a:r>
              <a:rPr lang="en" sz="1200" b="1">
                <a:solidFill>
                  <a:schemeClr val="dk1"/>
                </a:solidFill>
                <a:latin typeface="Times New Roman"/>
                <a:ea typeface="Times New Roman"/>
                <a:cs typeface="Times New Roman"/>
                <a:sym typeface="Times New Roman"/>
              </a:rPr>
              <a:t>monitoring</a:t>
            </a:r>
            <a:r>
              <a:rPr lang="en" sz="1200">
                <a:solidFill>
                  <a:schemeClr val="dk1"/>
                </a:solidFill>
                <a:latin typeface="Times New Roman"/>
                <a:ea typeface="Times New Roman"/>
                <a:cs typeface="Times New Roman"/>
                <a:sym typeface="Times New Roman"/>
              </a:rPr>
              <a:t>, </a:t>
            </a:r>
            <a:r>
              <a:rPr lang="en" sz="1200" b="1">
                <a:solidFill>
                  <a:schemeClr val="dk1"/>
                </a:solidFill>
                <a:latin typeface="Times New Roman"/>
                <a:ea typeface="Times New Roman"/>
                <a:cs typeface="Times New Roman"/>
                <a:sym typeface="Times New Roman"/>
              </a:rPr>
              <a:t>planning</a:t>
            </a:r>
            <a:r>
              <a:rPr lang="en" sz="1200">
                <a:solidFill>
                  <a:schemeClr val="dk1"/>
                </a:solidFill>
                <a:latin typeface="Times New Roman"/>
                <a:ea typeface="Times New Roman"/>
                <a:cs typeface="Times New Roman"/>
                <a:sym typeface="Times New Roman"/>
              </a:rPr>
              <a:t>, </a:t>
            </a:r>
            <a:r>
              <a:rPr lang="en" sz="1200" b="1">
                <a:solidFill>
                  <a:schemeClr val="dk1"/>
                </a:solidFill>
                <a:latin typeface="Times New Roman"/>
                <a:ea typeface="Times New Roman"/>
                <a:cs typeface="Times New Roman"/>
                <a:sym typeface="Times New Roman"/>
              </a:rPr>
              <a:t>communication </a:t>
            </a:r>
            <a:r>
              <a:rPr lang="en" sz="1200">
                <a:solidFill>
                  <a:schemeClr val="dk1"/>
                </a:solidFill>
                <a:latin typeface="Times New Roman"/>
                <a:ea typeface="Times New Roman"/>
                <a:cs typeface="Times New Roman"/>
                <a:sym typeface="Times New Roman"/>
              </a:rPr>
              <a:t>strategy and </a:t>
            </a:r>
            <a:r>
              <a:rPr lang="en" sz="1200" b="1">
                <a:solidFill>
                  <a:schemeClr val="dk1"/>
                </a:solidFill>
                <a:latin typeface="Times New Roman"/>
                <a:ea typeface="Times New Roman"/>
                <a:cs typeface="Times New Roman"/>
                <a:sym typeface="Times New Roman"/>
              </a:rPr>
              <a:t>ethics </a:t>
            </a:r>
            <a:r>
              <a:rPr lang="en" sz="1200">
                <a:solidFill>
                  <a:schemeClr val="dk1"/>
                </a:solidFill>
                <a:latin typeface="Times New Roman"/>
                <a:ea typeface="Times New Roman"/>
                <a:cs typeface="Times New Roman"/>
                <a:sym typeface="Times New Roman"/>
              </a:rPr>
              <a:t>are also considered. Amid the focus, monitoring entails frequent assessment of blood pressure of the patient, HbA1C levels, lipid profile, and BMI (Orozco-Beltran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2026). Apart from this, observing neurological function is also paramount. This assessment assesses whether the vitals are in accordance with NICE guidelines (NG28 and NG238).</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None/>
            </a:pPr>
            <a:r>
              <a:rPr lang="en" sz="1200">
                <a:solidFill>
                  <a:schemeClr val="dk1"/>
                </a:solidFill>
                <a:latin typeface="Times New Roman"/>
                <a:ea typeface="Times New Roman"/>
                <a:cs typeface="Times New Roman"/>
                <a:sym typeface="Times New Roman"/>
              </a:rPr>
              <a:t>Secondly, care planning for CVD should be systematic and involve medication (such as statins, antihypertensive drugs, metformin, and SGLT2 inhibitors) (Chew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2026). Besides, lifestyle modification (for example, cessation of smoking, healthy diet, and exercise) and access to effective rehabilitation services can ensure positive health outcomes.</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g3f66700df11_0_10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1" name="Google Shape;141;g3f66700df11_0_1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200">
                <a:solidFill>
                  <a:schemeClr val="dk1"/>
                </a:solidFill>
                <a:latin typeface="Times New Roman"/>
                <a:ea typeface="Times New Roman"/>
                <a:cs typeface="Times New Roman"/>
                <a:sym typeface="Times New Roman"/>
              </a:rPr>
              <a:t>In the next focus, </a:t>
            </a:r>
            <a:r>
              <a:rPr lang="en" sz="1200" b="1">
                <a:solidFill>
                  <a:schemeClr val="dk1"/>
                </a:solidFill>
                <a:latin typeface="Times New Roman"/>
                <a:ea typeface="Times New Roman"/>
                <a:cs typeface="Times New Roman"/>
                <a:sym typeface="Times New Roman"/>
              </a:rPr>
              <a:t>communication must be patient-centred</a:t>
            </a:r>
            <a:r>
              <a:rPr lang="en" sz="1200">
                <a:solidFill>
                  <a:schemeClr val="dk1"/>
                </a:solidFill>
                <a:latin typeface="Times New Roman"/>
                <a:ea typeface="Times New Roman"/>
                <a:cs typeface="Times New Roman"/>
                <a:sym typeface="Times New Roman"/>
              </a:rPr>
              <a:t>, so that patients like Mr Jain can comprehend his illness, treatment choices, and coping mechanisms. In terms of guidelines by the NHS, it is imperative to include the patient and his family in care consultations for shared decision-making, and to use clear and culturally sensitive communication channels for care continuity.</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None/>
            </a:pPr>
            <a:r>
              <a:rPr lang="en" sz="1200">
                <a:solidFill>
                  <a:schemeClr val="dk1"/>
                </a:solidFill>
                <a:latin typeface="Times New Roman"/>
                <a:ea typeface="Times New Roman"/>
                <a:cs typeface="Times New Roman"/>
                <a:sym typeface="Times New Roman"/>
              </a:rPr>
              <a:t>The </a:t>
            </a:r>
            <a:r>
              <a:rPr lang="en" sz="1200" b="1">
                <a:solidFill>
                  <a:schemeClr val="dk1"/>
                </a:solidFill>
                <a:latin typeface="Times New Roman"/>
                <a:ea typeface="Times New Roman"/>
                <a:cs typeface="Times New Roman"/>
                <a:sym typeface="Times New Roman"/>
              </a:rPr>
              <a:t>considerations of ethics</a:t>
            </a:r>
            <a:r>
              <a:rPr lang="en" sz="1200">
                <a:solidFill>
                  <a:schemeClr val="dk1"/>
                </a:solidFill>
                <a:latin typeface="Times New Roman"/>
                <a:ea typeface="Times New Roman"/>
                <a:cs typeface="Times New Roman"/>
                <a:sym typeface="Times New Roman"/>
              </a:rPr>
              <a:t> in the current case scenario include issues of </a:t>
            </a:r>
            <a:r>
              <a:rPr lang="en" sz="1200" b="1">
                <a:solidFill>
                  <a:schemeClr val="dk1"/>
                </a:solidFill>
                <a:latin typeface="Times New Roman"/>
                <a:ea typeface="Times New Roman"/>
                <a:cs typeface="Times New Roman"/>
                <a:sym typeface="Times New Roman"/>
              </a:rPr>
              <a:t>confidentiality, equitable access to care, and patient autonomy </a:t>
            </a:r>
            <a:r>
              <a:rPr lang="en" sz="1200">
                <a:solidFill>
                  <a:schemeClr val="dk1"/>
                </a:solidFill>
                <a:latin typeface="Times New Roman"/>
                <a:ea typeface="Times New Roman"/>
                <a:cs typeface="Times New Roman"/>
                <a:sym typeface="Times New Roman"/>
              </a:rPr>
              <a:t>(Nacu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2025). NICE guidelines emphasise the need for personalised treatment plans that take into account the socioeconomic as well as cultural needs of critical patients like Mr Jain.</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g3f66700df11_0_1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9" name="Google Shape;149;g3f66700df11_0_1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200">
                <a:solidFill>
                  <a:schemeClr val="dk1"/>
                </a:solidFill>
                <a:latin typeface="Times New Roman"/>
                <a:ea typeface="Times New Roman"/>
                <a:cs typeface="Times New Roman"/>
                <a:sym typeface="Times New Roman"/>
              </a:rPr>
              <a:t>Cardiovascular disorders such as stroke and diabetes cause serious disruption of blood circulation and increase morbidity as well as mortality rates. This can be managed through proper monitoring of patients, lifestyle changes, and compliance with guidelines issued by the NHS and NICE. An individualised and ethical care plan can ensure successful prevention, management, as well as overall well-being of CVD patients</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g3f66700df11_0_1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7" name="Google Shape;157;g3f66700df11_0_1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g3f66700df11_0_15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3" name="Google Shape;163;g3f66700df11_0_1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a:off x="586721" y="0"/>
            <a:ext cx="7970700" cy="666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586721" y="5076900"/>
            <a:ext cx="7970700" cy="66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2" name="Google Shape;12;p2"/>
          <p:cNvCxnSpPr/>
          <p:nvPr/>
        </p:nvCxnSpPr>
        <p:spPr>
          <a:xfrm>
            <a:off x="733219" y="2235351"/>
            <a:ext cx="385200" cy="0"/>
          </a:xfrm>
          <a:prstGeom prst="straightConnector1">
            <a:avLst/>
          </a:prstGeom>
          <a:noFill/>
          <a:ln w="28575" cap="flat" cmpd="sng">
            <a:solidFill>
              <a:schemeClr val="dk1"/>
            </a:solidFill>
            <a:prstDash val="solid"/>
            <a:round/>
            <a:headEnd type="none" w="sm" len="sm"/>
            <a:tailEnd type="none" w="sm" len="sm"/>
          </a:ln>
        </p:spPr>
      </p:cxnSp>
      <p:sp>
        <p:nvSpPr>
          <p:cNvPr id="13" name="Google Shape;13;p2"/>
          <p:cNvSpPr txBox="1">
            <a:spLocks noGrp="1"/>
          </p:cNvSpPr>
          <p:nvPr>
            <p:ph type="ctrTitle"/>
          </p:nvPr>
        </p:nvSpPr>
        <p:spPr>
          <a:xfrm>
            <a:off x="630600" y="136800"/>
            <a:ext cx="7893000" cy="1853700"/>
          </a:xfrm>
          <a:prstGeom prst="rect">
            <a:avLst/>
          </a:prstGeom>
        </p:spPr>
        <p:txBody>
          <a:bodyPr spcFirstLastPara="1" wrap="square" lIns="91425" tIns="91425" rIns="91425" bIns="91425" anchor="b" anchorCtr="0">
            <a:normAutofit/>
          </a:bodyPr>
          <a:lstStyle>
            <a:lvl1pPr lvl="0">
              <a:spcBef>
                <a:spcPts val="100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14" name="Google Shape;14;p2"/>
          <p:cNvSpPr txBox="1">
            <a:spLocks noGrp="1"/>
          </p:cNvSpPr>
          <p:nvPr>
            <p:ph type="subTitle" idx="1"/>
          </p:nvPr>
        </p:nvSpPr>
        <p:spPr>
          <a:xfrm>
            <a:off x="630600" y="3228375"/>
            <a:ext cx="7893000" cy="1274100"/>
          </a:xfrm>
          <a:prstGeom prst="rect">
            <a:avLst/>
          </a:prstGeom>
        </p:spPr>
        <p:txBody>
          <a:bodyPr spcFirstLastPara="1" wrap="square" lIns="91425" tIns="91425" rIns="91425" bIns="91425" anchor="b" anchorCtr="0">
            <a:normAutofit/>
          </a:bodyPr>
          <a:lstStyle>
            <a:lvl1pPr lvl="0">
              <a:lnSpc>
                <a:spcPct val="100000"/>
              </a:lnSpc>
              <a:spcBef>
                <a:spcPts val="1000"/>
              </a:spcBef>
              <a:spcAft>
                <a:spcPts val="0"/>
              </a:spcAft>
              <a:buClr>
                <a:schemeClr val="accent6"/>
              </a:buClr>
              <a:buSzPts val="2400"/>
              <a:buNone/>
              <a:defRPr sz="2400">
                <a:solidFill>
                  <a:schemeClr val="accent6"/>
                </a:solidFill>
              </a:defRPr>
            </a:lvl1pPr>
            <a:lvl2pPr lvl="1">
              <a:lnSpc>
                <a:spcPct val="100000"/>
              </a:lnSpc>
              <a:spcBef>
                <a:spcPts val="0"/>
              </a:spcBef>
              <a:spcAft>
                <a:spcPts val="0"/>
              </a:spcAft>
              <a:buClr>
                <a:schemeClr val="accent6"/>
              </a:buClr>
              <a:buSzPts val="2400"/>
              <a:buNone/>
              <a:defRPr sz="2400">
                <a:solidFill>
                  <a:schemeClr val="accent6"/>
                </a:solidFill>
              </a:defRPr>
            </a:lvl2pPr>
            <a:lvl3pPr lvl="2">
              <a:lnSpc>
                <a:spcPct val="100000"/>
              </a:lnSpc>
              <a:spcBef>
                <a:spcPts val="0"/>
              </a:spcBef>
              <a:spcAft>
                <a:spcPts val="0"/>
              </a:spcAft>
              <a:buClr>
                <a:schemeClr val="accent6"/>
              </a:buClr>
              <a:buSzPts val="2400"/>
              <a:buNone/>
              <a:defRPr sz="2400">
                <a:solidFill>
                  <a:schemeClr val="accent6"/>
                </a:solidFill>
              </a:defRPr>
            </a:lvl3pPr>
            <a:lvl4pPr lvl="3">
              <a:lnSpc>
                <a:spcPct val="100000"/>
              </a:lnSpc>
              <a:spcBef>
                <a:spcPts val="0"/>
              </a:spcBef>
              <a:spcAft>
                <a:spcPts val="0"/>
              </a:spcAft>
              <a:buClr>
                <a:schemeClr val="accent6"/>
              </a:buClr>
              <a:buSzPts val="2400"/>
              <a:buNone/>
              <a:defRPr sz="2400">
                <a:solidFill>
                  <a:schemeClr val="accent6"/>
                </a:solidFill>
              </a:defRPr>
            </a:lvl4pPr>
            <a:lvl5pPr lvl="4">
              <a:lnSpc>
                <a:spcPct val="100000"/>
              </a:lnSpc>
              <a:spcBef>
                <a:spcPts val="0"/>
              </a:spcBef>
              <a:spcAft>
                <a:spcPts val="0"/>
              </a:spcAft>
              <a:buClr>
                <a:schemeClr val="accent6"/>
              </a:buClr>
              <a:buSzPts val="2400"/>
              <a:buNone/>
              <a:defRPr sz="2400">
                <a:solidFill>
                  <a:schemeClr val="accent6"/>
                </a:solidFill>
              </a:defRPr>
            </a:lvl5pPr>
            <a:lvl6pPr lvl="5">
              <a:lnSpc>
                <a:spcPct val="100000"/>
              </a:lnSpc>
              <a:spcBef>
                <a:spcPts val="0"/>
              </a:spcBef>
              <a:spcAft>
                <a:spcPts val="0"/>
              </a:spcAft>
              <a:buClr>
                <a:schemeClr val="accent6"/>
              </a:buClr>
              <a:buSzPts val="2400"/>
              <a:buNone/>
              <a:defRPr sz="2400">
                <a:solidFill>
                  <a:schemeClr val="accent6"/>
                </a:solidFill>
              </a:defRPr>
            </a:lvl6pPr>
            <a:lvl7pPr lvl="6">
              <a:lnSpc>
                <a:spcPct val="100000"/>
              </a:lnSpc>
              <a:spcBef>
                <a:spcPts val="0"/>
              </a:spcBef>
              <a:spcAft>
                <a:spcPts val="0"/>
              </a:spcAft>
              <a:buClr>
                <a:schemeClr val="accent6"/>
              </a:buClr>
              <a:buSzPts val="2400"/>
              <a:buNone/>
              <a:defRPr sz="2400">
                <a:solidFill>
                  <a:schemeClr val="accent6"/>
                </a:solidFill>
              </a:defRPr>
            </a:lvl7pPr>
            <a:lvl8pPr lvl="7">
              <a:lnSpc>
                <a:spcPct val="100000"/>
              </a:lnSpc>
              <a:spcBef>
                <a:spcPts val="0"/>
              </a:spcBef>
              <a:spcAft>
                <a:spcPts val="0"/>
              </a:spcAft>
              <a:buClr>
                <a:schemeClr val="accent6"/>
              </a:buClr>
              <a:buSzPts val="2400"/>
              <a:buNone/>
              <a:defRPr sz="2400">
                <a:solidFill>
                  <a:schemeClr val="accent6"/>
                </a:solidFill>
              </a:defRPr>
            </a:lvl8pPr>
            <a:lvl9pPr lvl="8">
              <a:lnSpc>
                <a:spcPct val="100000"/>
              </a:lnSpc>
              <a:spcBef>
                <a:spcPts val="0"/>
              </a:spcBef>
              <a:spcAft>
                <a:spcPts val="0"/>
              </a:spcAft>
              <a:buClr>
                <a:schemeClr val="accent6"/>
              </a:buClr>
              <a:buSzPts val="2400"/>
              <a:buNone/>
              <a:defRPr sz="2400">
                <a:solidFill>
                  <a:schemeClr val="accent6"/>
                </a:solidFill>
              </a:defRPr>
            </a:lvl9pPr>
          </a:lstStyle>
          <a:p>
            <a:endParaRPr/>
          </a:p>
        </p:txBody>
      </p:sp>
      <p:sp>
        <p:nvSpPr>
          <p:cNvPr id="15" name="Google Shape;15;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6"/>
        <p:cNvGrpSpPr/>
        <p:nvPr/>
      </p:nvGrpSpPr>
      <p:grpSpPr>
        <a:xfrm>
          <a:off x="0" y="0"/>
          <a:ext cx="0" cy="0"/>
          <a:chOff x="0" y="0"/>
          <a:chExt cx="0" cy="0"/>
        </a:xfrm>
      </p:grpSpPr>
      <p:sp>
        <p:nvSpPr>
          <p:cNvPr id="17" name="Google Shape;17;p3"/>
          <p:cNvSpPr/>
          <p:nvPr/>
        </p:nvSpPr>
        <p:spPr>
          <a:xfrm>
            <a:off x="586721" y="5076900"/>
            <a:ext cx="7970700" cy="66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3"/>
          <p:cNvSpPr/>
          <p:nvPr/>
        </p:nvSpPr>
        <p:spPr>
          <a:xfrm>
            <a:off x="586721" y="0"/>
            <a:ext cx="7970700" cy="666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3"/>
          <p:cNvSpPr txBox="1">
            <a:spLocks noGrp="1"/>
          </p:cNvSpPr>
          <p:nvPr>
            <p:ph type="title"/>
          </p:nvPr>
        </p:nvSpPr>
        <p:spPr>
          <a:xfrm>
            <a:off x="509550" y="1921350"/>
            <a:ext cx="8124900" cy="1300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20" name="Google Shape;20;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1"/>
        <p:cNvGrpSpPr/>
        <p:nvPr/>
      </p:nvGrpSpPr>
      <p:grpSpPr>
        <a:xfrm>
          <a:off x="0" y="0"/>
          <a:ext cx="0" cy="0"/>
          <a:chOff x="0" y="0"/>
          <a:chExt cx="0" cy="0"/>
        </a:xfrm>
      </p:grpSpPr>
      <p:sp>
        <p:nvSpPr>
          <p:cNvPr id="22" name="Google Shape;22;p4"/>
          <p:cNvSpPr/>
          <p:nvPr/>
        </p:nvSpPr>
        <p:spPr>
          <a:xfrm>
            <a:off x="-125" y="5045700"/>
            <a:ext cx="9144000" cy="97800"/>
          </a:xfrm>
          <a:prstGeom prst="rect">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3" name="Google Shape;23;p4"/>
          <p:cNvCxnSpPr/>
          <p:nvPr/>
        </p:nvCxnSpPr>
        <p:spPr>
          <a:xfrm>
            <a:off x="419425" y="1154195"/>
            <a:ext cx="385200" cy="0"/>
          </a:xfrm>
          <a:prstGeom prst="straightConnector1">
            <a:avLst/>
          </a:prstGeom>
          <a:noFill/>
          <a:ln w="28575" cap="flat" cmpd="sng">
            <a:solidFill>
              <a:schemeClr val="dk1"/>
            </a:solidFill>
            <a:prstDash val="solid"/>
            <a:round/>
            <a:headEnd type="none" w="sm" len="sm"/>
            <a:tailEnd type="none" w="sm" len="sm"/>
          </a:ln>
        </p:spPr>
      </p:cxnSp>
      <p:sp>
        <p:nvSpPr>
          <p:cNvPr id="24" name="Google Shape;24;p4"/>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25" name="Google Shape;25;p4"/>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6" name="Google Shape;26;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7"/>
        <p:cNvGrpSpPr/>
        <p:nvPr/>
      </p:nvGrpSpPr>
      <p:grpSpPr>
        <a:xfrm>
          <a:off x="0" y="0"/>
          <a:ext cx="0" cy="0"/>
          <a:chOff x="0" y="0"/>
          <a:chExt cx="0" cy="0"/>
        </a:xfrm>
      </p:grpSpPr>
      <p:cxnSp>
        <p:nvCxnSpPr>
          <p:cNvPr id="28" name="Google Shape;28;p5"/>
          <p:cNvCxnSpPr/>
          <p:nvPr/>
        </p:nvCxnSpPr>
        <p:spPr>
          <a:xfrm>
            <a:off x="419425" y="1154195"/>
            <a:ext cx="385200" cy="0"/>
          </a:xfrm>
          <a:prstGeom prst="straightConnector1">
            <a:avLst/>
          </a:prstGeom>
          <a:noFill/>
          <a:ln w="28575" cap="flat" cmpd="sng">
            <a:solidFill>
              <a:schemeClr val="dk1"/>
            </a:solidFill>
            <a:prstDash val="solid"/>
            <a:round/>
            <a:headEnd type="none" w="sm" len="sm"/>
            <a:tailEnd type="none" w="sm" len="sm"/>
          </a:ln>
        </p:spPr>
      </p:cxnSp>
      <p:sp>
        <p:nvSpPr>
          <p:cNvPr id="29" name="Google Shape;29;p5"/>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30" name="Google Shape;30;p5"/>
          <p:cNvSpPr txBox="1">
            <a:spLocks noGrp="1"/>
          </p:cNvSpPr>
          <p:nvPr>
            <p:ph type="body" idx="1"/>
          </p:nvPr>
        </p:nvSpPr>
        <p:spPr>
          <a:xfrm>
            <a:off x="311700" y="1417950"/>
            <a:ext cx="3999900" cy="31509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5"/>
          <p:cNvSpPr txBox="1">
            <a:spLocks noGrp="1"/>
          </p:cNvSpPr>
          <p:nvPr>
            <p:ph type="body" idx="2"/>
          </p:nvPr>
        </p:nvSpPr>
        <p:spPr>
          <a:xfrm>
            <a:off x="4832400" y="1417950"/>
            <a:ext cx="3999900" cy="31509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2" name="Google Shape;32;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3"/>
        <p:cNvGrpSpPr/>
        <p:nvPr/>
      </p:nvGrpSpPr>
      <p:grpSpPr>
        <a:xfrm>
          <a:off x="0" y="0"/>
          <a:ext cx="0" cy="0"/>
          <a:chOff x="0" y="0"/>
          <a:chExt cx="0" cy="0"/>
        </a:xfrm>
      </p:grpSpPr>
      <p:sp>
        <p:nvSpPr>
          <p:cNvPr id="34" name="Google Shape;34;p6"/>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35" name="Google Shape;35;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6"/>
        <p:cNvGrpSpPr/>
        <p:nvPr/>
      </p:nvGrpSpPr>
      <p:grpSpPr>
        <a:xfrm>
          <a:off x="0" y="0"/>
          <a:ext cx="0" cy="0"/>
          <a:chOff x="0" y="0"/>
          <a:chExt cx="0" cy="0"/>
        </a:xfrm>
      </p:grpSpPr>
      <p:cxnSp>
        <p:nvCxnSpPr>
          <p:cNvPr id="37" name="Google Shape;37;p7"/>
          <p:cNvCxnSpPr/>
          <p:nvPr/>
        </p:nvCxnSpPr>
        <p:spPr>
          <a:xfrm>
            <a:off x="411044" y="1417772"/>
            <a:ext cx="385200" cy="0"/>
          </a:xfrm>
          <a:prstGeom prst="straightConnector1">
            <a:avLst/>
          </a:prstGeom>
          <a:noFill/>
          <a:ln w="28575" cap="flat" cmpd="sng">
            <a:solidFill>
              <a:schemeClr val="dk1"/>
            </a:solidFill>
            <a:prstDash val="solid"/>
            <a:round/>
            <a:headEnd type="none" w="sm" len="sm"/>
            <a:tailEnd type="none" w="sm" len="sm"/>
          </a:ln>
        </p:spPr>
      </p:cxnSp>
      <p:sp>
        <p:nvSpPr>
          <p:cNvPr id="38" name="Google Shape;38;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9" name="Google Shape;39;p7"/>
          <p:cNvSpPr txBox="1">
            <a:spLocks noGrp="1"/>
          </p:cNvSpPr>
          <p:nvPr>
            <p:ph type="body" idx="1"/>
          </p:nvPr>
        </p:nvSpPr>
        <p:spPr>
          <a:xfrm>
            <a:off x="311700" y="1640350"/>
            <a:ext cx="2808000" cy="29289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0" name="Google Shape;40;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41"/>
        <p:cNvGrpSpPr/>
        <p:nvPr/>
      </p:nvGrpSpPr>
      <p:grpSpPr>
        <a:xfrm>
          <a:off x="0" y="0"/>
          <a:ext cx="0" cy="0"/>
          <a:chOff x="0" y="0"/>
          <a:chExt cx="0" cy="0"/>
        </a:xfrm>
      </p:grpSpPr>
      <p:sp>
        <p:nvSpPr>
          <p:cNvPr id="42" name="Google Shape;42;p8"/>
          <p:cNvSpPr/>
          <p:nvPr/>
        </p:nvSpPr>
        <p:spPr>
          <a:xfrm>
            <a:off x="586721" y="0"/>
            <a:ext cx="7970700" cy="666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8"/>
          <p:cNvSpPr/>
          <p:nvPr/>
        </p:nvSpPr>
        <p:spPr>
          <a:xfrm>
            <a:off x="586721" y="5076900"/>
            <a:ext cx="7970700" cy="66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200"/>
              <a:buNone/>
              <a:defRPr sz="4200"/>
            </a:lvl1pPr>
            <a:lvl2pPr lvl="1">
              <a:spcBef>
                <a:spcPts val="0"/>
              </a:spcBef>
              <a:spcAft>
                <a:spcPts val="0"/>
              </a:spcAft>
              <a:buSzPts val="4200"/>
              <a:buNone/>
              <a:defRPr sz="4200"/>
            </a:lvl2pPr>
            <a:lvl3pPr lvl="2">
              <a:spcBef>
                <a:spcPts val="0"/>
              </a:spcBef>
              <a:spcAft>
                <a:spcPts val="0"/>
              </a:spcAft>
              <a:buSzPts val="4200"/>
              <a:buNone/>
              <a:defRPr sz="4200"/>
            </a:lvl3pPr>
            <a:lvl4pPr lvl="3">
              <a:spcBef>
                <a:spcPts val="0"/>
              </a:spcBef>
              <a:spcAft>
                <a:spcPts val="0"/>
              </a:spcAft>
              <a:buSzPts val="4200"/>
              <a:buNone/>
              <a:defRPr sz="4200"/>
            </a:lvl4pPr>
            <a:lvl5pPr lvl="4">
              <a:spcBef>
                <a:spcPts val="0"/>
              </a:spcBef>
              <a:spcAft>
                <a:spcPts val="0"/>
              </a:spcAft>
              <a:buSzPts val="4200"/>
              <a:buNone/>
              <a:defRPr sz="4200"/>
            </a:lvl5pPr>
            <a:lvl6pPr lvl="5">
              <a:spcBef>
                <a:spcPts val="0"/>
              </a:spcBef>
              <a:spcAft>
                <a:spcPts val="0"/>
              </a:spcAft>
              <a:buSzPts val="4200"/>
              <a:buNone/>
              <a:defRPr sz="4200"/>
            </a:lvl6pPr>
            <a:lvl7pPr lvl="6">
              <a:spcBef>
                <a:spcPts val="0"/>
              </a:spcBef>
              <a:spcAft>
                <a:spcPts val="0"/>
              </a:spcAft>
              <a:buSzPts val="4200"/>
              <a:buNone/>
              <a:defRPr sz="4200"/>
            </a:lvl7pPr>
            <a:lvl8pPr lvl="7">
              <a:spcBef>
                <a:spcPts val="0"/>
              </a:spcBef>
              <a:spcAft>
                <a:spcPts val="0"/>
              </a:spcAft>
              <a:buSzPts val="4200"/>
              <a:buNone/>
              <a:defRPr sz="4200"/>
            </a:lvl8pPr>
            <a:lvl9pPr lvl="8">
              <a:spcBef>
                <a:spcPts val="0"/>
              </a:spcBef>
              <a:spcAft>
                <a:spcPts val="0"/>
              </a:spcAft>
              <a:buSzPts val="4200"/>
              <a:buNone/>
              <a:defRPr sz="4200"/>
            </a:lvl9pPr>
          </a:lstStyle>
          <a:p>
            <a:endParaRPr/>
          </a:p>
        </p:txBody>
      </p:sp>
      <p:sp>
        <p:nvSpPr>
          <p:cNvPr id="45" name="Google Shape;45;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6"/>
        <p:cNvGrpSpPr/>
        <p:nvPr/>
      </p:nvGrpSpPr>
      <p:grpSpPr>
        <a:xfrm>
          <a:off x="0" y="0"/>
          <a:ext cx="0" cy="0"/>
          <a:chOff x="0" y="0"/>
          <a:chExt cx="0" cy="0"/>
        </a:xfrm>
      </p:grpSpPr>
      <p:sp>
        <p:nvSpPr>
          <p:cNvPr id="47" name="Google Shape;47;p9"/>
          <p:cNvSpPr/>
          <p:nvPr/>
        </p:nvSpPr>
        <p:spPr>
          <a:xfrm>
            <a:off x="4572000" y="-100"/>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8" name="Google Shape;48;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49" name="Google Shape;49;p9"/>
          <p:cNvSpPr txBox="1">
            <a:spLocks noGrp="1"/>
          </p:cNvSpPr>
          <p:nvPr>
            <p:ph type="title"/>
          </p:nvPr>
        </p:nvSpPr>
        <p:spPr>
          <a:xfrm>
            <a:off x="265500" y="1084625"/>
            <a:ext cx="4045200" cy="17070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50" name="Google Shape;50;p9"/>
          <p:cNvSpPr txBox="1">
            <a:spLocks noGrp="1"/>
          </p:cNvSpPr>
          <p:nvPr>
            <p:ph type="subTitle" idx="1"/>
          </p:nvPr>
        </p:nvSpPr>
        <p:spPr>
          <a:xfrm>
            <a:off x="265500" y="2845200"/>
            <a:ext cx="4045200" cy="14217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Clr>
                <a:schemeClr val="accent6"/>
              </a:buClr>
              <a:buSzPts val="2100"/>
              <a:buNone/>
              <a:defRPr sz="2100">
                <a:solidFill>
                  <a:schemeClr val="accent6"/>
                </a:solidFill>
              </a:defRPr>
            </a:lvl1pPr>
            <a:lvl2pPr lvl="1" algn="ctr">
              <a:lnSpc>
                <a:spcPct val="100000"/>
              </a:lnSpc>
              <a:spcBef>
                <a:spcPts val="0"/>
              </a:spcBef>
              <a:spcAft>
                <a:spcPts val="0"/>
              </a:spcAft>
              <a:buClr>
                <a:schemeClr val="accent6"/>
              </a:buClr>
              <a:buSzPts val="2100"/>
              <a:buNone/>
              <a:defRPr sz="2100">
                <a:solidFill>
                  <a:schemeClr val="accent6"/>
                </a:solidFill>
              </a:defRPr>
            </a:lvl2pPr>
            <a:lvl3pPr lvl="2" algn="ctr">
              <a:lnSpc>
                <a:spcPct val="100000"/>
              </a:lnSpc>
              <a:spcBef>
                <a:spcPts val="0"/>
              </a:spcBef>
              <a:spcAft>
                <a:spcPts val="0"/>
              </a:spcAft>
              <a:buClr>
                <a:schemeClr val="accent6"/>
              </a:buClr>
              <a:buSzPts val="2100"/>
              <a:buNone/>
              <a:defRPr sz="2100">
                <a:solidFill>
                  <a:schemeClr val="accent6"/>
                </a:solidFill>
              </a:defRPr>
            </a:lvl3pPr>
            <a:lvl4pPr lvl="3" algn="ctr">
              <a:lnSpc>
                <a:spcPct val="100000"/>
              </a:lnSpc>
              <a:spcBef>
                <a:spcPts val="0"/>
              </a:spcBef>
              <a:spcAft>
                <a:spcPts val="0"/>
              </a:spcAft>
              <a:buClr>
                <a:schemeClr val="accent6"/>
              </a:buClr>
              <a:buSzPts val="2100"/>
              <a:buNone/>
              <a:defRPr sz="2100">
                <a:solidFill>
                  <a:schemeClr val="accent6"/>
                </a:solidFill>
              </a:defRPr>
            </a:lvl4pPr>
            <a:lvl5pPr lvl="4" algn="ctr">
              <a:lnSpc>
                <a:spcPct val="100000"/>
              </a:lnSpc>
              <a:spcBef>
                <a:spcPts val="0"/>
              </a:spcBef>
              <a:spcAft>
                <a:spcPts val="0"/>
              </a:spcAft>
              <a:buClr>
                <a:schemeClr val="accent6"/>
              </a:buClr>
              <a:buSzPts val="2100"/>
              <a:buNone/>
              <a:defRPr sz="2100">
                <a:solidFill>
                  <a:schemeClr val="accent6"/>
                </a:solidFill>
              </a:defRPr>
            </a:lvl5pPr>
            <a:lvl6pPr lvl="5" algn="ctr">
              <a:lnSpc>
                <a:spcPct val="100000"/>
              </a:lnSpc>
              <a:spcBef>
                <a:spcPts val="0"/>
              </a:spcBef>
              <a:spcAft>
                <a:spcPts val="0"/>
              </a:spcAft>
              <a:buClr>
                <a:schemeClr val="accent6"/>
              </a:buClr>
              <a:buSzPts val="2100"/>
              <a:buNone/>
              <a:defRPr sz="2100">
                <a:solidFill>
                  <a:schemeClr val="accent6"/>
                </a:solidFill>
              </a:defRPr>
            </a:lvl6pPr>
            <a:lvl7pPr lvl="6" algn="ctr">
              <a:lnSpc>
                <a:spcPct val="100000"/>
              </a:lnSpc>
              <a:spcBef>
                <a:spcPts val="0"/>
              </a:spcBef>
              <a:spcAft>
                <a:spcPts val="0"/>
              </a:spcAft>
              <a:buClr>
                <a:schemeClr val="accent6"/>
              </a:buClr>
              <a:buSzPts val="2100"/>
              <a:buNone/>
              <a:defRPr sz="2100">
                <a:solidFill>
                  <a:schemeClr val="accent6"/>
                </a:solidFill>
              </a:defRPr>
            </a:lvl7pPr>
            <a:lvl8pPr lvl="7" algn="ctr">
              <a:lnSpc>
                <a:spcPct val="100000"/>
              </a:lnSpc>
              <a:spcBef>
                <a:spcPts val="0"/>
              </a:spcBef>
              <a:spcAft>
                <a:spcPts val="0"/>
              </a:spcAft>
              <a:buClr>
                <a:schemeClr val="accent6"/>
              </a:buClr>
              <a:buSzPts val="2100"/>
              <a:buNone/>
              <a:defRPr sz="2100">
                <a:solidFill>
                  <a:schemeClr val="accent6"/>
                </a:solidFill>
              </a:defRPr>
            </a:lvl8pPr>
            <a:lvl9pPr lvl="8" algn="ctr">
              <a:lnSpc>
                <a:spcPct val="100000"/>
              </a:lnSpc>
              <a:spcBef>
                <a:spcPts val="0"/>
              </a:spcBef>
              <a:spcAft>
                <a:spcPts val="0"/>
              </a:spcAft>
              <a:buClr>
                <a:schemeClr val="accent6"/>
              </a:buClr>
              <a:buSzPts val="2100"/>
              <a:buNone/>
              <a:defRPr sz="2100">
                <a:solidFill>
                  <a:schemeClr val="accent6"/>
                </a:solidFill>
              </a:defRPr>
            </a:lvl9pPr>
          </a:lstStyle>
          <a:p>
            <a:endParaRPr/>
          </a:p>
        </p:txBody>
      </p:sp>
      <p:sp>
        <p:nvSpPr>
          <p:cNvPr id="51" name="Google Shape;51;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accent1"/>
              </a:buClr>
              <a:buSzPts val="1800"/>
              <a:buChar char="●"/>
              <a:defRPr>
                <a:solidFill>
                  <a:schemeClr val="accent1"/>
                </a:solidFill>
              </a:defRPr>
            </a:lvl1pPr>
            <a:lvl2pPr marL="914400" lvl="1" indent="-317500">
              <a:spcBef>
                <a:spcPts val="0"/>
              </a:spcBef>
              <a:spcAft>
                <a:spcPts val="0"/>
              </a:spcAft>
              <a:buClr>
                <a:schemeClr val="accent1"/>
              </a:buClr>
              <a:buSzPts val="1400"/>
              <a:buChar char="○"/>
              <a:defRPr>
                <a:solidFill>
                  <a:schemeClr val="accent1"/>
                </a:solidFill>
              </a:defRPr>
            </a:lvl2pPr>
            <a:lvl3pPr marL="1371600" lvl="2" indent="-317500">
              <a:spcBef>
                <a:spcPts val="0"/>
              </a:spcBef>
              <a:spcAft>
                <a:spcPts val="0"/>
              </a:spcAft>
              <a:buClr>
                <a:schemeClr val="accent1"/>
              </a:buClr>
              <a:buSzPts val="1400"/>
              <a:buChar char="■"/>
              <a:defRPr>
                <a:solidFill>
                  <a:schemeClr val="accent1"/>
                </a:solidFill>
              </a:defRPr>
            </a:lvl3pPr>
            <a:lvl4pPr marL="1828800" lvl="3" indent="-317500">
              <a:spcBef>
                <a:spcPts val="0"/>
              </a:spcBef>
              <a:spcAft>
                <a:spcPts val="0"/>
              </a:spcAft>
              <a:buClr>
                <a:schemeClr val="accent1"/>
              </a:buClr>
              <a:buSzPts val="1400"/>
              <a:buChar char="●"/>
              <a:defRPr>
                <a:solidFill>
                  <a:schemeClr val="accent1"/>
                </a:solidFill>
              </a:defRPr>
            </a:lvl4pPr>
            <a:lvl5pPr marL="2286000" lvl="4" indent="-317500">
              <a:spcBef>
                <a:spcPts val="0"/>
              </a:spcBef>
              <a:spcAft>
                <a:spcPts val="0"/>
              </a:spcAft>
              <a:buClr>
                <a:schemeClr val="accent1"/>
              </a:buClr>
              <a:buSzPts val="1400"/>
              <a:buChar char="○"/>
              <a:defRPr>
                <a:solidFill>
                  <a:schemeClr val="accent1"/>
                </a:solidFill>
              </a:defRPr>
            </a:lvl5pPr>
            <a:lvl6pPr marL="2743200" lvl="5" indent="-317500">
              <a:spcBef>
                <a:spcPts val="0"/>
              </a:spcBef>
              <a:spcAft>
                <a:spcPts val="0"/>
              </a:spcAft>
              <a:buClr>
                <a:schemeClr val="accent1"/>
              </a:buClr>
              <a:buSzPts val="1400"/>
              <a:buChar char="■"/>
              <a:defRPr>
                <a:solidFill>
                  <a:schemeClr val="accent1"/>
                </a:solidFill>
              </a:defRPr>
            </a:lvl6pPr>
            <a:lvl7pPr marL="3200400" lvl="6" indent="-317500">
              <a:spcBef>
                <a:spcPts val="0"/>
              </a:spcBef>
              <a:spcAft>
                <a:spcPts val="0"/>
              </a:spcAft>
              <a:buClr>
                <a:schemeClr val="accent1"/>
              </a:buClr>
              <a:buSzPts val="1400"/>
              <a:buChar char="●"/>
              <a:defRPr>
                <a:solidFill>
                  <a:schemeClr val="accent1"/>
                </a:solidFill>
              </a:defRPr>
            </a:lvl7pPr>
            <a:lvl8pPr marL="3657600" lvl="7" indent="-317500">
              <a:spcBef>
                <a:spcPts val="0"/>
              </a:spcBef>
              <a:spcAft>
                <a:spcPts val="0"/>
              </a:spcAft>
              <a:buClr>
                <a:schemeClr val="accent1"/>
              </a:buClr>
              <a:buSzPts val="1400"/>
              <a:buChar char="○"/>
              <a:defRPr>
                <a:solidFill>
                  <a:schemeClr val="accent1"/>
                </a:solidFill>
              </a:defRPr>
            </a:lvl8pPr>
            <a:lvl9pPr marL="4114800" lvl="8" indent="-317500">
              <a:spcBef>
                <a:spcPts val="0"/>
              </a:spcBef>
              <a:spcAft>
                <a:spcPts val="0"/>
              </a:spcAft>
              <a:buClr>
                <a:schemeClr val="accent1"/>
              </a:buClr>
              <a:buSzPts val="1400"/>
              <a:buChar char="■"/>
              <a:defRPr>
                <a:solidFill>
                  <a:schemeClr val="accent1"/>
                </a:solidFill>
              </a:defRPr>
            </a:lvl9pPr>
          </a:lstStyle>
          <a:p>
            <a:endParaRPr/>
          </a:p>
        </p:txBody>
      </p:sp>
      <p:sp>
        <p:nvSpPr>
          <p:cNvPr id="52" name="Google Shape;52;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3"/>
        <p:cNvGrpSpPr/>
        <p:nvPr/>
      </p:nvGrpSpPr>
      <p:grpSpPr>
        <a:xfrm>
          <a:off x="0" y="0"/>
          <a:ext cx="0" cy="0"/>
          <a:chOff x="0" y="0"/>
          <a:chExt cx="0" cy="0"/>
        </a:xfrm>
      </p:grpSpPr>
      <p:sp>
        <p:nvSpPr>
          <p:cNvPr id="54" name="Google Shape;54;p10"/>
          <p:cNvSpPr txBox="1">
            <a:spLocks noGrp="1"/>
          </p:cNvSpPr>
          <p:nvPr>
            <p:ph type="body" idx="1"/>
          </p:nvPr>
        </p:nvSpPr>
        <p:spPr>
          <a:xfrm>
            <a:off x="319500" y="423057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55" name="Google Shape;55;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6"/>
        <p:cNvGrpSpPr/>
        <p:nvPr/>
      </p:nvGrpSpPr>
      <p:grpSpPr>
        <a:xfrm>
          <a:off x="0" y="0"/>
          <a:ext cx="0" cy="0"/>
          <a:chOff x="0" y="0"/>
          <a:chExt cx="0" cy="0"/>
        </a:xfrm>
      </p:grpSpPr>
      <p:sp>
        <p:nvSpPr>
          <p:cNvPr id="57" name="Google Shape;57;p11"/>
          <p:cNvSpPr/>
          <p:nvPr/>
        </p:nvSpPr>
        <p:spPr>
          <a:xfrm>
            <a:off x="586721" y="0"/>
            <a:ext cx="7970700" cy="666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11"/>
          <p:cNvSpPr/>
          <p:nvPr/>
        </p:nvSpPr>
        <p:spPr>
          <a:xfrm>
            <a:off x="586721" y="5076900"/>
            <a:ext cx="7970700" cy="66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11"/>
          <p:cNvSpPr txBox="1">
            <a:spLocks noGrp="1"/>
          </p:cNvSpPr>
          <p:nvPr>
            <p:ph type="title" hasCustomPrompt="1"/>
          </p:nvPr>
        </p:nvSpPr>
        <p:spPr>
          <a:xfrm>
            <a:off x="586725" y="1353788"/>
            <a:ext cx="7970700" cy="15384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accent6"/>
              </a:buClr>
              <a:buSzPts val="10800"/>
              <a:buNone/>
              <a:defRPr sz="10800">
                <a:solidFill>
                  <a:schemeClr val="accent6"/>
                </a:solidFill>
              </a:defRPr>
            </a:lvl1pPr>
            <a:lvl2pPr lvl="1" algn="ctr">
              <a:spcBef>
                <a:spcPts val="0"/>
              </a:spcBef>
              <a:spcAft>
                <a:spcPts val="0"/>
              </a:spcAft>
              <a:buClr>
                <a:schemeClr val="accent6"/>
              </a:buClr>
              <a:buSzPts val="10800"/>
              <a:buNone/>
              <a:defRPr sz="10800">
                <a:solidFill>
                  <a:schemeClr val="accent6"/>
                </a:solidFill>
              </a:defRPr>
            </a:lvl2pPr>
            <a:lvl3pPr lvl="2" algn="ctr">
              <a:spcBef>
                <a:spcPts val="0"/>
              </a:spcBef>
              <a:spcAft>
                <a:spcPts val="0"/>
              </a:spcAft>
              <a:buClr>
                <a:schemeClr val="accent6"/>
              </a:buClr>
              <a:buSzPts val="10800"/>
              <a:buNone/>
              <a:defRPr sz="10800">
                <a:solidFill>
                  <a:schemeClr val="accent6"/>
                </a:solidFill>
              </a:defRPr>
            </a:lvl3pPr>
            <a:lvl4pPr lvl="3" algn="ctr">
              <a:spcBef>
                <a:spcPts val="0"/>
              </a:spcBef>
              <a:spcAft>
                <a:spcPts val="0"/>
              </a:spcAft>
              <a:buClr>
                <a:schemeClr val="accent6"/>
              </a:buClr>
              <a:buSzPts val="10800"/>
              <a:buNone/>
              <a:defRPr sz="10800">
                <a:solidFill>
                  <a:schemeClr val="accent6"/>
                </a:solidFill>
              </a:defRPr>
            </a:lvl4pPr>
            <a:lvl5pPr lvl="4" algn="ctr">
              <a:spcBef>
                <a:spcPts val="0"/>
              </a:spcBef>
              <a:spcAft>
                <a:spcPts val="0"/>
              </a:spcAft>
              <a:buClr>
                <a:schemeClr val="accent6"/>
              </a:buClr>
              <a:buSzPts val="10800"/>
              <a:buNone/>
              <a:defRPr sz="10800">
                <a:solidFill>
                  <a:schemeClr val="accent6"/>
                </a:solidFill>
              </a:defRPr>
            </a:lvl5pPr>
            <a:lvl6pPr lvl="5" algn="ctr">
              <a:spcBef>
                <a:spcPts val="0"/>
              </a:spcBef>
              <a:spcAft>
                <a:spcPts val="0"/>
              </a:spcAft>
              <a:buClr>
                <a:schemeClr val="accent6"/>
              </a:buClr>
              <a:buSzPts val="10800"/>
              <a:buNone/>
              <a:defRPr sz="10800">
                <a:solidFill>
                  <a:schemeClr val="accent6"/>
                </a:solidFill>
              </a:defRPr>
            </a:lvl6pPr>
            <a:lvl7pPr lvl="6" algn="ctr">
              <a:spcBef>
                <a:spcPts val="0"/>
              </a:spcBef>
              <a:spcAft>
                <a:spcPts val="0"/>
              </a:spcAft>
              <a:buClr>
                <a:schemeClr val="accent6"/>
              </a:buClr>
              <a:buSzPts val="10800"/>
              <a:buNone/>
              <a:defRPr sz="10800">
                <a:solidFill>
                  <a:schemeClr val="accent6"/>
                </a:solidFill>
              </a:defRPr>
            </a:lvl7pPr>
            <a:lvl8pPr lvl="7" algn="ctr">
              <a:spcBef>
                <a:spcPts val="0"/>
              </a:spcBef>
              <a:spcAft>
                <a:spcPts val="0"/>
              </a:spcAft>
              <a:buClr>
                <a:schemeClr val="accent6"/>
              </a:buClr>
              <a:buSzPts val="10800"/>
              <a:buNone/>
              <a:defRPr sz="10800">
                <a:solidFill>
                  <a:schemeClr val="accent6"/>
                </a:solidFill>
              </a:defRPr>
            </a:lvl8pPr>
            <a:lvl9pPr lvl="8" algn="ctr">
              <a:spcBef>
                <a:spcPts val="0"/>
              </a:spcBef>
              <a:spcAft>
                <a:spcPts val="0"/>
              </a:spcAft>
              <a:buClr>
                <a:schemeClr val="accent6"/>
              </a:buClr>
              <a:buSzPts val="10800"/>
              <a:buNone/>
              <a:defRPr sz="10800">
                <a:solidFill>
                  <a:schemeClr val="accent6"/>
                </a:solidFill>
              </a:defRPr>
            </a:lvl9pPr>
          </a:lstStyle>
          <a:p>
            <a:r>
              <a:t>xx%</a:t>
            </a:r>
          </a:p>
        </p:txBody>
      </p:sp>
      <p:sp>
        <p:nvSpPr>
          <p:cNvPr id="60" name="Google Shape;60;p11"/>
          <p:cNvSpPr txBox="1">
            <a:spLocks noGrp="1"/>
          </p:cNvSpPr>
          <p:nvPr>
            <p:ph type="body" idx="1"/>
          </p:nvPr>
        </p:nvSpPr>
        <p:spPr>
          <a:xfrm>
            <a:off x="586725" y="2968388"/>
            <a:ext cx="7970700" cy="10716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61" name="Google Shape;61;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2"/>
        <p:cNvGrpSpPr/>
        <p:nvPr/>
      </p:nvGrpSpPr>
      <p:grpSpPr>
        <a:xfrm>
          <a:off x="0" y="0"/>
          <a:ext cx="0" cy="0"/>
          <a:chOff x="0" y="0"/>
          <a:chExt cx="0" cy="0"/>
        </a:xfrm>
      </p:grpSpPr>
      <p:sp>
        <p:nvSpPr>
          <p:cNvPr id="63" name="Google Shape;63;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blue-go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372725"/>
            <a:ext cx="8520600" cy="6450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1pPr>
            <a:lvl2pPr lvl="1">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2pPr>
            <a:lvl3pPr lvl="2">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3pPr>
            <a:lvl4pPr lvl="3">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4pPr>
            <a:lvl5pPr lvl="4">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5pPr>
            <a:lvl6pPr lvl="5">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6pPr>
            <a:lvl7pPr lvl="6">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7pPr>
            <a:lvl8pPr lvl="7">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8pPr>
            <a:lvl9pPr lvl="8">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9pPr>
          </a:lstStyle>
          <a:p>
            <a:endParaRPr/>
          </a:p>
        </p:txBody>
      </p:sp>
      <p:sp>
        <p:nvSpPr>
          <p:cNvPr id="7" name="Google Shape;7;p1"/>
          <p:cNvSpPr txBox="1">
            <a:spLocks noGrp="1"/>
          </p:cNvSpPr>
          <p:nvPr>
            <p:ph type="body" idx="1"/>
          </p:nvPr>
        </p:nvSpPr>
        <p:spPr>
          <a:xfrm>
            <a:off x="311700" y="1417800"/>
            <a:ext cx="8520600" cy="31509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1"/>
              </a:buClr>
              <a:buSzPts val="1800"/>
              <a:buFont typeface="Lato"/>
              <a:buChar char="●"/>
              <a:defRPr sz="1800">
                <a:solidFill>
                  <a:schemeClr val="dk1"/>
                </a:solidFill>
                <a:latin typeface="Lato"/>
                <a:ea typeface="Lato"/>
                <a:cs typeface="Lato"/>
                <a:sym typeface="Lato"/>
              </a:defRPr>
            </a:lvl1pPr>
            <a:lvl2pPr marL="914400" lvl="1"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2pPr>
            <a:lvl3pPr marL="1371600" lvl="2"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3pPr>
            <a:lvl4pPr marL="1828800" lvl="3"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4pPr>
            <a:lvl5pPr marL="2286000" lvl="4"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5pPr>
            <a:lvl6pPr marL="2743200" lvl="5"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6pPr>
            <a:lvl7pPr marL="3200400" lvl="6"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7pPr>
            <a:lvl8pPr marL="3657600" lvl="7"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8pPr>
            <a:lvl9pPr marL="4114800" lvl="8"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1"/>
                </a:solidFill>
                <a:latin typeface="Lato"/>
                <a:ea typeface="Lato"/>
                <a:cs typeface="Lato"/>
                <a:sym typeface="Lato"/>
              </a:defRPr>
            </a:lvl1pPr>
            <a:lvl2pPr lvl="1" algn="r">
              <a:buNone/>
              <a:defRPr sz="1000">
                <a:solidFill>
                  <a:schemeClr val="dk1"/>
                </a:solidFill>
                <a:latin typeface="Lato"/>
                <a:ea typeface="Lato"/>
                <a:cs typeface="Lato"/>
                <a:sym typeface="Lato"/>
              </a:defRPr>
            </a:lvl2pPr>
            <a:lvl3pPr lvl="2" algn="r">
              <a:buNone/>
              <a:defRPr sz="1000">
                <a:solidFill>
                  <a:schemeClr val="dk1"/>
                </a:solidFill>
                <a:latin typeface="Lato"/>
                <a:ea typeface="Lato"/>
                <a:cs typeface="Lato"/>
                <a:sym typeface="Lato"/>
              </a:defRPr>
            </a:lvl3pPr>
            <a:lvl4pPr lvl="3" algn="r">
              <a:buNone/>
              <a:defRPr sz="1000">
                <a:solidFill>
                  <a:schemeClr val="dk1"/>
                </a:solidFill>
                <a:latin typeface="Lato"/>
                <a:ea typeface="Lato"/>
                <a:cs typeface="Lato"/>
                <a:sym typeface="Lato"/>
              </a:defRPr>
            </a:lvl4pPr>
            <a:lvl5pPr lvl="4" algn="r">
              <a:buNone/>
              <a:defRPr sz="1000">
                <a:solidFill>
                  <a:schemeClr val="dk1"/>
                </a:solidFill>
                <a:latin typeface="Lato"/>
                <a:ea typeface="Lato"/>
                <a:cs typeface="Lato"/>
                <a:sym typeface="Lato"/>
              </a:defRPr>
            </a:lvl5pPr>
            <a:lvl6pPr lvl="5" algn="r">
              <a:buNone/>
              <a:defRPr sz="1000">
                <a:solidFill>
                  <a:schemeClr val="dk1"/>
                </a:solidFill>
                <a:latin typeface="Lato"/>
                <a:ea typeface="Lato"/>
                <a:cs typeface="Lato"/>
                <a:sym typeface="Lato"/>
              </a:defRPr>
            </a:lvl6pPr>
            <a:lvl7pPr lvl="6" algn="r">
              <a:buNone/>
              <a:defRPr sz="1000">
                <a:solidFill>
                  <a:schemeClr val="dk1"/>
                </a:solidFill>
                <a:latin typeface="Lato"/>
                <a:ea typeface="Lato"/>
                <a:cs typeface="Lato"/>
                <a:sym typeface="Lato"/>
              </a:defRPr>
            </a:lvl7pPr>
            <a:lvl8pPr lvl="7" algn="r">
              <a:buNone/>
              <a:defRPr sz="1000">
                <a:solidFill>
                  <a:schemeClr val="dk1"/>
                </a:solidFill>
                <a:latin typeface="Lato"/>
                <a:ea typeface="Lato"/>
                <a:cs typeface="Lato"/>
                <a:sym typeface="Lato"/>
              </a:defRPr>
            </a:lvl8pPr>
            <a:lvl9pPr lvl="8" algn="r">
              <a:buNone/>
              <a:defRPr sz="1000">
                <a:solidFill>
                  <a:schemeClr val="dk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8" Type="http://schemas.openxmlformats.org/officeDocument/2006/relationships/hyperlink" Target="https://www.gov.uk/government/publications/cardiovascular-disease-modern-service-framework" TargetMode="External"/><Relationship Id="rId3" Type="http://schemas.openxmlformats.org/officeDocument/2006/relationships/hyperlink" Target="https://www.betterhealth.vic.gov.au/health/conditionsandtreatments/circulatory-system" TargetMode="External"/><Relationship Id="rId7" Type="http://schemas.openxmlformats.org/officeDocument/2006/relationships/hyperlink" Target="https://my.clevelandclinic.org/health/body/circulatory-and-cardiovascular-system" TargetMode="External"/><Relationship Id="rId2" Type="http://schemas.openxmlformats.org/officeDocument/2006/relationships/notesSlide" Target="../notesSlides/notesSlide13.xml"/><Relationship Id="rId1" Type="http://schemas.openxmlformats.org/officeDocument/2006/relationships/slideLayout" Target="../slideLayouts/slideLayout3.xml"/><Relationship Id="rId6" Type="http://schemas.openxmlformats.org/officeDocument/2006/relationships/hyperlink" Target="https://www.ncbi.nlm.nih.gov/books/NBK493197/" TargetMode="External"/><Relationship Id="rId5" Type="http://schemas.openxmlformats.org/officeDocument/2006/relationships/hyperlink" Target="https://emedicine.medscape.com/article/1948510-overview" TargetMode="External"/><Relationship Id="rId4" Type="http://schemas.openxmlformats.org/officeDocument/2006/relationships/hyperlink" Target="https://www.mayoclinic.org/diseases-conditions/stroke/symptoms-causes/syc-20350113"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nice.org.uk/guidance/ng238" TargetMode="External"/><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7"/>
        <p:cNvGrpSpPr/>
        <p:nvPr/>
      </p:nvGrpSpPr>
      <p:grpSpPr>
        <a:xfrm>
          <a:off x="0" y="0"/>
          <a:ext cx="0" cy="0"/>
          <a:chOff x="0" y="0"/>
          <a:chExt cx="0" cy="0"/>
        </a:xfrm>
      </p:grpSpPr>
      <p:sp>
        <p:nvSpPr>
          <p:cNvPr id="68" name="Google Shape;68;p13"/>
          <p:cNvSpPr txBox="1">
            <a:spLocks noGrp="1"/>
          </p:cNvSpPr>
          <p:nvPr>
            <p:ph type="ctrTitle"/>
          </p:nvPr>
        </p:nvSpPr>
        <p:spPr>
          <a:xfrm>
            <a:off x="630600" y="1093150"/>
            <a:ext cx="7893000" cy="2272200"/>
          </a:xfrm>
          <a:prstGeom prst="rect">
            <a:avLst/>
          </a:prstGeom>
        </p:spPr>
        <p:txBody>
          <a:bodyPr spcFirstLastPara="1" wrap="square" lIns="91425" tIns="91425" rIns="91425" bIns="91425" anchor="b" anchorCtr="0">
            <a:noAutofit/>
          </a:bodyPr>
          <a:lstStyle/>
          <a:p>
            <a:pPr marL="0" lvl="0" indent="0" algn="ctr" rtl="0">
              <a:lnSpc>
                <a:spcPct val="100000"/>
              </a:lnSpc>
              <a:spcBef>
                <a:spcPts val="0"/>
              </a:spcBef>
              <a:spcAft>
                <a:spcPts val="0"/>
              </a:spcAft>
              <a:buNone/>
            </a:pPr>
            <a:r>
              <a:rPr lang="en" sz="2300" dirty="0">
                <a:latin typeface="Times New Roman"/>
                <a:ea typeface="Times New Roman"/>
                <a:cs typeface="Times New Roman"/>
                <a:sym typeface="Times New Roman"/>
              </a:rPr>
              <a:t>Module Code: BMHP5023 </a:t>
            </a:r>
            <a:endParaRPr sz="2300" dirty="0">
              <a:latin typeface="Times New Roman"/>
              <a:ea typeface="Times New Roman"/>
              <a:cs typeface="Times New Roman"/>
              <a:sym typeface="Times New Roman"/>
            </a:endParaRPr>
          </a:p>
          <a:p>
            <a:pPr marL="0" lvl="0" indent="0" algn="ctr" rtl="0">
              <a:lnSpc>
                <a:spcPct val="100000"/>
              </a:lnSpc>
              <a:spcBef>
                <a:spcPts val="0"/>
              </a:spcBef>
              <a:spcAft>
                <a:spcPts val="0"/>
              </a:spcAft>
              <a:buNone/>
            </a:pPr>
            <a:r>
              <a:rPr lang="en" sz="2300" dirty="0">
                <a:latin typeface="Times New Roman"/>
                <a:ea typeface="Times New Roman"/>
                <a:cs typeface="Times New Roman"/>
                <a:sym typeface="Times New Roman"/>
              </a:rPr>
              <a:t>Module Name: Introduction to Physiology </a:t>
            </a:r>
            <a:endParaRPr sz="2300" dirty="0">
              <a:latin typeface="Times New Roman"/>
              <a:ea typeface="Times New Roman"/>
              <a:cs typeface="Times New Roman"/>
              <a:sym typeface="Times New Roman"/>
            </a:endParaRPr>
          </a:p>
          <a:p>
            <a:pPr marL="0" lvl="0" indent="0" algn="ctr" rtl="0">
              <a:lnSpc>
                <a:spcPct val="100000"/>
              </a:lnSpc>
              <a:spcBef>
                <a:spcPts val="0"/>
              </a:spcBef>
              <a:spcAft>
                <a:spcPts val="0"/>
              </a:spcAft>
              <a:buNone/>
            </a:pPr>
            <a:endParaRPr sz="2300" dirty="0">
              <a:latin typeface="Times New Roman"/>
              <a:ea typeface="Times New Roman"/>
              <a:cs typeface="Times New Roman"/>
              <a:sym typeface="Times New Roman"/>
            </a:endParaRPr>
          </a:p>
          <a:p>
            <a:pPr marL="0" lvl="0" indent="0" algn="ctr" rtl="0">
              <a:lnSpc>
                <a:spcPct val="100000"/>
              </a:lnSpc>
              <a:spcBef>
                <a:spcPts val="0"/>
              </a:spcBef>
              <a:spcAft>
                <a:spcPts val="0"/>
              </a:spcAft>
              <a:buNone/>
            </a:pPr>
            <a:r>
              <a:rPr lang="en" sz="2300" dirty="0">
                <a:latin typeface="Times New Roman"/>
                <a:ea typeface="Times New Roman"/>
                <a:cs typeface="Times New Roman"/>
                <a:sym typeface="Times New Roman"/>
              </a:rPr>
              <a:t>Assignment Title: Component 2: Presentation (PowerPoint with voice-over) </a:t>
            </a:r>
            <a:endParaRPr sz="2300" dirty="0">
              <a:latin typeface="Times New Roman"/>
              <a:ea typeface="Times New Roman"/>
              <a:cs typeface="Times New Roman"/>
              <a:sym typeface="Times New Roman"/>
            </a:endParaRPr>
          </a:p>
          <a:p>
            <a:pPr marL="0" lvl="0" indent="0" algn="ctr" rtl="0">
              <a:lnSpc>
                <a:spcPct val="100000"/>
              </a:lnSpc>
              <a:spcBef>
                <a:spcPts val="0"/>
              </a:spcBef>
              <a:spcAft>
                <a:spcPts val="0"/>
              </a:spcAft>
              <a:buNone/>
            </a:pPr>
            <a:r>
              <a:rPr lang="en" sz="2300" dirty="0">
                <a:latin typeface="Times New Roman"/>
                <a:ea typeface="Times New Roman"/>
                <a:cs typeface="Times New Roman"/>
                <a:sym typeface="Times New Roman"/>
              </a:rPr>
              <a:t>Module Leader: G1 and G2 Shaila Hussain</a:t>
            </a:r>
            <a:endParaRPr sz="2300" dirty="0">
              <a:latin typeface="Times New Roman"/>
              <a:ea typeface="Times New Roman"/>
              <a:cs typeface="Times New Roman"/>
              <a:sym typeface="Times New Roman"/>
            </a:endParaRPr>
          </a:p>
        </p:txBody>
      </p:sp>
      <p:sp>
        <p:nvSpPr>
          <p:cNvPr id="69" name="Google Shape;69;p13"/>
          <p:cNvSpPr txBox="1">
            <a:spLocks noGrp="1"/>
          </p:cNvSpPr>
          <p:nvPr>
            <p:ph type="subTitle" idx="1"/>
          </p:nvPr>
        </p:nvSpPr>
        <p:spPr>
          <a:xfrm>
            <a:off x="630600" y="3740025"/>
            <a:ext cx="7893000" cy="762600"/>
          </a:xfrm>
          <a:prstGeom prst="rect">
            <a:avLst/>
          </a:prstGeom>
        </p:spPr>
        <p:txBody>
          <a:bodyPr spcFirstLastPara="1" wrap="square" lIns="91425" tIns="91425" rIns="91425" bIns="91425" anchor="b" anchorCtr="0">
            <a:normAutofit/>
          </a:bodyPr>
          <a:lstStyle/>
          <a:p>
            <a:pPr marL="0" lvl="0" indent="0" algn="ctr" rtl="0">
              <a:lnSpc>
                <a:spcPct val="100000"/>
              </a:lnSpc>
              <a:spcBef>
                <a:spcPts val="0"/>
              </a:spcBef>
              <a:spcAft>
                <a:spcPts val="0"/>
              </a:spcAft>
              <a:buNone/>
            </a:pPr>
            <a:r>
              <a:rPr lang="en" sz="1800" b="1" dirty="0">
                <a:solidFill>
                  <a:schemeClr val="dk1"/>
                </a:solidFill>
                <a:latin typeface="Times New Roman"/>
                <a:ea typeface="Times New Roman"/>
                <a:cs typeface="Times New Roman"/>
                <a:sym typeface="Times New Roman"/>
              </a:rPr>
              <a:t>Student name: </a:t>
            </a:r>
            <a:r>
              <a:rPr lang="en-GB" sz="1800" b="1" dirty="0">
                <a:solidFill>
                  <a:schemeClr val="dk1"/>
                </a:solidFill>
                <a:latin typeface="Times New Roman"/>
                <a:ea typeface="Times New Roman"/>
                <a:cs typeface="Times New Roman"/>
                <a:sym typeface="Times New Roman"/>
              </a:rPr>
              <a:t>Faridah Namukasa</a:t>
            </a:r>
            <a:endParaRPr sz="1800" b="1" dirty="0">
              <a:solidFill>
                <a:schemeClr val="dk1"/>
              </a:solidFill>
              <a:latin typeface="Times New Roman"/>
              <a:ea typeface="Times New Roman"/>
              <a:cs typeface="Times New Roman"/>
              <a:sym typeface="Times New Roman"/>
            </a:endParaRPr>
          </a:p>
          <a:p>
            <a:pPr marL="0" lvl="0" indent="0" algn="ctr" rtl="0">
              <a:lnSpc>
                <a:spcPct val="100000"/>
              </a:lnSpc>
              <a:spcBef>
                <a:spcPts val="0"/>
              </a:spcBef>
              <a:spcAft>
                <a:spcPts val="0"/>
              </a:spcAft>
              <a:buNone/>
            </a:pPr>
            <a:r>
              <a:rPr lang="en" sz="1800" b="1" dirty="0">
                <a:solidFill>
                  <a:schemeClr val="dk1"/>
                </a:solidFill>
                <a:latin typeface="Times New Roman"/>
                <a:ea typeface="Times New Roman"/>
                <a:cs typeface="Times New Roman"/>
                <a:sym typeface="Times New Roman"/>
              </a:rPr>
              <a:t>Student ID:2429800</a:t>
            </a:r>
            <a:endParaRPr sz="1800" dirty="0">
              <a:solidFill>
                <a:schemeClr val="dk1"/>
              </a:solidFill>
              <a:latin typeface="Times New Roman"/>
              <a:ea typeface="Times New Roman"/>
              <a:cs typeface="Times New Roman"/>
              <a:sym typeface="Times New Roman"/>
            </a:endParaRPr>
          </a:p>
        </p:txBody>
      </p:sp>
      <p:pic>
        <p:nvPicPr>
          <p:cNvPr id="70" name="Google Shape;70;p13"/>
          <p:cNvPicPr preferRelativeResize="0"/>
          <p:nvPr/>
        </p:nvPicPr>
        <p:blipFill>
          <a:blip r:embed="rId3">
            <a:alphaModFix/>
          </a:blip>
          <a:stretch>
            <a:fillRect/>
          </a:stretch>
        </p:blipFill>
        <p:spPr>
          <a:xfrm>
            <a:off x="298949" y="307599"/>
            <a:ext cx="2288300" cy="95705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4"/>
        <p:cNvGrpSpPr/>
        <p:nvPr/>
      </p:nvGrpSpPr>
      <p:grpSpPr>
        <a:xfrm>
          <a:off x="0" y="0"/>
          <a:ext cx="0" cy="0"/>
          <a:chOff x="0" y="0"/>
          <a:chExt cx="0" cy="0"/>
        </a:xfrm>
      </p:grpSpPr>
      <p:sp>
        <p:nvSpPr>
          <p:cNvPr id="75" name="Google Shape;75;p14"/>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a:bodyPr>
          <a:lstStyle/>
          <a:p>
            <a:pPr marL="0" lvl="0" indent="0" algn="ctr" rtl="0">
              <a:lnSpc>
                <a:spcPct val="150000"/>
              </a:lnSpc>
              <a:spcBef>
                <a:spcPts val="1000"/>
              </a:spcBef>
              <a:spcAft>
                <a:spcPts val="0"/>
              </a:spcAft>
              <a:buNone/>
            </a:pPr>
            <a:r>
              <a:rPr lang="en" sz="2000">
                <a:latin typeface="Times New Roman"/>
                <a:ea typeface="Times New Roman"/>
                <a:cs typeface="Times New Roman"/>
                <a:sym typeface="Times New Roman"/>
              </a:rPr>
              <a:t> Introduction to the Presentation</a:t>
            </a:r>
            <a:endParaRPr sz="2000">
              <a:latin typeface="Times New Roman"/>
              <a:ea typeface="Times New Roman"/>
              <a:cs typeface="Times New Roman"/>
              <a:sym typeface="Times New Roman"/>
            </a:endParaRPr>
          </a:p>
        </p:txBody>
      </p:sp>
      <p:sp>
        <p:nvSpPr>
          <p:cNvPr id="76" name="Google Shape;76;p14"/>
          <p:cNvSpPr txBox="1">
            <a:spLocks noGrp="1"/>
          </p:cNvSpPr>
          <p:nvPr>
            <p:ph type="body" idx="1"/>
          </p:nvPr>
        </p:nvSpPr>
        <p:spPr>
          <a:xfrm>
            <a:off x="311700" y="1417800"/>
            <a:ext cx="4687500" cy="3150900"/>
          </a:xfrm>
          <a:prstGeom prst="rect">
            <a:avLst/>
          </a:prstGeom>
        </p:spPr>
        <p:txBody>
          <a:bodyPr spcFirstLastPara="1" wrap="square" lIns="91425" tIns="91425" rIns="91425" bIns="91425" anchor="t" anchorCtr="0">
            <a:normAutofit/>
          </a:bodyPr>
          <a:lstStyle/>
          <a:p>
            <a:pPr marL="457200" lvl="0" indent="-330200" algn="just" rtl="0">
              <a:lnSpc>
                <a:spcPct val="150000"/>
              </a:lnSpc>
              <a:spcBef>
                <a:spcPts val="0"/>
              </a:spcBef>
              <a:spcAft>
                <a:spcPts val="0"/>
              </a:spcAft>
              <a:buSzPts val="1600"/>
              <a:buFont typeface="Arial"/>
              <a:buChar char="●"/>
            </a:pPr>
            <a:r>
              <a:rPr lang="en" sz="1600">
                <a:latin typeface="Times New Roman"/>
                <a:ea typeface="Times New Roman"/>
                <a:cs typeface="Times New Roman"/>
                <a:sym typeface="Times New Roman"/>
              </a:rPr>
              <a:t>Focus on </a:t>
            </a:r>
            <a:r>
              <a:rPr lang="en" sz="1600" b="1">
                <a:latin typeface="Times New Roman"/>
                <a:ea typeface="Times New Roman"/>
                <a:cs typeface="Times New Roman"/>
                <a:sym typeface="Times New Roman"/>
              </a:rPr>
              <a:t>cardiovascular diseases (CVDs)</a:t>
            </a:r>
            <a:r>
              <a:rPr lang="en" sz="1600">
                <a:latin typeface="Times New Roman"/>
                <a:ea typeface="Times New Roman"/>
                <a:cs typeface="Times New Roman"/>
                <a:sym typeface="Times New Roman"/>
              </a:rPr>
              <a:t>, specifically stroke and diabetes (Chaudhry et al., 2022).</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Arial"/>
              <a:buChar char="●"/>
            </a:pPr>
            <a:r>
              <a:rPr lang="en" sz="1600">
                <a:latin typeface="Times New Roman"/>
                <a:ea typeface="Times New Roman"/>
                <a:cs typeface="Times New Roman"/>
                <a:sym typeface="Times New Roman"/>
              </a:rPr>
              <a:t>Case study: </a:t>
            </a:r>
            <a:r>
              <a:rPr lang="en" sz="1600" b="1">
                <a:latin typeface="Times New Roman"/>
                <a:ea typeface="Times New Roman"/>
                <a:cs typeface="Times New Roman"/>
                <a:sym typeface="Times New Roman"/>
              </a:rPr>
              <a:t>Mr Jain</a:t>
            </a:r>
            <a:r>
              <a:rPr lang="en" sz="1600">
                <a:latin typeface="Times New Roman"/>
                <a:ea typeface="Times New Roman"/>
                <a:cs typeface="Times New Roman"/>
                <a:sym typeface="Times New Roman"/>
              </a:rPr>
              <a:t>, 55-year-old male with obesity and hypertension.</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Arial"/>
              <a:buChar char="●"/>
            </a:pPr>
            <a:r>
              <a:rPr lang="en" sz="1600">
                <a:latin typeface="Times New Roman"/>
                <a:ea typeface="Times New Roman"/>
                <a:cs typeface="Times New Roman"/>
                <a:sym typeface="Times New Roman"/>
              </a:rPr>
              <a:t>Aim: Develop an </a:t>
            </a:r>
            <a:r>
              <a:rPr lang="en" sz="1600" b="1">
                <a:latin typeface="Times New Roman"/>
                <a:ea typeface="Times New Roman"/>
                <a:cs typeface="Times New Roman"/>
                <a:sym typeface="Times New Roman"/>
              </a:rPr>
              <a:t>evidence-based care plan</a:t>
            </a:r>
            <a:r>
              <a:rPr lang="en" sz="1600">
                <a:latin typeface="Times New Roman"/>
                <a:ea typeface="Times New Roman"/>
                <a:cs typeface="Times New Roman"/>
                <a:sym typeface="Times New Roman"/>
              </a:rPr>
              <a:t> addressing monitoring, treatment, and ethical support.</a:t>
            </a:r>
            <a:endParaRPr sz="1600">
              <a:latin typeface="Times New Roman"/>
              <a:ea typeface="Times New Roman"/>
              <a:cs typeface="Times New Roman"/>
              <a:sym typeface="Times New Roman"/>
            </a:endParaRPr>
          </a:p>
        </p:txBody>
      </p:sp>
      <p:pic>
        <p:nvPicPr>
          <p:cNvPr id="77" name="Google Shape;77;p14"/>
          <p:cNvPicPr preferRelativeResize="0"/>
          <p:nvPr/>
        </p:nvPicPr>
        <p:blipFill>
          <a:blip r:embed="rId3">
            <a:alphaModFix/>
          </a:blip>
          <a:stretch>
            <a:fillRect/>
          </a:stretch>
        </p:blipFill>
        <p:spPr>
          <a:xfrm>
            <a:off x="5794525" y="1629800"/>
            <a:ext cx="2601226" cy="2312975"/>
          </a:xfrm>
          <a:prstGeom prst="rect">
            <a:avLst/>
          </a:prstGeom>
          <a:noFill/>
          <a:ln>
            <a:noFill/>
          </a:ln>
        </p:spPr>
      </p:pic>
      <p:sp>
        <p:nvSpPr>
          <p:cNvPr id="78" name="Google Shape;78;p14"/>
          <p:cNvSpPr txBox="1"/>
          <p:nvPr/>
        </p:nvSpPr>
        <p:spPr>
          <a:xfrm>
            <a:off x="5794488" y="3942775"/>
            <a:ext cx="2601300" cy="5499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200" b="1">
                <a:solidFill>
                  <a:schemeClr val="dk1"/>
                </a:solidFill>
                <a:latin typeface="Times New Roman"/>
                <a:ea typeface="Times New Roman"/>
                <a:cs typeface="Times New Roman"/>
                <a:sym typeface="Times New Roman"/>
              </a:rPr>
              <a:t>Figure 1: Cardiovascular diseases</a:t>
            </a:r>
            <a:endParaRPr sz="1200" b="1">
              <a:solidFill>
                <a:schemeClr val="dk1"/>
              </a:solidFill>
              <a:latin typeface="Times New Roman"/>
              <a:ea typeface="Times New Roman"/>
              <a:cs typeface="Times New Roman"/>
              <a:sym typeface="Times New Roman"/>
            </a:endParaRPr>
          </a:p>
          <a:p>
            <a:pPr marL="0" lvl="0" indent="0" algn="ctr" rtl="0">
              <a:spcBef>
                <a:spcPts val="0"/>
              </a:spcBef>
              <a:spcAft>
                <a:spcPts val="0"/>
              </a:spcAft>
              <a:buNone/>
            </a:pPr>
            <a:r>
              <a:rPr lang="en" sz="1200">
                <a:solidFill>
                  <a:schemeClr val="dk1"/>
                </a:solidFill>
                <a:latin typeface="Times New Roman"/>
                <a:ea typeface="Times New Roman"/>
                <a:cs typeface="Times New Roman"/>
                <a:sym typeface="Times New Roman"/>
              </a:rPr>
              <a:t>(Source: Chaudhry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2022)</a:t>
            </a:r>
            <a:endParaRPr sz="1200">
              <a:solidFill>
                <a:schemeClr val="dk1"/>
              </a:solidFill>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2"/>
        <p:cNvGrpSpPr/>
        <p:nvPr/>
      </p:nvGrpSpPr>
      <p:grpSpPr>
        <a:xfrm>
          <a:off x="0" y="0"/>
          <a:ext cx="0" cy="0"/>
          <a:chOff x="0" y="0"/>
          <a:chExt cx="0" cy="0"/>
        </a:xfrm>
      </p:grpSpPr>
      <p:sp>
        <p:nvSpPr>
          <p:cNvPr id="83" name="Google Shape;83;p15"/>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a:bodyPr>
          <a:lstStyle/>
          <a:p>
            <a:pPr marL="0" lvl="0" indent="0" algn="ctr" rtl="0">
              <a:lnSpc>
                <a:spcPct val="150000"/>
              </a:lnSpc>
              <a:spcBef>
                <a:spcPts val="1000"/>
              </a:spcBef>
              <a:spcAft>
                <a:spcPts val="0"/>
              </a:spcAft>
              <a:buNone/>
            </a:pPr>
            <a:r>
              <a:rPr lang="en" sz="2000">
                <a:latin typeface="Times New Roman"/>
                <a:ea typeface="Times New Roman"/>
                <a:cs typeface="Times New Roman"/>
                <a:sym typeface="Times New Roman"/>
              </a:rPr>
              <a:t>Body Functioning - Anatomy and Physiology of the Cardiovascular System</a:t>
            </a:r>
            <a:endParaRPr sz="2000">
              <a:latin typeface="Times New Roman"/>
              <a:ea typeface="Times New Roman"/>
              <a:cs typeface="Times New Roman"/>
              <a:sym typeface="Times New Roman"/>
            </a:endParaRPr>
          </a:p>
        </p:txBody>
      </p:sp>
      <p:sp>
        <p:nvSpPr>
          <p:cNvPr id="84" name="Google Shape;84;p15"/>
          <p:cNvSpPr txBox="1">
            <a:spLocks noGrp="1"/>
          </p:cNvSpPr>
          <p:nvPr>
            <p:ph type="body" idx="1"/>
          </p:nvPr>
        </p:nvSpPr>
        <p:spPr>
          <a:xfrm>
            <a:off x="311700" y="1271175"/>
            <a:ext cx="5457300" cy="3315300"/>
          </a:xfrm>
          <a:prstGeom prst="rect">
            <a:avLst/>
          </a:prstGeom>
        </p:spPr>
        <p:txBody>
          <a:bodyPr spcFirstLastPara="1" wrap="square" lIns="91425" tIns="91425" rIns="91425" bIns="91425" anchor="t" anchorCtr="0">
            <a:normAutofit lnSpcReduction="20000"/>
          </a:bodyPr>
          <a:lstStyle/>
          <a:p>
            <a:pPr marL="457200" lvl="0" indent="-330200" algn="just" rtl="0">
              <a:lnSpc>
                <a:spcPct val="15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CV system = </a:t>
            </a:r>
            <a:r>
              <a:rPr lang="en" sz="1600" b="1">
                <a:latin typeface="Times New Roman"/>
                <a:ea typeface="Times New Roman"/>
                <a:cs typeface="Times New Roman"/>
                <a:sym typeface="Times New Roman"/>
              </a:rPr>
              <a:t>heart, blood vessels, blood</a:t>
            </a:r>
            <a:r>
              <a:rPr lang="en" sz="1600">
                <a:latin typeface="Times New Roman"/>
                <a:ea typeface="Times New Roman"/>
                <a:cs typeface="Times New Roman"/>
                <a:sym typeface="Times New Roman"/>
              </a:rPr>
              <a:t> (Clevelandclinic, 2024).</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Functions: transport of </a:t>
            </a:r>
            <a:r>
              <a:rPr lang="en" sz="1600" b="1">
                <a:latin typeface="Times New Roman"/>
                <a:ea typeface="Times New Roman"/>
                <a:cs typeface="Times New Roman"/>
                <a:sym typeface="Times New Roman"/>
              </a:rPr>
              <a:t>oxygen, nutrients, hormones, waste</a:t>
            </a:r>
            <a:r>
              <a:rPr lang="en" sz="1600">
                <a:latin typeface="Times New Roman"/>
                <a:ea typeface="Times New Roman"/>
                <a:cs typeface="Times New Roman"/>
                <a:sym typeface="Times New Roman"/>
              </a:rPr>
              <a:t> (Chaudhry et al., 2022).</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Heart: </a:t>
            </a:r>
            <a:r>
              <a:rPr lang="en" sz="1600" b="1">
                <a:latin typeface="Times New Roman"/>
                <a:ea typeface="Times New Roman"/>
                <a:cs typeface="Times New Roman"/>
                <a:sym typeface="Times New Roman"/>
              </a:rPr>
              <a:t>4 chambers</a:t>
            </a:r>
            <a:r>
              <a:rPr lang="en" sz="1600">
                <a:latin typeface="Times New Roman"/>
                <a:ea typeface="Times New Roman"/>
                <a:cs typeface="Times New Roman"/>
                <a:sym typeface="Times New Roman"/>
              </a:rPr>
              <a:t>, supports pulmonary and systemic circulation (Buddiga, 2020).</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Pulmonary circulation: moves </a:t>
            </a:r>
            <a:r>
              <a:rPr lang="en" sz="1600" b="1">
                <a:latin typeface="Times New Roman"/>
                <a:ea typeface="Times New Roman"/>
                <a:cs typeface="Times New Roman"/>
                <a:sym typeface="Times New Roman"/>
              </a:rPr>
              <a:t>deoxygenated blood</a:t>
            </a:r>
            <a:r>
              <a:rPr lang="en" sz="1600">
                <a:latin typeface="Times New Roman"/>
                <a:ea typeface="Times New Roman"/>
                <a:cs typeface="Times New Roman"/>
                <a:sym typeface="Times New Roman"/>
              </a:rPr>
              <a:t> to lungs.</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Systemic circulation: distributes </a:t>
            </a:r>
            <a:r>
              <a:rPr lang="en" sz="1600" b="1">
                <a:latin typeface="Times New Roman"/>
                <a:ea typeface="Times New Roman"/>
                <a:cs typeface="Times New Roman"/>
                <a:sym typeface="Times New Roman"/>
              </a:rPr>
              <a:t>oxygenated blood</a:t>
            </a:r>
            <a:r>
              <a:rPr lang="en" sz="1600">
                <a:latin typeface="Times New Roman"/>
                <a:ea typeface="Times New Roman"/>
                <a:cs typeface="Times New Roman"/>
                <a:sym typeface="Times New Roman"/>
              </a:rPr>
              <a:t> to tissues.</a:t>
            </a:r>
            <a:endParaRPr sz="1600">
              <a:latin typeface="Times New Roman"/>
              <a:ea typeface="Times New Roman"/>
              <a:cs typeface="Times New Roman"/>
              <a:sym typeface="Times New Roman"/>
            </a:endParaRPr>
          </a:p>
        </p:txBody>
      </p:sp>
      <p:pic>
        <p:nvPicPr>
          <p:cNvPr id="85" name="Google Shape;85;p15"/>
          <p:cNvPicPr preferRelativeResize="0"/>
          <p:nvPr/>
        </p:nvPicPr>
        <p:blipFill>
          <a:blip r:embed="rId3">
            <a:alphaModFix/>
          </a:blip>
          <a:stretch>
            <a:fillRect/>
          </a:stretch>
        </p:blipFill>
        <p:spPr>
          <a:xfrm>
            <a:off x="6269950" y="1409900"/>
            <a:ext cx="2240850" cy="2621975"/>
          </a:xfrm>
          <a:prstGeom prst="rect">
            <a:avLst/>
          </a:prstGeom>
          <a:noFill/>
          <a:ln>
            <a:noFill/>
          </a:ln>
        </p:spPr>
      </p:pic>
      <p:sp>
        <p:nvSpPr>
          <p:cNvPr id="86" name="Google Shape;86;p15"/>
          <p:cNvSpPr txBox="1"/>
          <p:nvPr/>
        </p:nvSpPr>
        <p:spPr>
          <a:xfrm>
            <a:off x="6089725" y="4031875"/>
            <a:ext cx="2601300" cy="8112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200" b="1">
                <a:solidFill>
                  <a:schemeClr val="dk1"/>
                </a:solidFill>
                <a:latin typeface="Times New Roman"/>
                <a:ea typeface="Times New Roman"/>
                <a:cs typeface="Times New Roman"/>
                <a:sym typeface="Times New Roman"/>
              </a:rPr>
              <a:t>Figure 2: Components of cardiovascular system</a:t>
            </a:r>
            <a:endParaRPr sz="1200" b="1">
              <a:solidFill>
                <a:schemeClr val="dk1"/>
              </a:solidFill>
              <a:latin typeface="Times New Roman"/>
              <a:ea typeface="Times New Roman"/>
              <a:cs typeface="Times New Roman"/>
              <a:sym typeface="Times New Roman"/>
            </a:endParaRPr>
          </a:p>
          <a:p>
            <a:pPr marL="0" lvl="0" indent="0" algn="ctr" rtl="0">
              <a:spcBef>
                <a:spcPts val="0"/>
              </a:spcBef>
              <a:spcAft>
                <a:spcPts val="0"/>
              </a:spcAft>
              <a:buNone/>
            </a:pPr>
            <a:r>
              <a:rPr lang="en" sz="1200">
                <a:solidFill>
                  <a:schemeClr val="dk1"/>
                </a:solidFill>
                <a:latin typeface="Times New Roman"/>
                <a:ea typeface="Times New Roman"/>
                <a:cs typeface="Times New Roman"/>
                <a:sym typeface="Times New Roman"/>
              </a:rPr>
              <a:t>(Source: Clevelandclinic, 2024)</a:t>
            </a:r>
            <a:endParaRPr sz="1200">
              <a:solidFill>
                <a:schemeClr val="dk1"/>
              </a:solidFill>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p16"/>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000"/>
              </a:spcBef>
              <a:spcAft>
                <a:spcPts val="0"/>
              </a:spcAft>
              <a:buNone/>
            </a:pPr>
            <a:r>
              <a:rPr lang="en" sz="2000">
                <a:latin typeface="Times New Roman"/>
                <a:ea typeface="Times New Roman"/>
                <a:cs typeface="Times New Roman"/>
                <a:sym typeface="Times New Roman"/>
              </a:rPr>
              <a:t>Body Functioning - Anatomy and Physiology of the Cardiovascular System (Contd.)</a:t>
            </a:r>
            <a:endParaRPr sz="2000">
              <a:latin typeface="Times New Roman"/>
              <a:ea typeface="Times New Roman"/>
              <a:cs typeface="Times New Roman"/>
              <a:sym typeface="Times New Roman"/>
            </a:endParaRPr>
          </a:p>
        </p:txBody>
      </p:sp>
      <p:sp>
        <p:nvSpPr>
          <p:cNvPr id="92" name="Google Shape;92;p16"/>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a:bodyPr>
          <a:lstStyle/>
          <a:p>
            <a:pPr marL="457200" lvl="0" indent="-330200" algn="just" rtl="0">
              <a:lnSpc>
                <a:spcPct val="15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CV system maintains </a:t>
            </a:r>
            <a:r>
              <a:rPr lang="en" sz="1600" b="1">
                <a:latin typeface="Times New Roman"/>
                <a:ea typeface="Times New Roman"/>
                <a:cs typeface="Times New Roman"/>
                <a:sym typeface="Times New Roman"/>
              </a:rPr>
              <a:t>homeostasis</a:t>
            </a:r>
            <a:r>
              <a:rPr lang="en" sz="1600">
                <a:latin typeface="Times New Roman"/>
                <a:ea typeface="Times New Roman"/>
                <a:cs typeface="Times New Roman"/>
                <a:sym typeface="Times New Roman"/>
              </a:rPr>
              <a:t> via blood pressure, perfusion, and temperature regulation.</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Stroke: caused by </a:t>
            </a:r>
            <a:r>
              <a:rPr lang="en" sz="1600" b="1">
                <a:latin typeface="Times New Roman"/>
                <a:ea typeface="Times New Roman"/>
                <a:cs typeface="Times New Roman"/>
                <a:sym typeface="Times New Roman"/>
              </a:rPr>
              <a:t>ischemia or haemorrhage</a:t>
            </a:r>
            <a:r>
              <a:rPr lang="en" sz="1600">
                <a:latin typeface="Times New Roman"/>
                <a:ea typeface="Times New Roman"/>
                <a:cs typeface="Times New Roman"/>
                <a:sym typeface="Times New Roman"/>
              </a:rPr>
              <a:t>, leading to neuronal damage (Xu et al., 2025).</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Diabetes: chronic </a:t>
            </a:r>
            <a:r>
              <a:rPr lang="en" sz="1600" b="1">
                <a:latin typeface="Times New Roman"/>
                <a:ea typeface="Times New Roman"/>
                <a:cs typeface="Times New Roman"/>
                <a:sym typeface="Times New Roman"/>
              </a:rPr>
              <a:t>hyperglycemia damages endothelial cells</a:t>
            </a:r>
            <a:r>
              <a:rPr lang="en" sz="1600">
                <a:latin typeface="Times New Roman"/>
                <a:ea typeface="Times New Roman"/>
                <a:cs typeface="Times New Roman"/>
                <a:sym typeface="Times New Roman"/>
              </a:rPr>
              <a:t>, accelerates atherosclerosis (Hussain, 2025).</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Preventive measures reduce morbidity risks.</a:t>
            </a:r>
            <a:endParaRPr sz="1600">
              <a:latin typeface="Times New Roman"/>
              <a:ea typeface="Times New Roman"/>
              <a:cs typeface="Times New Roman"/>
              <a:sym typeface="Times New Roman"/>
            </a:endParaRPr>
          </a:p>
        </p:txBody>
      </p:sp>
      <p:pic>
        <p:nvPicPr>
          <p:cNvPr id="93" name="Google Shape;93;p16"/>
          <p:cNvPicPr preferRelativeResize="0"/>
          <p:nvPr/>
        </p:nvPicPr>
        <p:blipFill>
          <a:blip r:embed="rId3">
            <a:alphaModFix/>
          </a:blip>
          <a:stretch>
            <a:fillRect/>
          </a:stretch>
        </p:blipFill>
        <p:spPr>
          <a:xfrm>
            <a:off x="4851025" y="2571749"/>
            <a:ext cx="3774299" cy="1906650"/>
          </a:xfrm>
          <a:prstGeom prst="rect">
            <a:avLst/>
          </a:prstGeom>
          <a:noFill/>
          <a:ln>
            <a:noFill/>
          </a:ln>
        </p:spPr>
      </p:pic>
      <p:sp>
        <p:nvSpPr>
          <p:cNvPr id="94" name="Google Shape;94;p16"/>
          <p:cNvSpPr txBox="1"/>
          <p:nvPr/>
        </p:nvSpPr>
        <p:spPr>
          <a:xfrm>
            <a:off x="4789950" y="4478400"/>
            <a:ext cx="3774300" cy="4392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200" b="1">
                <a:solidFill>
                  <a:schemeClr val="dk1"/>
                </a:solidFill>
                <a:latin typeface="Times New Roman"/>
                <a:ea typeface="Times New Roman"/>
                <a:cs typeface="Times New Roman"/>
                <a:sym typeface="Times New Roman"/>
              </a:rPr>
              <a:t>Figure 3: Cardiovascular Homeostasis</a:t>
            </a:r>
            <a:endParaRPr sz="1200" b="1">
              <a:solidFill>
                <a:schemeClr val="dk1"/>
              </a:solidFill>
              <a:latin typeface="Times New Roman"/>
              <a:ea typeface="Times New Roman"/>
              <a:cs typeface="Times New Roman"/>
              <a:sym typeface="Times New Roman"/>
            </a:endParaRPr>
          </a:p>
          <a:p>
            <a:pPr marL="0" lvl="0" indent="0" algn="ctr" rtl="0">
              <a:spcBef>
                <a:spcPts val="0"/>
              </a:spcBef>
              <a:spcAft>
                <a:spcPts val="0"/>
              </a:spcAft>
              <a:buNone/>
            </a:pPr>
            <a:r>
              <a:rPr lang="en" sz="1200">
                <a:solidFill>
                  <a:schemeClr val="dk1"/>
                </a:solidFill>
                <a:latin typeface="Times New Roman"/>
                <a:ea typeface="Times New Roman"/>
                <a:cs typeface="Times New Roman"/>
                <a:sym typeface="Times New Roman"/>
              </a:rPr>
              <a:t>(Source: Clevelandclinic, 2024)</a:t>
            </a:r>
            <a:endParaRPr sz="1200">
              <a:solidFill>
                <a:schemeClr val="dk1"/>
              </a:solidFill>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99" name="Google Shape;99;p17"/>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Autofit/>
          </a:bodyPr>
          <a:lstStyle/>
          <a:p>
            <a:pPr marL="0" lvl="0" indent="0" algn="ctr" rtl="0">
              <a:lnSpc>
                <a:spcPct val="100000"/>
              </a:lnSpc>
              <a:spcBef>
                <a:spcPts val="0"/>
              </a:spcBef>
              <a:spcAft>
                <a:spcPts val="0"/>
              </a:spcAft>
              <a:buNone/>
            </a:pPr>
            <a:r>
              <a:rPr lang="en" sz="2000">
                <a:latin typeface="Times New Roman"/>
                <a:ea typeface="Times New Roman"/>
                <a:cs typeface="Times New Roman"/>
                <a:sym typeface="Times New Roman"/>
              </a:rPr>
              <a:t>Effect of cardiovascular disease on the functioning of the cardiovascular system</a:t>
            </a:r>
            <a:endParaRPr sz="2000">
              <a:latin typeface="Times New Roman"/>
              <a:ea typeface="Times New Roman"/>
              <a:cs typeface="Times New Roman"/>
              <a:sym typeface="Times New Roman"/>
            </a:endParaRPr>
          </a:p>
        </p:txBody>
      </p:sp>
      <p:sp>
        <p:nvSpPr>
          <p:cNvPr id="100" name="Google Shape;100;p17"/>
          <p:cNvSpPr txBox="1">
            <a:spLocks noGrp="1"/>
          </p:cNvSpPr>
          <p:nvPr>
            <p:ph type="body" idx="1"/>
          </p:nvPr>
        </p:nvSpPr>
        <p:spPr>
          <a:xfrm>
            <a:off x="311700" y="1417800"/>
            <a:ext cx="4638900" cy="3150900"/>
          </a:xfrm>
          <a:prstGeom prst="rect">
            <a:avLst/>
          </a:prstGeom>
        </p:spPr>
        <p:txBody>
          <a:bodyPr spcFirstLastPara="1" wrap="square" lIns="91425" tIns="91425" rIns="91425" bIns="91425" anchor="t" anchorCtr="0">
            <a:normAutofit/>
          </a:bodyPr>
          <a:lstStyle/>
          <a:p>
            <a:pPr marL="457200" lvl="0" indent="-330200" algn="just" rtl="0">
              <a:lnSpc>
                <a:spcPct val="15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CV system regulates </a:t>
            </a:r>
            <a:r>
              <a:rPr lang="en" sz="1600" b="1">
                <a:latin typeface="Times New Roman"/>
                <a:ea typeface="Times New Roman"/>
                <a:cs typeface="Times New Roman"/>
                <a:sym typeface="Times New Roman"/>
              </a:rPr>
              <a:t>blood circulation, oxygen supply, waste elimination</a:t>
            </a:r>
            <a:r>
              <a:rPr lang="en" sz="1600">
                <a:latin typeface="Times New Roman"/>
                <a:ea typeface="Times New Roman"/>
                <a:cs typeface="Times New Roman"/>
                <a:sym typeface="Times New Roman"/>
              </a:rPr>
              <a:t> (Betterhealth, 2022).</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Stroke: obstruction or rupture of cerebral blood vessels → </a:t>
            </a:r>
            <a:r>
              <a:rPr lang="en" sz="1600" b="1">
                <a:latin typeface="Times New Roman"/>
                <a:ea typeface="Times New Roman"/>
                <a:cs typeface="Times New Roman"/>
                <a:sym typeface="Times New Roman"/>
              </a:rPr>
              <a:t>oxygen deprivation</a:t>
            </a:r>
            <a:r>
              <a:rPr lang="en" sz="1600">
                <a:latin typeface="Times New Roman"/>
                <a:ea typeface="Times New Roman"/>
                <a:cs typeface="Times New Roman"/>
                <a:sym typeface="Times New Roman"/>
              </a:rPr>
              <a:t> in brain tissues (Brown, 2024).</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Consequence: </a:t>
            </a:r>
            <a:r>
              <a:rPr lang="en" sz="1600" b="1">
                <a:latin typeface="Times New Roman"/>
                <a:ea typeface="Times New Roman"/>
                <a:cs typeface="Times New Roman"/>
                <a:sym typeface="Times New Roman"/>
              </a:rPr>
              <a:t>cell death</a:t>
            </a:r>
            <a:r>
              <a:rPr lang="en" sz="1600">
                <a:latin typeface="Times New Roman"/>
                <a:ea typeface="Times New Roman"/>
                <a:cs typeface="Times New Roman"/>
                <a:sym typeface="Times New Roman"/>
              </a:rPr>
              <a:t> and impaired cerebral blood flow regulation (Ashby &amp; Mack, 2021).</a:t>
            </a:r>
            <a:endParaRPr sz="1600">
              <a:latin typeface="Times New Roman"/>
              <a:ea typeface="Times New Roman"/>
              <a:cs typeface="Times New Roman"/>
              <a:sym typeface="Times New Roman"/>
            </a:endParaRPr>
          </a:p>
        </p:txBody>
      </p:sp>
      <p:pic>
        <p:nvPicPr>
          <p:cNvPr id="101" name="Google Shape;101;p17"/>
          <p:cNvPicPr preferRelativeResize="0"/>
          <p:nvPr/>
        </p:nvPicPr>
        <p:blipFill>
          <a:blip r:embed="rId3">
            <a:alphaModFix/>
          </a:blip>
          <a:stretch>
            <a:fillRect/>
          </a:stretch>
        </p:blipFill>
        <p:spPr>
          <a:xfrm>
            <a:off x="5158150" y="1801650"/>
            <a:ext cx="3383850" cy="1758475"/>
          </a:xfrm>
          <a:prstGeom prst="rect">
            <a:avLst/>
          </a:prstGeom>
          <a:noFill/>
          <a:ln>
            <a:noFill/>
          </a:ln>
        </p:spPr>
      </p:pic>
      <p:sp>
        <p:nvSpPr>
          <p:cNvPr id="102" name="Google Shape;102;p17"/>
          <p:cNvSpPr txBox="1"/>
          <p:nvPr/>
        </p:nvSpPr>
        <p:spPr>
          <a:xfrm>
            <a:off x="4962925" y="3708725"/>
            <a:ext cx="3774300" cy="4392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200" b="1">
                <a:solidFill>
                  <a:schemeClr val="dk1"/>
                </a:solidFill>
                <a:latin typeface="Times New Roman"/>
                <a:ea typeface="Times New Roman"/>
                <a:cs typeface="Times New Roman"/>
                <a:sym typeface="Times New Roman"/>
              </a:rPr>
              <a:t>Figure 4: Stroke and pathophysiology</a:t>
            </a:r>
            <a:endParaRPr sz="1200" b="1">
              <a:solidFill>
                <a:schemeClr val="dk1"/>
              </a:solidFill>
              <a:latin typeface="Times New Roman"/>
              <a:ea typeface="Times New Roman"/>
              <a:cs typeface="Times New Roman"/>
              <a:sym typeface="Times New Roman"/>
            </a:endParaRPr>
          </a:p>
          <a:p>
            <a:pPr marL="0" lvl="0" indent="0" algn="ctr" rtl="0">
              <a:spcBef>
                <a:spcPts val="0"/>
              </a:spcBef>
              <a:spcAft>
                <a:spcPts val="0"/>
              </a:spcAft>
              <a:buNone/>
            </a:pPr>
            <a:r>
              <a:rPr lang="en" sz="1200">
                <a:solidFill>
                  <a:schemeClr val="dk1"/>
                </a:solidFill>
                <a:latin typeface="Times New Roman"/>
                <a:ea typeface="Times New Roman"/>
                <a:cs typeface="Times New Roman"/>
                <a:sym typeface="Times New Roman"/>
              </a:rPr>
              <a:t>(Source: Brown, 2024)</a:t>
            </a:r>
            <a:endParaRPr sz="1200">
              <a:solidFill>
                <a:schemeClr val="dk1"/>
              </a:solidFill>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6"/>
        <p:cNvGrpSpPr/>
        <p:nvPr/>
      </p:nvGrpSpPr>
      <p:grpSpPr>
        <a:xfrm>
          <a:off x="0" y="0"/>
          <a:ext cx="0" cy="0"/>
          <a:chOff x="0" y="0"/>
          <a:chExt cx="0" cy="0"/>
        </a:xfrm>
      </p:grpSpPr>
      <p:sp>
        <p:nvSpPr>
          <p:cNvPr id="107" name="Google Shape;107;p18"/>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Autofit/>
          </a:bodyPr>
          <a:lstStyle/>
          <a:p>
            <a:pPr marL="0" lvl="0" indent="0" algn="ctr" rtl="0">
              <a:lnSpc>
                <a:spcPct val="100000"/>
              </a:lnSpc>
              <a:spcBef>
                <a:spcPts val="0"/>
              </a:spcBef>
              <a:spcAft>
                <a:spcPts val="0"/>
              </a:spcAft>
              <a:buNone/>
            </a:pPr>
            <a:r>
              <a:rPr lang="en" sz="2000">
                <a:latin typeface="Times New Roman"/>
                <a:ea typeface="Times New Roman"/>
                <a:cs typeface="Times New Roman"/>
                <a:sym typeface="Times New Roman"/>
              </a:rPr>
              <a:t>Effect of cardiovascular disease on the functioning of the cardiovascular system (Contd.)</a:t>
            </a:r>
            <a:endParaRPr sz="2000">
              <a:latin typeface="Times New Roman"/>
              <a:ea typeface="Times New Roman"/>
              <a:cs typeface="Times New Roman"/>
              <a:sym typeface="Times New Roman"/>
            </a:endParaRPr>
          </a:p>
        </p:txBody>
      </p:sp>
      <p:sp>
        <p:nvSpPr>
          <p:cNvPr id="108" name="Google Shape;108;p18"/>
          <p:cNvSpPr txBox="1">
            <a:spLocks noGrp="1"/>
          </p:cNvSpPr>
          <p:nvPr>
            <p:ph type="body" idx="1"/>
          </p:nvPr>
        </p:nvSpPr>
        <p:spPr>
          <a:xfrm>
            <a:off x="311700" y="1417800"/>
            <a:ext cx="4663200" cy="3150900"/>
          </a:xfrm>
          <a:prstGeom prst="rect">
            <a:avLst/>
          </a:prstGeom>
        </p:spPr>
        <p:txBody>
          <a:bodyPr spcFirstLastPara="1" wrap="square" lIns="91425" tIns="91425" rIns="91425" bIns="91425" anchor="t" anchorCtr="0">
            <a:normAutofit/>
          </a:bodyPr>
          <a:lstStyle/>
          <a:p>
            <a:pPr marL="457200" lvl="0" indent="-330200" algn="just" rtl="0">
              <a:lnSpc>
                <a:spcPct val="15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Diabetes → </a:t>
            </a:r>
            <a:r>
              <a:rPr lang="en" sz="1600" b="1">
                <a:latin typeface="Times New Roman"/>
                <a:ea typeface="Times New Roman"/>
                <a:cs typeface="Times New Roman"/>
                <a:sym typeface="Times New Roman"/>
              </a:rPr>
              <a:t>hyperglycemia damages endothelium</a:t>
            </a:r>
            <a:r>
              <a:rPr lang="en" sz="1600">
                <a:latin typeface="Times New Roman"/>
                <a:ea typeface="Times New Roman"/>
                <a:cs typeface="Times New Roman"/>
                <a:sym typeface="Times New Roman"/>
              </a:rPr>
              <a:t> (Poznyak et al., 2022).</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Leads to </a:t>
            </a:r>
            <a:r>
              <a:rPr lang="en" sz="1600" b="1">
                <a:latin typeface="Times New Roman"/>
                <a:ea typeface="Times New Roman"/>
                <a:cs typeface="Times New Roman"/>
                <a:sym typeface="Times New Roman"/>
              </a:rPr>
              <a:t>atherosclerosis</a:t>
            </a:r>
            <a:r>
              <a:rPr lang="en" sz="1600">
                <a:latin typeface="Times New Roman"/>
                <a:ea typeface="Times New Roman"/>
                <a:cs typeface="Times New Roman"/>
                <a:sym typeface="Times New Roman"/>
              </a:rPr>
              <a:t>, narrowing arteries, loss of elasticity.</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Hypertension worsens circulation → risk of </a:t>
            </a:r>
            <a:r>
              <a:rPr lang="en" sz="1600" b="1">
                <a:latin typeface="Times New Roman"/>
                <a:ea typeface="Times New Roman"/>
                <a:cs typeface="Times New Roman"/>
                <a:sym typeface="Times New Roman"/>
              </a:rPr>
              <a:t>CHD &amp; MI</a:t>
            </a:r>
            <a:r>
              <a:rPr lang="en" sz="1600">
                <a:latin typeface="Times New Roman"/>
                <a:ea typeface="Times New Roman"/>
                <a:cs typeface="Times New Roman"/>
                <a:sym typeface="Times New Roman"/>
              </a:rPr>
              <a:t> (Kim, 2023).</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Microvascular complications disrupt </a:t>
            </a:r>
            <a:r>
              <a:rPr lang="en" sz="1600" b="1">
                <a:latin typeface="Times New Roman"/>
                <a:ea typeface="Times New Roman"/>
                <a:cs typeface="Times New Roman"/>
                <a:sym typeface="Times New Roman"/>
              </a:rPr>
              <a:t>capillary exchange &amp; perfusion</a:t>
            </a:r>
            <a:r>
              <a:rPr lang="en" sz="1600">
                <a:latin typeface="Times New Roman"/>
                <a:ea typeface="Times New Roman"/>
                <a:cs typeface="Times New Roman"/>
                <a:sym typeface="Times New Roman"/>
              </a:rPr>
              <a:t> (Wirth &amp; Löhn, 2024).</a:t>
            </a:r>
            <a:endParaRPr sz="1600">
              <a:latin typeface="Times New Roman"/>
              <a:ea typeface="Times New Roman"/>
              <a:cs typeface="Times New Roman"/>
              <a:sym typeface="Times New Roman"/>
            </a:endParaRPr>
          </a:p>
        </p:txBody>
      </p:sp>
      <p:pic>
        <p:nvPicPr>
          <p:cNvPr id="109" name="Google Shape;109;p18"/>
          <p:cNvPicPr preferRelativeResize="0"/>
          <p:nvPr/>
        </p:nvPicPr>
        <p:blipFill>
          <a:blip r:embed="rId3">
            <a:alphaModFix/>
          </a:blip>
          <a:stretch>
            <a:fillRect/>
          </a:stretch>
        </p:blipFill>
        <p:spPr>
          <a:xfrm>
            <a:off x="5378075" y="1646600"/>
            <a:ext cx="2856049" cy="2321926"/>
          </a:xfrm>
          <a:prstGeom prst="rect">
            <a:avLst/>
          </a:prstGeom>
          <a:noFill/>
          <a:ln>
            <a:noFill/>
          </a:ln>
        </p:spPr>
      </p:pic>
      <p:sp>
        <p:nvSpPr>
          <p:cNvPr id="110" name="Google Shape;110;p18"/>
          <p:cNvSpPr txBox="1"/>
          <p:nvPr/>
        </p:nvSpPr>
        <p:spPr>
          <a:xfrm>
            <a:off x="4918950" y="4063025"/>
            <a:ext cx="3774300" cy="4392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200" b="1">
                <a:solidFill>
                  <a:schemeClr val="dk1"/>
                </a:solidFill>
                <a:latin typeface="Times New Roman"/>
                <a:ea typeface="Times New Roman"/>
                <a:cs typeface="Times New Roman"/>
                <a:sym typeface="Times New Roman"/>
              </a:rPr>
              <a:t>Figure 5: Endothelial dysfunction in diabetes</a:t>
            </a:r>
            <a:endParaRPr sz="1200" b="1">
              <a:solidFill>
                <a:schemeClr val="dk1"/>
              </a:solidFill>
              <a:latin typeface="Times New Roman"/>
              <a:ea typeface="Times New Roman"/>
              <a:cs typeface="Times New Roman"/>
              <a:sym typeface="Times New Roman"/>
            </a:endParaRPr>
          </a:p>
          <a:p>
            <a:pPr marL="0" lvl="0" indent="0" algn="ctr" rtl="0">
              <a:spcBef>
                <a:spcPts val="0"/>
              </a:spcBef>
              <a:spcAft>
                <a:spcPts val="0"/>
              </a:spcAft>
              <a:buNone/>
            </a:pPr>
            <a:r>
              <a:rPr lang="en" sz="1200">
                <a:solidFill>
                  <a:schemeClr val="dk1"/>
                </a:solidFill>
                <a:latin typeface="Times New Roman"/>
                <a:ea typeface="Times New Roman"/>
                <a:cs typeface="Times New Roman"/>
                <a:sym typeface="Times New Roman"/>
              </a:rPr>
              <a:t>(Source: Poznyak et al., 2022)</a:t>
            </a:r>
            <a:endParaRPr sz="1200">
              <a:solidFill>
                <a:schemeClr val="dk1"/>
              </a:solidFill>
              <a:latin typeface="Times New Roman"/>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p19"/>
          <p:cNvSpPr txBox="1">
            <a:spLocks noGrp="1"/>
          </p:cNvSpPr>
          <p:nvPr>
            <p:ph type="title"/>
          </p:nvPr>
        </p:nvSpPr>
        <p:spPr>
          <a:xfrm>
            <a:off x="311700" y="701275"/>
            <a:ext cx="8520600" cy="782100"/>
          </a:xfrm>
          <a:prstGeom prst="rect">
            <a:avLst/>
          </a:prstGeom>
        </p:spPr>
        <p:txBody>
          <a:bodyPr spcFirstLastPara="1" wrap="square" lIns="91425" tIns="91425" rIns="91425" bIns="91425" anchor="t" anchorCtr="0">
            <a:noAutofit/>
          </a:bodyPr>
          <a:lstStyle/>
          <a:p>
            <a:pPr marL="0" lvl="0" indent="0" algn="ctr" rtl="0">
              <a:lnSpc>
                <a:spcPct val="100000"/>
              </a:lnSpc>
              <a:spcBef>
                <a:spcPts val="0"/>
              </a:spcBef>
              <a:spcAft>
                <a:spcPts val="0"/>
              </a:spcAft>
              <a:buNone/>
            </a:pPr>
            <a:r>
              <a:rPr lang="en" sz="2000">
                <a:latin typeface="Times New Roman"/>
                <a:ea typeface="Times New Roman"/>
                <a:cs typeface="Times New Roman"/>
                <a:sym typeface="Times New Roman"/>
              </a:rPr>
              <a:t>Overview of the Case Person - Demographic details, risk factors to health and the disease </a:t>
            </a:r>
            <a:endParaRPr sz="2000">
              <a:latin typeface="Times New Roman"/>
              <a:ea typeface="Times New Roman"/>
              <a:cs typeface="Times New Roman"/>
              <a:sym typeface="Times New Roman"/>
            </a:endParaRPr>
          </a:p>
        </p:txBody>
      </p:sp>
      <p:sp>
        <p:nvSpPr>
          <p:cNvPr id="116" name="Google Shape;116;p19"/>
          <p:cNvSpPr txBox="1">
            <a:spLocks noGrp="1"/>
          </p:cNvSpPr>
          <p:nvPr>
            <p:ph type="body" idx="1"/>
          </p:nvPr>
        </p:nvSpPr>
        <p:spPr>
          <a:xfrm>
            <a:off x="311700" y="1923000"/>
            <a:ext cx="8520600" cy="2645700"/>
          </a:xfrm>
          <a:prstGeom prst="rect">
            <a:avLst/>
          </a:prstGeom>
        </p:spPr>
        <p:txBody>
          <a:bodyPr spcFirstLastPara="1" wrap="square" lIns="91425" tIns="91425" rIns="91425" bIns="91425" anchor="t" anchorCtr="0">
            <a:normAutofit/>
          </a:bodyPr>
          <a:lstStyle/>
          <a:p>
            <a:pPr marL="457200" lvl="0" indent="-330200" algn="just" rtl="0">
              <a:lnSpc>
                <a:spcPct val="15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55-year-old South Asian male, </a:t>
            </a:r>
            <a:r>
              <a:rPr lang="en" sz="1600" b="1">
                <a:latin typeface="Times New Roman"/>
                <a:ea typeface="Times New Roman"/>
                <a:cs typeface="Times New Roman"/>
                <a:sym typeface="Times New Roman"/>
              </a:rPr>
              <a:t>urban London</a:t>
            </a:r>
            <a:r>
              <a:rPr lang="en" sz="1600">
                <a:latin typeface="Times New Roman"/>
                <a:ea typeface="Times New Roman"/>
                <a:cs typeface="Times New Roman"/>
                <a:sym typeface="Times New Roman"/>
              </a:rPr>
              <a:t> resident.</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Sedentary lifestyle, poor diet → </a:t>
            </a:r>
            <a:r>
              <a:rPr lang="en" sz="1600" b="1">
                <a:latin typeface="Times New Roman"/>
                <a:ea typeface="Times New Roman"/>
                <a:cs typeface="Times New Roman"/>
                <a:sym typeface="Times New Roman"/>
              </a:rPr>
              <a:t>BMI &gt; 32 (obesity)</a:t>
            </a:r>
            <a:r>
              <a:rPr lang="en" sz="1600">
                <a:latin typeface="Times New Roman"/>
                <a:ea typeface="Times New Roman"/>
                <a:cs typeface="Times New Roman"/>
                <a:sym typeface="Times New Roman"/>
              </a:rPr>
              <a:t> (Hao et al., 2025).</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Risks: </a:t>
            </a:r>
            <a:r>
              <a:rPr lang="en" sz="1600" b="1">
                <a:latin typeface="Times New Roman"/>
                <a:ea typeface="Times New Roman"/>
                <a:cs typeface="Times New Roman"/>
                <a:sym typeface="Times New Roman"/>
              </a:rPr>
              <a:t>hypertension, diabetes, poor medication adherence</a:t>
            </a:r>
            <a:r>
              <a:rPr lang="en" sz="1600">
                <a:latin typeface="Times New Roman"/>
                <a:ea typeface="Times New Roman"/>
                <a:cs typeface="Times New Roman"/>
                <a:sym typeface="Times New Roman"/>
              </a:rPr>
              <a:t>.</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Limited social support, lives alone.</a:t>
            </a:r>
            <a:endParaRPr sz="1600">
              <a:latin typeface="Times New Roman"/>
              <a:ea typeface="Times New Roman"/>
              <a:cs typeface="Times New Roman"/>
              <a:sym typeface="Times New Roman"/>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20"/>
          <p:cNvSpPr txBox="1">
            <a:spLocks noGrp="1"/>
          </p:cNvSpPr>
          <p:nvPr>
            <p:ph type="title"/>
          </p:nvPr>
        </p:nvSpPr>
        <p:spPr>
          <a:xfrm>
            <a:off x="311700" y="603525"/>
            <a:ext cx="8520600" cy="855300"/>
          </a:xfrm>
          <a:prstGeom prst="rect">
            <a:avLst/>
          </a:prstGeom>
        </p:spPr>
        <p:txBody>
          <a:bodyPr spcFirstLastPara="1" wrap="square" lIns="91425" tIns="91425" rIns="91425" bIns="91425" anchor="t" anchorCtr="0">
            <a:noAutofit/>
          </a:bodyPr>
          <a:lstStyle/>
          <a:p>
            <a:pPr marL="0" lvl="0" indent="0" algn="ctr" rtl="0">
              <a:lnSpc>
                <a:spcPct val="100000"/>
              </a:lnSpc>
              <a:spcBef>
                <a:spcPts val="0"/>
              </a:spcBef>
              <a:spcAft>
                <a:spcPts val="0"/>
              </a:spcAft>
              <a:buNone/>
            </a:pPr>
            <a:r>
              <a:rPr lang="en" sz="2000">
                <a:latin typeface="Times New Roman"/>
                <a:ea typeface="Times New Roman"/>
                <a:cs typeface="Times New Roman"/>
                <a:sym typeface="Times New Roman"/>
              </a:rPr>
              <a:t>Overview of the Case Person - Demographic details, risk factors to health and the disease (Contd.)</a:t>
            </a:r>
            <a:endParaRPr sz="2000">
              <a:latin typeface="Times New Roman"/>
              <a:ea typeface="Times New Roman"/>
              <a:cs typeface="Times New Roman"/>
              <a:sym typeface="Times New Roman"/>
            </a:endParaRPr>
          </a:p>
        </p:txBody>
      </p:sp>
      <p:sp>
        <p:nvSpPr>
          <p:cNvPr id="122" name="Google Shape;122;p20"/>
          <p:cNvSpPr txBox="1">
            <a:spLocks noGrp="1"/>
          </p:cNvSpPr>
          <p:nvPr>
            <p:ph type="body" idx="1"/>
          </p:nvPr>
        </p:nvSpPr>
        <p:spPr>
          <a:xfrm>
            <a:off x="311700" y="1910800"/>
            <a:ext cx="8520600" cy="2658000"/>
          </a:xfrm>
          <a:prstGeom prst="rect">
            <a:avLst/>
          </a:prstGeom>
        </p:spPr>
        <p:txBody>
          <a:bodyPr spcFirstLastPara="1" wrap="square" lIns="91425" tIns="91425" rIns="91425" bIns="91425" anchor="t" anchorCtr="0">
            <a:normAutofit/>
          </a:bodyPr>
          <a:lstStyle/>
          <a:p>
            <a:pPr marL="457200" lvl="0" indent="-330200" algn="just" rtl="0">
              <a:lnSpc>
                <a:spcPct val="15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Family history: father died of </a:t>
            </a:r>
            <a:r>
              <a:rPr lang="en" sz="1600" b="1">
                <a:latin typeface="Times New Roman"/>
                <a:ea typeface="Times New Roman"/>
                <a:cs typeface="Times New Roman"/>
                <a:sym typeface="Times New Roman"/>
              </a:rPr>
              <a:t>MI at 50</a:t>
            </a:r>
            <a:r>
              <a:rPr lang="en" sz="1600">
                <a:latin typeface="Times New Roman"/>
                <a:ea typeface="Times New Roman"/>
                <a:cs typeface="Times New Roman"/>
                <a:sym typeface="Times New Roman"/>
              </a:rPr>
              <a:t>.</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Lifestyle: </a:t>
            </a:r>
            <a:r>
              <a:rPr lang="en" sz="1600" b="1">
                <a:latin typeface="Times New Roman"/>
                <a:ea typeface="Times New Roman"/>
                <a:cs typeface="Times New Roman"/>
                <a:sym typeface="Times New Roman"/>
              </a:rPr>
              <a:t>smokes 10/day, heavy drinking</a:t>
            </a:r>
            <a:r>
              <a:rPr lang="en" sz="1600">
                <a:latin typeface="Times New Roman"/>
                <a:ea typeface="Times New Roman"/>
                <a:cs typeface="Times New Roman"/>
                <a:sym typeface="Times New Roman"/>
              </a:rPr>
              <a:t> post-wife’s death.</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Symptoms: </a:t>
            </a:r>
            <a:r>
              <a:rPr lang="en" sz="1600" b="1">
                <a:latin typeface="Times New Roman"/>
                <a:ea typeface="Times New Roman"/>
                <a:cs typeface="Times New Roman"/>
                <a:sym typeface="Times New Roman"/>
              </a:rPr>
              <a:t>weakness, slurred speech → possible ischemic stroke</a:t>
            </a:r>
            <a:r>
              <a:rPr lang="en" sz="1600">
                <a:latin typeface="Times New Roman"/>
                <a:ea typeface="Times New Roman"/>
                <a:cs typeface="Times New Roman"/>
                <a:sym typeface="Times New Roman"/>
              </a:rPr>
              <a:t>.</a:t>
            </a:r>
            <a:endParaRPr sz="1600">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127" name="Google Shape;127;p21"/>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Autofit/>
          </a:bodyPr>
          <a:lstStyle/>
          <a:p>
            <a:pPr marL="0" lvl="0" indent="0" algn="ctr" rtl="0">
              <a:lnSpc>
                <a:spcPct val="100000"/>
              </a:lnSpc>
              <a:spcBef>
                <a:spcPts val="0"/>
              </a:spcBef>
              <a:spcAft>
                <a:spcPts val="0"/>
              </a:spcAft>
              <a:buNone/>
            </a:pPr>
            <a:r>
              <a:rPr lang="en" sz="2000">
                <a:latin typeface="Times New Roman"/>
                <a:ea typeface="Times New Roman"/>
                <a:cs typeface="Times New Roman"/>
                <a:sym typeface="Times New Roman"/>
              </a:rPr>
              <a:t>Care Plan for the Patient - evidence-based recommendations for the care routine</a:t>
            </a:r>
            <a:endParaRPr sz="2000">
              <a:latin typeface="Times New Roman"/>
              <a:ea typeface="Times New Roman"/>
              <a:cs typeface="Times New Roman"/>
              <a:sym typeface="Times New Roman"/>
            </a:endParaRPr>
          </a:p>
        </p:txBody>
      </p:sp>
      <p:sp>
        <p:nvSpPr>
          <p:cNvPr id="128" name="Google Shape;128;p21"/>
          <p:cNvSpPr txBox="1">
            <a:spLocks noGrp="1"/>
          </p:cNvSpPr>
          <p:nvPr>
            <p:ph type="body" idx="1"/>
          </p:nvPr>
        </p:nvSpPr>
        <p:spPr>
          <a:xfrm>
            <a:off x="311700" y="1417800"/>
            <a:ext cx="4516500" cy="3150900"/>
          </a:xfrm>
          <a:prstGeom prst="rect">
            <a:avLst/>
          </a:prstGeom>
        </p:spPr>
        <p:txBody>
          <a:bodyPr spcFirstLastPara="1" wrap="square" lIns="91425" tIns="91425" rIns="91425" bIns="91425" anchor="t" anchorCtr="0">
            <a:normAutofit lnSpcReduction="20000"/>
          </a:bodyPr>
          <a:lstStyle/>
          <a:p>
            <a:pPr marL="457200" lvl="0" indent="-330200" algn="just" rtl="0">
              <a:lnSpc>
                <a:spcPct val="15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NHS </a:t>
            </a:r>
            <a:r>
              <a:rPr lang="en" sz="1600" b="1">
                <a:latin typeface="Times New Roman"/>
                <a:ea typeface="Times New Roman"/>
                <a:cs typeface="Times New Roman"/>
                <a:sym typeface="Times New Roman"/>
              </a:rPr>
              <a:t>Cardiovascular Disease Modern Service Framework (CDMSF, 2026)</a:t>
            </a:r>
            <a:r>
              <a:rPr lang="en" sz="1600">
                <a:latin typeface="Times New Roman"/>
                <a:ea typeface="Times New Roman"/>
                <a:cs typeface="Times New Roman"/>
                <a:sym typeface="Times New Roman"/>
              </a:rPr>
              <a:t>: early diagnosis, lifestyle interventions (Gov.uk, 2026).</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NICE NG238 (2023): </a:t>
            </a:r>
            <a:r>
              <a:rPr lang="en" sz="1600" b="1">
                <a:latin typeface="Times New Roman"/>
                <a:ea typeface="Times New Roman"/>
                <a:cs typeface="Times New Roman"/>
                <a:sym typeface="Times New Roman"/>
              </a:rPr>
              <a:t>statins for lipid modification</a:t>
            </a:r>
            <a:r>
              <a:rPr lang="en" sz="1600">
                <a:latin typeface="Times New Roman"/>
                <a:ea typeface="Times New Roman"/>
                <a:cs typeface="Times New Roman"/>
                <a:sym typeface="Times New Roman"/>
              </a:rPr>
              <a:t>, smoking cessation.</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NICE NG28 (2026): diabetes management → </a:t>
            </a:r>
            <a:r>
              <a:rPr lang="en" sz="1600" b="1">
                <a:latin typeface="Times New Roman"/>
                <a:ea typeface="Times New Roman"/>
                <a:cs typeface="Times New Roman"/>
                <a:sym typeface="Times New Roman"/>
              </a:rPr>
              <a:t>HbA1c targets, metformin, SGLT2 inhibitors</a:t>
            </a:r>
            <a:r>
              <a:rPr lang="en" sz="1600">
                <a:latin typeface="Times New Roman"/>
                <a:ea typeface="Times New Roman"/>
                <a:cs typeface="Times New Roman"/>
                <a:sym typeface="Times New Roman"/>
              </a:rPr>
              <a:t>.</a:t>
            </a:r>
            <a:endParaRPr sz="1600">
              <a:latin typeface="Times New Roman"/>
              <a:ea typeface="Times New Roman"/>
              <a:cs typeface="Times New Roman"/>
              <a:sym typeface="Times New Roman"/>
            </a:endParaRPr>
          </a:p>
        </p:txBody>
      </p:sp>
      <p:pic>
        <p:nvPicPr>
          <p:cNvPr id="129" name="Google Shape;129;p21"/>
          <p:cNvPicPr preferRelativeResize="0"/>
          <p:nvPr/>
        </p:nvPicPr>
        <p:blipFill>
          <a:blip r:embed="rId3">
            <a:alphaModFix/>
          </a:blip>
          <a:stretch>
            <a:fillRect/>
          </a:stretch>
        </p:blipFill>
        <p:spPr>
          <a:xfrm>
            <a:off x="5066125" y="1695475"/>
            <a:ext cx="3318475" cy="2072350"/>
          </a:xfrm>
          <a:prstGeom prst="rect">
            <a:avLst/>
          </a:prstGeom>
          <a:noFill/>
          <a:ln>
            <a:noFill/>
          </a:ln>
        </p:spPr>
      </p:pic>
      <p:sp>
        <p:nvSpPr>
          <p:cNvPr id="130" name="Google Shape;130;p21"/>
          <p:cNvSpPr txBox="1"/>
          <p:nvPr/>
        </p:nvSpPr>
        <p:spPr>
          <a:xfrm>
            <a:off x="4918950" y="3855325"/>
            <a:ext cx="3774300" cy="7134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200" b="1">
                <a:solidFill>
                  <a:schemeClr val="dk1"/>
                </a:solidFill>
                <a:latin typeface="Times New Roman"/>
                <a:ea typeface="Times New Roman"/>
                <a:cs typeface="Times New Roman"/>
                <a:sym typeface="Times New Roman"/>
              </a:rPr>
              <a:t>Figure 6: Cardiovascular Disease Modern Service Framework</a:t>
            </a:r>
            <a:endParaRPr sz="1200" b="1">
              <a:solidFill>
                <a:schemeClr val="dk1"/>
              </a:solidFill>
              <a:latin typeface="Times New Roman"/>
              <a:ea typeface="Times New Roman"/>
              <a:cs typeface="Times New Roman"/>
              <a:sym typeface="Times New Roman"/>
            </a:endParaRPr>
          </a:p>
          <a:p>
            <a:pPr marL="0" lvl="0" indent="0" algn="ctr" rtl="0">
              <a:spcBef>
                <a:spcPts val="0"/>
              </a:spcBef>
              <a:spcAft>
                <a:spcPts val="0"/>
              </a:spcAft>
              <a:buNone/>
            </a:pPr>
            <a:r>
              <a:rPr lang="en" sz="1200">
                <a:solidFill>
                  <a:schemeClr val="dk1"/>
                </a:solidFill>
                <a:latin typeface="Times New Roman"/>
                <a:ea typeface="Times New Roman"/>
                <a:cs typeface="Times New Roman"/>
                <a:sym typeface="Times New Roman"/>
              </a:rPr>
              <a:t>(Source: Gov.uk, 2026)</a:t>
            </a:r>
            <a:endParaRPr sz="1200">
              <a:solidFill>
                <a:schemeClr val="dk1"/>
              </a:solidFill>
              <a:latin typeface="Times New Roman"/>
              <a:ea typeface="Times New Roman"/>
              <a:cs typeface="Times New Roman"/>
              <a:sym typeface="Times New Roman"/>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sp>
        <p:nvSpPr>
          <p:cNvPr id="135" name="Google Shape;135;p22"/>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Autofit/>
          </a:bodyPr>
          <a:lstStyle/>
          <a:p>
            <a:pPr marL="0" lvl="0" indent="0" algn="ctr" rtl="0">
              <a:lnSpc>
                <a:spcPct val="100000"/>
              </a:lnSpc>
              <a:spcBef>
                <a:spcPts val="1000"/>
              </a:spcBef>
              <a:spcAft>
                <a:spcPts val="0"/>
              </a:spcAft>
              <a:buNone/>
            </a:pPr>
            <a:r>
              <a:rPr lang="en" sz="2000">
                <a:latin typeface="Times New Roman"/>
                <a:ea typeface="Times New Roman"/>
                <a:cs typeface="Times New Roman"/>
                <a:sym typeface="Times New Roman"/>
              </a:rPr>
              <a:t>Care Plan for the Patient - monitoring, care planning, communication, and ethics</a:t>
            </a:r>
            <a:endParaRPr sz="2000">
              <a:latin typeface="Times New Roman"/>
              <a:ea typeface="Times New Roman"/>
              <a:cs typeface="Times New Roman"/>
              <a:sym typeface="Times New Roman"/>
            </a:endParaRPr>
          </a:p>
        </p:txBody>
      </p:sp>
      <p:sp>
        <p:nvSpPr>
          <p:cNvPr id="136" name="Google Shape;136;p22"/>
          <p:cNvSpPr txBox="1">
            <a:spLocks noGrp="1"/>
          </p:cNvSpPr>
          <p:nvPr>
            <p:ph type="body" idx="1"/>
          </p:nvPr>
        </p:nvSpPr>
        <p:spPr>
          <a:xfrm>
            <a:off x="311700" y="1417800"/>
            <a:ext cx="4883100" cy="3150900"/>
          </a:xfrm>
          <a:prstGeom prst="rect">
            <a:avLst/>
          </a:prstGeom>
        </p:spPr>
        <p:txBody>
          <a:bodyPr spcFirstLastPara="1" wrap="square" lIns="91425" tIns="91425" rIns="91425" bIns="91425" anchor="t" anchorCtr="0">
            <a:normAutofit/>
          </a:bodyPr>
          <a:lstStyle/>
          <a:p>
            <a:pPr marL="457200" lvl="0" indent="-330200" algn="just" rtl="0">
              <a:lnSpc>
                <a:spcPct val="15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Monitoring: </a:t>
            </a:r>
            <a:r>
              <a:rPr lang="en" sz="1600" b="1">
                <a:latin typeface="Times New Roman"/>
                <a:ea typeface="Times New Roman"/>
                <a:cs typeface="Times New Roman"/>
                <a:sym typeface="Times New Roman"/>
              </a:rPr>
              <a:t>BP, HbA1c, lipid profile, BMI, neurological function</a:t>
            </a:r>
            <a:r>
              <a:rPr lang="en" sz="1600">
                <a:latin typeface="Times New Roman"/>
                <a:ea typeface="Times New Roman"/>
                <a:cs typeface="Times New Roman"/>
                <a:sym typeface="Times New Roman"/>
              </a:rPr>
              <a:t> (Orozco-Beltran et al., 2026).</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Care planning: </a:t>
            </a:r>
            <a:r>
              <a:rPr lang="en" sz="1600" b="1">
                <a:latin typeface="Times New Roman"/>
                <a:ea typeface="Times New Roman"/>
                <a:cs typeface="Times New Roman"/>
                <a:sym typeface="Times New Roman"/>
              </a:rPr>
              <a:t>statins, antihypertensives, metformin, SGLT2 inhibitors</a:t>
            </a:r>
            <a:r>
              <a:rPr lang="en" sz="1600">
                <a:latin typeface="Times New Roman"/>
                <a:ea typeface="Times New Roman"/>
                <a:cs typeface="Times New Roman"/>
                <a:sym typeface="Times New Roman"/>
              </a:rPr>
              <a:t> (Chew et al., 2026).</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Lifestyle modification: </a:t>
            </a:r>
            <a:r>
              <a:rPr lang="en" sz="1600" b="1">
                <a:latin typeface="Times New Roman"/>
                <a:ea typeface="Times New Roman"/>
                <a:cs typeface="Times New Roman"/>
                <a:sym typeface="Times New Roman"/>
              </a:rPr>
              <a:t>smoking cessation, healthy diet, exercise</a:t>
            </a:r>
            <a:r>
              <a:rPr lang="en" sz="1600">
                <a:latin typeface="Times New Roman"/>
                <a:ea typeface="Times New Roman"/>
                <a:cs typeface="Times New Roman"/>
                <a:sym typeface="Times New Roman"/>
              </a:rPr>
              <a:t>.</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Rehabilitation services for recovery.</a:t>
            </a:r>
            <a:endParaRPr sz="1600">
              <a:latin typeface="Times New Roman"/>
              <a:ea typeface="Times New Roman"/>
              <a:cs typeface="Times New Roman"/>
              <a:sym typeface="Times New Roman"/>
            </a:endParaRPr>
          </a:p>
        </p:txBody>
      </p:sp>
      <p:pic>
        <p:nvPicPr>
          <p:cNvPr id="137" name="Google Shape;137;p22"/>
          <p:cNvPicPr preferRelativeResize="0"/>
          <p:nvPr/>
        </p:nvPicPr>
        <p:blipFill>
          <a:blip r:embed="rId3">
            <a:alphaModFix/>
          </a:blip>
          <a:stretch>
            <a:fillRect/>
          </a:stretch>
        </p:blipFill>
        <p:spPr>
          <a:xfrm>
            <a:off x="5683525" y="1536650"/>
            <a:ext cx="2675600" cy="2815100"/>
          </a:xfrm>
          <a:prstGeom prst="rect">
            <a:avLst/>
          </a:prstGeom>
          <a:noFill/>
          <a:ln>
            <a:noFill/>
          </a:ln>
        </p:spPr>
      </p:pic>
      <p:sp>
        <p:nvSpPr>
          <p:cNvPr id="138" name="Google Shape;138;p22"/>
          <p:cNvSpPr txBox="1"/>
          <p:nvPr/>
        </p:nvSpPr>
        <p:spPr>
          <a:xfrm>
            <a:off x="4980025" y="4351750"/>
            <a:ext cx="3774300" cy="7134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200" b="1">
                <a:solidFill>
                  <a:schemeClr val="dk1"/>
                </a:solidFill>
                <a:latin typeface="Times New Roman"/>
                <a:ea typeface="Times New Roman"/>
                <a:cs typeface="Times New Roman"/>
                <a:sym typeface="Times New Roman"/>
              </a:rPr>
              <a:t>Figure 7: NICE NG28 diabetes management</a:t>
            </a:r>
            <a:endParaRPr sz="1200" b="1">
              <a:solidFill>
                <a:schemeClr val="dk1"/>
              </a:solidFill>
              <a:latin typeface="Times New Roman"/>
              <a:ea typeface="Times New Roman"/>
              <a:cs typeface="Times New Roman"/>
              <a:sym typeface="Times New Roman"/>
            </a:endParaRPr>
          </a:p>
          <a:p>
            <a:pPr marL="0" lvl="0" indent="0" algn="ctr" rtl="0">
              <a:spcBef>
                <a:spcPts val="0"/>
              </a:spcBef>
              <a:spcAft>
                <a:spcPts val="0"/>
              </a:spcAft>
              <a:buNone/>
            </a:pPr>
            <a:r>
              <a:rPr lang="en" sz="1200">
                <a:solidFill>
                  <a:schemeClr val="dk1"/>
                </a:solidFill>
                <a:latin typeface="Times New Roman"/>
                <a:ea typeface="Times New Roman"/>
                <a:cs typeface="Times New Roman"/>
                <a:sym typeface="Times New Roman"/>
              </a:rPr>
              <a:t>(Source:NICE 2023)</a:t>
            </a:r>
            <a:endParaRPr sz="1200">
              <a:solidFill>
                <a:schemeClr val="dk1"/>
              </a:solidFill>
              <a:latin typeface="Times New Roman"/>
              <a:ea typeface="Times New Roman"/>
              <a:cs typeface="Times New Roman"/>
              <a:sym typeface="Times New Roman"/>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3" name="Google Shape;143;p23"/>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Autofit/>
          </a:bodyPr>
          <a:lstStyle/>
          <a:p>
            <a:pPr marL="0" lvl="0" indent="0" algn="ctr" rtl="0">
              <a:lnSpc>
                <a:spcPct val="100000"/>
              </a:lnSpc>
              <a:spcBef>
                <a:spcPts val="1000"/>
              </a:spcBef>
              <a:spcAft>
                <a:spcPts val="0"/>
              </a:spcAft>
              <a:buNone/>
            </a:pPr>
            <a:r>
              <a:rPr lang="en" sz="2000">
                <a:latin typeface="Times New Roman"/>
                <a:ea typeface="Times New Roman"/>
                <a:cs typeface="Times New Roman"/>
                <a:sym typeface="Times New Roman"/>
              </a:rPr>
              <a:t>Care Plan for the Patient - monitoring, care planning, communication, and ethics (Contd.)</a:t>
            </a:r>
            <a:endParaRPr sz="2000">
              <a:latin typeface="Times New Roman"/>
              <a:ea typeface="Times New Roman"/>
              <a:cs typeface="Times New Roman"/>
              <a:sym typeface="Times New Roman"/>
            </a:endParaRPr>
          </a:p>
        </p:txBody>
      </p:sp>
      <p:sp>
        <p:nvSpPr>
          <p:cNvPr id="144" name="Google Shape;144;p23"/>
          <p:cNvSpPr txBox="1">
            <a:spLocks noGrp="1"/>
          </p:cNvSpPr>
          <p:nvPr>
            <p:ph type="body" idx="1"/>
          </p:nvPr>
        </p:nvSpPr>
        <p:spPr>
          <a:xfrm>
            <a:off x="311700" y="1417800"/>
            <a:ext cx="4260300" cy="3150900"/>
          </a:xfrm>
          <a:prstGeom prst="rect">
            <a:avLst/>
          </a:prstGeom>
        </p:spPr>
        <p:txBody>
          <a:bodyPr spcFirstLastPara="1" wrap="square" lIns="91425" tIns="91425" rIns="91425" bIns="91425" anchor="t" anchorCtr="0">
            <a:normAutofit/>
          </a:bodyPr>
          <a:lstStyle/>
          <a:p>
            <a:pPr marL="457200" lvl="0" indent="-330200" algn="just" rtl="0">
              <a:lnSpc>
                <a:spcPct val="15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Communication: </a:t>
            </a:r>
            <a:r>
              <a:rPr lang="en" sz="1600" b="1">
                <a:latin typeface="Times New Roman"/>
                <a:ea typeface="Times New Roman"/>
                <a:cs typeface="Times New Roman"/>
                <a:sym typeface="Times New Roman"/>
              </a:rPr>
              <a:t>patient-centred, culturally sensitive, family involvement</a:t>
            </a:r>
            <a:r>
              <a:rPr lang="en" sz="1600">
                <a:latin typeface="Times New Roman"/>
                <a:ea typeface="Times New Roman"/>
                <a:cs typeface="Times New Roman"/>
                <a:sym typeface="Times New Roman"/>
              </a:rPr>
              <a:t>.</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Ethics: </a:t>
            </a:r>
            <a:r>
              <a:rPr lang="en" sz="1600" b="1">
                <a:latin typeface="Times New Roman"/>
                <a:ea typeface="Times New Roman"/>
                <a:cs typeface="Times New Roman"/>
                <a:sym typeface="Times New Roman"/>
              </a:rPr>
              <a:t>confidentiality, equitable access, autonomy</a:t>
            </a:r>
            <a:r>
              <a:rPr lang="en" sz="1600">
                <a:latin typeface="Times New Roman"/>
                <a:ea typeface="Times New Roman"/>
                <a:cs typeface="Times New Roman"/>
                <a:sym typeface="Times New Roman"/>
              </a:rPr>
              <a:t> (Nacu et al., 2025).</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NICE guidelines: personalised treatment considering </a:t>
            </a:r>
            <a:r>
              <a:rPr lang="en" sz="1600" b="1">
                <a:latin typeface="Times New Roman"/>
                <a:ea typeface="Times New Roman"/>
                <a:cs typeface="Times New Roman"/>
                <a:sym typeface="Times New Roman"/>
              </a:rPr>
              <a:t>socio economic &amp; cultural needs</a:t>
            </a:r>
            <a:r>
              <a:rPr lang="en" sz="1600">
                <a:latin typeface="Times New Roman"/>
                <a:ea typeface="Times New Roman"/>
                <a:cs typeface="Times New Roman"/>
                <a:sym typeface="Times New Roman"/>
              </a:rPr>
              <a:t>.</a:t>
            </a:r>
            <a:endParaRPr sz="1600">
              <a:latin typeface="Times New Roman"/>
              <a:ea typeface="Times New Roman"/>
              <a:cs typeface="Times New Roman"/>
              <a:sym typeface="Times New Roman"/>
            </a:endParaRPr>
          </a:p>
        </p:txBody>
      </p:sp>
      <p:pic>
        <p:nvPicPr>
          <p:cNvPr id="145" name="Google Shape;145;p23"/>
          <p:cNvPicPr preferRelativeResize="0"/>
          <p:nvPr/>
        </p:nvPicPr>
        <p:blipFill>
          <a:blip r:embed="rId3">
            <a:alphaModFix/>
          </a:blip>
          <a:stretch>
            <a:fillRect/>
          </a:stretch>
        </p:blipFill>
        <p:spPr>
          <a:xfrm>
            <a:off x="5426925" y="1417800"/>
            <a:ext cx="2895524" cy="2704776"/>
          </a:xfrm>
          <a:prstGeom prst="rect">
            <a:avLst/>
          </a:prstGeom>
          <a:noFill/>
          <a:ln>
            <a:noFill/>
          </a:ln>
        </p:spPr>
      </p:pic>
      <p:sp>
        <p:nvSpPr>
          <p:cNvPr id="146" name="Google Shape;146;p23"/>
          <p:cNvSpPr txBox="1"/>
          <p:nvPr/>
        </p:nvSpPr>
        <p:spPr>
          <a:xfrm>
            <a:off x="5058000" y="4122575"/>
            <a:ext cx="3774300" cy="7134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200" b="1">
                <a:solidFill>
                  <a:schemeClr val="dk1"/>
                </a:solidFill>
                <a:latin typeface="Times New Roman"/>
                <a:ea typeface="Times New Roman"/>
                <a:cs typeface="Times New Roman"/>
                <a:sym typeface="Times New Roman"/>
              </a:rPr>
              <a:t>Figure 8: NICE guidelines for personalised care</a:t>
            </a:r>
            <a:endParaRPr sz="1200" b="1">
              <a:solidFill>
                <a:schemeClr val="dk1"/>
              </a:solidFill>
              <a:latin typeface="Times New Roman"/>
              <a:ea typeface="Times New Roman"/>
              <a:cs typeface="Times New Roman"/>
              <a:sym typeface="Times New Roman"/>
            </a:endParaRPr>
          </a:p>
          <a:p>
            <a:pPr marL="0" lvl="0" indent="0" algn="ctr" rtl="0">
              <a:spcBef>
                <a:spcPts val="0"/>
              </a:spcBef>
              <a:spcAft>
                <a:spcPts val="0"/>
              </a:spcAft>
              <a:buNone/>
            </a:pPr>
            <a:r>
              <a:rPr lang="en" sz="1200">
                <a:solidFill>
                  <a:schemeClr val="dk1"/>
                </a:solidFill>
                <a:latin typeface="Times New Roman"/>
                <a:ea typeface="Times New Roman"/>
                <a:cs typeface="Times New Roman"/>
                <a:sym typeface="Times New Roman"/>
              </a:rPr>
              <a:t>(Source:NICE 2023)</a:t>
            </a:r>
            <a:endParaRPr sz="1200">
              <a:solidFill>
                <a:schemeClr val="dk1"/>
              </a:solidFill>
              <a:latin typeface="Times New Roman"/>
              <a:ea typeface="Times New Roman"/>
              <a:cs typeface="Times New Roman"/>
              <a:sym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151" name="Google Shape;151;p24"/>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Autofit/>
          </a:bodyPr>
          <a:lstStyle/>
          <a:p>
            <a:pPr marL="0" lvl="0" indent="0" algn="ctr" rtl="0">
              <a:lnSpc>
                <a:spcPct val="100000"/>
              </a:lnSpc>
              <a:spcBef>
                <a:spcPts val="1000"/>
              </a:spcBef>
              <a:spcAft>
                <a:spcPts val="0"/>
              </a:spcAft>
              <a:buNone/>
            </a:pPr>
            <a:r>
              <a:rPr lang="en" sz="2000">
                <a:latin typeface="Times New Roman"/>
                <a:ea typeface="Times New Roman"/>
                <a:cs typeface="Times New Roman"/>
                <a:sym typeface="Times New Roman"/>
              </a:rPr>
              <a:t>Conclusion</a:t>
            </a:r>
            <a:endParaRPr sz="2000">
              <a:latin typeface="Times New Roman"/>
              <a:ea typeface="Times New Roman"/>
              <a:cs typeface="Times New Roman"/>
              <a:sym typeface="Times New Roman"/>
            </a:endParaRPr>
          </a:p>
        </p:txBody>
      </p:sp>
      <p:sp>
        <p:nvSpPr>
          <p:cNvPr id="152" name="Google Shape;152;p24"/>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a:bodyPr>
          <a:lstStyle/>
          <a:p>
            <a:pPr marL="457200" lvl="0" indent="-330200" algn="just" rtl="0">
              <a:lnSpc>
                <a:spcPct val="15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Stroke &amp; diabetes → severe disruption of </a:t>
            </a:r>
            <a:r>
              <a:rPr lang="en" sz="1600" b="1">
                <a:latin typeface="Times New Roman"/>
                <a:ea typeface="Times New Roman"/>
                <a:cs typeface="Times New Roman"/>
                <a:sym typeface="Times New Roman"/>
              </a:rPr>
              <a:t>blood circulation</a:t>
            </a:r>
            <a:r>
              <a:rPr lang="en" sz="1600">
                <a:latin typeface="Times New Roman"/>
                <a:ea typeface="Times New Roman"/>
                <a:cs typeface="Times New Roman"/>
                <a:sym typeface="Times New Roman"/>
              </a:rPr>
              <a:t>.</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Prevention: </a:t>
            </a:r>
            <a:r>
              <a:rPr lang="en" sz="1600" b="1">
                <a:latin typeface="Times New Roman"/>
                <a:ea typeface="Times New Roman"/>
                <a:cs typeface="Times New Roman"/>
                <a:sym typeface="Times New Roman"/>
              </a:rPr>
              <a:t>monitoring, lifestyle changes, NHS/NICE compliance</a:t>
            </a:r>
            <a:r>
              <a:rPr lang="en" sz="1600">
                <a:latin typeface="Times New Roman"/>
                <a:ea typeface="Times New Roman"/>
                <a:cs typeface="Times New Roman"/>
                <a:sym typeface="Times New Roman"/>
              </a:rPr>
              <a:t>.</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a:latin typeface="Times New Roman"/>
                <a:ea typeface="Times New Roman"/>
                <a:cs typeface="Times New Roman"/>
                <a:sym typeface="Times New Roman"/>
              </a:rPr>
              <a:t>Ethical, individualised care ensures </a:t>
            </a:r>
            <a:r>
              <a:rPr lang="en" sz="1600" b="1">
                <a:latin typeface="Times New Roman"/>
                <a:ea typeface="Times New Roman"/>
                <a:cs typeface="Times New Roman"/>
                <a:sym typeface="Times New Roman"/>
              </a:rPr>
              <a:t>positive health outcomes</a:t>
            </a:r>
            <a:r>
              <a:rPr lang="en" sz="1600">
                <a:latin typeface="Times New Roman"/>
                <a:ea typeface="Times New Roman"/>
                <a:cs typeface="Times New Roman"/>
                <a:sym typeface="Times New Roman"/>
              </a:rPr>
              <a:t>.</a:t>
            </a:r>
            <a:endParaRPr sz="1600">
              <a:latin typeface="Times New Roman"/>
              <a:ea typeface="Times New Roman"/>
              <a:cs typeface="Times New Roman"/>
              <a:sym typeface="Times New Roman"/>
            </a:endParaRPr>
          </a:p>
        </p:txBody>
      </p:sp>
      <p:pic>
        <p:nvPicPr>
          <p:cNvPr id="153" name="Google Shape;153;p24"/>
          <p:cNvPicPr preferRelativeResize="0"/>
          <p:nvPr/>
        </p:nvPicPr>
        <p:blipFill>
          <a:blip r:embed="rId3">
            <a:alphaModFix/>
          </a:blip>
          <a:stretch>
            <a:fillRect/>
          </a:stretch>
        </p:blipFill>
        <p:spPr>
          <a:xfrm>
            <a:off x="4137700" y="2571750"/>
            <a:ext cx="3109900" cy="1885350"/>
          </a:xfrm>
          <a:prstGeom prst="rect">
            <a:avLst/>
          </a:prstGeom>
          <a:noFill/>
          <a:ln>
            <a:noFill/>
          </a:ln>
        </p:spPr>
      </p:pic>
      <p:sp>
        <p:nvSpPr>
          <p:cNvPr id="154" name="Google Shape;154;p24"/>
          <p:cNvSpPr txBox="1"/>
          <p:nvPr/>
        </p:nvSpPr>
        <p:spPr>
          <a:xfrm>
            <a:off x="4137750" y="4457100"/>
            <a:ext cx="3109800" cy="3609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200" b="1">
                <a:solidFill>
                  <a:schemeClr val="dk1"/>
                </a:solidFill>
                <a:latin typeface="Times New Roman"/>
                <a:ea typeface="Times New Roman"/>
                <a:cs typeface="Times New Roman"/>
                <a:sym typeface="Times New Roman"/>
              </a:rPr>
              <a:t>Figure 9: CVD Prevention and Care</a:t>
            </a:r>
            <a:endParaRPr sz="1200" b="1">
              <a:solidFill>
                <a:schemeClr val="dk1"/>
              </a:solidFill>
              <a:latin typeface="Times New Roman"/>
              <a:ea typeface="Times New Roman"/>
              <a:cs typeface="Times New Roman"/>
              <a:sym typeface="Times New Roman"/>
            </a:endParaRPr>
          </a:p>
          <a:p>
            <a:pPr marL="0" lvl="0" indent="0" algn="ctr" rtl="0">
              <a:spcBef>
                <a:spcPts val="0"/>
              </a:spcBef>
              <a:spcAft>
                <a:spcPts val="0"/>
              </a:spcAft>
              <a:buNone/>
            </a:pPr>
            <a:r>
              <a:rPr lang="en" sz="1200">
                <a:solidFill>
                  <a:schemeClr val="dk1"/>
                </a:solidFill>
                <a:latin typeface="Times New Roman"/>
                <a:ea typeface="Times New Roman"/>
                <a:cs typeface="Times New Roman"/>
                <a:sym typeface="Times New Roman"/>
              </a:rPr>
              <a:t>(Source:Orozco-Beltran et al., 2026)</a:t>
            </a:r>
            <a:endParaRPr sz="1200">
              <a:solidFill>
                <a:schemeClr val="dk1"/>
              </a:solidFill>
              <a:latin typeface="Times New Roman"/>
              <a:ea typeface="Times New Roman"/>
              <a:cs typeface="Times New Roman"/>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58"/>
        <p:cNvGrpSpPr/>
        <p:nvPr/>
      </p:nvGrpSpPr>
      <p:grpSpPr>
        <a:xfrm>
          <a:off x="0" y="0"/>
          <a:ext cx="0" cy="0"/>
          <a:chOff x="0" y="0"/>
          <a:chExt cx="0" cy="0"/>
        </a:xfrm>
      </p:grpSpPr>
      <p:sp>
        <p:nvSpPr>
          <p:cNvPr id="159" name="Google Shape;159;p25"/>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Autofit/>
          </a:bodyPr>
          <a:lstStyle/>
          <a:p>
            <a:pPr marL="0" lvl="0" indent="0" algn="ctr" rtl="0">
              <a:lnSpc>
                <a:spcPct val="100000"/>
              </a:lnSpc>
              <a:spcBef>
                <a:spcPts val="1000"/>
              </a:spcBef>
              <a:spcAft>
                <a:spcPts val="0"/>
              </a:spcAft>
              <a:buNone/>
            </a:pPr>
            <a:r>
              <a:rPr lang="en" sz="2000">
                <a:latin typeface="Times New Roman"/>
                <a:ea typeface="Times New Roman"/>
                <a:cs typeface="Times New Roman"/>
                <a:sym typeface="Times New Roman"/>
              </a:rPr>
              <a:t>References</a:t>
            </a:r>
            <a:endParaRPr sz="2000">
              <a:latin typeface="Times New Roman"/>
              <a:ea typeface="Times New Roman"/>
              <a:cs typeface="Times New Roman"/>
              <a:sym typeface="Times New Roman"/>
            </a:endParaRPr>
          </a:p>
        </p:txBody>
      </p:sp>
      <p:sp>
        <p:nvSpPr>
          <p:cNvPr id="160" name="Google Shape;160;p25"/>
          <p:cNvSpPr txBox="1">
            <a:spLocks noGrp="1"/>
          </p:cNvSpPr>
          <p:nvPr>
            <p:ph type="body" idx="1"/>
          </p:nvPr>
        </p:nvSpPr>
        <p:spPr>
          <a:xfrm>
            <a:off x="311700" y="1417800"/>
            <a:ext cx="8520600" cy="3339600"/>
          </a:xfrm>
          <a:prstGeom prst="rect">
            <a:avLst/>
          </a:prstGeom>
        </p:spPr>
        <p:txBody>
          <a:bodyPr spcFirstLastPara="1" wrap="square" lIns="91425" tIns="91425" rIns="91425" bIns="91425" anchor="t" anchorCtr="0">
            <a:noAutofit/>
          </a:bodyPr>
          <a:lstStyle/>
          <a:p>
            <a:pPr marL="457200" lvl="0" indent="-292100" algn="just" rtl="0">
              <a:spcBef>
                <a:spcPts val="1200"/>
              </a:spcBef>
              <a:spcAft>
                <a:spcPts val="0"/>
              </a:spcAft>
              <a:buSzPts val="1000"/>
              <a:buFont typeface="Times New Roman"/>
              <a:buChar char="●"/>
            </a:pPr>
            <a:r>
              <a:rPr lang="en" sz="1000">
                <a:latin typeface="Times New Roman"/>
                <a:ea typeface="Times New Roman"/>
                <a:cs typeface="Times New Roman"/>
                <a:sym typeface="Times New Roman"/>
              </a:rPr>
              <a:t>Ashby, J.W. and Mack, J.J. (2021) ‘Endothelial control of cerebral blood flow.’ </a:t>
            </a:r>
            <a:r>
              <a:rPr lang="en" sz="1000" i="1">
                <a:latin typeface="Times New Roman"/>
                <a:ea typeface="Times New Roman"/>
                <a:cs typeface="Times New Roman"/>
                <a:sym typeface="Times New Roman"/>
              </a:rPr>
              <a:t>The American Journal of Pathology</a:t>
            </a:r>
            <a:r>
              <a:rPr lang="en" sz="1000">
                <a:latin typeface="Times New Roman"/>
                <a:ea typeface="Times New Roman"/>
                <a:cs typeface="Times New Roman"/>
                <a:sym typeface="Times New Roman"/>
              </a:rPr>
              <a:t>, 191(11), pp.1906–1916. DOI: 10.1016/j.ajpath.2021.02.023.</a:t>
            </a:r>
            <a:endParaRPr sz="1000">
              <a:latin typeface="Times New Roman"/>
              <a:ea typeface="Times New Roman"/>
              <a:cs typeface="Times New Roman"/>
              <a:sym typeface="Times New Roman"/>
            </a:endParaRPr>
          </a:p>
          <a:p>
            <a:pPr marL="457200" lvl="0" indent="-292100" algn="just" rtl="0">
              <a:spcBef>
                <a:spcPts val="0"/>
              </a:spcBef>
              <a:spcAft>
                <a:spcPts val="0"/>
              </a:spcAft>
              <a:buSzPts val="1000"/>
              <a:buFont typeface="Times New Roman"/>
              <a:buChar char="●"/>
            </a:pPr>
            <a:r>
              <a:rPr lang="en" sz="1000">
                <a:latin typeface="Times New Roman"/>
                <a:ea typeface="Times New Roman"/>
                <a:cs typeface="Times New Roman"/>
                <a:sym typeface="Times New Roman"/>
              </a:rPr>
              <a:t>Betterhealth (2022) </a:t>
            </a:r>
            <a:r>
              <a:rPr lang="en" sz="1000" i="1">
                <a:latin typeface="Times New Roman"/>
                <a:ea typeface="Times New Roman"/>
                <a:cs typeface="Times New Roman"/>
                <a:sym typeface="Times New Roman"/>
              </a:rPr>
              <a:t>Circulatory system</a:t>
            </a:r>
            <a:r>
              <a:rPr lang="en" sz="1000">
                <a:latin typeface="Times New Roman"/>
                <a:ea typeface="Times New Roman"/>
                <a:cs typeface="Times New Roman"/>
                <a:sym typeface="Times New Roman"/>
              </a:rPr>
              <a:t>. [online] </a:t>
            </a:r>
            <a:r>
              <a:rPr lang="en" sz="1000" i="1">
                <a:latin typeface="Times New Roman"/>
                <a:ea typeface="Times New Roman"/>
                <a:cs typeface="Times New Roman"/>
                <a:sym typeface="Times New Roman"/>
              </a:rPr>
              <a:t>Better Health Channel</a:t>
            </a:r>
            <a:r>
              <a:rPr lang="en" sz="1000">
                <a:latin typeface="Times New Roman"/>
                <a:ea typeface="Times New Roman"/>
                <a:cs typeface="Times New Roman"/>
                <a:sym typeface="Times New Roman"/>
              </a:rPr>
              <a:t>. Available at:</a:t>
            </a:r>
            <a:r>
              <a:rPr lang="en" sz="1000">
                <a:uFill>
                  <a:noFill/>
                </a:uFill>
                <a:latin typeface="Times New Roman"/>
                <a:ea typeface="Times New Roman"/>
                <a:cs typeface="Times New Roman"/>
                <a:sym typeface="Times New Roman"/>
                <a:hlinkClick r:id="rId3"/>
              </a:rPr>
              <a:t> </a:t>
            </a:r>
            <a:r>
              <a:rPr lang="en" sz="1000" u="sng">
                <a:latin typeface="Times New Roman"/>
                <a:ea typeface="Times New Roman"/>
                <a:cs typeface="Times New Roman"/>
                <a:sym typeface="Times New Roman"/>
                <a:hlinkClick r:id="rId3"/>
              </a:rPr>
              <a:t>https://www.betterhealth.vic.gov.au/health/conditionsandtreatments/circulatory-system</a:t>
            </a:r>
            <a:r>
              <a:rPr lang="en" sz="1000">
                <a:latin typeface="Times New Roman"/>
                <a:ea typeface="Times New Roman"/>
                <a:cs typeface="Times New Roman"/>
                <a:sym typeface="Times New Roman"/>
              </a:rPr>
              <a:t> [Accessed 5 Aug. 2026].</a:t>
            </a:r>
            <a:endParaRPr sz="1000">
              <a:latin typeface="Times New Roman"/>
              <a:ea typeface="Times New Roman"/>
              <a:cs typeface="Times New Roman"/>
              <a:sym typeface="Times New Roman"/>
            </a:endParaRPr>
          </a:p>
          <a:p>
            <a:pPr marL="457200" lvl="0" indent="-292100" algn="just" rtl="0">
              <a:spcBef>
                <a:spcPts val="0"/>
              </a:spcBef>
              <a:spcAft>
                <a:spcPts val="0"/>
              </a:spcAft>
              <a:buSzPts val="1000"/>
              <a:buFont typeface="Times New Roman"/>
              <a:buChar char="●"/>
            </a:pPr>
            <a:r>
              <a:rPr lang="en" sz="1000">
                <a:latin typeface="Times New Roman"/>
                <a:ea typeface="Times New Roman"/>
                <a:cs typeface="Times New Roman"/>
                <a:sym typeface="Times New Roman"/>
              </a:rPr>
              <a:t>Brown, R. (2024) </a:t>
            </a:r>
            <a:r>
              <a:rPr lang="en" sz="1000" i="1">
                <a:latin typeface="Times New Roman"/>
                <a:ea typeface="Times New Roman"/>
                <a:cs typeface="Times New Roman"/>
                <a:sym typeface="Times New Roman"/>
              </a:rPr>
              <a:t>Stroke</a:t>
            </a:r>
            <a:r>
              <a:rPr lang="en" sz="1000">
                <a:latin typeface="Times New Roman"/>
                <a:ea typeface="Times New Roman"/>
                <a:cs typeface="Times New Roman"/>
                <a:sym typeface="Times New Roman"/>
              </a:rPr>
              <a:t>. [online] </a:t>
            </a:r>
            <a:r>
              <a:rPr lang="en" sz="1000" i="1">
                <a:latin typeface="Times New Roman"/>
                <a:ea typeface="Times New Roman"/>
                <a:cs typeface="Times New Roman"/>
                <a:sym typeface="Times New Roman"/>
              </a:rPr>
              <a:t>Mayo Clinic</a:t>
            </a:r>
            <a:r>
              <a:rPr lang="en" sz="1000">
                <a:latin typeface="Times New Roman"/>
                <a:ea typeface="Times New Roman"/>
                <a:cs typeface="Times New Roman"/>
                <a:sym typeface="Times New Roman"/>
              </a:rPr>
              <a:t>. Available at:</a:t>
            </a:r>
            <a:r>
              <a:rPr lang="en" sz="1000">
                <a:uFill>
                  <a:noFill/>
                </a:uFill>
                <a:latin typeface="Times New Roman"/>
                <a:ea typeface="Times New Roman"/>
                <a:cs typeface="Times New Roman"/>
                <a:sym typeface="Times New Roman"/>
                <a:hlinkClick r:id="rId4"/>
              </a:rPr>
              <a:t> </a:t>
            </a:r>
            <a:r>
              <a:rPr lang="en" sz="1000" u="sng">
                <a:latin typeface="Times New Roman"/>
                <a:ea typeface="Times New Roman"/>
                <a:cs typeface="Times New Roman"/>
                <a:sym typeface="Times New Roman"/>
                <a:hlinkClick r:id="rId4"/>
              </a:rPr>
              <a:t>https://www.mayoclinic.org/diseases-conditions/stroke/symptoms-causes/syc-20350113</a:t>
            </a:r>
            <a:r>
              <a:rPr lang="en" sz="1000">
                <a:latin typeface="Times New Roman"/>
                <a:ea typeface="Times New Roman"/>
                <a:cs typeface="Times New Roman"/>
                <a:sym typeface="Times New Roman"/>
              </a:rPr>
              <a:t> [Accessed 5 Aug. 2026]</a:t>
            </a:r>
            <a:endParaRPr sz="1000">
              <a:latin typeface="Times New Roman"/>
              <a:ea typeface="Times New Roman"/>
              <a:cs typeface="Times New Roman"/>
              <a:sym typeface="Times New Roman"/>
            </a:endParaRPr>
          </a:p>
          <a:p>
            <a:pPr marL="457200" lvl="0" indent="-292100" algn="just" rtl="0">
              <a:spcBef>
                <a:spcPts val="0"/>
              </a:spcBef>
              <a:spcAft>
                <a:spcPts val="0"/>
              </a:spcAft>
              <a:buSzPts val="1000"/>
              <a:buFont typeface="Times New Roman"/>
              <a:buChar char="●"/>
            </a:pPr>
            <a:r>
              <a:rPr lang="en" sz="1000">
                <a:latin typeface="Times New Roman"/>
                <a:ea typeface="Times New Roman"/>
                <a:cs typeface="Times New Roman"/>
                <a:sym typeface="Times New Roman"/>
              </a:rPr>
              <a:t>Buddiga, P. (2020) </a:t>
            </a:r>
            <a:r>
              <a:rPr lang="en" sz="1000" i="1">
                <a:latin typeface="Times New Roman"/>
                <a:ea typeface="Times New Roman"/>
                <a:cs typeface="Times New Roman"/>
                <a:sym typeface="Times New Roman"/>
              </a:rPr>
              <a:t>Cardiovascular system anatomy: Overview, gross anatomy, natural variants</a:t>
            </a:r>
            <a:r>
              <a:rPr lang="en" sz="1000">
                <a:latin typeface="Times New Roman"/>
                <a:ea typeface="Times New Roman"/>
                <a:cs typeface="Times New Roman"/>
                <a:sym typeface="Times New Roman"/>
              </a:rPr>
              <a:t>. [online] </a:t>
            </a:r>
            <a:r>
              <a:rPr lang="en" sz="1000" i="1">
                <a:latin typeface="Times New Roman"/>
                <a:ea typeface="Times New Roman"/>
                <a:cs typeface="Times New Roman"/>
                <a:sym typeface="Times New Roman"/>
              </a:rPr>
              <a:t>Medscape.com</a:t>
            </a:r>
            <a:r>
              <a:rPr lang="en" sz="1000">
                <a:latin typeface="Times New Roman"/>
                <a:ea typeface="Times New Roman"/>
                <a:cs typeface="Times New Roman"/>
                <a:sym typeface="Times New Roman"/>
              </a:rPr>
              <a:t>. Available at:</a:t>
            </a:r>
            <a:r>
              <a:rPr lang="en" sz="1000">
                <a:uFill>
                  <a:noFill/>
                </a:uFill>
                <a:latin typeface="Times New Roman"/>
                <a:ea typeface="Times New Roman"/>
                <a:cs typeface="Times New Roman"/>
                <a:sym typeface="Times New Roman"/>
                <a:hlinkClick r:id="rId5"/>
              </a:rPr>
              <a:t> </a:t>
            </a:r>
            <a:r>
              <a:rPr lang="en" sz="1000" u="sng">
                <a:latin typeface="Times New Roman"/>
                <a:ea typeface="Times New Roman"/>
                <a:cs typeface="Times New Roman"/>
                <a:sym typeface="Times New Roman"/>
                <a:hlinkClick r:id="rId5"/>
              </a:rPr>
              <a:t>https://emedicine.medscape.com/article/1948510-overview</a:t>
            </a:r>
            <a:r>
              <a:rPr lang="en" sz="1000">
                <a:latin typeface="Times New Roman"/>
                <a:ea typeface="Times New Roman"/>
                <a:cs typeface="Times New Roman"/>
                <a:sym typeface="Times New Roman"/>
              </a:rPr>
              <a:t> [Accessed 5 August 2026]</a:t>
            </a:r>
            <a:endParaRPr sz="1000">
              <a:latin typeface="Times New Roman"/>
              <a:ea typeface="Times New Roman"/>
              <a:cs typeface="Times New Roman"/>
              <a:sym typeface="Times New Roman"/>
            </a:endParaRPr>
          </a:p>
          <a:p>
            <a:pPr marL="457200" lvl="0" indent="-292100" algn="just" rtl="0">
              <a:spcBef>
                <a:spcPts val="0"/>
              </a:spcBef>
              <a:spcAft>
                <a:spcPts val="0"/>
              </a:spcAft>
              <a:buSzPts val="1000"/>
              <a:buFont typeface="Times New Roman"/>
              <a:buChar char="●"/>
            </a:pPr>
            <a:r>
              <a:rPr lang="en" sz="1000">
                <a:latin typeface="Times New Roman"/>
                <a:ea typeface="Times New Roman"/>
                <a:cs typeface="Times New Roman"/>
                <a:sym typeface="Times New Roman"/>
              </a:rPr>
              <a:t>Chaudhry, R., Miao, J. and Rehman, A. (2022) </a:t>
            </a:r>
            <a:r>
              <a:rPr lang="en" sz="1000" i="1">
                <a:latin typeface="Times New Roman"/>
                <a:ea typeface="Times New Roman"/>
                <a:cs typeface="Times New Roman"/>
                <a:sym typeface="Times New Roman"/>
              </a:rPr>
              <a:t>Physiology, cardiovascular</a:t>
            </a:r>
            <a:r>
              <a:rPr lang="en" sz="1000">
                <a:latin typeface="Times New Roman"/>
                <a:ea typeface="Times New Roman"/>
                <a:cs typeface="Times New Roman"/>
                <a:sym typeface="Times New Roman"/>
              </a:rPr>
              <a:t>. [online] </a:t>
            </a:r>
            <a:r>
              <a:rPr lang="en" sz="1000" i="1">
                <a:latin typeface="Times New Roman"/>
                <a:ea typeface="Times New Roman"/>
                <a:cs typeface="Times New Roman"/>
                <a:sym typeface="Times New Roman"/>
              </a:rPr>
              <a:t>National Library of Medicine</a:t>
            </a:r>
            <a:r>
              <a:rPr lang="en" sz="1000">
                <a:latin typeface="Times New Roman"/>
                <a:ea typeface="Times New Roman"/>
                <a:cs typeface="Times New Roman"/>
                <a:sym typeface="Times New Roman"/>
              </a:rPr>
              <a:t>. StatPearls Publishing. Available at:</a:t>
            </a:r>
            <a:r>
              <a:rPr lang="en" sz="1000">
                <a:uFill>
                  <a:noFill/>
                </a:uFill>
                <a:latin typeface="Times New Roman"/>
                <a:ea typeface="Times New Roman"/>
                <a:cs typeface="Times New Roman"/>
                <a:sym typeface="Times New Roman"/>
                <a:hlinkClick r:id="rId6"/>
              </a:rPr>
              <a:t> </a:t>
            </a:r>
            <a:r>
              <a:rPr lang="en" sz="1000" u="sng">
                <a:latin typeface="Times New Roman"/>
                <a:ea typeface="Times New Roman"/>
                <a:cs typeface="Times New Roman"/>
                <a:sym typeface="Times New Roman"/>
                <a:hlinkClick r:id="rId6"/>
              </a:rPr>
              <a:t>https://www.ncbi.nlm.nih.gov/books/NBK493197/</a:t>
            </a:r>
            <a:r>
              <a:rPr lang="en" sz="1000">
                <a:latin typeface="Times New Roman"/>
                <a:ea typeface="Times New Roman"/>
                <a:cs typeface="Times New Roman"/>
                <a:sym typeface="Times New Roman"/>
              </a:rPr>
              <a:t> [Accessed 5 August 2026]</a:t>
            </a:r>
            <a:endParaRPr sz="1000">
              <a:latin typeface="Times New Roman"/>
              <a:ea typeface="Times New Roman"/>
              <a:cs typeface="Times New Roman"/>
              <a:sym typeface="Times New Roman"/>
            </a:endParaRPr>
          </a:p>
          <a:p>
            <a:pPr marL="457200" lvl="0" indent="-292100" algn="just" rtl="0">
              <a:spcBef>
                <a:spcPts val="0"/>
              </a:spcBef>
              <a:spcAft>
                <a:spcPts val="0"/>
              </a:spcAft>
              <a:buSzPts val="1000"/>
              <a:buFont typeface="Times New Roman"/>
              <a:buChar char="●"/>
            </a:pPr>
            <a:r>
              <a:rPr lang="en" sz="1000">
                <a:latin typeface="Times New Roman"/>
                <a:ea typeface="Times New Roman"/>
                <a:cs typeface="Times New Roman"/>
                <a:sym typeface="Times New Roman"/>
              </a:rPr>
              <a:t>Chew, N.WS., Kong, G., Cader, F.A., Chen, Y., Chong, B., Chow, C.K., Goh, R., Grey, C., Guo, Y., Himan, H.R., Matthias, T., Nelson, A.J., Rejack, G., Rolleston, A., Roy, A., Sasikumar, N., Sawano, M., Beng Tan, K.C., Tern, P., Tromp, J. and Lu, Y. (2026) ‘Systematic review of Cardiovascular Care Delivery Across Health Systems in the Asia–pacific: A regional roadmap for strengthening cardiovascular care.’ </a:t>
            </a:r>
            <a:r>
              <a:rPr lang="en" sz="1000" i="1">
                <a:latin typeface="Times New Roman"/>
                <a:ea typeface="Times New Roman"/>
                <a:cs typeface="Times New Roman"/>
                <a:sym typeface="Times New Roman"/>
              </a:rPr>
              <a:t>The Lancet Regional Health - Western Pacific</a:t>
            </a:r>
            <a:r>
              <a:rPr lang="en" sz="1000">
                <a:latin typeface="Times New Roman"/>
                <a:ea typeface="Times New Roman"/>
                <a:cs typeface="Times New Roman"/>
                <a:sym typeface="Times New Roman"/>
              </a:rPr>
              <a:t>, [online] 71, p.101902. DOI: 10.1016/j.lanwpc.2026.101902.</a:t>
            </a:r>
            <a:endParaRPr sz="1000">
              <a:latin typeface="Times New Roman"/>
              <a:ea typeface="Times New Roman"/>
              <a:cs typeface="Times New Roman"/>
              <a:sym typeface="Times New Roman"/>
            </a:endParaRPr>
          </a:p>
          <a:p>
            <a:pPr marL="457200" lvl="0" indent="-292100" algn="just" rtl="0">
              <a:spcBef>
                <a:spcPts val="0"/>
              </a:spcBef>
              <a:spcAft>
                <a:spcPts val="0"/>
              </a:spcAft>
              <a:buSzPts val="1000"/>
              <a:buFont typeface="Times New Roman"/>
              <a:buChar char="●"/>
            </a:pPr>
            <a:r>
              <a:rPr lang="en" sz="1000">
                <a:latin typeface="Times New Roman"/>
                <a:ea typeface="Times New Roman"/>
                <a:cs typeface="Times New Roman"/>
                <a:sym typeface="Times New Roman"/>
              </a:rPr>
              <a:t>Clevelandclinic (2024) </a:t>
            </a:r>
            <a:r>
              <a:rPr lang="en" sz="1000" i="1">
                <a:latin typeface="Times New Roman"/>
                <a:ea typeface="Times New Roman"/>
                <a:cs typeface="Times New Roman"/>
                <a:sym typeface="Times New Roman"/>
              </a:rPr>
              <a:t>How your circulatory system works</a:t>
            </a:r>
            <a:r>
              <a:rPr lang="en" sz="1000">
                <a:latin typeface="Times New Roman"/>
                <a:ea typeface="Times New Roman"/>
                <a:cs typeface="Times New Roman"/>
                <a:sym typeface="Times New Roman"/>
              </a:rPr>
              <a:t>. [online] </a:t>
            </a:r>
            <a:r>
              <a:rPr lang="en" sz="1000" i="1">
                <a:latin typeface="Times New Roman"/>
                <a:ea typeface="Times New Roman"/>
                <a:cs typeface="Times New Roman"/>
                <a:sym typeface="Times New Roman"/>
              </a:rPr>
              <a:t>Cleveland Clinic</a:t>
            </a:r>
            <a:r>
              <a:rPr lang="en" sz="1000">
                <a:latin typeface="Times New Roman"/>
                <a:ea typeface="Times New Roman"/>
                <a:cs typeface="Times New Roman"/>
                <a:sym typeface="Times New Roman"/>
              </a:rPr>
              <a:t>. Available at:</a:t>
            </a:r>
            <a:r>
              <a:rPr lang="en" sz="1000">
                <a:uFill>
                  <a:noFill/>
                </a:uFill>
                <a:latin typeface="Times New Roman"/>
                <a:ea typeface="Times New Roman"/>
                <a:cs typeface="Times New Roman"/>
                <a:sym typeface="Times New Roman"/>
                <a:hlinkClick r:id="rId7"/>
              </a:rPr>
              <a:t> </a:t>
            </a:r>
            <a:r>
              <a:rPr lang="en" sz="1000" u="sng">
                <a:latin typeface="Times New Roman"/>
                <a:ea typeface="Times New Roman"/>
                <a:cs typeface="Times New Roman"/>
                <a:sym typeface="Times New Roman"/>
                <a:hlinkClick r:id="rId7"/>
              </a:rPr>
              <a:t>https://my.clevelandclinic.org/health/body/circulatory-and-cardiovascular-system</a:t>
            </a:r>
            <a:r>
              <a:rPr lang="en" sz="1000">
                <a:latin typeface="Times New Roman"/>
                <a:ea typeface="Times New Roman"/>
                <a:cs typeface="Times New Roman"/>
                <a:sym typeface="Times New Roman"/>
              </a:rPr>
              <a:t> [Accessed 5 August 2026]</a:t>
            </a:r>
            <a:endParaRPr sz="1000">
              <a:latin typeface="Times New Roman"/>
              <a:ea typeface="Times New Roman"/>
              <a:cs typeface="Times New Roman"/>
              <a:sym typeface="Times New Roman"/>
            </a:endParaRPr>
          </a:p>
          <a:p>
            <a:pPr marL="457200" lvl="0" indent="-292100" algn="just" rtl="0">
              <a:spcBef>
                <a:spcPts val="0"/>
              </a:spcBef>
              <a:spcAft>
                <a:spcPts val="0"/>
              </a:spcAft>
              <a:buSzPts val="1000"/>
              <a:buFont typeface="Times New Roman"/>
              <a:buChar char="●"/>
            </a:pPr>
            <a:r>
              <a:rPr lang="en" sz="1000">
                <a:latin typeface="Times New Roman"/>
                <a:ea typeface="Times New Roman"/>
                <a:cs typeface="Times New Roman"/>
                <a:sym typeface="Times New Roman"/>
              </a:rPr>
              <a:t>Gov.uk (2026) </a:t>
            </a:r>
            <a:r>
              <a:rPr lang="en" sz="1000" i="1">
                <a:latin typeface="Times New Roman"/>
                <a:ea typeface="Times New Roman"/>
                <a:cs typeface="Times New Roman"/>
                <a:sym typeface="Times New Roman"/>
              </a:rPr>
              <a:t>Cardiovascular disease modern service framework</a:t>
            </a:r>
            <a:r>
              <a:rPr lang="en" sz="1000">
                <a:latin typeface="Times New Roman"/>
                <a:ea typeface="Times New Roman"/>
                <a:cs typeface="Times New Roman"/>
                <a:sym typeface="Times New Roman"/>
              </a:rPr>
              <a:t>. [online] GOV.UK. Available at:</a:t>
            </a:r>
            <a:r>
              <a:rPr lang="en" sz="1000">
                <a:uFill>
                  <a:noFill/>
                </a:uFill>
                <a:latin typeface="Times New Roman"/>
                <a:ea typeface="Times New Roman"/>
                <a:cs typeface="Times New Roman"/>
                <a:sym typeface="Times New Roman"/>
                <a:hlinkClick r:id="rId8"/>
              </a:rPr>
              <a:t> </a:t>
            </a:r>
            <a:r>
              <a:rPr lang="en" sz="1000" u="sng">
                <a:latin typeface="Times New Roman"/>
                <a:ea typeface="Times New Roman"/>
                <a:cs typeface="Times New Roman"/>
                <a:sym typeface="Times New Roman"/>
                <a:hlinkClick r:id="rId8"/>
              </a:rPr>
              <a:t>https://www.gov.uk/government/publications/cardiovascular-disease-modern-service-framework</a:t>
            </a:r>
            <a:r>
              <a:rPr lang="en" sz="1000">
                <a:latin typeface="Times New Roman"/>
                <a:ea typeface="Times New Roman"/>
                <a:cs typeface="Times New Roman"/>
                <a:sym typeface="Times New Roman"/>
              </a:rPr>
              <a:t> [Accessed 5 August 2026]</a:t>
            </a:r>
            <a:endParaRPr sz="1000">
              <a:latin typeface="Times New Roman"/>
              <a:ea typeface="Times New Roman"/>
              <a:cs typeface="Times New Roman"/>
              <a:sym typeface="Times New Roman"/>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26"/>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Autofit/>
          </a:bodyPr>
          <a:lstStyle/>
          <a:p>
            <a:pPr marL="0" lvl="0" indent="0" algn="ctr" rtl="0">
              <a:lnSpc>
                <a:spcPct val="100000"/>
              </a:lnSpc>
              <a:spcBef>
                <a:spcPts val="1000"/>
              </a:spcBef>
              <a:spcAft>
                <a:spcPts val="0"/>
              </a:spcAft>
              <a:buNone/>
            </a:pPr>
            <a:r>
              <a:rPr lang="en" sz="2000">
                <a:latin typeface="Times New Roman"/>
                <a:ea typeface="Times New Roman"/>
                <a:cs typeface="Times New Roman"/>
                <a:sym typeface="Times New Roman"/>
              </a:rPr>
              <a:t>References</a:t>
            </a:r>
            <a:endParaRPr sz="2000">
              <a:latin typeface="Times New Roman"/>
              <a:ea typeface="Times New Roman"/>
              <a:cs typeface="Times New Roman"/>
              <a:sym typeface="Times New Roman"/>
            </a:endParaRPr>
          </a:p>
        </p:txBody>
      </p:sp>
      <p:sp>
        <p:nvSpPr>
          <p:cNvPr id="166" name="Google Shape;166;p26"/>
          <p:cNvSpPr txBox="1">
            <a:spLocks noGrp="1"/>
          </p:cNvSpPr>
          <p:nvPr>
            <p:ph type="body" idx="1"/>
          </p:nvPr>
        </p:nvSpPr>
        <p:spPr>
          <a:xfrm>
            <a:off x="311700" y="1417800"/>
            <a:ext cx="8520600" cy="3339600"/>
          </a:xfrm>
          <a:prstGeom prst="rect">
            <a:avLst/>
          </a:prstGeom>
        </p:spPr>
        <p:txBody>
          <a:bodyPr spcFirstLastPara="1" wrap="square" lIns="91425" tIns="91425" rIns="91425" bIns="91425" anchor="t" anchorCtr="0">
            <a:noAutofit/>
          </a:bodyPr>
          <a:lstStyle/>
          <a:p>
            <a:pPr marL="457200" lvl="0" indent="-292100" algn="just" rtl="0">
              <a:spcBef>
                <a:spcPts val="0"/>
              </a:spcBef>
              <a:spcAft>
                <a:spcPts val="0"/>
              </a:spcAft>
              <a:buSzPts val="1000"/>
              <a:buFont typeface="Times New Roman"/>
              <a:buChar char="●"/>
            </a:pPr>
            <a:r>
              <a:rPr lang="en" sz="1000">
                <a:latin typeface="Times New Roman"/>
                <a:ea typeface="Times New Roman"/>
                <a:cs typeface="Times New Roman"/>
                <a:sym typeface="Times New Roman"/>
              </a:rPr>
              <a:t>Hao, J., Lu, M., Sun, R., Guan, X., Hu, Y., Zhang, M., Zhang, Z., Cui, X., Wen, X., Li, C. and Zhang, C. (2025) ‘Contribution of high BMI to the global burden of cardiovascular disease among young adults aged 20-39 from 1990 to 2021: A systematic analysis for the global burden of disease study 2021.’ </a:t>
            </a:r>
            <a:r>
              <a:rPr lang="en" sz="1000" i="1">
                <a:latin typeface="Times New Roman"/>
                <a:ea typeface="Times New Roman"/>
                <a:cs typeface="Times New Roman"/>
                <a:sym typeface="Times New Roman"/>
              </a:rPr>
              <a:t>American Journal of Preventive Cardiology</a:t>
            </a:r>
            <a:r>
              <a:rPr lang="en" sz="1000">
                <a:latin typeface="Times New Roman"/>
                <a:ea typeface="Times New Roman"/>
                <a:cs typeface="Times New Roman"/>
                <a:sym typeface="Times New Roman"/>
              </a:rPr>
              <a:t>, [online] pp.101283–101283. DOI: 10.1016/j.ajpc.2025.101283.</a:t>
            </a:r>
            <a:endParaRPr sz="1000">
              <a:latin typeface="Times New Roman"/>
              <a:ea typeface="Times New Roman"/>
              <a:cs typeface="Times New Roman"/>
              <a:sym typeface="Times New Roman"/>
            </a:endParaRPr>
          </a:p>
          <a:p>
            <a:pPr marL="457200" lvl="0" indent="-292100" algn="just" rtl="0">
              <a:spcBef>
                <a:spcPts val="0"/>
              </a:spcBef>
              <a:spcAft>
                <a:spcPts val="0"/>
              </a:spcAft>
              <a:buSzPts val="1000"/>
              <a:buFont typeface="Times New Roman"/>
              <a:buChar char="●"/>
            </a:pPr>
            <a:r>
              <a:rPr lang="en" sz="1000">
                <a:latin typeface="Times New Roman"/>
                <a:ea typeface="Times New Roman"/>
                <a:cs typeface="Times New Roman"/>
                <a:sym typeface="Times New Roman"/>
              </a:rPr>
              <a:t>Hussain, A. (2025) ‘Chronic hyperglycemia and cardiovascular dysfunction: An in-depth exploration of metabolic and cellular pathways in type 2 diabetes mellitus.’ </a:t>
            </a:r>
            <a:r>
              <a:rPr lang="en" sz="1000" i="1">
                <a:latin typeface="Times New Roman"/>
                <a:ea typeface="Times New Roman"/>
                <a:cs typeface="Times New Roman"/>
                <a:sym typeface="Times New Roman"/>
              </a:rPr>
              <a:t>Cardiovascular Diabetology – Endocrinology Reports</a:t>
            </a:r>
            <a:r>
              <a:rPr lang="en" sz="1000">
                <a:latin typeface="Times New Roman"/>
                <a:ea typeface="Times New Roman"/>
                <a:cs typeface="Times New Roman"/>
                <a:sym typeface="Times New Roman"/>
              </a:rPr>
              <a:t>, [online] 11(1). DOI:10.1186/s40842-025-00247-3.</a:t>
            </a:r>
            <a:endParaRPr sz="1000">
              <a:latin typeface="Times New Roman"/>
              <a:ea typeface="Times New Roman"/>
              <a:cs typeface="Times New Roman"/>
              <a:sym typeface="Times New Roman"/>
            </a:endParaRPr>
          </a:p>
          <a:p>
            <a:pPr marL="457200" lvl="0" indent="-292100" algn="just" rtl="0">
              <a:spcBef>
                <a:spcPts val="0"/>
              </a:spcBef>
              <a:spcAft>
                <a:spcPts val="0"/>
              </a:spcAft>
              <a:buSzPts val="1000"/>
              <a:buFont typeface="Times New Roman"/>
              <a:buChar char="●"/>
            </a:pPr>
            <a:r>
              <a:rPr lang="en" sz="1000">
                <a:latin typeface="Times New Roman"/>
                <a:ea typeface="Times New Roman"/>
                <a:cs typeface="Times New Roman"/>
                <a:sym typeface="Times New Roman"/>
              </a:rPr>
              <a:t>Kim, H.L. (2023) ‘Arterial stiffness and hypertension.’ </a:t>
            </a:r>
            <a:r>
              <a:rPr lang="en" sz="1000" i="1">
                <a:latin typeface="Times New Roman"/>
                <a:ea typeface="Times New Roman"/>
                <a:cs typeface="Times New Roman"/>
                <a:sym typeface="Times New Roman"/>
              </a:rPr>
              <a:t>Clinical Hypertension</a:t>
            </a:r>
            <a:r>
              <a:rPr lang="en" sz="1000">
                <a:latin typeface="Times New Roman"/>
                <a:ea typeface="Times New Roman"/>
                <a:cs typeface="Times New Roman"/>
                <a:sym typeface="Times New Roman"/>
              </a:rPr>
              <a:t>, [online] 29(1), pp.31-33. DOI:10.1186/s40885-023-00258-1.</a:t>
            </a:r>
            <a:endParaRPr sz="1000">
              <a:latin typeface="Times New Roman"/>
              <a:ea typeface="Times New Roman"/>
              <a:cs typeface="Times New Roman"/>
              <a:sym typeface="Times New Roman"/>
            </a:endParaRPr>
          </a:p>
          <a:p>
            <a:pPr marL="457200" lvl="0" indent="-292100" algn="just" rtl="0">
              <a:spcBef>
                <a:spcPts val="0"/>
              </a:spcBef>
              <a:spcAft>
                <a:spcPts val="0"/>
              </a:spcAft>
              <a:buSzPts val="1000"/>
              <a:buFont typeface="Times New Roman"/>
              <a:buChar char="●"/>
            </a:pPr>
            <a:r>
              <a:rPr lang="en" sz="1000">
                <a:latin typeface="Times New Roman"/>
                <a:ea typeface="Times New Roman"/>
                <a:cs typeface="Times New Roman"/>
                <a:sym typeface="Times New Roman"/>
              </a:rPr>
              <a:t>Nacu, A.G., Constantin, D.-A. and Rogozea, L.M. (2025) ‘Ethical dilemmas and legal responsibilities in patient care: An analysis of hospital safety.’ </a:t>
            </a:r>
            <a:r>
              <a:rPr lang="en" sz="1000" i="1">
                <a:latin typeface="Times New Roman"/>
                <a:ea typeface="Times New Roman"/>
                <a:cs typeface="Times New Roman"/>
                <a:sym typeface="Times New Roman"/>
              </a:rPr>
              <a:t>Healthcare</a:t>
            </a:r>
            <a:r>
              <a:rPr lang="en" sz="1000">
                <a:latin typeface="Times New Roman"/>
                <a:ea typeface="Times New Roman"/>
                <a:cs typeface="Times New Roman"/>
                <a:sym typeface="Times New Roman"/>
              </a:rPr>
              <a:t>, 13(21), pp.2800–2800. DOI:10.3390/healthcare13212800.</a:t>
            </a:r>
            <a:endParaRPr sz="1000">
              <a:latin typeface="Times New Roman"/>
              <a:ea typeface="Times New Roman"/>
              <a:cs typeface="Times New Roman"/>
              <a:sym typeface="Times New Roman"/>
            </a:endParaRPr>
          </a:p>
          <a:p>
            <a:pPr marL="457200" lvl="0" indent="-292100" algn="just" rtl="0">
              <a:spcBef>
                <a:spcPts val="0"/>
              </a:spcBef>
              <a:spcAft>
                <a:spcPts val="0"/>
              </a:spcAft>
              <a:buSzPts val="1000"/>
              <a:buFont typeface="Times New Roman"/>
              <a:buChar char="●"/>
            </a:pPr>
            <a:r>
              <a:rPr lang="en" sz="1000">
                <a:latin typeface="Times New Roman"/>
                <a:ea typeface="Times New Roman"/>
                <a:cs typeface="Times New Roman"/>
                <a:sym typeface="Times New Roman"/>
              </a:rPr>
              <a:t>NICE (2023) </a:t>
            </a:r>
            <a:r>
              <a:rPr lang="en" sz="1000" i="1">
                <a:latin typeface="Times New Roman"/>
                <a:ea typeface="Times New Roman"/>
                <a:cs typeface="Times New Roman"/>
                <a:sym typeface="Times New Roman"/>
              </a:rPr>
              <a:t>Cardiovascular disease: Risk assessment and reduction, including lipid modification | guidance | NICE</a:t>
            </a:r>
            <a:r>
              <a:rPr lang="en" sz="1000">
                <a:latin typeface="Times New Roman"/>
                <a:ea typeface="Times New Roman"/>
                <a:cs typeface="Times New Roman"/>
                <a:sym typeface="Times New Roman"/>
              </a:rPr>
              <a:t>. [online] </a:t>
            </a:r>
            <a:r>
              <a:rPr lang="en" sz="1000" i="1">
                <a:latin typeface="Times New Roman"/>
                <a:ea typeface="Times New Roman"/>
                <a:cs typeface="Times New Roman"/>
                <a:sym typeface="Times New Roman"/>
              </a:rPr>
              <a:t>www.nice.org.uk</a:t>
            </a:r>
            <a:r>
              <a:rPr lang="en" sz="1000">
                <a:latin typeface="Times New Roman"/>
                <a:ea typeface="Times New Roman"/>
                <a:cs typeface="Times New Roman"/>
                <a:sym typeface="Times New Roman"/>
              </a:rPr>
              <a:t>. Available at:</a:t>
            </a:r>
            <a:r>
              <a:rPr lang="en" sz="1000">
                <a:uFill>
                  <a:noFill/>
                </a:uFill>
                <a:latin typeface="Times New Roman"/>
                <a:ea typeface="Times New Roman"/>
                <a:cs typeface="Times New Roman"/>
                <a:sym typeface="Times New Roman"/>
                <a:hlinkClick r:id="rId3"/>
              </a:rPr>
              <a:t> </a:t>
            </a:r>
            <a:r>
              <a:rPr lang="en" sz="1000" u="sng">
                <a:latin typeface="Times New Roman"/>
                <a:ea typeface="Times New Roman"/>
                <a:cs typeface="Times New Roman"/>
                <a:sym typeface="Times New Roman"/>
                <a:hlinkClick r:id="rId3"/>
              </a:rPr>
              <a:t>https://www.nice.org.uk/guidance/ng238</a:t>
            </a:r>
            <a:r>
              <a:rPr lang="en" sz="1000">
                <a:latin typeface="Times New Roman"/>
                <a:ea typeface="Times New Roman"/>
                <a:cs typeface="Times New Roman"/>
                <a:sym typeface="Times New Roman"/>
              </a:rPr>
              <a:t> [Accessed 5 August 2026]</a:t>
            </a:r>
            <a:endParaRPr sz="1000">
              <a:latin typeface="Times New Roman"/>
              <a:ea typeface="Times New Roman"/>
              <a:cs typeface="Times New Roman"/>
              <a:sym typeface="Times New Roman"/>
            </a:endParaRPr>
          </a:p>
          <a:p>
            <a:pPr marL="457200" lvl="0" indent="-292100" algn="just" rtl="0">
              <a:spcBef>
                <a:spcPts val="0"/>
              </a:spcBef>
              <a:spcAft>
                <a:spcPts val="0"/>
              </a:spcAft>
              <a:buSzPts val="1000"/>
              <a:buFont typeface="Times New Roman"/>
              <a:buChar char="●"/>
            </a:pPr>
            <a:r>
              <a:rPr lang="en" sz="1000">
                <a:latin typeface="Times New Roman"/>
                <a:ea typeface="Times New Roman"/>
                <a:cs typeface="Times New Roman"/>
                <a:sym typeface="Times New Roman"/>
              </a:rPr>
              <a:t>Orozco-Beltran, D., Seidu, S. and Quesada, J.A. (2026) ‘Routine HbA1c monitoring and cardiovascular outcomes in diabetes: Evidence from a large Spanish cohort.’ </a:t>
            </a:r>
            <a:r>
              <a:rPr lang="en" sz="1000" i="1">
                <a:latin typeface="Times New Roman"/>
                <a:ea typeface="Times New Roman"/>
                <a:cs typeface="Times New Roman"/>
                <a:sym typeface="Times New Roman"/>
              </a:rPr>
              <a:t>Primary Care Diabetes</a:t>
            </a:r>
            <a:r>
              <a:rPr lang="en" sz="1000">
                <a:latin typeface="Times New Roman"/>
                <a:ea typeface="Times New Roman"/>
                <a:cs typeface="Times New Roman"/>
                <a:sym typeface="Times New Roman"/>
              </a:rPr>
              <a:t>, 20(1), pp.13–20. DOI: 10.1016/j.pcd.2025.11.012.</a:t>
            </a:r>
            <a:endParaRPr sz="1000">
              <a:latin typeface="Times New Roman"/>
              <a:ea typeface="Times New Roman"/>
              <a:cs typeface="Times New Roman"/>
              <a:sym typeface="Times New Roman"/>
            </a:endParaRPr>
          </a:p>
          <a:p>
            <a:pPr marL="457200" lvl="0" indent="-292100" algn="just" rtl="0">
              <a:spcBef>
                <a:spcPts val="0"/>
              </a:spcBef>
              <a:spcAft>
                <a:spcPts val="0"/>
              </a:spcAft>
              <a:buSzPts val="1000"/>
              <a:buFont typeface="Times New Roman"/>
              <a:buChar char="●"/>
            </a:pPr>
            <a:r>
              <a:rPr lang="en" sz="1000">
                <a:latin typeface="Times New Roman"/>
                <a:ea typeface="Times New Roman"/>
                <a:cs typeface="Times New Roman"/>
                <a:sym typeface="Times New Roman"/>
              </a:rPr>
              <a:t>Poznyak, A.V., Litvinova, L., Poggio, P., Sukhorukov, V.N. and Orekhov, A.N. (2022) ‘Effect of glucose levels on cardiovascular risk.’ </a:t>
            </a:r>
            <a:r>
              <a:rPr lang="en" sz="1000" i="1">
                <a:latin typeface="Times New Roman"/>
                <a:ea typeface="Times New Roman"/>
                <a:cs typeface="Times New Roman"/>
                <a:sym typeface="Times New Roman"/>
              </a:rPr>
              <a:t>Effect of Glucose Levels on Cardiovascular Risk</a:t>
            </a:r>
            <a:r>
              <a:rPr lang="en" sz="1000">
                <a:latin typeface="Times New Roman"/>
                <a:ea typeface="Times New Roman"/>
                <a:cs typeface="Times New Roman"/>
                <a:sym typeface="Times New Roman"/>
              </a:rPr>
              <a:t>, [online] 11(19), pp.3034–3034. DOI:10.3390/cells11193034.</a:t>
            </a:r>
            <a:endParaRPr sz="1000">
              <a:latin typeface="Times New Roman"/>
              <a:ea typeface="Times New Roman"/>
              <a:cs typeface="Times New Roman"/>
              <a:sym typeface="Times New Roman"/>
            </a:endParaRPr>
          </a:p>
          <a:p>
            <a:pPr marL="457200" lvl="0" indent="-292100" algn="just" rtl="0">
              <a:spcBef>
                <a:spcPts val="0"/>
              </a:spcBef>
              <a:spcAft>
                <a:spcPts val="0"/>
              </a:spcAft>
              <a:buSzPts val="1000"/>
              <a:buFont typeface="Times New Roman"/>
              <a:buChar char="●"/>
            </a:pPr>
            <a:r>
              <a:rPr lang="en" sz="1000">
                <a:latin typeface="Times New Roman"/>
                <a:ea typeface="Times New Roman"/>
                <a:cs typeface="Times New Roman"/>
                <a:sym typeface="Times New Roman"/>
              </a:rPr>
              <a:t>Wirth, K.J. and Löhn, M. (2024) ‘Microvascular capillary and precapillary cardiovascular disturbances strongly interact to severely affect tissue perfusion and mitochondrial function in myalgic encephalomyelitis/chronic fatigue syndrome evolving from the post COVID-19 syndrome.’ </a:t>
            </a:r>
            <a:r>
              <a:rPr lang="en" sz="1000" i="1">
                <a:latin typeface="Times New Roman"/>
                <a:ea typeface="Times New Roman"/>
                <a:cs typeface="Times New Roman"/>
                <a:sym typeface="Times New Roman"/>
              </a:rPr>
              <a:t>Medicina</a:t>
            </a:r>
            <a:r>
              <a:rPr lang="en" sz="1000">
                <a:latin typeface="Times New Roman"/>
                <a:ea typeface="Times New Roman"/>
                <a:cs typeface="Times New Roman"/>
                <a:sym typeface="Times New Roman"/>
              </a:rPr>
              <a:t>, [online] 60(2), pp.194-195. DOI:10.3390/medicina60020194.</a:t>
            </a:r>
            <a:endParaRPr sz="1000">
              <a:latin typeface="Times New Roman"/>
              <a:ea typeface="Times New Roman"/>
              <a:cs typeface="Times New Roman"/>
              <a:sym typeface="Times New Roman"/>
            </a:endParaRPr>
          </a:p>
          <a:p>
            <a:pPr marL="457200" lvl="0" indent="-292100" algn="just" rtl="0">
              <a:spcBef>
                <a:spcPts val="0"/>
              </a:spcBef>
              <a:spcAft>
                <a:spcPts val="0"/>
              </a:spcAft>
              <a:buSzPts val="1000"/>
              <a:buFont typeface="Times New Roman"/>
              <a:buChar char="●"/>
            </a:pPr>
            <a:r>
              <a:rPr lang="en" sz="1000">
                <a:latin typeface="Times New Roman"/>
                <a:ea typeface="Times New Roman"/>
                <a:cs typeface="Times New Roman"/>
                <a:sym typeface="Times New Roman"/>
              </a:rPr>
              <a:t>Xu, A., Zhang, H., Zhang, Y., Wu, J. and Huang, Z. (2025) ‘Ischemic stroke and intervention strategies based on the timeline of stroke progression: Review and prospects.’ </a:t>
            </a:r>
            <a:r>
              <a:rPr lang="en" sz="1000" i="1">
                <a:latin typeface="Times New Roman"/>
                <a:ea typeface="Times New Roman"/>
                <a:cs typeface="Times New Roman"/>
                <a:sym typeface="Times New Roman"/>
              </a:rPr>
              <a:t>Acta Pharmaceutica Sinica B</a:t>
            </a:r>
            <a:r>
              <a:rPr lang="en" sz="1000">
                <a:latin typeface="Times New Roman"/>
                <a:ea typeface="Times New Roman"/>
                <a:cs typeface="Times New Roman"/>
                <a:sym typeface="Times New Roman"/>
              </a:rPr>
              <a:t>. [online] DOI: 10.1016/j.apsb.2025.07.026. </a:t>
            </a:r>
            <a:endParaRPr sz="1000">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Blue &amp; Gold">
  <a:themeElements>
    <a:clrScheme name="Blue &amp; Gold">
      <a:dk1>
        <a:srgbClr val="FFFFFF"/>
      </a:dk1>
      <a:lt1>
        <a:srgbClr val="01AFD1"/>
      </a:lt1>
      <a:dk2>
        <a:srgbClr val="1E2D31"/>
      </a:dk2>
      <a:lt2>
        <a:srgbClr val="BFC7CA"/>
      </a:lt2>
      <a:accent1>
        <a:srgbClr val="006F85"/>
      </a:accent1>
      <a:accent2>
        <a:srgbClr val="AF4345"/>
      </a:accent2>
      <a:accent3>
        <a:srgbClr val="47D06A"/>
      </a:accent3>
      <a:accent4>
        <a:srgbClr val="F58F8F"/>
      </a:accent4>
      <a:accent5>
        <a:srgbClr val="F6CD4C"/>
      </a:accent5>
      <a:accent6>
        <a:srgbClr val="F8E71C"/>
      </a:accent6>
      <a:hlink>
        <a:srgbClr val="F6CD4C"/>
      </a:hlink>
      <a:folHlink>
        <a:srgbClr val="F6CD4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3245</Words>
  <Application>Microsoft Office PowerPoint</Application>
  <PresentationFormat>On-screen Show (16:9)</PresentationFormat>
  <Paragraphs>108</Paragraphs>
  <Slides>14</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Playfair Display</vt:lpstr>
      <vt:lpstr>Times New Roman</vt:lpstr>
      <vt:lpstr>Arial</vt:lpstr>
      <vt:lpstr>Lato</vt:lpstr>
      <vt:lpstr>Blue &amp; Gold</vt:lpstr>
      <vt:lpstr>Module Code: BMHP5023  Module Name: Introduction to Physiology   Assignment Title: Component 2: Presentation (PowerPoint with voice-over)  Module Leader: G1 and G2 Shaila Hussain</vt:lpstr>
      <vt:lpstr> Introduction to the Presentation</vt:lpstr>
      <vt:lpstr>Body Functioning - Anatomy and Physiology of the Cardiovascular System</vt:lpstr>
      <vt:lpstr>Body Functioning - Anatomy and Physiology of the Cardiovascular System (Contd.)</vt:lpstr>
      <vt:lpstr>Effect of cardiovascular disease on the functioning of the cardiovascular system</vt:lpstr>
      <vt:lpstr>Effect of cardiovascular disease on the functioning of the cardiovascular system (Contd.)</vt:lpstr>
      <vt:lpstr>Overview of the Case Person - Demographic details, risk factors to health and the disease </vt:lpstr>
      <vt:lpstr>Overview of the Case Person - Demographic details, risk factors to health and the disease (Contd.)</vt:lpstr>
      <vt:lpstr>Care Plan for the Patient - evidence-based recommendations for the care routine</vt:lpstr>
      <vt:lpstr>Care Plan for the Patient - monitoring, care planning, communication, and ethics</vt:lpstr>
      <vt:lpstr>Care Plan for the Patient - monitoring, care planning, communication, and ethics (Contd.)</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modified xsi:type="dcterms:W3CDTF">2026-08-14T12:07:19Z</dcterms:modified>
</cp:coreProperties>
</file>