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pl-PL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6553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885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38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879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273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7347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499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2637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474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318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3/14/2025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217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3/14/2025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542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28" r:id="rId6"/>
    <p:sldLayoutId id="2147483724" r:id="rId7"/>
    <p:sldLayoutId id="2147483725" r:id="rId8"/>
    <p:sldLayoutId id="2147483726" r:id="rId9"/>
    <p:sldLayoutId id="2147483727" r:id="rId10"/>
    <p:sldLayoutId id="214748372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729A30-F429-4967-81E8-45F6757C88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9FC137C-7F97-41FA-86A1-2E01C3837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967903" cy="685798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9FBFB9D3-7D34-4948-B4D0-73E7B6E52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4949" y="-54949"/>
            <a:ext cx="6858005" cy="6967903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D326E017-13C3-BBBD-A092-35CCF5B8F4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7915" y="1327354"/>
            <a:ext cx="3713414" cy="1486119"/>
          </a:xfrm>
        </p:spPr>
        <p:txBody>
          <a:bodyPr>
            <a:normAutofit fontScale="90000"/>
          </a:bodyPr>
          <a:lstStyle/>
          <a:p>
            <a:r>
              <a:rPr lang="en-US" dirty="0"/>
              <a:t> The Life Course Approach to Health and Well-being</a:t>
            </a:r>
            <a:endParaRPr lang="pl-PL" dirty="0"/>
          </a:p>
        </p:txBody>
      </p:sp>
      <p:sp>
        <p:nvSpPr>
          <p:cNvPr id="3" name="Podtytuł 2">
            <a:extLst>
              <a:ext uri="{FF2B5EF4-FFF2-40B4-BE49-F238E27FC236}">
                <a16:creationId xmlns:a16="http://schemas.microsoft.com/office/drawing/2014/main" id="{1C01B868-9177-DAA2-C3D9-AC5A78DB0E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7915" y="3156155"/>
            <a:ext cx="4535391" cy="2731409"/>
          </a:xfrm>
        </p:spPr>
        <p:txBody>
          <a:bodyPr>
            <a:normAutofit/>
          </a:bodyPr>
          <a:lstStyle/>
          <a:p>
            <a:r>
              <a:rPr lang="en-US" sz="2800" b="1" dirty="0"/>
              <a:t>Understanding Health Across the </a:t>
            </a:r>
            <a:r>
              <a:rPr lang="en-US" sz="2800" b="1" dirty="0" err="1"/>
              <a:t>Lifespa</a:t>
            </a:r>
            <a:r>
              <a:rPr lang="pl-PL" sz="2800" b="1" dirty="0"/>
              <a:t>n</a:t>
            </a:r>
          </a:p>
          <a:p>
            <a:endParaRPr lang="pl-PL" sz="2800" b="1" dirty="0"/>
          </a:p>
          <a:p>
            <a:r>
              <a:rPr lang="pl-PL" b="1" dirty="0"/>
              <a:t>Dominika </a:t>
            </a:r>
            <a:r>
              <a:rPr lang="pl-PL" b="1" dirty="0" err="1"/>
              <a:t>Mlynarczyk</a:t>
            </a:r>
            <a:r>
              <a:rPr lang="pl-PL" b="1" dirty="0"/>
              <a:t> </a:t>
            </a:r>
          </a:p>
        </p:txBody>
      </p:sp>
      <p:pic>
        <p:nvPicPr>
          <p:cNvPr id="4" name="Picture 3" descr="Odizolowany Twigs i kwiaty na białej powierzchni">
            <a:extLst>
              <a:ext uri="{FF2B5EF4-FFF2-40B4-BE49-F238E27FC236}">
                <a16:creationId xmlns:a16="http://schemas.microsoft.com/office/drawing/2014/main" id="{C1231680-6BA5-930F-F139-89C2B15731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63" r="16677" b="1"/>
          <a:stretch/>
        </p:blipFill>
        <p:spPr>
          <a:xfrm>
            <a:off x="6967903" y="-14"/>
            <a:ext cx="52367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732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1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67A920E9-E69E-5103-61A3-33A6E6BB6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5"/>
            <a:ext cx="4140096" cy="15073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000"/>
              <a:t>Health and Well-being Across Life Stage</a:t>
            </a:r>
            <a:r>
              <a:rPr lang="pl-PL" sz="3000"/>
              <a:t>s</a:t>
            </a:r>
          </a:p>
        </p:txBody>
      </p:sp>
      <p:sp>
        <p:nvSpPr>
          <p:cNvPr id="5" name="Symbol zastępczy zawartości 4">
            <a:extLst>
              <a:ext uri="{FF2B5EF4-FFF2-40B4-BE49-F238E27FC236}">
                <a16:creationId xmlns:a16="http://schemas.microsoft.com/office/drawing/2014/main" id="{5F9EEBEC-1039-3279-7D27-7DD5E9C79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4" y="2427316"/>
            <a:ext cx="4140096" cy="3513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 b="1"/>
              <a:t>Health and well-being evolve throughout different life stages, influenced by biological, behavioral, and social factors. Each stage has unique challenges and opportunities for promoting health.</a:t>
            </a:r>
          </a:p>
          <a:p>
            <a:pPr>
              <a:lnSpc>
                <a:spcPct val="110000"/>
              </a:lnSpc>
            </a:pPr>
            <a:endParaRPr lang="en-US" sz="1500" b="1"/>
          </a:p>
          <a:p>
            <a:pPr marL="0" indent="0">
              <a:lnSpc>
                <a:spcPct val="110000"/>
              </a:lnSpc>
              <a:buNone/>
            </a:pPr>
            <a:endParaRPr lang="en-US" sz="1500" b="1"/>
          </a:p>
          <a:p>
            <a:pPr>
              <a:lnSpc>
                <a:spcPct val="110000"/>
              </a:lnSpc>
            </a:pPr>
            <a:r>
              <a:rPr lang="en-US" sz="1500" b="1"/>
              <a:t>Understanding these stages helps us identify critical periods for intervention and support.</a:t>
            </a:r>
          </a:p>
          <a:p>
            <a:pPr>
              <a:lnSpc>
                <a:spcPct val="110000"/>
              </a:lnSpc>
            </a:pPr>
            <a:endParaRPr lang="en-US" sz="1500"/>
          </a:p>
          <a:p>
            <a:pPr marL="0" indent="0">
              <a:lnSpc>
                <a:spcPct val="110000"/>
              </a:lnSpc>
              <a:buNone/>
            </a:pPr>
            <a:endParaRPr lang="pl-PL" sz="1500"/>
          </a:p>
        </p:txBody>
      </p:sp>
      <p:sp>
        <p:nvSpPr>
          <p:cNvPr id="23" name="Freeform: Shape 13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15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Obraz 6" descr="Obraz zawierający sylwetka, obuwie, sztuka">
            <a:extLst>
              <a:ext uri="{FF2B5EF4-FFF2-40B4-BE49-F238E27FC236}">
                <a16:creationId xmlns:a16="http://schemas.microsoft.com/office/drawing/2014/main" id="{D44B29B9-FDF4-F7B2-7615-C1E7CA7ABD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8527" y="1469725"/>
            <a:ext cx="5496449" cy="4122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433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1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A0498E31-6211-3A6E-5884-C8421DB5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2709" y="286378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Prenatal and Early Childhood (0-5 years</a:t>
            </a:r>
            <a:r>
              <a:rPr lang="pl-PL" dirty="0"/>
              <a:t>)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F062C7C-2E1F-67D0-AD8C-119B3DE53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09" y="2227810"/>
            <a:ext cx="5739634" cy="434381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200" b="1" dirty="0"/>
              <a:t>This is the most sensitive period for physical, cognitive, and emotional development.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2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Maternal Health: The mother’s nutrition, stress levels, and exposure to toxins directly affect fetal development.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Early Nutrition: Proper nutrition supports brain development and immune system function.</a:t>
            </a:r>
          </a:p>
          <a:p>
            <a:pPr>
              <a:lnSpc>
                <a:spcPct val="110000"/>
              </a:lnSpc>
            </a:pPr>
            <a:endParaRPr lang="en-US" sz="12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Caregiving Environment: A nurturing and stimulating environment promotes emotional and cognitive growth.</a:t>
            </a:r>
          </a:p>
          <a:p>
            <a:pPr>
              <a:lnSpc>
                <a:spcPct val="110000"/>
              </a:lnSpc>
            </a:pPr>
            <a:endParaRPr lang="en-US" sz="1200" b="1" dirty="0"/>
          </a:p>
          <a:p>
            <a:pPr>
              <a:lnSpc>
                <a:spcPct val="110000"/>
              </a:lnSpc>
            </a:pPr>
            <a:r>
              <a:rPr lang="en-US" sz="1200" b="1" dirty="0"/>
              <a:t>Long-Term Impact: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Poor conditions during this period can lead to developmental delays, chronic diseases, and mental health issues later in life</a:t>
            </a:r>
            <a:endParaRPr lang="pl-PL" sz="1200" b="1" dirty="0"/>
          </a:p>
        </p:txBody>
      </p:sp>
      <p:sp>
        <p:nvSpPr>
          <p:cNvPr id="41" name="Freeform: Shape 33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osoba, dziecko, noworodek, małe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1D595921-74E3-9BF0-984F-0860045386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01" r="21200" b="-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25905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76300ED1-9AD4-F622-980B-7A4816220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984" y="338597"/>
            <a:ext cx="4760730" cy="927495"/>
          </a:xfrm>
        </p:spPr>
        <p:txBody>
          <a:bodyPr>
            <a:normAutofit/>
          </a:bodyPr>
          <a:lstStyle/>
          <a:p>
            <a:r>
              <a:rPr lang="pl-PL" dirty="0" err="1"/>
              <a:t>Childhood</a:t>
            </a:r>
            <a:r>
              <a:rPr lang="pl-PL" dirty="0"/>
              <a:t> (6-12 </a:t>
            </a:r>
            <a:r>
              <a:rPr lang="pl-PL" dirty="0" err="1"/>
              <a:t>years</a:t>
            </a:r>
            <a:r>
              <a:rPr lang="pl-PL" dirty="0"/>
              <a:t>)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E391A177-C73B-7CC1-AEB3-03F4AFA1A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225" y="1372366"/>
            <a:ext cx="6250074" cy="3631714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400" b="1" dirty="0"/>
              <a:t>Focus Areas: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Physical Growth: Proper nutrition and physical activity are essential for healthy growth.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Cognitive Development: Education and learning opportunities support brain development.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Emotional Well-being: Positive relationships with family and peers foster emotional resilience.</a:t>
            </a:r>
          </a:p>
          <a:p>
            <a:pPr>
              <a:lnSpc>
                <a:spcPct val="110000"/>
              </a:lnSpc>
            </a:pPr>
            <a:endParaRPr lang="en-US" sz="1400" b="1" dirty="0"/>
          </a:p>
          <a:p>
            <a:pPr>
              <a:lnSpc>
                <a:spcPct val="110000"/>
              </a:lnSpc>
            </a:pPr>
            <a:r>
              <a:rPr lang="en-US" sz="1400" b="1" dirty="0"/>
              <a:t>Key Challenges: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Exposure to adverse experiences, such as abuse or neglect, can have long-term effects on mental and physical health.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Socioeconomic disparities can limit access to resources like quality education and healthcare.</a:t>
            </a:r>
          </a:p>
          <a:p>
            <a:pPr>
              <a:lnSpc>
                <a:spcPct val="110000"/>
              </a:lnSpc>
            </a:pPr>
            <a:endParaRPr lang="en-US" sz="1400" b="1" dirty="0"/>
          </a:p>
          <a:p>
            <a:pPr>
              <a:lnSpc>
                <a:spcPct val="110000"/>
              </a:lnSpc>
            </a:pPr>
            <a:r>
              <a:rPr lang="en-US" sz="1400" b="1" dirty="0"/>
              <a:t>Opportunities: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400" b="1" dirty="0"/>
              <a:t>Early interventions, such as school-based health programs, can promote healthy development.</a:t>
            </a:r>
            <a:endParaRPr lang="pl-PL" sz="1400" b="1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w pomieszczeniu, osoba, ubrania, małe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2F43629-6C95-3550-5732-037A22270F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590" r="19593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554393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36192090-4664-8C33-A90A-73E04D61F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833" y="2771"/>
            <a:ext cx="4855352" cy="1507375"/>
          </a:xfrm>
        </p:spPr>
        <p:txBody>
          <a:bodyPr>
            <a:normAutofit/>
          </a:bodyPr>
          <a:lstStyle/>
          <a:p>
            <a:r>
              <a:rPr lang="pl-PL" dirty="0" err="1"/>
              <a:t>Adolescence</a:t>
            </a:r>
            <a:r>
              <a:rPr lang="pl-PL" dirty="0"/>
              <a:t> (13-19 </a:t>
            </a:r>
            <a:r>
              <a:rPr lang="pl-PL" dirty="0" err="1"/>
              <a:t>years</a:t>
            </a:r>
            <a:r>
              <a:rPr lang="pl-PL" dirty="0"/>
              <a:t>)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3569413-1E29-8D99-1FB4-7868B663C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789" y="1844511"/>
            <a:ext cx="6219931" cy="3541406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200" b="1" dirty="0"/>
              <a:t>Key Characteristics: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A period of rapid physical, emotional, and social changes.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Increased independence and experimentation with behaviors.</a:t>
            </a:r>
          </a:p>
          <a:p>
            <a:pPr>
              <a:lnSpc>
                <a:spcPct val="110000"/>
              </a:lnSpc>
            </a:pPr>
            <a:endParaRPr lang="en-US" sz="1200" b="1" dirty="0"/>
          </a:p>
          <a:p>
            <a:pPr>
              <a:lnSpc>
                <a:spcPct val="110000"/>
              </a:lnSpc>
            </a:pPr>
            <a:r>
              <a:rPr lang="en-US" sz="1200" b="1" dirty="0"/>
              <a:t>Key Factors: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Mental Health: Adolescents are vulnerable to stress, anxiety, and depression.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Risky Behaviors: Experimentation with smoking, alcohol, drugs, and unsafe sexual practices can have long-term consequences.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Education: Academic performance and future opportunities are shaped during this stage.</a:t>
            </a:r>
          </a:p>
          <a:p>
            <a:pPr>
              <a:lnSpc>
                <a:spcPct val="110000"/>
              </a:lnSpc>
            </a:pPr>
            <a:endParaRPr lang="en-US" sz="1200" b="1" dirty="0"/>
          </a:p>
          <a:p>
            <a:pPr>
              <a:lnSpc>
                <a:spcPct val="110000"/>
              </a:lnSpc>
            </a:pPr>
            <a:r>
              <a:rPr lang="en-US" sz="1200" b="1" dirty="0"/>
              <a:t>Opportunities: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Schools and communities can provide support through mental health programs and health education.</a:t>
            </a:r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Symbol zastępczy zawartości 4" descr="Obraz zawierający osoba, Ludzka twarz, ubrania, uśmie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EBA624B2-F1EF-C180-DA04-0B83845EB2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91" r="24592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312514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3CCE994D-03C4-8E88-D238-1DABD832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558" y="186729"/>
            <a:ext cx="4140096" cy="1507375"/>
          </a:xfrm>
        </p:spPr>
        <p:txBody>
          <a:bodyPr>
            <a:normAutofit/>
          </a:bodyPr>
          <a:lstStyle/>
          <a:p>
            <a:r>
              <a:rPr lang="pl-PL" dirty="0" err="1"/>
              <a:t>Early</a:t>
            </a:r>
            <a:r>
              <a:rPr lang="pl-PL" dirty="0"/>
              <a:t> </a:t>
            </a:r>
            <a:r>
              <a:rPr lang="pl-PL" dirty="0" err="1"/>
              <a:t>Adulthood</a:t>
            </a:r>
            <a:r>
              <a:rPr lang="pl-PL" dirty="0"/>
              <a:t> (20-39 </a:t>
            </a:r>
            <a:r>
              <a:rPr lang="pl-PL" dirty="0" err="1"/>
              <a:t>years</a:t>
            </a:r>
            <a:r>
              <a:rPr lang="pl-PL" dirty="0"/>
              <a:t>)</a:t>
            </a:r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60E3B710-ADE1-8C8B-CC03-9232968772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855" y="1694104"/>
            <a:ext cx="5144755" cy="3862952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200" b="1" dirty="0"/>
              <a:t>Focus Areas: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Lifestyle Choices: Diet, exercise, smoking, and alcohol consumption significantly impact health.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Work-Life Balance: Managing stress and maintaining a healthy work-life balance are crucial.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Family Responsibilities: Starting a family or caring for aging parents can affect well-being.</a:t>
            </a:r>
          </a:p>
          <a:p>
            <a:pPr>
              <a:lnSpc>
                <a:spcPct val="110000"/>
              </a:lnSpc>
            </a:pPr>
            <a:endParaRPr lang="en-US" sz="1200" b="1" dirty="0"/>
          </a:p>
          <a:p>
            <a:pPr>
              <a:lnSpc>
                <a:spcPct val="110000"/>
              </a:lnSpc>
            </a:pPr>
            <a:r>
              <a:rPr lang="en-US" sz="1200" b="1" dirty="0"/>
              <a:t>Key Challenges: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The onset of chronic diseases, such as obesity, diabetes, and hypertension, often begins in this stage.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Socioeconomic factors, such as job stability and income, influence access to healthcare and healthy living conditions.</a:t>
            </a:r>
          </a:p>
          <a:p>
            <a:pPr>
              <a:lnSpc>
                <a:spcPct val="110000"/>
              </a:lnSpc>
            </a:pPr>
            <a:endParaRPr lang="en-US" sz="1200" b="1" dirty="0"/>
          </a:p>
          <a:p>
            <a:pPr>
              <a:lnSpc>
                <a:spcPct val="110000"/>
              </a:lnSpc>
            </a:pPr>
            <a:r>
              <a:rPr lang="en-US" sz="1200" b="1" dirty="0"/>
              <a:t>Opportunities: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 dirty="0"/>
              <a:t>Workplace wellness programs and access to preventive healthcare can promote long-term health</a:t>
            </a:r>
            <a:endParaRPr lang="pl-PL" sz="1200" b="1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ubrania, osoba, Ludzka twarz, w pomieszczeni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CB83F0B-E3C3-8D8F-D1ED-5869CA1900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6464" y="1830717"/>
            <a:ext cx="5338802" cy="356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9675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EE12E7E4-CC29-E4CA-FA07-E8A87CD9E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pl-PL" sz="3000" b="1" i="0">
                <a:effectLst/>
                <a:latin typeface="Inter"/>
              </a:rPr>
              <a:t>Middle </a:t>
            </a:r>
            <a:r>
              <a:rPr lang="pl-PL" sz="3000" b="1" i="0" err="1">
                <a:effectLst/>
                <a:latin typeface="Inter"/>
              </a:rPr>
              <a:t>Adulthood</a:t>
            </a:r>
            <a:r>
              <a:rPr lang="pl-PL" sz="3000" b="1" i="0">
                <a:effectLst/>
                <a:latin typeface="Inter"/>
              </a:rPr>
              <a:t> (40-64 </a:t>
            </a:r>
            <a:r>
              <a:rPr lang="pl-PL" sz="3000" b="1" i="0" err="1">
                <a:effectLst/>
                <a:latin typeface="Inter"/>
              </a:rPr>
              <a:t>years</a:t>
            </a:r>
            <a:r>
              <a:rPr lang="pl-PL" sz="3000" b="1" i="0">
                <a:effectLst/>
                <a:latin typeface="Inter"/>
              </a:rPr>
              <a:t>)</a:t>
            </a:r>
            <a:br>
              <a:rPr lang="pl-PL" sz="3000" b="1" i="0">
                <a:effectLst/>
                <a:latin typeface="Inter"/>
              </a:rPr>
            </a:br>
            <a:endParaRPr lang="pl-PL" sz="300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B36A31F-6B45-53A3-FB29-6F3841361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0000"/>
              </a:lnSpc>
              <a:spcAft>
                <a:spcPts val="300"/>
              </a:spcAft>
              <a:buNone/>
            </a:pPr>
            <a:r>
              <a:rPr lang="en-US" sz="1400" b="1" i="0" dirty="0">
                <a:effectLst/>
                <a:latin typeface="Inter"/>
              </a:rPr>
              <a:t>Focus Areas:</a:t>
            </a:r>
            <a:endParaRPr lang="en-US" sz="1400" b="0" i="0" dirty="0">
              <a:effectLst/>
              <a:latin typeface="Inter"/>
            </a:endParaRPr>
          </a:p>
          <a:p>
            <a:pPr marL="742950" lvl="1" indent="-285750">
              <a:lnSpc>
                <a:spcPct val="11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400" b="1" i="0" dirty="0">
                <a:effectLst/>
                <a:latin typeface="Inter"/>
              </a:rPr>
              <a:t>Chronic Disease Management:</a:t>
            </a:r>
            <a:r>
              <a:rPr lang="en-US" sz="1400" b="0" i="0" dirty="0">
                <a:effectLst/>
                <a:latin typeface="Inter"/>
              </a:rPr>
              <a:t> Conditions like heart disease, diabetes, and cancer become more prevalent.</a:t>
            </a:r>
          </a:p>
          <a:p>
            <a:pPr marL="742950" lvl="1" indent="-285750">
              <a:lnSpc>
                <a:spcPct val="11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400" b="1" i="0" dirty="0">
                <a:effectLst/>
                <a:latin typeface="Inter"/>
              </a:rPr>
              <a:t>Mental Health:</a:t>
            </a:r>
            <a:r>
              <a:rPr lang="en-US" sz="1400" b="0" i="0" dirty="0">
                <a:effectLst/>
                <a:latin typeface="Inter"/>
              </a:rPr>
              <a:t> Stress from work, family, and financial responsibilities can affect well-being.</a:t>
            </a:r>
          </a:p>
          <a:p>
            <a:pPr marL="742950" lvl="1" indent="-285750">
              <a:lnSpc>
                <a:spcPct val="11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400" b="1" i="0" dirty="0">
                <a:effectLst/>
                <a:latin typeface="Inter"/>
              </a:rPr>
              <a:t>Preventive Care:</a:t>
            </a:r>
            <a:r>
              <a:rPr lang="en-US" sz="1400" b="0" i="0" dirty="0">
                <a:effectLst/>
                <a:latin typeface="Inter"/>
              </a:rPr>
              <a:t> Regular health check-ups and screenings are essential for early detection of health issues.</a:t>
            </a:r>
          </a:p>
          <a:p>
            <a:pPr marL="0" indent="0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i="0" dirty="0">
                <a:effectLst/>
                <a:latin typeface="Inter"/>
              </a:rPr>
              <a:t>Key Challenges:</a:t>
            </a:r>
            <a:endParaRPr lang="en-US" sz="1400" b="0" i="0" dirty="0">
              <a:effectLst/>
              <a:latin typeface="Inter"/>
            </a:endParaRPr>
          </a:p>
          <a:p>
            <a:pPr marL="742950" lvl="1" indent="-285750">
              <a:lnSpc>
                <a:spcPct val="11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  <a:latin typeface="Inter"/>
              </a:rPr>
              <a:t>Balancing work, family, and personal health can be difficult.</a:t>
            </a:r>
          </a:p>
          <a:p>
            <a:pPr marL="742950" lvl="1" indent="-285750">
              <a:lnSpc>
                <a:spcPct val="11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  <a:latin typeface="Inter"/>
              </a:rPr>
              <a:t>Age-related changes, such as reduced metabolism and muscle mass, require adjustments in lifestyle.</a:t>
            </a:r>
          </a:p>
          <a:p>
            <a:pPr marL="0" indent="0">
              <a:lnSpc>
                <a:spcPct val="110000"/>
              </a:lnSpc>
              <a:spcBef>
                <a:spcPts val="300"/>
              </a:spcBef>
              <a:spcAft>
                <a:spcPts val="300"/>
              </a:spcAft>
              <a:buNone/>
            </a:pPr>
            <a:r>
              <a:rPr lang="en-US" sz="1400" b="1" i="0" dirty="0">
                <a:effectLst/>
                <a:latin typeface="Inter"/>
              </a:rPr>
              <a:t>Opportunities:</a:t>
            </a:r>
            <a:endParaRPr lang="en-US" sz="1400" b="0" i="0" dirty="0">
              <a:effectLst/>
              <a:latin typeface="Inter"/>
            </a:endParaRPr>
          </a:p>
          <a:p>
            <a:pPr marL="742950" lvl="1" indent="-285750">
              <a:lnSpc>
                <a:spcPct val="110000"/>
              </a:lnSpc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sz="1400" b="0" i="0" dirty="0">
                <a:effectLst/>
                <a:latin typeface="Inter"/>
              </a:rPr>
              <a:t>Health promotion programs and community support can help individuals maintain their health and well-being.</a:t>
            </a:r>
          </a:p>
          <a:p>
            <a:pPr marL="0" indent="0">
              <a:lnSpc>
                <a:spcPct val="110000"/>
              </a:lnSpc>
              <a:spcAft>
                <a:spcPts val="300"/>
              </a:spcAft>
              <a:buNone/>
            </a:pPr>
            <a:endParaRPr lang="en-US" sz="1400" b="0" i="0" dirty="0">
              <a:effectLst/>
              <a:latin typeface="Inter"/>
            </a:endParaRPr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Ludzka twarz, osoba, ubrania, uśmiech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7D542CC2-FFBD-0B67-5F96-707BBA0637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2" r="24420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09819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A1766D0-745A-4921-A68E-56642A6508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B1DD4C1A-0CEE-8ADE-9072-01874D6E5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4" y="720436"/>
            <a:ext cx="4140096" cy="565754"/>
          </a:xfrm>
        </p:spPr>
        <p:txBody>
          <a:bodyPr>
            <a:normAutofit fontScale="90000"/>
          </a:bodyPr>
          <a:lstStyle/>
          <a:p>
            <a:r>
              <a:rPr lang="pl-PL" b="1" i="0" dirty="0">
                <a:effectLst/>
                <a:latin typeface="Inter"/>
              </a:rPr>
              <a:t> </a:t>
            </a:r>
            <a:r>
              <a:rPr lang="pl-PL" b="1" i="0" dirty="0" err="1">
                <a:effectLst/>
                <a:latin typeface="Inter"/>
              </a:rPr>
              <a:t>Older</a:t>
            </a:r>
            <a:r>
              <a:rPr lang="pl-PL" b="1" i="0" dirty="0">
                <a:effectLst/>
                <a:latin typeface="Inter"/>
              </a:rPr>
              <a:t> Age (65+ </a:t>
            </a:r>
            <a:r>
              <a:rPr lang="pl-PL" b="1" i="0" dirty="0" err="1">
                <a:effectLst/>
                <a:latin typeface="Inter"/>
              </a:rPr>
              <a:t>years</a:t>
            </a:r>
            <a:r>
              <a:rPr lang="pl-PL" b="1" i="0" dirty="0">
                <a:effectLst/>
                <a:latin typeface="Inter"/>
              </a:rPr>
              <a:t>)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E765777-4771-2FF3-634F-104DCA7444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599" y="1286190"/>
            <a:ext cx="5248720" cy="365985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US" sz="1300" b="1" dirty="0"/>
              <a:t>Focus Areas: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Physical Health: Managing chronic conditions, preventing falls, and maintaining mobility are priorities.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Cognitive Health: Staying mentally active and socially engaged can reduce the risk of dementia.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Emotional Well-being: Maintaining social connections and a sense of purpose are crucial for mental health.</a:t>
            </a:r>
          </a:p>
          <a:p>
            <a:pPr>
              <a:lnSpc>
                <a:spcPct val="110000"/>
              </a:lnSpc>
            </a:pPr>
            <a:endParaRPr lang="en-US" sz="1300" b="1" dirty="0"/>
          </a:p>
          <a:p>
            <a:pPr>
              <a:lnSpc>
                <a:spcPct val="110000"/>
              </a:lnSpc>
            </a:pPr>
            <a:r>
              <a:rPr lang="en-US" sz="1300" b="1" dirty="0"/>
              <a:t>Key Challenges: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Age-related declines in physical and cognitive function can affect independence.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Social isolation and loneliness are common issues.</a:t>
            </a:r>
          </a:p>
          <a:p>
            <a:pPr>
              <a:lnSpc>
                <a:spcPct val="110000"/>
              </a:lnSpc>
            </a:pPr>
            <a:endParaRPr lang="en-US" sz="1300" b="1" dirty="0"/>
          </a:p>
          <a:p>
            <a:pPr>
              <a:lnSpc>
                <a:spcPct val="110000"/>
              </a:lnSpc>
            </a:pPr>
            <a:r>
              <a:rPr lang="en-US" sz="1300" b="1" dirty="0"/>
              <a:t>Opportunities: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Community programs, such as senior centers and exercise classes, can support healthy aging.</a:t>
            </a:r>
            <a:endParaRPr lang="pl-PL" sz="1300" b="1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3F1E3F-D7BF-4DB5-8016-70B9E385E3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D0D3E7A-8DF6-4A78-A03C-86AD69746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7088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osoba, ubrania, Ludzka twarz, okulary/szklanki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0DBC948-117D-94DA-6B13-F8C1252483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5987"/>
          <a:stretch/>
        </p:blipFill>
        <p:spPr>
          <a:xfrm>
            <a:off x="6146464" y="2246051"/>
            <a:ext cx="4788861" cy="236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953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2E4C4229-EF84-C575-3BED-D0F466903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en-US" dirty="0"/>
              <a:t>Key Concepts of the Life Course Approach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ED53E0F-7BAF-9A86-D20A-AC8245306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5224982" cy="3983532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b="1" dirty="0"/>
              <a:t>Early Life Experiences: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The foundation for lifelong health is laid during prenatal development and early childhood.</a:t>
            </a:r>
          </a:p>
          <a:p>
            <a:pPr>
              <a:lnSpc>
                <a:spcPct val="110000"/>
              </a:lnSpc>
            </a:pPr>
            <a:endParaRPr lang="en-US" sz="1300" b="1" dirty="0"/>
          </a:p>
          <a:p>
            <a:pPr>
              <a:lnSpc>
                <a:spcPct val="110000"/>
              </a:lnSpc>
            </a:pPr>
            <a:r>
              <a:rPr lang="en-US" sz="1300" b="1" dirty="0"/>
              <a:t>Lifestyle Choices: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Daily habits, such as diet, exercise, smoking, and alcohol consumption, influence health trajectories.</a:t>
            </a:r>
          </a:p>
          <a:p>
            <a:pPr>
              <a:lnSpc>
                <a:spcPct val="110000"/>
              </a:lnSpc>
            </a:pPr>
            <a:endParaRPr lang="en-US" sz="1300" b="1" dirty="0"/>
          </a:p>
          <a:p>
            <a:pPr>
              <a:lnSpc>
                <a:spcPct val="110000"/>
              </a:lnSpc>
            </a:pPr>
            <a:r>
              <a:rPr lang="en-US" sz="1300" b="1" dirty="0"/>
              <a:t>Social Determinants of Health: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Social and economic factors, such as income, education, housing, and access to healthcare, play a major role in shaping health outcomes</a:t>
            </a:r>
            <a:r>
              <a:rPr lang="pl-PL" sz="1300" b="1" dirty="0"/>
              <a:t>.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ubrania, na wolnym powietrzu, osoba, małe dziecko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5B225A21-C846-49E4-BCFA-959AB5E242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64" r="22129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525576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97C5FC99-CB2D-8AE1-7DCD-7549BE67A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3000"/>
              <a:t>Implications for Policy and Practice</a:t>
            </a:r>
            <a:br>
              <a:rPr lang="en-US" sz="3000"/>
            </a:br>
            <a:endParaRPr lang="pl-PL" sz="300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B29FC6E5-3C03-0D8D-8745-93653E56F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27316"/>
            <a:ext cx="4855352" cy="351351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300" b="1" dirty="0"/>
              <a:t>Early Interventions:</a:t>
            </a:r>
            <a:endParaRPr lang="en-US" sz="1300" b="1"/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Programs that support maternal and child health, such as prenatal care and early childhood education.</a:t>
            </a:r>
            <a:endParaRPr lang="en-US" sz="1300" b="1"/>
          </a:p>
          <a:p>
            <a:pPr>
              <a:lnSpc>
                <a:spcPct val="110000"/>
              </a:lnSpc>
            </a:pPr>
            <a:endParaRPr lang="en-US" sz="1300" b="1"/>
          </a:p>
          <a:p>
            <a:pPr>
              <a:lnSpc>
                <a:spcPct val="110000"/>
              </a:lnSpc>
            </a:pPr>
            <a:r>
              <a:rPr lang="en-US" sz="1300" b="1" dirty="0"/>
              <a:t>Health Promotion:</a:t>
            </a:r>
            <a:endParaRPr lang="en-US" sz="1300" b="1"/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Public health campaigns to encourage healthy lifestyles, such as anti-smoking initiatives and physical activity programs.</a:t>
            </a:r>
            <a:endParaRPr lang="en-US" sz="1300" b="1"/>
          </a:p>
          <a:p>
            <a:pPr>
              <a:lnSpc>
                <a:spcPct val="110000"/>
              </a:lnSpc>
            </a:pPr>
            <a:endParaRPr lang="en-US" sz="1300" b="1"/>
          </a:p>
          <a:p>
            <a:pPr>
              <a:lnSpc>
                <a:spcPct val="110000"/>
              </a:lnSpc>
            </a:pPr>
            <a:r>
              <a:rPr lang="en-US" sz="1300" b="1" dirty="0"/>
              <a:t>Addressing Inequities:</a:t>
            </a:r>
            <a:endParaRPr lang="en-US" sz="1300" b="1"/>
          </a:p>
          <a:p>
            <a:pPr marL="0" indent="0">
              <a:lnSpc>
                <a:spcPct val="110000"/>
              </a:lnSpc>
              <a:buNone/>
            </a:pPr>
            <a:r>
              <a:rPr lang="en-US" sz="1300" b="1" dirty="0"/>
              <a:t>Policies to reduce poverty, improve education, and ensure access to healthcare for all</a:t>
            </a:r>
            <a:r>
              <a:rPr lang="pl-PL" sz="1300" b="1" dirty="0"/>
              <a:t>.</a:t>
            </a:r>
            <a:endParaRPr lang="pl-PL" sz="1300" b="1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ubrania, osoba, drzewo, na wolnym powietrzu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9F6EB9BE-CF32-2D29-82F9-C246AA9D58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92" r="30792" b="1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14689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9">
            <a:extLst>
              <a:ext uri="{FF2B5EF4-FFF2-40B4-BE49-F238E27FC236}">
                <a16:creationId xmlns:a16="http://schemas.microsoft.com/office/drawing/2014/main" id="{30901EA4-6CA0-4A64-939C-F76E88D155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5F8DF92F-2575-75B7-26AF-62028A2E8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4855352" cy="1507375"/>
          </a:xfrm>
        </p:spPr>
        <p:txBody>
          <a:bodyPr>
            <a:normAutofit/>
          </a:bodyPr>
          <a:lstStyle/>
          <a:p>
            <a:r>
              <a:rPr lang="pl-PL" dirty="0" err="1"/>
              <a:t>Conclusion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1F759DB1-F6FF-FC6D-C624-A76ED32C4D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115" y="2377075"/>
            <a:ext cx="4855352" cy="351351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b="1" i="0" dirty="0">
              <a:effectLst/>
              <a:latin typeface="Inter"/>
            </a:endParaRPr>
          </a:p>
          <a:p>
            <a:pPr marL="7429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Inter"/>
              </a:rPr>
              <a:t>The life course approach shows that health is shaped by experiences across the lifespan.</a:t>
            </a:r>
          </a:p>
          <a:p>
            <a:pPr marL="7429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Inter"/>
              </a:rPr>
              <a:t>Early life, lifestyle choices, and social determinants all play critical roles in long-term health outcomes.</a:t>
            </a:r>
            <a:endParaRPr lang="pl-PL" b="0" i="0" dirty="0">
              <a:effectLst/>
              <a:latin typeface="Inter"/>
            </a:endParaRPr>
          </a:p>
          <a:p>
            <a:pPr marL="742950" lvl="1" indent="-285750">
              <a:spcBef>
                <a:spcPts val="300"/>
              </a:spcBef>
              <a:buFont typeface="Arial" panose="020B0604020202020204" pitchFamily="34" charset="0"/>
              <a:buChar char="•"/>
            </a:pPr>
            <a:r>
              <a:rPr lang="en-US" b="0" i="0" dirty="0">
                <a:effectLst/>
                <a:latin typeface="Inter"/>
              </a:rPr>
              <a:t>Invest in early interventions, promote healthy lifestyles, and address social inequalities to improve health for everyone.</a:t>
            </a:r>
          </a:p>
          <a:p>
            <a:endParaRPr lang="pl-PL" dirty="0"/>
          </a:p>
        </p:txBody>
      </p:sp>
      <p:sp>
        <p:nvSpPr>
          <p:cNvPr id="17" name="Freeform: Shape 11">
            <a:extLst>
              <a:ext uri="{FF2B5EF4-FFF2-40B4-BE49-F238E27FC236}">
                <a16:creationId xmlns:a16="http://schemas.microsoft.com/office/drawing/2014/main" id="{7E3B2BA1-50FC-4574-838F-AB0B5B93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268" y="3431554"/>
            <a:ext cx="3488732" cy="3432751"/>
          </a:xfrm>
          <a:custGeom>
            <a:avLst/>
            <a:gdLst>
              <a:gd name="connsiteX0" fmla="*/ 3488731 w 3488732"/>
              <a:gd name="connsiteY0" fmla="*/ 0 h 3432751"/>
              <a:gd name="connsiteX1" fmla="*/ 3488732 w 3488732"/>
              <a:gd name="connsiteY1" fmla="*/ 0 h 3432751"/>
              <a:gd name="connsiteX2" fmla="*/ 3488732 w 3488732"/>
              <a:gd name="connsiteY2" fmla="*/ 3432751 h 3432751"/>
              <a:gd name="connsiteX3" fmla="*/ 0 w 3488732"/>
              <a:gd name="connsiteY3" fmla="*/ 3432751 h 3432751"/>
              <a:gd name="connsiteX4" fmla="*/ 0 w 3488732"/>
              <a:gd name="connsiteY4" fmla="*/ 3431630 h 3432751"/>
              <a:gd name="connsiteX5" fmla="*/ 80 w 3488732"/>
              <a:gd name="connsiteY5" fmla="*/ 3431628 h 3432751"/>
              <a:gd name="connsiteX6" fmla="*/ 7516 w 3488732"/>
              <a:gd name="connsiteY6" fmla="*/ 3431628 h 3432751"/>
              <a:gd name="connsiteX7" fmla="*/ 7516 w 3488732"/>
              <a:gd name="connsiteY7" fmla="*/ 3431443 h 3432751"/>
              <a:gd name="connsiteX8" fmla="*/ 179530 w 3488732"/>
              <a:gd name="connsiteY8" fmla="*/ 3427154 h 3432751"/>
              <a:gd name="connsiteX9" fmla="*/ 3484471 w 3488732"/>
              <a:gd name="connsiteY9" fmla="*/ 162232 h 3432751"/>
              <a:gd name="connsiteX10" fmla="*/ 3488328 w 3488732"/>
              <a:gd name="connsiteY10" fmla="*/ 6924 h 3432751"/>
              <a:gd name="connsiteX11" fmla="*/ 3488731 w 3488732"/>
              <a:gd name="connsiteY11" fmla="*/ 6924 h 34327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88732" h="3432751">
                <a:moveTo>
                  <a:pt x="3488731" y="0"/>
                </a:moveTo>
                <a:lnTo>
                  <a:pt x="3488732" y="0"/>
                </a:lnTo>
                <a:lnTo>
                  <a:pt x="3488732" y="3432751"/>
                </a:lnTo>
                <a:lnTo>
                  <a:pt x="0" y="3432751"/>
                </a:lnTo>
                <a:lnTo>
                  <a:pt x="0" y="3431630"/>
                </a:lnTo>
                <a:lnTo>
                  <a:pt x="80" y="3431628"/>
                </a:lnTo>
                <a:lnTo>
                  <a:pt x="7516" y="3431628"/>
                </a:lnTo>
                <a:lnTo>
                  <a:pt x="7516" y="3431443"/>
                </a:lnTo>
                <a:lnTo>
                  <a:pt x="179530" y="3427154"/>
                </a:lnTo>
                <a:cubicBezTo>
                  <a:pt x="1965266" y="3337873"/>
                  <a:pt x="3396747" y="1924247"/>
                  <a:pt x="3484471" y="162232"/>
                </a:cubicBezTo>
                <a:lnTo>
                  <a:pt x="3488328" y="6924"/>
                </a:lnTo>
                <a:lnTo>
                  <a:pt x="3488731" y="6924"/>
                </a:ln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Obraz 4" descr="Obraz zawierający ubrania, na wolnym powietrzu, osoba, schody&#10;&#10;Zawartość wygenerowana przez sztuczną inteligencję może być niepoprawna.">
            <a:extLst>
              <a:ext uri="{FF2B5EF4-FFF2-40B4-BE49-F238E27FC236}">
                <a16:creationId xmlns:a16="http://schemas.microsoft.com/office/drawing/2014/main" id="{80F10AE1-28A2-85E2-1988-2C125AACC6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62" r="11710" b="-2"/>
          <a:stretch/>
        </p:blipFill>
        <p:spPr>
          <a:xfrm>
            <a:off x="6967018" y="10"/>
            <a:ext cx="5224982" cy="6863174"/>
          </a:xfrm>
          <a:custGeom>
            <a:avLst/>
            <a:gdLst/>
            <a:ahLst/>
            <a:cxnLst/>
            <a:rect l="l" t="t" r="r" b="b"/>
            <a:pathLst>
              <a:path w="5224982" h="6846790">
                <a:moveTo>
                  <a:pt x="0" y="0"/>
                </a:moveTo>
                <a:lnTo>
                  <a:pt x="5224981" y="0"/>
                </a:lnTo>
                <a:lnTo>
                  <a:pt x="5224981" y="3414038"/>
                </a:lnTo>
                <a:lnTo>
                  <a:pt x="5224982" y="3414038"/>
                </a:lnTo>
                <a:lnTo>
                  <a:pt x="5224981" y="3414080"/>
                </a:lnTo>
                <a:lnTo>
                  <a:pt x="5224981" y="3430264"/>
                </a:lnTo>
                <a:lnTo>
                  <a:pt x="5224578" y="3430264"/>
                </a:lnTo>
                <a:lnTo>
                  <a:pt x="5220721" y="3585201"/>
                </a:lnTo>
                <a:cubicBezTo>
                  <a:pt x="5132997" y="5343007"/>
                  <a:pt x="3701516" y="6753257"/>
                  <a:pt x="1915780" y="6842324"/>
                </a:cubicBezTo>
                <a:lnTo>
                  <a:pt x="1743766" y="6846603"/>
                </a:lnTo>
                <a:lnTo>
                  <a:pt x="1743766" y="6846788"/>
                </a:lnTo>
                <a:lnTo>
                  <a:pt x="1736330" y="6846788"/>
                </a:lnTo>
                <a:lnTo>
                  <a:pt x="1736250" y="6846790"/>
                </a:lnTo>
                <a:lnTo>
                  <a:pt x="1736250" y="6846788"/>
                </a:lnTo>
                <a:lnTo>
                  <a:pt x="0" y="684678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151151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D93C0950-3C3C-4FE9-BE59-DAF5AEF99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ytuł 1">
            <a:extLst>
              <a:ext uri="{FF2B5EF4-FFF2-40B4-BE49-F238E27FC236}">
                <a16:creationId xmlns:a16="http://schemas.microsoft.com/office/drawing/2014/main" id="{1D3B9AFF-0825-DD49-8115-53D543EA5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987" y="294969"/>
            <a:ext cx="6010465" cy="403121"/>
          </a:xfrm>
        </p:spPr>
        <p:txBody>
          <a:bodyPr>
            <a:normAutofit fontScale="90000"/>
          </a:bodyPr>
          <a:lstStyle/>
          <a:p>
            <a:r>
              <a:rPr lang="pl-PL" dirty="0" err="1"/>
              <a:t>Refrences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447C4FC6-FC73-E826-F1A1-43B5E3453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477" y="698090"/>
            <a:ext cx="9016181" cy="5242739"/>
          </a:xfrm>
        </p:spPr>
        <p:txBody>
          <a:bodyPr>
            <a:normAutofit fontScale="25000" lnSpcReduction="20000"/>
          </a:bodyPr>
          <a:lstStyle/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Antonovsky, A. (1987).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Unraveling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the mystery of health: How people manage stress and stay well.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Jossey-Bass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Barker, D. J. P. (1995). </a:t>
            </a: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Fetal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origins of coronary heart disease. 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BMJ, 311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(6998), 171-174.</a:t>
            </a: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Ben-Shlomo, Y., &amp; Kuh, D. (2002). A life course approach to chronic disease epidemiology: Conceptual models, empirical challenges, and interdisciplinary perspectives. 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International 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of 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Epidemiology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31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(2), 285-293.</a:t>
            </a: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Berkman, L. F., &amp; Kawachi, I. (2000). Social epidemiology.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Oxford University Press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Elder, G. H. (1998). The life course as developmental theory.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 Development, 69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1-12.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Felitti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V. J., et al. (1998). Relationship of childhood abuse and household dysfunction to many of the leading causes of death in adults.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American Journal of Preventive Medicine, 14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(4), 245-258.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Gluckman, P. D., &amp; Hanson, M. A. (2006). Developmental origins of health and disease. 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Cambridge University Press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Halfon, N., &amp; Hochstein, M. (2002). Life course health development: An integrated framework for developing health, policy, and research. 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Milbank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Quarterly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80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433-479.</a:t>
            </a: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Hertzman, C. (1999). The biological embedding of early experience and its effects on health in adulthood.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Annals of the New York Academy of Sciences, 896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85-95.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Kuh, D., Ben-Shlomo, Y., Lynch, J., Hallqvist, J., &amp; Power, C. (2003). Life course epidemiology.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Epidemiology &amp; Community Health, 57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(10), 778-783.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Marmot, M. (2005). Social determinants of health inequalities.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Lancet, 365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(9464), 1099-1104.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McEwen, B. S. (2012). Brain on stress: How the social environment gets under the skin. </a:t>
            </a:r>
            <a:r>
              <a:rPr lang="en-GB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Proceedings of the National Academy of Sciences, 109</a:t>
            </a: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(Supplement 2), 17180-17185.</a:t>
            </a:r>
            <a:endParaRPr lang="pl-PL" sz="4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Power, C., &amp; Hertzman, C. (1997). Social and biological pathways linking early life and adult disease. 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British 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Medical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Bulletin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53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210-221.</a:t>
            </a: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Shonkoff, J. P., &amp; Garner, A. S. (2012). The lifelong effects of early childhood adversity and toxic stress. </a:t>
            </a:r>
            <a:r>
              <a:rPr lang="pl-PL" sz="40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Pediatrics</a:t>
            </a:r>
            <a:r>
              <a:rPr lang="pl-PL" sz="40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129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(1), e232-e246.</a:t>
            </a:r>
          </a:p>
          <a:p>
            <a:pPr marL="971550" indent="-742950">
              <a:lnSpc>
                <a:spcPct val="110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Organization. (2020). Social determinants of health. </a:t>
            </a:r>
            <a:r>
              <a:rPr lang="pl-PL" sz="40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Retrieved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from </a:t>
            </a:r>
            <a:r>
              <a:rPr lang="pl-PL" sz="4000" u="sng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WHO </a:t>
            </a:r>
            <a:r>
              <a:rPr lang="pl-PL" sz="4000" u="sng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website</a:t>
            </a:r>
            <a:r>
              <a:rPr lang="pl-PL" sz="40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</a:pPr>
            <a:endParaRPr lang="pl-PL" sz="5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C415DDA-2676-413C-8636-3E46EB18F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7925" y="3401303"/>
            <a:ext cx="3485994" cy="345669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CD5FADB-FB52-448C-9702-2000373C29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07923" y="-131"/>
            <a:ext cx="3488653" cy="340619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30F2F495-5DE2-4DF5-8741-3841A9DE41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8707925" y="3406925"/>
            <a:ext cx="3485990" cy="3451076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Rectangle 34">
            <a:extLst>
              <a:ext uri="{FF2B5EF4-FFF2-40B4-BE49-F238E27FC236}">
                <a16:creationId xmlns:a16="http://schemas.microsoft.com/office/drawing/2014/main" id="{6A740D2F-CBAA-486B-B578-F35085ECE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49175" y="-41251"/>
            <a:ext cx="3417103" cy="3499599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54926"/>
      </p:ext>
    </p:extLst>
  </p:cSld>
  <p:clrMapOvr>
    <a:masterClrMapping/>
  </p:clrMapOvr>
</p:sld>
</file>

<file path=ppt/theme/theme1.xml><?xml version="1.0" encoding="utf-8"?>
<a:theme xmlns:a="http://schemas.openxmlformats.org/drawingml/2006/main" name="BlocksVTI">
  <a:themeElements>
    <a:clrScheme name="Blocks">
      <a:dk1>
        <a:sysClr val="windowText" lastClr="000000"/>
      </a:dk1>
      <a:lt1>
        <a:sysClr val="window" lastClr="FFFFFF"/>
      </a:lt1>
      <a:dk2>
        <a:srgbClr val="1B3843"/>
      </a:dk2>
      <a:lt2>
        <a:srgbClr val="F2F3F1"/>
      </a:lt2>
      <a:accent1>
        <a:srgbClr val="7A8592"/>
      </a:accent1>
      <a:accent2>
        <a:srgbClr val="8C8C96"/>
      </a:accent2>
      <a:accent3>
        <a:srgbClr val="7A6C76"/>
      </a:accent3>
      <a:accent4>
        <a:srgbClr val="A7AA9D"/>
      </a:accent4>
      <a:accent5>
        <a:srgbClr val="63787F"/>
      </a:accent5>
      <a:accent6>
        <a:srgbClr val="889DA5"/>
      </a:accent6>
      <a:hlink>
        <a:srgbClr val="71819B"/>
      </a:hlink>
      <a:folHlink>
        <a:srgbClr val="7E8B85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88</TotalTime>
  <Words>1314</Words>
  <Application>Microsoft Office PowerPoint</Application>
  <PresentationFormat>Panoramiczny</PresentationFormat>
  <Paragraphs>116</Paragraphs>
  <Slides>12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5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12</vt:i4>
      </vt:variant>
    </vt:vector>
  </HeadingPairs>
  <TitlesOfParts>
    <vt:vector size="18" baseType="lpstr">
      <vt:lpstr>Aptos</vt:lpstr>
      <vt:lpstr>Arial</vt:lpstr>
      <vt:lpstr>Avenir Next LT Pro</vt:lpstr>
      <vt:lpstr>Avenir Next LT Pro Light</vt:lpstr>
      <vt:lpstr>Inter</vt:lpstr>
      <vt:lpstr>BlocksVTI</vt:lpstr>
      <vt:lpstr> The Life Course Approach to Health and Well-being</vt:lpstr>
      <vt:lpstr>Health and Well-being Across Life Stages</vt:lpstr>
      <vt:lpstr>Prenatal and Early Childhood (0-5 years)</vt:lpstr>
      <vt:lpstr>Childhood (6-12 years)</vt:lpstr>
      <vt:lpstr>Adolescence (13-19 years)</vt:lpstr>
      <vt:lpstr>Early Adulthood (20-39 years)</vt:lpstr>
      <vt:lpstr>Middle Adulthood (40-64 years) </vt:lpstr>
      <vt:lpstr> Older Age (65+ years)</vt:lpstr>
      <vt:lpstr>Key Concepts of the Life Course Approach</vt:lpstr>
      <vt:lpstr>Implications for Policy and Practice </vt:lpstr>
      <vt:lpstr>Conclusion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Dominika Młynarczyk</dc:creator>
  <cp:lastModifiedBy>Dominika Młynarczyk</cp:lastModifiedBy>
  <cp:revision>1</cp:revision>
  <dcterms:created xsi:type="dcterms:W3CDTF">2025-03-14T19:04:54Z</dcterms:created>
  <dcterms:modified xsi:type="dcterms:W3CDTF">2025-03-14T20:33:09Z</dcterms:modified>
</cp:coreProperties>
</file>