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1"/>
  </p:sldMasterIdLst>
  <p:notesMasterIdLst>
    <p:notesMasterId r:id="rId25"/>
  </p:notesMasterIdLst>
  <p:handoutMasterIdLst>
    <p:handoutMasterId r:id="rId26"/>
  </p:handoutMasterIdLst>
  <p:sldIdLst>
    <p:sldId id="332" r:id="rId2"/>
    <p:sldId id="450" r:id="rId3"/>
    <p:sldId id="451" r:id="rId4"/>
    <p:sldId id="452" r:id="rId5"/>
    <p:sldId id="453" r:id="rId6"/>
    <p:sldId id="454" r:id="rId7"/>
    <p:sldId id="455" r:id="rId8"/>
    <p:sldId id="456" r:id="rId9"/>
    <p:sldId id="457" r:id="rId10"/>
    <p:sldId id="458" r:id="rId11"/>
    <p:sldId id="459" r:id="rId12"/>
    <p:sldId id="460" r:id="rId13"/>
    <p:sldId id="461" r:id="rId14"/>
    <p:sldId id="462" r:id="rId15"/>
    <p:sldId id="471" r:id="rId16"/>
    <p:sldId id="463" r:id="rId17"/>
    <p:sldId id="464" r:id="rId18"/>
    <p:sldId id="465" r:id="rId19"/>
    <p:sldId id="466" r:id="rId20"/>
    <p:sldId id="467" r:id="rId21"/>
    <p:sldId id="468" r:id="rId22"/>
    <p:sldId id="469" r:id="rId23"/>
    <p:sldId id="470" r:id="rId24"/>
  </p:sldIdLst>
  <p:sldSz cx="9144000" cy="6858000" type="screen4x3"/>
  <p:notesSz cx="6797675" cy="9926638"/>
  <p:custDataLst>
    <p:tags r:id="rId27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">
          <p15:clr>
            <a:srgbClr val="A4A3A4"/>
          </p15:clr>
        </p15:guide>
        <p15:guide id="2" orient="horz" pos="4080">
          <p15:clr>
            <a:srgbClr val="A4A3A4"/>
          </p15:clr>
        </p15:guide>
        <p15:guide id="3" orient="horz" pos="2160">
          <p15:clr>
            <a:srgbClr val="A4A3A4"/>
          </p15:clr>
        </p15:guide>
        <p15:guide id="4" orient="horz" pos="720">
          <p15:clr>
            <a:srgbClr val="A4A3A4"/>
          </p15:clr>
        </p15:guide>
        <p15:guide id="5" orient="horz" pos="3888">
          <p15:clr>
            <a:srgbClr val="A4A3A4"/>
          </p15:clr>
        </p15:guide>
        <p15:guide id="6" orient="horz" pos="1200">
          <p15:clr>
            <a:srgbClr val="A4A3A4"/>
          </p15:clr>
        </p15:guide>
        <p15:guide id="7" orient="horz" pos="2400">
          <p15:clr>
            <a:srgbClr val="A4A3A4"/>
          </p15:clr>
        </p15:guide>
        <p15:guide id="8" pos="5520">
          <p15:clr>
            <a:srgbClr val="A4A3A4"/>
          </p15:clr>
        </p15:guide>
        <p15:guide id="9" pos="2880">
          <p15:clr>
            <a:srgbClr val="A4A3A4"/>
          </p15:clr>
        </p15:guide>
        <p15:guide id="10" pos="528">
          <p15:clr>
            <a:srgbClr val="A4A3A4"/>
          </p15:clr>
        </p15:guide>
        <p15:guide id="11" pos="816">
          <p15:clr>
            <a:srgbClr val="A4A3A4"/>
          </p15:clr>
        </p15:guide>
        <p15:guide id="12" pos="2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4">
          <p15:clr>
            <a:srgbClr val="A4A3A4"/>
          </p15:clr>
        </p15:guide>
        <p15:guide id="2" pos="2304">
          <p15:clr>
            <a:srgbClr val="A4A3A4"/>
          </p15:clr>
        </p15:guide>
        <p15:guide id="3" orient="horz" pos="3127">
          <p15:clr>
            <a:srgbClr val="A4A3A4"/>
          </p15:clr>
        </p15:guide>
        <p15:guide id="4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7AFF"/>
    <a:srgbClr val="0000FF"/>
    <a:srgbClr val="D9EB6B"/>
    <a:srgbClr val="FF6666"/>
    <a:srgbClr val="E37900"/>
    <a:srgbClr val="E30000"/>
    <a:srgbClr val="DEF0B5"/>
    <a:srgbClr val="FAF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582" y="72"/>
      </p:cViewPr>
      <p:guideLst>
        <p:guide orient="horz" pos="240"/>
        <p:guide orient="horz" pos="4080"/>
        <p:guide orient="horz" pos="2160"/>
        <p:guide orient="horz" pos="720"/>
        <p:guide orient="horz" pos="3888"/>
        <p:guide orient="horz" pos="1200"/>
        <p:guide orient="horz" pos="2400"/>
        <p:guide pos="5520"/>
        <p:guide pos="2880"/>
        <p:guide pos="528"/>
        <p:guide pos="816"/>
        <p:guide pos="24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4206"/>
    </p:cViewPr>
  </p:sorterViewPr>
  <p:notesViewPr>
    <p:cSldViewPr>
      <p:cViewPr varScale="1">
        <p:scale>
          <a:sx n="55" d="100"/>
          <a:sy n="55" d="100"/>
        </p:scale>
        <p:origin x="-1752" y="-84"/>
      </p:cViewPr>
      <p:guideLst>
        <p:guide orient="horz" pos="3024"/>
        <p:guide pos="2304"/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gs" Target="tags/tag1.xml"/><Relationship Id="rId30" Type="http://schemas.openxmlformats.org/officeDocument/2006/relationships/theme" Target="theme/theme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D210C8-E2E5-48EC-AF4A-5B036204ABB2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08B59DBA-828E-4234-B413-59AA793EE78D}">
      <dgm:prSet phldrT="[Text]" custT="1"/>
      <dgm:spPr/>
      <dgm:t>
        <a:bodyPr/>
        <a:lstStyle/>
        <a:p>
          <a:r>
            <a:rPr lang="en-US" sz="2000" dirty="0" smtClean="0">
              <a:cs typeface="Arial" charset="0"/>
            </a:rPr>
            <a:t>Pure tangible good</a:t>
          </a:r>
          <a:endParaRPr lang="en-GB" sz="2000" dirty="0"/>
        </a:p>
      </dgm:t>
    </dgm:pt>
    <dgm:pt modelId="{9A0AC4BE-B0CA-4209-B4C6-16D9A7F3D846}" type="parTrans" cxnId="{9F27DA6A-AAF8-474E-A949-B11FD18B836A}">
      <dgm:prSet/>
      <dgm:spPr/>
      <dgm:t>
        <a:bodyPr/>
        <a:lstStyle/>
        <a:p>
          <a:endParaRPr lang="en-GB"/>
        </a:p>
      </dgm:t>
    </dgm:pt>
    <dgm:pt modelId="{FA6B34F5-ED11-4256-8834-85F326AEC707}" type="sibTrans" cxnId="{9F27DA6A-AAF8-474E-A949-B11FD18B836A}">
      <dgm:prSet/>
      <dgm:spPr/>
      <dgm:t>
        <a:bodyPr/>
        <a:lstStyle/>
        <a:p>
          <a:endParaRPr lang="en-GB"/>
        </a:p>
      </dgm:t>
    </dgm:pt>
    <dgm:pt modelId="{5704B3BA-5A53-4E3F-8BF9-D135D795D371}">
      <dgm:prSet custT="1"/>
      <dgm:spPr/>
      <dgm:t>
        <a:bodyPr/>
        <a:lstStyle/>
        <a:p>
          <a:r>
            <a:rPr lang="en-US" sz="2000" dirty="0" smtClean="0">
              <a:cs typeface="Arial" charset="0"/>
            </a:rPr>
            <a:t>Good with accompanying services</a:t>
          </a:r>
        </a:p>
      </dgm:t>
    </dgm:pt>
    <dgm:pt modelId="{C248018A-5C84-4F3E-A9F7-C001F34B0571}" type="parTrans" cxnId="{85B6CD56-02EC-4B0E-9543-F01514CEDE58}">
      <dgm:prSet/>
      <dgm:spPr/>
      <dgm:t>
        <a:bodyPr/>
        <a:lstStyle/>
        <a:p>
          <a:endParaRPr lang="en-GB"/>
        </a:p>
      </dgm:t>
    </dgm:pt>
    <dgm:pt modelId="{30A5FE9D-C837-4C9E-ACF1-CBFEF67580FC}" type="sibTrans" cxnId="{85B6CD56-02EC-4B0E-9543-F01514CEDE58}">
      <dgm:prSet/>
      <dgm:spPr/>
      <dgm:t>
        <a:bodyPr/>
        <a:lstStyle/>
        <a:p>
          <a:endParaRPr lang="en-GB"/>
        </a:p>
      </dgm:t>
    </dgm:pt>
    <dgm:pt modelId="{052833FC-B124-4909-92E5-ABDD8C95B09C}">
      <dgm:prSet custT="1"/>
      <dgm:spPr/>
      <dgm:t>
        <a:bodyPr/>
        <a:lstStyle/>
        <a:p>
          <a:r>
            <a:rPr lang="en-US" sz="2000" dirty="0" smtClean="0">
              <a:cs typeface="Arial" charset="0"/>
            </a:rPr>
            <a:t>Hybrid</a:t>
          </a:r>
        </a:p>
      </dgm:t>
    </dgm:pt>
    <dgm:pt modelId="{3BDC484C-96C7-4A6C-8D5C-09330D8BA076}" type="parTrans" cxnId="{40A169A6-D548-45AB-B745-8BD553B98CEE}">
      <dgm:prSet/>
      <dgm:spPr/>
      <dgm:t>
        <a:bodyPr/>
        <a:lstStyle/>
        <a:p>
          <a:endParaRPr lang="en-GB"/>
        </a:p>
      </dgm:t>
    </dgm:pt>
    <dgm:pt modelId="{A24AA704-E0BE-407A-BBF8-0ECE7C953CF4}" type="sibTrans" cxnId="{40A169A6-D548-45AB-B745-8BD553B98CEE}">
      <dgm:prSet/>
      <dgm:spPr/>
      <dgm:t>
        <a:bodyPr/>
        <a:lstStyle/>
        <a:p>
          <a:endParaRPr lang="en-GB"/>
        </a:p>
      </dgm:t>
    </dgm:pt>
    <dgm:pt modelId="{00364D97-287D-4DAA-95C8-64092B86801E}">
      <dgm:prSet custT="1"/>
      <dgm:spPr/>
      <dgm:t>
        <a:bodyPr/>
        <a:lstStyle/>
        <a:p>
          <a:r>
            <a:rPr lang="en-US" sz="2000" dirty="0" smtClean="0">
              <a:cs typeface="Arial" charset="0"/>
            </a:rPr>
            <a:t>Service with accompanying goods</a:t>
          </a:r>
        </a:p>
      </dgm:t>
    </dgm:pt>
    <dgm:pt modelId="{879C924B-E796-44E7-BC07-4CA85598A568}" type="parTrans" cxnId="{8272AC9E-FEF8-4189-A4B6-3597C6D8D1FB}">
      <dgm:prSet/>
      <dgm:spPr/>
      <dgm:t>
        <a:bodyPr/>
        <a:lstStyle/>
        <a:p>
          <a:endParaRPr lang="en-GB"/>
        </a:p>
      </dgm:t>
    </dgm:pt>
    <dgm:pt modelId="{4803DF3D-F6F8-4AB2-A519-CFA16D0BDA0F}" type="sibTrans" cxnId="{8272AC9E-FEF8-4189-A4B6-3597C6D8D1FB}">
      <dgm:prSet/>
      <dgm:spPr/>
      <dgm:t>
        <a:bodyPr/>
        <a:lstStyle/>
        <a:p>
          <a:endParaRPr lang="en-GB"/>
        </a:p>
      </dgm:t>
    </dgm:pt>
    <dgm:pt modelId="{CE34D097-55E9-460C-8EA5-1920581BA7E5}">
      <dgm:prSet custT="1"/>
      <dgm:spPr/>
      <dgm:t>
        <a:bodyPr/>
        <a:lstStyle/>
        <a:p>
          <a:r>
            <a:rPr lang="en-US" sz="2000" dirty="0" smtClean="0">
              <a:cs typeface="Arial" charset="0"/>
            </a:rPr>
            <a:t>Pure service</a:t>
          </a:r>
        </a:p>
      </dgm:t>
    </dgm:pt>
    <dgm:pt modelId="{78FF4E0F-7BDC-4CC0-A1B3-58033EFD4213}" type="parTrans" cxnId="{5D53DB66-2BA3-466F-9E61-A0F3EA8BBD46}">
      <dgm:prSet/>
      <dgm:spPr/>
      <dgm:t>
        <a:bodyPr/>
        <a:lstStyle/>
        <a:p>
          <a:endParaRPr lang="en-GB"/>
        </a:p>
      </dgm:t>
    </dgm:pt>
    <dgm:pt modelId="{67D67581-C822-47F7-A8A2-48DE0C956C5F}" type="sibTrans" cxnId="{5D53DB66-2BA3-466F-9E61-A0F3EA8BBD46}">
      <dgm:prSet/>
      <dgm:spPr/>
      <dgm:t>
        <a:bodyPr/>
        <a:lstStyle/>
        <a:p>
          <a:endParaRPr lang="en-GB"/>
        </a:p>
      </dgm:t>
    </dgm:pt>
    <dgm:pt modelId="{5FE975E9-C06B-4102-854A-BA4FD4CA80CD}" type="pres">
      <dgm:prSet presAssocID="{F7D210C8-E2E5-48EC-AF4A-5B036204ABB2}" presName="arrowDiagram" presStyleCnt="0">
        <dgm:presLayoutVars>
          <dgm:chMax val="5"/>
          <dgm:dir/>
          <dgm:resizeHandles val="exact"/>
        </dgm:presLayoutVars>
      </dgm:prSet>
      <dgm:spPr/>
    </dgm:pt>
    <dgm:pt modelId="{626D9668-8D38-4D0D-B1B8-049BAC40F06C}" type="pres">
      <dgm:prSet presAssocID="{F7D210C8-E2E5-48EC-AF4A-5B036204ABB2}" presName="arrow" presStyleLbl="bgShp" presStyleIdx="0" presStyleCnt="1"/>
      <dgm:spPr/>
    </dgm:pt>
    <dgm:pt modelId="{2158E64E-1A2B-46B1-AE2A-EA2EE520EED4}" type="pres">
      <dgm:prSet presAssocID="{F7D210C8-E2E5-48EC-AF4A-5B036204ABB2}" presName="arrowDiagram5" presStyleCnt="0"/>
      <dgm:spPr/>
    </dgm:pt>
    <dgm:pt modelId="{269856EA-9525-4F12-9DA0-AD291945289C}" type="pres">
      <dgm:prSet presAssocID="{08B59DBA-828E-4234-B413-59AA793EE78D}" presName="bullet5a" presStyleLbl="node1" presStyleIdx="0" presStyleCnt="5"/>
      <dgm:spPr/>
    </dgm:pt>
    <dgm:pt modelId="{276C3AC6-2BF4-4FE8-B2B7-4A7C98F18E92}" type="pres">
      <dgm:prSet presAssocID="{08B59DBA-828E-4234-B413-59AA793EE78D}" presName="textBox5a" presStyleLbl="revTx" presStyleIdx="0" presStyleCnt="5" custScaleX="160160" custScaleY="9242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F216CA0-9443-4E5A-97CD-2797B7ABDD6A}" type="pres">
      <dgm:prSet presAssocID="{5704B3BA-5A53-4E3F-8BF9-D135D795D371}" presName="bullet5b" presStyleLbl="node1" presStyleIdx="1" presStyleCnt="5"/>
      <dgm:spPr/>
    </dgm:pt>
    <dgm:pt modelId="{26949362-FACA-443E-BDFB-5A3241489CE8}" type="pres">
      <dgm:prSet presAssocID="{5704B3BA-5A53-4E3F-8BF9-D135D795D371}" presName="textBox5b" presStyleLbl="revTx" presStyleIdx="1" presStyleCnt="5" custScaleX="176196" custScaleY="92423" custLinFactNeighborX="44718" custLinFactNeighborY="150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823676F-E176-42E3-A7A9-B7E254A022BB}" type="pres">
      <dgm:prSet presAssocID="{052833FC-B124-4909-92E5-ABDD8C95B09C}" presName="bullet5c" presStyleLbl="node1" presStyleIdx="2" presStyleCnt="5"/>
      <dgm:spPr/>
    </dgm:pt>
    <dgm:pt modelId="{D1E3DBC6-2E40-4E27-9C9E-1C5C3E475A26}" type="pres">
      <dgm:prSet presAssocID="{052833FC-B124-4909-92E5-ABDD8C95B09C}" presName="textBox5c" presStyleLbl="revTx" presStyleIdx="2" presStyleCnt="5" custScaleY="32215" custLinFactNeighborX="1927" custLinFactNeighborY="-2709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375FD7-7616-4301-AF46-63AE08D7A38B}" type="pres">
      <dgm:prSet presAssocID="{00364D97-287D-4DAA-95C8-64092B86801E}" presName="bullet5d" presStyleLbl="node1" presStyleIdx="3" presStyleCnt="5"/>
      <dgm:spPr/>
    </dgm:pt>
    <dgm:pt modelId="{0F109533-85C5-449C-B15B-BA6513FF7D26}" type="pres">
      <dgm:prSet presAssocID="{00364D97-287D-4DAA-95C8-64092B86801E}" presName="textBox5d" presStyleLbl="revTx" presStyleIdx="3" presStyleCnt="5" custScaleX="137306" custScaleY="8479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4851227-96EC-4800-B041-3F8EAE18210C}" type="pres">
      <dgm:prSet presAssocID="{CE34D097-55E9-460C-8EA5-1920581BA7E5}" presName="bullet5e" presStyleLbl="node1" presStyleIdx="4" presStyleCnt="5"/>
      <dgm:spPr/>
    </dgm:pt>
    <dgm:pt modelId="{B97D4124-2FEF-4F2B-9E8D-FF98F3E22F51}" type="pres">
      <dgm:prSet presAssocID="{CE34D097-55E9-460C-8EA5-1920581BA7E5}" presName="textBox5e" presStyleLbl="revTx" presStyleIdx="4" presStyleCnt="5" custScaleY="9242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0A169A6-D548-45AB-B745-8BD553B98CEE}" srcId="{F7D210C8-E2E5-48EC-AF4A-5B036204ABB2}" destId="{052833FC-B124-4909-92E5-ABDD8C95B09C}" srcOrd="2" destOrd="0" parTransId="{3BDC484C-96C7-4A6C-8D5C-09330D8BA076}" sibTransId="{A24AA704-E0BE-407A-BBF8-0ECE7C953CF4}"/>
    <dgm:cxn modelId="{8272AC9E-FEF8-4189-A4B6-3597C6D8D1FB}" srcId="{F7D210C8-E2E5-48EC-AF4A-5B036204ABB2}" destId="{00364D97-287D-4DAA-95C8-64092B86801E}" srcOrd="3" destOrd="0" parTransId="{879C924B-E796-44E7-BC07-4CA85598A568}" sibTransId="{4803DF3D-F6F8-4AB2-A519-CFA16D0BDA0F}"/>
    <dgm:cxn modelId="{90B96491-7AE1-4DFB-AE8E-6C09B442B955}" type="presOf" srcId="{F7D210C8-E2E5-48EC-AF4A-5B036204ABB2}" destId="{5FE975E9-C06B-4102-854A-BA4FD4CA80CD}" srcOrd="0" destOrd="0" presId="urn:microsoft.com/office/officeart/2005/8/layout/arrow2"/>
    <dgm:cxn modelId="{E25DD6C9-8E8A-4692-A232-A54162667CFD}" type="presOf" srcId="{08B59DBA-828E-4234-B413-59AA793EE78D}" destId="{276C3AC6-2BF4-4FE8-B2B7-4A7C98F18E92}" srcOrd="0" destOrd="0" presId="urn:microsoft.com/office/officeart/2005/8/layout/arrow2"/>
    <dgm:cxn modelId="{9F27DA6A-AAF8-474E-A949-B11FD18B836A}" srcId="{F7D210C8-E2E5-48EC-AF4A-5B036204ABB2}" destId="{08B59DBA-828E-4234-B413-59AA793EE78D}" srcOrd="0" destOrd="0" parTransId="{9A0AC4BE-B0CA-4209-B4C6-16D9A7F3D846}" sibTransId="{FA6B34F5-ED11-4256-8834-85F326AEC707}"/>
    <dgm:cxn modelId="{5540A176-88D0-4668-BCF6-A28B4C742A02}" type="presOf" srcId="{5704B3BA-5A53-4E3F-8BF9-D135D795D371}" destId="{26949362-FACA-443E-BDFB-5A3241489CE8}" srcOrd="0" destOrd="0" presId="urn:microsoft.com/office/officeart/2005/8/layout/arrow2"/>
    <dgm:cxn modelId="{C4E6CC82-6D33-42F4-92AB-36671F31EBE8}" type="presOf" srcId="{CE34D097-55E9-460C-8EA5-1920581BA7E5}" destId="{B97D4124-2FEF-4F2B-9E8D-FF98F3E22F51}" srcOrd="0" destOrd="0" presId="urn:microsoft.com/office/officeart/2005/8/layout/arrow2"/>
    <dgm:cxn modelId="{5D53DB66-2BA3-466F-9E61-A0F3EA8BBD46}" srcId="{F7D210C8-E2E5-48EC-AF4A-5B036204ABB2}" destId="{CE34D097-55E9-460C-8EA5-1920581BA7E5}" srcOrd="4" destOrd="0" parTransId="{78FF4E0F-7BDC-4CC0-A1B3-58033EFD4213}" sibTransId="{67D67581-C822-47F7-A8A2-48DE0C956C5F}"/>
    <dgm:cxn modelId="{85B6CD56-02EC-4B0E-9543-F01514CEDE58}" srcId="{F7D210C8-E2E5-48EC-AF4A-5B036204ABB2}" destId="{5704B3BA-5A53-4E3F-8BF9-D135D795D371}" srcOrd="1" destOrd="0" parTransId="{C248018A-5C84-4F3E-A9F7-C001F34B0571}" sibTransId="{30A5FE9D-C837-4C9E-ACF1-CBFEF67580FC}"/>
    <dgm:cxn modelId="{6257F289-CEB3-4E61-966F-17F8887092F2}" type="presOf" srcId="{052833FC-B124-4909-92E5-ABDD8C95B09C}" destId="{D1E3DBC6-2E40-4E27-9C9E-1C5C3E475A26}" srcOrd="0" destOrd="0" presId="urn:microsoft.com/office/officeart/2005/8/layout/arrow2"/>
    <dgm:cxn modelId="{615C56E5-30E2-45DA-8616-AB688BE7ECD0}" type="presOf" srcId="{00364D97-287D-4DAA-95C8-64092B86801E}" destId="{0F109533-85C5-449C-B15B-BA6513FF7D26}" srcOrd="0" destOrd="0" presId="urn:microsoft.com/office/officeart/2005/8/layout/arrow2"/>
    <dgm:cxn modelId="{747C62A2-E193-4E7E-BD54-ACB5EBACCB11}" type="presParOf" srcId="{5FE975E9-C06B-4102-854A-BA4FD4CA80CD}" destId="{626D9668-8D38-4D0D-B1B8-049BAC40F06C}" srcOrd="0" destOrd="0" presId="urn:microsoft.com/office/officeart/2005/8/layout/arrow2"/>
    <dgm:cxn modelId="{688CC4D5-40F3-4FD0-B615-4AE8F1C52225}" type="presParOf" srcId="{5FE975E9-C06B-4102-854A-BA4FD4CA80CD}" destId="{2158E64E-1A2B-46B1-AE2A-EA2EE520EED4}" srcOrd="1" destOrd="0" presId="urn:microsoft.com/office/officeart/2005/8/layout/arrow2"/>
    <dgm:cxn modelId="{7356CF27-6747-46B3-9862-3BF9FEF1C733}" type="presParOf" srcId="{2158E64E-1A2B-46B1-AE2A-EA2EE520EED4}" destId="{269856EA-9525-4F12-9DA0-AD291945289C}" srcOrd="0" destOrd="0" presId="urn:microsoft.com/office/officeart/2005/8/layout/arrow2"/>
    <dgm:cxn modelId="{94741F2A-7D38-4020-A4F3-1884FB14A31F}" type="presParOf" srcId="{2158E64E-1A2B-46B1-AE2A-EA2EE520EED4}" destId="{276C3AC6-2BF4-4FE8-B2B7-4A7C98F18E92}" srcOrd="1" destOrd="0" presId="urn:microsoft.com/office/officeart/2005/8/layout/arrow2"/>
    <dgm:cxn modelId="{45EEF760-F273-4D0B-88FC-66E696F4AD7F}" type="presParOf" srcId="{2158E64E-1A2B-46B1-AE2A-EA2EE520EED4}" destId="{BF216CA0-9443-4E5A-97CD-2797B7ABDD6A}" srcOrd="2" destOrd="0" presId="urn:microsoft.com/office/officeart/2005/8/layout/arrow2"/>
    <dgm:cxn modelId="{AF34B298-AA80-4DA2-9CD2-322D245D5548}" type="presParOf" srcId="{2158E64E-1A2B-46B1-AE2A-EA2EE520EED4}" destId="{26949362-FACA-443E-BDFB-5A3241489CE8}" srcOrd="3" destOrd="0" presId="urn:microsoft.com/office/officeart/2005/8/layout/arrow2"/>
    <dgm:cxn modelId="{DE501AA3-7552-4BCA-9C57-7C767456ABB0}" type="presParOf" srcId="{2158E64E-1A2B-46B1-AE2A-EA2EE520EED4}" destId="{7823676F-E176-42E3-A7A9-B7E254A022BB}" srcOrd="4" destOrd="0" presId="urn:microsoft.com/office/officeart/2005/8/layout/arrow2"/>
    <dgm:cxn modelId="{C1A72629-C857-4ABB-8CE8-60A7FDEBE0B1}" type="presParOf" srcId="{2158E64E-1A2B-46B1-AE2A-EA2EE520EED4}" destId="{D1E3DBC6-2E40-4E27-9C9E-1C5C3E475A26}" srcOrd="5" destOrd="0" presId="urn:microsoft.com/office/officeart/2005/8/layout/arrow2"/>
    <dgm:cxn modelId="{963697B4-C155-47B6-8935-42D2A42587CD}" type="presParOf" srcId="{2158E64E-1A2B-46B1-AE2A-EA2EE520EED4}" destId="{4F375FD7-7616-4301-AF46-63AE08D7A38B}" srcOrd="6" destOrd="0" presId="urn:microsoft.com/office/officeart/2005/8/layout/arrow2"/>
    <dgm:cxn modelId="{41C1E385-036E-4395-8046-D72EFDC86C9E}" type="presParOf" srcId="{2158E64E-1A2B-46B1-AE2A-EA2EE520EED4}" destId="{0F109533-85C5-449C-B15B-BA6513FF7D26}" srcOrd="7" destOrd="0" presId="urn:microsoft.com/office/officeart/2005/8/layout/arrow2"/>
    <dgm:cxn modelId="{EF78DB84-2D7E-448D-AE27-6CAB4D60A52C}" type="presParOf" srcId="{2158E64E-1A2B-46B1-AE2A-EA2EE520EED4}" destId="{44851227-96EC-4800-B041-3F8EAE18210C}" srcOrd="8" destOrd="0" presId="urn:microsoft.com/office/officeart/2005/8/layout/arrow2"/>
    <dgm:cxn modelId="{567EFB61-1764-4EBD-9971-2CE1BE457DD9}" type="presParOf" srcId="{2158E64E-1A2B-46B1-AE2A-EA2EE520EED4}" destId="{B97D4124-2FEF-4F2B-9E8D-FF98F3E22F51}" srcOrd="9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A6C5B2-629E-4A0B-8AA7-DEE121A713A1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45FEC0D-38F1-41AB-91C7-D46E8A985C01}">
      <dgm:prSet phldrT="[Text]"/>
      <dgm:spPr/>
      <dgm:t>
        <a:bodyPr/>
        <a:lstStyle/>
        <a:p>
          <a:r>
            <a:rPr lang="en-US" dirty="0" smtClean="0"/>
            <a:t>Marketing Mix</a:t>
          </a:r>
          <a:endParaRPr lang="en-GB" dirty="0"/>
        </a:p>
      </dgm:t>
    </dgm:pt>
    <dgm:pt modelId="{E9561073-02BB-4F49-9882-08BF01DD4BD9}" type="parTrans" cxnId="{55C605F9-0851-48B2-B3F0-8008C6986D4C}">
      <dgm:prSet/>
      <dgm:spPr/>
      <dgm:t>
        <a:bodyPr/>
        <a:lstStyle/>
        <a:p>
          <a:endParaRPr lang="en-GB"/>
        </a:p>
      </dgm:t>
    </dgm:pt>
    <dgm:pt modelId="{6F181F84-E68F-4457-A431-39B323B20D79}" type="sibTrans" cxnId="{55C605F9-0851-48B2-B3F0-8008C6986D4C}">
      <dgm:prSet/>
      <dgm:spPr/>
      <dgm:t>
        <a:bodyPr/>
        <a:lstStyle/>
        <a:p>
          <a:endParaRPr lang="en-GB"/>
        </a:p>
      </dgm:t>
    </dgm:pt>
    <dgm:pt modelId="{5EC2D4ED-0E5B-4213-88F0-7CBFA6FDE802}">
      <dgm:prSet phldrT="[Text]"/>
      <dgm:spPr/>
      <dgm:t>
        <a:bodyPr/>
        <a:lstStyle/>
        <a:p>
          <a:r>
            <a:rPr lang="en-US" dirty="0" smtClean="0"/>
            <a:t>Product</a:t>
          </a:r>
          <a:endParaRPr lang="en-GB" dirty="0"/>
        </a:p>
      </dgm:t>
    </dgm:pt>
    <dgm:pt modelId="{A05DEA10-F16E-4AEC-9A76-1BB1E24E96F0}" type="parTrans" cxnId="{C79D803C-D6E4-41A2-B618-3EA3D0F7C400}">
      <dgm:prSet/>
      <dgm:spPr/>
      <dgm:t>
        <a:bodyPr/>
        <a:lstStyle/>
        <a:p>
          <a:endParaRPr lang="en-GB"/>
        </a:p>
      </dgm:t>
    </dgm:pt>
    <dgm:pt modelId="{FEF412C8-751F-4D92-80DF-D634365FC65B}" type="sibTrans" cxnId="{C79D803C-D6E4-41A2-B618-3EA3D0F7C400}">
      <dgm:prSet/>
      <dgm:spPr/>
      <dgm:t>
        <a:bodyPr/>
        <a:lstStyle/>
        <a:p>
          <a:endParaRPr lang="en-GB"/>
        </a:p>
      </dgm:t>
    </dgm:pt>
    <dgm:pt modelId="{F9BF527B-5CD7-4F2F-9370-3A51E91FC400}">
      <dgm:prSet phldrT="[Text]"/>
      <dgm:spPr/>
      <dgm:t>
        <a:bodyPr/>
        <a:lstStyle/>
        <a:p>
          <a:r>
            <a:rPr lang="en-US" dirty="0" smtClean="0"/>
            <a:t>Price</a:t>
          </a:r>
          <a:endParaRPr lang="en-GB" dirty="0"/>
        </a:p>
      </dgm:t>
    </dgm:pt>
    <dgm:pt modelId="{AED5FD10-6589-4608-AFA2-534DC42E0FA6}" type="parTrans" cxnId="{C6589C9E-525D-4A70-B128-44331EEC359F}">
      <dgm:prSet/>
      <dgm:spPr/>
      <dgm:t>
        <a:bodyPr/>
        <a:lstStyle/>
        <a:p>
          <a:endParaRPr lang="en-GB"/>
        </a:p>
      </dgm:t>
    </dgm:pt>
    <dgm:pt modelId="{2A1BA552-A0AA-4652-A27B-BABF3313B3D2}" type="sibTrans" cxnId="{C6589C9E-525D-4A70-B128-44331EEC359F}">
      <dgm:prSet/>
      <dgm:spPr/>
      <dgm:t>
        <a:bodyPr/>
        <a:lstStyle/>
        <a:p>
          <a:endParaRPr lang="en-GB"/>
        </a:p>
      </dgm:t>
    </dgm:pt>
    <dgm:pt modelId="{4E42A517-4595-41A3-AA6A-B91B435980BC}">
      <dgm:prSet phldrT="[Text]"/>
      <dgm:spPr/>
      <dgm:t>
        <a:bodyPr/>
        <a:lstStyle/>
        <a:p>
          <a:r>
            <a:rPr lang="en-US" dirty="0" smtClean="0"/>
            <a:t>Place</a:t>
          </a:r>
          <a:endParaRPr lang="en-GB" dirty="0"/>
        </a:p>
      </dgm:t>
    </dgm:pt>
    <dgm:pt modelId="{7FC27BAA-0BF7-4A3E-8500-065D2D721314}" type="parTrans" cxnId="{6D701F16-5E15-4AD8-B61F-3E972D09CE0C}">
      <dgm:prSet/>
      <dgm:spPr/>
      <dgm:t>
        <a:bodyPr/>
        <a:lstStyle/>
        <a:p>
          <a:endParaRPr lang="en-GB"/>
        </a:p>
      </dgm:t>
    </dgm:pt>
    <dgm:pt modelId="{1E448570-77FC-4B8F-AC5B-7559E10AAB63}" type="sibTrans" cxnId="{6D701F16-5E15-4AD8-B61F-3E972D09CE0C}">
      <dgm:prSet/>
      <dgm:spPr/>
      <dgm:t>
        <a:bodyPr/>
        <a:lstStyle/>
        <a:p>
          <a:endParaRPr lang="en-GB"/>
        </a:p>
      </dgm:t>
    </dgm:pt>
    <dgm:pt modelId="{8AA6BB2A-7CA5-40FD-A3CE-209CB2C3360A}">
      <dgm:prSet phldrT="[Text]"/>
      <dgm:spPr/>
      <dgm:t>
        <a:bodyPr/>
        <a:lstStyle/>
        <a:p>
          <a:r>
            <a:rPr lang="en-US" dirty="0" smtClean="0"/>
            <a:t>Promotion</a:t>
          </a:r>
          <a:endParaRPr lang="en-GB" dirty="0"/>
        </a:p>
      </dgm:t>
    </dgm:pt>
    <dgm:pt modelId="{C7975981-BD5A-4A71-9FFD-F3F3719C8B2A}" type="parTrans" cxnId="{D7AC2061-047D-4D2C-B7AB-BE6813CCBC6E}">
      <dgm:prSet/>
      <dgm:spPr/>
      <dgm:t>
        <a:bodyPr/>
        <a:lstStyle/>
        <a:p>
          <a:endParaRPr lang="en-GB"/>
        </a:p>
      </dgm:t>
    </dgm:pt>
    <dgm:pt modelId="{68B53532-E7C4-47AB-BE9E-4A494C890C80}" type="sibTrans" cxnId="{D7AC2061-047D-4D2C-B7AB-BE6813CCBC6E}">
      <dgm:prSet/>
      <dgm:spPr/>
      <dgm:t>
        <a:bodyPr/>
        <a:lstStyle/>
        <a:p>
          <a:endParaRPr lang="en-GB"/>
        </a:p>
      </dgm:t>
    </dgm:pt>
    <dgm:pt modelId="{FD0A56E1-9D53-44CF-8FB5-1AE107ED2981}">
      <dgm:prSet phldrT="[Text]"/>
      <dgm:spPr>
        <a:solidFill>
          <a:schemeClr val="accent3"/>
        </a:solidFill>
      </dgm:spPr>
      <dgm:t>
        <a:bodyPr/>
        <a:lstStyle/>
        <a:p>
          <a:r>
            <a:rPr lang="en-US" dirty="0" smtClean="0"/>
            <a:t>People</a:t>
          </a:r>
          <a:endParaRPr lang="en-GB" dirty="0"/>
        </a:p>
      </dgm:t>
    </dgm:pt>
    <dgm:pt modelId="{E269D2F8-9DF0-4AAD-8EF1-26F96AD62E2F}" type="parTrans" cxnId="{E34F4622-FA8F-4A25-B131-51DEDF22BB45}">
      <dgm:prSet/>
      <dgm:spPr/>
      <dgm:t>
        <a:bodyPr/>
        <a:lstStyle/>
        <a:p>
          <a:endParaRPr lang="en-GB"/>
        </a:p>
      </dgm:t>
    </dgm:pt>
    <dgm:pt modelId="{28F70832-B52F-4F4D-ADC9-640FB310437C}" type="sibTrans" cxnId="{E34F4622-FA8F-4A25-B131-51DEDF22BB45}">
      <dgm:prSet/>
      <dgm:spPr/>
      <dgm:t>
        <a:bodyPr/>
        <a:lstStyle/>
        <a:p>
          <a:endParaRPr lang="en-GB"/>
        </a:p>
      </dgm:t>
    </dgm:pt>
    <dgm:pt modelId="{7D7F69D2-6B02-416D-AB5A-634C500A088F}">
      <dgm:prSet phldrT="[Text]"/>
      <dgm:spPr>
        <a:solidFill>
          <a:schemeClr val="accent3"/>
        </a:solidFill>
      </dgm:spPr>
      <dgm:t>
        <a:bodyPr/>
        <a:lstStyle/>
        <a:p>
          <a:r>
            <a:rPr lang="en-US" dirty="0" smtClean="0"/>
            <a:t>Process</a:t>
          </a:r>
          <a:endParaRPr lang="en-GB" dirty="0"/>
        </a:p>
      </dgm:t>
    </dgm:pt>
    <dgm:pt modelId="{38A4FA18-E098-4260-B8D2-25180EE1948B}" type="parTrans" cxnId="{BE2C90EA-50E8-415F-BBA8-9AC688121D83}">
      <dgm:prSet/>
      <dgm:spPr/>
      <dgm:t>
        <a:bodyPr/>
        <a:lstStyle/>
        <a:p>
          <a:endParaRPr lang="en-GB"/>
        </a:p>
      </dgm:t>
    </dgm:pt>
    <dgm:pt modelId="{B700A735-D8FF-4CB3-B5C3-BAB1A0DBD7CE}" type="sibTrans" cxnId="{BE2C90EA-50E8-415F-BBA8-9AC688121D83}">
      <dgm:prSet/>
      <dgm:spPr/>
      <dgm:t>
        <a:bodyPr/>
        <a:lstStyle/>
        <a:p>
          <a:endParaRPr lang="en-GB"/>
        </a:p>
      </dgm:t>
    </dgm:pt>
    <dgm:pt modelId="{CAD29959-62FD-4652-9EAE-E5C554618A9B}">
      <dgm:prSet phldrT="[Text]"/>
      <dgm:spPr>
        <a:solidFill>
          <a:schemeClr val="accent3"/>
        </a:solidFill>
      </dgm:spPr>
      <dgm:t>
        <a:bodyPr/>
        <a:lstStyle/>
        <a:p>
          <a:r>
            <a:rPr lang="en-US" dirty="0" smtClean="0"/>
            <a:t>Physical Evidence</a:t>
          </a:r>
          <a:endParaRPr lang="en-GB" dirty="0"/>
        </a:p>
      </dgm:t>
    </dgm:pt>
    <dgm:pt modelId="{51ADED25-C633-4D8F-90E2-EF709C6EF923}" type="parTrans" cxnId="{C884F7AF-C821-4536-9488-E849669DA1E5}">
      <dgm:prSet/>
      <dgm:spPr/>
      <dgm:t>
        <a:bodyPr/>
        <a:lstStyle/>
        <a:p>
          <a:endParaRPr lang="en-GB"/>
        </a:p>
      </dgm:t>
    </dgm:pt>
    <dgm:pt modelId="{291C957C-2884-4389-AD74-2296D28E2EAB}" type="sibTrans" cxnId="{C884F7AF-C821-4536-9488-E849669DA1E5}">
      <dgm:prSet/>
      <dgm:spPr/>
      <dgm:t>
        <a:bodyPr/>
        <a:lstStyle/>
        <a:p>
          <a:endParaRPr lang="en-GB"/>
        </a:p>
      </dgm:t>
    </dgm:pt>
    <dgm:pt modelId="{7BA6A457-E8F6-4DA9-B7C2-4DFC10F77CCA}" type="pres">
      <dgm:prSet presAssocID="{40A6C5B2-629E-4A0B-8AA7-DEE121A713A1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1B17A23-BAEF-44EF-ACB8-D91B4A21FC12}" type="pres">
      <dgm:prSet presAssocID="{645FEC0D-38F1-41AB-91C7-D46E8A985C01}" presName="centerShape" presStyleLbl="node0" presStyleIdx="0" presStyleCnt="1"/>
      <dgm:spPr/>
      <dgm:t>
        <a:bodyPr/>
        <a:lstStyle/>
        <a:p>
          <a:endParaRPr lang="en-GB"/>
        </a:p>
      </dgm:t>
    </dgm:pt>
    <dgm:pt modelId="{9E600B15-D117-447B-B97F-D2308AA35060}" type="pres">
      <dgm:prSet presAssocID="{A05DEA10-F16E-4AEC-9A76-1BB1E24E96F0}" presName="Name9" presStyleLbl="parChTrans1D2" presStyleIdx="0" presStyleCnt="7"/>
      <dgm:spPr/>
      <dgm:t>
        <a:bodyPr/>
        <a:lstStyle/>
        <a:p>
          <a:endParaRPr lang="en-GB"/>
        </a:p>
      </dgm:t>
    </dgm:pt>
    <dgm:pt modelId="{B95693BE-9E65-41C2-BDCB-1059A2F2B839}" type="pres">
      <dgm:prSet presAssocID="{A05DEA10-F16E-4AEC-9A76-1BB1E24E96F0}" presName="connTx" presStyleLbl="parChTrans1D2" presStyleIdx="0" presStyleCnt="7"/>
      <dgm:spPr/>
      <dgm:t>
        <a:bodyPr/>
        <a:lstStyle/>
        <a:p>
          <a:endParaRPr lang="en-GB"/>
        </a:p>
      </dgm:t>
    </dgm:pt>
    <dgm:pt modelId="{5F286948-641D-4506-8ACB-D019CC37CC07}" type="pres">
      <dgm:prSet presAssocID="{5EC2D4ED-0E5B-4213-88F0-7CBFA6FDE802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6C5526B-4256-4B06-A0CF-7ED0C4B24176}" type="pres">
      <dgm:prSet presAssocID="{AED5FD10-6589-4608-AFA2-534DC42E0FA6}" presName="Name9" presStyleLbl="parChTrans1D2" presStyleIdx="1" presStyleCnt="7"/>
      <dgm:spPr/>
      <dgm:t>
        <a:bodyPr/>
        <a:lstStyle/>
        <a:p>
          <a:endParaRPr lang="en-GB"/>
        </a:p>
      </dgm:t>
    </dgm:pt>
    <dgm:pt modelId="{78D85B33-55AD-452C-BD9E-11A0BA6630A2}" type="pres">
      <dgm:prSet presAssocID="{AED5FD10-6589-4608-AFA2-534DC42E0FA6}" presName="connTx" presStyleLbl="parChTrans1D2" presStyleIdx="1" presStyleCnt="7"/>
      <dgm:spPr/>
      <dgm:t>
        <a:bodyPr/>
        <a:lstStyle/>
        <a:p>
          <a:endParaRPr lang="en-GB"/>
        </a:p>
      </dgm:t>
    </dgm:pt>
    <dgm:pt modelId="{55ACBC71-0FD6-42A3-95D3-4FB1256CA56D}" type="pres">
      <dgm:prSet presAssocID="{F9BF527B-5CD7-4F2F-9370-3A51E91FC400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63A2D58-0FA6-4574-8D12-F275B411899D}" type="pres">
      <dgm:prSet presAssocID="{7FC27BAA-0BF7-4A3E-8500-065D2D721314}" presName="Name9" presStyleLbl="parChTrans1D2" presStyleIdx="2" presStyleCnt="7"/>
      <dgm:spPr/>
      <dgm:t>
        <a:bodyPr/>
        <a:lstStyle/>
        <a:p>
          <a:endParaRPr lang="en-GB"/>
        </a:p>
      </dgm:t>
    </dgm:pt>
    <dgm:pt modelId="{1B56086A-6088-4DD5-B0A7-608C17DECD9A}" type="pres">
      <dgm:prSet presAssocID="{7FC27BAA-0BF7-4A3E-8500-065D2D721314}" presName="connTx" presStyleLbl="parChTrans1D2" presStyleIdx="2" presStyleCnt="7"/>
      <dgm:spPr/>
      <dgm:t>
        <a:bodyPr/>
        <a:lstStyle/>
        <a:p>
          <a:endParaRPr lang="en-GB"/>
        </a:p>
      </dgm:t>
    </dgm:pt>
    <dgm:pt modelId="{F0E369E4-7B6A-4423-A4D5-ABB58481A3A2}" type="pres">
      <dgm:prSet presAssocID="{4E42A517-4595-41A3-AA6A-B91B435980BC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2648487-6FB2-4166-B5B7-759F1FDB996C}" type="pres">
      <dgm:prSet presAssocID="{C7975981-BD5A-4A71-9FFD-F3F3719C8B2A}" presName="Name9" presStyleLbl="parChTrans1D2" presStyleIdx="3" presStyleCnt="7"/>
      <dgm:spPr/>
      <dgm:t>
        <a:bodyPr/>
        <a:lstStyle/>
        <a:p>
          <a:endParaRPr lang="en-GB"/>
        </a:p>
      </dgm:t>
    </dgm:pt>
    <dgm:pt modelId="{DFB7E9E7-9304-461F-9A7E-0BE3AA2B1998}" type="pres">
      <dgm:prSet presAssocID="{C7975981-BD5A-4A71-9FFD-F3F3719C8B2A}" presName="connTx" presStyleLbl="parChTrans1D2" presStyleIdx="3" presStyleCnt="7"/>
      <dgm:spPr/>
      <dgm:t>
        <a:bodyPr/>
        <a:lstStyle/>
        <a:p>
          <a:endParaRPr lang="en-GB"/>
        </a:p>
      </dgm:t>
    </dgm:pt>
    <dgm:pt modelId="{77B0CA03-4E9E-4FAA-8867-98683742F9C8}" type="pres">
      <dgm:prSet presAssocID="{8AA6BB2A-7CA5-40FD-A3CE-209CB2C3360A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5C8F928-A75B-4EA5-9C33-885655B0400E}" type="pres">
      <dgm:prSet presAssocID="{E269D2F8-9DF0-4AAD-8EF1-26F96AD62E2F}" presName="Name9" presStyleLbl="parChTrans1D2" presStyleIdx="4" presStyleCnt="7"/>
      <dgm:spPr/>
      <dgm:t>
        <a:bodyPr/>
        <a:lstStyle/>
        <a:p>
          <a:endParaRPr lang="en-GB"/>
        </a:p>
      </dgm:t>
    </dgm:pt>
    <dgm:pt modelId="{D1F42029-8BFC-4718-89E0-9BFC3F6FC4BA}" type="pres">
      <dgm:prSet presAssocID="{E269D2F8-9DF0-4AAD-8EF1-26F96AD62E2F}" presName="connTx" presStyleLbl="parChTrans1D2" presStyleIdx="4" presStyleCnt="7"/>
      <dgm:spPr/>
      <dgm:t>
        <a:bodyPr/>
        <a:lstStyle/>
        <a:p>
          <a:endParaRPr lang="en-GB"/>
        </a:p>
      </dgm:t>
    </dgm:pt>
    <dgm:pt modelId="{90D2FCE2-8DAE-4CB0-86C5-BDA41EF0004E}" type="pres">
      <dgm:prSet presAssocID="{FD0A56E1-9D53-44CF-8FB5-1AE107ED2981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86B1F7C-E951-4D85-981A-E7DDDB87C30C}" type="pres">
      <dgm:prSet presAssocID="{38A4FA18-E098-4260-B8D2-25180EE1948B}" presName="Name9" presStyleLbl="parChTrans1D2" presStyleIdx="5" presStyleCnt="7"/>
      <dgm:spPr/>
      <dgm:t>
        <a:bodyPr/>
        <a:lstStyle/>
        <a:p>
          <a:endParaRPr lang="en-GB"/>
        </a:p>
      </dgm:t>
    </dgm:pt>
    <dgm:pt modelId="{6FB1F767-1E41-40C5-BC27-35C8AACF6940}" type="pres">
      <dgm:prSet presAssocID="{38A4FA18-E098-4260-B8D2-25180EE1948B}" presName="connTx" presStyleLbl="parChTrans1D2" presStyleIdx="5" presStyleCnt="7"/>
      <dgm:spPr/>
      <dgm:t>
        <a:bodyPr/>
        <a:lstStyle/>
        <a:p>
          <a:endParaRPr lang="en-GB"/>
        </a:p>
      </dgm:t>
    </dgm:pt>
    <dgm:pt modelId="{AB6A01A4-883A-4AA9-90CD-F2394253A8B2}" type="pres">
      <dgm:prSet presAssocID="{7D7F69D2-6B02-416D-AB5A-634C500A088F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CFFB36-E1FF-4967-9566-36ACFD26598D}" type="pres">
      <dgm:prSet presAssocID="{51ADED25-C633-4D8F-90E2-EF709C6EF923}" presName="Name9" presStyleLbl="parChTrans1D2" presStyleIdx="6" presStyleCnt="7"/>
      <dgm:spPr/>
      <dgm:t>
        <a:bodyPr/>
        <a:lstStyle/>
        <a:p>
          <a:endParaRPr lang="en-GB"/>
        </a:p>
      </dgm:t>
    </dgm:pt>
    <dgm:pt modelId="{B153D589-FCCD-4E62-8E79-FF5585C47522}" type="pres">
      <dgm:prSet presAssocID="{51ADED25-C633-4D8F-90E2-EF709C6EF923}" presName="connTx" presStyleLbl="parChTrans1D2" presStyleIdx="6" presStyleCnt="7"/>
      <dgm:spPr/>
      <dgm:t>
        <a:bodyPr/>
        <a:lstStyle/>
        <a:p>
          <a:endParaRPr lang="en-GB"/>
        </a:p>
      </dgm:t>
    </dgm:pt>
    <dgm:pt modelId="{33B810B3-5B32-4943-AA83-BF36657C9ABA}" type="pres">
      <dgm:prSet presAssocID="{CAD29959-62FD-4652-9EAE-E5C554618A9B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F4BC5F4-77EE-405F-B05A-92F530CD6E7C}" type="presOf" srcId="{FD0A56E1-9D53-44CF-8FB5-1AE107ED2981}" destId="{90D2FCE2-8DAE-4CB0-86C5-BDA41EF0004E}" srcOrd="0" destOrd="0" presId="urn:microsoft.com/office/officeart/2005/8/layout/radial1"/>
    <dgm:cxn modelId="{3CBA4069-036A-4CB7-B15D-ED2FEED3271D}" type="presOf" srcId="{E269D2F8-9DF0-4AAD-8EF1-26F96AD62E2F}" destId="{D1F42029-8BFC-4718-89E0-9BFC3F6FC4BA}" srcOrd="1" destOrd="0" presId="urn:microsoft.com/office/officeart/2005/8/layout/radial1"/>
    <dgm:cxn modelId="{4F422F0B-CDD9-4093-A5F7-EB8A089898C5}" type="presOf" srcId="{C7975981-BD5A-4A71-9FFD-F3F3719C8B2A}" destId="{DFB7E9E7-9304-461F-9A7E-0BE3AA2B1998}" srcOrd="1" destOrd="0" presId="urn:microsoft.com/office/officeart/2005/8/layout/radial1"/>
    <dgm:cxn modelId="{E34F4622-FA8F-4A25-B131-51DEDF22BB45}" srcId="{645FEC0D-38F1-41AB-91C7-D46E8A985C01}" destId="{FD0A56E1-9D53-44CF-8FB5-1AE107ED2981}" srcOrd="4" destOrd="0" parTransId="{E269D2F8-9DF0-4AAD-8EF1-26F96AD62E2F}" sibTransId="{28F70832-B52F-4F4D-ADC9-640FB310437C}"/>
    <dgm:cxn modelId="{55C605F9-0851-48B2-B3F0-8008C6986D4C}" srcId="{40A6C5B2-629E-4A0B-8AA7-DEE121A713A1}" destId="{645FEC0D-38F1-41AB-91C7-D46E8A985C01}" srcOrd="0" destOrd="0" parTransId="{E9561073-02BB-4F49-9882-08BF01DD4BD9}" sibTransId="{6F181F84-E68F-4457-A431-39B323B20D79}"/>
    <dgm:cxn modelId="{5F478844-707D-4C77-957E-A3CCF12460B4}" type="presOf" srcId="{51ADED25-C633-4D8F-90E2-EF709C6EF923}" destId="{B153D589-FCCD-4E62-8E79-FF5585C47522}" srcOrd="1" destOrd="0" presId="urn:microsoft.com/office/officeart/2005/8/layout/radial1"/>
    <dgm:cxn modelId="{6653460C-1087-4DD5-8111-B37635E54E6C}" type="presOf" srcId="{7FC27BAA-0BF7-4A3E-8500-065D2D721314}" destId="{1B56086A-6088-4DD5-B0A7-608C17DECD9A}" srcOrd="1" destOrd="0" presId="urn:microsoft.com/office/officeart/2005/8/layout/radial1"/>
    <dgm:cxn modelId="{6D701F16-5E15-4AD8-B61F-3E972D09CE0C}" srcId="{645FEC0D-38F1-41AB-91C7-D46E8A985C01}" destId="{4E42A517-4595-41A3-AA6A-B91B435980BC}" srcOrd="2" destOrd="0" parTransId="{7FC27BAA-0BF7-4A3E-8500-065D2D721314}" sibTransId="{1E448570-77FC-4B8F-AC5B-7559E10AAB63}"/>
    <dgm:cxn modelId="{9F98F0F5-11B2-4AAE-B7D7-D7341A1ADB62}" type="presOf" srcId="{38A4FA18-E098-4260-B8D2-25180EE1948B}" destId="{586B1F7C-E951-4D85-981A-E7DDDB87C30C}" srcOrd="0" destOrd="0" presId="urn:microsoft.com/office/officeart/2005/8/layout/radial1"/>
    <dgm:cxn modelId="{8B45A4F9-315A-492D-9D7A-E51B5DD8537D}" type="presOf" srcId="{40A6C5B2-629E-4A0B-8AA7-DEE121A713A1}" destId="{7BA6A457-E8F6-4DA9-B7C2-4DFC10F77CCA}" srcOrd="0" destOrd="0" presId="urn:microsoft.com/office/officeart/2005/8/layout/radial1"/>
    <dgm:cxn modelId="{AE259337-F626-42C3-8BD5-501C90B193CE}" type="presOf" srcId="{E269D2F8-9DF0-4AAD-8EF1-26F96AD62E2F}" destId="{A5C8F928-A75B-4EA5-9C33-885655B0400E}" srcOrd="0" destOrd="0" presId="urn:microsoft.com/office/officeart/2005/8/layout/radial1"/>
    <dgm:cxn modelId="{923FE15E-89DC-4BBA-B1C3-EF445C50EF24}" type="presOf" srcId="{7D7F69D2-6B02-416D-AB5A-634C500A088F}" destId="{AB6A01A4-883A-4AA9-90CD-F2394253A8B2}" srcOrd="0" destOrd="0" presId="urn:microsoft.com/office/officeart/2005/8/layout/radial1"/>
    <dgm:cxn modelId="{5BD68BAB-ABB1-40DD-A156-CD7756928A53}" type="presOf" srcId="{4E42A517-4595-41A3-AA6A-B91B435980BC}" destId="{F0E369E4-7B6A-4423-A4D5-ABB58481A3A2}" srcOrd="0" destOrd="0" presId="urn:microsoft.com/office/officeart/2005/8/layout/radial1"/>
    <dgm:cxn modelId="{C884F7AF-C821-4536-9488-E849669DA1E5}" srcId="{645FEC0D-38F1-41AB-91C7-D46E8A985C01}" destId="{CAD29959-62FD-4652-9EAE-E5C554618A9B}" srcOrd="6" destOrd="0" parTransId="{51ADED25-C633-4D8F-90E2-EF709C6EF923}" sibTransId="{291C957C-2884-4389-AD74-2296D28E2EAB}"/>
    <dgm:cxn modelId="{F62C44CE-01E5-40B8-97C8-3A2F6C6019D6}" type="presOf" srcId="{C7975981-BD5A-4A71-9FFD-F3F3719C8B2A}" destId="{32648487-6FB2-4166-B5B7-759F1FDB996C}" srcOrd="0" destOrd="0" presId="urn:microsoft.com/office/officeart/2005/8/layout/radial1"/>
    <dgm:cxn modelId="{5181308C-787A-4FE8-B7EB-8BA7D88B68E9}" type="presOf" srcId="{CAD29959-62FD-4652-9EAE-E5C554618A9B}" destId="{33B810B3-5B32-4943-AA83-BF36657C9ABA}" srcOrd="0" destOrd="0" presId="urn:microsoft.com/office/officeart/2005/8/layout/radial1"/>
    <dgm:cxn modelId="{2A914800-E8A2-427E-94E6-77B361DAD507}" type="presOf" srcId="{8AA6BB2A-7CA5-40FD-A3CE-209CB2C3360A}" destId="{77B0CA03-4E9E-4FAA-8867-98683742F9C8}" srcOrd="0" destOrd="0" presId="urn:microsoft.com/office/officeart/2005/8/layout/radial1"/>
    <dgm:cxn modelId="{915207E1-26A1-4C1A-8D8B-8888F9F8D4BB}" type="presOf" srcId="{AED5FD10-6589-4608-AFA2-534DC42E0FA6}" destId="{C6C5526B-4256-4B06-A0CF-7ED0C4B24176}" srcOrd="0" destOrd="0" presId="urn:microsoft.com/office/officeart/2005/8/layout/radial1"/>
    <dgm:cxn modelId="{C6589C9E-525D-4A70-B128-44331EEC359F}" srcId="{645FEC0D-38F1-41AB-91C7-D46E8A985C01}" destId="{F9BF527B-5CD7-4F2F-9370-3A51E91FC400}" srcOrd="1" destOrd="0" parTransId="{AED5FD10-6589-4608-AFA2-534DC42E0FA6}" sibTransId="{2A1BA552-A0AA-4652-A27B-BABF3313B3D2}"/>
    <dgm:cxn modelId="{32518205-1BA6-4597-88A0-B8A4FCEFE4F0}" type="presOf" srcId="{AED5FD10-6589-4608-AFA2-534DC42E0FA6}" destId="{78D85B33-55AD-452C-BD9E-11A0BA6630A2}" srcOrd="1" destOrd="0" presId="urn:microsoft.com/office/officeart/2005/8/layout/radial1"/>
    <dgm:cxn modelId="{C79D803C-D6E4-41A2-B618-3EA3D0F7C400}" srcId="{645FEC0D-38F1-41AB-91C7-D46E8A985C01}" destId="{5EC2D4ED-0E5B-4213-88F0-7CBFA6FDE802}" srcOrd="0" destOrd="0" parTransId="{A05DEA10-F16E-4AEC-9A76-1BB1E24E96F0}" sibTransId="{FEF412C8-751F-4D92-80DF-D634365FC65B}"/>
    <dgm:cxn modelId="{D7AC2061-047D-4D2C-B7AB-BE6813CCBC6E}" srcId="{645FEC0D-38F1-41AB-91C7-D46E8A985C01}" destId="{8AA6BB2A-7CA5-40FD-A3CE-209CB2C3360A}" srcOrd="3" destOrd="0" parTransId="{C7975981-BD5A-4A71-9FFD-F3F3719C8B2A}" sibTransId="{68B53532-E7C4-47AB-BE9E-4A494C890C80}"/>
    <dgm:cxn modelId="{5EA887B6-C46C-4417-A953-B26F7BE8F4E1}" type="presOf" srcId="{5EC2D4ED-0E5B-4213-88F0-7CBFA6FDE802}" destId="{5F286948-641D-4506-8ACB-D019CC37CC07}" srcOrd="0" destOrd="0" presId="urn:microsoft.com/office/officeart/2005/8/layout/radial1"/>
    <dgm:cxn modelId="{1424A1F8-44E4-4F30-B1D9-9E718771E0C6}" type="presOf" srcId="{645FEC0D-38F1-41AB-91C7-D46E8A985C01}" destId="{11B17A23-BAEF-44EF-ACB8-D91B4A21FC12}" srcOrd="0" destOrd="0" presId="urn:microsoft.com/office/officeart/2005/8/layout/radial1"/>
    <dgm:cxn modelId="{7F76DB27-56DC-43E2-850E-EC0DD194C04E}" type="presOf" srcId="{51ADED25-C633-4D8F-90E2-EF709C6EF923}" destId="{C2CFFB36-E1FF-4967-9566-36ACFD26598D}" srcOrd="0" destOrd="0" presId="urn:microsoft.com/office/officeart/2005/8/layout/radial1"/>
    <dgm:cxn modelId="{7B08F1F9-9030-4898-8182-4443882252B4}" type="presOf" srcId="{38A4FA18-E098-4260-B8D2-25180EE1948B}" destId="{6FB1F767-1E41-40C5-BC27-35C8AACF6940}" srcOrd="1" destOrd="0" presId="urn:microsoft.com/office/officeart/2005/8/layout/radial1"/>
    <dgm:cxn modelId="{ECF50F79-735F-434E-AE9E-9C9F2132BCB5}" type="presOf" srcId="{A05DEA10-F16E-4AEC-9A76-1BB1E24E96F0}" destId="{9E600B15-D117-447B-B97F-D2308AA35060}" srcOrd="0" destOrd="0" presId="urn:microsoft.com/office/officeart/2005/8/layout/radial1"/>
    <dgm:cxn modelId="{5BE97420-BE03-4660-8B31-166EAF9D746C}" type="presOf" srcId="{A05DEA10-F16E-4AEC-9A76-1BB1E24E96F0}" destId="{B95693BE-9E65-41C2-BDCB-1059A2F2B839}" srcOrd="1" destOrd="0" presId="urn:microsoft.com/office/officeart/2005/8/layout/radial1"/>
    <dgm:cxn modelId="{B845B5D6-2CB7-46F9-B816-C174A1586D96}" type="presOf" srcId="{F9BF527B-5CD7-4F2F-9370-3A51E91FC400}" destId="{55ACBC71-0FD6-42A3-95D3-4FB1256CA56D}" srcOrd="0" destOrd="0" presId="urn:microsoft.com/office/officeart/2005/8/layout/radial1"/>
    <dgm:cxn modelId="{21F5C457-C433-46BB-AD53-65AD58F3BEBA}" type="presOf" srcId="{7FC27BAA-0BF7-4A3E-8500-065D2D721314}" destId="{963A2D58-0FA6-4574-8D12-F275B411899D}" srcOrd="0" destOrd="0" presId="urn:microsoft.com/office/officeart/2005/8/layout/radial1"/>
    <dgm:cxn modelId="{BE2C90EA-50E8-415F-BBA8-9AC688121D83}" srcId="{645FEC0D-38F1-41AB-91C7-D46E8A985C01}" destId="{7D7F69D2-6B02-416D-AB5A-634C500A088F}" srcOrd="5" destOrd="0" parTransId="{38A4FA18-E098-4260-B8D2-25180EE1948B}" sibTransId="{B700A735-D8FF-4CB3-B5C3-BAB1A0DBD7CE}"/>
    <dgm:cxn modelId="{E626B50E-4F07-4FA9-BD04-19AB80EA8EB2}" type="presParOf" srcId="{7BA6A457-E8F6-4DA9-B7C2-4DFC10F77CCA}" destId="{11B17A23-BAEF-44EF-ACB8-D91B4A21FC12}" srcOrd="0" destOrd="0" presId="urn:microsoft.com/office/officeart/2005/8/layout/radial1"/>
    <dgm:cxn modelId="{88BEB45A-D963-4B28-A978-CCA8FED8800B}" type="presParOf" srcId="{7BA6A457-E8F6-4DA9-B7C2-4DFC10F77CCA}" destId="{9E600B15-D117-447B-B97F-D2308AA35060}" srcOrd="1" destOrd="0" presId="urn:microsoft.com/office/officeart/2005/8/layout/radial1"/>
    <dgm:cxn modelId="{F1AADCF4-4D2D-48A2-9E28-7AC22C577ADE}" type="presParOf" srcId="{9E600B15-D117-447B-B97F-D2308AA35060}" destId="{B95693BE-9E65-41C2-BDCB-1059A2F2B839}" srcOrd="0" destOrd="0" presId="urn:microsoft.com/office/officeart/2005/8/layout/radial1"/>
    <dgm:cxn modelId="{FA2A1A23-DFD8-42C5-8ABC-F60B0BC66455}" type="presParOf" srcId="{7BA6A457-E8F6-4DA9-B7C2-4DFC10F77CCA}" destId="{5F286948-641D-4506-8ACB-D019CC37CC07}" srcOrd="2" destOrd="0" presId="urn:microsoft.com/office/officeart/2005/8/layout/radial1"/>
    <dgm:cxn modelId="{3969C326-BFD0-4503-A237-8E4F32A42697}" type="presParOf" srcId="{7BA6A457-E8F6-4DA9-B7C2-4DFC10F77CCA}" destId="{C6C5526B-4256-4B06-A0CF-7ED0C4B24176}" srcOrd="3" destOrd="0" presId="urn:microsoft.com/office/officeart/2005/8/layout/radial1"/>
    <dgm:cxn modelId="{15CAD572-5AFF-48ED-9B90-43172E173C2E}" type="presParOf" srcId="{C6C5526B-4256-4B06-A0CF-7ED0C4B24176}" destId="{78D85B33-55AD-452C-BD9E-11A0BA6630A2}" srcOrd="0" destOrd="0" presId="urn:microsoft.com/office/officeart/2005/8/layout/radial1"/>
    <dgm:cxn modelId="{C7A86A23-74A9-4EE2-A29F-F23E8DFCD1F6}" type="presParOf" srcId="{7BA6A457-E8F6-4DA9-B7C2-4DFC10F77CCA}" destId="{55ACBC71-0FD6-42A3-95D3-4FB1256CA56D}" srcOrd="4" destOrd="0" presId="urn:microsoft.com/office/officeart/2005/8/layout/radial1"/>
    <dgm:cxn modelId="{4465BCC2-3514-48B2-B6A3-580A5FCAFF85}" type="presParOf" srcId="{7BA6A457-E8F6-4DA9-B7C2-4DFC10F77CCA}" destId="{963A2D58-0FA6-4574-8D12-F275B411899D}" srcOrd="5" destOrd="0" presId="urn:microsoft.com/office/officeart/2005/8/layout/radial1"/>
    <dgm:cxn modelId="{AC48DB47-B508-448C-A9E0-A80500AEBBBC}" type="presParOf" srcId="{963A2D58-0FA6-4574-8D12-F275B411899D}" destId="{1B56086A-6088-4DD5-B0A7-608C17DECD9A}" srcOrd="0" destOrd="0" presId="urn:microsoft.com/office/officeart/2005/8/layout/radial1"/>
    <dgm:cxn modelId="{7016C116-7750-458F-98FA-10112EE9B3D1}" type="presParOf" srcId="{7BA6A457-E8F6-4DA9-B7C2-4DFC10F77CCA}" destId="{F0E369E4-7B6A-4423-A4D5-ABB58481A3A2}" srcOrd="6" destOrd="0" presId="urn:microsoft.com/office/officeart/2005/8/layout/radial1"/>
    <dgm:cxn modelId="{70211F8C-33AD-4D70-8F7B-CA56A976A1C9}" type="presParOf" srcId="{7BA6A457-E8F6-4DA9-B7C2-4DFC10F77CCA}" destId="{32648487-6FB2-4166-B5B7-759F1FDB996C}" srcOrd="7" destOrd="0" presId="urn:microsoft.com/office/officeart/2005/8/layout/radial1"/>
    <dgm:cxn modelId="{1B37C3FB-B9E9-4381-B223-33FFD171CE4C}" type="presParOf" srcId="{32648487-6FB2-4166-B5B7-759F1FDB996C}" destId="{DFB7E9E7-9304-461F-9A7E-0BE3AA2B1998}" srcOrd="0" destOrd="0" presId="urn:microsoft.com/office/officeart/2005/8/layout/radial1"/>
    <dgm:cxn modelId="{67767AF1-2F5F-4B1C-B782-1667D8D23A2D}" type="presParOf" srcId="{7BA6A457-E8F6-4DA9-B7C2-4DFC10F77CCA}" destId="{77B0CA03-4E9E-4FAA-8867-98683742F9C8}" srcOrd="8" destOrd="0" presId="urn:microsoft.com/office/officeart/2005/8/layout/radial1"/>
    <dgm:cxn modelId="{6B2CD1B5-F534-48F5-97D0-C76A19E3396A}" type="presParOf" srcId="{7BA6A457-E8F6-4DA9-B7C2-4DFC10F77CCA}" destId="{A5C8F928-A75B-4EA5-9C33-885655B0400E}" srcOrd="9" destOrd="0" presId="urn:microsoft.com/office/officeart/2005/8/layout/radial1"/>
    <dgm:cxn modelId="{8545D050-A0E3-4112-A271-1C3D9F54004F}" type="presParOf" srcId="{A5C8F928-A75B-4EA5-9C33-885655B0400E}" destId="{D1F42029-8BFC-4718-89E0-9BFC3F6FC4BA}" srcOrd="0" destOrd="0" presId="urn:microsoft.com/office/officeart/2005/8/layout/radial1"/>
    <dgm:cxn modelId="{C2B337AD-FAB7-4317-9D36-EBCC203CD129}" type="presParOf" srcId="{7BA6A457-E8F6-4DA9-B7C2-4DFC10F77CCA}" destId="{90D2FCE2-8DAE-4CB0-86C5-BDA41EF0004E}" srcOrd="10" destOrd="0" presId="urn:microsoft.com/office/officeart/2005/8/layout/radial1"/>
    <dgm:cxn modelId="{F687F01A-5035-4178-B363-47B8199FF800}" type="presParOf" srcId="{7BA6A457-E8F6-4DA9-B7C2-4DFC10F77CCA}" destId="{586B1F7C-E951-4D85-981A-E7DDDB87C30C}" srcOrd="11" destOrd="0" presId="urn:microsoft.com/office/officeart/2005/8/layout/radial1"/>
    <dgm:cxn modelId="{8F958986-C43E-4824-83C2-DA2BB0C49639}" type="presParOf" srcId="{586B1F7C-E951-4D85-981A-E7DDDB87C30C}" destId="{6FB1F767-1E41-40C5-BC27-35C8AACF6940}" srcOrd="0" destOrd="0" presId="urn:microsoft.com/office/officeart/2005/8/layout/radial1"/>
    <dgm:cxn modelId="{787D1C53-23E1-4392-9CAF-4D9AB526F7C7}" type="presParOf" srcId="{7BA6A457-E8F6-4DA9-B7C2-4DFC10F77CCA}" destId="{AB6A01A4-883A-4AA9-90CD-F2394253A8B2}" srcOrd="12" destOrd="0" presId="urn:microsoft.com/office/officeart/2005/8/layout/radial1"/>
    <dgm:cxn modelId="{898EDC26-083A-45C4-BC09-26758C5B70F3}" type="presParOf" srcId="{7BA6A457-E8F6-4DA9-B7C2-4DFC10F77CCA}" destId="{C2CFFB36-E1FF-4967-9566-36ACFD26598D}" srcOrd="13" destOrd="0" presId="urn:microsoft.com/office/officeart/2005/8/layout/radial1"/>
    <dgm:cxn modelId="{A0702CF4-A311-4F0F-8487-048D64A45621}" type="presParOf" srcId="{C2CFFB36-E1FF-4967-9566-36ACFD26598D}" destId="{B153D589-FCCD-4E62-8E79-FF5585C47522}" srcOrd="0" destOrd="0" presId="urn:microsoft.com/office/officeart/2005/8/layout/radial1"/>
    <dgm:cxn modelId="{D2E52EA7-E2F7-478D-BFAD-9372993BC530}" type="presParOf" srcId="{7BA6A457-E8F6-4DA9-B7C2-4DFC10F77CCA}" destId="{33B810B3-5B32-4943-AA83-BF36657C9ABA}" srcOrd="14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722" y="1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0963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722" y="9430963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fld id="{8FFDA364-C2D6-4B49-920A-73ED343E29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0480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722" y="1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5767" y="4710558"/>
            <a:ext cx="4986142" cy="4470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963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722" y="9430963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fld id="{455F1EBE-EF3C-45A7-BC4D-95AAB26C11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6144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28EF7188-5B78-4BF5-B2F9-443F9F669335}" type="slidenum">
              <a:rPr lang="en-US" altLang="en-US">
                <a:latin typeface="Arial" charset="0"/>
              </a:rPr>
              <a:pPr>
                <a:spcBef>
                  <a:spcPct val="0"/>
                </a:spcBef>
              </a:pPr>
              <a:t>3</a:t>
            </a:fld>
            <a:endParaRPr lang="en-US" altLang="en-US">
              <a:latin typeface="Arial" charset="0"/>
            </a:endParaRPr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3283627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254BC20F-08F6-439E-8443-1197CFF1B3D7}" type="slidenum">
              <a:rPr lang="en-US" altLang="en-US">
                <a:latin typeface="Arial" charset="0"/>
              </a:rPr>
              <a:pPr>
                <a:spcBef>
                  <a:spcPct val="0"/>
                </a:spcBef>
              </a:pPr>
              <a:t>5</a:t>
            </a:fld>
            <a:endParaRPr lang="en-US" altLang="en-US">
              <a:latin typeface="Arial" charset="0"/>
            </a:endParaRPr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7388881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372CEBCE-E3FE-43D5-A849-879834F029C2}" type="slidenum">
              <a:rPr lang="en-US" altLang="en-US">
                <a:latin typeface="Arial" charset="0"/>
                <a:ea typeface="MS PGothic" pitchFamily="34" charset="-128"/>
              </a:rPr>
              <a:pPr>
                <a:spcBef>
                  <a:spcPct val="0"/>
                </a:spcBef>
              </a:pPr>
              <a:t>12</a:t>
            </a:fld>
            <a:endParaRPr lang="en-US" altLang="en-US">
              <a:latin typeface="Arial" charset="0"/>
              <a:ea typeface="MS PGothic" pitchFamily="34" charset="-128"/>
            </a:endParaRPr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  <p:sp>
        <p:nvSpPr>
          <p:cNvPr id="20485" name="Header Placeholder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endParaRPr lang="en-US" altLang="en-US" smtClean="0">
              <a:latin typeface="Arial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417371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6A570521-F627-4FF2-B94A-DC36639990AE}" type="slidenum">
              <a:rPr lang="en-US" altLang="en-US">
                <a:latin typeface="Arial" charset="0"/>
                <a:ea typeface="MS PGothic" pitchFamily="34" charset="-128"/>
              </a:rPr>
              <a:pPr>
                <a:spcBef>
                  <a:spcPct val="0"/>
                </a:spcBef>
              </a:pPr>
              <a:t>13</a:t>
            </a:fld>
            <a:endParaRPr lang="en-US" altLang="en-US">
              <a:latin typeface="Arial" charset="0"/>
              <a:ea typeface="MS PGothic" pitchFamily="34" charset="-128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  <p:sp>
        <p:nvSpPr>
          <p:cNvPr id="22533" name="Header Placeholder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endParaRPr lang="en-US" altLang="en-US" smtClean="0">
              <a:latin typeface="Arial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258598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BD542F26-FD34-46B9-B7AC-1B28D54ABE3C}" type="slidenum">
              <a:rPr lang="en-US" altLang="en-US">
                <a:latin typeface="Arial" charset="0"/>
                <a:ea typeface="MS PGothic" pitchFamily="34" charset="-128"/>
              </a:rPr>
              <a:pPr>
                <a:spcBef>
                  <a:spcPct val="0"/>
                </a:spcBef>
              </a:pPr>
              <a:t>14</a:t>
            </a:fld>
            <a:endParaRPr lang="en-US" altLang="en-US">
              <a:latin typeface="Arial" charset="0"/>
              <a:ea typeface="MS PGothic" pitchFamily="34" charset="-128"/>
            </a:endParaRPr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  <p:sp>
        <p:nvSpPr>
          <p:cNvPr id="24581" name="Header Placeholder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endParaRPr lang="en-US" altLang="en-US" smtClean="0">
              <a:latin typeface="Arial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482940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33425" indent="-28257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30300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582738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35175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4923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495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067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639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76D0DFE6-DFE0-428B-865E-B7AB68088B60}" type="slidenum">
              <a:rPr lang="en-GB" altLang="en-US">
                <a:latin typeface="Arial" charset="0"/>
              </a:rPr>
              <a:pPr>
                <a:spcBef>
                  <a:spcPct val="0"/>
                </a:spcBef>
              </a:pPr>
              <a:t>16</a:t>
            </a:fld>
            <a:endParaRPr lang="en-GB" altLang="en-US">
              <a:latin typeface="Arial" charset="0"/>
            </a:endParaRPr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898489" y="5118423"/>
            <a:ext cx="4940903" cy="4849576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wrap="square" lIns="90520" tIns="45260" rIns="90520" bIns="45260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53206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AA1CC544-4F36-40A7-A034-72A2066CAB51}" type="slidenum">
              <a:rPr lang="en-US" altLang="en-US">
                <a:latin typeface="Arial" charset="0"/>
              </a:rPr>
              <a:pPr>
                <a:spcBef>
                  <a:spcPct val="0"/>
                </a:spcBef>
              </a:pPr>
              <a:t>17</a:t>
            </a:fld>
            <a:endParaRPr lang="en-US" altLang="en-US">
              <a:latin typeface="Arial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5769900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33425" indent="-28257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30300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582738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35175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4923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495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067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639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1B65F149-1F58-461F-9E71-01529ECE542F}" type="slidenum">
              <a:rPr lang="en-GB" altLang="en-US">
                <a:latin typeface="Arial" charset="0"/>
              </a:rPr>
              <a:pPr>
                <a:spcBef>
                  <a:spcPct val="0"/>
                </a:spcBef>
              </a:pPr>
              <a:t>18</a:t>
            </a:fld>
            <a:endParaRPr lang="en-GB" altLang="en-US">
              <a:latin typeface="Arial" charset="0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5546" tIns="47773" rIns="95546" bIns="47773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47856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33425" indent="-28257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30300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582738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35175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4923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495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067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639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C0A12EA3-B6F2-4FBC-A455-0DFC01921E3A}" type="slidenum">
              <a:rPr lang="en-GB" altLang="en-US">
                <a:latin typeface="Arial" charset="0"/>
              </a:rPr>
              <a:pPr>
                <a:spcBef>
                  <a:spcPct val="0"/>
                </a:spcBef>
              </a:pPr>
              <a:t>19</a:t>
            </a:fld>
            <a:endParaRPr lang="en-GB" altLang="en-US">
              <a:latin typeface="Arial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5546" tIns="47773" rIns="95546" bIns="47773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1314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98129C83-77D9-4F5E-B071-73EDBBD33903}" type="slidenum">
              <a:rPr lang="en-US" altLang="en-US">
                <a:latin typeface="Arial" charset="0"/>
              </a:rPr>
              <a:pPr>
                <a:spcBef>
                  <a:spcPct val="0"/>
                </a:spcBef>
              </a:pPr>
              <a:t>20</a:t>
            </a:fld>
            <a:endParaRPr lang="en-US" altLang="en-US">
              <a:latin typeface="Arial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4061768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18A6C393-D118-4993-8542-695B643AD26A}" type="slidenum">
              <a:rPr lang="en-US" altLang="en-US">
                <a:latin typeface="Arial" charset="0"/>
              </a:rPr>
              <a:pPr>
                <a:spcBef>
                  <a:spcPct val="0"/>
                </a:spcBef>
              </a:pPr>
              <a:t>21</a:t>
            </a:fld>
            <a:endParaRPr lang="en-US" altLang="en-US">
              <a:latin typeface="Arial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4721722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B77AC262-C939-437A-8C4D-2918B0C52544}" type="slidenum">
              <a:rPr lang="en-US" altLang="en-US">
                <a:latin typeface="Arial" charset="0"/>
              </a:rPr>
              <a:pPr>
                <a:spcBef>
                  <a:spcPct val="0"/>
                </a:spcBef>
              </a:pPr>
              <a:t>22</a:t>
            </a:fld>
            <a:endParaRPr lang="en-US" altLang="en-US">
              <a:latin typeface="Arial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5688332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785926"/>
            <a:ext cx="7658208" cy="81599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6429420" cy="71438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CB7DE5-08DA-4A9B-B377-6B5C6A0C1EC9}" type="datetimeFigureOut">
              <a:rPr lang="en-US"/>
              <a:pPr>
                <a:defRPr/>
              </a:pPr>
              <a:t>2/8/2018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F27A0-DD49-47A5-8362-645C548B47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  <a:solidFill>
            <a:schemeClr val="bg1"/>
          </a:solidFill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4114816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A1775-B4F5-4FDB-B697-C407FA3A1A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F69115-4DED-42B4-BFE4-BBE01029FEDD}" type="datetimeFigureOut">
              <a:rPr lang="en-US"/>
              <a:pPr>
                <a:defRPr/>
              </a:pPr>
              <a:t>2/8/2018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F205-B494-4192-BA9D-62A32401699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97D95B-71E5-4648-ABD6-0613F7A119DB}" type="datetimeFigureOut">
              <a:rPr lang="en-US"/>
              <a:pPr>
                <a:defRPr/>
              </a:pPr>
              <a:t>2/8/2018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FABFD-FA11-4163-BB7B-630437F787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CBBE46-D367-47AA-BD49-5BE1787557E6}" type="datetimeFigureOut">
              <a:rPr lang="en-US"/>
              <a:pPr>
                <a:defRPr/>
              </a:pPr>
              <a:t>2/8/2018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FAC54-9C2A-4223-88A0-8353932A74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AD4D6A-4DFD-4C92-8F0C-50D1B10BAB3D}" type="datetimeFigureOut">
              <a:rPr lang="en-US"/>
              <a:pPr>
                <a:defRPr/>
              </a:pPr>
              <a:t>2/8/2018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BCFBC-2304-4568-8BBE-91EFC198884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6874EA-5FB1-40E7-A239-8E7D2C004FE5}" type="datetimeFigureOut">
              <a:rPr lang="en-US"/>
              <a:pPr>
                <a:defRPr/>
              </a:pPr>
              <a:t>2/8/2018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D843A-FF91-4BA2-860A-62AA4F87D3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4D5616-FDF4-446D-931E-A8DF451BBCF8}" type="datetimeFigureOut">
              <a:rPr lang="en-US"/>
              <a:pPr>
                <a:defRPr/>
              </a:pPr>
              <a:t>2/8/2018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907B6-5436-4912-A92B-7EE44AD351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F867C5-A20C-48F3-B46C-C37F54CBF5EF}" type="datetimeFigureOut">
              <a:rPr lang="en-US"/>
              <a:pPr>
                <a:defRPr/>
              </a:pPr>
              <a:t>2/8/2018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69D41-FA52-4B3A-A0EF-48210324D7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BA8FED-4C83-4C28-AFAF-1C20625E819A}" type="datetimeFigureOut">
              <a:rPr lang="en-US"/>
              <a:pPr>
                <a:defRPr/>
              </a:pPr>
              <a:t>2/8/2018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777A9-2076-47B1-9B30-53BD3E25E9A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D927D1-2C4C-40FA-9088-8080A64EB8E5}" type="datetimeFigureOut">
              <a:rPr lang="en-US"/>
              <a:pPr>
                <a:defRPr/>
              </a:pPr>
              <a:t>2/8/2018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6F84D-C9C0-4368-86A1-3D205E72F1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42938" y="285750"/>
            <a:ext cx="8501062" cy="10715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42938" y="1600200"/>
            <a:ext cx="8043862" cy="404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26743927-CD5B-4884-92A4-66E18ABABA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Logo email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805264"/>
            <a:ext cx="2232247" cy="87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1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rgbClr val="0D0D0D"/>
          </a:solidFill>
          <a:latin typeface="+mn-lt"/>
          <a:ea typeface="+mj-ea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Arial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world/2017/apr/11/nice-more-than-a-destination-what-ryanair-teach-united-airlines" TargetMode="External"/><Relationship Id="rId2" Type="http://schemas.openxmlformats.org/officeDocument/2006/relationships/hyperlink" Target="http://www.specialevents.com/catering/secrets-creating-luxury-event-experienc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ed.com/talks/joseph_pine_on_what_consumers_want" TargetMode="External"/><Relationship Id="rId4" Type="http://schemas.openxmlformats.org/officeDocument/2006/relationships/hyperlink" Target="https://www.eventmanagerblog.com/event-customer-servi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42938" y="1428750"/>
            <a:ext cx="7772400" cy="1470025"/>
          </a:xfrm>
        </p:spPr>
        <p:txBody>
          <a:bodyPr/>
          <a:lstStyle/>
          <a:p>
            <a:pPr eaLnBrk="1" hangingPunct="1"/>
            <a:r>
              <a:rPr lang="en-GB" dirty="0" smtClean="0">
                <a:cs typeface="Arial" charset="0"/>
              </a:rPr>
              <a:t>Leisure Marketing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14375" y="2928938"/>
            <a:ext cx="6400800" cy="2000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 smtClean="0">
                <a:solidFill>
                  <a:schemeClr val="tx1"/>
                </a:solidFill>
              </a:rPr>
              <a:t>Services Marketing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 smtClean="0">
                <a:solidFill>
                  <a:schemeClr val="tx1"/>
                </a:solidFill>
              </a:rPr>
              <a:t>Suzanne Wells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368300" y="260350"/>
            <a:ext cx="8429625" cy="928688"/>
          </a:xfrm>
        </p:spPr>
        <p:txBody>
          <a:bodyPr/>
          <a:lstStyle/>
          <a:p>
            <a:r>
              <a:rPr lang="en-GB" altLang="en-US" smtClean="0">
                <a:latin typeface="Arial" charset="0"/>
                <a:cs typeface="Arial" charset="0"/>
              </a:rPr>
              <a:t>Learning Outcomes for today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714375" y="1600200"/>
            <a:ext cx="8072438" cy="4114800"/>
          </a:xfrm>
        </p:spPr>
        <p:txBody>
          <a:bodyPr/>
          <a:lstStyle/>
          <a:p>
            <a:r>
              <a:rPr lang="en-US" altLang="en-US" sz="2800" smtClean="0">
                <a:latin typeface="Arial" charset="0"/>
                <a:cs typeface="Arial" charset="0"/>
              </a:rPr>
              <a:t>How do we define and classify services and how do they differ from goods?</a:t>
            </a:r>
          </a:p>
          <a:p>
            <a:r>
              <a:rPr lang="en-US" altLang="en-US" sz="2800" smtClean="0">
                <a:latin typeface="Arial" charset="0"/>
                <a:cs typeface="Arial" charset="0"/>
              </a:rPr>
              <a:t>How do we market services?</a:t>
            </a:r>
          </a:p>
          <a:p>
            <a:r>
              <a:rPr lang="en-US" altLang="en-US" sz="2800" smtClean="0">
                <a:latin typeface="Arial" charset="0"/>
                <a:cs typeface="Arial" charset="0"/>
              </a:rPr>
              <a:t>How can we improve service quality?</a:t>
            </a:r>
          </a:p>
          <a:p>
            <a:r>
              <a:rPr lang="en-US" altLang="en-US" sz="2800" smtClean="0">
                <a:latin typeface="Arial" charset="0"/>
                <a:cs typeface="Arial" charset="0"/>
              </a:rPr>
              <a:t>How do services marketers create strong brands?</a:t>
            </a:r>
          </a:p>
          <a:p>
            <a:r>
              <a:rPr lang="en-US" altLang="en-US" sz="2800" smtClean="0">
                <a:latin typeface="Arial" charset="0"/>
                <a:cs typeface="Arial" charset="0"/>
              </a:rPr>
              <a:t>How can goods marketers improve customer support services? </a:t>
            </a:r>
          </a:p>
        </p:txBody>
      </p:sp>
    </p:spTree>
    <p:extLst>
      <p:ext uri="{BB962C8B-B14F-4D97-AF65-F5344CB8AC3E}">
        <p14:creationId xmlns:p14="http://schemas.microsoft.com/office/powerpoint/2010/main" val="2449063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714375" y="285750"/>
            <a:ext cx="8429625" cy="928688"/>
          </a:xfrm>
        </p:spPr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What is a Service?</a:t>
            </a:r>
          </a:p>
        </p:txBody>
      </p:sp>
      <p:sp>
        <p:nvSpPr>
          <p:cNvPr id="5" name="Rounded Rectangular Callout 4"/>
          <p:cNvSpPr/>
          <p:nvPr/>
        </p:nvSpPr>
        <p:spPr>
          <a:xfrm>
            <a:off x="1692275" y="1484313"/>
            <a:ext cx="6408738" cy="4032250"/>
          </a:xfrm>
          <a:prstGeom prst="wedgeRoundRectCallout">
            <a:avLst>
              <a:gd name="adj1" fmla="val 62984"/>
              <a:gd name="adj2" fmla="val 6655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indent="4763" algn="ctr">
              <a:defRPr/>
            </a:pPr>
            <a:r>
              <a:rPr lang="en-US" sz="2800" dirty="0">
                <a:cs typeface="Arial" charset="0"/>
              </a:rPr>
              <a:t>A </a:t>
            </a:r>
            <a:r>
              <a:rPr lang="en-US" sz="2800" b="1" dirty="0">
                <a:cs typeface="Arial" charset="0"/>
              </a:rPr>
              <a:t>service</a:t>
            </a:r>
            <a:r>
              <a:rPr lang="en-US" sz="2800" dirty="0">
                <a:cs typeface="Arial" charset="0"/>
              </a:rPr>
              <a:t> is any act of performance that one party can offer another that is essentially intangible and does not result in the ownership of anything; its production may or may not be tied to a physical product.</a:t>
            </a:r>
          </a:p>
          <a:p>
            <a:pPr indent="4763" algn="ctr">
              <a:defRPr/>
            </a:pPr>
            <a:endParaRPr lang="en-US" dirty="0">
              <a:cs typeface="Arial" charset="0"/>
            </a:endParaRPr>
          </a:p>
          <a:p>
            <a:pPr indent="4763" algn="r">
              <a:defRPr/>
            </a:pPr>
            <a:r>
              <a:rPr lang="en-US" dirty="0" err="1">
                <a:cs typeface="Arial" charset="0"/>
              </a:rPr>
              <a:t>Kotler</a:t>
            </a:r>
            <a:r>
              <a:rPr lang="en-US" dirty="0">
                <a:cs typeface="Arial" charset="0"/>
              </a:rPr>
              <a:t> &amp; Keller (2008)</a:t>
            </a:r>
          </a:p>
        </p:txBody>
      </p:sp>
    </p:spTree>
    <p:extLst>
      <p:ext uri="{BB962C8B-B14F-4D97-AF65-F5344CB8AC3E}">
        <p14:creationId xmlns:p14="http://schemas.microsoft.com/office/powerpoint/2010/main" val="306866664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374650" y="260350"/>
            <a:ext cx="8501063" cy="928688"/>
          </a:xfrm>
        </p:spPr>
        <p:txBody>
          <a:bodyPr/>
          <a:lstStyle/>
          <a:p>
            <a:pPr eaLnBrk="1" hangingPunct="1"/>
            <a:r>
              <a:rPr lang="en-US" altLang="en-US" smtClean="0">
                <a:latin typeface="Arial" charset="0"/>
                <a:cs typeface="Arial" charset="0"/>
              </a:rPr>
              <a:t>Services Marketing</a:t>
            </a:r>
          </a:p>
        </p:txBody>
      </p:sp>
      <p:pic>
        <p:nvPicPr>
          <p:cNvPr id="10243" name="Picture 3" descr="fig07_03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80" b="12685"/>
          <a:stretch>
            <a:fillRect/>
          </a:stretch>
        </p:blipFill>
        <p:spPr bwMode="auto">
          <a:xfrm>
            <a:off x="263525" y="1949450"/>
            <a:ext cx="8423275" cy="391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372225" y="6308725"/>
            <a:ext cx="2520950" cy="3079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1400" dirty="0" err="1">
                <a:latin typeface="+mn-lt"/>
              </a:rPr>
              <a:t>Kotler</a:t>
            </a:r>
            <a:r>
              <a:rPr lang="en-US" sz="1400" dirty="0">
                <a:latin typeface="+mn-lt"/>
              </a:rPr>
              <a:t> and Armstrong (2010)</a:t>
            </a:r>
            <a:endParaRPr lang="en-GB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11458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title"/>
          </p:nvPr>
        </p:nvSpPr>
        <p:spPr>
          <a:xfrm>
            <a:off x="714375" y="285750"/>
            <a:ext cx="8429625" cy="928688"/>
          </a:xfrm>
        </p:spPr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The product &gt; Service spectrum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714316" y="1285860"/>
          <a:ext cx="8429684" cy="4500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034841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Arial" charset="0"/>
                <a:cs typeface="Arial" charset="0"/>
              </a:rPr>
              <a:t>Examples </a:t>
            </a:r>
          </a:p>
        </p:txBody>
      </p:sp>
      <p:pic>
        <p:nvPicPr>
          <p:cNvPr id="13315" name="Picture 5" descr="V:\Graphics\Powerpoint\PE_UK\PE439-Solomon\Final files\GIF\ch09\M09NF00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3" t="2937" r="2832" b="5930"/>
          <a:stretch>
            <a:fillRect/>
          </a:stretch>
        </p:blipFill>
        <p:spPr bwMode="auto">
          <a:xfrm>
            <a:off x="482600" y="1844675"/>
            <a:ext cx="7893050" cy="355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TextBox 4"/>
          <p:cNvSpPr txBox="1">
            <a:spLocks noChangeArrowheads="1"/>
          </p:cNvSpPr>
          <p:nvPr/>
        </p:nvSpPr>
        <p:spPr bwMode="auto">
          <a:xfrm>
            <a:off x="457200" y="6096000"/>
            <a:ext cx="3754438" cy="23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900"/>
              <a:t>Source: Solomon et al Marketing: real people, real decisions 2014 </a:t>
            </a:r>
          </a:p>
        </p:txBody>
      </p:sp>
    </p:spTree>
    <p:extLst>
      <p:ext uri="{BB962C8B-B14F-4D97-AF65-F5344CB8AC3E}">
        <p14:creationId xmlns:p14="http://schemas.microsoft.com/office/powerpoint/2010/main" val="1184966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Arial" charset="0"/>
                <a:cs typeface="Arial" charset="0"/>
              </a:rPr>
              <a:t>Core &amp; Augmented </a:t>
            </a:r>
          </a:p>
        </p:txBody>
      </p:sp>
      <p:sp>
        <p:nvSpPr>
          <p:cNvPr id="14339" name="Rectangle 3"/>
          <p:cNvSpPr txBox="1">
            <a:spLocks noChangeArrowheads="1"/>
          </p:cNvSpPr>
          <p:nvPr/>
        </p:nvSpPr>
        <p:spPr bwMode="auto">
          <a:xfrm>
            <a:off x="762000" y="1628775"/>
            <a:ext cx="76200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407988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en-US" altLang="en-US" dirty="0">
                <a:latin typeface="Calibri" pitchFamily="34" charset="0"/>
              </a:rPr>
              <a:t>Core service is a benefit that a customer gets from the service.</a:t>
            </a:r>
          </a:p>
          <a:p>
            <a:r>
              <a:rPr lang="en-US" altLang="en-US" dirty="0">
                <a:latin typeface="Calibri" pitchFamily="34" charset="0"/>
              </a:rPr>
              <a:t>Augmented services are additional offerings that differentiate the firm.</a:t>
            </a:r>
          </a:p>
          <a:p>
            <a:r>
              <a:rPr lang="en-US" altLang="en-US" dirty="0">
                <a:latin typeface="Calibri" pitchFamily="34" charset="0"/>
              </a:rPr>
              <a:t>Example: Airline transportation</a:t>
            </a:r>
          </a:p>
          <a:p>
            <a:pPr lvl="1"/>
            <a:r>
              <a:rPr lang="en-US" altLang="en-US" sz="2400" dirty="0">
                <a:latin typeface="Calibri" pitchFamily="34" charset="0"/>
              </a:rPr>
              <a:t>Core: travel</a:t>
            </a:r>
          </a:p>
          <a:p>
            <a:pPr lvl="1"/>
            <a:r>
              <a:rPr lang="en-US" altLang="en-US" sz="2400" dirty="0">
                <a:latin typeface="Calibri" pitchFamily="34" charset="0"/>
              </a:rPr>
              <a:t>Augmented services: frequent flier miles, </a:t>
            </a:r>
            <a:r>
              <a:rPr lang="en-US" altLang="en-US" sz="2400" dirty="0" smtClean="0">
                <a:latin typeface="Calibri" pitchFamily="34" charset="0"/>
              </a:rPr>
              <a:t>in-flight </a:t>
            </a:r>
            <a:r>
              <a:rPr lang="en-US" altLang="en-US" sz="2400" dirty="0">
                <a:latin typeface="Calibri" pitchFamily="34" charset="0"/>
              </a:rPr>
              <a:t>entertainment services and internet access.</a:t>
            </a:r>
          </a:p>
        </p:txBody>
      </p:sp>
    </p:spTree>
    <p:extLst>
      <p:ext uri="{BB962C8B-B14F-4D97-AF65-F5344CB8AC3E}">
        <p14:creationId xmlns:p14="http://schemas.microsoft.com/office/powerpoint/2010/main" val="41444332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 altLang="en-US" smtClean="0">
                <a:latin typeface="Arial" charset="0"/>
                <a:cs typeface="Arial" charset="0"/>
              </a:rPr>
              <a:t>Question 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endParaRPr lang="en-GB" altLang="en-US" smtClean="0">
              <a:latin typeface="Arial" charset="0"/>
              <a:cs typeface="Arial" charset="0"/>
            </a:endParaRPr>
          </a:p>
          <a:p>
            <a:pPr marL="0" indent="0" algn="ctr">
              <a:buFont typeface="Arial" charset="0"/>
              <a:buNone/>
            </a:pPr>
            <a:endParaRPr lang="en-GB" altLang="en-US" smtClean="0">
              <a:latin typeface="Arial" charset="0"/>
              <a:cs typeface="Arial" charset="0"/>
            </a:endParaRPr>
          </a:p>
          <a:p>
            <a:pPr marL="0" indent="0" algn="ctr">
              <a:buFont typeface="Arial" charset="0"/>
              <a:buNone/>
            </a:pPr>
            <a:r>
              <a:rPr lang="en-GB" altLang="en-US" smtClean="0">
                <a:latin typeface="Arial" charset="0"/>
                <a:cs typeface="Arial" charset="0"/>
              </a:rPr>
              <a:t>When was the last time you received good/bad customer service? What was your experience?</a:t>
            </a:r>
          </a:p>
        </p:txBody>
      </p:sp>
      <p:pic>
        <p:nvPicPr>
          <p:cNvPr id="1536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72225" y="260350"/>
            <a:ext cx="1708150" cy="1692275"/>
          </a:xfrm>
        </p:spPr>
      </p:pic>
    </p:spTree>
    <p:extLst>
      <p:ext uri="{BB962C8B-B14F-4D97-AF65-F5344CB8AC3E}">
        <p14:creationId xmlns:p14="http://schemas.microsoft.com/office/powerpoint/2010/main" val="2220535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 altLang="en-US" smtClean="0">
                <a:latin typeface="Arial" charset="0"/>
                <a:cs typeface="Arial" charset="0"/>
              </a:rPr>
              <a:t>Who’s the best?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436563" y="1825625"/>
            <a:ext cx="8229600" cy="4525963"/>
          </a:xfrm>
        </p:spPr>
        <p:txBody>
          <a:bodyPr/>
          <a:lstStyle/>
          <a:p>
            <a:r>
              <a:rPr lang="en-GB" altLang="en-US" smtClean="0">
                <a:latin typeface="Arial" charset="0"/>
                <a:cs typeface="Arial" charset="0"/>
              </a:rPr>
              <a:t>In 2017 a Which? Poll put First Direct at number 1 with Lush cosmetics and Lakeland at joint number 2 and Waitrose at number 3 out of the UK’s top 100 brands.</a:t>
            </a:r>
          </a:p>
        </p:txBody>
      </p:sp>
      <p:pic>
        <p:nvPicPr>
          <p:cNvPr id="16388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4863" y="-163513"/>
            <a:ext cx="1989137" cy="198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6429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 altLang="en-US" smtClean="0">
                <a:latin typeface="Arial" charset="0"/>
                <a:cs typeface="Arial" charset="0"/>
              </a:rPr>
              <a:t>And the worst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497013"/>
            <a:ext cx="8229600" cy="452596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 smtClean="0"/>
              <a:t>In last place was Sports Direct. It was joined in the bottom four by Vodafone, </a:t>
            </a:r>
            <a:r>
              <a:rPr lang="en-GB" dirty="0" err="1" smtClean="0"/>
              <a:t>Poundstretcher</a:t>
            </a:r>
            <a:r>
              <a:rPr lang="en-GB" dirty="0" smtClean="0"/>
              <a:t> and Ryanair.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000" dirty="0" smtClean="0"/>
              <a:t>Source: www.which.co.uk</a:t>
            </a:r>
            <a:endParaRPr lang="en-GB" sz="1000" dirty="0"/>
          </a:p>
        </p:txBody>
      </p:sp>
      <p:pic>
        <p:nvPicPr>
          <p:cNvPr id="17412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74613"/>
            <a:ext cx="1412875" cy="141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2359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642938" y="285750"/>
            <a:ext cx="8501062" cy="928688"/>
          </a:xfrm>
        </p:spPr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The 7 Ps of Service marketing</a:t>
            </a:r>
            <a:endParaRPr lang="en-GB" altLang="en-US" smtClean="0">
              <a:latin typeface="Arial" charset="0"/>
              <a:cs typeface="Arial" charset="0"/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1043608" y="1268760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814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14375" y="500063"/>
            <a:ext cx="8229600" cy="1143000"/>
          </a:xfrm>
          <a:solidFill>
            <a:schemeClr val="bg2"/>
          </a:solidFill>
        </p:spPr>
        <p:txBody>
          <a:bodyPr anchor="t"/>
          <a:lstStyle/>
          <a:p>
            <a:r>
              <a:rPr lang="en-GB" altLang="en-US" smtClean="0">
                <a:latin typeface="Arial" charset="0"/>
                <a:ea typeface="MS PGothic" pitchFamily="34" charset="-128"/>
                <a:cs typeface="Arial" charset="0"/>
              </a:rPr>
              <a:t>People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4375" y="1600200"/>
            <a:ext cx="8072438" cy="4114800"/>
          </a:xfrm>
        </p:spPr>
        <p:txBody>
          <a:bodyPr/>
          <a:lstStyle/>
          <a:p>
            <a:r>
              <a:rPr lang="en-GB" altLang="en-US" sz="2800" smtClean="0">
                <a:latin typeface="Arial" charset="0"/>
                <a:ea typeface="MS PGothic" pitchFamily="34" charset="-128"/>
                <a:cs typeface="Arial" charset="0"/>
              </a:rPr>
              <a:t>People represent the business</a:t>
            </a:r>
          </a:p>
          <a:p>
            <a:pPr lvl="1"/>
            <a:r>
              <a:rPr lang="en-GB" altLang="en-US" sz="2400" smtClean="0">
                <a:latin typeface="Arial" charset="0"/>
                <a:ea typeface="MS PGothic" pitchFamily="34" charset="-128"/>
                <a:cs typeface="Arial" charset="0"/>
              </a:rPr>
              <a:t>How can your people support the achievement of marketing objectives?</a:t>
            </a:r>
          </a:p>
          <a:p>
            <a:pPr lvl="1"/>
            <a:r>
              <a:rPr lang="en-US" altLang="en-US" sz="2400" smtClean="0">
                <a:latin typeface="Arial" charset="0"/>
                <a:ea typeface="MS PGothic" pitchFamily="34" charset="-128"/>
                <a:cs typeface="Arial" charset="0"/>
              </a:rPr>
              <a:t>Customer service?</a:t>
            </a:r>
          </a:p>
          <a:p>
            <a:pPr lvl="1"/>
            <a:r>
              <a:rPr lang="en-US" altLang="en-US" sz="2400" smtClean="0">
                <a:latin typeface="Arial" charset="0"/>
                <a:ea typeface="MS PGothic" pitchFamily="34" charset="-128"/>
                <a:cs typeface="Arial" charset="0"/>
              </a:rPr>
              <a:t>Product knowledge and training?</a:t>
            </a:r>
          </a:p>
          <a:p>
            <a:pPr lvl="1"/>
            <a:r>
              <a:rPr lang="en-US" altLang="en-US" sz="2400" smtClean="0">
                <a:latin typeface="Arial" charset="0"/>
                <a:ea typeface="MS PGothic" pitchFamily="34" charset="-128"/>
                <a:cs typeface="Arial" charset="0"/>
              </a:rPr>
              <a:t>Personal presentation?</a:t>
            </a:r>
          </a:p>
          <a:p>
            <a:pPr lvl="1"/>
            <a:r>
              <a:rPr lang="en-US" altLang="en-US" sz="2400" smtClean="0">
                <a:latin typeface="Arial" charset="0"/>
                <a:ea typeface="MS PGothic" pitchFamily="34" charset="-128"/>
                <a:cs typeface="Arial" charset="0"/>
              </a:rPr>
              <a:t>Availability of staff?</a:t>
            </a:r>
            <a:endParaRPr lang="en-GB" altLang="en-US" sz="2400" smtClean="0">
              <a:latin typeface="Arial" charset="0"/>
              <a:ea typeface="MS PGothic" pitchFamily="34" charset="-128"/>
              <a:cs typeface="Arial" charset="0"/>
            </a:endParaRPr>
          </a:p>
          <a:p>
            <a:endParaRPr lang="en-GB" altLang="en-US" sz="2800" smtClean="0">
              <a:latin typeface="Arial" charset="0"/>
              <a:ea typeface="MS PGothic" pitchFamily="34" charset="-128"/>
              <a:cs typeface="Arial" charset="0"/>
            </a:endParaRPr>
          </a:p>
          <a:p>
            <a:endParaRPr lang="en-GB" altLang="en-US" sz="2800" smtClean="0">
              <a:latin typeface="Arial" charset="0"/>
              <a:ea typeface="MS PGothic" pitchFamily="34" charset="-128"/>
              <a:cs typeface="Arial" charset="0"/>
            </a:endParaRPr>
          </a:p>
        </p:txBody>
      </p:sp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3563" y="3143250"/>
            <a:ext cx="3500437" cy="2433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0240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714375" y="571500"/>
            <a:ext cx="8229600" cy="774700"/>
          </a:xfrm>
          <a:solidFill>
            <a:schemeClr val="bg2"/>
          </a:solidFill>
        </p:spPr>
        <p:txBody>
          <a:bodyPr anchor="t"/>
          <a:lstStyle/>
          <a:p>
            <a:r>
              <a:rPr lang="en-GB" altLang="en-US" smtClean="0">
                <a:latin typeface="Arial" charset="0"/>
                <a:ea typeface="MS PGothic" pitchFamily="34" charset="-128"/>
                <a:cs typeface="Arial" charset="0"/>
              </a:rPr>
              <a:t>Process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600200"/>
            <a:ext cx="7772400" cy="4724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smtClean="0">
                <a:latin typeface="Arial" charset="0"/>
                <a:ea typeface="MS PGothic" pitchFamily="34" charset="-128"/>
                <a:cs typeface="Arial" charset="0"/>
              </a:rPr>
              <a:t>How do people consume our products/services?</a:t>
            </a:r>
          </a:p>
          <a:p>
            <a:pPr>
              <a:lnSpc>
                <a:spcPct val="90000"/>
              </a:lnSpc>
            </a:pPr>
            <a:r>
              <a:rPr lang="en-GB" altLang="en-US" sz="2800" smtClean="0">
                <a:latin typeface="Arial" charset="0"/>
                <a:ea typeface="MS PGothic" pitchFamily="34" charset="-128"/>
                <a:cs typeface="Arial" charset="0"/>
              </a:rPr>
              <a:t>What processes do they have to go through to acquire the services?</a:t>
            </a:r>
          </a:p>
          <a:p>
            <a:pPr>
              <a:lnSpc>
                <a:spcPct val="90000"/>
              </a:lnSpc>
            </a:pPr>
            <a:r>
              <a:rPr lang="en-GB" altLang="en-US" sz="2800" smtClean="0">
                <a:latin typeface="Arial" charset="0"/>
                <a:ea typeface="MS PGothic" pitchFamily="34" charset="-128"/>
                <a:cs typeface="Arial" charset="0"/>
              </a:rPr>
              <a:t>How will you make these easy/pleasant for the customer?</a:t>
            </a:r>
          </a:p>
          <a:p>
            <a:pPr lvl="1">
              <a:lnSpc>
                <a:spcPct val="90000"/>
              </a:lnSpc>
            </a:pPr>
            <a:r>
              <a:rPr lang="en-US" altLang="en-US" sz="2400" smtClean="0">
                <a:latin typeface="Arial" charset="0"/>
                <a:ea typeface="MS PGothic" pitchFamily="34" charset="-128"/>
                <a:cs typeface="Arial" charset="0"/>
              </a:rPr>
              <a:t>Ordering systems eg Amazon’s ‘1 click ordering’</a:t>
            </a:r>
          </a:p>
          <a:p>
            <a:pPr lvl="1">
              <a:lnSpc>
                <a:spcPct val="90000"/>
              </a:lnSpc>
            </a:pPr>
            <a:r>
              <a:rPr lang="en-US" altLang="en-US" sz="2400" smtClean="0">
                <a:latin typeface="Arial" charset="0"/>
                <a:ea typeface="MS PGothic" pitchFamily="34" charset="-128"/>
                <a:cs typeface="Arial" charset="0"/>
              </a:rPr>
              <a:t>Efficient delivery and processing</a:t>
            </a:r>
          </a:p>
          <a:p>
            <a:pPr lvl="1">
              <a:lnSpc>
                <a:spcPct val="90000"/>
              </a:lnSpc>
            </a:pPr>
            <a:r>
              <a:rPr lang="en-US" altLang="en-US" sz="2400" smtClean="0">
                <a:latin typeface="Arial" charset="0"/>
                <a:ea typeface="MS PGothic" pitchFamily="34" charset="-128"/>
                <a:cs typeface="Arial" charset="0"/>
              </a:rPr>
              <a:t>Information security</a:t>
            </a:r>
            <a:endParaRPr lang="en-GB" altLang="en-US" sz="2400" smtClean="0">
              <a:latin typeface="Arial" charset="0"/>
              <a:ea typeface="MS PGothic" pitchFamily="34" charset="-128"/>
              <a:cs typeface="Arial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800" smtClean="0">
                <a:latin typeface="Arial" charset="0"/>
                <a:ea typeface="MS PGothic" pitchFamily="34" charset="-128"/>
                <a:cs typeface="Arial" charset="0"/>
              </a:rPr>
              <a:t>How can this be a source of competitive advantage?</a:t>
            </a:r>
            <a:endParaRPr lang="en-GB" altLang="en-US" sz="2800" smtClean="0">
              <a:latin typeface="Arial" charset="0"/>
              <a:ea typeface="MS PGothic" pitchFamily="34" charset="-128"/>
              <a:cs typeface="Arial" charset="0"/>
            </a:endParaRPr>
          </a:p>
          <a:p>
            <a:pPr>
              <a:lnSpc>
                <a:spcPct val="90000"/>
              </a:lnSpc>
            </a:pPr>
            <a:endParaRPr lang="en-GB" altLang="en-US" sz="2800" smtClean="0">
              <a:latin typeface="Arial" charset="0"/>
              <a:ea typeface="MS PGothic" pitchFamily="34" charset="-128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3424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500063"/>
            <a:ext cx="8229600" cy="1143000"/>
          </a:xfrm>
          <a:solidFill>
            <a:schemeClr val="bg2"/>
          </a:solidFill>
        </p:spPr>
        <p:txBody>
          <a:bodyPr anchor="t"/>
          <a:lstStyle/>
          <a:p>
            <a:r>
              <a:rPr lang="en-GB" altLang="en-US" smtClean="0">
                <a:latin typeface="Arial" charset="0"/>
                <a:ea typeface="MS PGothic" pitchFamily="34" charset="-128"/>
                <a:cs typeface="Arial" charset="0"/>
              </a:rPr>
              <a:t>Physical Environment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4375" y="1600200"/>
            <a:ext cx="3500438" cy="4114800"/>
          </a:xfrm>
        </p:spPr>
        <p:txBody>
          <a:bodyPr/>
          <a:lstStyle/>
          <a:p>
            <a:endParaRPr lang="en-US" altLang="en-US" sz="2800" dirty="0" smtClean="0">
              <a:latin typeface="Arial" charset="0"/>
              <a:cs typeface="Arial" charset="0"/>
            </a:endParaRPr>
          </a:p>
          <a:p>
            <a:r>
              <a:rPr lang="en-US" altLang="en-US" sz="2800" dirty="0" smtClean="0">
                <a:latin typeface="Arial" charset="0"/>
                <a:cs typeface="Arial" charset="0"/>
              </a:rPr>
              <a:t>Environment</a:t>
            </a:r>
          </a:p>
          <a:p>
            <a:r>
              <a:rPr lang="en-US" altLang="en-US" sz="2800" dirty="0" smtClean="0">
                <a:latin typeface="Arial" charset="0"/>
                <a:cs typeface="Arial" charset="0"/>
              </a:rPr>
              <a:t>Equipment</a:t>
            </a:r>
          </a:p>
          <a:p>
            <a:r>
              <a:rPr lang="en-US" altLang="en-US" sz="2800" dirty="0" smtClean="0">
                <a:latin typeface="Arial" charset="0"/>
                <a:cs typeface="Arial" charset="0"/>
              </a:rPr>
              <a:t>Communication material</a:t>
            </a:r>
          </a:p>
          <a:p>
            <a:r>
              <a:rPr lang="en-US" altLang="en-US" sz="2800" dirty="0" smtClean="0">
                <a:latin typeface="Arial" charset="0"/>
                <a:cs typeface="Arial" charset="0"/>
              </a:rPr>
              <a:t>Symbols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204864"/>
            <a:ext cx="4320481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4987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21" y="121537"/>
            <a:ext cx="4217827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543" y="71256"/>
            <a:ext cx="4433689" cy="2955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231302"/>
            <a:ext cx="4968552" cy="34087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25616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935038"/>
          </a:xfrm>
        </p:spPr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Determinants of Service Quality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57288" y="1779588"/>
            <a:ext cx="4033837" cy="3778250"/>
          </a:xfrm>
        </p:spPr>
        <p:txBody>
          <a:bodyPr/>
          <a:lstStyle/>
          <a:p>
            <a:r>
              <a:rPr lang="en-US" altLang="en-US" sz="2000" smtClean="0">
                <a:latin typeface="Arial" charset="0"/>
                <a:cs typeface="Arial" charset="0"/>
              </a:rPr>
              <a:t>Tangibles</a:t>
            </a:r>
          </a:p>
          <a:p>
            <a:endParaRPr lang="en-US" altLang="en-US" sz="2000" smtClean="0">
              <a:latin typeface="Arial" charset="0"/>
              <a:cs typeface="Arial" charset="0"/>
            </a:endParaRPr>
          </a:p>
          <a:p>
            <a:r>
              <a:rPr lang="en-US" altLang="en-US" sz="2000" smtClean="0">
                <a:latin typeface="Arial" charset="0"/>
                <a:cs typeface="Arial" charset="0"/>
              </a:rPr>
              <a:t>Reliability</a:t>
            </a:r>
          </a:p>
          <a:p>
            <a:endParaRPr lang="en-US" altLang="en-US" sz="2000" smtClean="0">
              <a:latin typeface="Arial" charset="0"/>
              <a:cs typeface="Arial" charset="0"/>
            </a:endParaRPr>
          </a:p>
          <a:p>
            <a:r>
              <a:rPr lang="en-US" altLang="en-US" sz="2000" smtClean="0">
                <a:latin typeface="Arial" charset="0"/>
                <a:cs typeface="Arial" charset="0"/>
              </a:rPr>
              <a:t>Responsiveness</a:t>
            </a:r>
          </a:p>
          <a:p>
            <a:endParaRPr lang="en-US" altLang="en-US" sz="2000" smtClean="0">
              <a:latin typeface="Arial" charset="0"/>
              <a:cs typeface="Arial" charset="0"/>
            </a:endParaRPr>
          </a:p>
          <a:p>
            <a:r>
              <a:rPr lang="en-US" altLang="en-US" sz="2000" smtClean="0">
                <a:latin typeface="Arial" charset="0"/>
                <a:cs typeface="Arial" charset="0"/>
              </a:rPr>
              <a:t>Assurance</a:t>
            </a:r>
          </a:p>
          <a:p>
            <a:endParaRPr lang="en-US" altLang="en-US" sz="2000" smtClean="0">
              <a:latin typeface="Arial" charset="0"/>
              <a:cs typeface="Arial" charset="0"/>
            </a:endParaRPr>
          </a:p>
          <a:p>
            <a:r>
              <a:rPr lang="en-US" altLang="en-US" sz="2000" smtClean="0">
                <a:latin typeface="Arial" charset="0"/>
                <a:cs typeface="Arial" charset="0"/>
              </a:rPr>
              <a:t>Empathy</a:t>
            </a:r>
          </a:p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267200" y="1758950"/>
            <a:ext cx="4035425" cy="37782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000" smtClean="0">
                <a:latin typeface="Arial" charset="0"/>
                <a:cs typeface="Arial" charset="0"/>
              </a:rPr>
              <a:t>Appearance of physical facilities, equipment, personnel</a:t>
            </a:r>
          </a:p>
          <a:p>
            <a:pPr>
              <a:lnSpc>
                <a:spcPct val="90000"/>
              </a:lnSpc>
            </a:pPr>
            <a:r>
              <a:rPr lang="en-US" altLang="en-US" sz="2000" smtClean="0">
                <a:latin typeface="Arial" charset="0"/>
                <a:cs typeface="Arial" charset="0"/>
              </a:rPr>
              <a:t>Ability to perform the promised service dependably &amp; accurately</a:t>
            </a:r>
          </a:p>
          <a:p>
            <a:pPr>
              <a:lnSpc>
                <a:spcPct val="90000"/>
              </a:lnSpc>
            </a:pPr>
            <a:r>
              <a:rPr lang="en-US" altLang="en-US" sz="2000" smtClean="0">
                <a:latin typeface="Arial" charset="0"/>
                <a:cs typeface="Arial" charset="0"/>
              </a:rPr>
              <a:t>Willingness to help customers &amp; provide prompt service</a:t>
            </a:r>
          </a:p>
          <a:p>
            <a:pPr>
              <a:lnSpc>
                <a:spcPct val="90000"/>
              </a:lnSpc>
            </a:pPr>
            <a:r>
              <a:rPr lang="en-US" altLang="en-US" sz="2000" smtClean="0">
                <a:latin typeface="Arial" charset="0"/>
                <a:cs typeface="Arial" charset="0"/>
              </a:rPr>
              <a:t>Knowledge &amp; courtesy of employees &amp; conveying of trust</a:t>
            </a:r>
          </a:p>
          <a:p>
            <a:pPr>
              <a:lnSpc>
                <a:spcPct val="90000"/>
              </a:lnSpc>
            </a:pPr>
            <a:r>
              <a:rPr lang="en-US" altLang="en-US" sz="2000" smtClean="0">
                <a:latin typeface="Arial" charset="0"/>
                <a:cs typeface="Arial" charset="0"/>
              </a:rPr>
              <a:t>Caring, individualized attention the firm provides for customers</a:t>
            </a: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2254250" y="6042025"/>
            <a:ext cx="39814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Source: Zeithaml, Parasuraman &amp; Berry 1990</a:t>
            </a:r>
          </a:p>
        </p:txBody>
      </p:sp>
    </p:spTree>
    <p:extLst>
      <p:ext uri="{BB962C8B-B14F-4D97-AF65-F5344CB8AC3E}">
        <p14:creationId xmlns:p14="http://schemas.microsoft.com/office/powerpoint/2010/main" val="304302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714375" y="285750"/>
            <a:ext cx="8429625" cy="928688"/>
          </a:xfrm>
        </p:spPr>
        <p:txBody>
          <a:bodyPr/>
          <a:lstStyle/>
          <a:p>
            <a:r>
              <a:rPr lang="en-US" altLang="en-US" sz="3200" smtClean="0">
                <a:latin typeface="Arial" charset="0"/>
                <a:cs typeface="Arial" charset="0"/>
              </a:rPr>
              <a:t>Factors Leading to Customer Switching Behaviour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00125" y="1500188"/>
            <a:ext cx="7135813" cy="4572000"/>
          </a:xfrm>
        </p:spPr>
        <p:txBody>
          <a:bodyPr/>
          <a:lstStyle/>
          <a:p>
            <a:r>
              <a:rPr lang="en-US" altLang="en-US" sz="2800" smtClean="0">
                <a:latin typeface="Arial" charset="0"/>
                <a:cs typeface="Arial" charset="0"/>
              </a:rPr>
              <a:t>Pricing</a:t>
            </a:r>
          </a:p>
          <a:p>
            <a:r>
              <a:rPr lang="en-US" altLang="en-US" sz="2800" smtClean="0">
                <a:latin typeface="Arial" charset="0"/>
                <a:cs typeface="Arial" charset="0"/>
              </a:rPr>
              <a:t>Inconvenience</a:t>
            </a:r>
          </a:p>
          <a:p>
            <a:r>
              <a:rPr lang="en-US" altLang="en-US" sz="2800" smtClean="0">
                <a:latin typeface="Arial" charset="0"/>
                <a:cs typeface="Arial" charset="0"/>
              </a:rPr>
              <a:t>Core Service Failure</a:t>
            </a:r>
          </a:p>
          <a:p>
            <a:r>
              <a:rPr lang="en-US" altLang="en-US" sz="2800" smtClean="0">
                <a:latin typeface="Arial" charset="0"/>
                <a:cs typeface="Arial" charset="0"/>
              </a:rPr>
              <a:t>Service Encounter Failures</a:t>
            </a:r>
          </a:p>
          <a:p>
            <a:r>
              <a:rPr lang="en-US" altLang="en-US" sz="2800" smtClean="0">
                <a:latin typeface="Arial" charset="0"/>
                <a:cs typeface="Arial" charset="0"/>
              </a:rPr>
              <a:t>Response to Service Failure</a:t>
            </a:r>
          </a:p>
          <a:p>
            <a:r>
              <a:rPr lang="en-US" altLang="en-US" sz="2800" smtClean="0">
                <a:latin typeface="Arial" charset="0"/>
                <a:cs typeface="Arial" charset="0"/>
              </a:rPr>
              <a:t>Competition</a:t>
            </a:r>
          </a:p>
          <a:p>
            <a:r>
              <a:rPr lang="en-US" altLang="en-US" sz="2800" smtClean="0">
                <a:latin typeface="Arial" charset="0"/>
                <a:cs typeface="Arial" charset="0"/>
              </a:rPr>
              <a:t>Ethical Problems</a:t>
            </a:r>
          </a:p>
          <a:p>
            <a:r>
              <a:rPr lang="en-US" altLang="en-US" sz="2800" smtClean="0">
                <a:latin typeface="Arial" charset="0"/>
                <a:cs typeface="Arial" charset="0"/>
              </a:rPr>
              <a:t>Involuntary Switching</a:t>
            </a:r>
          </a:p>
        </p:txBody>
      </p:sp>
    </p:spTree>
    <p:extLst>
      <p:ext uri="{BB962C8B-B14F-4D97-AF65-F5344CB8AC3E}">
        <p14:creationId xmlns:p14="http://schemas.microsoft.com/office/powerpoint/2010/main" val="9479467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158162" cy="1152525"/>
          </a:xfrm>
        </p:spPr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Service quality</a:t>
            </a:r>
          </a:p>
        </p:txBody>
      </p:sp>
      <p:sp>
        <p:nvSpPr>
          <p:cNvPr id="2969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683568" y="1196752"/>
            <a:ext cx="7772400" cy="4343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dirty="0" smtClean="0">
                <a:latin typeface="Arial" charset="0"/>
                <a:cs typeface="Arial" charset="0"/>
              </a:rPr>
              <a:t>Competitive advantage can be obtained by delivering consistently higher quality service than competitors</a:t>
            </a:r>
          </a:p>
          <a:p>
            <a:pPr>
              <a:lnSpc>
                <a:spcPct val="90000"/>
              </a:lnSpc>
            </a:pPr>
            <a:r>
              <a:rPr lang="en-US" altLang="en-US" dirty="0" smtClean="0">
                <a:latin typeface="Arial" charset="0"/>
                <a:cs typeface="Arial" charset="0"/>
              </a:rPr>
              <a:t>Customer service expectations must be exceeded</a:t>
            </a:r>
          </a:p>
          <a:p>
            <a:pPr>
              <a:lnSpc>
                <a:spcPct val="90000"/>
              </a:lnSpc>
            </a:pPr>
            <a:r>
              <a:rPr lang="en-US" altLang="en-US" dirty="0" smtClean="0">
                <a:latin typeface="Arial" charset="0"/>
                <a:cs typeface="Arial" charset="0"/>
              </a:rPr>
              <a:t>Internal marketing essential</a:t>
            </a:r>
          </a:p>
          <a:p>
            <a:pPr>
              <a:lnSpc>
                <a:spcPct val="90000"/>
              </a:lnSpc>
            </a:pPr>
            <a:r>
              <a:rPr lang="en-US" altLang="en-US" dirty="0" smtClean="0">
                <a:latin typeface="Arial" charset="0"/>
                <a:cs typeface="Arial" charset="0"/>
              </a:rPr>
              <a:t>Needs top management commitment</a:t>
            </a:r>
          </a:p>
          <a:p>
            <a:pPr>
              <a:lnSpc>
                <a:spcPct val="90000"/>
              </a:lnSpc>
            </a:pPr>
            <a:r>
              <a:rPr lang="en-US" altLang="en-US" dirty="0" smtClean="0">
                <a:latin typeface="Arial" charset="0"/>
                <a:cs typeface="Arial" charset="0"/>
              </a:rPr>
              <a:t>Standards must be set</a:t>
            </a:r>
          </a:p>
          <a:p>
            <a:pPr>
              <a:lnSpc>
                <a:spcPct val="90000"/>
              </a:lnSpc>
            </a:pPr>
            <a:r>
              <a:rPr lang="en-US" altLang="en-US" dirty="0" smtClean="0">
                <a:latin typeface="Arial" charset="0"/>
                <a:cs typeface="Arial" charset="0"/>
              </a:rPr>
              <a:t>Performance must be monitored</a:t>
            </a:r>
            <a:endParaRPr lang="en-US" altLang="en-US" sz="36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989947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847725" y="1746250"/>
            <a:ext cx="2160588" cy="4608513"/>
          </a:xfrm>
          <a:prstGeom prst="curvedRightArrow">
            <a:avLst>
              <a:gd name="adj1" fmla="val 12482"/>
              <a:gd name="adj2" fmla="val 64069"/>
              <a:gd name="adj3" fmla="val 15944"/>
            </a:avLst>
          </a:prstGeom>
          <a:solidFill>
            <a:srgbClr val="66CCFF">
              <a:alpha val="50195"/>
            </a:srgbClr>
          </a:solidFill>
          <a:ln w="12700">
            <a:solidFill>
              <a:srgbClr val="66CCFF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FFFFFF"/>
              </a:solidFill>
            </a:endParaRP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title"/>
          </p:nvPr>
        </p:nvSpPr>
        <p:spPr>
          <a:xfrm>
            <a:off x="398463" y="333375"/>
            <a:ext cx="8229600" cy="1143000"/>
          </a:xfrm>
        </p:spPr>
        <p:txBody>
          <a:bodyPr/>
          <a:lstStyle/>
          <a:p>
            <a:r>
              <a:rPr lang="en-GB" altLang="en-US" smtClean="0">
                <a:latin typeface="Arial" charset="0"/>
                <a:cs typeface="Arial" charset="0"/>
              </a:rPr>
              <a:t>SERVQUAL model…</a:t>
            </a:r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3779838" y="1628775"/>
            <a:ext cx="1873250" cy="419100"/>
          </a:xfrm>
          <a:prstGeom prst="rect">
            <a:avLst/>
          </a:prstGeom>
          <a:solidFill>
            <a:schemeClr val="accent1"/>
          </a:solidFill>
          <a:ln w="22225" algn="ctr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solidFill>
                  <a:schemeClr val="bg2"/>
                </a:solidFill>
              </a:rPr>
              <a:t>Expectations</a:t>
            </a:r>
          </a:p>
        </p:txBody>
      </p:sp>
      <p:sp>
        <p:nvSpPr>
          <p:cNvPr id="31749" name="Text Box 5"/>
          <p:cNvSpPr txBox="1">
            <a:spLocks noChangeArrowheads="1"/>
          </p:cNvSpPr>
          <p:nvPr/>
        </p:nvSpPr>
        <p:spPr bwMode="auto">
          <a:xfrm>
            <a:off x="3779838" y="2420938"/>
            <a:ext cx="1873250" cy="419100"/>
          </a:xfrm>
          <a:prstGeom prst="rect">
            <a:avLst/>
          </a:prstGeom>
          <a:solidFill>
            <a:schemeClr val="accent1"/>
          </a:solidFill>
          <a:ln w="22225" algn="ctr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solidFill>
                  <a:schemeClr val="bg2"/>
                </a:solidFill>
              </a:rPr>
              <a:t>Perceptions</a:t>
            </a:r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3779838" y="3213100"/>
            <a:ext cx="1873250" cy="723900"/>
          </a:xfrm>
          <a:prstGeom prst="rect">
            <a:avLst/>
          </a:prstGeom>
          <a:solidFill>
            <a:schemeClr val="accent1"/>
          </a:solidFill>
          <a:ln w="22225" algn="ctr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solidFill>
                  <a:schemeClr val="bg2"/>
                </a:solidFill>
              </a:rPr>
              <a:t>Service Delivery</a:t>
            </a:r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3779838" y="4149725"/>
            <a:ext cx="1873250" cy="723900"/>
          </a:xfrm>
          <a:prstGeom prst="rect">
            <a:avLst/>
          </a:prstGeom>
          <a:solidFill>
            <a:schemeClr val="accent1"/>
          </a:solidFill>
          <a:ln w="22225" algn="ctr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solidFill>
                  <a:schemeClr val="bg2"/>
                </a:solidFill>
              </a:rPr>
              <a:t>Service Standards</a:t>
            </a: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3779838" y="5157788"/>
            <a:ext cx="1873250" cy="723900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solidFill>
                  <a:schemeClr val="bg2"/>
                </a:solidFill>
              </a:rPr>
              <a:t>Management Perceptions</a:t>
            </a:r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6443663" y="3213100"/>
            <a:ext cx="2354262" cy="723900"/>
          </a:xfrm>
          <a:prstGeom prst="rect">
            <a:avLst/>
          </a:prstGeom>
          <a:solidFill>
            <a:schemeClr val="accent1"/>
          </a:solidFill>
          <a:ln w="22225" algn="ctr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solidFill>
                  <a:schemeClr val="bg2"/>
                </a:solidFill>
              </a:rPr>
              <a:t>External Communications</a:t>
            </a:r>
          </a:p>
        </p:txBody>
      </p:sp>
      <p:sp>
        <p:nvSpPr>
          <p:cNvPr id="31754" name="AutoShape 10"/>
          <p:cNvSpPr>
            <a:spLocks noChangeArrowheads="1"/>
          </p:cNvSpPr>
          <p:nvPr/>
        </p:nvSpPr>
        <p:spPr bwMode="auto">
          <a:xfrm>
            <a:off x="2987675" y="1773238"/>
            <a:ext cx="792163" cy="1079500"/>
          </a:xfrm>
          <a:prstGeom prst="curvedRightArrow">
            <a:avLst>
              <a:gd name="adj1" fmla="val 27254"/>
              <a:gd name="adj2" fmla="val 54509"/>
              <a:gd name="adj3" fmla="val 33333"/>
            </a:avLst>
          </a:prstGeom>
          <a:solidFill>
            <a:srgbClr val="66CCFF">
              <a:alpha val="50195"/>
            </a:srgbClr>
          </a:solidFill>
          <a:ln w="12700">
            <a:solidFill>
              <a:srgbClr val="66CCFF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FFFFFF"/>
              </a:solidFill>
            </a:endParaRPr>
          </a:p>
        </p:txBody>
      </p:sp>
      <p:sp>
        <p:nvSpPr>
          <p:cNvPr id="31755" name="AutoShape 11"/>
          <p:cNvSpPr>
            <a:spLocks noChangeArrowheads="1"/>
          </p:cNvSpPr>
          <p:nvPr/>
        </p:nvSpPr>
        <p:spPr bwMode="auto">
          <a:xfrm>
            <a:off x="2987675" y="3429000"/>
            <a:ext cx="792163" cy="1079500"/>
          </a:xfrm>
          <a:prstGeom prst="curvedRightArrow">
            <a:avLst>
              <a:gd name="adj1" fmla="val 27254"/>
              <a:gd name="adj2" fmla="val 54509"/>
              <a:gd name="adj3" fmla="val 33333"/>
            </a:avLst>
          </a:prstGeom>
          <a:solidFill>
            <a:srgbClr val="66CCFF">
              <a:alpha val="50195"/>
            </a:srgbClr>
          </a:solidFill>
          <a:ln w="12700">
            <a:solidFill>
              <a:srgbClr val="66CCFF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FFFFFF"/>
              </a:solidFill>
            </a:endParaRPr>
          </a:p>
        </p:txBody>
      </p:sp>
      <p:sp>
        <p:nvSpPr>
          <p:cNvPr id="31756" name="AutoShape 12"/>
          <p:cNvSpPr>
            <a:spLocks noChangeArrowheads="1"/>
          </p:cNvSpPr>
          <p:nvPr/>
        </p:nvSpPr>
        <p:spPr bwMode="auto">
          <a:xfrm>
            <a:off x="2987675" y="4581525"/>
            <a:ext cx="792163" cy="1079500"/>
          </a:xfrm>
          <a:prstGeom prst="curvedRightArrow">
            <a:avLst>
              <a:gd name="adj1" fmla="val 27254"/>
              <a:gd name="adj2" fmla="val 54509"/>
              <a:gd name="adj3" fmla="val 33333"/>
            </a:avLst>
          </a:prstGeom>
          <a:solidFill>
            <a:srgbClr val="66CCFF">
              <a:alpha val="50195"/>
            </a:srgbClr>
          </a:solidFill>
          <a:ln w="12700">
            <a:solidFill>
              <a:srgbClr val="66CCFF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FFFFFF"/>
              </a:solidFill>
            </a:endParaRPr>
          </a:p>
        </p:txBody>
      </p:sp>
      <p:sp>
        <p:nvSpPr>
          <p:cNvPr id="31757" name="Line 13"/>
          <p:cNvSpPr>
            <a:spLocks noChangeShapeType="1"/>
          </p:cNvSpPr>
          <p:nvPr/>
        </p:nvSpPr>
        <p:spPr bwMode="auto">
          <a:xfrm>
            <a:off x="1692275" y="2997200"/>
            <a:ext cx="691197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58" name="AutoShape 14"/>
          <p:cNvSpPr>
            <a:spLocks noChangeArrowheads="1"/>
          </p:cNvSpPr>
          <p:nvPr/>
        </p:nvSpPr>
        <p:spPr bwMode="auto">
          <a:xfrm>
            <a:off x="5651500" y="3357563"/>
            <a:ext cx="792163" cy="431800"/>
          </a:xfrm>
          <a:prstGeom prst="leftRightArrow">
            <a:avLst>
              <a:gd name="adj1" fmla="val 50000"/>
              <a:gd name="adj2" fmla="val 36691"/>
            </a:avLst>
          </a:prstGeom>
          <a:solidFill>
            <a:srgbClr val="66CCFF">
              <a:alpha val="50195"/>
            </a:srgbClr>
          </a:solidFill>
          <a:ln w="12700" algn="ctr">
            <a:solidFill>
              <a:srgbClr val="66CCFF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FFFFFF"/>
              </a:solidFill>
            </a:endParaRPr>
          </a:p>
        </p:txBody>
      </p:sp>
      <p:sp>
        <p:nvSpPr>
          <p:cNvPr id="31759" name="Text Box 15"/>
          <p:cNvSpPr txBox="1">
            <a:spLocks noChangeArrowheads="1"/>
          </p:cNvSpPr>
          <p:nvPr/>
        </p:nvSpPr>
        <p:spPr bwMode="auto">
          <a:xfrm>
            <a:off x="1042988" y="3644900"/>
            <a:ext cx="10080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/>
              <a:t>Gap 1</a:t>
            </a:r>
          </a:p>
        </p:txBody>
      </p:sp>
      <p:sp>
        <p:nvSpPr>
          <p:cNvPr id="31760" name="Text Box 16"/>
          <p:cNvSpPr txBox="1">
            <a:spLocks noChangeArrowheads="1"/>
          </p:cNvSpPr>
          <p:nvPr/>
        </p:nvSpPr>
        <p:spPr bwMode="auto">
          <a:xfrm>
            <a:off x="3132138" y="2060575"/>
            <a:ext cx="10080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/>
              <a:t>Gap 5</a:t>
            </a:r>
          </a:p>
        </p:txBody>
      </p:sp>
      <p:sp>
        <p:nvSpPr>
          <p:cNvPr id="31761" name="Text Box 17"/>
          <p:cNvSpPr txBox="1">
            <a:spLocks noChangeArrowheads="1"/>
          </p:cNvSpPr>
          <p:nvPr/>
        </p:nvSpPr>
        <p:spPr bwMode="auto">
          <a:xfrm>
            <a:off x="2339975" y="4437063"/>
            <a:ext cx="10080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/>
              <a:t>Gap 2</a:t>
            </a:r>
          </a:p>
        </p:txBody>
      </p:sp>
      <p:sp>
        <p:nvSpPr>
          <p:cNvPr id="31762" name="Text Box 18"/>
          <p:cNvSpPr txBox="1">
            <a:spLocks noChangeArrowheads="1"/>
          </p:cNvSpPr>
          <p:nvPr/>
        </p:nvSpPr>
        <p:spPr bwMode="auto">
          <a:xfrm>
            <a:off x="2339975" y="3357563"/>
            <a:ext cx="10080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/>
              <a:t>Gap 3</a:t>
            </a:r>
          </a:p>
        </p:txBody>
      </p:sp>
      <p:sp>
        <p:nvSpPr>
          <p:cNvPr id="31763" name="Text Box 19"/>
          <p:cNvSpPr txBox="1">
            <a:spLocks noChangeArrowheads="1"/>
          </p:cNvSpPr>
          <p:nvPr/>
        </p:nvSpPr>
        <p:spPr bwMode="auto">
          <a:xfrm>
            <a:off x="5867400" y="3933825"/>
            <a:ext cx="100806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/>
              <a:t>Gap 4</a:t>
            </a:r>
          </a:p>
        </p:txBody>
      </p:sp>
      <p:sp>
        <p:nvSpPr>
          <p:cNvPr id="31764" name="Text Box 20"/>
          <p:cNvSpPr txBox="1">
            <a:spLocks noChangeArrowheads="1"/>
          </p:cNvSpPr>
          <p:nvPr/>
        </p:nvSpPr>
        <p:spPr bwMode="auto">
          <a:xfrm>
            <a:off x="6443663" y="5229225"/>
            <a:ext cx="1914525" cy="457200"/>
          </a:xfrm>
          <a:prstGeom prst="rect">
            <a:avLst/>
          </a:prstGeom>
          <a:solidFill>
            <a:srgbClr val="66CCFF">
              <a:alpha val="25098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Organisation</a:t>
            </a:r>
          </a:p>
        </p:txBody>
      </p:sp>
      <p:sp>
        <p:nvSpPr>
          <p:cNvPr id="31765" name="Text Box 21"/>
          <p:cNvSpPr txBox="1">
            <a:spLocks noChangeArrowheads="1"/>
          </p:cNvSpPr>
          <p:nvPr/>
        </p:nvSpPr>
        <p:spPr bwMode="auto">
          <a:xfrm>
            <a:off x="6588125" y="2133600"/>
            <a:ext cx="1506538" cy="457200"/>
          </a:xfrm>
          <a:prstGeom prst="rect">
            <a:avLst/>
          </a:prstGeom>
          <a:solidFill>
            <a:srgbClr val="66CCFF">
              <a:alpha val="25098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Customer</a:t>
            </a:r>
          </a:p>
        </p:txBody>
      </p:sp>
    </p:spTree>
    <p:extLst>
      <p:ext uri="{BB962C8B-B14F-4D97-AF65-F5344CB8AC3E}">
        <p14:creationId xmlns:p14="http://schemas.microsoft.com/office/powerpoint/2010/main" val="3127688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49250" y="260350"/>
            <a:ext cx="8429625" cy="928688"/>
          </a:xfrm>
        </p:spPr>
        <p:txBody>
          <a:bodyPr/>
          <a:lstStyle/>
          <a:p>
            <a:r>
              <a:rPr lang="en-US" altLang="en-US" sz="3200" smtClean="0">
                <a:latin typeface="Arial" charset="0"/>
                <a:cs typeface="Arial" charset="0"/>
              </a:rPr>
              <a:t>Gaps that Cause Unsuccessful Service Delivery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4375" y="1600200"/>
            <a:ext cx="8072438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 smtClean="0">
                <a:latin typeface="Arial" charset="0"/>
                <a:cs typeface="Arial" charset="0"/>
              </a:rPr>
              <a:t>Gap between consumer expectation and management perception</a:t>
            </a:r>
          </a:p>
          <a:p>
            <a:pPr>
              <a:lnSpc>
                <a:spcPct val="90000"/>
              </a:lnSpc>
            </a:pPr>
            <a:r>
              <a:rPr lang="en-US" altLang="en-US" sz="2400" smtClean="0">
                <a:latin typeface="Arial" charset="0"/>
                <a:cs typeface="Arial" charset="0"/>
              </a:rPr>
              <a:t>Gap between management perception and service-quality specifications</a:t>
            </a:r>
          </a:p>
          <a:p>
            <a:pPr>
              <a:lnSpc>
                <a:spcPct val="90000"/>
              </a:lnSpc>
            </a:pPr>
            <a:r>
              <a:rPr lang="en-US" altLang="en-US" sz="2400" smtClean="0">
                <a:latin typeface="Arial" charset="0"/>
                <a:cs typeface="Arial" charset="0"/>
              </a:rPr>
              <a:t>Gap between service-quality specifications and service delivery</a:t>
            </a:r>
          </a:p>
          <a:p>
            <a:pPr>
              <a:lnSpc>
                <a:spcPct val="90000"/>
              </a:lnSpc>
            </a:pPr>
            <a:r>
              <a:rPr lang="en-US" altLang="en-US" sz="2400" smtClean="0">
                <a:latin typeface="Arial" charset="0"/>
                <a:cs typeface="Arial" charset="0"/>
              </a:rPr>
              <a:t>Gap between service delivery and external communications</a:t>
            </a:r>
          </a:p>
          <a:p>
            <a:pPr>
              <a:lnSpc>
                <a:spcPct val="90000"/>
              </a:lnSpc>
            </a:pPr>
            <a:r>
              <a:rPr lang="en-US" altLang="en-US" sz="2400" smtClean="0">
                <a:latin typeface="Arial" charset="0"/>
                <a:cs typeface="Arial" charset="0"/>
              </a:rPr>
              <a:t>Gap between perceived service and expected service</a:t>
            </a:r>
          </a:p>
        </p:txBody>
      </p:sp>
    </p:spTree>
    <p:extLst>
      <p:ext uri="{BB962C8B-B14F-4D97-AF65-F5344CB8AC3E}">
        <p14:creationId xmlns:p14="http://schemas.microsoft.com/office/powerpoint/2010/main" val="18939095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00375" y="6492875"/>
            <a:ext cx="6143625" cy="365125"/>
          </a:xfrm>
        </p:spPr>
        <p:txBody>
          <a:bodyPr/>
          <a:lstStyle/>
          <a:p>
            <a:pPr algn="r">
              <a:defRPr/>
            </a:pPr>
            <a:r>
              <a:rPr lang="en-US" dirty="0" err="1" smtClean="0"/>
              <a:t>Kotler</a:t>
            </a:r>
            <a:r>
              <a:rPr lang="en-US" dirty="0" smtClean="0"/>
              <a:t> &amp; Keller (2009)</a:t>
            </a:r>
            <a:endParaRPr lang="en-US" dirty="0"/>
          </a:p>
        </p:txBody>
      </p:sp>
      <p:sp>
        <p:nvSpPr>
          <p:cNvPr id="35843" name="Rectangle 4"/>
          <p:cNvSpPr>
            <a:spLocks noGrp="1" noChangeArrowheads="1"/>
          </p:cNvSpPr>
          <p:nvPr>
            <p:ph type="title"/>
          </p:nvPr>
        </p:nvSpPr>
        <p:spPr>
          <a:xfrm>
            <a:off x="323850" y="260350"/>
            <a:ext cx="8501063" cy="928688"/>
          </a:xfrm>
        </p:spPr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Improving Service Quality</a:t>
            </a:r>
          </a:p>
        </p:txBody>
      </p:sp>
      <p:sp>
        <p:nvSpPr>
          <p:cNvPr id="35844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857250" y="1500188"/>
            <a:ext cx="4038600" cy="4525962"/>
          </a:xfrm>
        </p:spPr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Listening</a:t>
            </a:r>
          </a:p>
          <a:p>
            <a:r>
              <a:rPr lang="en-US" altLang="en-US" smtClean="0">
                <a:latin typeface="Arial" charset="0"/>
                <a:cs typeface="Arial" charset="0"/>
              </a:rPr>
              <a:t>Reliability</a:t>
            </a:r>
          </a:p>
          <a:p>
            <a:r>
              <a:rPr lang="en-US" altLang="en-US" smtClean="0">
                <a:latin typeface="Arial" charset="0"/>
                <a:cs typeface="Arial" charset="0"/>
              </a:rPr>
              <a:t>Basic service</a:t>
            </a:r>
          </a:p>
          <a:p>
            <a:r>
              <a:rPr lang="en-US" altLang="en-US" smtClean="0">
                <a:latin typeface="Arial" charset="0"/>
                <a:cs typeface="Arial" charset="0"/>
              </a:rPr>
              <a:t>Service design</a:t>
            </a:r>
          </a:p>
        </p:txBody>
      </p:sp>
      <p:sp>
        <p:nvSpPr>
          <p:cNvPr id="35845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Surprising customers</a:t>
            </a:r>
          </a:p>
          <a:p>
            <a:r>
              <a:rPr lang="en-US" altLang="en-US" smtClean="0">
                <a:latin typeface="Arial" charset="0"/>
                <a:cs typeface="Arial" charset="0"/>
              </a:rPr>
              <a:t>Fair play</a:t>
            </a:r>
          </a:p>
          <a:p>
            <a:r>
              <a:rPr lang="en-US" altLang="en-US" smtClean="0">
                <a:latin typeface="Arial" charset="0"/>
                <a:cs typeface="Arial" charset="0"/>
              </a:rPr>
              <a:t>Teamwork</a:t>
            </a:r>
          </a:p>
          <a:p>
            <a:r>
              <a:rPr lang="en-US" altLang="en-US" smtClean="0">
                <a:latin typeface="Arial" charset="0"/>
                <a:cs typeface="Arial" charset="0"/>
              </a:rPr>
              <a:t>Employee research</a:t>
            </a:r>
          </a:p>
        </p:txBody>
      </p:sp>
      <p:sp>
        <p:nvSpPr>
          <p:cNvPr id="35846" name="TextBox 1"/>
          <p:cNvSpPr txBox="1">
            <a:spLocks noChangeArrowheads="1"/>
          </p:cNvSpPr>
          <p:nvPr/>
        </p:nvSpPr>
        <p:spPr bwMode="auto">
          <a:xfrm>
            <a:off x="1403350" y="4581525"/>
            <a:ext cx="5761038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4400"/>
              <a:t>The John Lewis way! </a:t>
            </a:r>
          </a:p>
        </p:txBody>
      </p:sp>
    </p:spTree>
    <p:extLst>
      <p:ext uri="{BB962C8B-B14F-4D97-AF65-F5344CB8AC3E}">
        <p14:creationId xmlns:p14="http://schemas.microsoft.com/office/powerpoint/2010/main" val="4589085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357188" y="260350"/>
            <a:ext cx="8429625" cy="928688"/>
          </a:xfrm>
        </p:spPr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How to Increase Quality Control</a:t>
            </a:r>
          </a:p>
        </p:txBody>
      </p:sp>
      <p:sp>
        <p:nvSpPr>
          <p:cNvPr id="37891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714375" y="1600200"/>
            <a:ext cx="8072438" cy="4114800"/>
          </a:xfrm>
        </p:spPr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Invest in good hiring and training procedures</a:t>
            </a:r>
          </a:p>
          <a:p>
            <a:r>
              <a:rPr lang="en-US" altLang="en-US" smtClean="0">
                <a:latin typeface="Arial" charset="0"/>
                <a:cs typeface="Arial" charset="0"/>
              </a:rPr>
              <a:t>Standardise the service-performance process</a:t>
            </a:r>
          </a:p>
          <a:p>
            <a:r>
              <a:rPr lang="en-US" altLang="en-US" smtClean="0">
                <a:latin typeface="Arial" charset="0"/>
                <a:cs typeface="Arial" charset="0"/>
              </a:rPr>
              <a:t>Monitor customer satisfaction</a:t>
            </a:r>
          </a:p>
        </p:txBody>
      </p:sp>
    </p:spTree>
    <p:extLst>
      <p:ext uri="{BB962C8B-B14F-4D97-AF65-F5344CB8AC3E}">
        <p14:creationId xmlns:p14="http://schemas.microsoft.com/office/powerpoint/2010/main" val="6769428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 altLang="en-US" dirty="0" smtClean="0">
                <a:latin typeface="Arial" charset="0"/>
                <a:cs typeface="Arial" charset="0"/>
              </a:rPr>
              <a:t>Seminars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683568" y="1124744"/>
            <a:ext cx="8072494" cy="4114816"/>
          </a:xfrm>
        </p:spPr>
        <p:txBody>
          <a:bodyPr/>
          <a:lstStyle/>
          <a:p>
            <a:r>
              <a:rPr lang="en-GB" altLang="en-US" dirty="0">
                <a:latin typeface="Arial" charset="0"/>
                <a:cs typeface="Arial" charset="0"/>
                <a:hlinkClick r:id="rId2"/>
              </a:rPr>
              <a:t>http://</a:t>
            </a:r>
            <a:r>
              <a:rPr lang="en-GB" altLang="en-US" dirty="0" smtClean="0">
                <a:latin typeface="Arial" charset="0"/>
                <a:cs typeface="Arial" charset="0"/>
                <a:hlinkClick r:id="rId2"/>
              </a:rPr>
              <a:t>www.specialevents.com/catering/secrets-creating-luxury-event-experience</a:t>
            </a:r>
            <a:endParaRPr lang="en-GB" altLang="en-US" dirty="0" smtClean="0">
              <a:latin typeface="Arial" charset="0"/>
              <a:cs typeface="Arial" charset="0"/>
            </a:endParaRPr>
          </a:p>
          <a:p>
            <a:r>
              <a:rPr lang="en-GB" altLang="en-US" dirty="0">
                <a:latin typeface="Arial" charset="0"/>
                <a:cs typeface="Arial" charset="0"/>
                <a:hlinkClick r:id="rId3"/>
              </a:rPr>
              <a:t>https://</a:t>
            </a:r>
            <a:r>
              <a:rPr lang="en-GB" altLang="en-US" dirty="0" smtClean="0">
                <a:latin typeface="Arial" charset="0"/>
                <a:cs typeface="Arial" charset="0"/>
                <a:hlinkClick r:id="rId3"/>
              </a:rPr>
              <a:t>www.theguardian.com/world/2017/apr/11/nice-more-than-a-destination-what-ryanair-teach-united-airlines</a:t>
            </a:r>
            <a:endParaRPr lang="en-GB" altLang="en-US" dirty="0" smtClean="0">
              <a:latin typeface="Arial" charset="0"/>
              <a:cs typeface="Arial" charset="0"/>
            </a:endParaRPr>
          </a:p>
          <a:p>
            <a:r>
              <a:rPr lang="en-GB" altLang="en-US" dirty="0">
                <a:latin typeface="Arial" charset="0"/>
                <a:cs typeface="Arial" charset="0"/>
                <a:hlinkClick r:id="rId4"/>
              </a:rPr>
              <a:t>https://</a:t>
            </a:r>
            <a:r>
              <a:rPr lang="en-GB" altLang="en-US" dirty="0" smtClean="0">
                <a:latin typeface="Arial" charset="0"/>
                <a:cs typeface="Arial" charset="0"/>
                <a:hlinkClick r:id="rId4"/>
              </a:rPr>
              <a:t>www.eventmanagerblog.com/event-customer-service</a:t>
            </a:r>
            <a:endParaRPr lang="en-GB" altLang="en-US" dirty="0" smtClean="0">
              <a:latin typeface="Arial" charset="0"/>
              <a:cs typeface="Arial" charset="0"/>
            </a:endParaRPr>
          </a:p>
          <a:p>
            <a:r>
              <a:rPr lang="en-GB" altLang="en-US" dirty="0">
                <a:latin typeface="Arial" charset="0"/>
                <a:cs typeface="Arial" charset="0"/>
                <a:hlinkClick r:id="rId5"/>
              </a:rPr>
              <a:t>https://</a:t>
            </a:r>
            <a:r>
              <a:rPr lang="en-GB" altLang="en-US" dirty="0" smtClean="0">
                <a:latin typeface="Arial" charset="0"/>
                <a:cs typeface="Arial" charset="0"/>
                <a:hlinkClick r:id="rId5"/>
              </a:rPr>
              <a:t>www.ted.com/talks/joseph_pine_on_what_consumers_want</a:t>
            </a:r>
            <a:endParaRPr lang="en-GB" altLang="en-US" dirty="0" smtClean="0">
              <a:latin typeface="Arial" charset="0"/>
              <a:cs typeface="Arial" charset="0"/>
            </a:endParaRPr>
          </a:p>
          <a:p>
            <a:endParaRPr lang="en-GB" altLang="en-US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8543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&quot;/&gt;&lt;property id=&quot;20307&quot; value=&quot;324&quot;/&gt;&lt;/object&gt;&lt;object type=&quot;3&quot; unique_id=&quot;10013&quot;&gt;&lt;property id=&quot;20148&quot; value=&quot;5&quot;/&gt;&lt;property id=&quot;20300&quot; value=&quot;Slide 10&quot;/&gt;&lt;property id=&quot;20307&quot; value=&quot;334&quot;/&gt;&lt;/object&gt;&lt;object type=&quot;3&quot; unique_id=&quot;10014&quot;&gt;&lt;property id=&quot;20148&quot; value=&quot;5&quot;/&gt;&lt;property id=&quot;20300&quot; value=&quot;Slide 2&quot;/&gt;&lt;property id=&quot;20307&quot; value=&quot;335&quot;/&gt;&lt;/object&gt;&lt;object type=&quot;3&quot; unique_id=&quot;10015&quot;&gt;&lt;property id=&quot;20148&quot; value=&quot;5&quot;/&gt;&lt;property id=&quot;20300&quot; value=&quot;Slide 3&quot;/&gt;&lt;property id=&quot;20307&quot; value=&quot;336&quot;/&gt;&lt;/object&gt;&lt;object type=&quot;3&quot; unique_id=&quot;10016&quot;&gt;&lt;property id=&quot;20148&quot; value=&quot;5&quot;/&gt;&lt;property id=&quot;20300&quot; value=&quot;Slide 4&quot;/&gt;&lt;property id=&quot;20307&quot; value=&quot;337&quot;/&gt;&lt;/object&gt;&lt;object type=&quot;3&quot; unique_id=&quot;10017&quot;&gt;&lt;property id=&quot;20148&quot; value=&quot;5&quot;/&gt;&lt;property id=&quot;20300&quot; value=&quot;Slide 5&quot;/&gt;&lt;property id=&quot;20307&quot; value=&quot;338&quot;/&gt;&lt;/object&gt;&lt;object type=&quot;3&quot; unique_id=&quot;10018&quot;&gt;&lt;property id=&quot;20148&quot; value=&quot;5&quot;/&gt;&lt;property id=&quot;20300&quot; value=&quot;Slide 6&quot;/&gt;&lt;property id=&quot;20307&quot; value=&quot;339&quot;/&gt;&lt;/object&gt;&lt;object type=&quot;3&quot; unique_id=&quot;10019&quot;&gt;&lt;property id=&quot;20148&quot; value=&quot;5&quot;/&gt;&lt;property id=&quot;20300&quot; value=&quot;Slide 7&quot;/&gt;&lt;property id=&quot;20307&quot; value=&quot;340&quot;/&gt;&lt;/object&gt;&lt;object type=&quot;3&quot; unique_id=&quot;10020&quot;&gt;&lt;property id=&quot;20148&quot; value=&quot;5&quot;/&gt;&lt;property id=&quot;20300&quot; value=&quot;Slide 8&quot;/&gt;&lt;property id=&quot;20307&quot; value=&quot;341&quot;/&gt;&lt;/object&gt;&lt;object type=&quot;3&quot; unique_id=&quot;10021&quot;&gt;&lt;property id=&quot;20148&quot; value=&quot;5&quot;/&gt;&lt;property id=&quot;20300&quot; value=&quot;Slide 9&quot;/&gt;&lt;property id=&quot;20307&quot; value=&quot;342&quot;/&gt;&lt;/object&gt;&lt;object type=&quot;3&quot; unique_id=&quot;10022&quot;&gt;&lt;property id=&quot;20148&quot; value=&quot;5&quot;/&gt;&lt;property id=&quot;20300&quot; value=&quot;Slide 11&quot;/&gt;&lt;property id=&quot;20307&quot; value=&quot;344&quot;/&gt;&lt;/object&gt;&lt;object type=&quot;3&quot; unique_id=&quot;10023&quot;&gt;&lt;property id=&quot;20148&quot; value=&quot;5&quot;/&gt;&lt;property id=&quot;20300&quot; value=&quot;Slide 12&quot;/&gt;&lt;property id=&quot;20307&quot; value=&quot;345&quot;/&gt;&lt;/object&gt;&lt;object type=&quot;3&quot; unique_id=&quot;10024&quot;&gt;&lt;property id=&quot;20148&quot; value=&quot;5&quot;/&gt;&lt;property id=&quot;20300&quot; value=&quot;Slide 13&quot;/&gt;&lt;property id=&quot;20307&quot; value=&quot;346&quot;/&gt;&lt;/object&gt;&lt;object type=&quot;3&quot; unique_id=&quot;10025&quot;&gt;&lt;property id=&quot;20148&quot; value=&quot;5&quot;/&gt;&lt;property id=&quot;20300&quot; value=&quot;Slide 14&quot;/&gt;&lt;property id=&quot;20307&quot; value=&quot;343&quot;/&gt;&lt;/object&gt;&lt;/object&gt;&lt;/object&gt;&lt;/database&gt;"/>
</p:tagLst>
</file>

<file path=ppt/theme/theme1.xml><?xml version="1.0" encoding="utf-8"?>
<a:theme xmlns:a="http://schemas.openxmlformats.org/drawingml/2006/main" name="1_Office Theme">
  <a:themeElements>
    <a:clrScheme name="Custom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A0000"/>
      </a:accent1>
      <a:accent2>
        <a:srgbClr val="AB0042"/>
      </a:accent2>
      <a:accent3>
        <a:srgbClr val="17AD45"/>
      </a:accent3>
      <a:accent4>
        <a:srgbClr val="2D6B29"/>
      </a:accent4>
      <a:accent5>
        <a:srgbClr val="4C4C4C"/>
      </a:accent5>
      <a:accent6>
        <a:srgbClr val="696969"/>
      </a:accent6>
      <a:hlink>
        <a:srgbClr val="9D9D9D"/>
      </a:hlink>
      <a:folHlink>
        <a:srgbClr val="BDBDBD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5375</TotalTime>
  <Words>642</Words>
  <Application>Microsoft Office PowerPoint</Application>
  <PresentationFormat>On-screen Show (4:3)</PresentationFormat>
  <Paragraphs>154</Paragraphs>
  <Slides>23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MS PGothic</vt:lpstr>
      <vt:lpstr>Arial</vt:lpstr>
      <vt:lpstr>Calibri</vt:lpstr>
      <vt:lpstr>Times</vt:lpstr>
      <vt:lpstr>1_Office Theme</vt:lpstr>
      <vt:lpstr>Leisure Marketing</vt:lpstr>
      <vt:lpstr>Learning Outcomes for today</vt:lpstr>
      <vt:lpstr>What is a Service?</vt:lpstr>
      <vt:lpstr>Services Marketing</vt:lpstr>
      <vt:lpstr>The product &gt; Service spectrum</vt:lpstr>
      <vt:lpstr>Examples </vt:lpstr>
      <vt:lpstr>Core &amp; Augmented </vt:lpstr>
      <vt:lpstr>Question </vt:lpstr>
      <vt:lpstr>Who’s the best?</vt:lpstr>
      <vt:lpstr>And the worst </vt:lpstr>
      <vt:lpstr>The 7 Ps of Service marketing</vt:lpstr>
      <vt:lpstr>People</vt:lpstr>
      <vt:lpstr>Process</vt:lpstr>
      <vt:lpstr>Physical Environment</vt:lpstr>
      <vt:lpstr>PowerPoint Presentation</vt:lpstr>
      <vt:lpstr>Determinants of Service Quality</vt:lpstr>
      <vt:lpstr>Factors Leading to Customer Switching Behaviour</vt:lpstr>
      <vt:lpstr>Service quality</vt:lpstr>
      <vt:lpstr>SERVQUAL model…</vt:lpstr>
      <vt:lpstr>Gaps that Cause Unsuccessful Service Delivery</vt:lpstr>
      <vt:lpstr>Improving Service Quality</vt:lpstr>
      <vt:lpstr>How to Increase Quality Control</vt:lpstr>
      <vt:lpstr>Seminars</vt:lpstr>
    </vt:vector>
  </TitlesOfParts>
  <Company>FP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RB</dc:creator>
  <cp:lastModifiedBy>Suzanne Wells</cp:lastModifiedBy>
  <cp:revision>602</cp:revision>
  <cp:lastPrinted>2015-09-28T08:51:29Z</cp:lastPrinted>
  <dcterms:created xsi:type="dcterms:W3CDTF">2002-01-09T07:28:14Z</dcterms:created>
  <dcterms:modified xsi:type="dcterms:W3CDTF">2018-02-08T13:57:04Z</dcterms:modified>
</cp:coreProperties>
</file>