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60" r:id="rId3"/>
    <p:sldId id="257" r:id="rId4"/>
    <p:sldId id="258" r:id="rId5"/>
    <p:sldId id="259" r:id="rId6"/>
    <p:sldId id="262" r:id="rId7"/>
    <p:sldId id="261" r:id="rId8"/>
    <p:sldId id="263" r:id="rId9"/>
    <p:sldId id="265" r:id="rId10"/>
    <p:sldId id="264" r:id="rId11"/>
    <p:sldId id="266" r:id="rId12"/>
    <p:sldId id="267" r:id="rId13"/>
    <p:sldId id="268" r:id="rId14"/>
    <p:sldId id="269" r:id="rId15"/>
    <p:sldId id="270" r:id="rId16"/>
    <p:sldId id="271" r:id="rId17"/>
    <p:sldId id="272" r:id="rId18"/>
    <p:sldId id="273" r:id="rId19"/>
    <p:sldId id="274" r:id="rId20"/>
    <p:sldId id="275" r:id="rId21"/>
    <p:sldId id="277" r:id="rId22"/>
    <p:sldId id="278" r:id="rId23"/>
    <p:sldId id="279" r:id="rId24"/>
    <p:sldId id="280" r:id="rId25"/>
    <p:sldId id="281" r:id="rId26"/>
    <p:sldId id="28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55FBF5-E0A0-F4E2-F4A3-1DE1E511F7E6}" v="52" dt="2023-08-30T10:58:54.083"/>
    <p1510:client id="{A5F1A9E1-A2FF-2022-D5DA-819FED45BBCB}" v="11" dt="2023-08-30T11:03:40.920"/>
    <p1510:client id="{B1A75F07-A973-106A-0B3D-72F40539ABFE}" v="4" dt="2023-08-04T11:01:32.799"/>
    <p1510:client id="{BBE0528D-C5A9-F708-DB69-F5785F0528E6}" v="63" dt="2023-08-30T11:17:34.205"/>
    <p1510:client id="{E5257526-9491-7A73-CD9E-EA47B4470807}" v="2" dt="2023-09-07T10:44:35.446"/>
    <p1510:client id="{E58D5107-0C22-2791-33B0-0F0841E07A5E}" v="11" dt="2023-08-30T11:20:14.3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2" d="100"/>
          <a:sy n="92" d="100"/>
        </p:scale>
        <p:origin x="307"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53D668-DB8F-4D29-8017-896F1F372FF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D891AE9F-3B32-44F9-B4AD-582FFAF23959}">
      <dgm:prSet/>
      <dgm:spPr/>
      <dgm:t>
        <a:bodyPr/>
        <a:lstStyle/>
        <a:p>
          <a:r>
            <a:rPr lang="en-GB"/>
            <a:t>Section 7 PHA 1997 determines the meaning of harassment </a:t>
          </a:r>
          <a:endParaRPr lang="en-US"/>
        </a:p>
      </dgm:t>
    </dgm:pt>
    <dgm:pt modelId="{A5FC15DD-E6DB-4F6F-B808-2F3FE132246B}" type="parTrans" cxnId="{A693827F-C1C1-4921-B205-17F0CF761951}">
      <dgm:prSet/>
      <dgm:spPr/>
      <dgm:t>
        <a:bodyPr/>
        <a:lstStyle/>
        <a:p>
          <a:endParaRPr lang="en-US"/>
        </a:p>
      </dgm:t>
    </dgm:pt>
    <dgm:pt modelId="{D214A265-E3B0-497A-9AF8-C25074F2ECD7}" type="sibTrans" cxnId="{A693827F-C1C1-4921-B205-17F0CF761951}">
      <dgm:prSet/>
      <dgm:spPr/>
      <dgm:t>
        <a:bodyPr/>
        <a:lstStyle/>
        <a:p>
          <a:endParaRPr lang="en-US"/>
        </a:p>
      </dgm:t>
    </dgm:pt>
    <dgm:pt modelId="{D41CCFDA-C70D-4955-94A1-C7198B899085}">
      <dgm:prSet/>
      <dgm:spPr/>
      <dgm:t>
        <a:bodyPr/>
        <a:lstStyle/>
        <a:p>
          <a:r>
            <a:rPr lang="en-GB"/>
            <a:t>‘Harassment’ includes alarm &amp; distress</a:t>
          </a:r>
          <a:endParaRPr lang="en-US"/>
        </a:p>
      </dgm:t>
    </dgm:pt>
    <dgm:pt modelId="{28316213-6153-4CDE-8ECC-FBDB2DBE42D9}" type="parTrans" cxnId="{2DE683CA-11AF-4612-9D84-BBB3B84EA6C7}">
      <dgm:prSet/>
      <dgm:spPr/>
      <dgm:t>
        <a:bodyPr/>
        <a:lstStyle/>
        <a:p>
          <a:endParaRPr lang="en-US"/>
        </a:p>
      </dgm:t>
    </dgm:pt>
    <dgm:pt modelId="{8F7078C1-2C9F-4568-8A24-D545D7675B04}" type="sibTrans" cxnId="{2DE683CA-11AF-4612-9D84-BBB3B84EA6C7}">
      <dgm:prSet/>
      <dgm:spPr/>
      <dgm:t>
        <a:bodyPr/>
        <a:lstStyle/>
        <a:p>
          <a:endParaRPr lang="en-US"/>
        </a:p>
      </dgm:t>
    </dgm:pt>
    <dgm:pt modelId="{06313978-F9ED-47B8-A0F2-BED602A0CD35}">
      <dgm:prSet/>
      <dgm:spPr/>
      <dgm:t>
        <a:bodyPr/>
        <a:lstStyle/>
        <a:p>
          <a:r>
            <a:rPr lang="en-GB"/>
            <a:t>It can be either/or alarm or distress- no need for both together.</a:t>
          </a:r>
          <a:endParaRPr lang="en-US"/>
        </a:p>
      </dgm:t>
    </dgm:pt>
    <dgm:pt modelId="{4649A00B-35EE-4DE8-822A-7CA704992CFD}" type="parTrans" cxnId="{8285DABF-2D96-45A6-B980-D3841E408B0D}">
      <dgm:prSet/>
      <dgm:spPr/>
      <dgm:t>
        <a:bodyPr/>
        <a:lstStyle/>
        <a:p>
          <a:endParaRPr lang="en-US"/>
        </a:p>
      </dgm:t>
    </dgm:pt>
    <dgm:pt modelId="{D3F6568B-5AEA-4E4A-B5B9-FD9F91D21B6A}" type="sibTrans" cxnId="{8285DABF-2D96-45A6-B980-D3841E408B0D}">
      <dgm:prSet/>
      <dgm:spPr/>
      <dgm:t>
        <a:bodyPr/>
        <a:lstStyle/>
        <a:p>
          <a:endParaRPr lang="en-US"/>
        </a:p>
      </dgm:t>
    </dgm:pt>
    <dgm:pt modelId="{C9AD6CBC-8526-4AFF-9C22-79C147A887BF}">
      <dgm:prSet/>
      <dgm:spPr/>
      <dgm:t>
        <a:bodyPr/>
        <a:lstStyle/>
        <a:p>
          <a:r>
            <a:rPr lang="en-GB"/>
            <a:t>The behaviour is repeated and is unwanted by the victim. </a:t>
          </a:r>
          <a:endParaRPr lang="en-US"/>
        </a:p>
      </dgm:t>
    </dgm:pt>
    <dgm:pt modelId="{F36FB196-43C1-4B21-B896-1654638422F7}" type="parTrans" cxnId="{94626D8D-5537-4AAA-AB5D-130C79F580DF}">
      <dgm:prSet/>
      <dgm:spPr/>
      <dgm:t>
        <a:bodyPr/>
        <a:lstStyle/>
        <a:p>
          <a:endParaRPr lang="en-US"/>
        </a:p>
      </dgm:t>
    </dgm:pt>
    <dgm:pt modelId="{84766E93-D3B4-4CFB-AABA-3F9ADF1BD9DF}" type="sibTrans" cxnId="{94626D8D-5537-4AAA-AB5D-130C79F580DF}">
      <dgm:prSet/>
      <dgm:spPr/>
      <dgm:t>
        <a:bodyPr/>
        <a:lstStyle/>
        <a:p>
          <a:endParaRPr lang="en-US"/>
        </a:p>
      </dgm:t>
    </dgm:pt>
    <dgm:pt modelId="{84DA9E1E-B021-4F94-9971-3055BE55C7D0}" type="pres">
      <dgm:prSet presAssocID="{4953D668-DB8F-4D29-8017-896F1F372FF0}" presName="vert0" presStyleCnt="0">
        <dgm:presLayoutVars>
          <dgm:dir/>
          <dgm:animOne val="branch"/>
          <dgm:animLvl val="lvl"/>
        </dgm:presLayoutVars>
      </dgm:prSet>
      <dgm:spPr/>
    </dgm:pt>
    <dgm:pt modelId="{7B021F9D-C3C4-4352-A163-9D93E16BC0E2}" type="pres">
      <dgm:prSet presAssocID="{D891AE9F-3B32-44F9-B4AD-582FFAF23959}" presName="thickLine" presStyleLbl="alignNode1" presStyleIdx="0" presStyleCnt="4"/>
      <dgm:spPr/>
    </dgm:pt>
    <dgm:pt modelId="{A2BB17CB-C7A7-43B4-B2C2-F1FF5CFC9556}" type="pres">
      <dgm:prSet presAssocID="{D891AE9F-3B32-44F9-B4AD-582FFAF23959}" presName="horz1" presStyleCnt="0"/>
      <dgm:spPr/>
    </dgm:pt>
    <dgm:pt modelId="{7B93A3C1-DC91-472B-AD82-2D4949A17E51}" type="pres">
      <dgm:prSet presAssocID="{D891AE9F-3B32-44F9-B4AD-582FFAF23959}" presName="tx1" presStyleLbl="revTx" presStyleIdx="0" presStyleCnt="4"/>
      <dgm:spPr/>
    </dgm:pt>
    <dgm:pt modelId="{ECBE6AFD-000F-42DE-BA26-8289BD78B6AB}" type="pres">
      <dgm:prSet presAssocID="{D891AE9F-3B32-44F9-B4AD-582FFAF23959}" presName="vert1" presStyleCnt="0"/>
      <dgm:spPr/>
    </dgm:pt>
    <dgm:pt modelId="{02CD8A38-5811-426B-A748-1E9FC871978D}" type="pres">
      <dgm:prSet presAssocID="{D41CCFDA-C70D-4955-94A1-C7198B899085}" presName="thickLine" presStyleLbl="alignNode1" presStyleIdx="1" presStyleCnt="4"/>
      <dgm:spPr/>
    </dgm:pt>
    <dgm:pt modelId="{BC8DD7E8-CDF8-4B28-A4E9-A9EA7F7ADC67}" type="pres">
      <dgm:prSet presAssocID="{D41CCFDA-C70D-4955-94A1-C7198B899085}" presName="horz1" presStyleCnt="0"/>
      <dgm:spPr/>
    </dgm:pt>
    <dgm:pt modelId="{A31B9E84-229A-49C8-A4A9-EC9378305543}" type="pres">
      <dgm:prSet presAssocID="{D41CCFDA-C70D-4955-94A1-C7198B899085}" presName="tx1" presStyleLbl="revTx" presStyleIdx="1" presStyleCnt="4"/>
      <dgm:spPr/>
    </dgm:pt>
    <dgm:pt modelId="{A06D3C29-ABAA-45DB-9051-725A7B18FA16}" type="pres">
      <dgm:prSet presAssocID="{D41CCFDA-C70D-4955-94A1-C7198B899085}" presName="vert1" presStyleCnt="0"/>
      <dgm:spPr/>
    </dgm:pt>
    <dgm:pt modelId="{FE1A005D-4088-41B3-8D21-EAAD8867D008}" type="pres">
      <dgm:prSet presAssocID="{06313978-F9ED-47B8-A0F2-BED602A0CD35}" presName="thickLine" presStyleLbl="alignNode1" presStyleIdx="2" presStyleCnt="4"/>
      <dgm:spPr/>
    </dgm:pt>
    <dgm:pt modelId="{BA551303-6D7F-42F3-96CD-6C424E8EC0C8}" type="pres">
      <dgm:prSet presAssocID="{06313978-F9ED-47B8-A0F2-BED602A0CD35}" presName="horz1" presStyleCnt="0"/>
      <dgm:spPr/>
    </dgm:pt>
    <dgm:pt modelId="{FEE7D42F-6AEB-4615-B476-009B890880CE}" type="pres">
      <dgm:prSet presAssocID="{06313978-F9ED-47B8-A0F2-BED602A0CD35}" presName="tx1" presStyleLbl="revTx" presStyleIdx="2" presStyleCnt="4"/>
      <dgm:spPr/>
    </dgm:pt>
    <dgm:pt modelId="{BAD462DB-234C-4CCA-BBFB-754CDCA4BB99}" type="pres">
      <dgm:prSet presAssocID="{06313978-F9ED-47B8-A0F2-BED602A0CD35}" presName="vert1" presStyleCnt="0"/>
      <dgm:spPr/>
    </dgm:pt>
    <dgm:pt modelId="{B6B736A1-F08B-447F-91E6-8A67425E451B}" type="pres">
      <dgm:prSet presAssocID="{C9AD6CBC-8526-4AFF-9C22-79C147A887BF}" presName="thickLine" presStyleLbl="alignNode1" presStyleIdx="3" presStyleCnt="4"/>
      <dgm:spPr/>
    </dgm:pt>
    <dgm:pt modelId="{0243A61C-BAFF-4C6C-9AF2-C726156C0BE3}" type="pres">
      <dgm:prSet presAssocID="{C9AD6CBC-8526-4AFF-9C22-79C147A887BF}" presName="horz1" presStyleCnt="0"/>
      <dgm:spPr/>
    </dgm:pt>
    <dgm:pt modelId="{6E2AC98F-7097-4D40-A587-3B03D19EFF19}" type="pres">
      <dgm:prSet presAssocID="{C9AD6CBC-8526-4AFF-9C22-79C147A887BF}" presName="tx1" presStyleLbl="revTx" presStyleIdx="3" presStyleCnt="4"/>
      <dgm:spPr/>
    </dgm:pt>
    <dgm:pt modelId="{CD8C37D4-5620-48DA-9539-B1C3ECC35159}" type="pres">
      <dgm:prSet presAssocID="{C9AD6CBC-8526-4AFF-9C22-79C147A887BF}" presName="vert1" presStyleCnt="0"/>
      <dgm:spPr/>
    </dgm:pt>
  </dgm:ptLst>
  <dgm:cxnLst>
    <dgm:cxn modelId="{A693827F-C1C1-4921-B205-17F0CF761951}" srcId="{4953D668-DB8F-4D29-8017-896F1F372FF0}" destId="{D891AE9F-3B32-44F9-B4AD-582FFAF23959}" srcOrd="0" destOrd="0" parTransId="{A5FC15DD-E6DB-4F6F-B808-2F3FE132246B}" sibTransId="{D214A265-E3B0-497A-9AF8-C25074F2ECD7}"/>
    <dgm:cxn modelId="{CD18EC81-F8D8-49A2-80EF-36B6D3FC63AB}" type="presOf" srcId="{D891AE9F-3B32-44F9-B4AD-582FFAF23959}" destId="{7B93A3C1-DC91-472B-AD82-2D4949A17E51}" srcOrd="0" destOrd="0" presId="urn:microsoft.com/office/officeart/2008/layout/LinedList"/>
    <dgm:cxn modelId="{C627B685-5FF1-4C1E-8071-C4B303141420}" type="presOf" srcId="{4953D668-DB8F-4D29-8017-896F1F372FF0}" destId="{84DA9E1E-B021-4F94-9971-3055BE55C7D0}" srcOrd="0" destOrd="0" presId="urn:microsoft.com/office/officeart/2008/layout/LinedList"/>
    <dgm:cxn modelId="{94626D8D-5537-4AAA-AB5D-130C79F580DF}" srcId="{4953D668-DB8F-4D29-8017-896F1F372FF0}" destId="{C9AD6CBC-8526-4AFF-9C22-79C147A887BF}" srcOrd="3" destOrd="0" parTransId="{F36FB196-43C1-4B21-B896-1654638422F7}" sibTransId="{84766E93-D3B4-4CFB-AABA-3F9ADF1BD9DF}"/>
    <dgm:cxn modelId="{621C5696-8881-4A34-8D28-2351CEA799DD}" type="presOf" srcId="{06313978-F9ED-47B8-A0F2-BED602A0CD35}" destId="{FEE7D42F-6AEB-4615-B476-009B890880CE}" srcOrd="0" destOrd="0" presId="urn:microsoft.com/office/officeart/2008/layout/LinedList"/>
    <dgm:cxn modelId="{8285DABF-2D96-45A6-B980-D3841E408B0D}" srcId="{4953D668-DB8F-4D29-8017-896F1F372FF0}" destId="{06313978-F9ED-47B8-A0F2-BED602A0CD35}" srcOrd="2" destOrd="0" parTransId="{4649A00B-35EE-4DE8-822A-7CA704992CFD}" sibTransId="{D3F6568B-5AEA-4E4A-B5B9-FD9F91D21B6A}"/>
    <dgm:cxn modelId="{2DE683CA-11AF-4612-9D84-BBB3B84EA6C7}" srcId="{4953D668-DB8F-4D29-8017-896F1F372FF0}" destId="{D41CCFDA-C70D-4955-94A1-C7198B899085}" srcOrd="1" destOrd="0" parTransId="{28316213-6153-4CDE-8ECC-FBDB2DBE42D9}" sibTransId="{8F7078C1-2C9F-4568-8A24-D545D7675B04}"/>
    <dgm:cxn modelId="{4472FBE1-1269-45A0-8BB0-B36E71A6D0DF}" type="presOf" srcId="{D41CCFDA-C70D-4955-94A1-C7198B899085}" destId="{A31B9E84-229A-49C8-A4A9-EC9378305543}" srcOrd="0" destOrd="0" presId="urn:microsoft.com/office/officeart/2008/layout/LinedList"/>
    <dgm:cxn modelId="{766B3CF2-B870-4651-B941-914ED4BF9058}" type="presOf" srcId="{C9AD6CBC-8526-4AFF-9C22-79C147A887BF}" destId="{6E2AC98F-7097-4D40-A587-3B03D19EFF19}" srcOrd="0" destOrd="0" presId="urn:microsoft.com/office/officeart/2008/layout/LinedList"/>
    <dgm:cxn modelId="{AE5B3483-0BF3-4EA5-987D-FCD9DF6D8461}" type="presParOf" srcId="{84DA9E1E-B021-4F94-9971-3055BE55C7D0}" destId="{7B021F9D-C3C4-4352-A163-9D93E16BC0E2}" srcOrd="0" destOrd="0" presId="urn:microsoft.com/office/officeart/2008/layout/LinedList"/>
    <dgm:cxn modelId="{E2D74151-661C-4408-812A-A8699661D6D8}" type="presParOf" srcId="{84DA9E1E-B021-4F94-9971-3055BE55C7D0}" destId="{A2BB17CB-C7A7-43B4-B2C2-F1FF5CFC9556}" srcOrd="1" destOrd="0" presId="urn:microsoft.com/office/officeart/2008/layout/LinedList"/>
    <dgm:cxn modelId="{5DC529E9-EDB6-4BA1-B2B2-24DB0AA8E828}" type="presParOf" srcId="{A2BB17CB-C7A7-43B4-B2C2-F1FF5CFC9556}" destId="{7B93A3C1-DC91-472B-AD82-2D4949A17E51}" srcOrd="0" destOrd="0" presId="urn:microsoft.com/office/officeart/2008/layout/LinedList"/>
    <dgm:cxn modelId="{64536740-90B8-4576-8C88-4E69D87EFA48}" type="presParOf" srcId="{A2BB17CB-C7A7-43B4-B2C2-F1FF5CFC9556}" destId="{ECBE6AFD-000F-42DE-BA26-8289BD78B6AB}" srcOrd="1" destOrd="0" presId="urn:microsoft.com/office/officeart/2008/layout/LinedList"/>
    <dgm:cxn modelId="{3712CE59-40C4-4AA5-8047-0793A9965C89}" type="presParOf" srcId="{84DA9E1E-B021-4F94-9971-3055BE55C7D0}" destId="{02CD8A38-5811-426B-A748-1E9FC871978D}" srcOrd="2" destOrd="0" presId="urn:microsoft.com/office/officeart/2008/layout/LinedList"/>
    <dgm:cxn modelId="{340DFCF2-EA50-42C3-8024-C57B607CB788}" type="presParOf" srcId="{84DA9E1E-B021-4F94-9971-3055BE55C7D0}" destId="{BC8DD7E8-CDF8-4B28-A4E9-A9EA7F7ADC67}" srcOrd="3" destOrd="0" presId="urn:microsoft.com/office/officeart/2008/layout/LinedList"/>
    <dgm:cxn modelId="{D5DB92D6-B7FF-474B-B6CA-8238DD8AA539}" type="presParOf" srcId="{BC8DD7E8-CDF8-4B28-A4E9-A9EA7F7ADC67}" destId="{A31B9E84-229A-49C8-A4A9-EC9378305543}" srcOrd="0" destOrd="0" presId="urn:microsoft.com/office/officeart/2008/layout/LinedList"/>
    <dgm:cxn modelId="{5E5D3D49-4F21-4018-A8F1-467C4D76C9CC}" type="presParOf" srcId="{BC8DD7E8-CDF8-4B28-A4E9-A9EA7F7ADC67}" destId="{A06D3C29-ABAA-45DB-9051-725A7B18FA16}" srcOrd="1" destOrd="0" presId="urn:microsoft.com/office/officeart/2008/layout/LinedList"/>
    <dgm:cxn modelId="{CD2C7A9E-29AD-4442-A950-3502887F58B2}" type="presParOf" srcId="{84DA9E1E-B021-4F94-9971-3055BE55C7D0}" destId="{FE1A005D-4088-41B3-8D21-EAAD8867D008}" srcOrd="4" destOrd="0" presId="urn:microsoft.com/office/officeart/2008/layout/LinedList"/>
    <dgm:cxn modelId="{42F1A04F-C992-4EDA-819B-C0BEBA25ACF0}" type="presParOf" srcId="{84DA9E1E-B021-4F94-9971-3055BE55C7D0}" destId="{BA551303-6D7F-42F3-96CD-6C424E8EC0C8}" srcOrd="5" destOrd="0" presId="urn:microsoft.com/office/officeart/2008/layout/LinedList"/>
    <dgm:cxn modelId="{0F432344-1D23-40D8-9667-ED350C805C7C}" type="presParOf" srcId="{BA551303-6D7F-42F3-96CD-6C424E8EC0C8}" destId="{FEE7D42F-6AEB-4615-B476-009B890880CE}" srcOrd="0" destOrd="0" presId="urn:microsoft.com/office/officeart/2008/layout/LinedList"/>
    <dgm:cxn modelId="{47D75AC4-CA17-4036-85BE-0D8EB5CADE64}" type="presParOf" srcId="{BA551303-6D7F-42F3-96CD-6C424E8EC0C8}" destId="{BAD462DB-234C-4CCA-BBFB-754CDCA4BB99}" srcOrd="1" destOrd="0" presId="urn:microsoft.com/office/officeart/2008/layout/LinedList"/>
    <dgm:cxn modelId="{71BE5FFB-2444-4D72-857D-1D79A27FE00E}" type="presParOf" srcId="{84DA9E1E-B021-4F94-9971-3055BE55C7D0}" destId="{B6B736A1-F08B-447F-91E6-8A67425E451B}" srcOrd="6" destOrd="0" presId="urn:microsoft.com/office/officeart/2008/layout/LinedList"/>
    <dgm:cxn modelId="{4EF03FA7-E049-4ED7-809E-544EED5C04FB}" type="presParOf" srcId="{84DA9E1E-B021-4F94-9971-3055BE55C7D0}" destId="{0243A61C-BAFF-4C6C-9AF2-C726156C0BE3}" srcOrd="7" destOrd="0" presId="urn:microsoft.com/office/officeart/2008/layout/LinedList"/>
    <dgm:cxn modelId="{C0C5B9C5-DBE3-47E3-98D8-C338D06CE209}" type="presParOf" srcId="{0243A61C-BAFF-4C6C-9AF2-C726156C0BE3}" destId="{6E2AC98F-7097-4D40-A587-3B03D19EFF19}" srcOrd="0" destOrd="0" presId="urn:microsoft.com/office/officeart/2008/layout/LinedList"/>
    <dgm:cxn modelId="{98137400-2E89-4B74-9620-CE4509CA37B0}" type="presParOf" srcId="{0243A61C-BAFF-4C6C-9AF2-C726156C0BE3}" destId="{CD8C37D4-5620-48DA-9539-B1C3ECC3515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300495-35AA-47C8-901B-5D5245B4E61D}"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415AB302-FC99-4E3A-A99A-6DA3DB315BD3}">
      <dgm:prSet/>
      <dgm:spPr/>
      <dgm:t>
        <a:bodyPr/>
        <a:lstStyle/>
        <a:p>
          <a:r>
            <a:rPr lang="en-GB">
              <a:solidFill>
                <a:schemeClr val="tx1"/>
              </a:solidFill>
            </a:rPr>
            <a:t>It is possible for the acts of harassment to be passed on via a 3rd party</a:t>
          </a:r>
          <a:endParaRPr lang="en-US">
            <a:solidFill>
              <a:schemeClr val="tx1"/>
            </a:solidFill>
          </a:endParaRPr>
        </a:p>
      </dgm:t>
    </dgm:pt>
    <dgm:pt modelId="{174EFE0E-3B2C-43E1-9442-C41678248D59}" type="parTrans" cxnId="{908AFB54-32DB-4D38-B0B5-4B7D54AA2B16}">
      <dgm:prSet/>
      <dgm:spPr/>
      <dgm:t>
        <a:bodyPr/>
        <a:lstStyle/>
        <a:p>
          <a:endParaRPr lang="en-US"/>
        </a:p>
      </dgm:t>
    </dgm:pt>
    <dgm:pt modelId="{E28A1EA5-734F-47AD-A6C9-56D9D1DCF6D6}" type="sibTrans" cxnId="{908AFB54-32DB-4D38-B0B5-4B7D54AA2B16}">
      <dgm:prSet/>
      <dgm:spPr/>
      <dgm:t>
        <a:bodyPr/>
        <a:lstStyle/>
        <a:p>
          <a:endParaRPr lang="en-US"/>
        </a:p>
      </dgm:t>
    </dgm:pt>
    <dgm:pt modelId="{7B1204CD-13C8-498A-A9B2-EB878E08D36D}">
      <dgm:prSet custT="1"/>
      <dgm:spPr/>
      <dgm:t>
        <a:bodyPr/>
        <a:lstStyle/>
        <a:p>
          <a:r>
            <a:rPr lang="en-GB" sz="1800">
              <a:solidFill>
                <a:schemeClr val="tx1"/>
              </a:solidFill>
            </a:rPr>
            <a:t>R v Kellett 2001 – Kellett phoned the victim’s work on 2 occasions. On each occasion speaking with the employer &amp; claimed that the victim was pursuing her own personal enterprises when she should be working </a:t>
          </a:r>
          <a:endParaRPr lang="en-US" sz="1800">
            <a:solidFill>
              <a:schemeClr val="tx1"/>
            </a:solidFill>
          </a:endParaRPr>
        </a:p>
      </dgm:t>
    </dgm:pt>
    <dgm:pt modelId="{03141D6F-AA72-476A-857F-5F929EEABE4E}" type="parTrans" cxnId="{5F6236CE-B970-4417-BEC1-70DE080E7ED9}">
      <dgm:prSet/>
      <dgm:spPr/>
      <dgm:t>
        <a:bodyPr/>
        <a:lstStyle/>
        <a:p>
          <a:endParaRPr lang="en-US"/>
        </a:p>
      </dgm:t>
    </dgm:pt>
    <dgm:pt modelId="{6C0B3C4A-3DF4-4A53-9026-00F202164C0C}" type="sibTrans" cxnId="{5F6236CE-B970-4417-BEC1-70DE080E7ED9}">
      <dgm:prSet/>
      <dgm:spPr/>
      <dgm:t>
        <a:bodyPr/>
        <a:lstStyle/>
        <a:p>
          <a:endParaRPr lang="en-US"/>
        </a:p>
      </dgm:t>
    </dgm:pt>
    <dgm:pt modelId="{8A3D1D4A-407C-449A-B188-A5494FA55BCB}">
      <dgm:prSet custT="1"/>
      <dgm:spPr/>
      <dgm:t>
        <a:bodyPr/>
        <a:lstStyle/>
        <a:p>
          <a:r>
            <a:rPr lang="en-GB" sz="1800">
              <a:solidFill>
                <a:schemeClr val="tx1"/>
              </a:solidFill>
            </a:rPr>
            <a:t>Kellett on each occasion requested that the victim should not be informed of the allegations</a:t>
          </a:r>
          <a:endParaRPr lang="en-US" sz="1800">
            <a:solidFill>
              <a:schemeClr val="tx1"/>
            </a:solidFill>
          </a:endParaRPr>
        </a:p>
      </dgm:t>
    </dgm:pt>
    <dgm:pt modelId="{D6433CB0-B98F-4ADC-BDD7-EE7FA7564D63}" type="parTrans" cxnId="{36B6C39A-EBE0-42A6-AEB8-6A8235566DBD}">
      <dgm:prSet/>
      <dgm:spPr/>
      <dgm:t>
        <a:bodyPr/>
        <a:lstStyle/>
        <a:p>
          <a:endParaRPr lang="en-US"/>
        </a:p>
      </dgm:t>
    </dgm:pt>
    <dgm:pt modelId="{DE809627-AA99-43E2-A8D8-028FD68E7428}" type="sibTrans" cxnId="{36B6C39A-EBE0-42A6-AEB8-6A8235566DBD}">
      <dgm:prSet/>
      <dgm:spPr/>
      <dgm:t>
        <a:bodyPr/>
        <a:lstStyle/>
        <a:p>
          <a:endParaRPr lang="en-US"/>
        </a:p>
      </dgm:t>
    </dgm:pt>
    <dgm:pt modelId="{B96D3EA8-73C4-4647-B868-E58D7B793ED9}">
      <dgm:prSet custT="1"/>
      <dgm:spPr/>
      <dgm:t>
        <a:bodyPr/>
        <a:lstStyle/>
        <a:p>
          <a:r>
            <a:rPr lang="en-GB" sz="1800">
              <a:solidFill>
                <a:schemeClr val="tx1"/>
              </a:solidFill>
            </a:rPr>
            <a:t>However, this was ignored &amp; the victim was informed of the allegations by the 3rd party employer &amp; caused upset</a:t>
          </a:r>
          <a:endParaRPr lang="en-US" sz="1800">
            <a:solidFill>
              <a:schemeClr val="tx1"/>
            </a:solidFill>
          </a:endParaRPr>
        </a:p>
      </dgm:t>
    </dgm:pt>
    <dgm:pt modelId="{91B6420A-5F87-4A53-A4B8-81B3A68DBECB}" type="parTrans" cxnId="{24BF5284-7B92-4C40-975B-EF9084E101F1}">
      <dgm:prSet/>
      <dgm:spPr/>
      <dgm:t>
        <a:bodyPr/>
        <a:lstStyle/>
        <a:p>
          <a:endParaRPr lang="en-US"/>
        </a:p>
      </dgm:t>
    </dgm:pt>
    <dgm:pt modelId="{DEFB2F53-8753-484C-88C1-65AD0162E848}" type="sibTrans" cxnId="{24BF5284-7B92-4C40-975B-EF9084E101F1}">
      <dgm:prSet/>
      <dgm:spPr/>
      <dgm:t>
        <a:bodyPr/>
        <a:lstStyle/>
        <a:p>
          <a:endParaRPr lang="en-US"/>
        </a:p>
      </dgm:t>
    </dgm:pt>
    <dgm:pt modelId="{E419025A-A187-4B00-8458-F84900C882AE}" type="pres">
      <dgm:prSet presAssocID="{4D300495-35AA-47C8-901B-5D5245B4E61D}" presName="Name0" presStyleCnt="0">
        <dgm:presLayoutVars>
          <dgm:dir/>
          <dgm:resizeHandles val="exact"/>
        </dgm:presLayoutVars>
      </dgm:prSet>
      <dgm:spPr/>
    </dgm:pt>
    <dgm:pt modelId="{F2474474-258D-478F-BF03-60C2B0480532}" type="pres">
      <dgm:prSet presAssocID="{415AB302-FC99-4E3A-A99A-6DA3DB315BD3}" presName="node" presStyleLbl="node1" presStyleIdx="0" presStyleCnt="4">
        <dgm:presLayoutVars>
          <dgm:bulletEnabled val="1"/>
        </dgm:presLayoutVars>
      </dgm:prSet>
      <dgm:spPr/>
    </dgm:pt>
    <dgm:pt modelId="{7A421FBF-E712-455E-83F7-FF61E459F548}" type="pres">
      <dgm:prSet presAssocID="{E28A1EA5-734F-47AD-A6C9-56D9D1DCF6D6}" presName="sibTrans" presStyleLbl="sibTrans2D1" presStyleIdx="0" presStyleCnt="3"/>
      <dgm:spPr/>
    </dgm:pt>
    <dgm:pt modelId="{99DC530E-BB9D-472D-813C-C5A5F97C7202}" type="pres">
      <dgm:prSet presAssocID="{E28A1EA5-734F-47AD-A6C9-56D9D1DCF6D6}" presName="connectorText" presStyleLbl="sibTrans2D1" presStyleIdx="0" presStyleCnt="3"/>
      <dgm:spPr/>
    </dgm:pt>
    <dgm:pt modelId="{98FD2715-ABF9-4F17-8D23-81781CFADE80}" type="pres">
      <dgm:prSet presAssocID="{7B1204CD-13C8-498A-A9B2-EB878E08D36D}" presName="node" presStyleLbl="node1" presStyleIdx="1" presStyleCnt="4">
        <dgm:presLayoutVars>
          <dgm:bulletEnabled val="1"/>
        </dgm:presLayoutVars>
      </dgm:prSet>
      <dgm:spPr/>
    </dgm:pt>
    <dgm:pt modelId="{CF15106E-BC12-4B0A-9EAB-5A2BA6C0AAD7}" type="pres">
      <dgm:prSet presAssocID="{6C0B3C4A-3DF4-4A53-9026-00F202164C0C}" presName="sibTrans" presStyleLbl="sibTrans2D1" presStyleIdx="1" presStyleCnt="3"/>
      <dgm:spPr/>
    </dgm:pt>
    <dgm:pt modelId="{52840468-3C31-4A04-9826-2056402ABE7B}" type="pres">
      <dgm:prSet presAssocID="{6C0B3C4A-3DF4-4A53-9026-00F202164C0C}" presName="connectorText" presStyleLbl="sibTrans2D1" presStyleIdx="1" presStyleCnt="3"/>
      <dgm:spPr/>
    </dgm:pt>
    <dgm:pt modelId="{D5572EF4-7165-40A4-8196-1829AB8B10B7}" type="pres">
      <dgm:prSet presAssocID="{8A3D1D4A-407C-449A-B188-A5494FA55BCB}" presName="node" presStyleLbl="node1" presStyleIdx="2" presStyleCnt="4">
        <dgm:presLayoutVars>
          <dgm:bulletEnabled val="1"/>
        </dgm:presLayoutVars>
      </dgm:prSet>
      <dgm:spPr/>
    </dgm:pt>
    <dgm:pt modelId="{E39B0A51-D444-40E9-8B99-CE575A377C7B}" type="pres">
      <dgm:prSet presAssocID="{DE809627-AA99-43E2-A8D8-028FD68E7428}" presName="sibTrans" presStyleLbl="sibTrans2D1" presStyleIdx="2" presStyleCnt="3"/>
      <dgm:spPr/>
    </dgm:pt>
    <dgm:pt modelId="{821E7458-509C-4199-AA7C-28DE336AC583}" type="pres">
      <dgm:prSet presAssocID="{DE809627-AA99-43E2-A8D8-028FD68E7428}" presName="connectorText" presStyleLbl="sibTrans2D1" presStyleIdx="2" presStyleCnt="3"/>
      <dgm:spPr/>
    </dgm:pt>
    <dgm:pt modelId="{BDC842BF-7874-45A0-9995-3CB0543AB035}" type="pres">
      <dgm:prSet presAssocID="{B96D3EA8-73C4-4647-B868-E58D7B793ED9}" presName="node" presStyleLbl="node1" presStyleIdx="3" presStyleCnt="4">
        <dgm:presLayoutVars>
          <dgm:bulletEnabled val="1"/>
        </dgm:presLayoutVars>
      </dgm:prSet>
      <dgm:spPr/>
    </dgm:pt>
  </dgm:ptLst>
  <dgm:cxnLst>
    <dgm:cxn modelId="{C35FE310-2EA3-4ACC-9913-75B7ACDD935F}" type="presOf" srcId="{DE809627-AA99-43E2-A8D8-028FD68E7428}" destId="{821E7458-509C-4199-AA7C-28DE336AC583}" srcOrd="1" destOrd="0" presId="urn:microsoft.com/office/officeart/2005/8/layout/process1"/>
    <dgm:cxn modelId="{FDB66920-5110-4D4B-9EE6-F63298047936}" type="presOf" srcId="{415AB302-FC99-4E3A-A99A-6DA3DB315BD3}" destId="{F2474474-258D-478F-BF03-60C2B0480532}" srcOrd="0" destOrd="0" presId="urn:microsoft.com/office/officeart/2005/8/layout/process1"/>
    <dgm:cxn modelId="{E8E0AC31-78F1-45D3-8947-D4AA591B5FAF}" type="presOf" srcId="{DE809627-AA99-43E2-A8D8-028FD68E7428}" destId="{E39B0A51-D444-40E9-8B99-CE575A377C7B}" srcOrd="0" destOrd="0" presId="urn:microsoft.com/office/officeart/2005/8/layout/process1"/>
    <dgm:cxn modelId="{BBD1013E-072D-4B58-BA1C-C9C688EB93B5}" type="presOf" srcId="{4D300495-35AA-47C8-901B-5D5245B4E61D}" destId="{E419025A-A187-4B00-8458-F84900C882AE}" srcOrd="0" destOrd="0" presId="urn:microsoft.com/office/officeart/2005/8/layout/process1"/>
    <dgm:cxn modelId="{1B978D61-8F55-4B2E-A49D-1E4327D58D15}" type="presOf" srcId="{6C0B3C4A-3DF4-4A53-9026-00F202164C0C}" destId="{52840468-3C31-4A04-9826-2056402ABE7B}" srcOrd="1" destOrd="0" presId="urn:microsoft.com/office/officeart/2005/8/layout/process1"/>
    <dgm:cxn modelId="{F323E765-B383-4547-B05E-F6F27CA23B25}" type="presOf" srcId="{E28A1EA5-734F-47AD-A6C9-56D9D1DCF6D6}" destId="{7A421FBF-E712-455E-83F7-FF61E459F548}" srcOrd="0" destOrd="0" presId="urn:microsoft.com/office/officeart/2005/8/layout/process1"/>
    <dgm:cxn modelId="{D1C4C552-32B8-47DE-95B1-BBECDFAA90E7}" type="presOf" srcId="{E28A1EA5-734F-47AD-A6C9-56D9D1DCF6D6}" destId="{99DC530E-BB9D-472D-813C-C5A5F97C7202}" srcOrd="1" destOrd="0" presId="urn:microsoft.com/office/officeart/2005/8/layout/process1"/>
    <dgm:cxn modelId="{908AFB54-32DB-4D38-B0B5-4B7D54AA2B16}" srcId="{4D300495-35AA-47C8-901B-5D5245B4E61D}" destId="{415AB302-FC99-4E3A-A99A-6DA3DB315BD3}" srcOrd="0" destOrd="0" parTransId="{174EFE0E-3B2C-43E1-9442-C41678248D59}" sibTransId="{E28A1EA5-734F-47AD-A6C9-56D9D1DCF6D6}"/>
    <dgm:cxn modelId="{24BF5284-7B92-4C40-975B-EF9084E101F1}" srcId="{4D300495-35AA-47C8-901B-5D5245B4E61D}" destId="{B96D3EA8-73C4-4647-B868-E58D7B793ED9}" srcOrd="3" destOrd="0" parTransId="{91B6420A-5F87-4A53-A4B8-81B3A68DBECB}" sibTransId="{DEFB2F53-8753-484C-88C1-65AD0162E848}"/>
    <dgm:cxn modelId="{03ACFF94-ABE4-4B30-BBAA-529C5DD53C7D}" type="presOf" srcId="{6C0B3C4A-3DF4-4A53-9026-00F202164C0C}" destId="{CF15106E-BC12-4B0A-9EAB-5A2BA6C0AAD7}" srcOrd="0" destOrd="0" presId="urn:microsoft.com/office/officeart/2005/8/layout/process1"/>
    <dgm:cxn modelId="{36B6C39A-EBE0-42A6-AEB8-6A8235566DBD}" srcId="{4D300495-35AA-47C8-901B-5D5245B4E61D}" destId="{8A3D1D4A-407C-449A-B188-A5494FA55BCB}" srcOrd="2" destOrd="0" parTransId="{D6433CB0-B98F-4ADC-BDD7-EE7FA7564D63}" sibTransId="{DE809627-AA99-43E2-A8D8-028FD68E7428}"/>
    <dgm:cxn modelId="{A25F8BB2-5D1F-4CD4-8398-B1C79319C04B}" type="presOf" srcId="{7B1204CD-13C8-498A-A9B2-EB878E08D36D}" destId="{98FD2715-ABF9-4F17-8D23-81781CFADE80}" srcOrd="0" destOrd="0" presId="urn:microsoft.com/office/officeart/2005/8/layout/process1"/>
    <dgm:cxn modelId="{7E4ABCCD-7CEE-48D0-9AF9-59F38E8C4E10}" type="presOf" srcId="{B96D3EA8-73C4-4647-B868-E58D7B793ED9}" destId="{BDC842BF-7874-45A0-9995-3CB0543AB035}" srcOrd="0" destOrd="0" presId="urn:microsoft.com/office/officeart/2005/8/layout/process1"/>
    <dgm:cxn modelId="{5F6236CE-B970-4417-BEC1-70DE080E7ED9}" srcId="{4D300495-35AA-47C8-901B-5D5245B4E61D}" destId="{7B1204CD-13C8-498A-A9B2-EB878E08D36D}" srcOrd="1" destOrd="0" parTransId="{03141D6F-AA72-476A-857F-5F929EEABE4E}" sibTransId="{6C0B3C4A-3DF4-4A53-9026-00F202164C0C}"/>
    <dgm:cxn modelId="{A0D63CFE-4F42-468D-9400-1F2E267DD0BB}" type="presOf" srcId="{8A3D1D4A-407C-449A-B188-A5494FA55BCB}" destId="{D5572EF4-7165-40A4-8196-1829AB8B10B7}" srcOrd="0" destOrd="0" presId="urn:microsoft.com/office/officeart/2005/8/layout/process1"/>
    <dgm:cxn modelId="{3E39F220-034A-4060-B933-B5A16BB88D61}" type="presParOf" srcId="{E419025A-A187-4B00-8458-F84900C882AE}" destId="{F2474474-258D-478F-BF03-60C2B0480532}" srcOrd="0" destOrd="0" presId="urn:microsoft.com/office/officeart/2005/8/layout/process1"/>
    <dgm:cxn modelId="{AC5C3724-4800-4354-BBA5-002F513C499B}" type="presParOf" srcId="{E419025A-A187-4B00-8458-F84900C882AE}" destId="{7A421FBF-E712-455E-83F7-FF61E459F548}" srcOrd="1" destOrd="0" presId="urn:microsoft.com/office/officeart/2005/8/layout/process1"/>
    <dgm:cxn modelId="{58613A46-BB74-45F8-BE74-E5670CFF76B4}" type="presParOf" srcId="{7A421FBF-E712-455E-83F7-FF61E459F548}" destId="{99DC530E-BB9D-472D-813C-C5A5F97C7202}" srcOrd="0" destOrd="0" presId="urn:microsoft.com/office/officeart/2005/8/layout/process1"/>
    <dgm:cxn modelId="{12834C7E-4905-4D30-8D6F-F66FFD69169F}" type="presParOf" srcId="{E419025A-A187-4B00-8458-F84900C882AE}" destId="{98FD2715-ABF9-4F17-8D23-81781CFADE80}" srcOrd="2" destOrd="0" presId="urn:microsoft.com/office/officeart/2005/8/layout/process1"/>
    <dgm:cxn modelId="{011CC930-BA12-438A-94E7-35866F4E9F30}" type="presParOf" srcId="{E419025A-A187-4B00-8458-F84900C882AE}" destId="{CF15106E-BC12-4B0A-9EAB-5A2BA6C0AAD7}" srcOrd="3" destOrd="0" presId="urn:microsoft.com/office/officeart/2005/8/layout/process1"/>
    <dgm:cxn modelId="{59D5AA0E-7F15-4E81-B22A-A6F7307103C0}" type="presParOf" srcId="{CF15106E-BC12-4B0A-9EAB-5A2BA6C0AAD7}" destId="{52840468-3C31-4A04-9826-2056402ABE7B}" srcOrd="0" destOrd="0" presId="urn:microsoft.com/office/officeart/2005/8/layout/process1"/>
    <dgm:cxn modelId="{6EAC2BF0-EB5D-4387-AC2C-A27A5622CC0D}" type="presParOf" srcId="{E419025A-A187-4B00-8458-F84900C882AE}" destId="{D5572EF4-7165-40A4-8196-1829AB8B10B7}" srcOrd="4" destOrd="0" presId="urn:microsoft.com/office/officeart/2005/8/layout/process1"/>
    <dgm:cxn modelId="{05210651-4F5A-4BB9-A849-8419B5C02605}" type="presParOf" srcId="{E419025A-A187-4B00-8458-F84900C882AE}" destId="{E39B0A51-D444-40E9-8B99-CE575A377C7B}" srcOrd="5" destOrd="0" presId="urn:microsoft.com/office/officeart/2005/8/layout/process1"/>
    <dgm:cxn modelId="{41EB23B6-6ED7-4002-B01E-176624CF0684}" type="presParOf" srcId="{E39B0A51-D444-40E9-8B99-CE575A377C7B}" destId="{821E7458-509C-4199-AA7C-28DE336AC583}" srcOrd="0" destOrd="0" presId="urn:microsoft.com/office/officeart/2005/8/layout/process1"/>
    <dgm:cxn modelId="{C86C1BF2-C0E8-499C-8A00-7967BBB059E7}" type="presParOf" srcId="{E419025A-A187-4B00-8458-F84900C882AE}" destId="{BDC842BF-7874-45A0-9995-3CB0543AB035}"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88CFA5-C1A4-4540-9079-21417C909FC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0BCDD2D-1999-41D7-9986-C385350D92CD}">
      <dgm:prSet/>
      <dgm:spPr/>
      <dgm:t>
        <a:bodyPr/>
        <a:lstStyle/>
        <a:p>
          <a:r>
            <a:rPr lang="en-US"/>
            <a:t>Know</a:t>
          </a:r>
        </a:p>
      </dgm:t>
    </dgm:pt>
    <dgm:pt modelId="{38A92E1A-6973-43FB-8FC3-3177E2C6EA5B}" type="parTrans" cxnId="{9C000770-1174-4AB9-B807-1E42B7BF0B94}">
      <dgm:prSet/>
      <dgm:spPr/>
      <dgm:t>
        <a:bodyPr/>
        <a:lstStyle/>
        <a:p>
          <a:endParaRPr lang="en-US"/>
        </a:p>
      </dgm:t>
    </dgm:pt>
    <dgm:pt modelId="{76E4409E-6581-420E-AFCE-9AC187D15F08}" type="sibTrans" cxnId="{9C000770-1174-4AB9-B807-1E42B7BF0B94}">
      <dgm:prSet/>
      <dgm:spPr/>
      <dgm:t>
        <a:bodyPr/>
        <a:lstStyle/>
        <a:p>
          <a:endParaRPr lang="en-US"/>
        </a:p>
      </dgm:t>
    </dgm:pt>
    <dgm:pt modelId="{16174472-4A16-4361-8775-1607F9738C94}">
      <dgm:prSet/>
      <dgm:spPr/>
      <dgm:t>
        <a:bodyPr/>
        <a:lstStyle/>
        <a:p>
          <a:r>
            <a:rPr lang="en-US"/>
            <a:t>Or</a:t>
          </a:r>
        </a:p>
      </dgm:t>
    </dgm:pt>
    <dgm:pt modelId="{D6E9AD2A-5121-40DC-8B60-DC8ED2DD78F0}" type="parTrans" cxnId="{13B9D805-5B76-4315-86AB-F8A64AEBDD99}">
      <dgm:prSet/>
      <dgm:spPr/>
      <dgm:t>
        <a:bodyPr/>
        <a:lstStyle/>
        <a:p>
          <a:endParaRPr lang="en-US"/>
        </a:p>
      </dgm:t>
    </dgm:pt>
    <dgm:pt modelId="{1BA66279-BFE7-4093-8464-374BEEE1D33C}" type="sibTrans" cxnId="{13B9D805-5B76-4315-86AB-F8A64AEBDD99}">
      <dgm:prSet/>
      <dgm:spPr/>
      <dgm:t>
        <a:bodyPr/>
        <a:lstStyle/>
        <a:p>
          <a:endParaRPr lang="en-US"/>
        </a:p>
      </dgm:t>
    </dgm:pt>
    <dgm:pt modelId="{929A8323-B60C-46F4-9BEA-D92615CDFD23}">
      <dgm:prSet/>
      <dgm:spPr/>
      <dgm:t>
        <a:bodyPr/>
        <a:lstStyle/>
        <a:p>
          <a:r>
            <a:rPr lang="en-US"/>
            <a:t>Ought to know</a:t>
          </a:r>
        </a:p>
      </dgm:t>
    </dgm:pt>
    <dgm:pt modelId="{021879A7-2A88-4491-B501-82E8375CD629}" type="parTrans" cxnId="{11E442E8-C833-4696-9323-DEE3047C686B}">
      <dgm:prSet/>
      <dgm:spPr/>
      <dgm:t>
        <a:bodyPr/>
        <a:lstStyle/>
        <a:p>
          <a:endParaRPr lang="en-US"/>
        </a:p>
      </dgm:t>
    </dgm:pt>
    <dgm:pt modelId="{8268C56E-3405-4655-9D6C-8B670249D644}" type="sibTrans" cxnId="{11E442E8-C833-4696-9323-DEE3047C686B}">
      <dgm:prSet/>
      <dgm:spPr/>
      <dgm:t>
        <a:bodyPr/>
        <a:lstStyle/>
        <a:p>
          <a:endParaRPr lang="en-US"/>
        </a:p>
      </dgm:t>
    </dgm:pt>
    <dgm:pt modelId="{FB0C4515-18E8-4D0F-A794-A6F27197368B}">
      <dgm:prSet/>
      <dgm:spPr/>
      <dgm:t>
        <a:bodyPr/>
        <a:lstStyle/>
        <a:p>
          <a:r>
            <a:rPr lang="en-US"/>
            <a:t>Amounts to harassment of another</a:t>
          </a:r>
        </a:p>
      </dgm:t>
    </dgm:pt>
    <dgm:pt modelId="{3C861DA4-4D3C-4239-82A7-71C7A8234272}" type="parTrans" cxnId="{2E2DBFE8-E262-403B-97B7-45A36B652D87}">
      <dgm:prSet/>
      <dgm:spPr/>
      <dgm:t>
        <a:bodyPr/>
        <a:lstStyle/>
        <a:p>
          <a:endParaRPr lang="en-US"/>
        </a:p>
      </dgm:t>
    </dgm:pt>
    <dgm:pt modelId="{FF6A3FD5-80EF-487C-AA7F-8FA5CDA5FCD9}" type="sibTrans" cxnId="{2E2DBFE8-E262-403B-97B7-45A36B652D87}">
      <dgm:prSet/>
      <dgm:spPr/>
      <dgm:t>
        <a:bodyPr/>
        <a:lstStyle/>
        <a:p>
          <a:endParaRPr lang="en-US"/>
        </a:p>
      </dgm:t>
    </dgm:pt>
    <dgm:pt modelId="{BBBD28CD-3FE0-49F9-8EF9-9401AD34306D}" type="pres">
      <dgm:prSet presAssocID="{DA88CFA5-C1A4-4540-9079-21417C909FCC}" presName="linear" presStyleCnt="0">
        <dgm:presLayoutVars>
          <dgm:animLvl val="lvl"/>
          <dgm:resizeHandles val="exact"/>
        </dgm:presLayoutVars>
      </dgm:prSet>
      <dgm:spPr/>
    </dgm:pt>
    <dgm:pt modelId="{69A2A0BD-42A4-4E88-B7DC-993EDD18D788}" type="pres">
      <dgm:prSet presAssocID="{A0BCDD2D-1999-41D7-9986-C385350D92CD}" presName="parentText" presStyleLbl="node1" presStyleIdx="0" presStyleCnt="4">
        <dgm:presLayoutVars>
          <dgm:chMax val="0"/>
          <dgm:bulletEnabled val="1"/>
        </dgm:presLayoutVars>
      </dgm:prSet>
      <dgm:spPr/>
    </dgm:pt>
    <dgm:pt modelId="{BBF51031-33C5-47CB-A5DD-C7AB4002B97A}" type="pres">
      <dgm:prSet presAssocID="{76E4409E-6581-420E-AFCE-9AC187D15F08}" presName="spacer" presStyleCnt="0"/>
      <dgm:spPr/>
    </dgm:pt>
    <dgm:pt modelId="{69E74913-BD21-4BA1-B7EF-6F5541268BB3}" type="pres">
      <dgm:prSet presAssocID="{16174472-4A16-4361-8775-1607F9738C94}" presName="parentText" presStyleLbl="node1" presStyleIdx="1" presStyleCnt="4">
        <dgm:presLayoutVars>
          <dgm:chMax val="0"/>
          <dgm:bulletEnabled val="1"/>
        </dgm:presLayoutVars>
      </dgm:prSet>
      <dgm:spPr/>
    </dgm:pt>
    <dgm:pt modelId="{842315EE-6B78-4F17-8227-BDF659B8BC16}" type="pres">
      <dgm:prSet presAssocID="{1BA66279-BFE7-4093-8464-374BEEE1D33C}" presName="spacer" presStyleCnt="0"/>
      <dgm:spPr/>
    </dgm:pt>
    <dgm:pt modelId="{AC255B05-4D35-455C-84A5-BF7A95E5296D}" type="pres">
      <dgm:prSet presAssocID="{929A8323-B60C-46F4-9BEA-D92615CDFD23}" presName="parentText" presStyleLbl="node1" presStyleIdx="2" presStyleCnt="4">
        <dgm:presLayoutVars>
          <dgm:chMax val="0"/>
          <dgm:bulletEnabled val="1"/>
        </dgm:presLayoutVars>
      </dgm:prSet>
      <dgm:spPr/>
    </dgm:pt>
    <dgm:pt modelId="{D03A3523-E9D4-493A-B3AB-00F2978587F5}" type="pres">
      <dgm:prSet presAssocID="{8268C56E-3405-4655-9D6C-8B670249D644}" presName="spacer" presStyleCnt="0"/>
      <dgm:spPr/>
    </dgm:pt>
    <dgm:pt modelId="{72E01AC9-973B-4D23-8C77-FC39F3ED77E3}" type="pres">
      <dgm:prSet presAssocID="{FB0C4515-18E8-4D0F-A794-A6F27197368B}" presName="parentText" presStyleLbl="node1" presStyleIdx="3" presStyleCnt="4">
        <dgm:presLayoutVars>
          <dgm:chMax val="0"/>
          <dgm:bulletEnabled val="1"/>
        </dgm:presLayoutVars>
      </dgm:prSet>
      <dgm:spPr/>
    </dgm:pt>
  </dgm:ptLst>
  <dgm:cxnLst>
    <dgm:cxn modelId="{13B9D805-5B76-4315-86AB-F8A64AEBDD99}" srcId="{DA88CFA5-C1A4-4540-9079-21417C909FCC}" destId="{16174472-4A16-4361-8775-1607F9738C94}" srcOrd="1" destOrd="0" parTransId="{D6E9AD2A-5121-40DC-8B60-DC8ED2DD78F0}" sibTransId="{1BA66279-BFE7-4093-8464-374BEEE1D33C}"/>
    <dgm:cxn modelId="{CA5B464B-8C5E-4380-926E-FED907FBBE17}" type="presOf" srcId="{DA88CFA5-C1A4-4540-9079-21417C909FCC}" destId="{BBBD28CD-3FE0-49F9-8EF9-9401AD34306D}" srcOrd="0" destOrd="0" presId="urn:microsoft.com/office/officeart/2005/8/layout/vList2"/>
    <dgm:cxn modelId="{9C000770-1174-4AB9-B807-1E42B7BF0B94}" srcId="{DA88CFA5-C1A4-4540-9079-21417C909FCC}" destId="{A0BCDD2D-1999-41D7-9986-C385350D92CD}" srcOrd="0" destOrd="0" parTransId="{38A92E1A-6973-43FB-8FC3-3177E2C6EA5B}" sibTransId="{76E4409E-6581-420E-AFCE-9AC187D15F08}"/>
    <dgm:cxn modelId="{6E8A6B74-CBE2-4CE7-BB8B-829188255D77}" type="presOf" srcId="{929A8323-B60C-46F4-9BEA-D92615CDFD23}" destId="{AC255B05-4D35-455C-84A5-BF7A95E5296D}" srcOrd="0" destOrd="0" presId="urn:microsoft.com/office/officeart/2005/8/layout/vList2"/>
    <dgm:cxn modelId="{B15D44B4-99B9-405F-B5CF-C139FC77BD04}" type="presOf" srcId="{16174472-4A16-4361-8775-1607F9738C94}" destId="{69E74913-BD21-4BA1-B7EF-6F5541268BB3}" srcOrd="0" destOrd="0" presId="urn:microsoft.com/office/officeart/2005/8/layout/vList2"/>
    <dgm:cxn modelId="{C922B4DA-20F7-490A-BAF7-12DCB5A17498}" type="presOf" srcId="{FB0C4515-18E8-4D0F-A794-A6F27197368B}" destId="{72E01AC9-973B-4D23-8C77-FC39F3ED77E3}" srcOrd="0" destOrd="0" presId="urn:microsoft.com/office/officeart/2005/8/layout/vList2"/>
    <dgm:cxn modelId="{11E442E8-C833-4696-9323-DEE3047C686B}" srcId="{DA88CFA5-C1A4-4540-9079-21417C909FCC}" destId="{929A8323-B60C-46F4-9BEA-D92615CDFD23}" srcOrd="2" destOrd="0" parTransId="{021879A7-2A88-4491-B501-82E8375CD629}" sibTransId="{8268C56E-3405-4655-9D6C-8B670249D644}"/>
    <dgm:cxn modelId="{2E2DBFE8-E262-403B-97B7-45A36B652D87}" srcId="{DA88CFA5-C1A4-4540-9079-21417C909FCC}" destId="{FB0C4515-18E8-4D0F-A794-A6F27197368B}" srcOrd="3" destOrd="0" parTransId="{3C861DA4-4D3C-4239-82A7-71C7A8234272}" sibTransId="{FF6A3FD5-80EF-487C-AA7F-8FA5CDA5FCD9}"/>
    <dgm:cxn modelId="{8E7082FF-B3BE-44F2-88E8-88B543BF35E8}" type="presOf" srcId="{A0BCDD2D-1999-41D7-9986-C385350D92CD}" destId="{69A2A0BD-42A4-4E88-B7DC-993EDD18D788}" srcOrd="0" destOrd="0" presId="urn:microsoft.com/office/officeart/2005/8/layout/vList2"/>
    <dgm:cxn modelId="{28CF7E58-9CE8-4A1C-A30D-8FCD0A4DD636}" type="presParOf" srcId="{BBBD28CD-3FE0-49F9-8EF9-9401AD34306D}" destId="{69A2A0BD-42A4-4E88-B7DC-993EDD18D788}" srcOrd="0" destOrd="0" presId="urn:microsoft.com/office/officeart/2005/8/layout/vList2"/>
    <dgm:cxn modelId="{95C4E773-4BF9-49F7-89BE-340394E7D0A9}" type="presParOf" srcId="{BBBD28CD-3FE0-49F9-8EF9-9401AD34306D}" destId="{BBF51031-33C5-47CB-A5DD-C7AB4002B97A}" srcOrd="1" destOrd="0" presId="urn:microsoft.com/office/officeart/2005/8/layout/vList2"/>
    <dgm:cxn modelId="{2D9212FC-692F-4845-9C48-840107F1DA87}" type="presParOf" srcId="{BBBD28CD-3FE0-49F9-8EF9-9401AD34306D}" destId="{69E74913-BD21-4BA1-B7EF-6F5541268BB3}" srcOrd="2" destOrd="0" presId="urn:microsoft.com/office/officeart/2005/8/layout/vList2"/>
    <dgm:cxn modelId="{411074F9-81E8-4328-87F9-09DA6A1B11B7}" type="presParOf" srcId="{BBBD28CD-3FE0-49F9-8EF9-9401AD34306D}" destId="{842315EE-6B78-4F17-8227-BDF659B8BC16}" srcOrd="3" destOrd="0" presId="urn:microsoft.com/office/officeart/2005/8/layout/vList2"/>
    <dgm:cxn modelId="{52FBFBAD-2ECE-4ECF-852F-EBC996C21AC0}" type="presParOf" srcId="{BBBD28CD-3FE0-49F9-8EF9-9401AD34306D}" destId="{AC255B05-4D35-455C-84A5-BF7A95E5296D}" srcOrd="4" destOrd="0" presId="urn:microsoft.com/office/officeart/2005/8/layout/vList2"/>
    <dgm:cxn modelId="{BC9AAF8C-5E7B-4E48-8F6D-3A57B0E0B966}" type="presParOf" srcId="{BBBD28CD-3FE0-49F9-8EF9-9401AD34306D}" destId="{D03A3523-E9D4-493A-B3AB-00F2978587F5}" srcOrd="5" destOrd="0" presId="urn:microsoft.com/office/officeart/2005/8/layout/vList2"/>
    <dgm:cxn modelId="{7D9296F7-9247-4B1B-8CC6-9FF729ED7F08}" type="presParOf" srcId="{BBBD28CD-3FE0-49F9-8EF9-9401AD34306D}" destId="{72E01AC9-973B-4D23-8C77-FC39F3ED77E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F02A36-6DD7-457B-A5C4-0D10531D75E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9B129E9-8FED-4416-B71A-C7AF05D27AB7}">
      <dgm:prSet/>
      <dgm:spPr/>
      <dgm:t>
        <a:bodyPr/>
        <a:lstStyle/>
        <a:p>
          <a:r>
            <a:rPr lang="en-GB"/>
            <a:t>Section 32 Crime &amp; Disorder Act 1998</a:t>
          </a:r>
          <a:endParaRPr lang="en-US"/>
        </a:p>
      </dgm:t>
    </dgm:pt>
    <dgm:pt modelId="{DC5872F2-A20C-4968-9392-FE4F99055D81}" type="parTrans" cxnId="{0FF732FB-BA31-4C4E-9481-4AF5FB0604B8}">
      <dgm:prSet/>
      <dgm:spPr/>
      <dgm:t>
        <a:bodyPr/>
        <a:lstStyle/>
        <a:p>
          <a:endParaRPr lang="en-US"/>
        </a:p>
      </dgm:t>
    </dgm:pt>
    <dgm:pt modelId="{E9E4CAE6-ACF7-4615-AE05-275E39FBE596}" type="sibTrans" cxnId="{0FF732FB-BA31-4C4E-9481-4AF5FB0604B8}">
      <dgm:prSet/>
      <dgm:spPr/>
      <dgm:t>
        <a:bodyPr/>
        <a:lstStyle/>
        <a:p>
          <a:endParaRPr lang="en-US"/>
        </a:p>
      </dgm:t>
    </dgm:pt>
    <dgm:pt modelId="{EAE9E775-5DCD-4C0B-BA87-6DEAD7517475}">
      <dgm:prSet/>
      <dgm:spPr/>
      <dgm:t>
        <a:bodyPr/>
        <a:lstStyle/>
        <a:p>
          <a:r>
            <a:rPr lang="en-GB"/>
            <a:t>Specifies the offence of Harassment (S2, 2A, 4, 4A) which can be racially or religiously aggravated thereby increasing the powers available to courts when sentencing </a:t>
          </a:r>
          <a:endParaRPr lang="en-US"/>
        </a:p>
      </dgm:t>
    </dgm:pt>
    <dgm:pt modelId="{2DB0A5DA-8F01-4F26-9F5A-DE66729C4894}" type="parTrans" cxnId="{2D62E9DE-686E-4C40-914B-B08C0D041685}">
      <dgm:prSet/>
      <dgm:spPr/>
      <dgm:t>
        <a:bodyPr/>
        <a:lstStyle/>
        <a:p>
          <a:endParaRPr lang="en-US"/>
        </a:p>
      </dgm:t>
    </dgm:pt>
    <dgm:pt modelId="{0F088264-6A41-4EF9-9C7C-905125F46373}" type="sibTrans" cxnId="{2D62E9DE-686E-4C40-914B-B08C0D041685}">
      <dgm:prSet/>
      <dgm:spPr/>
      <dgm:t>
        <a:bodyPr/>
        <a:lstStyle/>
        <a:p>
          <a:endParaRPr lang="en-US"/>
        </a:p>
      </dgm:t>
    </dgm:pt>
    <dgm:pt modelId="{7D975376-492C-457B-9AC2-70829B176531}" type="pres">
      <dgm:prSet presAssocID="{9CF02A36-6DD7-457B-A5C4-0D10531D75E2}" presName="hierChild1" presStyleCnt="0">
        <dgm:presLayoutVars>
          <dgm:chPref val="1"/>
          <dgm:dir/>
          <dgm:animOne val="branch"/>
          <dgm:animLvl val="lvl"/>
          <dgm:resizeHandles/>
        </dgm:presLayoutVars>
      </dgm:prSet>
      <dgm:spPr/>
    </dgm:pt>
    <dgm:pt modelId="{35B94ABA-76E3-40EB-B566-E1427592E4B3}" type="pres">
      <dgm:prSet presAssocID="{E9B129E9-8FED-4416-B71A-C7AF05D27AB7}" presName="hierRoot1" presStyleCnt="0"/>
      <dgm:spPr/>
    </dgm:pt>
    <dgm:pt modelId="{FEAFC016-C5D5-4FD9-A595-40ABD71F1883}" type="pres">
      <dgm:prSet presAssocID="{E9B129E9-8FED-4416-B71A-C7AF05D27AB7}" presName="composite" presStyleCnt="0"/>
      <dgm:spPr/>
    </dgm:pt>
    <dgm:pt modelId="{3936AB13-3669-4616-81F8-9D7EBE77D90B}" type="pres">
      <dgm:prSet presAssocID="{E9B129E9-8FED-4416-B71A-C7AF05D27AB7}" presName="background" presStyleLbl="node0" presStyleIdx="0" presStyleCnt="2"/>
      <dgm:spPr/>
    </dgm:pt>
    <dgm:pt modelId="{329493FB-211D-4F5C-90FF-EC3C47AFCEDE}" type="pres">
      <dgm:prSet presAssocID="{E9B129E9-8FED-4416-B71A-C7AF05D27AB7}" presName="text" presStyleLbl="fgAcc0" presStyleIdx="0" presStyleCnt="2">
        <dgm:presLayoutVars>
          <dgm:chPref val="3"/>
        </dgm:presLayoutVars>
      </dgm:prSet>
      <dgm:spPr/>
    </dgm:pt>
    <dgm:pt modelId="{D1D0A19D-928D-414A-A032-D707269BF0A1}" type="pres">
      <dgm:prSet presAssocID="{E9B129E9-8FED-4416-B71A-C7AF05D27AB7}" presName="hierChild2" presStyleCnt="0"/>
      <dgm:spPr/>
    </dgm:pt>
    <dgm:pt modelId="{78BD68EE-E8A2-40BB-A59A-9A115D159B76}" type="pres">
      <dgm:prSet presAssocID="{EAE9E775-5DCD-4C0B-BA87-6DEAD7517475}" presName="hierRoot1" presStyleCnt="0"/>
      <dgm:spPr/>
    </dgm:pt>
    <dgm:pt modelId="{E2A8AE75-0CF2-4B1D-B6E6-3940518B3F98}" type="pres">
      <dgm:prSet presAssocID="{EAE9E775-5DCD-4C0B-BA87-6DEAD7517475}" presName="composite" presStyleCnt="0"/>
      <dgm:spPr/>
    </dgm:pt>
    <dgm:pt modelId="{6374BA7A-6A25-4113-95F7-736D31D78D1B}" type="pres">
      <dgm:prSet presAssocID="{EAE9E775-5DCD-4C0B-BA87-6DEAD7517475}" presName="background" presStyleLbl="node0" presStyleIdx="1" presStyleCnt="2"/>
      <dgm:spPr/>
    </dgm:pt>
    <dgm:pt modelId="{9B376329-C67C-42F2-A4C3-DA87954C866B}" type="pres">
      <dgm:prSet presAssocID="{EAE9E775-5DCD-4C0B-BA87-6DEAD7517475}" presName="text" presStyleLbl="fgAcc0" presStyleIdx="1" presStyleCnt="2">
        <dgm:presLayoutVars>
          <dgm:chPref val="3"/>
        </dgm:presLayoutVars>
      </dgm:prSet>
      <dgm:spPr/>
    </dgm:pt>
    <dgm:pt modelId="{A24EC695-5C51-46A5-8142-F0203E96068F}" type="pres">
      <dgm:prSet presAssocID="{EAE9E775-5DCD-4C0B-BA87-6DEAD7517475}" presName="hierChild2" presStyleCnt="0"/>
      <dgm:spPr/>
    </dgm:pt>
  </dgm:ptLst>
  <dgm:cxnLst>
    <dgm:cxn modelId="{8A8D7581-78BD-4B80-94E2-BE456F340577}" type="presOf" srcId="{9CF02A36-6DD7-457B-A5C4-0D10531D75E2}" destId="{7D975376-492C-457B-9AC2-70829B176531}" srcOrd="0" destOrd="0" presId="urn:microsoft.com/office/officeart/2005/8/layout/hierarchy1"/>
    <dgm:cxn modelId="{C7A873A1-920B-4B42-9E74-9E71ECE8650F}" type="presOf" srcId="{EAE9E775-5DCD-4C0B-BA87-6DEAD7517475}" destId="{9B376329-C67C-42F2-A4C3-DA87954C866B}" srcOrd="0" destOrd="0" presId="urn:microsoft.com/office/officeart/2005/8/layout/hierarchy1"/>
    <dgm:cxn modelId="{2D62E9DE-686E-4C40-914B-B08C0D041685}" srcId="{9CF02A36-6DD7-457B-A5C4-0D10531D75E2}" destId="{EAE9E775-5DCD-4C0B-BA87-6DEAD7517475}" srcOrd="1" destOrd="0" parTransId="{2DB0A5DA-8F01-4F26-9F5A-DE66729C4894}" sibTransId="{0F088264-6A41-4EF9-9C7C-905125F46373}"/>
    <dgm:cxn modelId="{9E3C46F4-3D12-4014-984C-C0435E6FFF8E}" type="presOf" srcId="{E9B129E9-8FED-4416-B71A-C7AF05D27AB7}" destId="{329493FB-211D-4F5C-90FF-EC3C47AFCEDE}" srcOrd="0" destOrd="0" presId="urn:microsoft.com/office/officeart/2005/8/layout/hierarchy1"/>
    <dgm:cxn modelId="{0FF732FB-BA31-4C4E-9481-4AF5FB0604B8}" srcId="{9CF02A36-6DD7-457B-A5C4-0D10531D75E2}" destId="{E9B129E9-8FED-4416-B71A-C7AF05D27AB7}" srcOrd="0" destOrd="0" parTransId="{DC5872F2-A20C-4968-9392-FE4F99055D81}" sibTransId="{E9E4CAE6-ACF7-4615-AE05-275E39FBE596}"/>
    <dgm:cxn modelId="{32652D75-E366-4D2E-A761-218507EE378A}" type="presParOf" srcId="{7D975376-492C-457B-9AC2-70829B176531}" destId="{35B94ABA-76E3-40EB-B566-E1427592E4B3}" srcOrd="0" destOrd="0" presId="urn:microsoft.com/office/officeart/2005/8/layout/hierarchy1"/>
    <dgm:cxn modelId="{D970899B-E8CE-454F-8322-0B06C97BAFF5}" type="presParOf" srcId="{35B94ABA-76E3-40EB-B566-E1427592E4B3}" destId="{FEAFC016-C5D5-4FD9-A595-40ABD71F1883}" srcOrd="0" destOrd="0" presId="urn:microsoft.com/office/officeart/2005/8/layout/hierarchy1"/>
    <dgm:cxn modelId="{804F76F8-5468-45BC-A1FE-BCEF70FA99C8}" type="presParOf" srcId="{FEAFC016-C5D5-4FD9-A595-40ABD71F1883}" destId="{3936AB13-3669-4616-81F8-9D7EBE77D90B}" srcOrd="0" destOrd="0" presId="urn:microsoft.com/office/officeart/2005/8/layout/hierarchy1"/>
    <dgm:cxn modelId="{0BF2DA40-BEC4-4D63-8651-7AEB7FDFA2DF}" type="presParOf" srcId="{FEAFC016-C5D5-4FD9-A595-40ABD71F1883}" destId="{329493FB-211D-4F5C-90FF-EC3C47AFCEDE}" srcOrd="1" destOrd="0" presId="urn:microsoft.com/office/officeart/2005/8/layout/hierarchy1"/>
    <dgm:cxn modelId="{FD18F4EA-5EB9-4448-892C-3099E0687BFD}" type="presParOf" srcId="{35B94ABA-76E3-40EB-B566-E1427592E4B3}" destId="{D1D0A19D-928D-414A-A032-D707269BF0A1}" srcOrd="1" destOrd="0" presId="urn:microsoft.com/office/officeart/2005/8/layout/hierarchy1"/>
    <dgm:cxn modelId="{69408D9C-A2A1-48C8-9546-0AC194439400}" type="presParOf" srcId="{7D975376-492C-457B-9AC2-70829B176531}" destId="{78BD68EE-E8A2-40BB-A59A-9A115D159B76}" srcOrd="1" destOrd="0" presId="urn:microsoft.com/office/officeart/2005/8/layout/hierarchy1"/>
    <dgm:cxn modelId="{9342CEE7-D711-4A3E-9A4E-2CED53F44A9E}" type="presParOf" srcId="{78BD68EE-E8A2-40BB-A59A-9A115D159B76}" destId="{E2A8AE75-0CF2-4B1D-B6E6-3940518B3F98}" srcOrd="0" destOrd="0" presId="urn:microsoft.com/office/officeart/2005/8/layout/hierarchy1"/>
    <dgm:cxn modelId="{AF0709D3-C659-421A-A4D2-1E4578E4375F}" type="presParOf" srcId="{E2A8AE75-0CF2-4B1D-B6E6-3940518B3F98}" destId="{6374BA7A-6A25-4113-95F7-736D31D78D1B}" srcOrd="0" destOrd="0" presId="urn:microsoft.com/office/officeart/2005/8/layout/hierarchy1"/>
    <dgm:cxn modelId="{5CDC557B-E071-4732-A07B-C389ACC8D757}" type="presParOf" srcId="{E2A8AE75-0CF2-4B1D-B6E6-3940518B3F98}" destId="{9B376329-C67C-42F2-A4C3-DA87954C866B}" srcOrd="1" destOrd="0" presId="urn:microsoft.com/office/officeart/2005/8/layout/hierarchy1"/>
    <dgm:cxn modelId="{D715541D-EF82-493C-9B18-21F30A38913E}" type="presParOf" srcId="{78BD68EE-E8A2-40BB-A59A-9A115D159B76}" destId="{A24EC695-5C51-46A5-8142-F0203E96068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B042C4-E151-4CD8-BE2F-3B70EB69AD6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DAB307B4-E29D-495B-AFF6-AACE25488DA5}">
      <dgm:prSet/>
      <dgm:spPr/>
      <dgm:t>
        <a:bodyPr/>
        <a:lstStyle/>
        <a:p>
          <a:r>
            <a:rPr lang="en-GB"/>
            <a:t>At the time OR immediately before OR immediately after committing the offence</a:t>
          </a:r>
          <a:endParaRPr lang="en-US"/>
        </a:p>
      </dgm:t>
    </dgm:pt>
    <dgm:pt modelId="{34505923-2D90-4835-9A86-0704D9A11E31}" type="parTrans" cxnId="{8C4F91E9-DECA-492E-94CC-F65060158388}">
      <dgm:prSet/>
      <dgm:spPr/>
      <dgm:t>
        <a:bodyPr/>
        <a:lstStyle/>
        <a:p>
          <a:endParaRPr lang="en-US"/>
        </a:p>
      </dgm:t>
    </dgm:pt>
    <dgm:pt modelId="{1E0764FD-BF93-4A10-BFF4-D95DC808CEA4}" type="sibTrans" cxnId="{8C4F91E9-DECA-492E-94CC-F65060158388}">
      <dgm:prSet/>
      <dgm:spPr/>
      <dgm:t>
        <a:bodyPr/>
        <a:lstStyle/>
        <a:p>
          <a:endParaRPr lang="en-US"/>
        </a:p>
      </dgm:t>
    </dgm:pt>
    <dgm:pt modelId="{EE101D0D-938F-4B85-AE92-7C6BA9CDFB2C}">
      <dgm:prSet/>
      <dgm:spPr/>
      <dgm:t>
        <a:bodyPr/>
        <a:lstStyle/>
        <a:p>
          <a:r>
            <a:rPr lang="en-GB"/>
            <a:t>The offender demonstrates towards the victim hostility based on the victim’s </a:t>
          </a:r>
          <a:endParaRPr lang="en-US"/>
        </a:p>
      </dgm:t>
    </dgm:pt>
    <dgm:pt modelId="{EDF1F1FC-F4AF-4D2E-9820-4ADD737D0A19}" type="parTrans" cxnId="{5E1F6FD8-E69B-4AFB-AC85-E2854DC225E8}">
      <dgm:prSet/>
      <dgm:spPr/>
      <dgm:t>
        <a:bodyPr/>
        <a:lstStyle/>
        <a:p>
          <a:endParaRPr lang="en-US"/>
        </a:p>
      </dgm:t>
    </dgm:pt>
    <dgm:pt modelId="{1C0D3AF0-9865-4DD1-AE54-3A21D499C5C2}" type="sibTrans" cxnId="{5E1F6FD8-E69B-4AFB-AC85-E2854DC225E8}">
      <dgm:prSet/>
      <dgm:spPr/>
      <dgm:t>
        <a:bodyPr/>
        <a:lstStyle/>
        <a:p>
          <a:endParaRPr lang="en-US"/>
        </a:p>
      </dgm:t>
    </dgm:pt>
    <dgm:pt modelId="{13190359-7212-4C25-A846-0A8EAE2DC4D9}">
      <dgm:prSet/>
      <dgm:spPr/>
      <dgm:t>
        <a:bodyPr/>
        <a:lstStyle/>
        <a:p>
          <a:r>
            <a:rPr lang="en-GB"/>
            <a:t>Membership OR presumed membership of a racial or religious group OR </a:t>
          </a:r>
          <a:endParaRPr lang="en-US"/>
        </a:p>
      </dgm:t>
    </dgm:pt>
    <dgm:pt modelId="{006D10DC-36B5-4564-9FCB-A224FAB90CDA}" type="parTrans" cxnId="{B52A3F4C-4920-4FAA-9E8C-33B4C2D96F38}">
      <dgm:prSet/>
      <dgm:spPr/>
      <dgm:t>
        <a:bodyPr/>
        <a:lstStyle/>
        <a:p>
          <a:endParaRPr lang="en-US"/>
        </a:p>
      </dgm:t>
    </dgm:pt>
    <dgm:pt modelId="{5AE4CB33-331E-4504-9B3C-B9CD2AB15DB9}" type="sibTrans" cxnId="{B52A3F4C-4920-4FAA-9E8C-33B4C2D96F38}">
      <dgm:prSet/>
      <dgm:spPr/>
      <dgm:t>
        <a:bodyPr/>
        <a:lstStyle/>
        <a:p>
          <a:endParaRPr lang="en-US"/>
        </a:p>
      </dgm:t>
    </dgm:pt>
    <dgm:pt modelId="{919C5F61-DE3C-4948-89AB-2BE2963EA08F}">
      <dgm:prSet/>
      <dgm:spPr/>
      <dgm:t>
        <a:bodyPr/>
        <a:lstStyle/>
        <a:p>
          <a:r>
            <a:rPr lang="en-GB"/>
            <a:t>The offence is motivated (wholly or partly) by hostility towards members of a</a:t>
          </a:r>
          <a:endParaRPr lang="en-US"/>
        </a:p>
      </dgm:t>
    </dgm:pt>
    <dgm:pt modelId="{89B7EFB4-9EBD-465E-97C6-FAA873B24168}" type="parTrans" cxnId="{BB2E1347-C43D-4A38-8CC6-F85B014C9E73}">
      <dgm:prSet/>
      <dgm:spPr/>
      <dgm:t>
        <a:bodyPr/>
        <a:lstStyle/>
        <a:p>
          <a:endParaRPr lang="en-US"/>
        </a:p>
      </dgm:t>
    </dgm:pt>
    <dgm:pt modelId="{B18D39C2-EDE8-407B-8673-8FFFD5D80DA9}" type="sibTrans" cxnId="{BB2E1347-C43D-4A38-8CC6-F85B014C9E73}">
      <dgm:prSet/>
      <dgm:spPr/>
      <dgm:t>
        <a:bodyPr/>
        <a:lstStyle/>
        <a:p>
          <a:endParaRPr lang="en-US"/>
        </a:p>
      </dgm:t>
    </dgm:pt>
    <dgm:pt modelId="{558D4ABE-17A9-4128-9411-5AD3FF00D885}">
      <dgm:prSet/>
      <dgm:spPr/>
      <dgm:t>
        <a:bodyPr/>
        <a:lstStyle/>
        <a:p>
          <a:r>
            <a:rPr lang="en-GB"/>
            <a:t>Racial OR Religious group based on their membership of that group</a:t>
          </a:r>
          <a:endParaRPr lang="en-US"/>
        </a:p>
      </dgm:t>
    </dgm:pt>
    <dgm:pt modelId="{8C0B1DA0-E28B-4588-8967-99552F1AB0C4}" type="parTrans" cxnId="{DA640638-82BC-48EB-84E9-A6806CA53C34}">
      <dgm:prSet/>
      <dgm:spPr/>
      <dgm:t>
        <a:bodyPr/>
        <a:lstStyle/>
        <a:p>
          <a:endParaRPr lang="en-US"/>
        </a:p>
      </dgm:t>
    </dgm:pt>
    <dgm:pt modelId="{D3392E76-A296-44D9-8B87-7F6E587AD97F}" type="sibTrans" cxnId="{DA640638-82BC-48EB-84E9-A6806CA53C34}">
      <dgm:prSet/>
      <dgm:spPr/>
      <dgm:t>
        <a:bodyPr/>
        <a:lstStyle/>
        <a:p>
          <a:endParaRPr lang="en-US"/>
        </a:p>
      </dgm:t>
    </dgm:pt>
    <dgm:pt modelId="{F1BC18B1-2139-451C-A655-7AD755A255F6}" type="pres">
      <dgm:prSet presAssocID="{01B042C4-E151-4CD8-BE2F-3B70EB69AD6B}" presName="diagram" presStyleCnt="0">
        <dgm:presLayoutVars>
          <dgm:dir/>
          <dgm:resizeHandles val="exact"/>
        </dgm:presLayoutVars>
      </dgm:prSet>
      <dgm:spPr/>
    </dgm:pt>
    <dgm:pt modelId="{30CD85BD-576F-49AD-BFC4-E6B6DE041DFA}" type="pres">
      <dgm:prSet presAssocID="{DAB307B4-E29D-495B-AFF6-AACE25488DA5}" presName="node" presStyleLbl="node1" presStyleIdx="0" presStyleCnt="5">
        <dgm:presLayoutVars>
          <dgm:bulletEnabled val="1"/>
        </dgm:presLayoutVars>
      </dgm:prSet>
      <dgm:spPr/>
    </dgm:pt>
    <dgm:pt modelId="{3F00770F-A209-4402-B5C9-D72CACB7BD1A}" type="pres">
      <dgm:prSet presAssocID="{1E0764FD-BF93-4A10-BFF4-D95DC808CEA4}" presName="sibTrans" presStyleCnt="0"/>
      <dgm:spPr/>
    </dgm:pt>
    <dgm:pt modelId="{37D7672C-72E5-4E2E-BB84-434730A595E5}" type="pres">
      <dgm:prSet presAssocID="{EE101D0D-938F-4B85-AE92-7C6BA9CDFB2C}" presName="node" presStyleLbl="node1" presStyleIdx="1" presStyleCnt="5">
        <dgm:presLayoutVars>
          <dgm:bulletEnabled val="1"/>
        </dgm:presLayoutVars>
      </dgm:prSet>
      <dgm:spPr/>
    </dgm:pt>
    <dgm:pt modelId="{51E06C0F-151C-486B-8528-371640EA401C}" type="pres">
      <dgm:prSet presAssocID="{1C0D3AF0-9865-4DD1-AE54-3A21D499C5C2}" presName="sibTrans" presStyleCnt="0"/>
      <dgm:spPr/>
    </dgm:pt>
    <dgm:pt modelId="{972937F1-C384-4A8C-B12B-4000875CB607}" type="pres">
      <dgm:prSet presAssocID="{13190359-7212-4C25-A846-0A8EAE2DC4D9}" presName="node" presStyleLbl="node1" presStyleIdx="2" presStyleCnt="5">
        <dgm:presLayoutVars>
          <dgm:bulletEnabled val="1"/>
        </dgm:presLayoutVars>
      </dgm:prSet>
      <dgm:spPr/>
    </dgm:pt>
    <dgm:pt modelId="{0FCE8FCC-6BC8-4627-82BF-0B82F4ADA54C}" type="pres">
      <dgm:prSet presAssocID="{5AE4CB33-331E-4504-9B3C-B9CD2AB15DB9}" presName="sibTrans" presStyleCnt="0"/>
      <dgm:spPr/>
    </dgm:pt>
    <dgm:pt modelId="{3C01573C-8CB6-455F-8C84-868216F7FA5F}" type="pres">
      <dgm:prSet presAssocID="{919C5F61-DE3C-4948-89AB-2BE2963EA08F}" presName="node" presStyleLbl="node1" presStyleIdx="3" presStyleCnt="5">
        <dgm:presLayoutVars>
          <dgm:bulletEnabled val="1"/>
        </dgm:presLayoutVars>
      </dgm:prSet>
      <dgm:spPr/>
    </dgm:pt>
    <dgm:pt modelId="{A3D0398E-A028-4383-96D1-F351646655FC}" type="pres">
      <dgm:prSet presAssocID="{B18D39C2-EDE8-407B-8673-8FFFD5D80DA9}" presName="sibTrans" presStyleCnt="0"/>
      <dgm:spPr/>
    </dgm:pt>
    <dgm:pt modelId="{45139EC9-68D4-4E96-9756-D5DB0DE1BDD8}" type="pres">
      <dgm:prSet presAssocID="{558D4ABE-17A9-4128-9411-5AD3FF00D885}" presName="node" presStyleLbl="node1" presStyleIdx="4" presStyleCnt="5">
        <dgm:presLayoutVars>
          <dgm:bulletEnabled val="1"/>
        </dgm:presLayoutVars>
      </dgm:prSet>
      <dgm:spPr/>
    </dgm:pt>
  </dgm:ptLst>
  <dgm:cxnLst>
    <dgm:cxn modelId="{D0C76124-C473-473E-8D97-6F1159D162AD}" type="presOf" srcId="{558D4ABE-17A9-4128-9411-5AD3FF00D885}" destId="{45139EC9-68D4-4E96-9756-D5DB0DE1BDD8}" srcOrd="0" destOrd="0" presId="urn:microsoft.com/office/officeart/2005/8/layout/default"/>
    <dgm:cxn modelId="{DA640638-82BC-48EB-84E9-A6806CA53C34}" srcId="{01B042C4-E151-4CD8-BE2F-3B70EB69AD6B}" destId="{558D4ABE-17A9-4128-9411-5AD3FF00D885}" srcOrd="4" destOrd="0" parTransId="{8C0B1DA0-E28B-4588-8967-99552F1AB0C4}" sibTransId="{D3392E76-A296-44D9-8B87-7F6E587AD97F}"/>
    <dgm:cxn modelId="{1AFA9D5E-42A3-4B46-9A9D-FBD848120557}" type="presOf" srcId="{EE101D0D-938F-4B85-AE92-7C6BA9CDFB2C}" destId="{37D7672C-72E5-4E2E-BB84-434730A595E5}" srcOrd="0" destOrd="0" presId="urn:microsoft.com/office/officeart/2005/8/layout/default"/>
    <dgm:cxn modelId="{BB2E1347-C43D-4A38-8CC6-F85B014C9E73}" srcId="{01B042C4-E151-4CD8-BE2F-3B70EB69AD6B}" destId="{919C5F61-DE3C-4948-89AB-2BE2963EA08F}" srcOrd="3" destOrd="0" parTransId="{89B7EFB4-9EBD-465E-97C6-FAA873B24168}" sibTransId="{B18D39C2-EDE8-407B-8673-8FFFD5D80DA9}"/>
    <dgm:cxn modelId="{B52A3F4C-4920-4FAA-9E8C-33B4C2D96F38}" srcId="{01B042C4-E151-4CD8-BE2F-3B70EB69AD6B}" destId="{13190359-7212-4C25-A846-0A8EAE2DC4D9}" srcOrd="2" destOrd="0" parTransId="{006D10DC-36B5-4564-9FCB-A224FAB90CDA}" sibTransId="{5AE4CB33-331E-4504-9B3C-B9CD2AB15DB9}"/>
    <dgm:cxn modelId="{794FDE76-ABC5-4AA1-8613-7B43FF5A51A9}" type="presOf" srcId="{01B042C4-E151-4CD8-BE2F-3B70EB69AD6B}" destId="{F1BC18B1-2139-451C-A655-7AD755A255F6}" srcOrd="0" destOrd="0" presId="urn:microsoft.com/office/officeart/2005/8/layout/default"/>
    <dgm:cxn modelId="{2991D58A-11A6-468C-9303-466E62D6D278}" type="presOf" srcId="{DAB307B4-E29D-495B-AFF6-AACE25488DA5}" destId="{30CD85BD-576F-49AD-BFC4-E6B6DE041DFA}" srcOrd="0" destOrd="0" presId="urn:microsoft.com/office/officeart/2005/8/layout/default"/>
    <dgm:cxn modelId="{61D2B092-3019-4239-8D34-981C20E824E0}" type="presOf" srcId="{919C5F61-DE3C-4948-89AB-2BE2963EA08F}" destId="{3C01573C-8CB6-455F-8C84-868216F7FA5F}" srcOrd="0" destOrd="0" presId="urn:microsoft.com/office/officeart/2005/8/layout/default"/>
    <dgm:cxn modelId="{5E1F6FD8-E69B-4AFB-AC85-E2854DC225E8}" srcId="{01B042C4-E151-4CD8-BE2F-3B70EB69AD6B}" destId="{EE101D0D-938F-4B85-AE92-7C6BA9CDFB2C}" srcOrd="1" destOrd="0" parTransId="{EDF1F1FC-F4AF-4D2E-9820-4ADD737D0A19}" sibTransId="{1C0D3AF0-9865-4DD1-AE54-3A21D499C5C2}"/>
    <dgm:cxn modelId="{8C4F91E9-DECA-492E-94CC-F65060158388}" srcId="{01B042C4-E151-4CD8-BE2F-3B70EB69AD6B}" destId="{DAB307B4-E29D-495B-AFF6-AACE25488DA5}" srcOrd="0" destOrd="0" parTransId="{34505923-2D90-4835-9A86-0704D9A11E31}" sibTransId="{1E0764FD-BF93-4A10-BFF4-D95DC808CEA4}"/>
    <dgm:cxn modelId="{AA6D5FFE-00C4-4386-9AA8-A36C3834344F}" type="presOf" srcId="{13190359-7212-4C25-A846-0A8EAE2DC4D9}" destId="{972937F1-C384-4A8C-B12B-4000875CB607}" srcOrd="0" destOrd="0" presId="urn:microsoft.com/office/officeart/2005/8/layout/default"/>
    <dgm:cxn modelId="{34F716F6-2996-430C-9EAE-BE6D2BF0B9DC}" type="presParOf" srcId="{F1BC18B1-2139-451C-A655-7AD755A255F6}" destId="{30CD85BD-576F-49AD-BFC4-E6B6DE041DFA}" srcOrd="0" destOrd="0" presId="urn:microsoft.com/office/officeart/2005/8/layout/default"/>
    <dgm:cxn modelId="{F6118133-FDED-4C59-9660-858B53D4BFD0}" type="presParOf" srcId="{F1BC18B1-2139-451C-A655-7AD755A255F6}" destId="{3F00770F-A209-4402-B5C9-D72CACB7BD1A}" srcOrd="1" destOrd="0" presId="urn:microsoft.com/office/officeart/2005/8/layout/default"/>
    <dgm:cxn modelId="{D6D0930B-0846-4BFA-BC89-823ACA24FE66}" type="presParOf" srcId="{F1BC18B1-2139-451C-A655-7AD755A255F6}" destId="{37D7672C-72E5-4E2E-BB84-434730A595E5}" srcOrd="2" destOrd="0" presId="urn:microsoft.com/office/officeart/2005/8/layout/default"/>
    <dgm:cxn modelId="{654E2F58-1678-4568-AFF8-1B7EEBADECE6}" type="presParOf" srcId="{F1BC18B1-2139-451C-A655-7AD755A255F6}" destId="{51E06C0F-151C-486B-8528-371640EA401C}" srcOrd="3" destOrd="0" presId="urn:microsoft.com/office/officeart/2005/8/layout/default"/>
    <dgm:cxn modelId="{8061762E-0D5C-4C57-AE3D-800C221CD3D7}" type="presParOf" srcId="{F1BC18B1-2139-451C-A655-7AD755A255F6}" destId="{972937F1-C384-4A8C-B12B-4000875CB607}" srcOrd="4" destOrd="0" presId="urn:microsoft.com/office/officeart/2005/8/layout/default"/>
    <dgm:cxn modelId="{B41A9786-D838-475E-9F38-77AF0D213EB5}" type="presParOf" srcId="{F1BC18B1-2139-451C-A655-7AD755A255F6}" destId="{0FCE8FCC-6BC8-4627-82BF-0B82F4ADA54C}" srcOrd="5" destOrd="0" presId="urn:microsoft.com/office/officeart/2005/8/layout/default"/>
    <dgm:cxn modelId="{2A49FFE2-1B77-4512-8C72-9D2D109FAF5C}" type="presParOf" srcId="{F1BC18B1-2139-451C-A655-7AD755A255F6}" destId="{3C01573C-8CB6-455F-8C84-868216F7FA5F}" srcOrd="6" destOrd="0" presId="urn:microsoft.com/office/officeart/2005/8/layout/default"/>
    <dgm:cxn modelId="{75F51A23-A169-48DF-A3E4-D2B84A99D5DB}" type="presParOf" srcId="{F1BC18B1-2139-451C-A655-7AD755A255F6}" destId="{A3D0398E-A028-4383-96D1-F351646655FC}" srcOrd="7" destOrd="0" presId="urn:microsoft.com/office/officeart/2005/8/layout/default"/>
    <dgm:cxn modelId="{79E4A4C3-4944-4829-BDBE-3C7F4299D7F6}" type="presParOf" srcId="{F1BC18B1-2139-451C-A655-7AD755A255F6}" destId="{45139EC9-68D4-4E96-9756-D5DB0DE1BDD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8CC4DCC-ADD0-47CD-9649-FE96F417DE8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49F128B-8EB2-4C00-A0C3-54429A165898}">
      <dgm:prSet/>
      <dgm:spPr/>
      <dgm:t>
        <a:bodyPr/>
        <a:lstStyle/>
        <a:p>
          <a:r>
            <a:rPr lang="en-GB"/>
            <a:t>A person (A) whose course of conduct (a) amounts to stalking AND (b) either</a:t>
          </a:r>
          <a:endParaRPr lang="en-US"/>
        </a:p>
      </dgm:t>
    </dgm:pt>
    <dgm:pt modelId="{70CAD20A-8061-4A51-ADF9-4749D115AA47}" type="parTrans" cxnId="{FA8ED788-A6CC-4096-B1AE-8F027537CB31}">
      <dgm:prSet/>
      <dgm:spPr/>
      <dgm:t>
        <a:bodyPr/>
        <a:lstStyle/>
        <a:p>
          <a:endParaRPr lang="en-US"/>
        </a:p>
      </dgm:t>
    </dgm:pt>
    <dgm:pt modelId="{51BFF0FF-1449-4841-ADCB-5AC39AF962E6}" type="sibTrans" cxnId="{FA8ED788-A6CC-4096-B1AE-8F027537CB31}">
      <dgm:prSet/>
      <dgm:spPr/>
      <dgm:t>
        <a:bodyPr/>
        <a:lstStyle/>
        <a:p>
          <a:endParaRPr lang="en-US"/>
        </a:p>
      </dgm:t>
    </dgm:pt>
    <dgm:pt modelId="{6E51D1D0-45C5-441D-9204-BAE16D1B2866}">
      <dgm:prSet/>
      <dgm:spPr/>
      <dgm:t>
        <a:bodyPr/>
        <a:lstStyle/>
        <a:p>
          <a:r>
            <a:rPr lang="en-GB"/>
            <a:t>(i) causes another (B) to fear on at least two occasions that violence will be used against B, OR (ii) causes B serious alarm or distress which has a substantial adverse effect on B’s usual day-to-day activities </a:t>
          </a:r>
          <a:endParaRPr lang="en-US"/>
        </a:p>
      </dgm:t>
    </dgm:pt>
    <dgm:pt modelId="{A9C49C90-DD2E-4663-A6ED-2A56EA2E29A9}" type="parTrans" cxnId="{9C701446-98D2-41B7-ADBD-31CD62E6D1F6}">
      <dgm:prSet/>
      <dgm:spPr/>
      <dgm:t>
        <a:bodyPr/>
        <a:lstStyle/>
        <a:p>
          <a:endParaRPr lang="en-US"/>
        </a:p>
      </dgm:t>
    </dgm:pt>
    <dgm:pt modelId="{41F5DEB3-A5B7-4063-84CC-CB141E61EFDF}" type="sibTrans" cxnId="{9C701446-98D2-41B7-ADBD-31CD62E6D1F6}">
      <dgm:prSet/>
      <dgm:spPr/>
      <dgm:t>
        <a:bodyPr/>
        <a:lstStyle/>
        <a:p>
          <a:endParaRPr lang="en-US"/>
        </a:p>
      </dgm:t>
    </dgm:pt>
    <dgm:pt modelId="{6C019F0A-BFFF-48B0-9A30-9E01A1115ED9}">
      <dgm:prSet/>
      <dgm:spPr/>
      <dgm:t>
        <a:bodyPr/>
        <a:lstStyle/>
        <a:p>
          <a:r>
            <a:rPr lang="en-GB"/>
            <a:t>Is guilty of an offence if A knows or ought to know that A’s course of conduct will cause B so to fear on each of those occasions or (as the case may be)will cause such alarm or distress</a:t>
          </a:r>
          <a:endParaRPr lang="en-US"/>
        </a:p>
      </dgm:t>
    </dgm:pt>
    <dgm:pt modelId="{2E262C2B-516A-4465-9EAA-F9BCDE5DCBD9}" type="parTrans" cxnId="{E05D6422-011C-4FD3-948A-FF9E2A11BA78}">
      <dgm:prSet/>
      <dgm:spPr/>
      <dgm:t>
        <a:bodyPr/>
        <a:lstStyle/>
        <a:p>
          <a:endParaRPr lang="en-US"/>
        </a:p>
      </dgm:t>
    </dgm:pt>
    <dgm:pt modelId="{7763986B-D094-4B07-8F48-7C514F459F8B}" type="sibTrans" cxnId="{E05D6422-011C-4FD3-948A-FF9E2A11BA78}">
      <dgm:prSet/>
      <dgm:spPr/>
      <dgm:t>
        <a:bodyPr/>
        <a:lstStyle/>
        <a:p>
          <a:endParaRPr lang="en-US"/>
        </a:p>
      </dgm:t>
    </dgm:pt>
    <dgm:pt modelId="{E86CC788-4E00-453D-9417-3B7BEADF2910}" type="pres">
      <dgm:prSet presAssocID="{68CC4DCC-ADD0-47CD-9649-FE96F417DE8C}" presName="linear" presStyleCnt="0">
        <dgm:presLayoutVars>
          <dgm:animLvl val="lvl"/>
          <dgm:resizeHandles val="exact"/>
        </dgm:presLayoutVars>
      </dgm:prSet>
      <dgm:spPr/>
    </dgm:pt>
    <dgm:pt modelId="{DAE2A6F7-570B-4F2B-BA20-C7CF56ABEEE1}" type="pres">
      <dgm:prSet presAssocID="{149F128B-8EB2-4C00-A0C3-54429A165898}" presName="parentText" presStyleLbl="node1" presStyleIdx="0" presStyleCnt="3">
        <dgm:presLayoutVars>
          <dgm:chMax val="0"/>
          <dgm:bulletEnabled val="1"/>
        </dgm:presLayoutVars>
      </dgm:prSet>
      <dgm:spPr/>
    </dgm:pt>
    <dgm:pt modelId="{C13CA177-53D6-49B2-9F8C-40B97C9B8C12}" type="pres">
      <dgm:prSet presAssocID="{51BFF0FF-1449-4841-ADCB-5AC39AF962E6}" presName="spacer" presStyleCnt="0"/>
      <dgm:spPr/>
    </dgm:pt>
    <dgm:pt modelId="{3D218F4A-6CC2-4250-87FD-389312FCC7E5}" type="pres">
      <dgm:prSet presAssocID="{6E51D1D0-45C5-441D-9204-BAE16D1B2866}" presName="parentText" presStyleLbl="node1" presStyleIdx="1" presStyleCnt="3">
        <dgm:presLayoutVars>
          <dgm:chMax val="0"/>
          <dgm:bulletEnabled val="1"/>
        </dgm:presLayoutVars>
      </dgm:prSet>
      <dgm:spPr/>
    </dgm:pt>
    <dgm:pt modelId="{03015351-9CA2-4128-BBF0-9A844D63E6CF}" type="pres">
      <dgm:prSet presAssocID="{41F5DEB3-A5B7-4063-84CC-CB141E61EFDF}" presName="spacer" presStyleCnt="0"/>
      <dgm:spPr/>
    </dgm:pt>
    <dgm:pt modelId="{A6AF6427-C58C-4FFA-87BB-F7CDD9A0B33D}" type="pres">
      <dgm:prSet presAssocID="{6C019F0A-BFFF-48B0-9A30-9E01A1115ED9}" presName="parentText" presStyleLbl="node1" presStyleIdx="2" presStyleCnt="3">
        <dgm:presLayoutVars>
          <dgm:chMax val="0"/>
          <dgm:bulletEnabled val="1"/>
        </dgm:presLayoutVars>
      </dgm:prSet>
      <dgm:spPr/>
    </dgm:pt>
  </dgm:ptLst>
  <dgm:cxnLst>
    <dgm:cxn modelId="{AEE1050C-7BD2-42C2-97F7-D2D7920E18CD}" type="presOf" srcId="{6E51D1D0-45C5-441D-9204-BAE16D1B2866}" destId="{3D218F4A-6CC2-4250-87FD-389312FCC7E5}" srcOrd="0" destOrd="0" presId="urn:microsoft.com/office/officeart/2005/8/layout/vList2"/>
    <dgm:cxn modelId="{E05D6422-011C-4FD3-948A-FF9E2A11BA78}" srcId="{68CC4DCC-ADD0-47CD-9649-FE96F417DE8C}" destId="{6C019F0A-BFFF-48B0-9A30-9E01A1115ED9}" srcOrd="2" destOrd="0" parTransId="{2E262C2B-516A-4465-9EAA-F9BCDE5DCBD9}" sibTransId="{7763986B-D094-4B07-8F48-7C514F459F8B}"/>
    <dgm:cxn modelId="{AE69F828-42C0-489E-9318-6AA65B97CD8B}" type="presOf" srcId="{68CC4DCC-ADD0-47CD-9649-FE96F417DE8C}" destId="{E86CC788-4E00-453D-9417-3B7BEADF2910}" srcOrd="0" destOrd="0" presId="urn:microsoft.com/office/officeart/2005/8/layout/vList2"/>
    <dgm:cxn modelId="{9C701446-98D2-41B7-ADBD-31CD62E6D1F6}" srcId="{68CC4DCC-ADD0-47CD-9649-FE96F417DE8C}" destId="{6E51D1D0-45C5-441D-9204-BAE16D1B2866}" srcOrd="1" destOrd="0" parTransId="{A9C49C90-DD2E-4663-A6ED-2A56EA2E29A9}" sibTransId="{41F5DEB3-A5B7-4063-84CC-CB141E61EFDF}"/>
    <dgm:cxn modelId="{415B9D58-0FEB-4128-8758-041659374BF3}" type="presOf" srcId="{149F128B-8EB2-4C00-A0C3-54429A165898}" destId="{DAE2A6F7-570B-4F2B-BA20-C7CF56ABEEE1}" srcOrd="0" destOrd="0" presId="urn:microsoft.com/office/officeart/2005/8/layout/vList2"/>
    <dgm:cxn modelId="{9899D179-0016-443D-9CC8-ACF059916CF0}" type="presOf" srcId="{6C019F0A-BFFF-48B0-9A30-9E01A1115ED9}" destId="{A6AF6427-C58C-4FFA-87BB-F7CDD9A0B33D}" srcOrd="0" destOrd="0" presId="urn:microsoft.com/office/officeart/2005/8/layout/vList2"/>
    <dgm:cxn modelId="{FA8ED788-A6CC-4096-B1AE-8F027537CB31}" srcId="{68CC4DCC-ADD0-47CD-9649-FE96F417DE8C}" destId="{149F128B-8EB2-4C00-A0C3-54429A165898}" srcOrd="0" destOrd="0" parTransId="{70CAD20A-8061-4A51-ADF9-4749D115AA47}" sibTransId="{51BFF0FF-1449-4841-ADCB-5AC39AF962E6}"/>
    <dgm:cxn modelId="{5D017B82-8CE0-49A1-B745-A78D49C3B024}" type="presParOf" srcId="{E86CC788-4E00-453D-9417-3B7BEADF2910}" destId="{DAE2A6F7-570B-4F2B-BA20-C7CF56ABEEE1}" srcOrd="0" destOrd="0" presId="urn:microsoft.com/office/officeart/2005/8/layout/vList2"/>
    <dgm:cxn modelId="{8BD4832D-03BF-43F7-AAAE-34ACF9675293}" type="presParOf" srcId="{E86CC788-4E00-453D-9417-3B7BEADF2910}" destId="{C13CA177-53D6-49B2-9F8C-40B97C9B8C12}" srcOrd="1" destOrd="0" presId="urn:microsoft.com/office/officeart/2005/8/layout/vList2"/>
    <dgm:cxn modelId="{2FF65E6A-DED0-4144-A364-F70DD7BAD4F8}" type="presParOf" srcId="{E86CC788-4E00-453D-9417-3B7BEADF2910}" destId="{3D218F4A-6CC2-4250-87FD-389312FCC7E5}" srcOrd="2" destOrd="0" presId="urn:microsoft.com/office/officeart/2005/8/layout/vList2"/>
    <dgm:cxn modelId="{3F92B390-AB70-48E6-873D-01B01B2E72A8}" type="presParOf" srcId="{E86CC788-4E00-453D-9417-3B7BEADF2910}" destId="{03015351-9CA2-4128-BBF0-9A844D63E6CF}" srcOrd="3" destOrd="0" presId="urn:microsoft.com/office/officeart/2005/8/layout/vList2"/>
    <dgm:cxn modelId="{8A5F682D-0041-4E7A-8D03-185AEC78DA15}" type="presParOf" srcId="{E86CC788-4E00-453D-9417-3B7BEADF2910}" destId="{A6AF6427-C58C-4FFA-87BB-F7CDD9A0B3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D721511-25E9-4B72-A6D4-1D875757A08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D237132-24B6-42F2-AB1A-BE8180610ECC}">
      <dgm:prSet/>
      <dgm:spPr/>
      <dgm:t>
        <a:bodyPr/>
        <a:lstStyle/>
        <a:p>
          <a:r>
            <a:rPr lang="en-GB"/>
            <a:t>No offence will be committed if the course of conduct was carried out either:</a:t>
          </a:r>
          <a:endParaRPr lang="en-US"/>
        </a:p>
      </dgm:t>
    </dgm:pt>
    <dgm:pt modelId="{6CBC6B95-140B-4FFC-B3FB-0B225E0D1282}" type="parTrans" cxnId="{58C1216E-D86C-4D8C-A50F-6A3F4D2C4644}">
      <dgm:prSet/>
      <dgm:spPr/>
      <dgm:t>
        <a:bodyPr/>
        <a:lstStyle/>
        <a:p>
          <a:endParaRPr lang="en-US"/>
        </a:p>
      </dgm:t>
    </dgm:pt>
    <dgm:pt modelId="{376B8DAC-7F7C-4FE7-B685-E1C64A43DF29}" type="sibTrans" cxnId="{58C1216E-D86C-4D8C-A50F-6A3F4D2C4644}">
      <dgm:prSet/>
      <dgm:spPr/>
      <dgm:t>
        <a:bodyPr/>
        <a:lstStyle/>
        <a:p>
          <a:endParaRPr lang="en-US"/>
        </a:p>
      </dgm:t>
    </dgm:pt>
    <dgm:pt modelId="{D6A2652E-26AD-4C64-A21D-F882CDC98406}">
      <dgm:prSet/>
      <dgm:spPr/>
      <dgm:t>
        <a:bodyPr/>
        <a:lstStyle/>
        <a:p>
          <a:r>
            <a:rPr lang="en-GB"/>
            <a:t>For the purpose of either preventing or detecting crime</a:t>
          </a:r>
          <a:endParaRPr lang="en-US"/>
        </a:p>
      </dgm:t>
    </dgm:pt>
    <dgm:pt modelId="{BB1BFF88-0218-4ECB-B935-6199587B0C33}" type="parTrans" cxnId="{773B7F58-50DD-4EE6-B535-CAA8B69F53E9}">
      <dgm:prSet/>
      <dgm:spPr/>
      <dgm:t>
        <a:bodyPr/>
        <a:lstStyle/>
        <a:p>
          <a:endParaRPr lang="en-US"/>
        </a:p>
      </dgm:t>
    </dgm:pt>
    <dgm:pt modelId="{DEC36140-56C7-4B23-B8B3-F5256C29D80F}" type="sibTrans" cxnId="{773B7F58-50DD-4EE6-B535-CAA8B69F53E9}">
      <dgm:prSet/>
      <dgm:spPr/>
      <dgm:t>
        <a:bodyPr/>
        <a:lstStyle/>
        <a:p>
          <a:endParaRPr lang="en-US"/>
        </a:p>
      </dgm:t>
    </dgm:pt>
    <dgm:pt modelId="{4C3FDD5D-49FB-4711-B1D3-D81BB6EC4226}">
      <dgm:prSet/>
      <dgm:spPr/>
      <dgm:t>
        <a:bodyPr/>
        <a:lstStyle/>
        <a:p>
          <a:r>
            <a:rPr lang="en-GB"/>
            <a:t>Under a rule of law</a:t>
          </a:r>
          <a:endParaRPr lang="en-US"/>
        </a:p>
      </dgm:t>
    </dgm:pt>
    <dgm:pt modelId="{71B15852-37C8-495C-B91A-DF2AB676C346}" type="parTrans" cxnId="{95AC8FA0-EEB5-4D9C-A108-1CF808DF8DA1}">
      <dgm:prSet/>
      <dgm:spPr/>
      <dgm:t>
        <a:bodyPr/>
        <a:lstStyle/>
        <a:p>
          <a:endParaRPr lang="en-US"/>
        </a:p>
      </dgm:t>
    </dgm:pt>
    <dgm:pt modelId="{07F35B66-023F-4AC0-80A5-C4533BBA1655}" type="sibTrans" cxnId="{95AC8FA0-EEB5-4D9C-A108-1CF808DF8DA1}">
      <dgm:prSet/>
      <dgm:spPr/>
      <dgm:t>
        <a:bodyPr/>
        <a:lstStyle/>
        <a:p>
          <a:endParaRPr lang="en-US"/>
        </a:p>
      </dgm:t>
    </dgm:pt>
    <dgm:pt modelId="{51091DE3-8C5B-482D-BC5B-5A776075A755}">
      <dgm:prSet/>
      <dgm:spPr/>
      <dgm:t>
        <a:bodyPr/>
        <a:lstStyle/>
        <a:p>
          <a:r>
            <a:rPr lang="en-GB"/>
            <a:t>That in particular circumstances the pursuit of the conduct was reasonable </a:t>
          </a:r>
          <a:endParaRPr lang="en-US"/>
        </a:p>
      </dgm:t>
    </dgm:pt>
    <dgm:pt modelId="{5DBE748E-EA8F-4B66-8ACC-5F0D0B8E1B3B}" type="parTrans" cxnId="{930F2FBA-BE64-47B7-8CC6-2DCF54C760F6}">
      <dgm:prSet/>
      <dgm:spPr/>
      <dgm:t>
        <a:bodyPr/>
        <a:lstStyle/>
        <a:p>
          <a:endParaRPr lang="en-US"/>
        </a:p>
      </dgm:t>
    </dgm:pt>
    <dgm:pt modelId="{1B11919F-484B-47FF-A57C-40C5CE0138C6}" type="sibTrans" cxnId="{930F2FBA-BE64-47B7-8CC6-2DCF54C760F6}">
      <dgm:prSet/>
      <dgm:spPr/>
      <dgm:t>
        <a:bodyPr/>
        <a:lstStyle/>
        <a:p>
          <a:endParaRPr lang="en-US"/>
        </a:p>
      </dgm:t>
    </dgm:pt>
    <dgm:pt modelId="{5A0B90B5-B9B7-40FB-B9F5-AF9AEE66A484}" type="pres">
      <dgm:prSet presAssocID="{0D721511-25E9-4B72-A6D4-1D875757A081}" presName="linear" presStyleCnt="0">
        <dgm:presLayoutVars>
          <dgm:animLvl val="lvl"/>
          <dgm:resizeHandles val="exact"/>
        </dgm:presLayoutVars>
      </dgm:prSet>
      <dgm:spPr/>
    </dgm:pt>
    <dgm:pt modelId="{0973778B-28C6-499F-B31B-E974BF3862F8}" type="pres">
      <dgm:prSet presAssocID="{AD237132-24B6-42F2-AB1A-BE8180610ECC}" presName="parentText" presStyleLbl="node1" presStyleIdx="0" presStyleCnt="4">
        <dgm:presLayoutVars>
          <dgm:chMax val="0"/>
          <dgm:bulletEnabled val="1"/>
        </dgm:presLayoutVars>
      </dgm:prSet>
      <dgm:spPr/>
    </dgm:pt>
    <dgm:pt modelId="{6E396341-976C-413C-8DD7-036F0689E0CD}" type="pres">
      <dgm:prSet presAssocID="{376B8DAC-7F7C-4FE7-B685-E1C64A43DF29}" presName="spacer" presStyleCnt="0"/>
      <dgm:spPr/>
    </dgm:pt>
    <dgm:pt modelId="{587097F7-1762-40F7-8E06-E8A241283C6B}" type="pres">
      <dgm:prSet presAssocID="{D6A2652E-26AD-4C64-A21D-F882CDC98406}" presName="parentText" presStyleLbl="node1" presStyleIdx="1" presStyleCnt="4">
        <dgm:presLayoutVars>
          <dgm:chMax val="0"/>
          <dgm:bulletEnabled val="1"/>
        </dgm:presLayoutVars>
      </dgm:prSet>
      <dgm:spPr/>
    </dgm:pt>
    <dgm:pt modelId="{92D20C7F-7D8F-43EE-99BF-127D16A54AC0}" type="pres">
      <dgm:prSet presAssocID="{DEC36140-56C7-4B23-B8B3-F5256C29D80F}" presName="spacer" presStyleCnt="0"/>
      <dgm:spPr/>
    </dgm:pt>
    <dgm:pt modelId="{C7D6712F-FC7E-41C0-AB4C-1A78E38F090B}" type="pres">
      <dgm:prSet presAssocID="{4C3FDD5D-49FB-4711-B1D3-D81BB6EC4226}" presName="parentText" presStyleLbl="node1" presStyleIdx="2" presStyleCnt="4">
        <dgm:presLayoutVars>
          <dgm:chMax val="0"/>
          <dgm:bulletEnabled val="1"/>
        </dgm:presLayoutVars>
      </dgm:prSet>
      <dgm:spPr/>
    </dgm:pt>
    <dgm:pt modelId="{E8FF321A-B500-4680-854D-E46C44B34252}" type="pres">
      <dgm:prSet presAssocID="{07F35B66-023F-4AC0-80A5-C4533BBA1655}" presName="spacer" presStyleCnt="0"/>
      <dgm:spPr/>
    </dgm:pt>
    <dgm:pt modelId="{0B34E334-92C4-4466-99F9-E47CA3095B9F}" type="pres">
      <dgm:prSet presAssocID="{51091DE3-8C5B-482D-BC5B-5A776075A755}" presName="parentText" presStyleLbl="node1" presStyleIdx="3" presStyleCnt="4">
        <dgm:presLayoutVars>
          <dgm:chMax val="0"/>
          <dgm:bulletEnabled val="1"/>
        </dgm:presLayoutVars>
      </dgm:prSet>
      <dgm:spPr/>
    </dgm:pt>
  </dgm:ptLst>
  <dgm:cxnLst>
    <dgm:cxn modelId="{58C1216E-D86C-4D8C-A50F-6A3F4D2C4644}" srcId="{0D721511-25E9-4B72-A6D4-1D875757A081}" destId="{AD237132-24B6-42F2-AB1A-BE8180610ECC}" srcOrd="0" destOrd="0" parTransId="{6CBC6B95-140B-4FFC-B3FB-0B225E0D1282}" sibTransId="{376B8DAC-7F7C-4FE7-B685-E1C64A43DF29}"/>
    <dgm:cxn modelId="{11B17D6E-AEB8-4C6B-A01D-30E4FDA49D8D}" type="presOf" srcId="{0D721511-25E9-4B72-A6D4-1D875757A081}" destId="{5A0B90B5-B9B7-40FB-B9F5-AF9AEE66A484}" srcOrd="0" destOrd="0" presId="urn:microsoft.com/office/officeart/2005/8/layout/vList2"/>
    <dgm:cxn modelId="{773B7F58-50DD-4EE6-B535-CAA8B69F53E9}" srcId="{0D721511-25E9-4B72-A6D4-1D875757A081}" destId="{D6A2652E-26AD-4C64-A21D-F882CDC98406}" srcOrd="1" destOrd="0" parTransId="{BB1BFF88-0218-4ECB-B935-6199587B0C33}" sibTransId="{DEC36140-56C7-4B23-B8B3-F5256C29D80F}"/>
    <dgm:cxn modelId="{95AC8FA0-EEB5-4D9C-A108-1CF808DF8DA1}" srcId="{0D721511-25E9-4B72-A6D4-1D875757A081}" destId="{4C3FDD5D-49FB-4711-B1D3-D81BB6EC4226}" srcOrd="2" destOrd="0" parTransId="{71B15852-37C8-495C-B91A-DF2AB676C346}" sibTransId="{07F35B66-023F-4AC0-80A5-C4533BBA1655}"/>
    <dgm:cxn modelId="{1AFED6A2-A8BC-4B8C-A64C-FFF8DD947112}" type="presOf" srcId="{D6A2652E-26AD-4C64-A21D-F882CDC98406}" destId="{587097F7-1762-40F7-8E06-E8A241283C6B}" srcOrd="0" destOrd="0" presId="urn:microsoft.com/office/officeart/2005/8/layout/vList2"/>
    <dgm:cxn modelId="{930F2FBA-BE64-47B7-8CC6-2DCF54C760F6}" srcId="{0D721511-25E9-4B72-A6D4-1D875757A081}" destId="{51091DE3-8C5B-482D-BC5B-5A776075A755}" srcOrd="3" destOrd="0" parTransId="{5DBE748E-EA8F-4B66-8ACC-5F0D0B8E1B3B}" sibTransId="{1B11919F-484B-47FF-A57C-40C5CE0138C6}"/>
    <dgm:cxn modelId="{3C7BB6E8-97EB-43FB-94B5-FE2093C20326}" type="presOf" srcId="{AD237132-24B6-42F2-AB1A-BE8180610ECC}" destId="{0973778B-28C6-499F-B31B-E974BF3862F8}" srcOrd="0" destOrd="0" presId="urn:microsoft.com/office/officeart/2005/8/layout/vList2"/>
    <dgm:cxn modelId="{D98C35EF-2B09-4260-86E2-B9494AD7E26D}" type="presOf" srcId="{51091DE3-8C5B-482D-BC5B-5A776075A755}" destId="{0B34E334-92C4-4466-99F9-E47CA3095B9F}" srcOrd="0" destOrd="0" presId="urn:microsoft.com/office/officeart/2005/8/layout/vList2"/>
    <dgm:cxn modelId="{53A192F4-CDFF-4FAB-BA89-99D9C3A4A4AA}" type="presOf" srcId="{4C3FDD5D-49FB-4711-B1D3-D81BB6EC4226}" destId="{C7D6712F-FC7E-41C0-AB4C-1A78E38F090B}" srcOrd="0" destOrd="0" presId="urn:microsoft.com/office/officeart/2005/8/layout/vList2"/>
    <dgm:cxn modelId="{251CDD6F-51D1-4E5D-A289-0C2C7EFD25EE}" type="presParOf" srcId="{5A0B90B5-B9B7-40FB-B9F5-AF9AEE66A484}" destId="{0973778B-28C6-499F-B31B-E974BF3862F8}" srcOrd="0" destOrd="0" presId="urn:microsoft.com/office/officeart/2005/8/layout/vList2"/>
    <dgm:cxn modelId="{939FE19C-C473-4BD0-9EE7-9FF710E6A103}" type="presParOf" srcId="{5A0B90B5-B9B7-40FB-B9F5-AF9AEE66A484}" destId="{6E396341-976C-413C-8DD7-036F0689E0CD}" srcOrd="1" destOrd="0" presId="urn:microsoft.com/office/officeart/2005/8/layout/vList2"/>
    <dgm:cxn modelId="{2E29AE65-753D-407A-871C-3BBE277BD603}" type="presParOf" srcId="{5A0B90B5-B9B7-40FB-B9F5-AF9AEE66A484}" destId="{587097F7-1762-40F7-8E06-E8A241283C6B}" srcOrd="2" destOrd="0" presId="urn:microsoft.com/office/officeart/2005/8/layout/vList2"/>
    <dgm:cxn modelId="{473C41F2-A3BC-42E5-A2B2-2B4B495D64A3}" type="presParOf" srcId="{5A0B90B5-B9B7-40FB-B9F5-AF9AEE66A484}" destId="{92D20C7F-7D8F-43EE-99BF-127D16A54AC0}" srcOrd="3" destOrd="0" presId="urn:microsoft.com/office/officeart/2005/8/layout/vList2"/>
    <dgm:cxn modelId="{CE341281-F69F-4007-BCA5-50473C25E775}" type="presParOf" srcId="{5A0B90B5-B9B7-40FB-B9F5-AF9AEE66A484}" destId="{C7D6712F-FC7E-41C0-AB4C-1A78E38F090B}" srcOrd="4" destOrd="0" presId="urn:microsoft.com/office/officeart/2005/8/layout/vList2"/>
    <dgm:cxn modelId="{1DB26D0E-ABA8-43F8-B3B2-36A327F8EEB9}" type="presParOf" srcId="{5A0B90B5-B9B7-40FB-B9F5-AF9AEE66A484}" destId="{E8FF321A-B500-4680-854D-E46C44B34252}" srcOrd="5" destOrd="0" presId="urn:microsoft.com/office/officeart/2005/8/layout/vList2"/>
    <dgm:cxn modelId="{52890753-1CAC-4E20-AA70-59A808316E0D}" type="presParOf" srcId="{5A0B90B5-B9B7-40FB-B9F5-AF9AEE66A484}" destId="{0B34E334-92C4-4466-99F9-E47CA3095B9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7F150C6-FC3C-4611-A8E0-362F73E076A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8083985-3FB0-498A-88AB-8848A09F3E94}">
      <dgm:prSet/>
      <dgm:spPr/>
      <dgm:t>
        <a:bodyPr/>
        <a:lstStyle/>
        <a:p>
          <a:r>
            <a:rPr lang="en-GB"/>
            <a:t>When should I consider an SPO?</a:t>
          </a:r>
          <a:endParaRPr lang="en-US"/>
        </a:p>
      </dgm:t>
    </dgm:pt>
    <dgm:pt modelId="{D33D2D64-526A-4DC9-A4D5-3F39C91C9715}" type="parTrans" cxnId="{73DE1BCD-58F2-43E5-8D3F-E83C50174B07}">
      <dgm:prSet/>
      <dgm:spPr/>
      <dgm:t>
        <a:bodyPr/>
        <a:lstStyle/>
        <a:p>
          <a:endParaRPr lang="en-US"/>
        </a:p>
      </dgm:t>
    </dgm:pt>
    <dgm:pt modelId="{F46D3DD9-0190-4046-9D13-1D5ADCA2AEDF}" type="sibTrans" cxnId="{73DE1BCD-58F2-43E5-8D3F-E83C50174B07}">
      <dgm:prSet/>
      <dgm:spPr/>
      <dgm:t>
        <a:bodyPr/>
        <a:lstStyle/>
        <a:p>
          <a:endParaRPr lang="en-US"/>
        </a:p>
      </dgm:t>
    </dgm:pt>
    <dgm:pt modelId="{53C2D170-87F6-41DC-A6CE-DCC685EE73AC}">
      <dgm:prSet/>
      <dgm:spPr/>
      <dgm:t>
        <a:bodyPr/>
        <a:lstStyle/>
        <a:p>
          <a:r>
            <a:rPr lang="en-GB"/>
            <a:t>How long does it last?</a:t>
          </a:r>
          <a:endParaRPr lang="en-US"/>
        </a:p>
      </dgm:t>
    </dgm:pt>
    <dgm:pt modelId="{4E16BAA8-E5F1-48DB-90BA-6817C9569307}" type="parTrans" cxnId="{22A22AE3-B045-471A-8A50-1B94E082BF70}">
      <dgm:prSet/>
      <dgm:spPr/>
      <dgm:t>
        <a:bodyPr/>
        <a:lstStyle/>
        <a:p>
          <a:endParaRPr lang="en-US"/>
        </a:p>
      </dgm:t>
    </dgm:pt>
    <dgm:pt modelId="{8C6C7D92-AA53-4301-876F-B43E123A5D1B}" type="sibTrans" cxnId="{22A22AE3-B045-471A-8A50-1B94E082BF70}">
      <dgm:prSet/>
      <dgm:spPr/>
      <dgm:t>
        <a:bodyPr/>
        <a:lstStyle/>
        <a:p>
          <a:endParaRPr lang="en-US"/>
        </a:p>
      </dgm:t>
    </dgm:pt>
    <dgm:pt modelId="{4DD6F9D0-C46E-4AEC-840A-6867C0FBAA0E}">
      <dgm:prSet/>
      <dgm:spPr/>
      <dgm:t>
        <a:bodyPr/>
        <a:lstStyle/>
        <a:p>
          <a:r>
            <a:rPr lang="en-GB"/>
            <a:t>How do I know if it exists?</a:t>
          </a:r>
          <a:endParaRPr lang="en-US"/>
        </a:p>
      </dgm:t>
    </dgm:pt>
    <dgm:pt modelId="{16AF7183-F069-47AA-ABC4-D70757C00E4F}" type="parTrans" cxnId="{B496ABD0-A441-480D-8D7B-1FE950AB8693}">
      <dgm:prSet/>
      <dgm:spPr/>
      <dgm:t>
        <a:bodyPr/>
        <a:lstStyle/>
        <a:p>
          <a:endParaRPr lang="en-US"/>
        </a:p>
      </dgm:t>
    </dgm:pt>
    <dgm:pt modelId="{D4BAC8C3-B09B-4367-947F-AFB2ADA4CE39}" type="sibTrans" cxnId="{B496ABD0-A441-480D-8D7B-1FE950AB8693}">
      <dgm:prSet/>
      <dgm:spPr/>
      <dgm:t>
        <a:bodyPr/>
        <a:lstStyle/>
        <a:p>
          <a:endParaRPr lang="en-US"/>
        </a:p>
      </dgm:t>
    </dgm:pt>
    <dgm:pt modelId="{F91C1A1D-6379-48B6-A80C-4FFF234122B1}">
      <dgm:prSet/>
      <dgm:spPr/>
      <dgm:t>
        <a:bodyPr/>
        <a:lstStyle/>
        <a:p>
          <a:r>
            <a:rPr lang="en-GB"/>
            <a:t>How do I obtain an SPO? </a:t>
          </a:r>
          <a:endParaRPr lang="en-US"/>
        </a:p>
      </dgm:t>
    </dgm:pt>
    <dgm:pt modelId="{4C056A68-FD3B-4EDD-852B-737FA3F18B3A}" type="parTrans" cxnId="{EC7CD574-5B4D-457D-9C3A-A48F015688F7}">
      <dgm:prSet/>
      <dgm:spPr/>
      <dgm:t>
        <a:bodyPr/>
        <a:lstStyle/>
        <a:p>
          <a:endParaRPr lang="en-US"/>
        </a:p>
      </dgm:t>
    </dgm:pt>
    <dgm:pt modelId="{AC7FD39F-6C5D-4574-9B39-73F1E8F33FAB}" type="sibTrans" cxnId="{EC7CD574-5B4D-457D-9C3A-A48F015688F7}">
      <dgm:prSet/>
      <dgm:spPr/>
      <dgm:t>
        <a:bodyPr/>
        <a:lstStyle/>
        <a:p>
          <a:endParaRPr lang="en-US"/>
        </a:p>
      </dgm:t>
    </dgm:pt>
    <dgm:pt modelId="{E2017FB6-493C-46D5-97E8-B6E6E5408F4D}">
      <dgm:prSet/>
      <dgm:spPr/>
      <dgm:t>
        <a:bodyPr/>
        <a:lstStyle/>
        <a:p>
          <a:r>
            <a:rPr lang="en-GB"/>
            <a:t>Who should receive an SPO?</a:t>
          </a:r>
          <a:endParaRPr lang="en-US"/>
        </a:p>
      </dgm:t>
    </dgm:pt>
    <dgm:pt modelId="{63B5CEBE-32CB-4C44-97AE-974CD20865D0}" type="parTrans" cxnId="{9A3B0E72-F2CC-4035-AE93-377D060C0CFF}">
      <dgm:prSet/>
      <dgm:spPr/>
      <dgm:t>
        <a:bodyPr/>
        <a:lstStyle/>
        <a:p>
          <a:endParaRPr lang="en-US"/>
        </a:p>
      </dgm:t>
    </dgm:pt>
    <dgm:pt modelId="{118A1F52-81C9-4487-9178-ADD493EB84CC}" type="sibTrans" cxnId="{9A3B0E72-F2CC-4035-AE93-377D060C0CFF}">
      <dgm:prSet/>
      <dgm:spPr/>
      <dgm:t>
        <a:bodyPr/>
        <a:lstStyle/>
        <a:p>
          <a:endParaRPr lang="en-US"/>
        </a:p>
      </dgm:t>
    </dgm:pt>
    <dgm:pt modelId="{18D80513-B1CA-45CE-83A8-B0900261392D}">
      <dgm:prSet/>
      <dgm:spPr/>
      <dgm:t>
        <a:bodyPr/>
        <a:lstStyle/>
        <a:p>
          <a:r>
            <a:rPr lang="en-GB"/>
            <a:t>Who is protected?</a:t>
          </a:r>
          <a:endParaRPr lang="en-US"/>
        </a:p>
      </dgm:t>
    </dgm:pt>
    <dgm:pt modelId="{5E9FD683-92D2-4A6B-8819-F7F085DC05EB}" type="parTrans" cxnId="{438A1CA0-42DA-4E60-BA1A-C5C935B61883}">
      <dgm:prSet/>
      <dgm:spPr/>
      <dgm:t>
        <a:bodyPr/>
        <a:lstStyle/>
        <a:p>
          <a:endParaRPr lang="en-US"/>
        </a:p>
      </dgm:t>
    </dgm:pt>
    <dgm:pt modelId="{47C75778-9932-4523-8347-4E0AEC83FB6D}" type="sibTrans" cxnId="{438A1CA0-42DA-4E60-BA1A-C5C935B61883}">
      <dgm:prSet/>
      <dgm:spPr/>
      <dgm:t>
        <a:bodyPr/>
        <a:lstStyle/>
        <a:p>
          <a:endParaRPr lang="en-US"/>
        </a:p>
      </dgm:t>
    </dgm:pt>
    <dgm:pt modelId="{115893E7-BD48-456B-9436-07A1F797BC82}" type="pres">
      <dgm:prSet presAssocID="{F7F150C6-FC3C-4611-A8E0-362F73E076A7}" presName="vert0" presStyleCnt="0">
        <dgm:presLayoutVars>
          <dgm:dir/>
          <dgm:animOne val="branch"/>
          <dgm:animLvl val="lvl"/>
        </dgm:presLayoutVars>
      </dgm:prSet>
      <dgm:spPr/>
    </dgm:pt>
    <dgm:pt modelId="{E18F01E8-BAB3-4240-BF07-F9872D4C2CCD}" type="pres">
      <dgm:prSet presAssocID="{A8083985-3FB0-498A-88AB-8848A09F3E94}" presName="thickLine" presStyleLbl="alignNode1" presStyleIdx="0" presStyleCnt="6"/>
      <dgm:spPr/>
    </dgm:pt>
    <dgm:pt modelId="{D7D5DD4D-622B-4751-AE1D-05C51F264472}" type="pres">
      <dgm:prSet presAssocID="{A8083985-3FB0-498A-88AB-8848A09F3E94}" presName="horz1" presStyleCnt="0"/>
      <dgm:spPr/>
    </dgm:pt>
    <dgm:pt modelId="{8D4ECD96-C2E5-4639-B166-7C50F5CC06F6}" type="pres">
      <dgm:prSet presAssocID="{A8083985-3FB0-498A-88AB-8848A09F3E94}" presName="tx1" presStyleLbl="revTx" presStyleIdx="0" presStyleCnt="6"/>
      <dgm:spPr/>
    </dgm:pt>
    <dgm:pt modelId="{09DA1899-67A3-4781-8035-390ECA43E014}" type="pres">
      <dgm:prSet presAssocID="{A8083985-3FB0-498A-88AB-8848A09F3E94}" presName="vert1" presStyleCnt="0"/>
      <dgm:spPr/>
    </dgm:pt>
    <dgm:pt modelId="{7FCCCBF7-0825-4781-A96E-2F464AF83203}" type="pres">
      <dgm:prSet presAssocID="{53C2D170-87F6-41DC-A6CE-DCC685EE73AC}" presName="thickLine" presStyleLbl="alignNode1" presStyleIdx="1" presStyleCnt="6"/>
      <dgm:spPr/>
    </dgm:pt>
    <dgm:pt modelId="{DDA1073B-DA77-4E2A-8F6B-34D7706FF841}" type="pres">
      <dgm:prSet presAssocID="{53C2D170-87F6-41DC-A6CE-DCC685EE73AC}" presName="horz1" presStyleCnt="0"/>
      <dgm:spPr/>
    </dgm:pt>
    <dgm:pt modelId="{8A90F6B8-DA23-4D64-B558-4D470392DA83}" type="pres">
      <dgm:prSet presAssocID="{53C2D170-87F6-41DC-A6CE-DCC685EE73AC}" presName="tx1" presStyleLbl="revTx" presStyleIdx="1" presStyleCnt="6"/>
      <dgm:spPr/>
    </dgm:pt>
    <dgm:pt modelId="{D6B0A751-744A-46F2-B223-6C2A79BF4191}" type="pres">
      <dgm:prSet presAssocID="{53C2D170-87F6-41DC-A6CE-DCC685EE73AC}" presName="vert1" presStyleCnt="0"/>
      <dgm:spPr/>
    </dgm:pt>
    <dgm:pt modelId="{E7C12C03-CAA1-47D1-A023-B3C1ED9D67AC}" type="pres">
      <dgm:prSet presAssocID="{4DD6F9D0-C46E-4AEC-840A-6867C0FBAA0E}" presName="thickLine" presStyleLbl="alignNode1" presStyleIdx="2" presStyleCnt="6"/>
      <dgm:spPr/>
    </dgm:pt>
    <dgm:pt modelId="{CF2FEFC9-EDEB-4AC6-925C-2C8EC5B9A950}" type="pres">
      <dgm:prSet presAssocID="{4DD6F9D0-C46E-4AEC-840A-6867C0FBAA0E}" presName="horz1" presStyleCnt="0"/>
      <dgm:spPr/>
    </dgm:pt>
    <dgm:pt modelId="{0C0E392D-8516-4DEF-A89E-8935FED959B5}" type="pres">
      <dgm:prSet presAssocID="{4DD6F9D0-C46E-4AEC-840A-6867C0FBAA0E}" presName="tx1" presStyleLbl="revTx" presStyleIdx="2" presStyleCnt="6"/>
      <dgm:spPr/>
    </dgm:pt>
    <dgm:pt modelId="{FD0A1060-7E68-4FEC-A855-6202001A0BBA}" type="pres">
      <dgm:prSet presAssocID="{4DD6F9D0-C46E-4AEC-840A-6867C0FBAA0E}" presName="vert1" presStyleCnt="0"/>
      <dgm:spPr/>
    </dgm:pt>
    <dgm:pt modelId="{9810FCD4-4DB3-4FEC-ACD0-10D4E39432DD}" type="pres">
      <dgm:prSet presAssocID="{F91C1A1D-6379-48B6-A80C-4FFF234122B1}" presName="thickLine" presStyleLbl="alignNode1" presStyleIdx="3" presStyleCnt="6"/>
      <dgm:spPr/>
    </dgm:pt>
    <dgm:pt modelId="{9963A157-3D25-46DF-9E06-CD3E8ADC6BBE}" type="pres">
      <dgm:prSet presAssocID="{F91C1A1D-6379-48B6-A80C-4FFF234122B1}" presName="horz1" presStyleCnt="0"/>
      <dgm:spPr/>
    </dgm:pt>
    <dgm:pt modelId="{4E9A31BC-891B-486B-AD86-284998E40D2A}" type="pres">
      <dgm:prSet presAssocID="{F91C1A1D-6379-48B6-A80C-4FFF234122B1}" presName="tx1" presStyleLbl="revTx" presStyleIdx="3" presStyleCnt="6"/>
      <dgm:spPr/>
    </dgm:pt>
    <dgm:pt modelId="{23215CB1-1D7D-426C-A7D5-A2D2F24349DA}" type="pres">
      <dgm:prSet presAssocID="{F91C1A1D-6379-48B6-A80C-4FFF234122B1}" presName="vert1" presStyleCnt="0"/>
      <dgm:spPr/>
    </dgm:pt>
    <dgm:pt modelId="{767A7708-2005-44BD-9F8D-0D181B499D07}" type="pres">
      <dgm:prSet presAssocID="{E2017FB6-493C-46D5-97E8-B6E6E5408F4D}" presName="thickLine" presStyleLbl="alignNode1" presStyleIdx="4" presStyleCnt="6"/>
      <dgm:spPr/>
    </dgm:pt>
    <dgm:pt modelId="{6320855F-EF35-4735-BA7D-DEC1898CEE6B}" type="pres">
      <dgm:prSet presAssocID="{E2017FB6-493C-46D5-97E8-B6E6E5408F4D}" presName="horz1" presStyleCnt="0"/>
      <dgm:spPr/>
    </dgm:pt>
    <dgm:pt modelId="{052380E6-3D3B-4DE5-996E-A0D3E5C375E2}" type="pres">
      <dgm:prSet presAssocID="{E2017FB6-493C-46D5-97E8-B6E6E5408F4D}" presName="tx1" presStyleLbl="revTx" presStyleIdx="4" presStyleCnt="6"/>
      <dgm:spPr/>
    </dgm:pt>
    <dgm:pt modelId="{E04D2535-9044-4AD1-AB74-958B13B0FC7C}" type="pres">
      <dgm:prSet presAssocID="{E2017FB6-493C-46D5-97E8-B6E6E5408F4D}" presName="vert1" presStyleCnt="0"/>
      <dgm:spPr/>
    </dgm:pt>
    <dgm:pt modelId="{965C1EBC-366E-4862-820B-7F49B4E02966}" type="pres">
      <dgm:prSet presAssocID="{18D80513-B1CA-45CE-83A8-B0900261392D}" presName="thickLine" presStyleLbl="alignNode1" presStyleIdx="5" presStyleCnt="6"/>
      <dgm:spPr/>
    </dgm:pt>
    <dgm:pt modelId="{E66B647C-62D0-4F4C-9041-A41070A3A5C3}" type="pres">
      <dgm:prSet presAssocID="{18D80513-B1CA-45CE-83A8-B0900261392D}" presName="horz1" presStyleCnt="0"/>
      <dgm:spPr/>
    </dgm:pt>
    <dgm:pt modelId="{E36924EE-9406-4CA5-B036-F15B3D765539}" type="pres">
      <dgm:prSet presAssocID="{18D80513-B1CA-45CE-83A8-B0900261392D}" presName="tx1" presStyleLbl="revTx" presStyleIdx="5" presStyleCnt="6"/>
      <dgm:spPr/>
    </dgm:pt>
    <dgm:pt modelId="{2FA02FF5-A34D-468E-B72A-8F03D1506F64}" type="pres">
      <dgm:prSet presAssocID="{18D80513-B1CA-45CE-83A8-B0900261392D}" presName="vert1" presStyleCnt="0"/>
      <dgm:spPr/>
    </dgm:pt>
  </dgm:ptLst>
  <dgm:cxnLst>
    <dgm:cxn modelId="{22970C32-86D7-4222-B7DF-E7A69BE04CC4}" type="presOf" srcId="{18D80513-B1CA-45CE-83A8-B0900261392D}" destId="{E36924EE-9406-4CA5-B036-F15B3D765539}" srcOrd="0" destOrd="0" presId="urn:microsoft.com/office/officeart/2008/layout/LinedList"/>
    <dgm:cxn modelId="{68EE593F-6321-48BA-87AC-DC3F75C5B673}" type="presOf" srcId="{53C2D170-87F6-41DC-A6CE-DCC685EE73AC}" destId="{8A90F6B8-DA23-4D64-B558-4D470392DA83}" srcOrd="0" destOrd="0" presId="urn:microsoft.com/office/officeart/2008/layout/LinedList"/>
    <dgm:cxn modelId="{6AB5B467-146C-4E76-AE10-F55C47D6174F}" type="presOf" srcId="{A8083985-3FB0-498A-88AB-8848A09F3E94}" destId="{8D4ECD96-C2E5-4639-B166-7C50F5CC06F6}" srcOrd="0" destOrd="0" presId="urn:microsoft.com/office/officeart/2008/layout/LinedList"/>
    <dgm:cxn modelId="{9A3B0E72-F2CC-4035-AE93-377D060C0CFF}" srcId="{F7F150C6-FC3C-4611-A8E0-362F73E076A7}" destId="{E2017FB6-493C-46D5-97E8-B6E6E5408F4D}" srcOrd="4" destOrd="0" parTransId="{63B5CEBE-32CB-4C44-97AE-974CD20865D0}" sibTransId="{118A1F52-81C9-4487-9178-ADD493EB84CC}"/>
    <dgm:cxn modelId="{EC7CD574-5B4D-457D-9C3A-A48F015688F7}" srcId="{F7F150C6-FC3C-4611-A8E0-362F73E076A7}" destId="{F91C1A1D-6379-48B6-A80C-4FFF234122B1}" srcOrd="3" destOrd="0" parTransId="{4C056A68-FD3B-4EDD-852B-737FA3F18B3A}" sibTransId="{AC7FD39F-6C5D-4574-9B39-73F1E8F33FAB}"/>
    <dgm:cxn modelId="{C7D61296-89F4-454C-946E-1656A23E3F83}" type="presOf" srcId="{F7F150C6-FC3C-4611-A8E0-362F73E076A7}" destId="{115893E7-BD48-456B-9436-07A1F797BC82}" srcOrd="0" destOrd="0" presId="urn:microsoft.com/office/officeart/2008/layout/LinedList"/>
    <dgm:cxn modelId="{4E008C9B-BA60-41E1-AEB3-E55FCD7094D4}" type="presOf" srcId="{F91C1A1D-6379-48B6-A80C-4FFF234122B1}" destId="{4E9A31BC-891B-486B-AD86-284998E40D2A}" srcOrd="0" destOrd="0" presId="urn:microsoft.com/office/officeart/2008/layout/LinedList"/>
    <dgm:cxn modelId="{438A1CA0-42DA-4E60-BA1A-C5C935B61883}" srcId="{F7F150C6-FC3C-4611-A8E0-362F73E076A7}" destId="{18D80513-B1CA-45CE-83A8-B0900261392D}" srcOrd="5" destOrd="0" parTransId="{5E9FD683-92D2-4A6B-8819-F7F085DC05EB}" sibTransId="{47C75778-9932-4523-8347-4E0AEC83FB6D}"/>
    <dgm:cxn modelId="{73DE1BCD-58F2-43E5-8D3F-E83C50174B07}" srcId="{F7F150C6-FC3C-4611-A8E0-362F73E076A7}" destId="{A8083985-3FB0-498A-88AB-8848A09F3E94}" srcOrd="0" destOrd="0" parTransId="{D33D2D64-526A-4DC9-A4D5-3F39C91C9715}" sibTransId="{F46D3DD9-0190-4046-9D13-1D5ADCA2AEDF}"/>
    <dgm:cxn modelId="{B496ABD0-A441-480D-8D7B-1FE950AB8693}" srcId="{F7F150C6-FC3C-4611-A8E0-362F73E076A7}" destId="{4DD6F9D0-C46E-4AEC-840A-6867C0FBAA0E}" srcOrd="2" destOrd="0" parTransId="{16AF7183-F069-47AA-ABC4-D70757C00E4F}" sibTransId="{D4BAC8C3-B09B-4367-947F-AFB2ADA4CE39}"/>
    <dgm:cxn modelId="{334BE3D4-CB6B-4B53-98E6-D3544E172697}" type="presOf" srcId="{4DD6F9D0-C46E-4AEC-840A-6867C0FBAA0E}" destId="{0C0E392D-8516-4DEF-A89E-8935FED959B5}" srcOrd="0" destOrd="0" presId="urn:microsoft.com/office/officeart/2008/layout/LinedList"/>
    <dgm:cxn modelId="{22A22AE3-B045-471A-8A50-1B94E082BF70}" srcId="{F7F150C6-FC3C-4611-A8E0-362F73E076A7}" destId="{53C2D170-87F6-41DC-A6CE-DCC685EE73AC}" srcOrd="1" destOrd="0" parTransId="{4E16BAA8-E5F1-48DB-90BA-6817C9569307}" sibTransId="{8C6C7D92-AA53-4301-876F-B43E123A5D1B}"/>
    <dgm:cxn modelId="{3732C4F5-6357-4D80-9165-E90FE5E4968F}" type="presOf" srcId="{E2017FB6-493C-46D5-97E8-B6E6E5408F4D}" destId="{052380E6-3D3B-4DE5-996E-A0D3E5C375E2}" srcOrd="0" destOrd="0" presId="urn:microsoft.com/office/officeart/2008/layout/LinedList"/>
    <dgm:cxn modelId="{A9A41DCB-F3F4-476A-9AEC-30BD9E159830}" type="presParOf" srcId="{115893E7-BD48-456B-9436-07A1F797BC82}" destId="{E18F01E8-BAB3-4240-BF07-F9872D4C2CCD}" srcOrd="0" destOrd="0" presId="urn:microsoft.com/office/officeart/2008/layout/LinedList"/>
    <dgm:cxn modelId="{4B2C59CB-350E-485C-BFAF-9982718DE0C3}" type="presParOf" srcId="{115893E7-BD48-456B-9436-07A1F797BC82}" destId="{D7D5DD4D-622B-4751-AE1D-05C51F264472}" srcOrd="1" destOrd="0" presId="urn:microsoft.com/office/officeart/2008/layout/LinedList"/>
    <dgm:cxn modelId="{65258786-76FB-4F61-9CBD-54DCA2FC5746}" type="presParOf" srcId="{D7D5DD4D-622B-4751-AE1D-05C51F264472}" destId="{8D4ECD96-C2E5-4639-B166-7C50F5CC06F6}" srcOrd="0" destOrd="0" presId="urn:microsoft.com/office/officeart/2008/layout/LinedList"/>
    <dgm:cxn modelId="{546B8F5A-8D0C-48E1-9310-1FE5EBEFDDB9}" type="presParOf" srcId="{D7D5DD4D-622B-4751-AE1D-05C51F264472}" destId="{09DA1899-67A3-4781-8035-390ECA43E014}" srcOrd="1" destOrd="0" presId="urn:microsoft.com/office/officeart/2008/layout/LinedList"/>
    <dgm:cxn modelId="{DE3960BB-81E7-406D-B875-F60FAD413D6F}" type="presParOf" srcId="{115893E7-BD48-456B-9436-07A1F797BC82}" destId="{7FCCCBF7-0825-4781-A96E-2F464AF83203}" srcOrd="2" destOrd="0" presId="urn:microsoft.com/office/officeart/2008/layout/LinedList"/>
    <dgm:cxn modelId="{80B080C9-E229-47F1-A93F-11979315CBF1}" type="presParOf" srcId="{115893E7-BD48-456B-9436-07A1F797BC82}" destId="{DDA1073B-DA77-4E2A-8F6B-34D7706FF841}" srcOrd="3" destOrd="0" presId="urn:microsoft.com/office/officeart/2008/layout/LinedList"/>
    <dgm:cxn modelId="{6C994EE2-19BA-4118-BA05-A1B9C4CB183D}" type="presParOf" srcId="{DDA1073B-DA77-4E2A-8F6B-34D7706FF841}" destId="{8A90F6B8-DA23-4D64-B558-4D470392DA83}" srcOrd="0" destOrd="0" presId="urn:microsoft.com/office/officeart/2008/layout/LinedList"/>
    <dgm:cxn modelId="{DC1E90DA-F0D8-4466-8980-1A4D52C67D2C}" type="presParOf" srcId="{DDA1073B-DA77-4E2A-8F6B-34D7706FF841}" destId="{D6B0A751-744A-46F2-B223-6C2A79BF4191}" srcOrd="1" destOrd="0" presId="urn:microsoft.com/office/officeart/2008/layout/LinedList"/>
    <dgm:cxn modelId="{5A42BD87-B293-4EC8-A801-2D3DC041F376}" type="presParOf" srcId="{115893E7-BD48-456B-9436-07A1F797BC82}" destId="{E7C12C03-CAA1-47D1-A023-B3C1ED9D67AC}" srcOrd="4" destOrd="0" presId="urn:microsoft.com/office/officeart/2008/layout/LinedList"/>
    <dgm:cxn modelId="{CF3BA29D-1367-487C-9CC8-D427CE87294F}" type="presParOf" srcId="{115893E7-BD48-456B-9436-07A1F797BC82}" destId="{CF2FEFC9-EDEB-4AC6-925C-2C8EC5B9A950}" srcOrd="5" destOrd="0" presId="urn:microsoft.com/office/officeart/2008/layout/LinedList"/>
    <dgm:cxn modelId="{99F96207-B357-4A1C-A952-0EBF18692CDC}" type="presParOf" srcId="{CF2FEFC9-EDEB-4AC6-925C-2C8EC5B9A950}" destId="{0C0E392D-8516-4DEF-A89E-8935FED959B5}" srcOrd="0" destOrd="0" presId="urn:microsoft.com/office/officeart/2008/layout/LinedList"/>
    <dgm:cxn modelId="{34D6C8AB-46EA-4504-B407-CC8B5A2CCA38}" type="presParOf" srcId="{CF2FEFC9-EDEB-4AC6-925C-2C8EC5B9A950}" destId="{FD0A1060-7E68-4FEC-A855-6202001A0BBA}" srcOrd="1" destOrd="0" presId="urn:microsoft.com/office/officeart/2008/layout/LinedList"/>
    <dgm:cxn modelId="{B86B8A54-E3FB-464D-B750-D2F0BC544BB5}" type="presParOf" srcId="{115893E7-BD48-456B-9436-07A1F797BC82}" destId="{9810FCD4-4DB3-4FEC-ACD0-10D4E39432DD}" srcOrd="6" destOrd="0" presId="urn:microsoft.com/office/officeart/2008/layout/LinedList"/>
    <dgm:cxn modelId="{16AA758A-08B3-4128-ABCD-754025FA9C1C}" type="presParOf" srcId="{115893E7-BD48-456B-9436-07A1F797BC82}" destId="{9963A157-3D25-46DF-9E06-CD3E8ADC6BBE}" srcOrd="7" destOrd="0" presId="urn:microsoft.com/office/officeart/2008/layout/LinedList"/>
    <dgm:cxn modelId="{C736E41C-F04E-488B-8C66-E9FD2E71E45C}" type="presParOf" srcId="{9963A157-3D25-46DF-9E06-CD3E8ADC6BBE}" destId="{4E9A31BC-891B-486B-AD86-284998E40D2A}" srcOrd="0" destOrd="0" presId="urn:microsoft.com/office/officeart/2008/layout/LinedList"/>
    <dgm:cxn modelId="{A5494212-0C9E-4911-9D47-A32F12EB1053}" type="presParOf" srcId="{9963A157-3D25-46DF-9E06-CD3E8ADC6BBE}" destId="{23215CB1-1D7D-426C-A7D5-A2D2F24349DA}" srcOrd="1" destOrd="0" presId="urn:microsoft.com/office/officeart/2008/layout/LinedList"/>
    <dgm:cxn modelId="{CC0C19FB-3004-4DCA-A033-89F0D5C04D5C}" type="presParOf" srcId="{115893E7-BD48-456B-9436-07A1F797BC82}" destId="{767A7708-2005-44BD-9F8D-0D181B499D07}" srcOrd="8" destOrd="0" presId="urn:microsoft.com/office/officeart/2008/layout/LinedList"/>
    <dgm:cxn modelId="{35F8C725-7F19-46AB-8C6B-148875B2DD51}" type="presParOf" srcId="{115893E7-BD48-456B-9436-07A1F797BC82}" destId="{6320855F-EF35-4735-BA7D-DEC1898CEE6B}" srcOrd="9" destOrd="0" presId="urn:microsoft.com/office/officeart/2008/layout/LinedList"/>
    <dgm:cxn modelId="{563EFB7C-4E6A-44BE-BC3C-1BDCFF27CBBB}" type="presParOf" srcId="{6320855F-EF35-4735-BA7D-DEC1898CEE6B}" destId="{052380E6-3D3B-4DE5-996E-A0D3E5C375E2}" srcOrd="0" destOrd="0" presId="urn:microsoft.com/office/officeart/2008/layout/LinedList"/>
    <dgm:cxn modelId="{AD38A1BA-5310-4219-ABEC-E61360C0A7DA}" type="presParOf" srcId="{6320855F-EF35-4735-BA7D-DEC1898CEE6B}" destId="{E04D2535-9044-4AD1-AB74-958B13B0FC7C}" srcOrd="1" destOrd="0" presId="urn:microsoft.com/office/officeart/2008/layout/LinedList"/>
    <dgm:cxn modelId="{A45D6EFD-1583-4922-B862-DF228418C488}" type="presParOf" srcId="{115893E7-BD48-456B-9436-07A1F797BC82}" destId="{965C1EBC-366E-4862-820B-7F49B4E02966}" srcOrd="10" destOrd="0" presId="urn:microsoft.com/office/officeart/2008/layout/LinedList"/>
    <dgm:cxn modelId="{BDE37810-9A34-46F4-A356-4CEA78B10864}" type="presParOf" srcId="{115893E7-BD48-456B-9436-07A1F797BC82}" destId="{E66B647C-62D0-4F4C-9041-A41070A3A5C3}" srcOrd="11" destOrd="0" presId="urn:microsoft.com/office/officeart/2008/layout/LinedList"/>
    <dgm:cxn modelId="{D2B538C2-5438-47D7-BEB8-903F3E5FEDCC}" type="presParOf" srcId="{E66B647C-62D0-4F4C-9041-A41070A3A5C3}" destId="{E36924EE-9406-4CA5-B036-F15B3D765539}" srcOrd="0" destOrd="0" presId="urn:microsoft.com/office/officeart/2008/layout/LinedList"/>
    <dgm:cxn modelId="{1F68CDB7-03E4-4029-A6D8-133F476728CF}" type="presParOf" srcId="{E66B647C-62D0-4F4C-9041-A41070A3A5C3}" destId="{2FA02FF5-A34D-468E-B72A-8F03D1506F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21F9D-C3C4-4352-A163-9D93E16BC0E2}">
      <dsp:nvSpPr>
        <dsp:cNvPr id="0" name=""/>
        <dsp:cNvSpPr/>
      </dsp:nvSpPr>
      <dsp:spPr>
        <a:xfrm>
          <a:off x="0" y="0"/>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93A3C1-DC91-472B-AD82-2D4949A17E51}">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Section 7 PHA 1997 determines the meaning of harassment </a:t>
          </a:r>
          <a:endParaRPr lang="en-US" sz="3300" kern="1200"/>
        </a:p>
      </dsp:txBody>
      <dsp:txXfrm>
        <a:off x="0" y="0"/>
        <a:ext cx="6291714" cy="1382683"/>
      </dsp:txXfrm>
    </dsp:sp>
    <dsp:sp modelId="{02CD8A38-5811-426B-A748-1E9FC871978D}">
      <dsp:nvSpPr>
        <dsp:cNvPr id="0" name=""/>
        <dsp:cNvSpPr/>
      </dsp:nvSpPr>
      <dsp:spPr>
        <a:xfrm>
          <a:off x="0" y="1382683"/>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1B9E84-229A-49C8-A4A9-EC9378305543}">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‘Harassment’ includes alarm &amp; distress</a:t>
          </a:r>
          <a:endParaRPr lang="en-US" sz="3300" kern="1200"/>
        </a:p>
      </dsp:txBody>
      <dsp:txXfrm>
        <a:off x="0" y="1382683"/>
        <a:ext cx="6291714" cy="1382683"/>
      </dsp:txXfrm>
    </dsp:sp>
    <dsp:sp modelId="{FE1A005D-4088-41B3-8D21-EAAD8867D008}">
      <dsp:nvSpPr>
        <dsp:cNvPr id="0" name=""/>
        <dsp:cNvSpPr/>
      </dsp:nvSpPr>
      <dsp:spPr>
        <a:xfrm>
          <a:off x="0" y="2765367"/>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7D42F-6AEB-4615-B476-009B890880CE}">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It can be either/or alarm or distress- no need for both together.</a:t>
          </a:r>
          <a:endParaRPr lang="en-US" sz="3300" kern="1200"/>
        </a:p>
      </dsp:txBody>
      <dsp:txXfrm>
        <a:off x="0" y="2765367"/>
        <a:ext cx="6291714" cy="1382683"/>
      </dsp:txXfrm>
    </dsp:sp>
    <dsp:sp modelId="{B6B736A1-F08B-447F-91E6-8A67425E451B}">
      <dsp:nvSpPr>
        <dsp:cNvPr id="0" name=""/>
        <dsp:cNvSpPr/>
      </dsp:nvSpPr>
      <dsp:spPr>
        <a:xfrm>
          <a:off x="0" y="4148051"/>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AC98F-7097-4D40-A587-3B03D19EFF19}">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 behaviour is repeated and is unwanted by the victim. </a:t>
          </a:r>
          <a:endParaRPr lang="en-US" sz="3300" kern="1200"/>
        </a:p>
      </dsp:txBody>
      <dsp:txXfrm>
        <a:off x="0" y="4148051"/>
        <a:ext cx="6291714" cy="13826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474474-258D-478F-BF03-60C2B0480532}">
      <dsp:nvSpPr>
        <dsp:cNvPr id="0" name=""/>
        <dsp:cNvSpPr/>
      </dsp:nvSpPr>
      <dsp:spPr>
        <a:xfrm>
          <a:off x="4446" y="392734"/>
          <a:ext cx="1944320" cy="380667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It is possible for the acts of harassment to be passed on via a 3rd party</a:t>
          </a:r>
          <a:endParaRPr lang="en-US" sz="1800" kern="1200">
            <a:solidFill>
              <a:schemeClr val="tx1"/>
            </a:solidFill>
          </a:endParaRPr>
        </a:p>
      </dsp:txBody>
      <dsp:txXfrm>
        <a:off x="61393" y="449681"/>
        <a:ext cx="1830426" cy="3692784"/>
      </dsp:txXfrm>
    </dsp:sp>
    <dsp:sp modelId="{7A421FBF-E712-455E-83F7-FF61E459F548}">
      <dsp:nvSpPr>
        <dsp:cNvPr id="0" name=""/>
        <dsp:cNvSpPr/>
      </dsp:nvSpPr>
      <dsp:spPr>
        <a:xfrm>
          <a:off x="2143199" y="2054978"/>
          <a:ext cx="412195" cy="48219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143199" y="2151416"/>
        <a:ext cx="288537" cy="289315"/>
      </dsp:txXfrm>
    </dsp:sp>
    <dsp:sp modelId="{98FD2715-ABF9-4F17-8D23-81781CFADE80}">
      <dsp:nvSpPr>
        <dsp:cNvPr id="0" name=""/>
        <dsp:cNvSpPr/>
      </dsp:nvSpPr>
      <dsp:spPr>
        <a:xfrm>
          <a:off x="2726495" y="392734"/>
          <a:ext cx="1944320" cy="3806678"/>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R v Kellett 2001 – Kellett phoned the victim’s work on 2 occasions. On each occasion speaking with the employer &amp; claimed that the victim was pursuing her own personal enterprises when she should be working </a:t>
          </a:r>
          <a:endParaRPr lang="en-US" sz="1800" kern="1200">
            <a:solidFill>
              <a:schemeClr val="tx1"/>
            </a:solidFill>
          </a:endParaRPr>
        </a:p>
      </dsp:txBody>
      <dsp:txXfrm>
        <a:off x="2783442" y="449681"/>
        <a:ext cx="1830426" cy="3692784"/>
      </dsp:txXfrm>
    </dsp:sp>
    <dsp:sp modelId="{CF15106E-BC12-4B0A-9EAB-5A2BA6C0AAD7}">
      <dsp:nvSpPr>
        <dsp:cNvPr id="0" name=""/>
        <dsp:cNvSpPr/>
      </dsp:nvSpPr>
      <dsp:spPr>
        <a:xfrm>
          <a:off x="4865247" y="2054978"/>
          <a:ext cx="412195" cy="482191"/>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65247" y="2151416"/>
        <a:ext cx="288537" cy="289315"/>
      </dsp:txXfrm>
    </dsp:sp>
    <dsp:sp modelId="{D5572EF4-7165-40A4-8196-1829AB8B10B7}">
      <dsp:nvSpPr>
        <dsp:cNvPr id="0" name=""/>
        <dsp:cNvSpPr/>
      </dsp:nvSpPr>
      <dsp:spPr>
        <a:xfrm>
          <a:off x="5448544" y="392734"/>
          <a:ext cx="1944320" cy="3806678"/>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Kellett on each occasion requested that the victim should not be informed of the allegations</a:t>
          </a:r>
          <a:endParaRPr lang="en-US" sz="1800" kern="1200">
            <a:solidFill>
              <a:schemeClr val="tx1"/>
            </a:solidFill>
          </a:endParaRPr>
        </a:p>
      </dsp:txBody>
      <dsp:txXfrm>
        <a:off x="5505491" y="449681"/>
        <a:ext cx="1830426" cy="3692784"/>
      </dsp:txXfrm>
    </dsp:sp>
    <dsp:sp modelId="{E39B0A51-D444-40E9-8B99-CE575A377C7B}">
      <dsp:nvSpPr>
        <dsp:cNvPr id="0" name=""/>
        <dsp:cNvSpPr/>
      </dsp:nvSpPr>
      <dsp:spPr>
        <a:xfrm>
          <a:off x="7587296" y="2054978"/>
          <a:ext cx="412195" cy="48219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587296" y="2151416"/>
        <a:ext cx="288537" cy="289315"/>
      </dsp:txXfrm>
    </dsp:sp>
    <dsp:sp modelId="{BDC842BF-7874-45A0-9995-3CB0543AB035}">
      <dsp:nvSpPr>
        <dsp:cNvPr id="0" name=""/>
        <dsp:cNvSpPr/>
      </dsp:nvSpPr>
      <dsp:spPr>
        <a:xfrm>
          <a:off x="8170592" y="392734"/>
          <a:ext cx="1944320" cy="380667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However, this was ignored &amp; the victim was informed of the allegations by the 3rd party employer &amp; caused upset</a:t>
          </a:r>
          <a:endParaRPr lang="en-US" sz="1800" kern="1200">
            <a:solidFill>
              <a:schemeClr val="tx1"/>
            </a:solidFill>
          </a:endParaRPr>
        </a:p>
      </dsp:txBody>
      <dsp:txXfrm>
        <a:off x="8227539" y="449681"/>
        <a:ext cx="1830426" cy="36927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A2A0BD-42A4-4E88-B7DC-993EDD18D788}">
      <dsp:nvSpPr>
        <dsp:cNvPr id="0" name=""/>
        <dsp:cNvSpPr/>
      </dsp:nvSpPr>
      <dsp:spPr>
        <a:xfrm>
          <a:off x="0" y="229436"/>
          <a:ext cx="6713552" cy="8394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Know</a:t>
          </a:r>
        </a:p>
      </dsp:txBody>
      <dsp:txXfrm>
        <a:off x="40980" y="270416"/>
        <a:ext cx="6631592" cy="757514"/>
      </dsp:txXfrm>
    </dsp:sp>
    <dsp:sp modelId="{69E74913-BD21-4BA1-B7EF-6F5541268BB3}">
      <dsp:nvSpPr>
        <dsp:cNvPr id="0" name=""/>
        <dsp:cNvSpPr/>
      </dsp:nvSpPr>
      <dsp:spPr>
        <a:xfrm>
          <a:off x="0" y="1169711"/>
          <a:ext cx="6713552" cy="8394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Or</a:t>
          </a:r>
        </a:p>
      </dsp:txBody>
      <dsp:txXfrm>
        <a:off x="40980" y="1210691"/>
        <a:ext cx="6631592" cy="757514"/>
      </dsp:txXfrm>
    </dsp:sp>
    <dsp:sp modelId="{AC255B05-4D35-455C-84A5-BF7A95E5296D}">
      <dsp:nvSpPr>
        <dsp:cNvPr id="0" name=""/>
        <dsp:cNvSpPr/>
      </dsp:nvSpPr>
      <dsp:spPr>
        <a:xfrm>
          <a:off x="0" y="2109986"/>
          <a:ext cx="6713552" cy="8394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Ought to know</a:t>
          </a:r>
        </a:p>
      </dsp:txBody>
      <dsp:txXfrm>
        <a:off x="40980" y="2150966"/>
        <a:ext cx="6631592" cy="757514"/>
      </dsp:txXfrm>
    </dsp:sp>
    <dsp:sp modelId="{72E01AC9-973B-4D23-8C77-FC39F3ED77E3}">
      <dsp:nvSpPr>
        <dsp:cNvPr id="0" name=""/>
        <dsp:cNvSpPr/>
      </dsp:nvSpPr>
      <dsp:spPr>
        <a:xfrm>
          <a:off x="0" y="3050260"/>
          <a:ext cx="6713552" cy="8394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Amounts to harassment of another</a:t>
          </a:r>
        </a:p>
      </dsp:txBody>
      <dsp:txXfrm>
        <a:off x="40980" y="3091240"/>
        <a:ext cx="6631592" cy="7575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36AB13-3669-4616-81F8-9D7EBE77D90B}">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9493FB-211D-4F5C-90FF-EC3C47AFCEDE}">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Section 32 Crime &amp; Disorder Act 1998</a:t>
          </a:r>
          <a:endParaRPr lang="en-US" sz="2500" kern="1200"/>
        </a:p>
      </dsp:txBody>
      <dsp:txXfrm>
        <a:off x="585701" y="1066737"/>
        <a:ext cx="4337991" cy="2693452"/>
      </dsp:txXfrm>
    </dsp:sp>
    <dsp:sp modelId="{6374BA7A-6A25-4113-95F7-736D31D78D1B}">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376329-C67C-42F2-A4C3-DA87954C866B}">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Specifies the offence of Harassment (S2, 2A, 4, 4A) which can be racially or religiously aggravated thereby increasing the powers available to courts when sentencing </a:t>
          </a:r>
          <a:endParaRPr lang="en-US" sz="2500" kern="1200"/>
        </a:p>
      </dsp:txBody>
      <dsp:txXfrm>
        <a:off x="6092527" y="1066737"/>
        <a:ext cx="4337991" cy="2693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CD85BD-576F-49AD-BFC4-E6B6DE041DFA}">
      <dsp:nvSpPr>
        <dsp:cNvPr id="0" name=""/>
        <dsp:cNvSpPr/>
      </dsp:nvSpPr>
      <dsp:spPr>
        <a:xfrm>
          <a:off x="819983" y="2124"/>
          <a:ext cx="2868885" cy="17213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At the time OR immediately before OR immediately after committing the offence</a:t>
          </a:r>
          <a:endParaRPr lang="en-US" sz="2200" kern="1200"/>
        </a:p>
      </dsp:txBody>
      <dsp:txXfrm>
        <a:off x="819983" y="2124"/>
        <a:ext cx="2868885" cy="1721331"/>
      </dsp:txXfrm>
    </dsp:sp>
    <dsp:sp modelId="{37D7672C-72E5-4E2E-BB84-434730A595E5}">
      <dsp:nvSpPr>
        <dsp:cNvPr id="0" name=""/>
        <dsp:cNvSpPr/>
      </dsp:nvSpPr>
      <dsp:spPr>
        <a:xfrm>
          <a:off x="3975757" y="2124"/>
          <a:ext cx="2868885" cy="1721331"/>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offender demonstrates towards the victim hostility based on the victim’s </a:t>
          </a:r>
          <a:endParaRPr lang="en-US" sz="2200" kern="1200"/>
        </a:p>
      </dsp:txBody>
      <dsp:txXfrm>
        <a:off x="3975757" y="2124"/>
        <a:ext cx="2868885" cy="1721331"/>
      </dsp:txXfrm>
    </dsp:sp>
    <dsp:sp modelId="{972937F1-C384-4A8C-B12B-4000875CB607}">
      <dsp:nvSpPr>
        <dsp:cNvPr id="0" name=""/>
        <dsp:cNvSpPr/>
      </dsp:nvSpPr>
      <dsp:spPr>
        <a:xfrm>
          <a:off x="7131531" y="2124"/>
          <a:ext cx="2868885" cy="1721331"/>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Membership OR presumed membership of a racial or religious group OR </a:t>
          </a:r>
          <a:endParaRPr lang="en-US" sz="2200" kern="1200"/>
        </a:p>
      </dsp:txBody>
      <dsp:txXfrm>
        <a:off x="7131531" y="2124"/>
        <a:ext cx="2868885" cy="1721331"/>
      </dsp:txXfrm>
    </dsp:sp>
    <dsp:sp modelId="{3C01573C-8CB6-455F-8C84-868216F7FA5F}">
      <dsp:nvSpPr>
        <dsp:cNvPr id="0" name=""/>
        <dsp:cNvSpPr/>
      </dsp:nvSpPr>
      <dsp:spPr>
        <a:xfrm>
          <a:off x="2397870" y="2010343"/>
          <a:ext cx="2868885" cy="1721331"/>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offence is motivated (wholly or partly) by hostility towards members of a</a:t>
          </a:r>
          <a:endParaRPr lang="en-US" sz="2200" kern="1200"/>
        </a:p>
      </dsp:txBody>
      <dsp:txXfrm>
        <a:off x="2397870" y="2010343"/>
        <a:ext cx="2868885" cy="1721331"/>
      </dsp:txXfrm>
    </dsp:sp>
    <dsp:sp modelId="{45139EC9-68D4-4E96-9756-D5DB0DE1BDD8}">
      <dsp:nvSpPr>
        <dsp:cNvPr id="0" name=""/>
        <dsp:cNvSpPr/>
      </dsp:nvSpPr>
      <dsp:spPr>
        <a:xfrm>
          <a:off x="5553644" y="2010343"/>
          <a:ext cx="2868885" cy="172133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Racial OR Religious group based on their membership of that group</a:t>
          </a:r>
          <a:endParaRPr lang="en-US" sz="2200" kern="1200"/>
        </a:p>
      </dsp:txBody>
      <dsp:txXfrm>
        <a:off x="5553644" y="2010343"/>
        <a:ext cx="2868885" cy="17213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E2A6F7-570B-4F2B-BA20-C7CF56ABEEE1}">
      <dsp:nvSpPr>
        <dsp:cNvPr id="0" name=""/>
        <dsp:cNvSpPr/>
      </dsp:nvSpPr>
      <dsp:spPr>
        <a:xfrm>
          <a:off x="0" y="23719"/>
          <a:ext cx="10515600" cy="13866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 person (A) whose course of conduct (a) amounts to stalking AND (b) either</a:t>
          </a:r>
          <a:endParaRPr lang="en-US" sz="2500" kern="1200"/>
        </a:p>
      </dsp:txBody>
      <dsp:txXfrm>
        <a:off x="67690" y="91409"/>
        <a:ext cx="10380220" cy="1251252"/>
      </dsp:txXfrm>
    </dsp:sp>
    <dsp:sp modelId="{3D218F4A-6CC2-4250-87FD-389312FCC7E5}">
      <dsp:nvSpPr>
        <dsp:cNvPr id="0" name=""/>
        <dsp:cNvSpPr/>
      </dsp:nvSpPr>
      <dsp:spPr>
        <a:xfrm>
          <a:off x="0" y="1482352"/>
          <a:ext cx="10515600" cy="13866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 causes another (B) to fear on at least two occasions that violence will be used against B, OR (ii) causes B serious alarm or distress which has a substantial adverse effect on B’s usual day-to-day activities </a:t>
          </a:r>
          <a:endParaRPr lang="en-US" sz="2500" kern="1200"/>
        </a:p>
      </dsp:txBody>
      <dsp:txXfrm>
        <a:off x="67690" y="1550042"/>
        <a:ext cx="10380220" cy="1251252"/>
      </dsp:txXfrm>
    </dsp:sp>
    <dsp:sp modelId="{A6AF6427-C58C-4FFA-87BB-F7CDD9A0B33D}">
      <dsp:nvSpPr>
        <dsp:cNvPr id="0" name=""/>
        <dsp:cNvSpPr/>
      </dsp:nvSpPr>
      <dsp:spPr>
        <a:xfrm>
          <a:off x="0" y="2940985"/>
          <a:ext cx="10515600" cy="13866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Is guilty of an offence if A knows or ought to know that A’s course of conduct will cause B so to fear on each of those occasions or (as the case may be)will cause such alarm or distress</a:t>
          </a:r>
          <a:endParaRPr lang="en-US" sz="2500" kern="1200"/>
        </a:p>
      </dsp:txBody>
      <dsp:txXfrm>
        <a:off x="67690" y="3008675"/>
        <a:ext cx="10380220" cy="12512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3778B-28C6-499F-B31B-E974BF3862F8}">
      <dsp:nvSpPr>
        <dsp:cNvPr id="0" name=""/>
        <dsp:cNvSpPr/>
      </dsp:nvSpPr>
      <dsp:spPr>
        <a:xfrm>
          <a:off x="0" y="82777"/>
          <a:ext cx="4828172" cy="13197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No offence will be committed if the course of conduct was carried out either:</a:t>
          </a:r>
          <a:endParaRPr lang="en-US" sz="2400" kern="1200"/>
        </a:p>
      </dsp:txBody>
      <dsp:txXfrm>
        <a:off x="64425" y="147202"/>
        <a:ext cx="4699322" cy="1190909"/>
      </dsp:txXfrm>
    </dsp:sp>
    <dsp:sp modelId="{587097F7-1762-40F7-8E06-E8A241283C6B}">
      <dsp:nvSpPr>
        <dsp:cNvPr id="0" name=""/>
        <dsp:cNvSpPr/>
      </dsp:nvSpPr>
      <dsp:spPr>
        <a:xfrm>
          <a:off x="0" y="1471657"/>
          <a:ext cx="4828172" cy="131975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For the purpose of either preventing or detecting crime</a:t>
          </a:r>
          <a:endParaRPr lang="en-US" sz="2400" kern="1200"/>
        </a:p>
      </dsp:txBody>
      <dsp:txXfrm>
        <a:off x="64425" y="1536082"/>
        <a:ext cx="4699322" cy="1190909"/>
      </dsp:txXfrm>
    </dsp:sp>
    <dsp:sp modelId="{C7D6712F-FC7E-41C0-AB4C-1A78E38F090B}">
      <dsp:nvSpPr>
        <dsp:cNvPr id="0" name=""/>
        <dsp:cNvSpPr/>
      </dsp:nvSpPr>
      <dsp:spPr>
        <a:xfrm>
          <a:off x="0" y="2860537"/>
          <a:ext cx="4828172" cy="131975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Under a rule of law</a:t>
          </a:r>
          <a:endParaRPr lang="en-US" sz="2400" kern="1200"/>
        </a:p>
      </dsp:txBody>
      <dsp:txXfrm>
        <a:off x="64425" y="2924962"/>
        <a:ext cx="4699322" cy="1190909"/>
      </dsp:txXfrm>
    </dsp:sp>
    <dsp:sp modelId="{0B34E334-92C4-4466-99F9-E47CA3095B9F}">
      <dsp:nvSpPr>
        <dsp:cNvPr id="0" name=""/>
        <dsp:cNvSpPr/>
      </dsp:nvSpPr>
      <dsp:spPr>
        <a:xfrm>
          <a:off x="0" y="4249417"/>
          <a:ext cx="4828172" cy="131975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That in particular circumstances the pursuit of the conduct was reasonable </a:t>
          </a:r>
          <a:endParaRPr lang="en-US" sz="2400" kern="1200"/>
        </a:p>
      </dsp:txBody>
      <dsp:txXfrm>
        <a:off x="64425" y="4313842"/>
        <a:ext cx="4699322" cy="11909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8F01E8-BAB3-4240-BF07-F9872D4C2CCD}">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4ECD96-C2E5-4639-B166-7C50F5CC06F6}">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When should I consider an SPO?</a:t>
          </a:r>
          <a:endParaRPr lang="en-US" sz="3300" kern="1200"/>
        </a:p>
      </dsp:txBody>
      <dsp:txXfrm>
        <a:off x="0" y="2124"/>
        <a:ext cx="10515600" cy="724514"/>
      </dsp:txXfrm>
    </dsp:sp>
    <dsp:sp modelId="{7FCCCBF7-0825-4781-A96E-2F464AF83203}">
      <dsp:nvSpPr>
        <dsp:cNvPr id="0" name=""/>
        <dsp:cNvSpPr/>
      </dsp:nvSpPr>
      <dsp:spPr>
        <a:xfrm>
          <a:off x="0" y="72663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90F6B8-DA23-4D64-B558-4D470392DA83}">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How long does it last?</a:t>
          </a:r>
          <a:endParaRPr lang="en-US" sz="3300" kern="1200"/>
        </a:p>
      </dsp:txBody>
      <dsp:txXfrm>
        <a:off x="0" y="726639"/>
        <a:ext cx="10515600" cy="724514"/>
      </dsp:txXfrm>
    </dsp:sp>
    <dsp:sp modelId="{E7C12C03-CAA1-47D1-A023-B3C1ED9D67AC}">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0E392D-8516-4DEF-A89E-8935FED959B5}">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How do I know if it exists?</a:t>
          </a:r>
          <a:endParaRPr lang="en-US" sz="3300" kern="1200"/>
        </a:p>
      </dsp:txBody>
      <dsp:txXfrm>
        <a:off x="0" y="1451154"/>
        <a:ext cx="10515600" cy="724514"/>
      </dsp:txXfrm>
    </dsp:sp>
    <dsp:sp modelId="{9810FCD4-4DB3-4FEC-ACD0-10D4E39432DD}">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9A31BC-891B-486B-AD86-284998E40D2A}">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How do I obtain an SPO? </a:t>
          </a:r>
          <a:endParaRPr lang="en-US" sz="3300" kern="1200"/>
        </a:p>
      </dsp:txBody>
      <dsp:txXfrm>
        <a:off x="0" y="2175669"/>
        <a:ext cx="10515600" cy="724514"/>
      </dsp:txXfrm>
    </dsp:sp>
    <dsp:sp modelId="{767A7708-2005-44BD-9F8D-0D181B499D07}">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2380E6-3D3B-4DE5-996E-A0D3E5C375E2}">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Who should receive an SPO?</a:t>
          </a:r>
          <a:endParaRPr lang="en-US" sz="3300" kern="1200"/>
        </a:p>
      </dsp:txBody>
      <dsp:txXfrm>
        <a:off x="0" y="2900183"/>
        <a:ext cx="10515600" cy="724514"/>
      </dsp:txXfrm>
    </dsp:sp>
    <dsp:sp modelId="{965C1EBC-366E-4862-820B-7F49B4E02966}">
      <dsp:nvSpPr>
        <dsp:cNvPr id="0" name=""/>
        <dsp:cNvSpPr/>
      </dsp:nvSpPr>
      <dsp:spPr>
        <a:xfrm>
          <a:off x="0" y="362469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6924EE-9406-4CA5-B036-F15B3D765539}">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Who is protected?</a:t>
          </a:r>
          <a:endParaRPr lang="en-US" sz="3300" kern="1200"/>
        </a:p>
      </dsp:txBody>
      <dsp:txXfrm>
        <a:off x="0" y="3624698"/>
        <a:ext cx="10515600" cy="7245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357F0F-7073-4075-9709-F5891B6BA2C3}" type="datetimeFigureOut">
              <a:rPr lang="en-GB" smtClean="0"/>
              <a:t>31/01/2025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40B5DC-2182-470A-90E2-FD79996AE8D8}" type="slidenum">
              <a:rPr lang="en-GB" smtClean="0"/>
              <a:t>‹#›</a:t>
            </a:fld>
            <a:endParaRPr lang="en-GB"/>
          </a:p>
        </p:txBody>
      </p:sp>
    </p:spTree>
    <p:extLst>
      <p:ext uri="{BB962C8B-B14F-4D97-AF65-F5344CB8AC3E}">
        <p14:creationId xmlns:p14="http://schemas.microsoft.com/office/powerpoint/2010/main" val="14883213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Outline the offence of harassment as stipulated by S1 of the Protection from harassment Act 1997. </a:t>
            </a:r>
          </a:p>
          <a:p>
            <a:r>
              <a:rPr lang="en-GB"/>
              <a:t>2. Outline the offence of harassment as stipulated by S2 and S4 of the Protection from Harassment Act 1997 and defences applicable in the Act. </a:t>
            </a:r>
          </a:p>
          <a:p>
            <a:r>
              <a:rPr lang="en-GB"/>
              <a:t>3. State the offence of stalking as stipulated by S2A and S4A of the protection from Harassment Act 1997 and defences applicable in the Act.</a:t>
            </a:r>
          </a:p>
          <a:p>
            <a:r>
              <a:rPr lang="en-GB"/>
              <a:t> 4. Identify behaviours that constitute stalking and harassment. </a:t>
            </a:r>
          </a:p>
          <a:p>
            <a:r>
              <a:rPr lang="en-GB"/>
              <a:t>5. State the offence of racially and religiously aggravated harassment as stipulated by the Crime and Disorder Act 1998. </a:t>
            </a:r>
          </a:p>
          <a:p>
            <a:r>
              <a:rPr lang="en-GB"/>
              <a:t>6. Describe the information to be recorded by an officer when dealing with a victim of stalking/harassment.</a:t>
            </a:r>
          </a:p>
          <a:p>
            <a:r>
              <a:rPr lang="en-GB"/>
              <a:t> 7. Describe the actions that can be taken by the police when safeguarding a victim of stalking/harassment.</a:t>
            </a:r>
          </a:p>
        </p:txBody>
      </p:sp>
      <p:sp>
        <p:nvSpPr>
          <p:cNvPr id="4" name="Slide Number Placeholder 3"/>
          <p:cNvSpPr>
            <a:spLocks noGrp="1"/>
          </p:cNvSpPr>
          <p:nvPr>
            <p:ph type="sldNum" sz="quarter" idx="5"/>
          </p:nvPr>
        </p:nvSpPr>
        <p:spPr/>
        <p:txBody>
          <a:bodyPr/>
          <a:lstStyle/>
          <a:p>
            <a:fld id="{1040B5DC-2182-470A-90E2-FD79996AE8D8}" type="slidenum">
              <a:rPr lang="en-GB" smtClean="0"/>
              <a:t>2</a:t>
            </a:fld>
            <a:endParaRPr lang="en-GB"/>
          </a:p>
        </p:txBody>
      </p:sp>
    </p:spTree>
    <p:extLst>
      <p:ext uri="{BB962C8B-B14F-4D97-AF65-F5344CB8AC3E}">
        <p14:creationId xmlns:p14="http://schemas.microsoft.com/office/powerpoint/2010/main" val="18950056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is harassment?</a:t>
            </a:r>
          </a:p>
          <a:p>
            <a:endParaRPr lang="en-GB"/>
          </a:p>
          <a:p>
            <a:r>
              <a:rPr lang="en-GB"/>
              <a:t>5 mins Find the definition of S1 Protection from Harassment Act 1997</a:t>
            </a:r>
          </a:p>
        </p:txBody>
      </p:sp>
      <p:sp>
        <p:nvSpPr>
          <p:cNvPr id="4" name="Slide Number Placeholder 3"/>
          <p:cNvSpPr>
            <a:spLocks noGrp="1"/>
          </p:cNvSpPr>
          <p:nvPr>
            <p:ph type="sldNum" sz="quarter" idx="5"/>
          </p:nvPr>
        </p:nvSpPr>
        <p:spPr/>
        <p:txBody>
          <a:bodyPr/>
          <a:lstStyle/>
          <a:p>
            <a:fld id="{1040B5DC-2182-470A-90E2-FD79996AE8D8}" type="slidenum">
              <a:rPr lang="en-GB" smtClean="0"/>
              <a:t>3</a:t>
            </a:fld>
            <a:endParaRPr lang="en-GB"/>
          </a:p>
        </p:txBody>
      </p:sp>
    </p:spTree>
    <p:extLst>
      <p:ext uri="{BB962C8B-B14F-4D97-AF65-F5344CB8AC3E}">
        <p14:creationId xmlns:p14="http://schemas.microsoft.com/office/powerpoint/2010/main" val="3197184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Section 2 merely states that – a person who pursues a course of conduct in breach of section 1 or 1A commits an offence</a:t>
            </a:r>
          </a:p>
          <a:p>
            <a:endParaRPr lang="en-GB"/>
          </a:p>
          <a:p>
            <a:r>
              <a:rPr lang="en-GB"/>
              <a:t> Summary Offence – 6 months imprisonment and/or fine - not exceeding £5000 </a:t>
            </a:r>
          </a:p>
          <a:p>
            <a:endParaRPr lang="en-GB"/>
          </a:p>
          <a:p>
            <a:r>
              <a:rPr lang="en-GB"/>
              <a:t>Court can also impose a Restraining Order </a:t>
            </a:r>
          </a:p>
          <a:p>
            <a:endParaRPr lang="en-GB"/>
          </a:p>
          <a:p>
            <a:r>
              <a:rPr lang="en-GB"/>
              <a:t>Three defences are available to the section 2 offence: that the course of conduct was pursued for the purpose of preventing or detecting crime; that it was pursued under any enactment or rule of law or to comply with any condition or requirement imposed by any person under any enactment; or that in the particular circumstances the pursuit of the course of conduct was</a:t>
            </a:r>
          </a:p>
        </p:txBody>
      </p:sp>
      <p:sp>
        <p:nvSpPr>
          <p:cNvPr id="4" name="Slide Number Placeholder 3"/>
          <p:cNvSpPr>
            <a:spLocks noGrp="1"/>
          </p:cNvSpPr>
          <p:nvPr>
            <p:ph type="sldNum" sz="quarter" idx="5"/>
          </p:nvPr>
        </p:nvSpPr>
        <p:spPr/>
        <p:txBody>
          <a:bodyPr/>
          <a:lstStyle/>
          <a:p>
            <a:fld id="{1040B5DC-2182-470A-90E2-FD79996AE8D8}" type="slidenum">
              <a:rPr lang="en-GB" smtClean="0"/>
              <a:t>4</a:t>
            </a:fld>
            <a:endParaRPr lang="en-GB"/>
          </a:p>
        </p:txBody>
      </p:sp>
    </p:spTree>
    <p:extLst>
      <p:ext uri="{BB962C8B-B14F-4D97-AF65-F5344CB8AC3E}">
        <p14:creationId xmlns:p14="http://schemas.microsoft.com/office/powerpoint/2010/main" val="978655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Summary Offence, 6 months imprisonment and/or Fine </a:t>
            </a:r>
          </a:p>
          <a:p>
            <a:endParaRPr lang="en-GB"/>
          </a:p>
          <a:p>
            <a:r>
              <a:rPr lang="en-GB"/>
              <a:t>S1(1A) was inserted in 2005 by the Serious organised Crime act 2005 Section 125(2) of the SOCPA added a new subsection 1(1A) to the PHA making it an offence for a person (or persons) to pursue a course of conduct involving the harassment of two or more persons on separate occasions which the defendant knows or ought to know involves harassment, the purpose of which is to persuade (</a:t>
            </a:r>
            <a:r>
              <a:rPr lang="en-GB" err="1"/>
              <a:t>i.e</a:t>
            </a:r>
            <a:r>
              <a:rPr lang="en-GB"/>
              <a:t> that </a:t>
            </a:r>
            <a:r>
              <a:rPr lang="en-GB" err="1"/>
              <a:t>Mens</a:t>
            </a:r>
            <a:r>
              <a:rPr lang="en-GB"/>
              <a:t> Rea that intent)any person (not necessarily one of the persons being harassed) not to do something that he is entitled to do or to do something he is not under any obligation to do. </a:t>
            </a:r>
          </a:p>
          <a:p>
            <a:endParaRPr lang="en-GB"/>
          </a:p>
          <a:p>
            <a:r>
              <a:rPr lang="en-GB"/>
              <a:t>Section 125(7) of the SOCPA amended the definition of course of conduct in section 7(3) of the PHA so that in relation to two or more persons a course of conduct means conduct on at least one occasion in relation to each person. Again this allows a wider application of the legislation in terms of activities carried out in a group context. This means that companies now have the option to take out injunctions against people harassing their employees in the name of the company and will not have to take action in the name of a particular employee. However, a course of conduct must involve conduct on at least two occasions, and in relation to the harassment of two or more persons, it means conduct on at least one occasion in relation to each person. It is clearly a matter for the courts, on a case by </a:t>
            </a:r>
          </a:p>
        </p:txBody>
      </p:sp>
      <p:sp>
        <p:nvSpPr>
          <p:cNvPr id="4" name="Slide Number Placeholder 3"/>
          <p:cNvSpPr>
            <a:spLocks noGrp="1"/>
          </p:cNvSpPr>
          <p:nvPr>
            <p:ph type="sldNum" sz="quarter" idx="5"/>
          </p:nvPr>
        </p:nvSpPr>
        <p:spPr/>
        <p:txBody>
          <a:bodyPr/>
          <a:lstStyle/>
          <a:p>
            <a:fld id="{1040B5DC-2182-470A-90E2-FD79996AE8D8}" type="slidenum">
              <a:rPr lang="en-GB" smtClean="0"/>
              <a:t>5</a:t>
            </a:fld>
            <a:endParaRPr lang="en-GB"/>
          </a:p>
        </p:txBody>
      </p:sp>
    </p:spTree>
    <p:extLst>
      <p:ext uri="{BB962C8B-B14F-4D97-AF65-F5344CB8AC3E}">
        <p14:creationId xmlns:p14="http://schemas.microsoft.com/office/powerpoint/2010/main" val="529751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least 2 occasions, however the fewer and wider spread the incidents, the less likely that harassment will be proven. Incidents a year apart could be a course of conduct –e.g. a threat to do something bad on an anniversary</a:t>
            </a:r>
          </a:p>
          <a:p>
            <a:endParaRPr lang="en-GB"/>
          </a:p>
          <a:p>
            <a:r>
              <a:rPr lang="en-GB"/>
              <a:t> In relation to two or more persons, conduct on at least one occasion in relation to each of those persons. </a:t>
            </a:r>
          </a:p>
          <a:p>
            <a:endParaRPr lang="en-GB"/>
          </a:p>
          <a:p>
            <a:r>
              <a:rPr lang="en-GB"/>
              <a:t>The course of conduct can be directed towards more than 1 victim in each individual instance (R v Williams 1998). 2 women shared a flat. Female 1 was in the shower when she found Williams attempting to open the bathroom window. She screamed and female 2 came running but Williams had gone. 2 days later female 2 was in the shower when she saw Williams looking through the bedroom window. </a:t>
            </a:r>
          </a:p>
          <a:p>
            <a:endParaRPr lang="en-GB"/>
          </a:p>
          <a:p>
            <a:r>
              <a:rPr lang="en-GB"/>
              <a:t>Police were called, he was arrested and convicted of harassment. He appealed on the grounds that although it was 2 incident they were towards 2 different people. Appeal failed in that as female 2 was present during the first incident she had been alarmed by the knowledge of it.</a:t>
            </a:r>
          </a:p>
          <a:p>
            <a:endParaRPr lang="en-GB"/>
          </a:p>
          <a:p>
            <a:endParaRPr lang="en-GB"/>
          </a:p>
          <a:p>
            <a:r>
              <a:rPr lang="en-GB"/>
              <a:t> In the case of R v Kelly 2003 several calls made to a mobile phone over a very short period of time were found to be a harassing course of action. The phone calls were not even answered – with the victim later listening to the messages left by the defendant – replaying each message one after another. 6 The victim was found to be harassed by the conduct as a whole rather than each individual call or message </a:t>
            </a:r>
          </a:p>
        </p:txBody>
      </p:sp>
      <p:sp>
        <p:nvSpPr>
          <p:cNvPr id="4" name="Slide Number Placeholder 3"/>
          <p:cNvSpPr>
            <a:spLocks noGrp="1"/>
          </p:cNvSpPr>
          <p:nvPr>
            <p:ph type="sldNum" sz="quarter" idx="5"/>
          </p:nvPr>
        </p:nvSpPr>
        <p:spPr/>
        <p:txBody>
          <a:bodyPr/>
          <a:lstStyle/>
          <a:p>
            <a:fld id="{1040B5DC-2182-470A-90E2-FD79996AE8D8}" type="slidenum">
              <a:rPr lang="en-GB" smtClean="0"/>
              <a:t>6</a:t>
            </a:fld>
            <a:endParaRPr lang="en-GB"/>
          </a:p>
        </p:txBody>
      </p:sp>
    </p:spTree>
    <p:extLst>
      <p:ext uri="{BB962C8B-B14F-4D97-AF65-F5344CB8AC3E}">
        <p14:creationId xmlns:p14="http://schemas.microsoft.com/office/powerpoint/2010/main" val="18409116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‘Likely to cause’ alarm or distress It can be either/or alarm or distress – it does not have to be both together (DPP v </a:t>
            </a:r>
            <a:r>
              <a:rPr lang="en-GB" err="1"/>
              <a:t>Ramsdale</a:t>
            </a:r>
            <a:r>
              <a:rPr lang="en-GB"/>
              <a:t> 2000)</a:t>
            </a:r>
          </a:p>
          <a:p>
            <a:endParaRPr lang="en-GB"/>
          </a:p>
          <a:p>
            <a:r>
              <a:rPr lang="en-GB"/>
              <a:t> The behaviour is repeated and unwanted by the victim which causes the victim alarm or distress. </a:t>
            </a:r>
          </a:p>
          <a:p>
            <a:endParaRPr lang="en-GB"/>
          </a:p>
          <a:p>
            <a:r>
              <a:rPr lang="en-GB"/>
              <a:t>Prosecution under 2 or 4 requires proof of harassment. In addition, there must be proof the conduct was targeted at an individual, was calculated to cause alarm/distress and was oppressive and unreasonable.</a:t>
            </a:r>
          </a:p>
          <a:p>
            <a:endParaRPr lang="en-GB"/>
          </a:p>
          <a:p>
            <a:r>
              <a:rPr lang="en-GB"/>
              <a:t> Closely connected groups may also be subjected to ‘collective’ harassment. This is not generally directed at an individual but rather at members of a group. </a:t>
            </a:r>
            <a:r>
              <a:rPr lang="en-GB" err="1"/>
              <a:t>Eg</a:t>
            </a:r>
            <a:r>
              <a:rPr lang="en-GB"/>
              <a:t>, those engaged in a specific trade or profession.</a:t>
            </a:r>
          </a:p>
          <a:p>
            <a:endParaRPr lang="en-GB"/>
          </a:p>
          <a:p>
            <a:endParaRPr lang="en-GB"/>
          </a:p>
        </p:txBody>
      </p:sp>
      <p:sp>
        <p:nvSpPr>
          <p:cNvPr id="4" name="Slide Number Placeholder 3"/>
          <p:cNvSpPr>
            <a:spLocks noGrp="1"/>
          </p:cNvSpPr>
          <p:nvPr>
            <p:ph type="sldNum" sz="quarter" idx="5"/>
          </p:nvPr>
        </p:nvSpPr>
        <p:spPr/>
        <p:txBody>
          <a:bodyPr/>
          <a:lstStyle/>
          <a:p>
            <a:fld id="{1040B5DC-2182-470A-90E2-FD79996AE8D8}" type="slidenum">
              <a:rPr lang="en-GB" smtClean="0"/>
              <a:t>7</a:t>
            </a:fld>
            <a:endParaRPr lang="en-GB"/>
          </a:p>
        </p:txBody>
      </p:sp>
    </p:spTree>
    <p:extLst>
      <p:ext uri="{BB962C8B-B14F-4D97-AF65-F5344CB8AC3E}">
        <p14:creationId xmlns:p14="http://schemas.microsoft.com/office/powerpoint/2010/main" val="554811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Kellet was convicted of pursuing a course of conduct which amounted to harassment contrary to Sections 1 &amp; 2 PHA 1997. The offence was complete when the victim was told of the calls by the 3rd party employer – so long as Kellet knew or ought to have known the calls he made to the employer amounted to harassment. That was so even if Kellet asked that the victim not be told about the allegations</a:t>
            </a:r>
          </a:p>
          <a:p>
            <a:endParaRPr lang="en-GB"/>
          </a:p>
          <a:p>
            <a:endParaRPr lang="en-GB"/>
          </a:p>
        </p:txBody>
      </p:sp>
      <p:sp>
        <p:nvSpPr>
          <p:cNvPr id="4" name="Slide Number Placeholder 3"/>
          <p:cNvSpPr>
            <a:spLocks noGrp="1"/>
          </p:cNvSpPr>
          <p:nvPr>
            <p:ph type="sldNum" sz="quarter" idx="5"/>
          </p:nvPr>
        </p:nvSpPr>
        <p:spPr/>
        <p:txBody>
          <a:bodyPr/>
          <a:lstStyle/>
          <a:p>
            <a:fld id="{1040B5DC-2182-470A-90E2-FD79996AE8D8}" type="slidenum">
              <a:rPr lang="en-GB" smtClean="0"/>
              <a:t>8</a:t>
            </a:fld>
            <a:endParaRPr lang="en-GB"/>
          </a:p>
        </p:txBody>
      </p:sp>
    </p:spTree>
    <p:extLst>
      <p:ext uri="{BB962C8B-B14F-4D97-AF65-F5344CB8AC3E}">
        <p14:creationId xmlns:p14="http://schemas.microsoft.com/office/powerpoint/2010/main" val="41344655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OUGHT TO KNOW - Objective test - It is irrelevant whether the accused was actually subjectively aware that their conduct amounted to harassment. Even if they are oblivious to the fact their conduct amounted to harassment – they would still be guilty if a reasonable person in possession of the same information would think the conduct would amount to harassment. </a:t>
            </a:r>
          </a:p>
          <a:p>
            <a:endParaRPr lang="en-GB"/>
          </a:p>
          <a:p>
            <a:r>
              <a:rPr lang="en-GB"/>
              <a:t>KNOW -Straightforward concept. Subjective awareness in the mind of the defendant that what they were doing amounted to harassment</a:t>
            </a:r>
          </a:p>
        </p:txBody>
      </p:sp>
      <p:sp>
        <p:nvSpPr>
          <p:cNvPr id="4" name="Slide Number Placeholder 3"/>
          <p:cNvSpPr>
            <a:spLocks noGrp="1"/>
          </p:cNvSpPr>
          <p:nvPr>
            <p:ph type="sldNum" sz="quarter" idx="5"/>
          </p:nvPr>
        </p:nvSpPr>
        <p:spPr/>
        <p:txBody>
          <a:bodyPr/>
          <a:lstStyle/>
          <a:p>
            <a:fld id="{1040B5DC-2182-470A-90E2-FD79996AE8D8}" type="slidenum">
              <a:rPr lang="en-GB" smtClean="0"/>
              <a:t>9</a:t>
            </a:fld>
            <a:endParaRPr lang="en-GB"/>
          </a:p>
        </p:txBody>
      </p:sp>
    </p:spTree>
    <p:extLst>
      <p:ext uri="{BB962C8B-B14F-4D97-AF65-F5344CB8AC3E}">
        <p14:creationId xmlns:p14="http://schemas.microsoft.com/office/powerpoint/2010/main" val="31355418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a:t>Defence - Putting People in Fear of Violence - s.4 Section 4 also includes the following statutory defences. It is for the defendant to show that: </a:t>
            </a:r>
          </a:p>
          <a:p>
            <a:endParaRPr lang="en-GB" sz="1400"/>
          </a:p>
          <a:p>
            <a:endParaRPr lang="en-GB" sz="1400"/>
          </a:p>
          <a:p>
            <a:r>
              <a:rPr lang="en-GB" sz="1400"/>
              <a:t>the course of conduct was pursued for the purpose of preventing or detecting crime; the course of conduct was pursued under any enactment or rule of law or to comply with any condition or requirement imposed by any person under any enactment; or pursuit of the course of conduct was reasonable for the protection of him or herself or another or for the protection of her, his or another's property.</a:t>
            </a:r>
          </a:p>
          <a:p>
            <a:endParaRPr lang="en-GB" sz="1400"/>
          </a:p>
          <a:p>
            <a:r>
              <a:rPr lang="en-GB" sz="2000"/>
              <a:t>Either way offence 5 years imprisonment on indictment 6 months and/or Fine summarily The elements of the section 4 offence are: a course of conduct; which causes another to fear that violence will be used against him Personally and not a 3rd party (Mohammed Ali </a:t>
            </a:r>
            <a:r>
              <a:rPr lang="en-GB" sz="2000" err="1"/>
              <a:t>Caurti</a:t>
            </a:r>
            <a:r>
              <a:rPr lang="en-GB" sz="2000"/>
              <a:t> v DPP 2001); and which the defendant knows or ought to know will cause another to fear that violence will be used against him; and the defendant ought to know that his course of conduct will cause another to fear that violence will be used against them if a reasonable person in possession of the same information would think that the course of conduct would cause the other so to fear on that occasion. </a:t>
            </a:r>
          </a:p>
          <a:p>
            <a:endParaRPr lang="en-GB" sz="2000"/>
          </a:p>
          <a:p>
            <a:r>
              <a:rPr lang="en-GB" sz="2000"/>
              <a:t>The course of conduct must cause the victim to fear the violence WILL rather than MIGHT be used. Classic exam trip up involves circumstances causing the victim to be in fear of what might happen in the future – this is not enough (R v Henley 2002) Defence - Putting People in Fear of Violence - s.4 Section 4 also includes the following statutory defences. It is for the defendant to show that: the course of conduct was pursued for the purpose of preventing or detecting crime; the course of conduct was pursued under any enactment or rule of law or to comply with any condition or requirement imposed by any person under any enactment; or pursuit of the course of conduct was reasonable for the protection of him or herself or another or for the protection of her, his or another's property</a:t>
            </a:r>
            <a:endParaRPr lang="en-GB" sz="1400"/>
          </a:p>
        </p:txBody>
      </p:sp>
      <p:sp>
        <p:nvSpPr>
          <p:cNvPr id="4" name="Slide Number Placeholder 3"/>
          <p:cNvSpPr>
            <a:spLocks noGrp="1"/>
          </p:cNvSpPr>
          <p:nvPr>
            <p:ph type="sldNum" sz="quarter" idx="5"/>
          </p:nvPr>
        </p:nvSpPr>
        <p:spPr/>
        <p:txBody>
          <a:bodyPr/>
          <a:lstStyle/>
          <a:p>
            <a:fld id="{1040B5DC-2182-470A-90E2-FD79996AE8D8}" type="slidenum">
              <a:rPr lang="en-GB" smtClean="0"/>
              <a:t>10</a:t>
            </a:fld>
            <a:endParaRPr lang="en-GB"/>
          </a:p>
        </p:txBody>
      </p:sp>
    </p:spTree>
    <p:extLst>
      <p:ext uri="{BB962C8B-B14F-4D97-AF65-F5344CB8AC3E}">
        <p14:creationId xmlns:p14="http://schemas.microsoft.com/office/powerpoint/2010/main" val="19767843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S2 and 2A Either way offence Summary 6 months imprisonment and/or fine Indictment maximum 2 years imprisonment and/or fine </a:t>
            </a:r>
          </a:p>
          <a:p>
            <a:endParaRPr lang="en-GB"/>
          </a:p>
          <a:p>
            <a:r>
              <a:rPr lang="en-GB"/>
              <a:t>S4 and 4A Either way offence Summary 6 months imprisonment Crown court 14 years The Crime &amp; Disorder Act takes existing offences and sets out circumstances in which those existing offences become racially or religiously aggravated.</a:t>
            </a:r>
          </a:p>
          <a:p>
            <a:endParaRPr lang="en-GB"/>
          </a:p>
          <a:p>
            <a:endParaRPr lang="en-GB"/>
          </a:p>
          <a:p>
            <a:endParaRPr lang="en-GB"/>
          </a:p>
          <a:p>
            <a:r>
              <a:rPr lang="en-GB"/>
              <a:t> The ‘aggravated’ form of the offence carries a higher maximum penalty than the ordinary form of the offence Offences that can become racially or religiously aggravated can be grouped into 4 categories: </a:t>
            </a:r>
          </a:p>
          <a:p>
            <a:endParaRPr lang="en-GB"/>
          </a:p>
          <a:p>
            <a:r>
              <a:rPr lang="en-GB"/>
              <a:t>13 Assaults – s20 wounding or GBH – s47 ABH – common assault/battery s.39 CJA 1988 – note that s18 GBH with intent is not covered as already carries a maximum sentence</a:t>
            </a:r>
          </a:p>
          <a:p>
            <a:r>
              <a:rPr lang="en-GB"/>
              <a:t> </a:t>
            </a:r>
          </a:p>
          <a:p>
            <a:r>
              <a:rPr lang="en-GB"/>
              <a:t>Criminal Damage – simple’ criminal damage (basic offence) s1 Criminal Damage Act 1971 Public Order – s4 – s4a – s5 </a:t>
            </a:r>
          </a:p>
          <a:p>
            <a:endParaRPr lang="en-GB"/>
          </a:p>
          <a:p>
            <a:r>
              <a:rPr lang="en-GB"/>
              <a:t>POA 1986 Harassment – s2 – s2a – s4 – s4a PHA 1997</a:t>
            </a:r>
          </a:p>
        </p:txBody>
      </p:sp>
      <p:sp>
        <p:nvSpPr>
          <p:cNvPr id="4" name="Slide Number Placeholder 3"/>
          <p:cNvSpPr>
            <a:spLocks noGrp="1"/>
          </p:cNvSpPr>
          <p:nvPr>
            <p:ph type="sldNum" sz="quarter" idx="5"/>
          </p:nvPr>
        </p:nvSpPr>
        <p:spPr/>
        <p:txBody>
          <a:bodyPr/>
          <a:lstStyle/>
          <a:p>
            <a:fld id="{1040B5DC-2182-470A-90E2-FD79996AE8D8}" type="slidenum">
              <a:rPr lang="en-GB" smtClean="0"/>
              <a:t>12</a:t>
            </a:fld>
            <a:endParaRPr lang="en-GB"/>
          </a:p>
        </p:txBody>
      </p:sp>
    </p:spTree>
    <p:extLst>
      <p:ext uri="{BB962C8B-B14F-4D97-AF65-F5344CB8AC3E}">
        <p14:creationId xmlns:p14="http://schemas.microsoft.com/office/powerpoint/2010/main" val="24248355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Membership, in relation to a racial or religious group, includes association with members of that group; Presumed means presumed by the offender. </a:t>
            </a:r>
          </a:p>
          <a:p>
            <a:endParaRPr lang="en-GB"/>
          </a:p>
          <a:p>
            <a:r>
              <a:rPr lang="en-GB"/>
              <a:t>In this section racial group means a group of persons defined by reference to race, colour, nationality (including citizenship) or ethnic or national origins. In this section religious group means a group of persons defined by reference to religious belief or lack of religious belief.</a:t>
            </a:r>
          </a:p>
          <a:p>
            <a:endParaRPr lang="en-GB"/>
          </a:p>
          <a:p>
            <a:r>
              <a:rPr lang="en-GB"/>
              <a:t> It will be for the courts to define the extent of the term 'immediately' (as referred to in subsection (1)(a) above). The longer the interval between the demonstration of hostility and the offence itself, the less likely it will be that the circumstances will pass the test of racial or religious aggravation. (ii) Members of the Police Service are just as entitled to protection under these provisions as anyone else. For example, someone committing the offence of threatening behaviour by using racial taunts against the police could be prosecuted for the racially aggravated version of the offence under section </a:t>
            </a:r>
          </a:p>
          <a:p>
            <a:endParaRPr lang="en-GB"/>
          </a:p>
          <a:p>
            <a:r>
              <a:rPr lang="en-GB"/>
              <a:t>Hostility is not defined in the legislation. Consideration should be given to ordinary dictionary definitions, which include ill-will, ill-feeling, spite, prejudice, unfriendliness,</a:t>
            </a:r>
          </a:p>
          <a:p>
            <a:endParaRPr lang="en-GB"/>
          </a:p>
          <a:p>
            <a:r>
              <a:rPr lang="en-GB"/>
              <a:t>antagonism, resentment, and dislike. The second part is concerned with the offender's motivation, requiring proof that the substantive offence was wholly or partly motivated by hostility towards persons who are of a particular race or religion. Motive can be established by evidence relating to what the defendant may have said or done on other occasions or prior to the current incident. In some cases, background evidence could well be important if relevant to establish motive, for example, evidence of membership of, or association with, a racist group, or evidence of expressed racist views in the past might, depending on the facts, be admissible in evidence. All of the ‘acts’ within the course of conduct MUST be racially or religiously aggravated not just one of the act</a:t>
            </a:r>
          </a:p>
        </p:txBody>
      </p:sp>
      <p:sp>
        <p:nvSpPr>
          <p:cNvPr id="4" name="Slide Number Placeholder 3"/>
          <p:cNvSpPr>
            <a:spLocks noGrp="1"/>
          </p:cNvSpPr>
          <p:nvPr>
            <p:ph type="sldNum" sz="quarter" idx="5"/>
          </p:nvPr>
        </p:nvSpPr>
        <p:spPr/>
        <p:txBody>
          <a:bodyPr/>
          <a:lstStyle/>
          <a:p>
            <a:fld id="{1040B5DC-2182-470A-90E2-FD79996AE8D8}" type="slidenum">
              <a:rPr lang="en-GB" smtClean="0"/>
              <a:t>13</a:t>
            </a:fld>
            <a:endParaRPr lang="en-GB"/>
          </a:p>
        </p:txBody>
      </p:sp>
    </p:spTree>
    <p:extLst>
      <p:ext uri="{BB962C8B-B14F-4D97-AF65-F5344CB8AC3E}">
        <p14:creationId xmlns:p14="http://schemas.microsoft.com/office/powerpoint/2010/main" val="3834324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Summary offence 6 months imprisonment and/or fine The Protection from Harassment Act 1997 was initially introduced as a Stalking Bill and was always intended to tackle all forms of harassment including stalking.</a:t>
            </a:r>
          </a:p>
          <a:p>
            <a:endParaRPr lang="en-GB"/>
          </a:p>
          <a:p>
            <a:r>
              <a:rPr lang="en-GB"/>
              <a:t> Although stalking offences were prosecuted under the PHA 1997,many victims of stalking felt that they were not taken seriously by the criminal justice system and that stalking should be a specific offence. </a:t>
            </a:r>
          </a:p>
          <a:p>
            <a:r>
              <a:rPr lang="en-GB"/>
              <a:t>The Protection of Freedoms Act 2012, s.111 created 2 new offences (inserted in PHA 1997): The elements of the section 2A offence are: a course of conduct which is in breach of section 1(1) of the Protection from Harassment Act 1997 (i.e. a course of conduct which amounts to harassment) and the course of conduct amounts to stalking. </a:t>
            </a:r>
          </a:p>
          <a:p>
            <a:r>
              <a:rPr lang="en-GB"/>
              <a:t>This means that there has to be a course of conduct which amounts to harassment and that particular harassment can be described as stalking behaviour.</a:t>
            </a:r>
          </a:p>
          <a:p>
            <a:endParaRPr lang="en-GB"/>
          </a:p>
          <a:p>
            <a:r>
              <a:rPr lang="en-GB"/>
              <a:t>The new stalking offences highlighted: Stalking as a specific behaviour as opposed to harassment more generally. Closed the lacuna when a course of conduct fell short of causing a victim to feel fear of violence but nevertheless caused a victim serious alarm or distress. (In this circumstance the police and prosecutors could only consider a section 2 summary offence).</a:t>
            </a:r>
          </a:p>
          <a:p>
            <a:r>
              <a:rPr lang="en-GB"/>
              <a:t> The additional element in the new section 4A offence enable cases to be prosecuted when the defendant's behaviour falls short of fear of violence. Affords more protection to victims of stalking. Defence - Stalking - section 2A If the suspect is able to show that any of the defences to harassment under section 1(3) of the PHA are made out, he or she can not be guilty of stalking as without harassment there can be no conviction for stalking.</a:t>
            </a:r>
          </a:p>
        </p:txBody>
      </p:sp>
      <p:sp>
        <p:nvSpPr>
          <p:cNvPr id="4" name="Slide Number Placeholder 3"/>
          <p:cNvSpPr>
            <a:spLocks noGrp="1"/>
          </p:cNvSpPr>
          <p:nvPr>
            <p:ph type="sldNum" sz="quarter" idx="5"/>
          </p:nvPr>
        </p:nvSpPr>
        <p:spPr/>
        <p:txBody>
          <a:bodyPr/>
          <a:lstStyle/>
          <a:p>
            <a:fld id="{1040B5DC-2182-470A-90E2-FD79996AE8D8}" type="slidenum">
              <a:rPr lang="en-GB" smtClean="0"/>
              <a:t>14</a:t>
            </a:fld>
            <a:endParaRPr lang="en-GB"/>
          </a:p>
        </p:txBody>
      </p:sp>
    </p:spTree>
    <p:extLst>
      <p:ext uri="{BB962C8B-B14F-4D97-AF65-F5344CB8AC3E}">
        <p14:creationId xmlns:p14="http://schemas.microsoft.com/office/powerpoint/2010/main" val="10174726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0B5DC-2182-470A-90E2-FD79996AE8D8}" type="slidenum">
              <a:rPr lang="en-GB" smtClean="0"/>
              <a:t>15</a:t>
            </a:fld>
            <a:endParaRPr lang="en-GB"/>
          </a:p>
        </p:txBody>
      </p:sp>
    </p:spTree>
    <p:extLst>
      <p:ext uri="{BB962C8B-B14F-4D97-AF65-F5344CB8AC3E}">
        <p14:creationId xmlns:p14="http://schemas.microsoft.com/office/powerpoint/2010/main" val="30647487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Either Way offence 5 years imprisonment on indictment 6 months and/or fine summarily Elements of stalking as per the Section 2A offence. Section 4A offence includes extra elements of the course of conduct causing the victim to fear violence (on at least 2 occasions) and also – the course of conduct causing the victim serious alarm or distress which has a substantial adverse effect on their day to day life. </a:t>
            </a:r>
          </a:p>
          <a:p>
            <a:endParaRPr lang="en-GB"/>
          </a:p>
          <a:p>
            <a:r>
              <a:rPr lang="en-GB"/>
              <a:t>This is designed to recognise the huge impact that stalking can have on a victim of it – even where no fear of violence is present on each occasion </a:t>
            </a:r>
          </a:p>
          <a:p>
            <a:r>
              <a:rPr lang="en-GB"/>
              <a:t>This offence closed the gap when a course of conduct fell short of causing a victim to feel fear of violence but nevertheless caused a victim serious alarm or distress. (In this circumstance the police and prosecutors could only consider a section 2 summary offence). </a:t>
            </a:r>
          </a:p>
          <a:p>
            <a:endParaRPr lang="en-GB"/>
          </a:p>
          <a:p>
            <a:r>
              <a:rPr lang="en-GB"/>
              <a:t>The additional element in the new section 4A offence enable cases to be prosecuted when the defendant's behaviour falls short of fear of violence. Affords more protection to victims of stalking.</a:t>
            </a:r>
          </a:p>
          <a:p>
            <a:endParaRPr lang="en-GB"/>
          </a:p>
          <a:p>
            <a:r>
              <a:rPr lang="en-GB"/>
              <a:t>The crucial difference between the offence under section 4 Harassment and the new offence under section</a:t>
            </a:r>
          </a:p>
          <a:p>
            <a:r>
              <a:rPr lang="en-GB"/>
              <a:t> 4A Stalking is that the latter introduces an additional element, namely that the defendant's offending behaviour causes a victim "serious alarm or distress that has a substantial adverse effect on their usual day-to-day activities". Whereas in previous incidents and prior to the stalking legislation, if there was insufficient evidence to prove " fear of violence", the only option was to prefer a summary charge. However, under section 4A, the additional element will allow prosecutors to consider an either way offence. </a:t>
            </a:r>
          </a:p>
          <a:p>
            <a:endParaRPr lang="en-GB"/>
          </a:p>
          <a:p>
            <a:r>
              <a:rPr lang="en-GB"/>
              <a:t>Unlike the existing s.4 and the new s.4A(1)(b)(</a:t>
            </a:r>
            <a:r>
              <a:rPr lang="en-GB" err="1"/>
              <a:t>i</a:t>
            </a:r>
            <a:r>
              <a:rPr lang="en-GB"/>
              <a:t>), however, it is the cumulative effect of the stalking which is important and it does not require any particular incident in the stalking to be especially alarming or serious. </a:t>
            </a:r>
          </a:p>
          <a:p>
            <a:endParaRPr lang="en-GB"/>
          </a:p>
          <a:p>
            <a:endParaRPr lang="en-GB"/>
          </a:p>
          <a:p>
            <a:r>
              <a:rPr lang="en-GB"/>
              <a:t>Defence - Section 4A In contrast to section 2A, the defences at section 1(3) are specifically included in section 4A. There is a defence to stalking involving fear of violence or serious alarm or distress, as set out in section 4 A (3), where it can be shown that the course of conduct was: (a) pursued for the purpose of preventing or detecting crime; (b) the conduct was pursued under any enactment or rule of law; or (c) the pursuit of A's course of conduct was reasonable for the protection of A or another or for the protection of A's or another's property</a:t>
            </a:r>
          </a:p>
        </p:txBody>
      </p:sp>
      <p:sp>
        <p:nvSpPr>
          <p:cNvPr id="4" name="Slide Number Placeholder 3"/>
          <p:cNvSpPr>
            <a:spLocks noGrp="1"/>
          </p:cNvSpPr>
          <p:nvPr>
            <p:ph type="sldNum" sz="quarter" idx="5"/>
          </p:nvPr>
        </p:nvSpPr>
        <p:spPr/>
        <p:txBody>
          <a:bodyPr/>
          <a:lstStyle/>
          <a:p>
            <a:fld id="{1040B5DC-2182-470A-90E2-FD79996AE8D8}" type="slidenum">
              <a:rPr lang="en-GB" smtClean="0"/>
              <a:t>16</a:t>
            </a:fld>
            <a:endParaRPr lang="en-GB"/>
          </a:p>
        </p:txBody>
      </p:sp>
    </p:spTree>
    <p:extLst>
      <p:ext uri="{BB962C8B-B14F-4D97-AF65-F5344CB8AC3E}">
        <p14:creationId xmlns:p14="http://schemas.microsoft.com/office/powerpoint/2010/main" val="20075135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phrase "substantial adverse effect on ... usual day-to-day activities" is not defined in section 4A and thus its construction will be a matter for the courts. However, the guidelines (http://www.homeoffice.gov.uk/about-us/corporatepublications-strategy/home-office-circulars/circulars-2012/018-2012/) issued by the Home Office suggest that evidence of a substantial adverse effect may include the following:</a:t>
            </a:r>
          </a:p>
          <a:p>
            <a:endParaRPr lang="en-GB"/>
          </a:p>
          <a:p>
            <a:r>
              <a:rPr lang="en-GB"/>
              <a:t> (a) the victim changing their routes to work, work patterns, or employment;</a:t>
            </a:r>
          </a:p>
          <a:p>
            <a:r>
              <a:rPr lang="en-GB"/>
              <a:t> (b) the victim arranging for friends or family to pick up children from school (to avoid contact with the stalker);</a:t>
            </a:r>
          </a:p>
          <a:p>
            <a:r>
              <a:rPr lang="en-GB"/>
              <a:t> (c) the victim putting in place additional security measures in their home; </a:t>
            </a:r>
          </a:p>
          <a:p>
            <a:r>
              <a:rPr lang="en-GB"/>
              <a:t>(d) the victim moving home;</a:t>
            </a:r>
          </a:p>
          <a:p>
            <a:r>
              <a:rPr lang="en-GB"/>
              <a:t> (e) physical or mental ill-health;</a:t>
            </a:r>
          </a:p>
          <a:p>
            <a:r>
              <a:rPr lang="en-GB"/>
              <a:t> (f) the deterioration in the victim's performance at work due to stress; </a:t>
            </a:r>
          </a:p>
          <a:p>
            <a:r>
              <a:rPr lang="en-GB"/>
              <a:t>(g) the victim stopping /or changing the way they socialise. </a:t>
            </a:r>
          </a:p>
          <a:p>
            <a:endParaRPr lang="en-GB"/>
          </a:p>
          <a:p>
            <a:r>
              <a:rPr lang="en-GB"/>
              <a:t>The above list is not exhaustive and that there may be some victims who will try to continue their lives as usual in defiance of a stalker. So the absence of factors such as those listed above does not necessarily mean that stalking is not taking place.</a:t>
            </a:r>
          </a:p>
        </p:txBody>
      </p:sp>
      <p:sp>
        <p:nvSpPr>
          <p:cNvPr id="4" name="Slide Number Placeholder 3"/>
          <p:cNvSpPr>
            <a:spLocks noGrp="1"/>
          </p:cNvSpPr>
          <p:nvPr>
            <p:ph type="sldNum" sz="quarter" idx="5"/>
          </p:nvPr>
        </p:nvSpPr>
        <p:spPr/>
        <p:txBody>
          <a:bodyPr/>
          <a:lstStyle/>
          <a:p>
            <a:fld id="{1040B5DC-2182-470A-90E2-FD79996AE8D8}" type="slidenum">
              <a:rPr lang="en-GB" smtClean="0"/>
              <a:t>17</a:t>
            </a:fld>
            <a:endParaRPr lang="en-GB"/>
          </a:p>
        </p:txBody>
      </p:sp>
    </p:spTree>
    <p:extLst>
      <p:ext uri="{BB962C8B-B14F-4D97-AF65-F5344CB8AC3E}">
        <p14:creationId xmlns:p14="http://schemas.microsoft.com/office/powerpoint/2010/main" val="33371193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2B(1) A justice of the peace may, on an application by a constable, issue a warrant authorising a constable to enter and search premises if the justice of the peace is satisfied that there are reasonable grounds for believing that – </a:t>
            </a:r>
          </a:p>
          <a:p>
            <a:endParaRPr lang="en-GB"/>
          </a:p>
          <a:p>
            <a:r>
              <a:rPr lang="en-GB"/>
              <a:t>A) an offence under Sec 2A has been, or is being, committed,</a:t>
            </a:r>
          </a:p>
          <a:p>
            <a:endParaRPr lang="en-GB"/>
          </a:p>
          <a:p>
            <a:r>
              <a:rPr lang="en-GB"/>
              <a:t> (b) there is material on the premises which is likely to be of substantial value (whether by itself or together with other material) to the investigation of the offence (</a:t>
            </a:r>
          </a:p>
          <a:p>
            <a:endParaRPr lang="en-GB"/>
          </a:p>
          <a:p>
            <a:r>
              <a:rPr lang="en-GB"/>
              <a:t>c) the material is likely to be admissible in evidence at a trial for the offence, and does not consist of, or include, items subject to legal privilege, excluded material or special procedure material and </a:t>
            </a:r>
          </a:p>
          <a:p>
            <a:endParaRPr lang="en-GB"/>
          </a:p>
          <a:p>
            <a:r>
              <a:rPr lang="en-GB"/>
              <a:t>(d) either – (</a:t>
            </a:r>
            <a:r>
              <a:rPr lang="en-GB" err="1"/>
              <a:t>i</a:t>
            </a:r>
            <a:r>
              <a:rPr lang="en-GB"/>
              <a:t>) entry to the premises will not be granted unless a warrant is produced, or (ii) the purpose of a search may be frustrated or seriously prejudiced unless a constable arriving at the premises can secure immediate entry to them A constable may seize and retain anything for which a search has been authorised under subsection (1). A constable may use reasonable force, if necessary, in the exercise of any power conferred by virtue of this section.</a:t>
            </a:r>
          </a:p>
          <a:p>
            <a:endParaRPr lang="en-GB"/>
          </a:p>
          <a:p>
            <a:endParaRPr lang="en-GB"/>
          </a:p>
        </p:txBody>
      </p:sp>
      <p:sp>
        <p:nvSpPr>
          <p:cNvPr id="4" name="Slide Number Placeholder 3"/>
          <p:cNvSpPr>
            <a:spLocks noGrp="1"/>
          </p:cNvSpPr>
          <p:nvPr>
            <p:ph type="sldNum" sz="quarter" idx="5"/>
          </p:nvPr>
        </p:nvSpPr>
        <p:spPr/>
        <p:txBody>
          <a:bodyPr/>
          <a:lstStyle/>
          <a:p>
            <a:fld id="{1040B5DC-2182-470A-90E2-FD79996AE8D8}" type="slidenum">
              <a:rPr lang="en-GB" smtClean="0"/>
              <a:t>18</a:t>
            </a:fld>
            <a:endParaRPr lang="en-GB"/>
          </a:p>
        </p:txBody>
      </p:sp>
    </p:spTree>
    <p:extLst>
      <p:ext uri="{BB962C8B-B14F-4D97-AF65-F5344CB8AC3E}">
        <p14:creationId xmlns:p14="http://schemas.microsoft.com/office/powerpoint/2010/main" val="26673108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QTS – what defences do you think certain people such as police officers may have in relation to harassment?</a:t>
            </a:r>
          </a:p>
          <a:p>
            <a:endParaRPr lang="en-GB"/>
          </a:p>
          <a:p>
            <a:r>
              <a:rPr lang="en-GB"/>
              <a:t> Defences generally The first defence is that the course of conduct was pursued for the purpose of preventing or detecting crime. This most obviously applies to the police and any other investigative agencies such as the Post Office or HMRC. It is possible that it could be raised as by individuals such as investigative journalists or Neighbourhood Watch members who claim that their activities are for the purpose of detecting or preventing crime. </a:t>
            </a:r>
          </a:p>
          <a:p>
            <a:endParaRPr lang="en-GB"/>
          </a:p>
          <a:p>
            <a:r>
              <a:rPr lang="en-GB"/>
              <a:t>The second defence to sections 2 and 4 states that the course of conduct was pursued under any enactment or rule of law or to comply with any condition or requirement imposed by any person under the enactment. This most obviously applies to companies acting within their legal entitlement, for example, a Building Society manager warning in writing of repossession proceedings, because of default in mortgage payments, followed by repossession taking place. </a:t>
            </a:r>
          </a:p>
          <a:p>
            <a:endParaRPr lang="en-GB"/>
          </a:p>
          <a:p>
            <a:r>
              <a:rPr lang="en-GB"/>
              <a:t>The third defence to section 2 is that the defendant was acting reasonably in the particular circumstances. This is a wide defence, which covers the pursuit of a legitimate trade or profession. Ultimately, the decision as to what amounts to reasonable behaviour will rest with the courts</a:t>
            </a:r>
          </a:p>
          <a:p>
            <a:endParaRPr lang="en-GB"/>
          </a:p>
          <a:p>
            <a:r>
              <a:rPr lang="en-GB"/>
              <a:t>Who might rely on the 1st defence - Police officers, Special constables (when on duty), Police support staff (Such as warrant officers), Other law enforcement officers such as those employed by the Department of Social Security, Customs and Excise, or the Immigration Service, Store detectives, Security officers, Bus inspectors, Gamekeepers</a:t>
            </a:r>
          </a:p>
          <a:p>
            <a:endParaRPr lang="en-GB"/>
          </a:p>
          <a:p>
            <a:r>
              <a:rPr lang="en-GB"/>
              <a:t>This list is by no means exhaustive. Any person who, in any capacity, pursues a course of conduct in the prevention or detection of crime, could seek to rely upon the defence. The defence, however, is not automatic. The onus is on the accused person to raise the defence in the first instance</a:t>
            </a:r>
          </a:p>
          <a:p>
            <a:endParaRPr lang="en-GB"/>
          </a:p>
          <a:p>
            <a:r>
              <a:rPr lang="en-GB"/>
              <a:t>2 </a:t>
            </a:r>
            <a:r>
              <a:rPr lang="en-GB" err="1"/>
              <a:t>nd</a:t>
            </a:r>
            <a:r>
              <a:rPr lang="en-GB"/>
              <a:t> defence - The second defence is available to those people who are exercising legal powers for a purpose other than preventing or detecting crime Persons acting on behalf of utilities (such as gas and water companies) who enter premises to collect supplies Bailiffs and other officers executing court warrants or orders </a:t>
            </a:r>
          </a:p>
          <a:p>
            <a:r>
              <a:rPr lang="en-GB"/>
              <a:t>3 </a:t>
            </a:r>
            <a:r>
              <a:rPr lang="en-GB" err="1"/>
              <a:t>rd</a:t>
            </a:r>
            <a:r>
              <a:rPr lang="en-GB"/>
              <a:t> defence - Someone’s actions at an early hour in the morning instead of a more respectable hour of the day. </a:t>
            </a:r>
          </a:p>
          <a:p>
            <a:r>
              <a:rPr lang="en-GB"/>
              <a:t>Collecting signatures outside a fur shop would be reasonable but if they were covered in theatrical blood that wouldn’t be. The burden of proof for these defences lies with the defence – on the balance of probabilities.</a:t>
            </a:r>
          </a:p>
        </p:txBody>
      </p:sp>
      <p:sp>
        <p:nvSpPr>
          <p:cNvPr id="4" name="Slide Number Placeholder 3"/>
          <p:cNvSpPr>
            <a:spLocks noGrp="1"/>
          </p:cNvSpPr>
          <p:nvPr>
            <p:ph type="sldNum" sz="quarter" idx="5"/>
          </p:nvPr>
        </p:nvSpPr>
        <p:spPr/>
        <p:txBody>
          <a:bodyPr/>
          <a:lstStyle/>
          <a:p>
            <a:fld id="{1040B5DC-2182-470A-90E2-FD79996AE8D8}" type="slidenum">
              <a:rPr lang="en-GB" smtClean="0"/>
              <a:t>19</a:t>
            </a:fld>
            <a:endParaRPr lang="en-GB"/>
          </a:p>
        </p:txBody>
      </p:sp>
    </p:spTree>
    <p:extLst>
      <p:ext uri="{BB962C8B-B14F-4D97-AF65-F5344CB8AC3E}">
        <p14:creationId xmlns:p14="http://schemas.microsoft.com/office/powerpoint/2010/main" val="5386120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RISK MANAGEMENT – Forces to localise as appropriate Effective risk management is key to safeguarding victims from harassment and stalking. It is essential that all those involved in responding to a report of harassment or stalking take appropriate action to reduce or remove such risks. This requires the identification of risk factors that relate to the harassment/stalking itself, the suspect and the victim. All information gathered should be recorded.</a:t>
            </a:r>
          </a:p>
          <a:p>
            <a:endParaRPr lang="en-GB"/>
          </a:p>
          <a:p>
            <a:r>
              <a:rPr lang="en-GB"/>
              <a:t>Advice to victims</a:t>
            </a:r>
          </a:p>
          <a:p>
            <a:endParaRPr lang="en-GB"/>
          </a:p>
          <a:p>
            <a:r>
              <a:rPr lang="en-GB"/>
              <a:t>Record ALL events no matter how minor</a:t>
            </a:r>
          </a:p>
          <a:p>
            <a:endParaRPr lang="en-GB"/>
          </a:p>
          <a:p>
            <a:r>
              <a:rPr lang="en-GB"/>
              <a:t>Retain physical evidence such as letters, notes etc</a:t>
            </a:r>
          </a:p>
          <a:p>
            <a:endParaRPr lang="en-GB"/>
          </a:p>
          <a:p>
            <a:r>
              <a:rPr lang="en-GB"/>
              <a:t>To take photographs of any visible evidence. These can then be exhibited subject to admissibility</a:t>
            </a:r>
          </a:p>
          <a:p>
            <a:endParaRPr lang="en-GB"/>
          </a:p>
          <a:p>
            <a:r>
              <a:rPr lang="en-GB"/>
              <a:t>Victims should also be advised to keep copies of any injunctions or restraining orders &amp; to produce their copy to the police if the order is breached</a:t>
            </a:r>
          </a:p>
          <a:p>
            <a:endParaRPr lang="en-GB"/>
          </a:p>
          <a:p>
            <a:endParaRPr lang="en-GB"/>
          </a:p>
        </p:txBody>
      </p:sp>
      <p:sp>
        <p:nvSpPr>
          <p:cNvPr id="4" name="Slide Number Placeholder 3"/>
          <p:cNvSpPr>
            <a:spLocks noGrp="1"/>
          </p:cNvSpPr>
          <p:nvPr>
            <p:ph type="sldNum" sz="quarter" idx="5"/>
          </p:nvPr>
        </p:nvSpPr>
        <p:spPr/>
        <p:txBody>
          <a:bodyPr/>
          <a:lstStyle/>
          <a:p>
            <a:fld id="{1040B5DC-2182-470A-90E2-FD79996AE8D8}" type="slidenum">
              <a:rPr lang="en-GB" smtClean="0"/>
              <a:t>20</a:t>
            </a:fld>
            <a:endParaRPr lang="en-GB"/>
          </a:p>
        </p:txBody>
      </p:sp>
    </p:spTree>
    <p:extLst>
      <p:ext uri="{BB962C8B-B14F-4D97-AF65-F5344CB8AC3E}">
        <p14:creationId xmlns:p14="http://schemas.microsoft.com/office/powerpoint/2010/main" val="2939168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Restraining orders should be drafted to meet the particular risks presented in each case and should not be a repetition of routine clauses. Suggested conditions include: not (either alone or by means of agents) to directly or indirectly contact, harass, alarm, or distress the victim and others as appropriate; not to knowingly approach within the boundary of (specify street or road names and attach a copy of an annotated map to clarify parameters) any premises where the victim and others as appropriate reside, work or frequent; not to telephone, fax, communicate by letter, text, electronic mail or internet with the victim and others as appropriate, or to send or solicit any correspondence whatsoever;</a:t>
            </a:r>
          </a:p>
          <a:p>
            <a:endParaRPr lang="en-US"/>
          </a:p>
          <a:p>
            <a:r>
              <a:rPr lang="en-US"/>
              <a:t>not to display any material relating to the victim on social networking sites including YouTube, Facebook and Twitter;</a:t>
            </a:r>
            <a:endParaRPr lang="en-US">
              <a:cs typeface="Calibri" panose="020F0502020204030204"/>
            </a:endParaRPr>
          </a:p>
          <a:p>
            <a:endParaRPr lang="en-US"/>
          </a:p>
          <a:p>
            <a:r>
              <a:rPr lang="en-US"/>
              <a:t>not to retain, record or research by any means, private, confidential or personal facts, or information relating to the victim and others as appropriate; or not to use a different name or to change names without immediately notifying the 27 court and/or the police. </a:t>
            </a:r>
            <a:endParaRPr lang="en-US">
              <a:cs typeface="Calibri"/>
            </a:endParaRPr>
          </a:p>
          <a:p>
            <a:endParaRPr lang="en-US">
              <a:cs typeface="Calibri"/>
            </a:endParaRPr>
          </a:p>
          <a:p>
            <a:r>
              <a:rPr lang="en-US"/>
              <a:t>The purpose of the order is to protect the victim (or other named person) from any future harassment or fear of violence, rather than to punish the defendant. The order can be granted for a specified or indeterminate period of time, therefore, leaving the onus on the defendant to satisfy the court that they no longer present a risk to the victim. When preparing an order, consideration should be given to specifying the period of time that it should remain in force</a:t>
            </a:r>
          </a:p>
          <a:p>
            <a:endParaRPr lang="en-US"/>
          </a:p>
          <a:p>
            <a:r>
              <a:rPr lang="en-US"/>
              <a:t>Domestic Violence, Crime and Victims Act 2004 Section 12 of the Domestic Violence, Crime and Victims Act 2004, as well extending the availability of restraining orders to all offences, provides the court with the power to make a restraining order even when a person has been acquitted, where the court considers it necessary to do so to protect a person from ongoing stalking or harassment from the defendant.</a:t>
            </a:r>
          </a:p>
          <a:p>
            <a:endParaRPr lang="en-US"/>
          </a:p>
          <a:p>
            <a:endParaRPr lang="en-US"/>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1040B5DC-2182-470A-90E2-FD79996AE8D8}" type="slidenum">
              <a:rPr lang="en-GB" smtClean="0"/>
              <a:t>25</a:t>
            </a:fld>
            <a:endParaRPr lang="en-GB"/>
          </a:p>
        </p:txBody>
      </p:sp>
    </p:spTree>
    <p:extLst>
      <p:ext uri="{BB962C8B-B14F-4D97-AF65-F5344CB8AC3E}">
        <p14:creationId xmlns:p14="http://schemas.microsoft.com/office/powerpoint/2010/main" val="30404994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Sections 3(6) and 5(5) make it an offence for the defendant to do anything which he is prohibited from doing under an injunction issued under section 3, or a restraining order issued under section 5. It should be noted that whereas the section 2 and 4 offences require a course of conduct, breaches of court orders require only a single act.</a:t>
            </a:r>
          </a:p>
        </p:txBody>
      </p:sp>
      <p:sp>
        <p:nvSpPr>
          <p:cNvPr id="4" name="Slide Number Placeholder 3"/>
          <p:cNvSpPr>
            <a:spLocks noGrp="1"/>
          </p:cNvSpPr>
          <p:nvPr>
            <p:ph type="sldNum" sz="quarter" idx="5"/>
          </p:nvPr>
        </p:nvSpPr>
        <p:spPr/>
        <p:txBody>
          <a:bodyPr/>
          <a:lstStyle/>
          <a:p>
            <a:fld id="{1040B5DC-2182-470A-90E2-FD79996AE8D8}" type="slidenum">
              <a:rPr lang="en-GB" smtClean="0"/>
              <a:t>26</a:t>
            </a:fld>
            <a:endParaRPr lang="en-GB"/>
          </a:p>
        </p:txBody>
      </p:sp>
    </p:spTree>
    <p:extLst>
      <p:ext uri="{BB962C8B-B14F-4D97-AF65-F5344CB8AC3E}">
        <p14:creationId xmlns:p14="http://schemas.microsoft.com/office/powerpoint/2010/main" val="740171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BCF2F-917A-1BA1-4CAC-C514F65CA7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18EA04-1A14-DC9B-7056-B8E0DDBBF2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C7FC96-B1F1-1E9E-A45F-53E32098263D}"/>
              </a:ext>
            </a:extLst>
          </p:cNvPr>
          <p:cNvSpPr>
            <a:spLocks noGrp="1"/>
          </p:cNvSpPr>
          <p:nvPr>
            <p:ph type="dt" sz="half" idx="10"/>
          </p:nvPr>
        </p:nvSpPr>
        <p:spPr/>
        <p:txBody>
          <a:bodyPr/>
          <a:lstStyle/>
          <a:p>
            <a:fld id="{3EA52DC3-2252-402F-80A6-F0DC5C50CB81}" type="datetimeFigureOut">
              <a:rPr lang="en-GB" smtClean="0"/>
              <a:t>31/01/2025</a:t>
            </a:fld>
            <a:endParaRPr lang="en-GB"/>
          </a:p>
        </p:txBody>
      </p:sp>
      <p:sp>
        <p:nvSpPr>
          <p:cNvPr id="5" name="Footer Placeholder 4">
            <a:extLst>
              <a:ext uri="{FF2B5EF4-FFF2-40B4-BE49-F238E27FC236}">
                <a16:creationId xmlns:a16="http://schemas.microsoft.com/office/drawing/2014/main" id="{0E31140F-9B2A-A7C1-1E06-499046C08A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AF3EA5-371D-A608-6DFA-56894E8508DD}"/>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3460102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1AEE3-91BF-4462-F8B6-BF33232470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1A4489-770A-F36A-4B3A-FA914CD454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DEFB79-BE97-63A6-9759-081709B85147}"/>
              </a:ext>
            </a:extLst>
          </p:cNvPr>
          <p:cNvSpPr>
            <a:spLocks noGrp="1"/>
          </p:cNvSpPr>
          <p:nvPr>
            <p:ph type="dt" sz="half" idx="10"/>
          </p:nvPr>
        </p:nvSpPr>
        <p:spPr/>
        <p:txBody>
          <a:bodyPr/>
          <a:lstStyle/>
          <a:p>
            <a:fld id="{3EA52DC3-2252-402F-80A6-F0DC5C50CB81}" type="datetimeFigureOut">
              <a:rPr lang="en-GB" smtClean="0"/>
              <a:t>31/01/2025</a:t>
            </a:fld>
            <a:endParaRPr lang="en-GB"/>
          </a:p>
        </p:txBody>
      </p:sp>
      <p:sp>
        <p:nvSpPr>
          <p:cNvPr id="5" name="Footer Placeholder 4">
            <a:extLst>
              <a:ext uri="{FF2B5EF4-FFF2-40B4-BE49-F238E27FC236}">
                <a16:creationId xmlns:a16="http://schemas.microsoft.com/office/drawing/2014/main" id="{F0126628-D429-1E8D-29F1-09852D39F5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08EE16-EEA7-D793-30F3-112658FCE23C}"/>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1085759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08A07-7E5B-05BA-69F9-BB99CE43A7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2F1AA3-1AF2-1CED-398D-5ADAFC3BC1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272840-0846-E52E-2EF3-DE8B105860B5}"/>
              </a:ext>
            </a:extLst>
          </p:cNvPr>
          <p:cNvSpPr>
            <a:spLocks noGrp="1"/>
          </p:cNvSpPr>
          <p:nvPr>
            <p:ph type="dt" sz="half" idx="10"/>
          </p:nvPr>
        </p:nvSpPr>
        <p:spPr/>
        <p:txBody>
          <a:bodyPr/>
          <a:lstStyle/>
          <a:p>
            <a:fld id="{3EA52DC3-2252-402F-80A6-F0DC5C50CB81}" type="datetimeFigureOut">
              <a:rPr lang="en-GB" smtClean="0"/>
              <a:t>31/01/2025</a:t>
            </a:fld>
            <a:endParaRPr lang="en-GB"/>
          </a:p>
        </p:txBody>
      </p:sp>
      <p:sp>
        <p:nvSpPr>
          <p:cNvPr id="5" name="Footer Placeholder 4">
            <a:extLst>
              <a:ext uri="{FF2B5EF4-FFF2-40B4-BE49-F238E27FC236}">
                <a16:creationId xmlns:a16="http://schemas.microsoft.com/office/drawing/2014/main" id="{4637129E-6FF1-3B76-E41A-93071303A0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734F12-61E9-F6C6-1E43-3CAAEEF3C20B}"/>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1359839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6BE39-D718-2992-DE88-CC0954E418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FF6765-634D-6037-2AFC-EFC6E47EA3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BE5C01-03C5-2216-A58B-46B406C9CE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885DC5-717B-EFAA-070D-75B76D7FB1B9}"/>
              </a:ext>
            </a:extLst>
          </p:cNvPr>
          <p:cNvSpPr>
            <a:spLocks noGrp="1"/>
          </p:cNvSpPr>
          <p:nvPr>
            <p:ph type="dt" sz="half" idx="10"/>
          </p:nvPr>
        </p:nvSpPr>
        <p:spPr/>
        <p:txBody>
          <a:bodyPr/>
          <a:lstStyle/>
          <a:p>
            <a:fld id="{3EA52DC3-2252-402F-80A6-F0DC5C50CB81}" type="datetimeFigureOut">
              <a:rPr lang="en-GB" smtClean="0"/>
              <a:t>31/01/2025</a:t>
            </a:fld>
            <a:endParaRPr lang="en-GB"/>
          </a:p>
        </p:txBody>
      </p:sp>
      <p:sp>
        <p:nvSpPr>
          <p:cNvPr id="6" name="Footer Placeholder 5">
            <a:extLst>
              <a:ext uri="{FF2B5EF4-FFF2-40B4-BE49-F238E27FC236}">
                <a16:creationId xmlns:a16="http://schemas.microsoft.com/office/drawing/2014/main" id="{BE107155-E64F-8FCF-E322-53A8789D9F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D1E28D-70B6-CE4E-43FF-0DC54270F1F4}"/>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265711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32E23-741B-8593-7DB5-D7ACBBDF391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26A932-1D78-138C-69EF-4CF161FFA0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5D9699-77B7-9E8A-B41A-E9F0D9B3C6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93620F-4450-F7E4-FCEB-BF09E3C4C2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C4EC96-9F61-0DE4-B331-BD7EAB7D3D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D1B06B-7A12-54C6-F334-FB2DF7D4A33A}"/>
              </a:ext>
            </a:extLst>
          </p:cNvPr>
          <p:cNvSpPr>
            <a:spLocks noGrp="1"/>
          </p:cNvSpPr>
          <p:nvPr>
            <p:ph type="dt" sz="half" idx="10"/>
          </p:nvPr>
        </p:nvSpPr>
        <p:spPr/>
        <p:txBody>
          <a:bodyPr/>
          <a:lstStyle/>
          <a:p>
            <a:fld id="{3EA52DC3-2252-402F-80A6-F0DC5C50CB81}" type="datetimeFigureOut">
              <a:rPr lang="en-GB" smtClean="0"/>
              <a:t>31/01/2025</a:t>
            </a:fld>
            <a:endParaRPr lang="en-GB"/>
          </a:p>
        </p:txBody>
      </p:sp>
      <p:sp>
        <p:nvSpPr>
          <p:cNvPr id="8" name="Footer Placeholder 7">
            <a:extLst>
              <a:ext uri="{FF2B5EF4-FFF2-40B4-BE49-F238E27FC236}">
                <a16:creationId xmlns:a16="http://schemas.microsoft.com/office/drawing/2014/main" id="{805A3D68-8F18-A543-DCDE-810729A512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3702926-8E4A-9885-3843-4613B35799EF}"/>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34801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CE867-40DB-D214-E83E-A7D268D93F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C26E3D-8B87-4BB8-74D1-E5959972F7A1}"/>
              </a:ext>
            </a:extLst>
          </p:cNvPr>
          <p:cNvSpPr>
            <a:spLocks noGrp="1"/>
          </p:cNvSpPr>
          <p:nvPr>
            <p:ph type="dt" sz="half" idx="10"/>
          </p:nvPr>
        </p:nvSpPr>
        <p:spPr/>
        <p:txBody>
          <a:bodyPr/>
          <a:lstStyle/>
          <a:p>
            <a:fld id="{3EA52DC3-2252-402F-80A6-F0DC5C50CB81}" type="datetimeFigureOut">
              <a:rPr lang="en-GB" smtClean="0"/>
              <a:t>31/01/2025</a:t>
            </a:fld>
            <a:endParaRPr lang="en-GB"/>
          </a:p>
        </p:txBody>
      </p:sp>
      <p:sp>
        <p:nvSpPr>
          <p:cNvPr id="4" name="Footer Placeholder 3">
            <a:extLst>
              <a:ext uri="{FF2B5EF4-FFF2-40B4-BE49-F238E27FC236}">
                <a16:creationId xmlns:a16="http://schemas.microsoft.com/office/drawing/2014/main" id="{F29DC20E-EB41-FCDA-2B1B-59A6F1B6B1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EDCC75-E137-DBD4-EBCB-C04E6A0440E0}"/>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1381214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2122D3-D0A4-A2BA-A74E-E9B0638801DE}"/>
              </a:ext>
            </a:extLst>
          </p:cNvPr>
          <p:cNvSpPr>
            <a:spLocks noGrp="1"/>
          </p:cNvSpPr>
          <p:nvPr>
            <p:ph type="dt" sz="half" idx="10"/>
          </p:nvPr>
        </p:nvSpPr>
        <p:spPr/>
        <p:txBody>
          <a:bodyPr/>
          <a:lstStyle/>
          <a:p>
            <a:fld id="{3EA52DC3-2252-402F-80A6-F0DC5C50CB81}" type="datetimeFigureOut">
              <a:rPr lang="en-GB" smtClean="0"/>
              <a:t>31/01/2025</a:t>
            </a:fld>
            <a:endParaRPr lang="en-GB"/>
          </a:p>
        </p:txBody>
      </p:sp>
      <p:sp>
        <p:nvSpPr>
          <p:cNvPr id="3" name="Footer Placeholder 2">
            <a:extLst>
              <a:ext uri="{FF2B5EF4-FFF2-40B4-BE49-F238E27FC236}">
                <a16:creationId xmlns:a16="http://schemas.microsoft.com/office/drawing/2014/main" id="{DF7D9CEC-E070-C1AF-D8E1-E64A431997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578187-92A6-5EEB-7E8F-19E80CF51FE9}"/>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2205862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A0D3E-27C4-B738-81BE-B0672CA80C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75A0F9-245C-6050-67BB-50330D64B6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B7EAAF-C16B-306B-AE31-3AC1C6E8C1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85C48B-54ED-DFA0-3146-1C9784E247DB}"/>
              </a:ext>
            </a:extLst>
          </p:cNvPr>
          <p:cNvSpPr>
            <a:spLocks noGrp="1"/>
          </p:cNvSpPr>
          <p:nvPr>
            <p:ph type="dt" sz="half" idx="10"/>
          </p:nvPr>
        </p:nvSpPr>
        <p:spPr/>
        <p:txBody>
          <a:bodyPr/>
          <a:lstStyle/>
          <a:p>
            <a:fld id="{3EA52DC3-2252-402F-80A6-F0DC5C50CB81}" type="datetimeFigureOut">
              <a:rPr lang="en-GB" smtClean="0"/>
              <a:t>31/01/2025</a:t>
            </a:fld>
            <a:endParaRPr lang="en-GB"/>
          </a:p>
        </p:txBody>
      </p:sp>
      <p:sp>
        <p:nvSpPr>
          <p:cNvPr id="6" name="Footer Placeholder 5">
            <a:extLst>
              <a:ext uri="{FF2B5EF4-FFF2-40B4-BE49-F238E27FC236}">
                <a16:creationId xmlns:a16="http://schemas.microsoft.com/office/drawing/2014/main" id="{55E19711-906A-BF8B-B548-9DC43E543A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4DE072-5FE4-E38B-4743-16DDA82EF265}"/>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4075127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5BFD-7B47-9B43-BAD9-8BED2F3CE6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AEF731-21FA-B377-3CB9-DE965CFC1C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C3920C-E45B-A496-763E-DF177D335E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C14BF6-4BF1-4AF7-F822-201AF8B2772A}"/>
              </a:ext>
            </a:extLst>
          </p:cNvPr>
          <p:cNvSpPr>
            <a:spLocks noGrp="1"/>
          </p:cNvSpPr>
          <p:nvPr>
            <p:ph type="dt" sz="half" idx="10"/>
          </p:nvPr>
        </p:nvSpPr>
        <p:spPr/>
        <p:txBody>
          <a:bodyPr/>
          <a:lstStyle/>
          <a:p>
            <a:fld id="{3EA52DC3-2252-402F-80A6-F0DC5C50CB81}" type="datetimeFigureOut">
              <a:rPr lang="en-GB" smtClean="0"/>
              <a:t>31/01/2025</a:t>
            </a:fld>
            <a:endParaRPr lang="en-GB"/>
          </a:p>
        </p:txBody>
      </p:sp>
      <p:sp>
        <p:nvSpPr>
          <p:cNvPr id="6" name="Footer Placeholder 5">
            <a:extLst>
              <a:ext uri="{FF2B5EF4-FFF2-40B4-BE49-F238E27FC236}">
                <a16:creationId xmlns:a16="http://schemas.microsoft.com/office/drawing/2014/main" id="{B268D3FF-F061-CBDE-5999-11EA8C6768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6C7B2C-06E7-4FDF-C6EB-CC8F0F40335A}"/>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4124638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1B2E6-6637-416E-3E73-BD169D3894C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7C62CA-CCA1-A670-7917-6098449C18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96E9B-C700-9FBC-BE91-712872F97F71}"/>
              </a:ext>
            </a:extLst>
          </p:cNvPr>
          <p:cNvSpPr>
            <a:spLocks noGrp="1"/>
          </p:cNvSpPr>
          <p:nvPr>
            <p:ph type="dt" sz="half" idx="10"/>
          </p:nvPr>
        </p:nvSpPr>
        <p:spPr/>
        <p:txBody>
          <a:bodyPr/>
          <a:lstStyle/>
          <a:p>
            <a:fld id="{3EA52DC3-2252-402F-80A6-F0DC5C50CB81}" type="datetimeFigureOut">
              <a:rPr lang="en-GB" smtClean="0"/>
              <a:t>31/01/2025</a:t>
            </a:fld>
            <a:endParaRPr lang="en-GB"/>
          </a:p>
        </p:txBody>
      </p:sp>
      <p:sp>
        <p:nvSpPr>
          <p:cNvPr id="5" name="Footer Placeholder 4">
            <a:extLst>
              <a:ext uri="{FF2B5EF4-FFF2-40B4-BE49-F238E27FC236}">
                <a16:creationId xmlns:a16="http://schemas.microsoft.com/office/drawing/2014/main" id="{1A227084-8A6A-09F4-D717-466CF611AA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31AACE-4B49-7615-C2A9-B7B378672E51}"/>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2318746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818EB4-B442-A534-18F9-9135FF7837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1B823F-A600-9601-56E8-1BF710C226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2EF7E3-C8F2-AEC3-D18E-2BF5193D2647}"/>
              </a:ext>
            </a:extLst>
          </p:cNvPr>
          <p:cNvSpPr>
            <a:spLocks noGrp="1"/>
          </p:cNvSpPr>
          <p:nvPr>
            <p:ph type="dt" sz="half" idx="10"/>
          </p:nvPr>
        </p:nvSpPr>
        <p:spPr/>
        <p:txBody>
          <a:bodyPr/>
          <a:lstStyle/>
          <a:p>
            <a:fld id="{3EA52DC3-2252-402F-80A6-F0DC5C50CB81}" type="datetimeFigureOut">
              <a:rPr lang="en-GB" smtClean="0"/>
              <a:t>31/01/2025</a:t>
            </a:fld>
            <a:endParaRPr lang="en-GB"/>
          </a:p>
        </p:txBody>
      </p:sp>
      <p:sp>
        <p:nvSpPr>
          <p:cNvPr id="5" name="Footer Placeholder 4">
            <a:extLst>
              <a:ext uri="{FF2B5EF4-FFF2-40B4-BE49-F238E27FC236}">
                <a16:creationId xmlns:a16="http://schemas.microsoft.com/office/drawing/2014/main" id="{A0EEC5D5-92B4-9869-DDC0-DC9529A2BD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9F5E82-8171-E82A-2F5B-EE548F824BDA}"/>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3247904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2AD864-D29F-EF79-BB62-669D7A3791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97E11B-325F-475B-F96B-0F27D74D80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318FC4-34D0-6641-ED10-7B5EBEB7CC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A52DC3-2252-402F-80A6-F0DC5C50CB81}" type="datetimeFigureOut">
              <a:rPr lang="en-GB" smtClean="0"/>
              <a:t>31/01/2025</a:t>
            </a:fld>
            <a:endParaRPr lang="en-GB"/>
          </a:p>
        </p:txBody>
      </p:sp>
      <p:sp>
        <p:nvSpPr>
          <p:cNvPr id="5" name="Footer Placeholder 4">
            <a:extLst>
              <a:ext uri="{FF2B5EF4-FFF2-40B4-BE49-F238E27FC236}">
                <a16:creationId xmlns:a16="http://schemas.microsoft.com/office/drawing/2014/main" id="{2493899F-471F-1954-100B-10EFCE175E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87C72E-265F-ADE4-05B7-9CE005F51C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6DBC82-8538-4B25-A798-F4BC8F1E700B}" type="slidenum">
              <a:rPr lang="en-GB" smtClean="0"/>
              <a:t>‹#›</a:t>
            </a:fld>
            <a:endParaRPr lang="en-GB"/>
          </a:p>
        </p:txBody>
      </p:sp>
    </p:spTree>
    <p:extLst>
      <p:ext uri="{BB962C8B-B14F-4D97-AF65-F5344CB8AC3E}">
        <p14:creationId xmlns:p14="http://schemas.microsoft.com/office/powerpoint/2010/main" val="21637015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06A2131-E635-9E90-B1CF-A8AAF67E6EE9}"/>
              </a:ext>
            </a:extLst>
          </p:cNvPr>
          <p:cNvPicPr>
            <a:picLocks noChangeAspect="1"/>
          </p:cNvPicPr>
          <p:nvPr/>
        </p:nvPicPr>
        <p:blipFill rotWithShape="1">
          <a:blip r:embed="rId2"/>
          <a:srcRect l="3568" t="5179" r="25718"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7F4D2-15B8-D7CC-71A3-BC783C48EF9E}"/>
              </a:ext>
            </a:extLst>
          </p:cNvPr>
          <p:cNvSpPr>
            <a:spLocks noGrp="1"/>
          </p:cNvSpPr>
          <p:nvPr>
            <p:ph type="ctrTitle"/>
          </p:nvPr>
        </p:nvSpPr>
        <p:spPr>
          <a:xfrm>
            <a:off x="477981" y="1122363"/>
            <a:ext cx="4023360" cy="3204134"/>
          </a:xfrm>
        </p:spPr>
        <p:txBody>
          <a:bodyPr anchor="b">
            <a:normAutofit fontScale="90000"/>
          </a:bodyPr>
          <a:lstStyle/>
          <a:p>
            <a:pPr algn="l"/>
            <a:r>
              <a:rPr lang="en-GB" sz="4800" dirty="0">
                <a:solidFill>
                  <a:schemeClr val="bg1"/>
                </a:solidFill>
              </a:rPr>
              <a:t>Stalking and Harassment Recap</a:t>
            </a:r>
            <a:br>
              <a:rPr lang="en-GB" sz="4800" dirty="0">
                <a:solidFill>
                  <a:schemeClr val="bg1"/>
                </a:solidFill>
              </a:rPr>
            </a:br>
            <a:br>
              <a:rPr lang="en-GB" sz="4800" dirty="0">
                <a:solidFill>
                  <a:schemeClr val="bg1"/>
                </a:solidFill>
              </a:rPr>
            </a:br>
            <a:r>
              <a:rPr lang="en-GB" sz="4800" dirty="0">
                <a:solidFill>
                  <a:schemeClr val="bg1"/>
                </a:solidFill>
              </a:rPr>
              <a:t>Preparing for the Role of Constable</a:t>
            </a:r>
          </a:p>
        </p:txBody>
      </p:sp>
      <p:sp>
        <p:nvSpPr>
          <p:cNvPr id="3" name="Subtitle 2">
            <a:extLst>
              <a:ext uri="{FF2B5EF4-FFF2-40B4-BE49-F238E27FC236}">
                <a16:creationId xmlns:a16="http://schemas.microsoft.com/office/drawing/2014/main" id="{B783AE26-F2FB-8D30-3126-A73637325CC0}"/>
              </a:ext>
            </a:extLst>
          </p:cNvPr>
          <p:cNvSpPr>
            <a:spLocks noGrp="1"/>
          </p:cNvSpPr>
          <p:nvPr>
            <p:ph type="subTitle" idx="1"/>
          </p:nvPr>
        </p:nvSpPr>
        <p:spPr>
          <a:xfrm>
            <a:off x="477980" y="4872922"/>
            <a:ext cx="4023359" cy="1208141"/>
          </a:xfrm>
        </p:spPr>
        <p:txBody>
          <a:bodyPr>
            <a:normAutofit/>
          </a:bodyPr>
          <a:lstStyle/>
          <a:p>
            <a:pPr algn="l"/>
            <a:r>
              <a:rPr lang="en-GB" sz="2000" dirty="0">
                <a:solidFill>
                  <a:schemeClr val="bg1"/>
                </a:solidFill>
              </a:rPr>
              <a:t>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9928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28B55B-6F49-DEFF-A48E-ECBAA438279C}"/>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Session Aims and Objectives</a:t>
            </a:r>
          </a:p>
        </p:txBody>
      </p:sp>
      <p:sp>
        <p:nvSpPr>
          <p:cNvPr id="3" name="Content Placeholder 2">
            <a:extLst>
              <a:ext uri="{FF2B5EF4-FFF2-40B4-BE49-F238E27FC236}">
                <a16:creationId xmlns:a16="http://schemas.microsoft.com/office/drawing/2014/main" id="{7EFD6217-1AD4-8043-55CB-58736EC6774B}"/>
              </a:ext>
            </a:extLst>
          </p:cNvPr>
          <p:cNvSpPr>
            <a:spLocks noGrp="1"/>
          </p:cNvSpPr>
          <p:nvPr>
            <p:ph idx="1"/>
          </p:nvPr>
        </p:nvSpPr>
        <p:spPr>
          <a:xfrm>
            <a:off x="804672" y="2421683"/>
            <a:ext cx="4765949" cy="3353476"/>
          </a:xfrm>
        </p:spPr>
        <p:txBody>
          <a:bodyPr anchor="t">
            <a:normAutofit lnSpcReduction="10000"/>
          </a:bodyPr>
          <a:lstStyle/>
          <a:p>
            <a:r>
              <a:rPr lang="en-GB">
                <a:solidFill>
                  <a:schemeClr val="tx2"/>
                </a:solidFill>
              </a:rPr>
              <a:t>Section 1 and 2 Harassment</a:t>
            </a:r>
          </a:p>
          <a:p>
            <a:r>
              <a:rPr lang="en-GB">
                <a:solidFill>
                  <a:schemeClr val="tx2"/>
                </a:solidFill>
              </a:rPr>
              <a:t>Section 2A Stalking</a:t>
            </a:r>
          </a:p>
          <a:p>
            <a:r>
              <a:rPr lang="en-GB">
                <a:solidFill>
                  <a:schemeClr val="tx2"/>
                </a:solidFill>
              </a:rPr>
              <a:t>Section 4 &amp; 4 a Putting People in Fear of Violence</a:t>
            </a:r>
          </a:p>
          <a:p>
            <a:r>
              <a:rPr lang="en-GB">
                <a:solidFill>
                  <a:schemeClr val="tx2"/>
                </a:solidFill>
              </a:rPr>
              <a:t>Crime @Disorder Act 1998</a:t>
            </a:r>
          </a:p>
          <a:p>
            <a:r>
              <a:rPr lang="en-GB">
                <a:solidFill>
                  <a:schemeClr val="tx2"/>
                </a:solidFill>
              </a:rPr>
              <a:t>Section 32 Racially or Religiously Aggravated Harassment</a:t>
            </a:r>
          </a:p>
        </p:txBody>
      </p:sp>
      <p:grpSp>
        <p:nvGrpSpPr>
          <p:cNvPr id="24" name="Group 2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5" name="Freeform: Shape 2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188B7C36-6130-D032-91F1-474E1A3D0529}"/>
              </a:ext>
            </a:extLst>
          </p:cNvPr>
          <p:cNvPicPr>
            <a:picLocks noChangeAspect="1"/>
          </p:cNvPicPr>
          <p:nvPr/>
        </p:nvPicPr>
        <p:blipFill rotWithShape="1">
          <a:blip r:embed="rId3"/>
          <a:srcRect l="20712" r="33650" b="-1"/>
          <a:stretch/>
        </p:blipFill>
        <p:spPr>
          <a:xfrm>
            <a:off x="7708392" y="1825899"/>
            <a:ext cx="4142232" cy="4129746"/>
          </a:xfrm>
          <a:prstGeom prst="rect">
            <a:avLst/>
          </a:prstGeom>
        </p:spPr>
      </p:pic>
    </p:spTree>
    <p:extLst>
      <p:ext uri="{BB962C8B-B14F-4D97-AF65-F5344CB8AC3E}">
        <p14:creationId xmlns:p14="http://schemas.microsoft.com/office/powerpoint/2010/main" val="3406771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A4BE6-5BE1-2602-3305-E5594BAEA76F}"/>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Board Blast</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33C5F15-3629-4BFF-876E-5D10AFEB55BD}"/>
              </a:ext>
            </a:extLst>
          </p:cNvPr>
          <p:cNvPicPr>
            <a:picLocks noChangeAspect="1"/>
          </p:cNvPicPr>
          <p:nvPr/>
        </p:nvPicPr>
        <p:blipFill rotWithShape="1">
          <a:blip r:embed="rId3"/>
          <a:srcRect r="3555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48997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58185D-1FC5-901D-3923-2BBEE1761F7F}"/>
              </a:ext>
            </a:extLst>
          </p:cNvPr>
          <p:cNvSpPr>
            <a:spLocks noGrp="1"/>
          </p:cNvSpPr>
          <p:nvPr>
            <p:ph type="title"/>
          </p:nvPr>
        </p:nvSpPr>
        <p:spPr>
          <a:xfrm>
            <a:off x="589560" y="856180"/>
            <a:ext cx="4560584" cy="1128068"/>
          </a:xfrm>
        </p:spPr>
        <p:txBody>
          <a:bodyPr anchor="ctr">
            <a:normAutofit/>
          </a:bodyPr>
          <a:lstStyle/>
          <a:p>
            <a:r>
              <a:rPr lang="en-GB" sz="2800"/>
              <a:t>Harassment: S1 &amp; 2 Protection from Harassment Act 1997</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20FDD7-5E19-131D-3FD8-DB44A39A452C}"/>
              </a:ext>
            </a:extLst>
          </p:cNvPr>
          <p:cNvSpPr>
            <a:spLocks noGrp="1"/>
          </p:cNvSpPr>
          <p:nvPr>
            <p:ph idx="1"/>
          </p:nvPr>
        </p:nvSpPr>
        <p:spPr>
          <a:xfrm>
            <a:off x="590719" y="2330505"/>
            <a:ext cx="4559425" cy="3979585"/>
          </a:xfrm>
        </p:spPr>
        <p:txBody>
          <a:bodyPr anchor="ctr">
            <a:normAutofit/>
          </a:bodyPr>
          <a:lstStyle/>
          <a:p>
            <a:r>
              <a:rPr lang="en-GB" sz="2000"/>
              <a:t>A person must not pursue a course of conduct which:</a:t>
            </a:r>
          </a:p>
          <a:p>
            <a:endParaRPr lang="en-GB" sz="2000"/>
          </a:p>
          <a:p>
            <a:r>
              <a:rPr lang="en-GB" sz="2000"/>
              <a:t>(a) amounts to harassment of another, AND (b) he knows or ought to know amounts to harassment of the other</a:t>
            </a:r>
          </a:p>
          <a:p>
            <a:endParaRPr lang="en-GB" sz="2000"/>
          </a:p>
          <a:p>
            <a:r>
              <a:rPr lang="en-GB" sz="2000"/>
              <a:t>A person who pursues a course of conduct in breach of S1 is guilty of an offence</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203A8B4-8AC8-65BE-68E1-1936DFF9722F}"/>
              </a:ext>
            </a:extLst>
          </p:cNvPr>
          <p:cNvPicPr>
            <a:picLocks noChangeAspect="1"/>
          </p:cNvPicPr>
          <p:nvPr/>
        </p:nvPicPr>
        <p:blipFill rotWithShape="1">
          <a:blip r:embed="rId3"/>
          <a:srcRect r="4" b="2822"/>
          <a:stretch/>
        </p:blipFill>
        <p:spPr>
          <a:xfrm>
            <a:off x="5977788" y="799352"/>
            <a:ext cx="5425410" cy="5259296"/>
          </a:xfrm>
          <a:prstGeom prst="rect">
            <a:avLst/>
          </a:prstGeom>
        </p:spPr>
      </p:pic>
    </p:spTree>
    <p:extLst>
      <p:ext uri="{BB962C8B-B14F-4D97-AF65-F5344CB8AC3E}">
        <p14:creationId xmlns:p14="http://schemas.microsoft.com/office/powerpoint/2010/main" val="2340976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2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79501F-10DA-5AD5-1381-8959F5F983A1}"/>
              </a:ext>
            </a:extLst>
          </p:cNvPr>
          <p:cNvSpPr>
            <a:spLocks noGrp="1"/>
          </p:cNvSpPr>
          <p:nvPr>
            <p:ph type="title"/>
          </p:nvPr>
        </p:nvSpPr>
        <p:spPr>
          <a:xfrm>
            <a:off x="838200" y="365125"/>
            <a:ext cx="10515600" cy="1325563"/>
          </a:xfrm>
        </p:spPr>
        <p:txBody>
          <a:bodyPr>
            <a:normAutofit/>
          </a:bodyPr>
          <a:lstStyle/>
          <a:p>
            <a:pPr algn="ctr"/>
            <a:r>
              <a:rPr lang="en-GB"/>
              <a:t>Section 1 (1A)</a:t>
            </a:r>
            <a:br>
              <a:rPr lang="en-GB"/>
            </a:br>
            <a:endParaRPr lang="en-GB"/>
          </a:p>
        </p:txBody>
      </p:sp>
      <p:sp>
        <p:nvSpPr>
          <p:cNvPr id="9" name="Rectangle: Rounded Corners 8">
            <a:extLst>
              <a:ext uri="{FF2B5EF4-FFF2-40B4-BE49-F238E27FC236}">
                <a16:creationId xmlns:a16="http://schemas.microsoft.com/office/drawing/2014/main" id="{C9BEA938-B14F-038A-E3DE-E473B589D560}"/>
              </a:ext>
            </a:extLst>
          </p:cNvPr>
          <p:cNvSpPr/>
          <p:nvPr/>
        </p:nvSpPr>
        <p:spPr>
          <a:xfrm>
            <a:off x="4886719" y="182562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77824">
              <a:spcAft>
                <a:spcPts val="600"/>
              </a:spcAft>
            </a:pPr>
            <a:r>
              <a:rPr lang="en-GB" sz="1920" kern="1200">
                <a:solidFill>
                  <a:schemeClr val="lt1"/>
                </a:solidFill>
                <a:latin typeface="+mn-lt"/>
                <a:ea typeface="+mn-ea"/>
                <a:cs typeface="+mn-cs"/>
              </a:rPr>
              <a:t>(a) which involves harassment of two or more persons AND </a:t>
            </a:r>
            <a:endParaRPr lang="en-GB" sz="2000"/>
          </a:p>
        </p:txBody>
      </p:sp>
      <p:sp>
        <p:nvSpPr>
          <p:cNvPr id="10" name="Content Placeholder 9">
            <a:extLst>
              <a:ext uri="{FF2B5EF4-FFF2-40B4-BE49-F238E27FC236}">
                <a16:creationId xmlns:a16="http://schemas.microsoft.com/office/drawing/2014/main" id="{BDC012AA-26D6-3A08-922B-917B41D33B1F}"/>
              </a:ext>
            </a:extLst>
          </p:cNvPr>
          <p:cNvSpPr>
            <a:spLocks noGrp="1"/>
          </p:cNvSpPr>
          <p:nvPr>
            <p:ph idx="1"/>
          </p:nvPr>
        </p:nvSpPr>
        <p:spPr>
          <a:xfrm>
            <a:off x="1789971" y="1858213"/>
            <a:ext cx="2646700"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219456" indent="-219456" defTabSz="877824">
              <a:spcBef>
                <a:spcPts val="960"/>
              </a:spcBef>
            </a:pPr>
            <a:r>
              <a:rPr lang="en-GB" sz="1920" kern="1200">
                <a:solidFill>
                  <a:schemeClr val="lt1"/>
                </a:solidFill>
                <a:latin typeface="+mn-lt"/>
                <a:ea typeface="+mn-ea"/>
                <a:cs typeface="+mn-cs"/>
              </a:rPr>
              <a:t>A person must not pursue a course of conduct:</a:t>
            </a:r>
            <a:endParaRPr lang="en-GB" sz="2000"/>
          </a:p>
        </p:txBody>
      </p:sp>
      <p:sp>
        <p:nvSpPr>
          <p:cNvPr id="11" name="Rectangle: Rounded Corners 10">
            <a:extLst>
              <a:ext uri="{FF2B5EF4-FFF2-40B4-BE49-F238E27FC236}">
                <a16:creationId xmlns:a16="http://schemas.microsoft.com/office/drawing/2014/main" id="{345978DB-AD86-A9BD-25B7-C0F23D4986E4}"/>
              </a:ext>
            </a:extLst>
          </p:cNvPr>
          <p:cNvSpPr/>
          <p:nvPr/>
        </p:nvSpPr>
        <p:spPr>
          <a:xfrm>
            <a:off x="7977860" y="1873816"/>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77824">
              <a:spcAft>
                <a:spcPts val="600"/>
              </a:spcAft>
            </a:pPr>
            <a:r>
              <a:rPr lang="en-GB" sz="1920" kern="1200">
                <a:solidFill>
                  <a:schemeClr val="lt1"/>
                </a:solidFill>
                <a:latin typeface="+mn-lt"/>
                <a:ea typeface="+mn-ea"/>
                <a:cs typeface="+mn-cs"/>
              </a:rPr>
              <a:t>(b) which he knows or ought to know involves harassment of those persons AND </a:t>
            </a:r>
            <a:endParaRPr lang="en-GB" sz="2000"/>
          </a:p>
        </p:txBody>
      </p:sp>
      <p:sp>
        <p:nvSpPr>
          <p:cNvPr id="12" name="Rectangle: Rounded Corners 11">
            <a:extLst>
              <a:ext uri="{FF2B5EF4-FFF2-40B4-BE49-F238E27FC236}">
                <a16:creationId xmlns:a16="http://schemas.microsoft.com/office/drawing/2014/main" id="{F29B5ACF-9701-D857-C2A1-C311A356B9CD}"/>
              </a:ext>
            </a:extLst>
          </p:cNvPr>
          <p:cNvSpPr/>
          <p:nvPr/>
        </p:nvSpPr>
        <p:spPr>
          <a:xfrm>
            <a:off x="1789971" y="421675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77824">
              <a:spcAft>
                <a:spcPts val="600"/>
              </a:spcAft>
            </a:pPr>
            <a:r>
              <a:rPr lang="en-GB" sz="1920" kern="1200">
                <a:solidFill>
                  <a:schemeClr val="lt1"/>
                </a:solidFill>
                <a:latin typeface="+mn-lt"/>
                <a:ea typeface="+mn-ea"/>
                <a:cs typeface="+mn-cs"/>
              </a:rPr>
              <a:t>c) by which he intends to persuade any person (whether or not one of those mentioned above) </a:t>
            </a:r>
            <a:endParaRPr lang="en-GB" sz="2000"/>
          </a:p>
        </p:txBody>
      </p:sp>
      <p:sp>
        <p:nvSpPr>
          <p:cNvPr id="13" name="Rectangle: Rounded Corners 12">
            <a:extLst>
              <a:ext uri="{FF2B5EF4-FFF2-40B4-BE49-F238E27FC236}">
                <a16:creationId xmlns:a16="http://schemas.microsoft.com/office/drawing/2014/main" id="{943949F7-A6CB-FB4C-4917-84DC4C4926D6}"/>
              </a:ext>
            </a:extLst>
          </p:cNvPr>
          <p:cNvSpPr/>
          <p:nvPr/>
        </p:nvSpPr>
        <p:spPr>
          <a:xfrm>
            <a:off x="4884850" y="421675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77824">
              <a:spcAft>
                <a:spcPts val="600"/>
              </a:spcAft>
            </a:pPr>
            <a:r>
              <a:rPr lang="en-GB" sz="1920" kern="1200" err="1">
                <a:solidFill>
                  <a:schemeClr val="lt1"/>
                </a:solidFill>
                <a:latin typeface="+mn-lt"/>
                <a:ea typeface="+mn-ea"/>
                <a:cs typeface="+mn-cs"/>
              </a:rPr>
              <a:t>i</a:t>
            </a:r>
            <a:r>
              <a:rPr lang="en-GB" sz="1920" kern="1200">
                <a:solidFill>
                  <a:schemeClr val="lt1"/>
                </a:solidFill>
                <a:latin typeface="+mn-lt"/>
                <a:ea typeface="+mn-ea"/>
                <a:cs typeface="+mn-cs"/>
              </a:rPr>
              <a:t>) not to do something that he is entitled or required to do OR </a:t>
            </a:r>
            <a:endParaRPr lang="en-GB" sz="2000"/>
          </a:p>
        </p:txBody>
      </p:sp>
      <p:sp>
        <p:nvSpPr>
          <p:cNvPr id="14" name="Rectangle: Rounded Corners 13">
            <a:extLst>
              <a:ext uri="{FF2B5EF4-FFF2-40B4-BE49-F238E27FC236}">
                <a16:creationId xmlns:a16="http://schemas.microsoft.com/office/drawing/2014/main" id="{F5C6438F-AD16-778D-0BA9-9EFFF6AB2DE3}"/>
              </a:ext>
            </a:extLst>
          </p:cNvPr>
          <p:cNvSpPr/>
          <p:nvPr/>
        </p:nvSpPr>
        <p:spPr>
          <a:xfrm>
            <a:off x="7979730" y="421675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77824">
              <a:spcAft>
                <a:spcPts val="600"/>
              </a:spcAft>
            </a:pPr>
            <a:r>
              <a:rPr lang="en-GB" sz="1920" kern="1200">
                <a:solidFill>
                  <a:schemeClr val="lt1"/>
                </a:solidFill>
                <a:latin typeface="+mn-lt"/>
                <a:ea typeface="+mn-ea"/>
                <a:cs typeface="+mn-cs"/>
              </a:rPr>
              <a:t>ii) to do something that he is not under any obligation to do </a:t>
            </a:r>
            <a:endParaRPr lang="en-GB" sz="2000"/>
          </a:p>
        </p:txBody>
      </p:sp>
    </p:spTree>
    <p:extLst>
      <p:ext uri="{BB962C8B-B14F-4D97-AF65-F5344CB8AC3E}">
        <p14:creationId xmlns:p14="http://schemas.microsoft.com/office/powerpoint/2010/main" val="1774735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957FD59-D609-F0E2-46D9-83F9972F6058}"/>
              </a:ext>
            </a:extLst>
          </p:cNvPr>
          <p:cNvSpPr>
            <a:spLocks noGrp="1"/>
          </p:cNvSpPr>
          <p:nvPr>
            <p:ph type="title"/>
          </p:nvPr>
        </p:nvSpPr>
        <p:spPr>
          <a:xfrm>
            <a:off x="804672" y="457200"/>
            <a:ext cx="10579608" cy="1188720"/>
          </a:xfrm>
        </p:spPr>
        <p:txBody>
          <a:bodyPr>
            <a:normAutofit/>
          </a:bodyPr>
          <a:lstStyle/>
          <a:p>
            <a:r>
              <a:rPr lang="en-GB" sz="4000">
                <a:solidFill>
                  <a:schemeClr val="tx2"/>
                </a:solidFill>
              </a:rPr>
              <a:t>Course of Conduct</a:t>
            </a:r>
          </a:p>
        </p:txBody>
      </p:sp>
      <p:grpSp>
        <p:nvGrpSpPr>
          <p:cNvPr id="14" name="Group 13">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5" name="Freeform: Shape 14">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1" name="Freeform: Shape 20">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732A68A6-712B-C481-2B26-CE81EBC75646}"/>
              </a:ext>
            </a:extLst>
          </p:cNvPr>
          <p:cNvSpPr>
            <a:spLocks noGrp="1"/>
          </p:cNvSpPr>
          <p:nvPr>
            <p:ph idx="1"/>
          </p:nvPr>
        </p:nvSpPr>
        <p:spPr>
          <a:xfrm>
            <a:off x="804672" y="1810094"/>
            <a:ext cx="9295735" cy="4192437"/>
          </a:xfrm>
        </p:spPr>
        <p:txBody>
          <a:bodyPr>
            <a:normAutofit/>
          </a:bodyPr>
          <a:lstStyle/>
          <a:p>
            <a:pPr marL="180594" indent="-180594" defTabSz="722376">
              <a:spcBef>
                <a:spcPts val="790"/>
              </a:spcBef>
            </a:pPr>
            <a:r>
              <a:rPr lang="en-GB" kern="1200">
                <a:solidFill>
                  <a:schemeClr val="tx1"/>
                </a:solidFill>
                <a:latin typeface="+mn-lt"/>
                <a:ea typeface="+mn-ea"/>
                <a:cs typeface="+mn-cs"/>
              </a:rPr>
              <a:t>This must involve conduct on at least occasions</a:t>
            </a:r>
          </a:p>
          <a:p>
            <a:pPr marL="180594" indent="-180594" defTabSz="722376">
              <a:spcBef>
                <a:spcPts val="790"/>
              </a:spcBef>
            </a:pPr>
            <a:endParaRPr lang="en-GB" kern="1200">
              <a:solidFill>
                <a:schemeClr val="tx1"/>
              </a:solidFill>
              <a:latin typeface="+mn-lt"/>
              <a:ea typeface="+mn-ea"/>
              <a:cs typeface="+mn-cs"/>
            </a:endParaRPr>
          </a:p>
          <a:p>
            <a:pPr marL="180594" indent="-180594" defTabSz="722376">
              <a:spcBef>
                <a:spcPts val="790"/>
              </a:spcBef>
            </a:pPr>
            <a:r>
              <a:rPr lang="en-GB" kern="1200">
                <a:solidFill>
                  <a:schemeClr val="tx1"/>
                </a:solidFill>
                <a:latin typeface="+mn-lt"/>
                <a:ea typeface="+mn-ea"/>
                <a:cs typeface="+mn-cs"/>
              </a:rPr>
              <a:t>It is not restricted to actions, it also includes speech </a:t>
            </a:r>
          </a:p>
          <a:p>
            <a:pPr marL="180594" indent="-180594" defTabSz="722376">
              <a:spcBef>
                <a:spcPts val="790"/>
              </a:spcBef>
            </a:pPr>
            <a:endParaRPr lang="en-GB" kern="1200">
              <a:solidFill>
                <a:schemeClr val="tx1"/>
              </a:solidFill>
              <a:latin typeface="+mn-lt"/>
              <a:ea typeface="+mn-ea"/>
              <a:cs typeface="+mn-cs"/>
            </a:endParaRPr>
          </a:p>
          <a:p>
            <a:pPr marL="180594" indent="-180594" defTabSz="722376">
              <a:spcBef>
                <a:spcPts val="790"/>
              </a:spcBef>
            </a:pPr>
            <a:r>
              <a:rPr lang="en-GB" kern="1200">
                <a:solidFill>
                  <a:schemeClr val="tx1"/>
                </a:solidFill>
                <a:latin typeface="+mn-lt"/>
                <a:ea typeface="+mn-ea"/>
                <a:cs typeface="+mn-cs"/>
              </a:rPr>
              <a:t>It does not have to be of the same type </a:t>
            </a:r>
          </a:p>
          <a:p>
            <a:pPr marL="180594" indent="-180594" defTabSz="722376">
              <a:spcBef>
                <a:spcPts val="790"/>
              </a:spcBef>
            </a:pPr>
            <a:endParaRPr lang="en-GB" kern="1200">
              <a:solidFill>
                <a:schemeClr val="tx1"/>
              </a:solidFill>
              <a:latin typeface="+mn-lt"/>
              <a:ea typeface="+mn-ea"/>
              <a:cs typeface="+mn-cs"/>
            </a:endParaRPr>
          </a:p>
          <a:p>
            <a:pPr marL="180594" indent="-180594" defTabSz="722376">
              <a:spcBef>
                <a:spcPts val="790"/>
              </a:spcBef>
            </a:pPr>
            <a:r>
              <a:rPr lang="en-GB" kern="1200">
                <a:solidFill>
                  <a:schemeClr val="tx1"/>
                </a:solidFill>
                <a:latin typeface="+mn-lt"/>
                <a:ea typeface="+mn-ea"/>
                <a:cs typeface="+mn-cs"/>
              </a:rPr>
              <a:t>It does not have to be done by the same person</a:t>
            </a:r>
            <a:endParaRPr lang="en-GB"/>
          </a:p>
        </p:txBody>
      </p:sp>
      <p:sp>
        <p:nvSpPr>
          <p:cNvPr id="4" name="Rectangle: Rounded Corners 3">
            <a:extLst>
              <a:ext uri="{FF2B5EF4-FFF2-40B4-BE49-F238E27FC236}">
                <a16:creationId xmlns:a16="http://schemas.microsoft.com/office/drawing/2014/main" id="{97F6BCB4-1DAB-3738-6952-705E89E4A24D}"/>
              </a:ext>
            </a:extLst>
          </p:cNvPr>
          <p:cNvSpPr/>
          <p:nvPr/>
        </p:nvSpPr>
        <p:spPr>
          <a:xfrm>
            <a:off x="9003089" y="3992948"/>
            <a:ext cx="2821204" cy="2109915"/>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722376">
              <a:spcAft>
                <a:spcPts val="600"/>
              </a:spcAft>
            </a:pPr>
            <a:r>
              <a:rPr lang="en-GB" sz="1896" kern="1200">
                <a:ln w="0"/>
                <a:solidFill>
                  <a:schemeClr val="tx1"/>
                </a:solidFill>
                <a:effectLst>
                  <a:outerShdw blurRad="38100" dist="19050" dir="2700000" algn="tl" rotWithShape="0">
                    <a:schemeClr val="dk1">
                      <a:alpha val="40000"/>
                    </a:schemeClr>
                  </a:outerShdw>
                </a:effectLst>
                <a:latin typeface="+mn-lt"/>
                <a:ea typeface="+mn-ea"/>
                <a:cs typeface="+mn-cs"/>
              </a:rPr>
              <a:t>Case Study: </a:t>
            </a:r>
          </a:p>
          <a:p>
            <a:pPr algn="ctr" defTabSz="722376">
              <a:spcAft>
                <a:spcPts val="600"/>
              </a:spcAft>
            </a:pPr>
            <a:endParaRPr lang="en-GB" sz="1896" kern="1200">
              <a:ln w="0"/>
              <a:solidFill>
                <a:schemeClr val="tx1"/>
              </a:solidFill>
              <a:effectLst>
                <a:outerShdw blurRad="38100" dist="19050" dir="2700000" algn="tl" rotWithShape="0">
                  <a:schemeClr val="dk1">
                    <a:alpha val="40000"/>
                  </a:schemeClr>
                </a:outerShdw>
              </a:effectLst>
              <a:latin typeface="+mn-lt"/>
              <a:ea typeface="+mn-ea"/>
              <a:cs typeface="+mn-cs"/>
            </a:endParaRPr>
          </a:p>
          <a:p>
            <a:pPr algn="ctr" defTabSz="722376">
              <a:spcAft>
                <a:spcPts val="600"/>
              </a:spcAft>
            </a:pPr>
            <a:r>
              <a:rPr lang="en-GB" sz="1896" kern="1200">
                <a:ln w="0"/>
                <a:solidFill>
                  <a:schemeClr val="tx1"/>
                </a:solidFill>
                <a:effectLst>
                  <a:outerShdw blurRad="38100" dist="19050" dir="2700000" algn="tl" rotWithShape="0">
                    <a:schemeClr val="dk1">
                      <a:alpha val="40000"/>
                    </a:schemeClr>
                  </a:outerShdw>
                </a:effectLst>
                <a:latin typeface="+mn-lt"/>
                <a:ea typeface="+mn-ea"/>
                <a:cs typeface="+mn-cs"/>
              </a:rPr>
              <a:t>R v Kelly 2003</a:t>
            </a:r>
            <a:endParaRPr lang="en-GB" sz="2400"/>
          </a:p>
        </p:txBody>
      </p:sp>
    </p:spTree>
    <p:extLst>
      <p:ext uri="{BB962C8B-B14F-4D97-AF65-F5344CB8AC3E}">
        <p14:creationId xmlns:p14="http://schemas.microsoft.com/office/powerpoint/2010/main" val="2304368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8D1DDE7-0790-0D43-EEE0-F6D2FC28F96E}"/>
              </a:ext>
            </a:extLst>
          </p:cNvPr>
          <p:cNvSpPr>
            <a:spLocks noGrp="1"/>
          </p:cNvSpPr>
          <p:nvPr>
            <p:ph type="title"/>
          </p:nvPr>
        </p:nvSpPr>
        <p:spPr>
          <a:xfrm>
            <a:off x="838200" y="643467"/>
            <a:ext cx="2951205" cy="5571066"/>
          </a:xfrm>
        </p:spPr>
        <p:txBody>
          <a:bodyPr>
            <a:normAutofit/>
          </a:bodyPr>
          <a:lstStyle/>
          <a:p>
            <a:r>
              <a:rPr lang="en-GB">
                <a:solidFill>
                  <a:srgbClr val="FFFFFF"/>
                </a:solidFill>
              </a:rPr>
              <a:t>What does harassment mean?</a:t>
            </a:r>
            <a:br>
              <a:rPr lang="en-GB">
                <a:solidFill>
                  <a:srgbClr val="FFFFFF"/>
                </a:solidFill>
              </a:rPr>
            </a:br>
            <a:br>
              <a:rPr lang="en-GB">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C5BF35D1-3C3A-B61D-9249-42A45CBCF8D1}"/>
              </a:ext>
            </a:extLst>
          </p:cNvPr>
          <p:cNvGraphicFramePr>
            <a:graphicFrameLocks noGrp="1"/>
          </p:cNvGraphicFramePr>
          <p:nvPr>
            <p:ph idx="1"/>
            <p:extLst>
              <p:ext uri="{D42A27DB-BD31-4B8C-83A1-F6EECF244321}">
                <p14:modId xmlns:p14="http://schemas.microsoft.com/office/powerpoint/2010/main" val="324248159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8146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B720B65-AC29-5440-3EB1-DB28BE334D2C}"/>
              </a:ext>
            </a:extLst>
          </p:cNvPr>
          <p:cNvSpPr>
            <a:spLocks noGrp="1"/>
          </p:cNvSpPr>
          <p:nvPr>
            <p:ph type="title"/>
          </p:nvPr>
        </p:nvSpPr>
        <p:spPr>
          <a:xfrm>
            <a:off x="804672" y="457200"/>
            <a:ext cx="10579608" cy="1188720"/>
          </a:xfrm>
        </p:spPr>
        <p:txBody>
          <a:bodyPr>
            <a:normAutofit/>
          </a:bodyPr>
          <a:lstStyle/>
          <a:p>
            <a:r>
              <a:rPr lang="en-GB" sz="4000">
                <a:solidFill>
                  <a:schemeClr val="tx2"/>
                </a:solidFill>
              </a:rPr>
              <a:t>Acts of Harassment via a 3</a:t>
            </a:r>
            <a:r>
              <a:rPr lang="en-GB" sz="4000" baseline="30000">
                <a:solidFill>
                  <a:schemeClr val="tx2"/>
                </a:solidFill>
              </a:rPr>
              <a:t>rd</a:t>
            </a:r>
            <a:r>
              <a:rPr lang="en-GB" sz="4000">
                <a:solidFill>
                  <a:schemeClr val="tx2"/>
                </a:solidFill>
              </a:rPr>
              <a:t> Party</a:t>
            </a:r>
          </a:p>
        </p:txBody>
      </p:sp>
      <p:grpSp>
        <p:nvGrpSpPr>
          <p:cNvPr id="32" name="Group 31">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33" name="Freeform: Shape 32">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8" name="Group 37">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39" name="Freeform: Shape 38">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2" name="Freeform: Shape 41">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47E1B08B-A2F5-90DA-51D4-EC1587DCFCD1}"/>
              </a:ext>
            </a:extLst>
          </p:cNvPr>
          <p:cNvGraphicFramePr>
            <a:graphicFrameLocks noGrp="1"/>
          </p:cNvGraphicFramePr>
          <p:nvPr>
            <p:ph idx="1"/>
            <p:extLst>
              <p:ext uri="{D42A27DB-BD31-4B8C-83A1-F6EECF244321}">
                <p14:modId xmlns:p14="http://schemas.microsoft.com/office/powerpoint/2010/main" val="3090902407"/>
              </p:ext>
            </p:extLst>
          </p:nvPr>
        </p:nvGraphicFramePr>
        <p:xfrm>
          <a:off x="1036320" y="1534332"/>
          <a:ext cx="10119360" cy="45921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35862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52F45-45DA-DB8D-EB17-521D78D34C4C}"/>
              </a:ext>
            </a:extLst>
          </p:cNvPr>
          <p:cNvSpPr>
            <a:spLocks noGrp="1"/>
          </p:cNvSpPr>
          <p:nvPr>
            <p:ph type="title"/>
          </p:nvPr>
        </p:nvSpPr>
        <p:spPr>
          <a:xfrm>
            <a:off x="572493" y="238539"/>
            <a:ext cx="11018520" cy="1434415"/>
          </a:xfrm>
        </p:spPr>
        <p:txBody>
          <a:bodyPr anchor="b">
            <a:normAutofit/>
          </a:bodyPr>
          <a:lstStyle/>
          <a:p>
            <a:r>
              <a:rPr lang="en-GB" sz="5400"/>
              <a:t>Mens Rea</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8">
            <a:extLst>
              <a:ext uri="{FF2B5EF4-FFF2-40B4-BE49-F238E27FC236}">
                <a16:creationId xmlns:a16="http://schemas.microsoft.com/office/drawing/2014/main" id="{8B02DD3D-BAF3-E293-B571-18A74203236C}"/>
              </a:ext>
            </a:extLst>
          </p:cNvPr>
          <p:cNvGraphicFramePr>
            <a:graphicFrameLocks noGrp="1"/>
          </p:cNvGraphicFramePr>
          <p:nvPr>
            <p:ph idx="1"/>
            <p:extLst>
              <p:ext uri="{D42A27DB-BD31-4B8C-83A1-F6EECF244321}">
                <p14:modId xmlns:p14="http://schemas.microsoft.com/office/powerpoint/2010/main" val="3918046859"/>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Content Placeholder 4" descr="A head with gears inside&#10;&#10;Description automatically generated">
            <a:extLst>
              <a:ext uri="{FF2B5EF4-FFF2-40B4-BE49-F238E27FC236}">
                <a16:creationId xmlns:a16="http://schemas.microsoft.com/office/drawing/2014/main" id="{616AB14F-E1BD-ED33-D60B-AC34E8FA5969}"/>
              </a:ext>
            </a:extLst>
          </p:cNvPr>
          <p:cNvPicPr>
            <a:picLocks noChangeAspect="1"/>
          </p:cNvPicPr>
          <p:nvPr/>
        </p:nvPicPr>
        <p:blipFill rotWithShape="1">
          <a:blip r:embed="rId8"/>
          <a:srcRect r="23516" b="-1"/>
          <a:stretch/>
        </p:blipFill>
        <p:spPr>
          <a:xfrm>
            <a:off x="7675658" y="2093976"/>
            <a:ext cx="3941064" cy="4096512"/>
          </a:xfrm>
          <a:prstGeom prst="rect">
            <a:avLst/>
          </a:prstGeom>
        </p:spPr>
      </p:pic>
    </p:spTree>
    <p:extLst>
      <p:ext uri="{BB962C8B-B14F-4D97-AF65-F5344CB8AC3E}">
        <p14:creationId xmlns:p14="http://schemas.microsoft.com/office/powerpoint/2010/main" val="1436231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7D7EDE8-B58D-2DC4-DF68-76A9150EDBBE}"/>
              </a:ext>
            </a:extLst>
          </p:cNvPr>
          <p:cNvSpPr>
            <a:spLocks noGrp="1"/>
          </p:cNvSpPr>
          <p:nvPr>
            <p:ph type="title"/>
          </p:nvPr>
        </p:nvSpPr>
        <p:spPr>
          <a:xfrm>
            <a:off x="838200" y="365125"/>
            <a:ext cx="5393361" cy="1325563"/>
          </a:xfrm>
        </p:spPr>
        <p:txBody>
          <a:bodyPr>
            <a:normAutofit/>
          </a:bodyPr>
          <a:lstStyle/>
          <a:p>
            <a:r>
              <a:rPr lang="en-GB" sz="2800"/>
              <a:t>Putting People in Fear of Violence Section 4 Protection From Harassment Act 1997 </a:t>
            </a:r>
          </a:p>
        </p:txBody>
      </p:sp>
      <p:sp>
        <p:nvSpPr>
          <p:cNvPr id="3" name="Content Placeholder 2">
            <a:extLst>
              <a:ext uri="{FF2B5EF4-FFF2-40B4-BE49-F238E27FC236}">
                <a16:creationId xmlns:a16="http://schemas.microsoft.com/office/drawing/2014/main" id="{3B555841-CD97-0206-4C1F-B18004F3A726}"/>
              </a:ext>
            </a:extLst>
          </p:cNvPr>
          <p:cNvSpPr>
            <a:spLocks noGrp="1"/>
          </p:cNvSpPr>
          <p:nvPr>
            <p:ph idx="1"/>
          </p:nvPr>
        </p:nvSpPr>
        <p:spPr>
          <a:xfrm>
            <a:off x="838200" y="1825625"/>
            <a:ext cx="5393361" cy="4351338"/>
          </a:xfrm>
        </p:spPr>
        <p:txBody>
          <a:bodyPr>
            <a:normAutofit/>
          </a:bodyPr>
          <a:lstStyle/>
          <a:p>
            <a:r>
              <a:rPr lang="en-GB" sz="2400"/>
              <a:t>A person whose course of conduct causes another to fear on at least TWO occasions that violence will be used against them is guilty of an offence</a:t>
            </a:r>
          </a:p>
          <a:p>
            <a:endParaRPr lang="en-GB" sz="2400"/>
          </a:p>
          <a:p>
            <a:r>
              <a:rPr lang="en-GB" sz="2400"/>
              <a:t>IF</a:t>
            </a:r>
          </a:p>
          <a:p>
            <a:endParaRPr lang="en-GB" sz="2400"/>
          </a:p>
          <a:p>
            <a:r>
              <a:rPr lang="en-GB" sz="2400"/>
              <a:t>they know or ought to know that their course of conduct will cause the other to fear violence on each of those occasions </a:t>
            </a:r>
          </a:p>
        </p:txBody>
      </p:sp>
      <p:pic>
        <p:nvPicPr>
          <p:cNvPr id="5" name="Picture 4" descr="A knife stuck in a wall&#10;&#10;Description automatically generated">
            <a:extLst>
              <a:ext uri="{FF2B5EF4-FFF2-40B4-BE49-F238E27FC236}">
                <a16:creationId xmlns:a16="http://schemas.microsoft.com/office/drawing/2014/main" id="{924EE0EF-F055-BE22-7582-4E43155F195B}"/>
              </a:ext>
            </a:extLst>
          </p:cNvPr>
          <p:cNvPicPr>
            <a:picLocks noChangeAspect="1"/>
          </p:cNvPicPr>
          <p:nvPr/>
        </p:nvPicPr>
        <p:blipFill rotWithShape="1">
          <a:blip r:embed="rId3"/>
          <a:srcRect l="9511" r="27738"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6311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6DF01A-DFF4-AEA1-7075-077396BDE3F8}"/>
              </a:ext>
            </a:extLst>
          </p:cNvPr>
          <p:cNvSpPr>
            <a:spLocks noGrp="1"/>
          </p:cNvSpPr>
          <p:nvPr>
            <p:ph type="title"/>
          </p:nvPr>
        </p:nvSpPr>
        <p:spPr>
          <a:xfrm>
            <a:off x="640080" y="325369"/>
            <a:ext cx="4368602" cy="1956841"/>
          </a:xfrm>
        </p:spPr>
        <p:txBody>
          <a:bodyPr anchor="b">
            <a:normAutofit/>
          </a:bodyPr>
          <a:lstStyle/>
          <a:p>
            <a:r>
              <a:rPr lang="en-GB" sz="5400"/>
              <a:t>S4 PHA 1997</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DBEB7C-6498-CF9A-457A-77AF077F8AE9}"/>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a:t>The violence in this offence can be in the future as long as the fear of it is in the present tense. I.e., at the time of the conduct</a:t>
            </a:r>
            <a:r>
              <a:rPr lang="en-GB" sz="2200"/>
              <a:t>.</a:t>
            </a:r>
          </a:p>
          <a:p>
            <a:endParaRPr lang="en-GB" sz="2200"/>
          </a:p>
          <a:p>
            <a:endParaRPr lang="en-GB" sz="2200"/>
          </a:p>
        </p:txBody>
      </p:sp>
      <p:pic>
        <p:nvPicPr>
          <p:cNvPr id="4" name="Picture 3" descr="A close-up of a person looking through blinds&#10;&#10;Description automatically generated">
            <a:extLst>
              <a:ext uri="{FF2B5EF4-FFF2-40B4-BE49-F238E27FC236}">
                <a16:creationId xmlns:a16="http://schemas.microsoft.com/office/drawing/2014/main" id="{7BB276BF-F2B2-26BD-0AA2-38DF6BF7C103}"/>
              </a:ext>
            </a:extLst>
          </p:cNvPr>
          <p:cNvPicPr>
            <a:picLocks noChangeAspect="1"/>
          </p:cNvPicPr>
          <p:nvPr/>
        </p:nvPicPr>
        <p:blipFill rotWithShape="1">
          <a:blip r:embed="rId2"/>
          <a:srcRect l="31961" r="1487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870876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33108-D215-3CAF-06F0-4911DDCD36D6}"/>
              </a:ext>
            </a:extLst>
          </p:cNvPr>
          <p:cNvSpPr>
            <a:spLocks noGrp="1"/>
          </p:cNvSpPr>
          <p:nvPr>
            <p:ph type="title"/>
          </p:nvPr>
        </p:nvSpPr>
        <p:spPr/>
        <p:txBody>
          <a:bodyPr/>
          <a:lstStyle/>
          <a:p>
            <a:r>
              <a:rPr lang="en-GB"/>
              <a:t>Racially or Religiously Aggravated</a:t>
            </a:r>
          </a:p>
        </p:txBody>
      </p:sp>
      <p:graphicFrame>
        <p:nvGraphicFramePr>
          <p:cNvPr id="5" name="Content Placeholder 2">
            <a:extLst>
              <a:ext uri="{FF2B5EF4-FFF2-40B4-BE49-F238E27FC236}">
                <a16:creationId xmlns:a16="http://schemas.microsoft.com/office/drawing/2014/main" id="{C74A4715-8A9F-A4CB-B2C9-2FDF6F36486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6954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5" name="Group 24">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26" name="Rectangle 25">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9" name="Freeform: Shape 28">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1" name="Rectangle 30">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4133B40-416A-31BD-FA3C-9D8C5DFE8D4B}"/>
              </a:ext>
            </a:extLst>
          </p:cNvPr>
          <p:cNvSpPr>
            <a:spLocks noGrp="1"/>
          </p:cNvSpPr>
          <p:nvPr>
            <p:ph type="title"/>
          </p:nvPr>
        </p:nvSpPr>
        <p:spPr>
          <a:xfrm>
            <a:off x="1143000" y="990599"/>
            <a:ext cx="9906000" cy="685800"/>
          </a:xfrm>
        </p:spPr>
        <p:txBody>
          <a:bodyPr anchor="t">
            <a:normAutofit/>
          </a:bodyPr>
          <a:lstStyle/>
          <a:p>
            <a:r>
              <a:rPr lang="en-GB" sz="4000"/>
              <a:t>Racially or Religiously Aggravated </a:t>
            </a:r>
          </a:p>
        </p:txBody>
      </p:sp>
      <p:graphicFrame>
        <p:nvGraphicFramePr>
          <p:cNvPr id="5" name="Content Placeholder 2">
            <a:extLst>
              <a:ext uri="{FF2B5EF4-FFF2-40B4-BE49-F238E27FC236}">
                <a16:creationId xmlns:a16="http://schemas.microsoft.com/office/drawing/2014/main" id="{867522AE-8692-9AC4-0273-54C422681AE3}"/>
              </a:ext>
            </a:extLst>
          </p:cNvPr>
          <p:cNvGraphicFramePr>
            <a:graphicFrameLocks noGrp="1"/>
          </p:cNvGraphicFramePr>
          <p:nvPr>
            <p:ph idx="1"/>
            <p:extLst>
              <p:ext uri="{D42A27DB-BD31-4B8C-83A1-F6EECF244321}">
                <p14:modId xmlns:p14="http://schemas.microsoft.com/office/powerpoint/2010/main" val="3714720756"/>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4487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E72D1-5459-5829-5621-7155ECC46934}"/>
              </a:ext>
            </a:extLst>
          </p:cNvPr>
          <p:cNvSpPr>
            <a:spLocks noGrp="1"/>
          </p:cNvSpPr>
          <p:nvPr>
            <p:ph type="title"/>
          </p:nvPr>
        </p:nvSpPr>
        <p:spPr>
          <a:xfrm>
            <a:off x="589560" y="856180"/>
            <a:ext cx="4560584" cy="1128068"/>
          </a:xfrm>
        </p:spPr>
        <p:txBody>
          <a:bodyPr anchor="ctr">
            <a:normAutofit/>
          </a:bodyPr>
          <a:lstStyle/>
          <a:p>
            <a:r>
              <a:rPr lang="en-GB" sz="3700"/>
              <a:t>Stalking: Section 2A PHA 1997 </a:t>
            </a:r>
          </a:p>
        </p:txBody>
      </p:sp>
      <p:grpSp>
        <p:nvGrpSpPr>
          <p:cNvPr id="58" name="Group 5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9" name="Rectangle 5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2" name="Rectangle 6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883637-D481-5B3B-87BB-9C3281F1F1AF}"/>
              </a:ext>
            </a:extLst>
          </p:cNvPr>
          <p:cNvSpPr>
            <a:spLocks noGrp="1"/>
          </p:cNvSpPr>
          <p:nvPr>
            <p:ph idx="1"/>
          </p:nvPr>
        </p:nvSpPr>
        <p:spPr>
          <a:xfrm>
            <a:off x="590719" y="2330505"/>
            <a:ext cx="4559425" cy="3979585"/>
          </a:xfrm>
        </p:spPr>
        <p:txBody>
          <a:bodyPr anchor="ctr">
            <a:normAutofit/>
          </a:bodyPr>
          <a:lstStyle/>
          <a:p>
            <a:r>
              <a:rPr lang="en-GB" sz="1700"/>
              <a:t>A person is guilty of an offence if</a:t>
            </a:r>
          </a:p>
          <a:p>
            <a:r>
              <a:rPr lang="en-GB" sz="1700"/>
              <a:t>(a) the person pursues a course of conduct in breach of S1 (1) &amp;</a:t>
            </a:r>
          </a:p>
          <a:p>
            <a:r>
              <a:rPr lang="en-GB" sz="1700"/>
              <a:t>(b) the course of conduct amounts to stalking </a:t>
            </a:r>
          </a:p>
          <a:p>
            <a:r>
              <a:rPr lang="en-GB" sz="1700"/>
              <a:t>(b) the acts or omissions involved are ones associated with stalking &amp;</a:t>
            </a:r>
          </a:p>
          <a:p>
            <a:r>
              <a:rPr lang="en-GB" sz="1700"/>
              <a:t>(a) it amounts to harassment of that person </a:t>
            </a:r>
          </a:p>
          <a:p>
            <a:r>
              <a:rPr lang="en-GB" sz="1700"/>
              <a:t>A person’s course of conduct amounts to stalking of another person if</a:t>
            </a:r>
          </a:p>
          <a:p>
            <a:r>
              <a:rPr lang="en-GB" sz="1700"/>
              <a:t>(c) the person whose course of conduct it is knows or ought to know that the course of conduct amounts to harassment of the other</a:t>
            </a:r>
          </a:p>
          <a:p>
            <a:endParaRPr lang="en-GB" sz="1700"/>
          </a:p>
        </p:txBody>
      </p:sp>
      <p:sp>
        <p:nvSpPr>
          <p:cNvPr id="64" name="Rectangle 6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 up of a person's eye&#10;&#10;Description automatically generated">
            <a:extLst>
              <a:ext uri="{FF2B5EF4-FFF2-40B4-BE49-F238E27FC236}">
                <a16:creationId xmlns:a16="http://schemas.microsoft.com/office/drawing/2014/main" id="{C1D36ECE-446F-7F01-3145-1797AFC8960F}"/>
              </a:ext>
            </a:extLst>
          </p:cNvPr>
          <p:cNvPicPr>
            <a:picLocks noChangeAspect="1"/>
          </p:cNvPicPr>
          <p:nvPr/>
        </p:nvPicPr>
        <p:blipFill rotWithShape="1">
          <a:blip r:embed="rId3"/>
          <a:srcRect l="968" r="-1" b="-1"/>
          <a:stretch/>
        </p:blipFill>
        <p:spPr>
          <a:xfrm>
            <a:off x="5977788" y="799352"/>
            <a:ext cx="5425410" cy="5259296"/>
          </a:xfrm>
          <a:prstGeom prst="rect">
            <a:avLst/>
          </a:prstGeom>
        </p:spPr>
      </p:pic>
    </p:spTree>
    <p:extLst>
      <p:ext uri="{BB962C8B-B14F-4D97-AF65-F5344CB8AC3E}">
        <p14:creationId xmlns:p14="http://schemas.microsoft.com/office/powerpoint/2010/main" val="34092138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5A9B65F-9080-6CDC-FF49-E50E3EB12CC9}"/>
              </a:ext>
            </a:extLst>
          </p:cNvPr>
          <p:cNvPicPr>
            <a:picLocks noChangeAspect="1"/>
          </p:cNvPicPr>
          <p:nvPr/>
        </p:nvPicPr>
        <p:blipFill rotWithShape="1">
          <a:blip r:embed="rId3"/>
          <a:srcRect l="8863" r="6989"/>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E098D4-0093-2894-871C-3E9D597EE988}"/>
              </a:ext>
            </a:extLst>
          </p:cNvPr>
          <p:cNvSpPr>
            <a:spLocks noGrp="1"/>
          </p:cNvSpPr>
          <p:nvPr>
            <p:ph type="title"/>
          </p:nvPr>
        </p:nvSpPr>
        <p:spPr>
          <a:xfrm>
            <a:off x="6115317" y="405685"/>
            <a:ext cx="5464968" cy="1559301"/>
          </a:xfrm>
        </p:spPr>
        <p:txBody>
          <a:bodyPr>
            <a:normAutofit/>
          </a:bodyPr>
          <a:lstStyle/>
          <a:p>
            <a:r>
              <a:rPr lang="en-GB" sz="4000"/>
              <a:t>So, what is it?</a:t>
            </a:r>
            <a:br>
              <a:rPr lang="en-GB" sz="4000"/>
            </a:br>
            <a:endParaRPr lang="en-GB" sz="4000"/>
          </a:p>
        </p:txBody>
      </p:sp>
      <p:sp>
        <p:nvSpPr>
          <p:cNvPr id="3" name="Content Placeholder 2">
            <a:extLst>
              <a:ext uri="{FF2B5EF4-FFF2-40B4-BE49-F238E27FC236}">
                <a16:creationId xmlns:a16="http://schemas.microsoft.com/office/drawing/2014/main" id="{68995D99-8E9C-F857-E549-39C63F0CAF65}"/>
              </a:ext>
            </a:extLst>
          </p:cNvPr>
          <p:cNvSpPr>
            <a:spLocks noGrp="1"/>
          </p:cNvSpPr>
          <p:nvPr>
            <p:ph idx="1"/>
          </p:nvPr>
        </p:nvSpPr>
        <p:spPr>
          <a:xfrm>
            <a:off x="6115317" y="1394847"/>
            <a:ext cx="5247340" cy="4845231"/>
          </a:xfrm>
        </p:spPr>
        <p:txBody>
          <a:bodyPr anchor="ctr">
            <a:noAutofit/>
          </a:bodyPr>
          <a:lstStyle/>
          <a:p>
            <a:r>
              <a:rPr lang="en-GB" sz="2000"/>
              <a:t>Following a person</a:t>
            </a:r>
          </a:p>
          <a:p>
            <a:r>
              <a:rPr lang="en-GB" sz="2000"/>
              <a:t>Contacting or attempting to contact a person by any means</a:t>
            </a:r>
          </a:p>
          <a:p>
            <a:r>
              <a:rPr lang="en-GB" sz="2000"/>
              <a:t>Monitoring the use by a person of the internet/ email/ any other electronic communication </a:t>
            </a:r>
          </a:p>
          <a:p>
            <a:r>
              <a:rPr lang="en-GB" sz="2000"/>
              <a:t>Loitering in any place (public or private) </a:t>
            </a:r>
          </a:p>
          <a:p>
            <a:r>
              <a:rPr lang="en-GB" sz="2000"/>
              <a:t>Interfering with any property in a person’s possession </a:t>
            </a:r>
          </a:p>
          <a:p>
            <a:r>
              <a:rPr lang="en-GB" sz="2000"/>
              <a:t>Watching or spying on a person</a:t>
            </a:r>
          </a:p>
          <a:p>
            <a:r>
              <a:rPr lang="en-GB" sz="2000"/>
              <a:t>Publishing any statement or material relating or purporting to relate to a person or purporting to originate from a person </a:t>
            </a:r>
          </a:p>
        </p:txBody>
      </p:sp>
    </p:spTree>
    <p:extLst>
      <p:ext uri="{BB962C8B-B14F-4D97-AF65-F5344CB8AC3E}">
        <p14:creationId xmlns:p14="http://schemas.microsoft.com/office/powerpoint/2010/main" val="73478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2A76F-8E3F-0608-09EB-557BFFF35822}"/>
              </a:ext>
            </a:extLst>
          </p:cNvPr>
          <p:cNvSpPr>
            <a:spLocks noGrp="1"/>
          </p:cNvSpPr>
          <p:nvPr>
            <p:ph type="title"/>
          </p:nvPr>
        </p:nvSpPr>
        <p:spPr/>
        <p:txBody>
          <a:bodyPr/>
          <a:lstStyle/>
          <a:p>
            <a:r>
              <a:rPr lang="en-GB"/>
              <a:t>Stalking: Section 4A PHA 1997 </a:t>
            </a:r>
          </a:p>
        </p:txBody>
      </p:sp>
      <p:graphicFrame>
        <p:nvGraphicFramePr>
          <p:cNvPr id="5" name="Content Placeholder 2">
            <a:extLst>
              <a:ext uri="{FF2B5EF4-FFF2-40B4-BE49-F238E27FC236}">
                <a16:creationId xmlns:a16="http://schemas.microsoft.com/office/drawing/2014/main" id="{FFE0B846-B0F2-DE56-660D-E4FF2FD4936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0263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B97E2-03DA-985F-F598-31C00E2F3B0A}"/>
              </a:ext>
            </a:extLst>
          </p:cNvPr>
          <p:cNvSpPr>
            <a:spLocks noGrp="1"/>
          </p:cNvSpPr>
          <p:nvPr>
            <p:ph type="title"/>
          </p:nvPr>
        </p:nvSpPr>
        <p:spPr>
          <a:xfrm>
            <a:off x="630936" y="639520"/>
            <a:ext cx="3429000" cy="1719072"/>
          </a:xfrm>
        </p:spPr>
        <p:txBody>
          <a:bodyPr anchor="b">
            <a:normAutofit/>
          </a:bodyPr>
          <a:lstStyle/>
          <a:p>
            <a:r>
              <a:rPr lang="en-GB" sz="3400"/>
              <a:t>Substantial Adverse Effect on Day-to-Day Life </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179B6E-5BD2-E01B-F320-99135CF965D3}"/>
              </a:ext>
            </a:extLst>
          </p:cNvPr>
          <p:cNvSpPr>
            <a:spLocks noGrp="1"/>
          </p:cNvSpPr>
          <p:nvPr>
            <p:ph idx="1"/>
          </p:nvPr>
        </p:nvSpPr>
        <p:spPr>
          <a:xfrm>
            <a:off x="630936" y="2807208"/>
            <a:ext cx="3429000" cy="3410712"/>
          </a:xfrm>
        </p:spPr>
        <p:txBody>
          <a:bodyPr anchor="t">
            <a:normAutofit/>
          </a:bodyPr>
          <a:lstStyle/>
          <a:p>
            <a:r>
              <a:rPr lang="en-GB" sz="2200"/>
              <a:t>This could include:</a:t>
            </a:r>
          </a:p>
          <a:p>
            <a:r>
              <a:rPr lang="en-GB" sz="2200"/>
              <a:t>Changing work</a:t>
            </a:r>
          </a:p>
          <a:p>
            <a:r>
              <a:rPr lang="en-GB" sz="2200"/>
              <a:t>Change of health, physical &amp; mental </a:t>
            </a:r>
          </a:p>
          <a:p>
            <a:r>
              <a:rPr lang="en-GB" sz="2200"/>
              <a:t>Relocation </a:t>
            </a:r>
          </a:p>
          <a:p>
            <a:r>
              <a:rPr lang="en-GB" sz="2200"/>
              <a:t>Increase in personal home or security </a:t>
            </a:r>
          </a:p>
          <a:p>
            <a:endParaRPr lang="en-GB" sz="2200"/>
          </a:p>
          <a:p>
            <a:endParaRPr lang="en-GB" sz="2200"/>
          </a:p>
        </p:txBody>
      </p:sp>
      <p:pic>
        <p:nvPicPr>
          <p:cNvPr id="5" name="Picture 4" descr="A person standing on a street with a person behind her&#10;&#10;Description automatically generated">
            <a:extLst>
              <a:ext uri="{FF2B5EF4-FFF2-40B4-BE49-F238E27FC236}">
                <a16:creationId xmlns:a16="http://schemas.microsoft.com/office/drawing/2014/main" id="{CF3AD624-918F-28E4-075B-F1A7F4406BD6}"/>
              </a:ext>
            </a:extLst>
          </p:cNvPr>
          <p:cNvPicPr>
            <a:picLocks noChangeAspect="1"/>
          </p:cNvPicPr>
          <p:nvPr/>
        </p:nvPicPr>
        <p:blipFill>
          <a:blip r:embed="rId3"/>
          <a:stretch>
            <a:fillRect/>
          </a:stretch>
        </p:blipFill>
        <p:spPr>
          <a:xfrm>
            <a:off x="4654296" y="926401"/>
            <a:ext cx="6903720" cy="5005197"/>
          </a:xfrm>
          <a:prstGeom prst="rect">
            <a:avLst/>
          </a:prstGeom>
        </p:spPr>
      </p:pic>
    </p:spTree>
    <p:extLst>
      <p:ext uri="{BB962C8B-B14F-4D97-AF65-F5344CB8AC3E}">
        <p14:creationId xmlns:p14="http://schemas.microsoft.com/office/powerpoint/2010/main" val="2923016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CDE0F-C2A1-6A56-F0DA-98F4B52A87F0}"/>
              </a:ext>
            </a:extLst>
          </p:cNvPr>
          <p:cNvSpPr>
            <a:spLocks noGrp="1"/>
          </p:cNvSpPr>
          <p:nvPr>
            <p:ph type="title"/>
          </p:nvPr>
        </p:nvSpPr>
        <p:spPr/>
        <p:txBody>
          <a:bodyPr/>
          <a:lstStyle/>
          <a:p>
            <a:r>
              <a:rPr lang="en-GB"/>
              <a:t>Stalking: Power of Entry</a:t>
            </a:r>
          </a:p>
        </p:txBody>
      </p:sp>
      <p:sp>
        <p:nvSpPr>
          <p:cNvPr id="3" name="Content Placeholder 2">
            <a:extLst>
              <a:ext uri="{FF2B5EF4-FFF2-40B4-BE49-F238E27FC236}">
                <a16:creationId xmlns:a16="http://schemas.microsoft.com/office/drawing/2014/main" id="{C03A3F9E-E0DD-0701-3338-48E56F2AA420}"/>
              </a:ext>
            </a:extLst>
          </p:cNvPr>
          <p:cNvSpPr>
            <a:spLocks noGrp="1"/>
          </p:cNvSpPr>
          <p:nvPr>
            <p:ph idx="1"/>
          </p:nvPr>
        </p:nvSpPr>
        <p:spPr/>
        <p:txBody>
          <a:bodyPr/>
          <a:lstStyle/>
          <a:p>
            <a:endParaRPr lang="en-GB"/>
          </a:p>
        </p:txBody>
      </p:sp>
      <p:sp>
        <p:nvSpPr>
          <p:cNvPr id="4" name="Rectangle: Rounded Corners 3">
            <a:extLst>
              <a:ext uri="{FF2B5EF4-FFF2-40B4-BE49-F238E27FC236}">
                <a16:creationId xmlns:a16="http://schemas.microsoft.com/office/drawing/2014/main" id="{5C510E55-63A4-8E48-06B3-59DFB15E2290}"/>
              </a:ext>
            </a:extLst>
          </p:cNvPr>
          <p:cNvSpPr/>
          <p:nvPr/>
        </p:nvSpPr>
        <p:spPr>
          <a:xfrm>
            <a:off x="384874" y="1549831"/>
            <a:ext cx="11422251" cy="481495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t>Under Section 2B PHA 1997 - the police have a power of entry in relation to the Stalking offence where a constable can apply to the Magistrates Court for the issue of a Warrant of entry and search providing there are reasonable grounds to believe an offence has been, or is being committed </a:t>
            </a:r>
          </a:p>
          <a:p>
            <a:pPr algn="ctr"/>
            <a:endParaRPr lang="en-GB" sz="2800"/>
          </a:p>
          <a:p>
            <a:pPr algn="ctr"/>
            <a:r>
              <a:rPr lang="en-GB" sz="2800"/>
              <a:t>The constable may use force if necessary to execute the warrant – and seize any relevant material</a:t>
            </a:r>
          </a:p>
        </p:txBody>
      </p:sp>
    </p:spTree>
    <p:extLst>
      <p:ext uri="{BB962C8B-B14F-4D97-AF65-F5344CB8AC3E}">
        <p14:creationId xmlns:p14="http://schemas.microsoft.com/office/powerpoint/2010/main" val="3346421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29"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D9945E6-BE2A-A0D0-CE80-4824156A080B}"/>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3 Defences to the Act</a:t>
            </a:r>
          </a:p>
        </p:txBody>
      </p:sp>
      <p:graphicFrame>
        <p:nvGraphicFramePr>
          <p:cNvPr id="39" name="Content Placeholder 2">
            <a:extLst>
              <a:ext uri="{FF2B5EF4-FFF2-40B4-BE49-F238E27FC236}">
                <a16:creationId xmlns:a16="http://schemas.microsoft.com/office/drawing/2014/main" id="{57EDBBA8-2F30-4648-CB11-FCC90F51440B}"/>
              </a:ext>
            </a:extLst>
          </p:cNvPr>
          <p:cNvGraphicFramePr>
            <a:graphicFrameLocks noGrp="1"/>
          </p:cNvGraphicFramePr>
          <p:nvPr>
            <p:ph idx="1"/>
            <p:extLst>
              <p:ext uri="{D42A27DB-BD31-4B8C-83A1-F6EECF244321}">
                <p14:modId xmlns:p14="http://schemas.microsoft.com/office/powerpoint/2010/main" val="2145696844"/>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94785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F7FA44-4CC2-3662-4117-FB60B56DACB8}"/>
              </a:ext>
            </a:extLst>
          </p:cNvPr>
          <p:cNvSpPr>
            <a:spLocks noGrp="1"/>
          </p:cNvSpPr>
          <p:nvPr>
            <p:ph type="title"/>
          </p:nvPr>
        </p:nvSpPr>
        <p:spPr>
          <a:xfrm>
            <a:off x="804672" y="802955"/>
            <a:ext cx="4766330" cy="1454051"/>
          </a:xfrm>
        </p:spPr>
        <p:txBody>
          <a:bodyPr>
            <a:normAutofit/>
          </a:bodyPr>
          <a:lstStyle/>
          <a:p>
            <a:r>
              <a:rPr lang="en-GB" sz="2800">
                <a:solidFill>
                  <a:schemeClr val="tx2"/>
                </a:solidFill>
              </a:rPr>
              <a:t>Dealing with Harassment/Stalking Offences</a:t>
            </a:r>
            <a:br>
              <a:rPr lang="en-GB" sz="2800">
                <a:solidFill>
                  <a:schemeClr val="tx2"/>
                </a:solidFill>
              </a:rPr>
            </a:br>
            <a:endParaRPr lang="en-GB" sz="2800">
              <a:solidFill>
                <a:schemeClr val="tx2"/>
              </a:solidFill>
            </a:endParaRPr>
          </a:p>
        </p:txBody>
      </p:sp>
      <p:sp>
        <p:nvSpPr>
          <p:cNvPr id="3" name="Content Placeholder 2">
            <a:extLst>
              <a:ext uri="{FF2B5EF4-FFF2-40B4-BE49-F238E27FC236}">
                <a16:creationId xmlns:a16="http://schemas.microsoft.com/office/drawing/2014/main" id="{D1AA248A-EC83-6159-3052-207999BFA434}"/>
              </a:ext>
            </a:extLst>
          </p:cNvPr>
          <p:cNvSpPr>
            <a:spLocks noGrp="1"/>
          </p:cNvSpPr>
          <p:nvPr>
            <p:ph idx="1"/>
          </p:nvPr>
        </p:nvSpPr>
        <p:spPr>
          <a:xfrm>
            <a:off x="804672" y="1845545"/>
            <a:ext cx="4765949" cy="4384774"/>
          </a:xfrm>
        </p:spPr>
        <p:txBody>
          <a:bodyPr anchor="t">
            <a:normAutofit fontScale="92500" lnSpcReduction="10000"/>
          </a:bodyPr>
          <a:lstStyle/>
          <a:p>
            <a:endParaRPr lang="en-GB" sz="2400">
              <a:solidFill>
                <a:schemeClr val="tx2"/>
              </a:solidFill>
            </a:endParaRPr>
          </a:p>
          <a:p>
            <a:r>
              <a:rPr lang="en-GB" sz="2400">
                <a:solidFill>
                  <a:schemeClr val="tx2"/>
                </a:solidFill>
              </a:rPr>
              <a:t>Remember, always examine the details &amp; history of what is being reported to you</a:t>
            </a:r>
          </a:p>
          <a:p>
            <a:endParaRPr lang="en-GB" sz="2400">
              <a:solidFill>
                <a:schemeClr val="tx2"/>
              </a:solidFill>
            </a:endParaRPr>
          </a:p>
          <a:p>
            <a:r>
              <a:rPr lang="en-GB" sz="2400">
                <a:solidFill>
                  <a:schemeClr val="tx2"/>
                </a:solidFill>
              </a:rPr>
              <a:t>Have there been previous incidents or occasions? Is a course of conduct already present?</a:t>
            </a:r>
          </a:p>
          <a:p>
            <a:endParaRPr lang="en-GB" sz="2400">
              <a:solidFill>
                <a:schemeClr val="tx2"/>
              </a:solidFill>
            </a:endParaRPr>
          </a:p>
          <a:p>
            <a:r>
              <a:rPr lang="en-GB" sz="2400">
                <a:solidFill>
                  <a:schemeClr val="tx2"/>
                </a:solidFill>
              </a:rPr>
              <a:t>What can we advise victims?</a:t>
            </a:r>
          </a:p>
          <a:p>
            <a:endParaRPr lang="en-GB" sz="1800">
              <a:solidFill>
                <a:schemeClr val="tx2"/>
              </a:solidFill>
            </a:endParaRPr>
          </a:p>
          <a:p>
            <a:pPr marL="0" indent="0">
              <a:buNone/>
            </a:pPr>
            <a:r>
              <a:rPr lang="en-GB" sz="1800">
                <a:solidFill>
                  <a:schemeClr val="tx2"/>
                </a:solidFill>
              </a:rPr>
              <a:t>(Directed reading – Stalking prevention orders handout)</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23840BCC-71AA-E053-30AF-A4B7BBA7C913}"/>
              </a:ext>
            </a:extLst>
          </p:cNvPr>
          <p:cNvPicPr>
            <a:picLocks noChangeAspect="1"/>
          </p:cNvPicPr>
          <p:nvPr/>
        </p:nvPicPr>
        <p:blipFill>
          <a:blip r:embed="rId3"/>
          <a:stretch>
            <a:fillRect/>
          </a:stretch>
        </p:blipFill>
        <p:spPr>
          <a:xfrm>
            <a:off x="7708392" y="1845545"/>
            <a:ext cx="4142232" cy="4090453"/>
          </a:xfrm>
          <a:prstGeom prst="rect">
            <a:avLst/>
          </a:prstGeom>
        </p:spPr>
      </p:pic>
    </p:spTree>
    <p:extLst>
      <p:ext uri="{BB962C8B-B14F-4D97-AF65-F5344CB8AC3E}">
        <p14:creationId xmlns:p14="http://schemas.microsoft.com/office/powerpoint/2010/main" val="29078141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B3C16-4BC8-C713-58D6-B50D5DA86386}"/>
              </a:ext>
            </a:extLst>
          </p:cNvPr>
          <p:cNvSpPr>
            <a:spLocks noGrp="1"/>
          </p:cNvSpPr>
          <p:nvPr>
            <p:ph type="title"/>
          </p:nvPr>
        </p:nvSpPr>
        <p:spPr>
          <a:xfrm>
            <a:off x="572493" y="238539"/>
            <a:ext cx="11018520" cy="1434415"/>
          </a:xfrm>
        </p:spPr>
        <p:txBody>
          <a:bodyPr anchor="b">
            <a:normAutofit/>
          </a:bodyPr>
          <a:lstStyle/>
          <a:p>
            <a:r>
              <a:rPr lang="en-GB" sz="5400">
                <a:ea typeface="+mj-lt"/>
                <a:cs typeface="+mj-lt"/>
              </a:rPr>
              <a:t>Advice to Victims </a:t>
            </a:r>
            <a:endParaRPr lang="en-US"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A90F85-65F2-B782-E3DB-59677509C168}"/>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400">
                <a:ea typeface="+mn-lt"/>
                <a:cs typeface="+mn-lt"/>
              </a:rPr>
              <a:t>Record ALL events no matter how minor</a:t>
            </a:r>
          </a:p>
          <a:p>
            <a:r>
              <a:rPr lang="en-GB" sz="2400">
                <a:ea typeface="+mn-lt"/>
                <a:cs typeface="+mn-lt"/>
              </a:rPr>
              <a:t>Retain physical evidence such as letters, notes etc</a:t>
            </a:r>
          </a:p>
          <a:p>
            <a:r>
              <a:rPr lang="en-GB" sz="2400">
                <a:ea typeface="+mn-lt"/>
                <a:cs typeface="+mn-lt"/>
              </a:rPr>
              <a:t>To take photographs of any visible evidence. These can then be exhibited subject to admissibility</a:t>
            </a:r>
          </a:p>
          <a:p>
            <a:r>
              <a:rPr lang="en-GB" sz="2400">
                <a:ea typeface="+mn-lt"/>
                <a:cs typeface="+mn-lt"/>
              </a:rPr>
              <a:t>Victims should also be advised to keep copies of any injunctions or restraining orders &amp; to produce their copy to the police if the order is breached </a:t>
            </a:r>
          </a:p>
          <a:p>
            <a:endParaRPr lang="en-GB" sz="2200">
              <a:ea typeface="+mn-lt"/>
              <a:cs typeface="+mn-lt"/>
            </a:endParaRPr>
          </a:p>
        </p:txBody>
      </p:sp>
      <p:pic>
        <p:nvPicPr>
          <p:cNvPr id="4" name="Picture 3" descr="A black umbrella with yellow text&#10;&#10;Description automatically generated">
            <a:extLst>
              <a:ext uri="{FF2B5EF4-FFF2-40B4-BE49-F238E27FC236}">
                <a16:creationId xmlns:a16="http://schemas.microsoft.com/office/drawing/2014/main" id="{B02B0BBD-EABB-6F06-C589-99396C799821}"/>
              </a:ext>
            </a:extLst>
          </p:cNvPr>
          <p:cNvPicPr>
            <a:picLocks noChangeAspect="1"/>
          </p:cNvPicPr>
          <p:nvPr/>
        </p:nvPicPr>
        <p:blipFill rotWithShape="1">
          <a:blip r:embed="rId2"/>
          <a:srcRect l="7288" r="5644" b="-3"/>
          <a:stretch/>
        </p:blipFill>
        <p:spPr>
          <a:xfrm>
            <a:off x="7675658" y="2093976"/>
            <a:ext cx="3941064" cy="4096512"/>
          </a:xfrm>
          <a:prstGeom prst="rect">
            <a:avLst/>
          </a:prstGeom>
        </p:spPr>
      </p:pic>
    </p:spTree>
    <p:extLst>
      <p:ext uri="{BB962C8B-B14F-4D97-AF65-F5344CB8AC3E}">
        <p14:creationId xmlns:p14="http://schemas.microsoft.com/office/powerpoint/2010/main" val="14946392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1B9443-65B5-6512-4086-D20E9C87A722}"/>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How would you safeguard a victim?</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amp;#39;s head with a thought bubble above his head&#10;&#10;Description automatically generated">
            <a:extLst>
              <a:ext uri="{FF2B5EF4-FFF2-40B4-BE49-F238E27FC236}">
                <a16:creationId xmlns:a16="http://schemas.microsoft.com/office/drawing/2014/main" id="{CFE1DC3D-08FC-DEE8-123E-E012FFE070E8}"/>
              </a:ext>
            </a:extLst>
          </p:cNvPr>
          <p:cNvPicPr>
            <a:picLocks noGrp="1" noChangeAspect="1"/>
          </p:cNvPicPr>
          <p:nvPr>
            <p:ph idx="1"/>
          </p:nvPr>
        </p:nvPicPr>
        <p:blipFill rotWithShape="1">
          <a:blip r:embed="rId2"/>
          <a:srcRect r="729"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349793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11246-103D-A87C-6E58-5B7DFE40CDDC}"/>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mj-lt"/>
                <a:cs typeface="+mj-lt"/>
              </a:rPr>
              <a:t>Stalking Protection Orders (SPOs)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29F57A-A69D-0E6F-EEBD-BA375900F0C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The Stalking Protection Act 2019 introduces a new civil order which can be sought by police. These came into effect on 20th January 2020</a:t>
            </a:r>
            <a:endParaRPr lang="en-US"/>
          </a:p>
          <a:p>
            <a:endParaRPr lang="en-GB"/>
          </a:p>
          <a:p>
            <a:r>
              <a:rPr lang="en-GB">
                <a:ea typeface="+mn-lt"/>
                <a:cs typeface="+mn-lt"/>
              </a:rPr>
              <a:t>These orders manage the alleged suspect through use of prohibitions &amp;/or positive requirements as well as imposing notification requirements on the suspect</a:t>
            </a:r>
          </a:p>
          <a:p>
            <a:endParaRPr lang="en-GB">
              <a:ea typeface="+mn-lt"/>
              <a:cs typeface="+mn-lt"/>
            </a:endParaRPr>
          </a:p>
          <a:p>
            <a:r>
              <a:rPr lang="en-GB">
                <a:ea typeface="+mn-lt"/>
                <a:cs typeface="+mn-lt"/>
              </a:rPr>
              <a:t>A SPO is not an alternative to prosecution </a:t>
            </a:r>
          </a:p>
          <a:p>
            <a:endParaRPr lang="en-GB">
              <a:ea typeface="+mn-lt"/>
              <a:cs typeface="+mn-lt"/>
            </a:endParaRPr>
          </a:p>
        </p:txBody>
      </p:sp>
    </p:spTree>
    <p:extLst>
      <p:ext uri="{BB962C8B-B14F-4D97-AF65-F5344CB8AC3E}">
        <p14:creationId xmlns:p14="http://schemas.microsoft.com/office/powerpoint/2010/main" val="37433461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E8CF3-47DA-4356-ECB8-67E9A4F84584}"/>
              </a:ext>
            </a:extLst>
          </p:cNvPr>
          <p:cNvSpPr>
            <a:spLocks noGrp="1"/>
          </p:cNvSpPr>
          <p:nvPr>
            <p:ph type="title"/>
          </p:nvPr>
        </p:nvSpPr>
        <p:spPr/>
        <p:txBody>
          <a:bodyPr/>
          <a:lstStyle/>
          <a:p>
            <a:r>
              <a:rPr lang="en-GB">
                <a:ea typeface="+mj-lt"/>
                <a:cs typeface="+mj-lt"/>
              </a:rPr>
              <a:t>Stalking Protection Orders (SPOs)</a:t>
            </a:r>
            <a:endParaRPr lang="en-US"/>
          </a:p>
        </p:txBody>
      </p:sp>
      <p:graphicFrame>
        <p:nvGraphicFramePr>
          <p:cNvPr id="5" name="Content Placeholder 2">
            <a:extLst>
              <a:ext uri="{FF2B5EF4-FFF2-40B4-BE49-F238E27FC236}">
                <a16:creationId xmlns:a16="http://schemas.microsoft.com/office/drawing/2014/main" id="{D81B6B01-1C5A-0A80-F4D9-2D4E45B679F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76548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DD208-A995-9F99-E687-19BA6E23DD34}"/>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mj-lt"/>
                <a:cs typeface="+mj-lt"/>
              </a:rPr>
              <a:t>Restraining Orders: S360 –Sentencing Act 2020</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DAB157-B38B-0C1B-AC3C-3ED7839BF75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A Restraining Order may be placed by the Court to protect either: </a:t>
            </a:r>
          </a:p>
          <a:p>
            <a:r>
              <a:rPr lang="en-GB">
                <a:ea typeface="+mn-lt"/>
                <a:cs typeface="+mn-lt"/>
              </a:rPr>
              <a:t>The victim(s) of the offence or any other person (mentioned in the order</a:t>
            </a:r>
          </a:p>
          <a:p>
            <a:r>
              <a:rPr lang="en-GB">
                <a:ea typeface="+mn-lt"/>
                <a:cs typeface="+mn-lt"/>
              </a:rPr>
              <a:t>From further conduct that either:</a:t>
            </a:r>
          </a:p>
          <a:p>
            <a:r>
              <a:rPr lang="en-GB">
                <a:ea typeface="+mn-lt"/>
                <a:cs typeface="+mn-lt"/>
              </a:rPr>
              <a:t>Amounts to harassment or will cause fear of violence </a:t>
            </a:r>
          </a:p>
          <a:p>
            <a:r>
              <a:rPr lang="en-GB">
                <a:ea typeface="+mn-lt"/>
                <a:cs typeface="+mn-lt"/>
              </a:rPr>
              <a:t>Prohibit the defendant from doing anything described in the order</a:t>
            </a:r>
          </a:p>
        </p:txBody>
      </p:sp>
    </p:spTree>
    <p:extLst>
      <p:ext uri="{BB962C8B-B14F-4D97-AF65-F5344CB8AC3E}">
        <p14:creationId xmlns:p14="http://schemas.microsoft.com/office/powerpoint/2010/main" val="29245480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2B27F86-2AE3-610E-382B-0AE16B60A8AF}"/>
              </a:ext>
            </a:extLst>
          </p:cNvPr>
          <p:cNvSpPr>
            <a:spLocks noGrp="1"/>
          </p:cNvSpPr>
          <p:nvPr>
            <p:ph type="title"/>
          </p:nvPr>
        </p:nvSpPr>
        <p:spPr>
          <a:xfrm>
            <a:off x="841246" y="673770"/>
            <a:ext cx="3644489" cy="2414488"/>
          </a:xfrm>
        </p:spPr>
        <p:txBody>
          <a:bodyPr anchor="t">
            <a:normAutofit/>
          </a:bodyPr>
          <a:lstStyle/>
          <a:p>
            <a:r>
              <a:rPr lang="en-GB" sz="4200">
                <a:solidFill>
                  <a:srgbClr val="FFFFFF"/>
                </a:solidFill>
                <a:ea typeface="+mj-lt"/>
                <a:cs typeface="+mj-lt"/>
              </a:rPr>
              <a:t>Breach of Restraining Orders</a:t>
            </a:r>
            <a:br>
              <a:rPr lang="en-GB" sz="4200">
                <a:solidFill>
                  <a:srgbClr val="FFFFFF"/>
                </a:solidFill>
                <a:ea typeface="+mj-lt"/>
                <a:cs typeface="+mj-lt"/>
              </a:rPr>
            </a:br>
            <a:endParaRPr lang="en-US" sz="4200">
              <a:solidFill>
                <a:srgbClr val="FFFFFF"/>
              </a:solidFill>
            </a:endParaRPr>
          </a:p>
        </p:txBody>
      </p:sp>
      <p:sp>
        <p:nvSpPr>
          <p:cNvPr id="3" name="Content Placeholder 2">
            <a:extLst>
              <a:ext uri="{FF2B5EF4-FFF2-40B4-BE49-F238E27FC236}">
                <a16:creationId xmlns:a16="http://schemas.microsoft.com/office/drawing/2014/main" id="{55945643-D497-25D9-859B-CAC665DABF9C}"/>
              </a:ext>
            </a:extLst>
          </p:cNvPr>
          <p:cNvSpPr>
            <a:spLocks noGrp="1"/>
          </p:cNvSpPr>
          <p:nvPr>
            <p:ph idx="1"/>
          </p:nvPr>
        </p:nvSpPr>
        <p:spPr>
          <a:xfrm>
            <a:off x="6095999" y="882315"/>
            <a:ext cx="5254754" cy="5294647"/>
          </a:xfrm>
        </p:spPr>
        <p:txBody>
          <a:bodyPr vert="horz" lIns="91440" tIns="45720" rIns="91440" bIns="45720" rtlCol="0" anchor="t">
            <a:normAutofit/>
          </a:bodyPr>
          <a:lstStyle/>
          <a:p>
            <a:r>
              <a:rPr lang="en-GB">
                <a:ea typeface="+mn-lt"/>
                <a:cs typeface="+mn-lt"/>
              </a:rPr>
              <a:t>Breach of a Restraining Order is a strict liability offence (i.e. no </a:t>
            </a:r>
            <a:r>
              <a:rPr lang="en-GB" err="1">
                <a:ea typeface="+mn-lt"/>
                <a:cs typeface="+mn-lt"/>
              </a:rPr>
              <a:t>Mens</a:t>
            </a:r>
            <a:r>
              <a:rPr lang="en-GB">
                <a:ea typeface="+mn-lt"/>
                <a:cs typeface="+mn-lt"/>
              </a:rPr>
              <a:t> Rea needed) </a:t>
            </a:r>
          </a:p>
          <a:p>
            <a:r>
              <a:rPr lang="en-GB">
                <a:ea typeface="+mn-lt"/>
                <a:cs typeface="+mn-lt"/>
              </a:rPr>
              <a:t>It is only necessary to establish: </a:t>
            </a:r>
          </a:p>
          <a:p>
            <a:r>
              <a:rPr lang="en-GB">
                <a:ea typeface="+mn-lt"/>
                <a:cs typeface="+mn-lt"/>
              </a:rPr>
              <a:t>The existence of the terms of the order AND</a:t>
            </a:r>
          </a:p>
          <a:p>
            <a:r>
              <a:rPr lang="en-GB">
                <a:ea typeface="+mn-lt"/>
                <a:cs typeface="+mn-lt"/>
              </a:rPr>
              <a:t>The carrying out of the prohibited act without a reasonable excuse</a:t>
            </a:r>
          </a:p>
          <a:p>
            <a:endParaRPr lang="en-GB" sz="2200">
              <a:ea typeface="+mn-lt"/>
              <a:cs typeface="+mn-lt"/>
            </a:endParaRPr>
          </a:p>
        </p:txBody>
      </p:sp>
    </p:spTree>
    <p:extLst>
      <p:ext uri="{BB962C8B-B14F-4D97-AF65-F5344CB8AC3E}">
        <p14:creationId xmlns:p14="http://schemas.microsoft.com/office/powerpoint/2010/main" val="14433606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5744</Words>
  <Application>Microsoft Office PowerPoint</Application>
  <PresentationFormat>Widescreen</PresentationFormat>
  <Paragraphs>311</Paragraphs>
  <Slides>26</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Calibri Light</vt:lpstr>
      <vt:lpstr>Office Theme</vt:lpstr>
      <vt:lpstr>Stalking and Harassment Recap  Preparing for the Role of Constable</vt:lpstr>
      <vt:lpstr>Session Aims and Objectives</vt:lpstr>
      <vt:lpstr>Board Blast</vt:lpstr>
      <vt:lpstr>Harassment: S1 &amp; 2 Protection from Harassment Act 1997</vt:lpstr>
      <vt:lpstr>Section 1 (1A) </vt:lpstr>
      <vt:lpstr>Course of Conduct</vt:lpstr>
      <vt:lpstr>What does harassment mean?  </vt:lpstr>
      <vt:lpstr>Acts of Harassment via a 3rd Party</vt:lpstr>
      <vt:lpstr>Mens Rea</vt:lpstr>
      <vt:lpstr>Putting People in Fear of Violence Section 4 Protection From Harassment Act 1997 </vt:lpstr>
      <vt:lpstr>S4 PHA 1997</vt:lpstr>
      <vt:lpstr>Racially or Religiously Aggravated</vt:lpstr>
      <vt:lpstr>Racially or Religiously Aggravated </vt:lpstr>
      <vt:lpstr>Stalking: Section 2A PHA 1997 </vt:lpstr>
      <vt:lpstr>So, what is it? </vt:lpstr>
      <vt:lpstr>Stalking: Section 4A PHA 1997 </vt:lpstr>
      <vt:lpstr>Substantial Adverse Effect on Day-to-Day Life </vt:lpstr>
      <vt:lpstr>Stalking: Power of Entry</vt:lpstr>
      <vt:lpstr>3 Defences to the Act</vt:lpstr>
      <vt:lpstr>Dealing with Harassment/Stalking Offences </vt:lpstr>
      <vt:lpstr>Advice to Victims </vt:lpstr>
      <vt:lpstr>How would you safeguard a victim?</vt:lpstr>
      <vt:lpstr>Stalking Protection Orders (SPOs)</vt:lpstr>
      <vt:lpstr>Stalking Protection Orders (SPOs)</vt:lpstr>
      <vt:lpstr>Restraining Orders: S360 –Sentencing Act 2020</vt:lpstr>
      <vt:lpstr>Breach of Restraining Orders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Stalking and Harassment</dc:title>
  <dc:creator>Kelly Andrews</dc:creator>
  <cp:lastModifiedBy>Kelly Andrews</cp:lastModifiedBy>
  <cp:revision>5</cp:revision>
  <dcterms:created xsi:type="dcterms:W3CDTF">2023-08-03T12:56:58Z</dcterms:created>
  <dcterms:modified xsi:type="dcterms:W3CDTF">2025-01-31T13:09:57Z</dcterms:modified>
</cp:coreProperties>
</file>