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9" r:id="rId4"/>
    <p:sldId id="260" r:id="rId5"/>
    <p:sldId id="258" r:id="rId6"/>
    <p:sldId id="261" r:id="rId7"/>
    <p:sldId id="262" r:id="rId8"/>
    <p:sldId id="263" r:id="rId9"/>
    <p:sldId id="265" r:id="rId10"/>
    <p:sldId id="266" r:id="rId11"/>
    <p:sldId id="267" r:id="rId12"/>
    <p:sldId id="264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44" autoAdjust="0"/>
    <p:restoredTop sz="94660"/>
  </p:normalViewPr>
  <p:slideViewPr>
    <p:cSldViewPr snapToGrid="0">
      <p:cViewPr varScale="1">
        <p:scale>
          <a:sx n="68" d="100"/>
          <a:sy n="68" d="100"/>
        </p:scale>
        <p:origin x="84" y="1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5/18/2018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5/18/2018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5/18/2018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5/18/2018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5/18/2018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5/18/2018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5/18/2018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5/18/2018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48A87A34-81AB-432B-8DAE-1953F412C126}" type="datetimeFigureOut">
              <a:rPr lang="en-US" dirty="0"/>
              <a:pPr/>
              <a:t>5/18/2018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5/18/2018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5/18/2018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5/18/2018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png"/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png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tatista.com/statistics/281241/online-share-of-retail-trade-in-european-countries/" TargetMode="External"/><Relationship Id="rId7" Type="http://schemas.openxmlformats.org/officeDocument/2006/relationships/hyperlink" Target="https://blog.hubspot.com/marketing/metrics-email-marketers-should-be-tracking" TargetMode="External"/><Relationship Id="rId2" Type="http://schemas.openxmlformats.org/officeDocument/2006/relationships/hyperlink" Target="https://www.statista.com/topics/2333/e-commerce-in-the-united-kingdom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blog.kissmetrics.com/beginners-guide-email-marketing/" TargetMode="External"/><Relationship Id="rId5" Type="http://schemas.openxmlformats.org/officeDocument/2006/relationships/hyperlink" Target="https://moz.com/beginners-guide-to-seo" TargetMode="External"/><Relationship Id="rId4" Type="http://schemas.openxmlformats.org/officeDocument/2006/relationships/hyperlink" Target="http://fortune.com/2017/07/28/google-facebook-digital-advertising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F62F90-1890-4B4D-B1C4-FEF91E0B9E6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E-Commerce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B41CB43-5A9B-4CBC-905E-75EC6155065B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By BRYN SUTTON</a:t>
            </a:r>
          </a:p>
        </p:txBody>
      </p:sp>
    </p:spTree>
    <p:extLst>
      <p:ext uri="{BB962C8B-B14F-4D97-AF65-F5344CB8AC3E}">
        <p14:creationId xmlns:p14="http://schemas.microsoft.com/office/powerpoint/2010/main" val="119366171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29AD40-E1EB-4806-B89E-F7F4E26547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My site in a nutshell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BF278B-952E-41A9-9DAC-3D7E01CB85A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Before I begin……I do not condone human trafficking!!!</a:t>
            </a:r>
          </a:p>
          <a:p>
            <a:r>
              <a:rPr lang="en-GB" dirty="0"/>
              <a:t>A strange blend of past and present </a:t>
            </a:r>
          </a:p>
          <a:p>
            <a:r>
              <a:rPr lang="en-GB" dirty="0"/>
              <a:t>The online Ludus! </a:t>
            </a:r>
          </a:p>
          <a:p>
            <a:r>
              <a:rPr lang="en-GB" dirty="0"/>
              <a:t>What is it?</a:t>
            </a:r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36EE6D3-3B70-431D-AE3D-679E902C821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44439" y="2594344"/>
            <a:ext cx="3656226" cy="26666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28482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0F6CF1-3312-48B7-9500-8367124CAE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blog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2DFB06-BD89-4C7E-9503-8AFACCADA65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Main Feature</a:t>
            </a:r>
          </a:p>
          <a:p>
            <a:r>
              <a:rPr lang="en-GB" dirty="0"/>
              <a:t>Weekly match updates</a:t>
            </a:r>
          </a:p>
          <a:p>
            <a:r>
              <a:rPr lang="en-GB" dirty="0"/>
              <a:t>Somewhat akin to football updates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8B4DC72-2893-4133-ABAC-B25F725F7FD7}"/>
              </a:ext>
            </a:extLst>
          </p:cNvPr>
          <p:cNvPicPr/>
          <p:nvPr/>
        </p:nvPicPr>
        <p:blipFill rotWithShape="1">
          <a:blip r:embed="rId2"/>
          <a:srcRect l="21770" t="13005" r="22557" b="22857"/>
          <a:stretch/>
        </p:blipFill>
        <p:spPr bwMode="auto">
          <a:xfrm>
            <a:off x="5701804" y="2015732"/>
            <a:ext cx="5353050" cy="3467100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130067009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F53975-1EFB-4D8E-AD0C-106D84FC15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E-Commerce &amp; Marketing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B1B36A-2DA1-42FF-8B8F-2D73C099506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Woo Commerce plugin = Online Shop</a:t>
            </a:r>
          </a:p>
          <a:p>
            <a:r>
              <a:rPr lang="en-GB" dirty="0"/>
              <a:t>Google Advertising = Traffic </a:t>
            </a:r>
          </a:p>
          <a:p>
            <a:r>
              <a:rPr lang="en-GB" dirty="0"/>
              <a:t>Facebook = Traffic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B236F0E-883E-4193-8D73-9B6803D72DFA}"/>
              </a:ext>
            </a:extLst>
          </p:cNvPr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938" t="8573" r="19051" b="13103"/>
          <a:stretch/>
        </p:blipFill>
        <p:spPr bwMode="auto">
          <a:xfrm>
            <a:off x="6808763" y="1978278"/>
            <a:ext cx="4337910" cy="3212700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6E08C94E-A4DE-453E-8611-FE01E0007C8C}"/>
              </a:ext>
            </a:extLst>
          </p:cNvPr>
          <p:cNvPicPr/>
          <p:nvPr/>
        </p:nvPicPr>
        <p:blipFill rotWithShape="1">
          <a:blip r:embed="rId3"/>
          <a:srcRect l="11467" t="8276" r="24385" b="7784"/>
          <a:stretch/>
        </p:blipFill>
        <p:spPr bwMode="auto">
          <a:xfrm>
            <a:off x="1543398" y="3429000"/>
            <a:ext cx="5406042" cy="3084342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375527428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9E879C-FA90-45F9-BF22-7BBE05111E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Multi-Device Compatibility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EEE83A-CF40-48FC-BDE3-D473B8CF4FA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Mobile – </a:t>
            </a:r>
          </a:p>
          <a:p>
            <a:r>
              <a:rPr lang="en-GB" dirty="0"/>
              <a:t>Tablet – </a:t>
            </a:r>
          </a:p>
          <a:p>
            <a:r>
              <a:rPr lang="en-GB" dirty="0"/>
              <a:t>PC – 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Visit on the go!</a:t>
            </a:r>
          </a:p>
          <a:p>
            <a:r>
              <a:rPr lang="en-GB" dirty="0"/>
              <a:t>Achieved with WordPress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9EE2EA5-1D40-40A1-B115-0C62D35491EC}"/>
              </a:ext>
            </a:extLst>
          </p:cNvPr>
          <p:cNvPicPr/>
          <p:nvPr/>
        </p:nvPicPr>
        <p:blipFill rotWithShape="1">
          <a:blip r:embed="rId2"/>
          <a:srcRect l="49357" t="20394" r="28208" b="17537"/>
          <a:stretch/>
        </p:blipFill>
        <p:spPr bwMode="auto">
          <a:xfrm>
            <a:off x="3049091" y="2217188"/>
            <a:ext cx="1285875" cy="2000250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78EC373E-87E9-42BA-BD36-42FCFE53B343}"/>
              </a:ext>
            </a:extLst>
          </p:cNvPr>
          <p:cNvPicPr/>
          <p:nvPr/>
        </p:nvPicPr>
        <p:blipFill rotWithShape="1">
          <a:blip r:embed="rId3"/>
          <a:srcRect l="21437" t="10344" r="2616" b="6305"/>
          <a:stretch/>
        </p:blipFill>
        <p:spPr bwMode="auto">
          <a:xfrm>
            <a:off x="6752033" y="2217188"/>
            <a:ext cx="3584042" cy="2686050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08B615AA-3C95-4959-9C75-B8E1A5599F61}"/>
              </a:ext>
            </a:extLst>
          </p:cNvPr>
          <p:cNvPicPr/>
          <p:nvPr/>
        </p:nvPicPr>
        <p:blipFill rotWithShape="1">
          <a:blip r:embed="rId4"/>
          <a:srcRect l="34733" t="7979" r="12752" b="5420"/>
          <a:stretch/>
        </p:blipFill>
        <p:spPr bwMode="auto">
          <a:xfrm>
            <a:off x="4460912" y="2217189"/>
            <a:ext cx="2165175" cy="2513838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274296303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9FBF0C-5B2F-42D6-878E-1FE95D8F26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SME – Small/Medium business Enterprise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59C551-65A7-4370-8BAC-221BF369482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This would work as a small to medium enterprise site</a:t>
            </a:r>
          </a:p>
          <a:p>
            <a:r>
              <a:rPr lang="en-GB" dirty="0"/>
              <a:t>If I were to actually run this site…..</a:t>
            </a:r>
          </a:p>
          <a:p>
            <a:r>
              <a:rPr lang="en-GB" dirty="0"/>
              <a:t>Take orders</a:t>
            </a:r>
          </a:p>
          <a:p>
            <a:r>
              <a:rPr lang="en-GB" dirty="0"/>
              <a:t>Do the work in the background</a:t>
            </a:r>
          </a:p>
          <a:p>
            <a:r>
              <a:rPr lang="en-GB" dirty="0"/>
              <a:t>Relay the results</a:t>
            </a:r>
          </a:p>
          <a:p>
            <a:r>
              <a:rPr lang="en-GB" dirty="0"/>
              <a:t>Pay the Winners/Customers</a:t>
            </a:r>
          </a:p>
        </p:txBody>
      </p:sp>
    </p:spTree>
    <p:extLst>
      <p:ext uri="{BB962C8B-B14F-4D97-AF65-F5344CB8AC3E}">
        <p14:creationId xmlns:p14="http://schemas.microsoft.com/office/powerpoint/2010/main" val="60282458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1CDD1E-3479-4F34-8F09-32027169CE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 Good Web Site?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8EDA838D-90D0-4EC2-8A4E-AE0BD848CDB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 web design source lists guidelines as:</a:t>
            </a:r>
          </a:p>
          <a:p>
            <a:r>
              <a:rPr lang="en-GB" dirty="0"/>
              <a:t>My site is…..</a:t>
            </a:r>
          </a:p>
          <a:p>
            <a:r>
              <a:rPr lang="en-GB" dirty="0"/>
              <a:t>Simple</a:t>
            </a:r>
          </a:p>
          <a:p>
            <a:r>
              <a:rPr lang="en-GB" dirty="0"/>
              <a:t>Accessible – Alternative image tags</a:t>
            </a:r>
          </a:p>
          <a:p>
            <a:r>
              <a:rPr lang="en-GB" dirty="0"/>
              <a:t>&amp; Easy to Navigate </a:t>
            </a:r>
          </a:p>
        </p:txBody>
      </p:sp>
      <p:pic>
        <p:nvPicPr>
          <p:cNvPr id="6" name="Content Placeholder 3">
            <a:extLst>
              <a:ext uri="{FF2B5EF4-FFF2-40B4-BE49-F238E27FC236}">
                <a16:creationId xmlns:a16="http://schemas.microsoft.com/office/drawing/2014/main" id="{4E4E8953-A88B-455B-8046-6A5CEB0DC0E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99741" y="2015732"/>
            <a:ext cx="5519627" cy="346625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D9215ABE-690D-4F01-8EAF-8BA1FFB5DA08}"/>
              </a:ext>
            </a:extLst>
          </p:cNvPr>
          <p:cNvPicPr/>
          <p:nvPr/>
        </p:nvPicPr>
        <p:blipFill rotWithShape="1">
          <a:blip r:embed="rId3"/>
          <a:srcRect l="23266" t="31626" r="38179" b="58620"/>
          <a:stretch/>
        </p:blipFill>
        <p:spPr bwMode="auto">
          <a:xfrm>
            <a:off x="1451578" y="4417110"/>
            <a:ext cx="4448163" cy="1049235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223858409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8DB6B3-7869-4E19-A221-DF05D8CA6F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Marketing Online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B8432554-1C00-4CAD-AB31-2F3DF3D098C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dirty="0"/>
              <a:t>Studies show that E-Commerce growth in the UK and Globally are expanding exponentially </a:t>
            </a:r>
          </a:p>
          <a:p>
            <a:pPr lvl="0"/>
            <a:r>
              <a:rPr lang="en-GB" dirty="0"/>
              <a:t>Online retail sales &amp; statistics - Retail</a:t>
            </a:r>
          </a:p>
          <a:p>
            <a:pPr lvl="0"/>
            <a:endParaRPr lang="en-GB" dirty="0"/>
          </a:p>
          <a:p>
            <a:pPr lvl="0"/>
            <a:endParaRPr lang="en-GB" dirty="0"/>
          </a:p>
        </p:txBody>
      </p:sp>
      <p:pic>
        <p:nvPicPr>
          <p:cNvPr id="6" name="Content Placeholder 3">
            <a:extLst>
              <a:ext uri="{FF2B5EF4-FFF2-40B4-BE49-F238E27FC236}">
                <a16:creationId xmlns:a16="http://schemas.microsoft.com/office/drawing/2014/main" id="{ACFFF195-9FAB-4D89-971A-8CF2D73CB426}"/>
              </a:ext>
            </a:extLst>
          </p:cNvPr>
          <p:cNvPicPr/>
          <p:nvPr/>
        </p:nvPicPr>
        <p:blipFill rotWithShape="1">
          <a:blip r:embed="rId2"/>
          <a:srcRect l="7811" t="13007" r="39675" b="32302"/>
          <a:stretch/>
        </p:blipFill>
        <p:spPr bwMode="auto">
          <a:xfrm>
            <a:off x="6555545" y="2547937"/>
            <a:ext cx="4499309" cy="3080386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BC57D3C5-97BB-4FEF-82CD-EE8114D3C144}"/>
              </a:ext>
            </a:extLst>
          </p:cNvPr>
          <p:cNvPicPr/>
          <p:nvPr/>
        </p:nvPicPr>
        <p:blipFill rotWithShape="1">
          <a:blip r:embed="rId3"/>
          <a:srcRect l="10304" t="19803" r="42998" b="49458"/>
          <a:stretch/>
        </p:blipFill>
        <p:spPr bwMode="auto">
          <a:xfrm>
            <a:off x="1451579" y="3429000"/>
            <a:ext cx="5103966" cy="2199323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251604642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73A368-3DEC-4E57-9E80-D9051801D4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Social media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C516A0-E5E8-4E74-80EA-ECF8F1F09F5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Between Google and Facebook over 55% of all online advertising occurs, the projected profits of which are said to be over $129Bn by the end of 2019. +$23Bn Invested p/a</a:t>
            </a:r>
          </a:p>
          <a:p>
            <a:r>
              <a:rPr lang="en-GB" dirty="0"/>
              <a:t>  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ADEB58E-9E06-4EEC-833E-FBCE3E0712F5}"/>
              </a:ext>
            </a:extLst>
          </p:cNvPr>
          <p:cNvPicPr/>
          <p:nvPr/>
        </p:nvPicPr>
        <p:blipFill rotWithShape="1">
          <a:blip r:embed="rId2"/>
          <a:srcRect l="19110" t="29261" r="16908" b="49458"/>
          <a:stretch/>
        </p:blipFill>
        <p:spPr bwMode="auto">
          <a:xfrm>
            <a:off x="7849772" y="2768726"/>
            <a:ext cx="3205082" cy="1046683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DD28689B-42B2-4EC2-9C70-C63E340BAD8D}"/>
              </a:ext>
            </a:extLst>
          </p:cNvPr>
          <p:cNvPicPr/>
          <p:nvPr/>
        </p:nvPicPr>
        <p:blipFill rotWithShape="1">
          <a:blip r:embed="rId3"/>
          <a:srcRect l="10802" t="16847" r="33692" b="66306"/>
          <a:stretch/>
        </p:blipFill>
        <p:spPr bwMode="auto">
          <a:xfrm>
            <a:off x="5026596" y="3006864"/>
            <a:ext cx="3097127" cy="1397810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D17E04AD-B1A7-4F67-8405-67CBCE30E77E}"/>
              </a:ext>
            </a:extLst>
          </p:cNvPr>
          <p:cNvPicPr/>
          <p:nvPr/>
        </p:nvPicPr>
        <p:blipFill rotWithShape="1">
          <a:blip r:embed="rId4"/>
          <a:srcRect l="10137" t="7685" r="42998" b="13990"/>
          <a:stretch/>
        </p:blipFill>
        <p:spPr bwMode="auto">
          <a:xfrm>
            <a:off x="1718752" y="2921177"/>
            <a:ext cx="3205081" cy="3178888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89BA8E3B-33A0-43B1-8827-A9FB3860E2A1}"/>
              </a:ext>
            </a:extLst>
          </p:cNvPr>
          <p:cNvPicPr/>
          <p:nvPr/>
        </p:nvPicPr>
        <p:blipFill rotWithShape="1">
          <a:blip r:embed="rId5"/>
          <a:srcRect l="10636" t="16257" r="37348" b="69556"/>
          <a:stretch/>
        </p:blipFill>
        <p:spPr bwMode="auto">
          <a:xfrm>
            <a:off x="7477615" y="3952605"/>
            <a:ext cx="4325538" cy="1228093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E7B58CF1-412D-4318-88C9-289CD22F42D7}"/>
              </a:ext>
            </a:extLst>
          </p:cNvPr>
          <p:cNvPicPr/>
          <p:nvPr/>
        </p:nvPicPr>
        <p:blipFill rotWithShape="1">
          <a:blip r:embed="rId6"/>
          <a:srcRect l="26590" t="34286" r="51972" b="44433"/>
          <a:stretch/>
        </p:blipFill>
        <p:spPr bwMode="auto">
          <a:xfrm>
            <a:off x="5939307" y="4267404"/>
            <a:ext cx="1228725" cy="685800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E1E4E5BE-72EC-4F12-B763-CE974F6D6ADE}"/>
              </a:ext>
            </a:extLst>
          </p:cNvPr>
          <p:cNvPicPr/>
          <p:nvPr/>
        </p:nvPicPr>
        <p:blipFill rotWithShape="1">
          <a:blip r:embed="rId7"/>
          <a:srcRect l="47031" t="52611" r="43663" b="30837"/>
          <a:stretch/>
        </p:blipFill>
        <p:spPr bwMode="auto">
          <a:xfrm>
            <a:off x="5191008" y="4615645"/>
            <a:ext cx="904992" cy="850699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31D0E765-F027-432D-A169-AE851993513E}"/>
              </a:ext>
            </a:extLst>
          </p:cNvPr>
          <p:cNvPicPr/>
          <p:nvPr/>
        </p:nvPicPr>
        <p:blipFill rotWithShape="1">
          <a:blip r:embed="rId8"/>
          <a:srcRect l="41879" t="36650" r="40838" b="45025"/>
          <a:stretch/>
        </p:blipFill>
        <p:spPr bwMode="auto">
          <a:xfrm>
            <a:off x="5939307" y="5180698"/>
            <a:ext cx="1483350" cy="829503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116655489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5E35E5-D48A-4B35-8CED-A91ECA3AB3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Other Options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B24FDB-57A5-4746-84FE-A6FBFD9997A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Search Engine Optimisation (SEO) – Increase your search engine ranking (Free)</a:t>
            </a:r>
          </a:p>
          <a:p>
            <a:r>
              <a:rPr lang="en-GB" dirty="0"/>
              <a:t>E-mail add campaign – Harder to start, possibly not as successful due to interest</a:t>
            </a:r>
          </a:p>
          <a:p>
            <a:r>
              <a:rPr lang="en-GB" dirty="0"/>
              <a:t>Analytics – Who’s taking notice?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357388F-ACCE-4479-8AE4-6E352FDF5F4C}"/>
              </a:ext>
            </a:extLst>
          </p:cNvPr>
          <p:cNvPicPr/>
          <p:nvPr/>
        </p:nvPicPr>
        <p:blipFill rotWithShape="1">
          <a:blip r:embed="rId2"/>
          <a:srcRect l="25759" t="15665" r="25881" b="55961"/>
          <a:stretch/>
        </p:blipFill>
        <p:spPr bwMode="auto">
          <a:xfrm>
            <a:off x="6253216" y="2971800"/>
            <a:ext cx="4801638" cy="2656523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DB5533C1-629D-4163-97AF-D74B90A0E797}"/>
              </a:ext>
            </a:extLst>
          </p:cNvPr>
          <p:cNvPicPr/>
          <p:nvPr/>
        </p:nvPicPr>
        <p:blipFill rotWithShape="1">
          <a:blip r:embed="rId3"/>
          <a:srcRect l="5152" t="38424" r="44328" b="28473"/>
          <a:stretch/>
        </p:blipFill>
        <p:spPr bwMode="auto">
          <a:xfrm>
            <a:off x="1451579" y="3741037"/>
            <a:ext cx="4487206" cy="1887285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415881038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F34A19-BF9B-48B6-BA65-071347F5D0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Google Analytics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B0C3E0-7932-4160-9CF5-4744ADDCC4F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Using Google Analytics I can see that I have had a visitor to my site </a:t>
            </a:r>
            <a:r>
              <a:rPr lang="en-GB" dirty="0">
                <a:sym typeface="Wingdings" panose="05000000000000000000" pitchFamily="2" charset="2"/>
              </a:rPr>
              <a:t>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AC7C881-A034-4E4D-B48C-BAD07C75F957}"/>
              </a:ext>
            </a:extLst>
          </p:cNvPr>
          <p:cNvPicPr/>
          <p:nvPr/>
        </p:nvPicPr>
        <p:blipFill rotWithShape="1">
          <a:blip r:embed="rId2"/>
          <a:srcRect t="16551" r="2116" b="11035"/>
          <a:stretch/>
        </p:blipFill>
        <p:spPr bwMode="auto">
          <a:xfrm>
            <a:off x="1451580" y="2574225"/>
            <a:ext cx="4907018" cy="3054098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A011A44F-A4EF-4A73-8693-AC07A725A6BC}"/>
              </a:ext>
            </a:extLst>
          </p:cNvPr>
          <p:cNvPicPr/>
          <p:nvPr/>
        </p:nvPicPr>
        <p:blipFill rotWithShape="1">
          <a:blip r:embed="rId3"/>
          <a:srcRect l="499" t="17143" r="2615" b="21084"/>
          <a:stretch/>
        </p:blipFill>
        <p:spPr bwMode="auto">
          <a:xfrm>
            <a:off x="6096001" y="2745675"/>
            <a:ext cx="4958854" cy="2882648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420595534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3A02C5-E272-4A6F-9718-DA6A585CDA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Sources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CDA220-3520-4FEF-B384-96E1D3D3369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>
                <a:hlinkClick r:id="rId2"/>
              </a:rPr>
              <a:t>https://www.statista.com/topics/2333/e-commerce-in-the-united-kingdom/</a:t>
            </a:r>
            <a:endParaRPr lang="en-GB" dirty="0"/>
          </a:p>
          <a:p>
            <a:r>
              <a:rPr lang="en-GB" dirty="0">
                <a:hlinkClick r:id="rId3"/>
              </a:rPr>
              <a:t>https://www.statista.com/statistics/281241/online-share-of-retail-trade-in-european-countries/</a:t>
            </a:r>
            <a:endParaRPr lang="en-GB" dirty="0"/>
          </a:p>
          <a:p>
            <a:r>
              <a:rPr lang="en-GB" dirty="0">
                <a:hlinkClick r:id="rId4"/>
              </a:rPr>
              <a:t>http://fortune.com/2017/07/28/google-facebook-digital-advertising/</a:t>
            </a:r>
            <a:endParaRPr lang="en-GB" dirty="0"/>
          </a:p>
          <a:p>
            <a:r>
              <a:rPr lang="en-GB" dirty="0">
                <a:hlinkClick r:id="rId5"/>
              </a:rPr>
              <a:t>https://moz.com/beginners-guide-to-seo</a:t>
            </a:r>
            <a:endParaRPr lang="en-GB" dirty="0"/>
          </a:p>
          <a:p>
            <a:r>
              <a:rPr lang="en-GB" dirty="0">
                <a:hlinkClick r:id="rId6"/>
              </a:rPr>
              <a:t>https://blog.kissmetrics.com/beginners-guide-email-marketing/</a:t>
            </a:r>
            <a:endParaRPr lang="en-GB" dirty="0"/>
          </a:p>
          <a:p>
            <a:r>
              <a:rPr lang="en-GB" dirty="0">
                <a:hlinkClick r:id="rId7"/>
              </a:rPr>
              <a:t>https://blog.hubspot.com/marketing/metrics-email-marketers-should-be-tracking</a:t>
            </a:r>
            <a:endParaRPr lang="en-GB" dirty="0"/>
          </a:p>
          <a:p>
            <a:r>
              <a:rPr lang="en-GB" dirty="0"/>
              <a:t>https://www.business2community.com/online-marketing/how-to-read-your-email-marketing-report-0229001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11593272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721</TotalTime>
  <Words>344</Words>
  <Application>Microsoft Office PowerPoint</Application>
  <PresentationFormat>Widescreen</PresentationFormat>
  <Paragraphs>60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Gill Sans MT</vt:lpstr>
      <vt:lpstr>Wingdings</vt:lpstr>
      <vt:lpstr>Gallery</vt:lpstr>
      <vt:lpstr>E-Commerce </vt:lpstr>
      <vt:lpstr>My site in a nutshell</vt:lpstr>
      <vt:lpstr>The blog</vt:lpstr>
      <vt:lpstr>E-Commerce &amp; Marketing</vt:lpstr>
      <vt:lpstr>Multi-Device Compatibility </vt:lpstr>
      <vt:lpstr>SME – Small/Medium business Enterprise</vt:lpstr>
      <vt:lpstr>A Good Web Site?</vt:lpstr>
      <vt:lpstr>Marketing Online</vt:lpstr>
      <vt:lpstr>Social media</vt:lpstr>
      <vt:lpstr>Other Options</vt:lpstr>
      <vt:lpstr>Google Analytics</vt:lpstr>
      <vt:lpstr>Sources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E-Commerce</dc:title>
  <dc:creator>Bryn Sutton</dc:creator>
  <cp:lastModifiedBy>Bryn Sutton</cp:lastModifiedBy>
  <cp:revision>17</cp:revision>
  <dcterms:created xsi:type="dcterms:W3CDTF">2018-05-13T09:14:37Z</dcterms:created>
  <dcterms:modified xsi:type="dcterms:W3CDTF">2018-05-18T14:18:25Z</dcterms:modified>
</cp:coreProperties>
</file>