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71" r:id="rId5"/>
    <p:sldId id="295" r:id="rId6"/>
    <p:sldId id="296" r:id="rId7"/>
    <p:sldId id="297" r:id="rId8"/>
    <p:sldId id="298" r:id="rId9"/>
    <p:sldId id="299" r:id="rId10"/>
    <p:sldId id="300" r:id="rId11"/>
    <p:sldId id="294" r:id="rId12"/>
    <p:sldId id="273" r:id="rId13"/>
    <p:sldId id="272" r:id="rId14"/>
    <p:sldId id="280" r:id="rId15"/>
    <p:sldId id="281" r:id="rId16"/>
    <p:sldId id="282" r:id="rId17"/>
    <p:sldId id="286" r:id="rId18"/>
    <p:sldId id="276" r:id="rId19"/>
    <p:sldId id="292" r:id="rId20"/>
    <p:sldId id="278" r:id="rId21"/>
    <p:sldId id="279" r:id="rId22"/>
    <p:sldId id="283" r:id="rId23"/>
    <p:sldId id="287" r:id="rId24"/>
    <p:sldId id="291" r:id="rId25"/>
    <p:sldId id="285" r:id="rId26"/>
    <p:sldId id="28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590" autoAdjust="0"/>
  </p:normalViewPr>
  <p:slideViewPr>
    <p:cSldViewPr>
      <p:cViewPr>
        <p:scale>
          <a:sx n="45" d="100"/>
          <a:sy n="45" d="100"/>
        </p:scale>
        <p:origin x="1900" y="3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image" Target="../media/image8.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image" Target="../media/image8.jp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FBC216-D79B-4BB3-9B52-CCABBF41CD26}" type="doc">
      <dgm:prSet loTypeId="urn:microsoft.com/office/officeart/2005/8/layout/pList2" loCatId="list" qsTypeId="urn:microsoft.com/office/officeart/2005/8/quickstyle/simple1" qsCatId="simple" csTypeId="urn:microsoft.com/office/officeart/2005/8/colors/colorful3" csCatId="colorful" phldr="1"/>
      <dgm:spPr/>
    </dgm:pt>
    <dgm:pt modelId="{7E23B5D3-6142-4F27-AC8A-E51510567805}">
      <dgm:prSet phldrT="[Text]" custT="1"/>
      <dgm:spPr/>
      <dgm:t>
        <a:bodyPr/>
        <a:lstStyle/>
        <a:p>
          <a:r>
            <a:rPr lang="en-GB" sz="2600" dirty="0" smtClean="0"/>
            <a:t>Practical Application</a:t>
          </a:r>
        </a:p>
        <a:p>
          <a:r>
            <a:rPr lang="en-GB" sz="2000" dirty="0" smtClean="0"/>
            <a:t>Dealing effectively with others in business settings</a:t>
          </a:r>
          <a:endParaRPr lang="en-GB" sz="2000" dirty="0"/>
        </a:p>
      </dgm:t>
    </dgm:pt>
    <dgm:pt modelId="{59902EF9-3525-4378-9F19-824ABA33B0E1}" type="parTrans" cxnId="{54131FCF-9A9E-4DB6-B82C-E1C924B7AAC7}">
      <dgm:prSet/>
      <dgm:spPr/>
      <dgm:t>
        <a:bodyPr/>
        <a:lstStyle/>
        <a:p>
          <a:endParaRPr lang="en-GB"/>
        </a:p>
      </dgm:t>
    </dgm:pt>
    <dgm:pt modelId="{7E541BC8-945F-48F2-814B-093110DBFBB0}" type="sibTrans" cxnId="{54131FCF-9A9E-4DB6-B82C-E1C924B7AAC7}">
      <dgm:prSet/>
      <dgm:spPr/>
      <dgm:t>
        <a:bodyPr/>
        <a:lstStyle/>
        <a:p>
          <a:endParaRPr lang="en-GB"/>
        </a:p>
      </dgm:t>
    </dgm:pt>
    <dgm:pt modelId="{7FBDAA56-D3AE-4A31-803A-9DCD319305AC}">
      <dgm:prSet phldrT="[Text]" custT="1"/>
      <dgm:spPr/>
      <dgm:t>
        <a:bodyPr/>
        <a:lstStyle/>
        <a:p>
          <a:r>
            <a:rPr lang="en-GB" sz="3000" dirty="0" smtClean="0"/>
            <a:t>Personal Growth</a:t>
          </a:r>
        </a:p>
        <a:p>
          <a:r>
            <a:rPr lang="en-GB" sz="1800" dirty="0" smtClean="0"/>
            <a:t>Understanding others leads to greater self knowledge</a:t>
          </a:r>
          <a:endParaRPr lang="en-GB" sz="1800" dirty="0"/>
        </a:p>
      </dgm:t>
    </dgm:pt>
    <dgm:pt modelId="{E7D3F066-D9ED-4E36-919F-4C73C0C9A8FE}" type="parTrans" cxnId="{5EF2D5FD-78C4-47FE-A840-150F951EAB6E}">
      <dgm:prSet/>
      <dgm:spPr/>
      <dgm:t>
        <a:bodyPr/>
        <a:lstStyle/>
        <a:p>
          <a:endParaRPr lang="en-GB"/>
        </a:p>
      </dgm:t>
    </dgm:pt>
    <dgm:pt modelId="{9558AFE7-2A97-4271-96EE-B5D4153F78CA}" type="sibTrans" cxnId="{5EF2D5FD-78C4-47FE-A840-150F951EAB6E}">
      <dgm:prSet/>
      <dgm:spPr/>
      <dgm:t>
        <a:bodyPr/>
        <a:lstStyle/>
        <a:p>
          <a:endParaRPr lang="en-GB"/>
        </a:p>
      </dgm:t>
    </dgm:pt>
    <dgm:pt modelId="{CDE14EC9-0675-4660-912A-691955411700}">
      <dgm:prSet phldrT="[Text]" custT="1"/>
      <dgm:spPr/>
      <dgm:t>
        <a:bodyPr/>
        <a:lstStyle/>
        <a:p>
          <a:r>
            <a:rPr lang="en-GB" sz="2500" dirty="0" smtClean="0"/>
            <a:t>Increased Knowledge</a:t>
          </a:r>
        </a:p>
        <a:p>
          <a:r>
            <a:rPr lang="en-GB" sz="2000" dirty="0" smtClean="0"/>
            <a:t>Leading to identification of solutions to business issues</a:t>
          </a:r>
          <a:endParaRPr lang="en-GB" sz="2000" dirty="0"/>
        </a:p>
      </dgm:t>
    </dgm:pt>
    <dgm:pt modelId="{878344D4-6EF2-4210-9C14-1A301464179B}" type="parTrans" cxnId="{C92C80A3-C4FA-4CD9-9BA7-8842ADA72DD5}">
      <dgm:prSet/>
      <dgm:spPr/>
      <dgm:t>
        <a:bodyPr/>
        <a:lstStyle/>
        <a:p>
          <a:endParaRPr lang="en-GB"/>
        </a:p>
      </dgm:t>
    </dgm:pt>
    <dgm:pt modelId="{E221C4BC-EF01-4C48-A604-E05B7C084CF6}" type="sibTrans" cxnId="{C92C80A3-C4FA-4CD9-9BA7-8842ADA72DD5}">
      <dgm:prSet/>
      <dgm:spPr/>
      <dgm:t>
        <a:bodyPr/>
        <a:lstStyle/>
        <a:p>
          <a:endParaRPr lang="en-GB"/>
        </a:p>
      </dgm:t>
    </dgm:pt>
    <dgm:pt modelId="{FA534B33-1431-4C41-A917-E1692BD4D6FE}" type="pres">
      <dgm:prSet presAssocID="{2EFBC216-D79B-4BB3-9B52-CCABBF41CD26}" presName="Name0" presStyleCnt="0">
        <dgm:presLayoutVars>
          <dgm:dir/>
          <dgm:resizeHandles val="exact"/>
        </dgm:presLayoutVars>
      </dgm:prSet>
      <dgm:spPr/>
    </dgm:pt>
    <dgm:pt modelId="{090E3C45-68D2-41A0-9E74-6E86ADA5DB33}" type="pres">
      <dgm:prSet presAssocID="{2EFBC216-D79B-4BB3-9B52-CCABBF41CD26}" presName="bkgdShp" presStyleLbl="alignAccFollowNode1" presStyleIdx="0" presStyleCnt="1"/>
      <dgm:spPr/>
    </dgm:pt>
    <dgm:pt modelId="{03073017-0458-472E-B200-AF3D18BC5727}" type="pres">
      <dgm:prSet presAssocID="{2EFBC216-D79B-4BB3-9B52-CCABBF41CD26}" presName="linComp" presStyleCnt="0"/>
      <dgm:spPr/>
    </dgm:pt>
    <dgm:pt modelId="{C5DCF8D2-1DBA-45D9-A0C8-CB04654B0831}" type="pres">
      <dgm:prSet presAssocID="{7E23B5D3-6142-4F27-AC8A-E51510567805}" presName="compNode" presStyleCnt="0"/>
      <dgm:spPr/>
    </dgm:pt>
    <dgm:pt modelId="{D40C2F5B-0563-413A-9E77-48207E135E3F}" type="pres">
      <dgm:prSet presAssocID="{7E23B5D3-6142-4F27-AC8A-E51510567805}" presName="node" presStyleLbl="node1" presStyleIdx="0" presStyleCnt="3">
        <dgm:presLayoutVars>
          <dgm:bulletEnabled val="1"/>
        </dgm:presLayoutVars>
      </dgm:prSet>
      <dgm:spPr/>
      <dgm:t>
        <a:bodyPr/>
        <a:lstStyle/>
        <a:p>
          <a:endParaRPr lang="en-GB"/>
        </a:p>
      </dgm:t>
    </dgm:pt>
    <dgm:pt modelId="{BA89E701-5471-4418-8D36-F495784A6941}" type="pres">
      <dgm:prSet presAssocID="{7E23B5D3-6142-4F27-AC8A-E51510567805}" presName="invisiNode" presStyleLbl="node1" presStyleIdx="0" presStyleCnt="3"/>
      <dgm:spPr/>
    </dgm:pt>
    <dgm:pt modelId="{B45B61D4-5801-4599-9BBC-1AD9A7E5F278}" type="pres">
      <dgm:prSet presAssocID="{7E23B5D3-6142-4F27-AC8A-E51510567805}"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6000" r="-16000"/>
          </a:stretch>
        </a:blipFill>
      </dgm:spPr>
    </dgm:pt>
    <dgm:pt modelId="{635E5BAE-48B6-41F0-889D-13FCDA94EAF0}" type="pres">
      <dgm:prSet presAssocID="{7E541BC8-945F-48F2-814B-093110DBFBB0}" presName="sibTrans" presStyleLbl="sibTrans2D1" presStyleIdx="0" presStyleCnt="0"/>
      <dgm:spPr/>
    </dgm:pt>
    <dgm:pt modelId="{A1184E17-B89E-4344-BD01-2E501BF9DC9E}" type="pres">
      <dgm:prSet presAssocID="{7FBDAA56-D3AE-4A31-803A-9DCD319305AC}" presName="compNode" presStyleCnt="0"/>
      <dgm:spPr/>
    </dgm:pt>
    <dgm:pt modelId="{45EA33CF-03C9-4E96-B445-547C8275493E}" type="pres">
      <dgm:prSet presAssocID="{7FBDAA56-D3AE-4A31-803A-9DCD319305AC}" presName="node" presStyleLbl="node1" presStyleIdx="1" presStyleCnt="3">
        <dgm:presLayoutVars>
          <dgm:bulletEnabled val="1"/>
        </dgm:presLayoutVars>
      </dgm:prSet>
      <dgm:spPr/>
    </dgm:pt>
    <dgm:pt modelId="{9901319E-ADE0-48CA-9EA2-9B1F6A0104E0}" type="pres">
      <dgm:prSet presAssocID="{7FBDAA56-D3AE-4A31-803A-9DCD319305AC}" presName="invisiNode" presStyleLbl="node1" presStyleIdx="1" presStyleCnt="3"/>
      <dgm:spPr/>
    </dgm:pt>
    <dgm:pt modelId="{32E1ADFC-EDF4-4A0B-88F1-FAFAB58EA8CF}" type="pres">
      <dgm:prSet presAssocID="{7FBDAA56-D3AE-4A31-803A-9DCD319305AC}"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712CD38D-804A-4B1D-AEE6-5402772B6E7E}" type="pres">
      <dgm:prSet presAssocID="{9558AFE7-2A97-4271-96EE-B5D4153F78CA}" presName="sibTrans" presStyleLbl="sibTrans2D1" presStyleIdx="0" presStyleCnt="0"/>
      <dgm:spPr/>
    </dgm:pt>
    <dgm:pt modelId="{552ED1E2-8344-4DA8-B118-04D43A03A50D}" type="pres">
      <dgm:prSet presAssocID="{CDE14EC9-0675-4660-912A-691955411700}" presName="compNode" presStyleCnt="0"/>
      <dgm:spPr/>
    </dgm:pt>
    <dgm:pt modelId="{E0330775-C832-4EC7-B239-3FDA5C9FCE4C}" type="pres">
      <dgm:prSet presAssocID="{CDE14EC9-0675-4660-912A-691955411700}" presName="node" presStyleLbl="node1" presStyleIdx="2" presStyleCnt="3">
        <dgm:presLayoutVars>
          <dgm:bulletEnabled val="1"/>
        </dgm:presLayoutVars>
      </dgm:prSet>
      <dgm:spPr/>
      <dgm:t>
        <a:bodyPr/>
        <a:lstStyle/>
        <a:p>
          <a:endParaRPr lang="en-GB"/>
        </a:p>
      </dgm:t>
    </dgm:pt>
    <dgm:pt modelId="{C6782D56-7FEE-4CB4-9973-C25AC3C558FC}" type="pres">
      <dgm:prSet presAssocID="{CDE14EC9-0675-4660-912A-691955411700}" presName="invisiNode" presStyleLbl="node1" presStyleIdx="2" presStyleCnt="3"/>
      <dgm:spPr/>
    </dgm:pt>
    <dgm:pt modelId="{C7F962DA-EFED-4DDB-8614-32BE8C97EE5F}" type="pres">
      <dgm:prSet presAssocID="{CDE14EC9-0675-4660-912A-691955411700}" presName="imagNod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7000" b="-7000"/>
          </a:stretch>
        </a:blipFill>
      </dgm:spPr>
    </dgm:pt>
  </dgm:ptLst>
  <dgm:cxnLst>
    <dgm:cxn modelId="{FB3E7238-1DAD-4282-BE44-6E7BAB72F504}" type="presOf" srcId="{2EFBC216-D79B-4BB3-9B52-CCABBF41CD26}" destId="{FA534B33-1431-4C41-A917-E1692BD4D6FE}" srcOrd="0" destOrd="0" presId="urn:microsoft.com/office/officeart/2005/8/layout/pList2"/>
    <dgm:cxn modelId="{E3865C43-3936-4873-ACFB-BFF006FAC767}" type="presOf" srcId="{7FBDAA56-D3AE-4A31-803A-9DCD319305AC}" destId="{45EA33CF-03C9-4E96-B445-547C8275493E}" srcOrd="0" destOrd="0" presId="urn:microsoft.com/office/officeart/2005/8/layout/pList2"/>
    <dgm:cxn modelId="{C1ABE40C-7D99-451B-A89A-9154762DDA86}" type="presOf" srcId="{7E541BC8-945F-48F2-814B-093110DBFBB0}" destId="{635E5BAE-48B6-41F0-889D-13FCDA94EAF0}" srcOrd="0" destOrd="0" presId="urn:microsoft.com/office/officeart/2005/8/layout/pList2"/>
    <dgm:cxn modelId="{54131FCF-9A9E-4DB6-B82C-E1C924B7AAC7}" srcId="{2EFBC216-D79B-4BB3-9B52-CCABBF41CD26}" destId="{7E23B5D3-6142-4F27-AC8A-E51510567805}" srcOrd="0" destOrd="0" parTransId="{59902EF9-3525-4378-9F19-824ABA33B0E1}" sibTransId="{7E541BC8-945F-48F2-814B-093110DBFBB0}"/>
    <dgm:cxn modelId="{B003CA65-DF2A-4DD4-A459-2246F80A81F8}" type="presOf" srcId="{7E23B5D3-6142-4F27-AC8A-E51510567805}" destId="{D40C2F5B-0563-413A-9E77-48207E135E3F}" srcOrd="0" destOrd="0" presId="urn:microsoft.com/office/officeart/2005/8/layout/pList2"/>
    <dgm:cxn modelId="{69544B6C-2F94-44A0-BCEA-E5675E095274}" type="presOf" srcId="{CDE14EC9-0675-4660-912A-691955411700}" destId="{E0330775-C832-4EC7-B239-3FDA5C9FCE4C}" srcOrd="0" destOrd="0" presId="urn:microsoft.com/office/officeart/2005/8/layout/pList2"/>
    <dgm:cxn modelId="{5EF2D5FD-78C4-47FE-A840-150F951EAB6E}" srcId="{2EFBC216-D79B-4BB3-9B52-CCABBF41CD26}" destId="{7FBDAA56-D3AE-4A31-803A-9DCD319305AC}" srcOrd="1" destOrd="0" parTransId="{E7D3F066-D9ED-4E36-919F-4C73C0C9A8FE}" sibTransId="{9558AFE7-2A97-4271-96EE-B5D4153F78CA}"/>
    <dgm:cxn modelId="{1E154E20-AFF2-45CF-A0F5-5DB38225EDE2}" type="presOf" srcId="{9558AFE7-2A97-4271-96EE-B5D4153F78CA}" destId="{712CD38D-804A-4B1D-AEE6-5402772B6E7E}" srcOrd="0" destOrd="0" presId="urn:microsoft.com/office/officeart/2005/8/layout/pList2"/>
    <dgm:cxn modelId="{C92C80A3-C4FA-4CD9-9BA7-8842ADA72DD5}" srcId="{2EFBC216-D79B-4BB3-9B52-CCABBF41CD26}" destId="{CDE14EC9-0675-4660-912A-691955411700}" srcOrd="2" destOrd="0" parTransId="{878344D4-6EF2-4210-9C14-1A301464179B}" sibTransId="{E221C4BC-EF01-4C48-A604-E05B7C084CF6}"/>
    <dgm:cxn modelId="{7FE24CEF-2ED9-4227-8F75-E719413F15B6}" type="presParOf" srcId="{FA534B33-1431-4C41-A917-E1692BD4D6FE}" destId="{090E3C45-68D2-41A0-9E74-6E86ADA5DB33}" srcOrd="0" destOrd="0" presId="urn:microsoft.com/office/officeart/2005/8/layout/pList2"/>
    <dgm:cxn modelId="{DDF404A8-B5E0-4B5A-B838-0B28D3F67B69}" type="presParOf" srcId="{FA534B33-1431-4C41-A917-E1692BD4D6FE}" destId="{03073017-0458-472E-B200-AF3D18BC5727}" srcOrd="1" destOrd="0" presId="urn:microsoft.com/office/officeart/2005/8/layout/pList2"/>
    <dgm:cxn modelId="{4D0D38C8-5108-445D-8DA3-B3961C9904D7}" type="presParOf" srcId="{03073017-0458-472E-B200-AF3D18BC5727}" destId="{C5DCF8D2-1DBA-45D9-A0C8-CB04654B0831}" srcOrd="0" destOrd="0" presId="urn:microsoft.com/office/officeart/2005/8/layout/pList2"/>
    <dgm:cxn modelId="{2623D71F-EE74-414C-B396-3EBDFD07DB78}" type="presParOf" srcId="{C5DCF8D2-1DBA-45D9-A0C8-CB04654B0831}" destId="{D40C2F5B-0563-413A-9E77-48207E135E3F}" srcOrd="0" destOrd="0" presId="urn:microsoft.com/office/officeart/2005/8/layout/pList2"/>
    <dgm:cxn modelId="{110903E5-455A-4D07-84FB-D8C77E9A50EC}" type="presParOf" srcId="{C5DCF8D2-1DBA-45D9-A0C8-CB04654B0831}" destId="{BA89E701-5471-4418-8D36-F495784A6941}" srcOrd="1" destOrd="0" presId="urn:microsoft.com/office/officeart/2005/8/layout/pList2"/>
    <dgm:cxn modelId="{4645BC06-0275-40A5-AD8E-8E94F6BA8AF8}" type="presParOf" srcId="{C5DCF8D2-1DBA-45D9-A0C8-CB04654B0831}" destId="{B45B61D4-5801-4599-9BBC-1AD9A7E5F278}" srcOrd="2" destOrd="0" presId="urn:microsoft.com/office/officeart/2005/8/layout/pList2"/>
    <dgm:cxn modelId="{DCD48D33-BF52-4141-B603-E0181EE0ACCF}" type="presParOf" srcId="{03073017-0458-472E-B200-AF3D18BC5727}" destId="{635E5BAE-48B6-41F0-889D-13FCDA94EAF0}" srcOrd="1" destOrd="0" presId="urn:microsoft.com/office/officeart/2005/8/layout/pList2"/>
    <dgm:cxn modelId="{65DFB909-C7B6-4B0E-B840-35D258C749D8}" type="presParOf" srcId="{03073017-0458-472E-B200-AF3D18BC5727}" destId="{A1184E17-B89E-4344-BD01-2E501BF9DC9E}" srcOrd="2" destOrd="0" presId="urn:microsoft.com/office/officeart/2005/8/layout/pList2"/>
    <dgm:cxn modelId="{77E0597C-D2DE-4AE5-873B-654BE3A8F4C9}" type="presParOf" srcId="{A1184E17-B89E-4344-BD01-2E501BF9DC9E}" destId="{45EA33CF-03C9-4E96-B445-547C8275493E}" srcOrd="0" destOrd="0" presId="urn:microsoft.com/office/officeart/2005/8/layout/pList2"/>
    <dgm:cxn modelId="{78CB78DF-88A9-47AD-AE52-1D7AF166874D}" type="presParOf" srcId="{A1184E17-B89E-4344-BD01-2E501BF9DC9E}" destId="{9901319E-ADE0-48CA-9EA2-9B1F6A0104E0}" srcOrd="1" destOrd="0" presId="urn:microsoft.com/office/officeart/2005/8/layout/pList2"/>
    <dgm:cxn modelId="{D2A3D655-01BA-48E5-82E0-772A375AAA89}" type="presParOf" srcId="{A1184E17-B89E-4344-BD01-2E501BF9DC9E}" destId="{32E1ADFC-EDF4-4A0B-88F1-FAFAB58EA8CF}" srcOrd="2" destOrd="0" presId="urn:microsoft.com/office/officeart/2005/8/layout/pList2"/>
    <dgm:cxn modelId="{16A67491-91C0-461F-B0CC-99D9BEAAAB9A}" type="presParOf" srcId="{03073017-0458-472E-B200-AF3D18BC5727}" destId="{712CD38D-804A-4B1D-AEE6-5402772B6E7E}" srcOrd="3" destOrd="0" presId="urn:microsoft.com/office/officeart/2005/8/layout/pList2"/>
    <dgm:cxn modelId="{065F3CF6-5607-45D9-8B92-FADC8945B272}" type="presParOf" srcId="{03073017-0458-472E-B200-AF3D18BC5727}" destId="{552ED1E2-8344-4DA8-B118-04D43A03A50D}" srcOrd="4" destOrd="0" presId="urn:microsoft.com/office/officeart/2005/8/layout/pList2"/>
    <dgm:cxn modelId="{6C166937-252D-43FF-A6B8-1D251EECB8E8}" type="presParOf" srcId="{552ED1E2-8344-4DA8-B118-04D43A03A50D}" destId="{E0330775-C832-4EC7-B239-3FDA5C9FCE4C}" srcOrd="0" destOrd="0" presId="urn:microsoft.com/office/officeart/2005/8/layout/pList2"/>
    <dgm:cxn modelId="{ACDD18AD-7BF5-4A30-9A7B-41D7BC365B9E}" type="presParOf" srcId="{552ED1E2-8344-4DA8-B118-04D43A03A50D}" destId="{C6782D56-7FEE-4CB4-9973-C25AC3C558FC}" srcOrd="1" destOrd="0" presId="urn:microsoft.com/office/officeart/2005/8/layout/pList2"/>
    <dgm:cxn modelId="{082ACDD8-8296-4B18-9746-8124D4710144}" type="presParOf" srcId="{552ED1E2-8344-4DA8-B118-04D43A03A50D}" destId="{C7F962DA-EFED-4DDB-8614-32BE8C97EE5F}"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E3C45-68D2-41A0-9E74-6E86ADA5DB33}">
      <dsp:nvSpPr>
        <dsp:cNvPr id="0" name=""/>
        <dsp:cNvSpPr/>
      </dsp:nvSpPr>
      <dsp:spPr>
        <a:xfrm>
          <a:off x="0" y="0"/>
          <a:ext cx="7200800" cy="2203444"/>
        </a:xfrm>
        <a:prstGeom prst="roundRect">
          <a:avLst>
            <a:gd name="adj" fmla="val 1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5B61D4-5801-4599-9BBC-1AD9A7E5F278}">
      <dsp:nvSpPr>
        <dsp:cNvPr id="0" name=""/>
        <dsp:cNvSpPr/>
      </dsp:nvSpPr>
      <dsp:spPr>
        <a:xfrm>
          <a:off x="216024" y="293792"/>
          <a:ext cx="2115234" cy="1615859"/>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6000" r="-1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0C2F5B-0563-413A-9E77-48207E135E3F}">
      <dsp:nvSpPr>
        <dsp:cNvPr id="0" name=""/>
        <dsp:cNvSpPr/>
      </dsp:nvSpPr>
      <dsp:spPr>
        <a:xfrm rot="10800000">
          <a:off x="216024" y="2203444"/>
          <a:ext cx="2115234" cy="2693099"/>
        </a:xfrm>
        <a:prstGeom prst="round2SameRect">
          <a:avLst>
            <a:gd name="adj1" fmla="val 10500"/>
            <a:gd name="adj2" fmla="val 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lvl="0" algn="ctr" defTabSz="1155700">
            <a:lnSpc>
              <a:spcPct val="90000"/>
            </a:lnSpc>
            <a:spcBef>
              <a:spcPct val="0"/>
            </a:spcBef>
            <a:spcAft>
              <a:spcPct val="35000"/>
            </a:spcAft>
          </a:pPr>
          <a:r>
            <a:rPr lang="en-GB" sz="2600" kern="1200" dirty="0" smtClean="0"/>
            <a:t>Practical Application</a:t>
          </a:r>
        </a:p>
        <a:p>
          <a:pPr lvl="0" algn="ctr" defTabSz="1155700">
            <a:lnSpc>
              <a:spcPct val="90000"/>
            </a:lnSpc>
            <a:spcBef>
              <a:spcPct val="0"/>
            </a:spcBef>
            <a:spcAft>
              <a:spcPct val="35000"/>
            </a:spcAft>
          </a:pPr>
          <a:r>
            <a:rPr lang="en-GB" sz="2000" kern="1200" dirty="0" smtClean="0"/>
            <a:t>Dealing effectively with others in business settings</a:t>
          </a:r>
          <a:endParaRPr lang="en-GB" sz="2000" kern="1200" dirty="0"/>
        </a:p>
      </dsp:txBody>
      <dsp:txXfrm rot="10800000">
        <a:off x="281075" y="2203444"/>
        <a:ext cx="1985132" cy="2628048"/>
      </dsp:txXfrm>
    </dsp:sp>
    <dsp:sp modelId="{32E1ADFC-EDF4-4A0B-88F1-FAFAB58EA8CF}">
      <dsp:nvSpPr>
        <dsp:cNvPr id="0" name=""/>
        <dsp:cNvSpPr/>
      </dsp:nvSpPr>
      <dsp:spPr>
        <a:xfrm>
          <a:off x="2542782" y="293792"/>
          <a:ext cx="2115234" cy="1615859"/>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5EA33CF-03C9-4E96-B445-547C8275493E}">
      <dsp:nvSpPr>
        <dsp:cNvPr id="0" name=""/>
        <dsp:cNvSpPr/>
      </dsp:nvSpPr>
      <dsp:spPr>
        <a:xfrm rot="10800000">
          <a:off x="2542782" y="2203444"/>
          <a:ext cx="2115234" cy="2693099"/>
        </a:xfrm>
        <a:prstGeom prst="round2SameRect">
          <a:avLst>
            <a:gd name="adj1" fmla="val 10500"/>
            <a:gd name="adj2" fmla="val 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t" anchorCtr="0">
          <a:noAutofit/>
        </a:bodyPr>
        <a:lstStyle/>
        <a:p>
          <a:pPr lvl="0" algn="ctr" defTabSz="1333500">
            <a:lnSpc>
              <a:spcPct val="90000"/>
            </a:lnSpc>
            <a:spcBef>
              <a:spcPct val="0"/>
            </a:spcBef>
            <a:spcAft>
              <a:spcPct val="35000"/>
            </a:spcAft>
          </a:pPr>
          <a:r>
            <a:rPr lang="en-GB" sz="3000" kern="1200" dirty="0" smtClean="0"/>
            <a:t>Personal Growth</a:t>
          </a:r>
        </a:p>
        <a:p>
          <a:pPr lvl="0" algn="ctr" defTabSz="1333500">
            <a:lnSpc>
              <a:spcPct val="90000"/>
            </a:lnSpc>
            <a:spcBef>
              <a:spcPct val="0"/>
            </a:spcBef>
            <a:spcAft>
              <a:spcPct val="35000"/>
            </a:spcAft>
          </a:pPr>
          <a:r>
            <a:rPr lang="en-GB" sz="1800" kern="1200" dirty="0" smtClean="0"/>
            <a:t>Understanding others leads to greater self knowledge</a:t>
          </a:r>
          <a:endParaRPr lang="en-GB" sz="1800" kern="1200" dirty="0"/>
        </a:p>
      </dsp:txBody>
      <dsp:txXfrm rot="10800000">
        <a:off x="2607833" y="2203444"/>
        <a:ext cx="1985132" cy="2628048"/>
      </dsp:txXfrm>
    </dsp:sp>
    <dsp:sp modelId="{C7F962DA-EFED-4DDB-8614-32BE8C97EE5F}">
      <dsp:nvSpPr>
        <dsp:cNvPr id="0" name=""/>
        <dsp:cNvSpPr/>
      </dsp:nvSpPr>
      <dsp:spPr>
        <a:xfrm>
          <a:off x="4869540" y="293792"/>
          <a:ext cx="2115234" cy="1615859"/>
        </a:xfrm>
        <a:prstGeom prst="roundRect">
          <a:avLst>
            <a:gd name="adj" fmla="val 1000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t="-7000" b="-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330775-C832-4EC7-B239-3FDA5C9FCE4C}">
      <dsp:nvSpPr>
        <dsp:cNvPr id="0" name=""/>
        <dsp:cNvSpPr/>
      </dsp:nvSpPr>
      <dsp:spPr>
        <a:xfrm rot="10800000">
          <a:off x="4869540" y="2203444"/>
          <a:ext cx="2115234" cy="2693099"/>
        </a:xfrm>
        <a:prstGeom prst="round2SameRect">
          <a:avLst>
            <a:gd name="adj1" fmla="val 10500"/>
            <a:gd name="adj2" fmla="val 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t" anchorCtr="0">
          <a:noAutofit/>
        </a:bodyPr>
        <a:lstStyle/>
        <a:p>
          <a:pPr lvl="0" algn="ctr" defTabSz="1111250">
            <a:lnSpc>
              <a:spcPct val="90000"/>
            </a:lnSpc>
            <a:spcBef>
              <a:spcPct val="0"/>
            </a:spcBef>
            <a:spcAft>
              <a:spcPct val="35000"/>
            </a:spcAft>
          </a:pPr>
          <a:r>
            <a:rPr lang="en-GB" sz="2500" kern="1200" dirty="0" smtClean="0"/>
            <a:t>Increased Knowledge</a:t>
          </a:r>
        </a:p>
        <a:p>
          <a:pPr lvl="0" algn="ctr" defTabSz="1111250">
            <a:lnSpc>
              <a:spcPct val="90000"/>
            </a:lnSpc>
            <a:spcBef>
              <a:spcPct val="0"/>
            </a:spcBef>
            <a:spcAft>
              <a:spcPct val="35000"/>
            </a:spcAft>
          </a:pPr>
          <a:r>
            <a:rPr lang="en-GB" sz="2000" kern="1200" dirty="0" smtClean="0"/>
            <a:t>Leading to identification of solutions to business issues</a:t>
          </a:r>
          <a:endParaRPr lang="en-GB" sz="2000" kern="1200" dirty="0"/>
        </a:p>
      </dsp:txBody>
      <dsp:txXfrm rot="10800000">
        <a:off x="4934591" y="2203444"/>
        <a:ext cx="1985132" cy="2628048"/>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24/11/2017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EAB9E-E8D5-476C-93BA-6CDCDF16D67A}" type="datetimeFigureOut">
              <a:rPr lang="en-GB" smtClean="0"/>
              <a:t>24/11/2017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8</a:t>
            </a:fld>
            <a:endParaRPr lang="en-GB" dirty="0"/>
          </a:p>
        </p:txBody>
      </p:sp>
    </p:spTree>
    <p:extLst>
      <p:ext uri="{BB962C8B-B14F-4D97-AF65-F5344CB8AC3E}">
        <p14:creationId xmlns:p14="http://schemas.microsoft.com/office/powerpoint/2010/main" val="1748547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9</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878745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10</a:t>
            </a:fld>
            <a:endParaRPr lang="nl-NL" altLang="en-US"/>
          </a:p>
        </p:txBody>
      </p:sp>
      <p:sp>
        <p:nvSpPr>
          <p:cNvPr id="31747" name="Rectangle 2"/>
          <p:cNvSpPr>
            <a:spLocks noGrp="1" noRot="1" noChangeAspect="1" noChangeArrowheads="1" noTextEdit="1"/>
          </p:cNvSpPr>
          <p:nvPr>
            <p:ph type="sldImg"/>
          </p:nvPr>
        </p:nvSpPr>
        <p:spPr>
          <a:xfrm>
            <a:off x="674688" y="808038"/>
            <a:ext cx="5387975" cy="4041775"/>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The strategy of an</a:t>
            </a:r>
            <a:r>
              <a:rPr lang="en-GB" altLang="en-US" baseline="0" dirty="0" smtClean="0"/>
              <a:t> organisation highlights its overall direction, it goals and objectives and the expectations of shareholders.  Within its strategy the activities of the organisation are directed towards the attainment of its goals.  Management has the responsibility to clarify organisational goals and to integrate personal goals with the overall objectives of the organisation.</a:t>
            </a:r>
            <a:endParaRPr lang="en-GB" altLang="en-US" dirty="0" smtClean="0"/>
          </a:p>
        </p:txBody>
      </p:sp>
    </p:spTree>
    <p:extLst>
      <p:ext uri="{BB962C8B-B14F-4D97-AF65-F5344CB8AC3E}">
        <p14:creationId xmlns:p14="http://schemas.microsoft.com/office/powerpoint/2010/main" val="3984611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Strategic management has become the new term for Corporate Strategy.</a:t>
            </a:r>
            <a:r>
              <a:rPr lang="en-GB" baseline="0" dirty="0" smtClean="0"/>
              <a:t>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4134879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Strategic analysis – tackles first 2 questions – what is our current position and where do we want to go</a:t>
            </a:r>
          </a:p>
          <a:p>
            <a:r>
              <a:rPr lang="en-GB" dirty="0" smtClean="0"/>
              <a:t>Strategic</a:t>
            </a:r>
            <a:r>
              <a:rPr lang="en-GB" baseline="0" dirty="0" smtClean="0"/>
              <a:t> choice – the 3</a:t>
            </a:r>
            <a:r>
              <a:rPr lang="en-GB" baseline="30000" dirty="0" smtClean="0"/>
              <a:t>rd</a:t>
            </a:r>
            <a:r>
              <a:rPr lang="en-GB" baseline="0" dirty="0" smtClean="0"/>
              <a:t> question – how can we get there what strategy should we choose?</a:t>
            </a:r>
          </a:p>
          <a:p>
            <a:r>
              <a:rPr lang="en-GB" baseline="0" dirty="0" smtClean="0"/>
              <a:t>strategic implementation – what do we have to do to implement our chosen strategy?</a:t>
            </a:r>
            <a:endParaRPr lang="en-GB" dirty="0"/>
          </a:p>
        </p:txBody>
      </p:sp>
      <p:sp>
        <p:nvSpPr>
          <p:cNvPr id="4" name="Slide Number Placeholder 3"/>
          <p:cNvSpPr>
            <a:spLocks noGrp="1"/>
          </p:cNvSpPr>
          <p:nvPr>
            <p:ph type="sldNum" sz="quarter" idx="10"/>
          </p:nvPr>
        </p:nvSpPr>
        <p:spPr/>
        <p:txBody>
          <a:bodyPr/>
          <a:lstStyle/>
          <a:p>
            <a:fld id="{372EA119-FEE7-421E-912D-7A6F3B5F3EE3}" type="slidenum">
              <a:rPr lang="en-GB" smtClean="0"/>
              <a:pPr/>
              <a:t>12</a:t>
            </a:fld>
            <a:endParaRPr lang="en-GB" dirty="0"/>
          </a:p>
        </p:txBody>
      </p:sp>
    </p:spTree>
    <p:extLst>
      <p:ext uri="{BB962C8B-B14F-4D97-AF65-F5344CB8AC3E}">
        <p14:creationId xmlns:p14="http://schemas.microsoft.com/office/powerpoint/2010/main" val="1600760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Vision – the desired future state of the organisation, where we want to be</a:t>
            </a:r>
          </a:p>
          <a:p>
            <a:r>
              <a:rPr lang="en-GB" dirty="0" smtClean="0"/>
              <a:t>Mission – the overriding purpose of the organisation, why do we exist?</a:t>
            </a:r>
          </a:p>
          <a:p>
            <a:r>
              <a:rPr lang="en-GB" dirty="0" smtClean="0"/>
              <a:t>Values</a:t>
            </a:r>
            <a:r>
              <a:rPr lang="en-GB" baseline="0" dirty="0" smtClean="0"/>
              <a:t> – the underlying beliefs an ethical stance – how the business will behave</a:t>
            </a:r>
          </a:p>
          <a:p>
            <a:r>
              <a:rPr lang="en-GB" baseline="0" smtClean="0"/>
              <a:t>Word wall </a:t>
            </a:r>
            <a:r>
              <a:rPr lang="en-GB" baseline="0" dirty="0" smtClean="0"/>
              <a:t>activity</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372EA119-FEE7-421E-912D-7A6F3B5F3EE3}" type="slidenum">
              <a:rPr lang="en-GB" smtClean="0"/>
              <a:pPr/>
              <a:t>13</a:t>
            </a:fld>
            <a:endParaRPr lang="en-GB" dirty="0"/>
          </a:p>
        </p:txBody>
      </p:sp>
    </p:spTree>
    <p:extLst>
      <p:ext uri="{BB962C8B-B14F-4D97-AF65-F5344CB8AC3E}">
        <p14:creationId xmlns:p14="http://schemas.microsoft.com/office/powerpoint/2010/main" val="40984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do you think the employees view these values given the current circumstances?</a:t>
            </a:r>
          </a:p>
          <a:p>
            <a:endParaRPr lang="en-GB" dirty="0" smtClean="0"/>
          </a:p>
          <a:p>
            <a:r>
              <a:rPr lang="en-GB" dirty="0" smtClean="0"/>
              <a:t>What</a:t>
            </a:r>
            <a:r>
              <a:rPr lang="en-GB" baseline="0" dirty="0" smtClean="0"/>
              <a:t> is important about values?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1960138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of a:</a:t>
            </a:r>
          </a:p>
          <a:p>
            <a:r>
              <a:rPr lang="en-GB" dirty="0" smtClean="0"/>
              <a:t>Defender</a:t>
            </a:r>
            <a:r>
              <a:rPr lang="en-GB" baseline="0" dirty="0" smtClean="0"/>
              <a:t> Organisation e.g. </a:t>
            </a:r>
            <a:r>
              <a:rPr lang="en-GB" baseline="0" dirty="0" err="1" smtClean="0"/>
              <a:t>Mcdonalds</a:t>
            </a:r>
            <a:r>
              <a:rPr lang="en-GB" baseline="0" dirty="0" smtClean="0"/>
              <a:t>,</a:t>
            </a:r>
            <a:r>
              <a:rPr lang="en-GB" sz="1200" b="0" i="0" kern="1200" dirty="0" smtClean="0">
                <a:solidFill>
                  <a:schemeClr val="tx1"/>
                </a:solidFill>
                <a:effectLst/>
                <a:latin typeface="+mn-lt"/>
                <a:ea typeface="+mn-ea"/>
                <a:cs typeface="+mn-cs"/>
              </a:rPr>
              <a:t> "To be the best quick service restaurant experience"</a:t>
            </a:r>
            <a:r>
              <a:rPr lang="en-GB" baseline="0" dirty="0" smtClean="0"/>
              <a:t> banking institutions</a:t>
            </a:r>
          </a:p>
          <a:p>
            <a:r>
              <a:rPr lang="en-GB" baseline="0" dirty="0" smtClean="0"/>
              <a:t>Prospector e.g.TV production companies, software companies </a:t>
            </a:r>
          </a:p>
          <a:p>
            <a:r>
              <a:rPr lang="en-GB" baseline="0" dirty="0" smtClean="0"/>
              <a:t>Analyser e.g. Virgin, Tesco</a:t>
            </a:r>
          </a:p>
          <a:p>
            <a:endParaRPr lang="en-GB" baseline="0" dirty="0" smtClean="0"/>
          </a:p>
          <a:p>
            <a:r>
              <a:rPr lang="en-GB" baseline="0" dirty="0" smtClean="0"/>
              <a:t>Miles and Snow also include ‘Reactor’ strategy – they make adjustments to their strategy when forced to because of environmental pressures.  Do little planning and not prepared to change.  Miles and Snow see this as a failure model e.g. Woolworths, Blockbuster Video, BHS</a:t>
            </a:r>
            <a:endParaRPr lang="en-GB" dirty="0" smtClean="0"/>
          </a:p>
        </p:txBody>
      </p:sp>
      <p:sp>
        <p:nvSpPr>
          <p:cNvPr id="4" name="Slide Number Placeholder 3"/>
          <p:cNvSpPr>
            <a:spLocks noGrp="1"/>
          </p:cNvSpPr>
          <p:nvPr>
            <p:ph type="sldNum" sz="quarter" idx="10"/>
          </p:nvPr>
        </p:nvSpPr>
        <p:spPr/>
        <p:txBody>
          <a:bodyPr/>
          <a:lstStyle/>
          <a:p>
            <a:fld id="{47C7649C-5D2E-4AAE-91B6-EF2CD6EE2628}" type="slidenum">
              <a:rPr lang="en-GB" smtClean="0"/>
              <a:t>15</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249849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47C7649C-5D2E-4AAE-91B6-EF2CD6EE2628}" type="slidenum">
              <a:rPr lang="en-GB" smtClean="0"/>
              <a:t>16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868926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company or organisation might have:</a:t>
            </a:r>
          </a:p>
          <a:p>
            <a:r>
              <a:rPr lang="en-GB" dirty="0" smtClean="0"/>
              <a:t>A</a:t>
            </a:r>
            <a:r>
              <a:rPr lang="en-GB" baseline="0" dirty="0" smtClean="0"/>
              <a:t> </a:t>
            </a:r>
            <a:r>
              <a:rPr lang="en-GB" dirty="0" smtClean="0"/>
              <a:t>cost leadership strategy? E.g. Ryanair/</a:t>
            </a:r>
            <a:r>
              <a:rPr lang="en-GB" dirty="0" err="1" smtClean="0"/>
              <a:t>Easyjet</a:t>
            </a:r>
            <a:r>
              <a:rPr lang="en-GB" baseline="0" dirty="0" smtClean="0"/>
              <a:t>, Aldi</a:t>
            </a:r>
            <a:endParaRPr lang="en-GB" dirty="0" smtClean="0"/>
          </a:p>
          <a:p>
            <a:r>
              <a:rPr lang="en-GB" dirty="0" smtClean="0"/>
              <a:t>A differentiation strategy? E.g. Marks</a:t>
            </a:r>
            <a:r>
              <a:rPr lang="en-GB" baseline="0" dirty="0" smtClean="0"/>
              <a:t> and </a:t>
            </a:r>
            <a:r>
              <a:rPr lang="en-GB" baseline="0" dirty="0" err="1" smtClean="0"/>
              <a:t>Spencers</a:t>
            </a:r>
            <a:r>
              <a:rPr lang="en-GB" baseline="0" dirty="0" smtClean="0"/>
              <a:t> food, Hollister</a:t>
            </a:r>
            <a:endParaRPr lang="en-GB" dirty="0" smtClean="0"/>
          </a:p>
          <a:p>
            <a:r>
              <a:rPr lang="en-GB" dirty="0" smtClean="0"/>
              <a:t>A focus</a:t>
            </a:r>
            <a:r>
              <a:rPr lang="en-GB" baseline="0" dirty="0" smtClean="0"/>
              <a:t> strategy? E.g. handmade bespoke products or product/service designed for a niche market</a:t>
            </a:r>
            <a:endParaRPr lang="en-GB" dirty="0" smtClean="0"/>
          </a:p>
        </p:txBody>
      </p:sp>
      <p:sp>
        <p:nvSpPr>
          <p:cNvPr id="4" name="Slide Number Placeholder 3"/>
          <p:cNvSpPr>
            <a:spLocks noGrp="1"/>
          </p:cNvSpPr>
          <p:nvPr>
            <p:ph type="sldNum" sz="quarter" idx="10"/>
          </p:nvPr>
        </p:nvSpPr>
        <p:spPr/>
        <p:txBody>
          <a:bodyPr/>
          <a:lstStyle/>
          <a:p>
            <a:fld id="{47C7649C-5D2E-4AAE-91B6-EF2CD6EE2628}" type="slidenum">
              <a:rPr lang="en-GB" smtClean="0"/>
              <a:t>17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114636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18</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973686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business</a:t>
            </a:r>
            <a:r>
              <a:rPr lang="en-GB" baseline="0" dirty="0" smtClean="0"/>
              <a:t> </a:t>
            </a:r>
            <a:r>
              <a:rPr lang="en-GB" dirty="0" smtClean="0"/>
              <a:t>strategy chosen will determine how an organisation behaves.</a:t>
            </a:r>
            <a:r>
              <a:rPr lang="en-GB" baseline="0" dirty="0" smtClean="0"/>
              <a:t> </a:t>
            </a:r>
          </a:p>
        </p:txBody>
      </p:sp>
      <p:sp>
        <p:nvSpPr>
          <p:cNvPr id="4" name="Slide Number Placeholder 3"/>
          <p:cNvSpPr>
            <a:spLocks noGrp="1"/>
          </p:cNvSpPr>
          <p:nvPr>
            <p:ph type="sldNum" sz="quarter" idx="10"/>
          </p:nvPr>
        </p:nvSpPr>
        <p:spPr/>
        <p:txBody>
          <a:bodyPr/>
          <a:lstStyle/>
          <a:p>
            <a:fld id="{372EA119-FEE7-421E-912D-7A6F3B5F3EE3}" type="slidenum">
              <a:rPr lang="en-GB" smtClean="0"/>
              <a:pPr/>
              <a:t>19</a:t>
            </a:fld>
            <a:endParaRPr lang="en-GB" dirty="0"/>
          </a:p>
        </p:txBody>
      </p:sp>
    </p:spTree>
    <p:extLst>
      <p:ext uri="{BB962C8B-B14F-4D97-AF65-F5344CB8AC3E}">
        <p14:creationId xmlns:p14="http://schemas.microsoft.com/office/powerpoint/2010/main" val="3992848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framework used to evaluate the nature of the business environment and its strategic capabilities.  Provides convenient headings under which to study an organisation.</a:t>
            </a:r>
          </a:p>
          <a:p>
            <a:endParaRPr lang="en-GB" dirty="0" smtClean="0"/>
          </a:p>
          <a:p>
            <a:r>
              <a:rPr lang="en-GB" dirty="0" smtClean="0"/>
              <a:t>Any ideas what the</a:t>
            </a:r>
            <a:r>
              <a:rPr lang="en-GB" baseline="0" dirty="0" smtClean="0"/>
              <a:t> acronym stands for?</a:t>
            </a:r>
          </a:p>
          <a:p>
            <a:endParaRPr lang="en-GB" baseline="0" dirty="0" smtClean="0"/>
          </a:p>
          <a:p>
            <a:r>
              <a:rPr lang="en-GB" baseline="0" dirty="0" smtClean="0"/>
              <a:t>Before deciding on a strategy organisations will use this along with other tools like PESTEL to inform the direction they might take.</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1089200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22</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3734764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23</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40985105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090557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1PGKlwtOoR0" TargetMode="Externa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B063025/My%20Documents/Farquhar,%20Tor2%20-%20mrt%2013%202013%2008.07.45.zip"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uA5ikRm6yNo"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15.gif"/></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13.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PebKJYzPvgw"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Introducing the Modern Workplace:</a:t>
            </a:r>
            <a:r>
              <a:rPr lang="en-GB" sz="4400" dirty="0" smtClean="0">
                <a:solidFill>
                  <a:schemeClr val="bg1"/>
                </a:solidFill>
              </a:rPr>
              <a:t> </a:t>
            </a:r>
            <a:br>
              <a:rPr lang="en-GB" sz="4400" dirty="0" smtClean="0">
                <a:solidFill>
                  <a:schemeClr val="bg1"/>
                </a:solidFill>
              </a:rPr>
            </a:br>
            <a:r>
              <a:rPr lang="en-GB" sz="4900" dirty="0" smtClean="0">
                <a:solidFill>
                  <a:schemeClr val="accent6"/>
                </a:solidFill>
              </a:rPr>
              <a:t>Organisational Behaviour</a:t>
            </a:r>
            <a:endParaRPr lang="en-GB" sz="3600" dirty="0">
              <a:solidFill>
                <a:schemeClr val="accent6"/>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IMW all about?</a:t>
            </a:r>
            <a:endParaRPr lang="en-GB" dirty="0"/>
          </a:p>
        </p:txBody>
      </p:sp>
      <p:sp>
        <p:nvSpPr>
          <p:cNvPr id="5" name="Vertical Text Placeholder 4"/>
          <p:cNvSpPr>
            <a:spLocks noGrp="1"/>
          </p:cNvSpPr>
          <p:nvPr>
            <p:ph type="body" orient="vert" idx="1"/>
          </p:nvPr>
        </p:nvSpPr>
        <p:spPr/>
        <p:txBody>
          <a:bodyPr/>
          <a:lstStyle/>
          <a:p>
            <a:pPr marL="0" indent="0">
              <a:buNone/>
            </a:pPr>
            <a:r>
              <a:rPr lang="en-GB" dirty="0" smtClean="0"/>
              <a:t>At it’s most basic level it is concerned with the management of people within organisational settings (Mullins, 2016, p.3).</a:t>
            </a:r>
          </a:p>
          <a:p>
            <a:r>
              <a:rPr lang="en-GB" dirty="0" smtClean="0"/>
              <a:t>Covers a diverse range of topics which interact with one another.</a:t>
            </a:r>
          </a:p>
          <a:p>
            <a:r>
              <a:rPr lang="en-GB" dirty="0" smtClean="0"/>
              <a:t>Looks at the more covert aspects of organisations. </a:t>
            </a:r>
          </a:p>
          <a:p>
            <a:pPr marL="0" indent="0">
              <a:buNone/>
            </a:pP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Organisational Behaviour</a:t>
            </a:r>
            <a:endParaRPr lang="en-GB" sz="2400" dirty="0"/>
          </a:p>
        </p:txBody>
      </p:sp>
      <p:sp>
        <p:nvSpPr>
          <p:cNvPr id="7" name="TextBox 6"/>
          <p:cNvSpPr txBox="1"/>
          <p:nvPr/>
        </p:nvSpPr>
        <p:spPr>
          <a:xfrm rot="10800000" flipH="1" flipV="1">
            <a:off x="3707904" y="5183909"/>
            <a:ext cx="5544616" cy="369332"/>
          </a:xfrm>
          <a:prstGeom prst="rect">
            <a:avLst/>
          </a:prstGeom>
          <a:noFill/>
        </p:spPr>
        <p:txBody>
          <a:bodyPr wrap="square" rtlCol="0">
            <a:spAutoFit/>
          </a:bodyPr>
          <a:lstStyle/>
          <a:p>
            <a:r>
              <a:rPr lang="en-GB" dirty="0" smtClean="0">
                <a:hlinkClick r:id="rId2"/>
              </a:rPr>
              <a:t>Organisational Behaviour explained in 99 seconds</a:t>
            </a:r>
            <a:endParaRPr lang="en-GB" dirty="0"/>
          </a:p>
        </p:txBody>
      </p:sp>
    </p:spTree>
    <p:extLst>
      <p:ext uri="{BB962C8B-B14F-4D97-AF65-F5344CB8AC3E}">
        <p14:creationId xmlns:p14="http://schemas.microsoft.com/office/powerpoint/2010/main" val="3421662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116632"/>
            <a:ext cx="9144000" cy="6858000"/>
          </a:xfrm>
          <a:prstGeom prst="rect">
            <a:avLst/>
          </a:prstGeom>
        </p:spPr>
      </p:pic>
      <p:sp>
        <p:nvSpPr>
          <p:cNvPr id="8" name="TextBox 7"/>
          <p:cNvSpPr txBox="1"/>
          <p:nvPr/>
        </p:nvSpPr>
        <p:spPr>
          <a:xfrm>
            <a:off x="6660232" y="6165304"/>
            <a:ext cx="2232248" cy="369332"/>
          </a:xfrm>
          <a:prstGeom prst="rect">
            <a:avLst/>
          </a:prstGeom>
          <a:noFill/>
        </p:spPr>
        <p:txBody>
          <a:bodyPr wrap="square" rtlCol="0">
            <a:spAutoFit/>
          </a:bodyPr>
          <a:lstStyle/>
          <a:p>
            <a:r>
              <a:rPr lang="en-GB" dirty="0" smtClean="0"/>
              <a:t>(Mullins, 2016, p.9)</a:t>
            </a:r>
            <a:endParaRPr lang="en-GB" dirty="0"/>
          </a:p>
        </p:txBody>
      </p:sp>
      <p:sp>
        <p:nvSpPr>
          <p:cNvPr id="9" name="Oval 8"/>
          <p:cNvSpPr/>
          <p:nvPr/>
        </p:nvSpPr>
        <p:spPr>
          <a:xfrm>
            <a:off x="1691680" y="2852936"/>
            <a:ext cx="5688632" cy="309634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003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Organisational Behaviour</a:t>
            </a:r>
            <a:endParaRPr lang="en-GB" dirty="0"/>
          </a:p>
        </p:txBody>
      </p:sp>
      <p:sp>
        <p:nvSpPr>
          <p:cNvPr id="4" name="Vertical Text Placeholder 3"/>
          <p:cNvSpPr>
            <a:spLocks noGrp="1"/>
          </p:cNvSpPr>
          <p:nvPr>
            <p:ph type="body" orient="vert" idx="1"/>
          </p:nvPr>
        </p:nvSpPr>
        <p:spPr/>
        <p:txBody>
          <a:bodyPr>
            <a:normAutofit lnSpcReduction="10000"/>
          </a:bodyPr>
          <a:lstStyle/>
          <a:p>
            <a:r>
              <a:rPr lang="en-GB" dirty="0" smtClean="0"/>
              <a:t>Nature and purpose of the organisation</a:t>
            </a:r>
          </a:p>
          <a:p>
            <a:r>
              <a:rPr lang="en-GB" dirty="0" smtClean="0"/>
              <a:t>Formal structure</a:t>
            </a:r>
          </a:p>
          <a:p>
            <a:r>
              <a:rPr lang="en-GB" dirty="0" smtClean="0"/>
              <a:t>Culture</a:t>
            </a:r>
          </a:p>
          <a:p>
            <a:r>
              <a:rPr lang="en-GB" dirty="0" smtClean="0"/>
              <a:t>Human element, behaviour of people both individually and in teams</a:t>
            </a:r>
          </a:p>
          <a:p>
            <a:r>
              <a:rPr lang="en-GB" dirty="0" smtClean="0"/>
              <a:t>Management and leadership</a:t>
            </a:r>
          </a:p>
          <a:p>
            <a:r>
              <a:rPr lang="en-GB" dirty="0" smtClean="0"/>
              <a:t>Motivation and perception</a:t>
            </a:r>
          </a:p>
          <a:p>
            <a:endParaRPr lang="en-GB" dirty="0"/>
          </a:p>
        </p:txBody>
      </p:sp>
      <p:sp>
        <p:nvSpPr>
          <p:cNvPr id="5" name="Vertical Text Placeholder 4"/>
          <p:cNvSpPr>
            <a:spLocks noGrp="1"/>
          </p:cNvSpPr>
          <p:nvPr>
            <p:ph type="body" orient="vert" idx="13"/>
          </p:nvPr>
        </p:nvSpPr>
        <p:spPr/>
        <p:txBody>
          <a:bodyPr/>
          <a:lstStyle/>
          <a:p>
            <a:pPr marL="0" indent="0">
              <a:buNone/>
            </a:pPr>
            <a:r>
              <a:rPr lang="en-GB" dirty="0" smtClean="0"/>
              <a:t>Areas of Study</a:t>
            </a:r>
            <a:endParaRPr lang="en-GB" dirty="0"/>
          </a:p>
        </p:txBody>
      </p:sp>
    </p:spTree>
    <p:extLst>
      <p:ext uri="{BB962C8B-B14F-4D97-AF65-F5344CB8AC3E}">
        <p14:creationId xmlns:p14="http://schemas.microsoft.com/office/powerpoint/2010/main" val="38909542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a:srcRect b="17451"/>
          <a:stretch/>
        </p:blipFill>
        <p:spPr>
          <a:xfrm>
            <a:off x="0" y="0"/>
            <a:ext cx="9144000" cy="5661248"/>
          </a:xfrm>
          <a:prstGeom prst="rect">
            <a:avLst/>
          </a:prstGeom>
        </p:spPr>
      </p:pic>
    </p:spTree>
    <p:extLst>
      <p:ext uri="{BB962C8B-B14F-4D97-AF65-F5344CB8AC3E}">
        <p14:creationId xmlns:p14="http://schemas.microsoft.com/office/powerpoint/2010/main" val="31537189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Organisational Behaviour</a:t>
            </a:r>
            <a:endParaRPr lang="en-GB" dirty="0"/>
          </a:p>
        </p:txBody>
      </p:sp>
      <p:sp>
        <p:nvSpPr>
          <p:cNvPr id="5" name="Vertical Text Placeholder 4"/>
          <p:cNvSpPr>
            <a:spLocks noGrp="1"/>
          </p:cNvSpPr>
          <p:nvPr>
            <p:ph type="body" orient="vert" idx="13"/>
          </p:nvPr>
        </p:nvSpPr>
        <p:spPr/>
        <p:txBody>
          <a:bodyPr/>
          <a:lstStyle/>
          <a:p>
            <a:pPr marL="0" indent="0">
              <a:buNone/>
            </a:pPr>
            <a:r>
              <a:rPr lang="en-GB" sz="2400" dirty="0" smtClean="0"/>
              <a:t>Why should we study it?</a:t>
            </a:r>
            <a:endParaRPr lang="en-GB" sz="2400" dirty="0"/>
          </a:p>
        </p:txBody>
      </p:sp>
      <p:graphicFrame>
        <p:nvGraphicFramePr>
          <p:cNvPr id="7" name="Diagram 6"/>
          <p:cNvGraphicFramePr/>
          <p:nvPr>
            <p:extLst>
              <p:ext uri="{D42A27DB-BD31-4B8C-83A1-F6EECF244321}">
                <p14:modId xmlns:p14="http://schemas.microsoft.com/office/powerpoint/2010/main" val="479647855"/>
              </p:ext>
            </p:extLst>
          </p:nvPr>
        </p:nvGraphicFramePr>
        <p:xfrm>
          <a:off x="971600" y="1772816"/>
          <a:ext cx="7200800"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49287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4340"/>
            <a:ext cx="8229600" cy="1143000"/>
          </a:xfrm>
        </p:spPr>
        <p:txBody>
          <a:bodyPr/>
          <a:lstStyle/>
          <a:p>
            <a:r>
              <a:rPr lang="en-GB" dirty="0" smtClean="0"/>
              <a:t>The Modern Workplace</a:t>
            </a:r>
            <a:endParaRPr lang="en-GB" dirty="0"/>
          </a:p>
        </p:txBody>
      </p:sp>
      <p:pic>
        <p:nvPicPr>
          <p:cNvPr id="10" name="Picture 9"/>
          <p:cNvPicPr>
            <a:picLocks noChangeAspect="1"/>
          </p:cNvPicPr>
          <p:nvPr/>
        </p:nvPicPr>
        <p:blipFill>
          <a:blip r:embed="rId2"/>
          <a:stretch>
            <a:fillRect/>
          </a:stretch>
        </p:blipFill>
        <p:spPr>
          <a:xfrm>
            <a:off x="405585" y="1124744"/>
            <a:ext cx="8229600" cy="5233570"/>
          </a:xfrm>
          <a:prstGeom prst="rect">
            <a:avLst/>
          </a:prstGeom>
        </p:spPr>
      </p:pic>
      <p:sp>
        <p:nvSpPr>
          <p:cNvPr id="11" name="Oval 10"/>
          <p:cNvSpPr/>
          <p:nvPr/>
        </p:nvSpPr>
        <p:spPr>
          <a:xfrm>
            <a:off x="4141256" y="1044534"/>
            <a:ext cx="4823231" cy="548081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10535446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Introducing the Modern Workplace:</a:t>
            </a:r>
            <a:r>
              <a:rPr lang="en-GB" sz="4400" dirty="0" smtClean="0">
                <a:solidFill>
                  <a:schemeClr val="bg1"/>
                </a:solidFill>
              </a:rPr>
              <a:t> </a:t>
            </a:r>
            <a:br>
              <a:rPr lang="en-GB" sz="4400" dirty="0" smtClean="0">
                <a:solidFill>
                  <a:schemeClr val="bg1"/>
                </a:solidFill>
              </a:rPr>
            </a:br>
            <a:r>
              <a:rPr lang="en-GB" sz="4900" dirty="0" smtClean="0">
                <a:solidFill>
                  <a:schemeClr val="accent6"/>
                </a:solidFill>
              </a:rPr>
              <a:t>Business Strategy, Goals &amp; Objectives</a:t>
            </a:r>
            <a:r>
              <a:rPr lang="en-GB" sz="3600" b="1" dirty="0">
                <a:solidFill>
                  <a:schemeClr val="accent6"/>
                </a:solidFill>
              </a:rPr>
              <a:t/>
            </a:r>
            <a:br>
              <a:rPr lang="en-GB" sz="3600" b="1" dirty="0">
                <a:solidFill>
                  <a:schemeClr val="accent6"/>
                </a:solidFill>
              </a:rPr>
            </a:br>
            <a:endParaRPr lang="en-GB" sz="3600" dirty="0">
              <a:solidFill>
                <a:schemeClr val="accent6"/>
              </a:solidFill>
            </a:endParaRPr>
          </a:p>
        </p:txBody>
      </p:sp>
    </p:spTree>
    <p:extLst>
      <p:ext uri="{BB962C8B-B14F-4D97-AF65-F5344CB8AC3E}">
        <p14:creationId xmlns:p14="http://schemas.microsoft.com/office/powerpoint/2010/main" val="2277391247"/>
      </p:ext>
    </p:extLst>
  </p:cSld>
  <p:clrMapOvr>
    <a:masterClrMapping/>
  </p:clrMapOvr>
  <p:transition>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112743430"/>
              </p:ext>
            </p:extLst>
          </p:nvPr>
        </p:nvGraphicFramePr>
        <p:xfrm>
          <a:off x="404813" y="1070607"/>
          <a:ext cx="8310562" cy="3486152"/>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What is Business Strategy?</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Elements</a:t>
                      </a:r>
                      <a:r>
                        <a:rPr lang="en-US" sz="1700" b="0" baseline="0" dirty="0" smtClean="0">
                          <a:solidFill>
                            <a:schemeClr val="tx1"/>
                          </a:solidFill>
                        </a:rPr>
                        <a:t> of Strategy</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smtClean="0"/>
                        <a:t>SWOT Analysis</a:t>
                      </a:r>
                    </a:p>
                    <a:p>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smtClean="0"/>
                        <a:t>Goals and Objectives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9</a:t>
            </a:fld>
            <a:endParaRPr lang="en-US"/>
          </a:p>
        </p:txBody>
      </p:sp>
    </p:spTree>
    <p:extLst>
      <p:ext uri="{BB962C8B-B14F-4D97-AF65-F5344CB8AC3E}">
        <p14:creationId xmlns:p14="http://schemas.microsoft.com/office/powerpoint/2010/main" val="2766385418"/>
      </p:ext>
    </p:extLst>
  </p:cSld>
  <p:clrMapOvr>
    <a:masterClrMapping/>
  </p:clrMapOvr>
  <p:transition spd="med">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altLang="en-US" sz="3200" i="1" dirty="0" smtClean="0"/>
              <a:t>‘Strategic management is the pattern of major objectives, purposes or goals and essential policies or plans for achieving those goals, stated in such a way as to define what business the company is in and the kind of company it is or is to be’</a:t>
            </a:r>
          </a:p>
        </p:txBody>
      </p:sp>
      <p:sp>
        <p:nvSpPr>
          <p:cNvPr id="15363" name="TextBox 3"/>
          <p:cNvSpPr txBox="1">
            <a:spLocks noChangeArrowheads="1"/>
          </p:cNvSpPr>
          <p:nvPr/>
        </p:nvSpPr>
        <p:spPr bwMode="auto">
          <a:xfrm>
            <a:off x="5526088" y="4454525"/>
            <a:ext cx="34274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r>
              <a:rPr lang="en-GB" altLang="en-US" dirty="0" smtClean="0"/>
              <a:t>(Andrews, 2012)</a:t>
            </a:r>
            <a:endParaRPr lang="en-GB" altLang="en-US" dirty="0"/>
          </a:p>
        </p:txBody>
      </p:sp>
      <p:sp>
        <p:nvSpPr>
          <p:cNvPr id="4" name="Footer Placeholder 3"/>
          <p:cNvSpPr txBox="1">
            <a:spLocks/>
          </p:cNvSpPr>
          <p:nvPr/>
        </p:nvSpPr>
        <p:spPr>
          <a:xfrm>
            <a:off x="419352"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smtClean="0"/>
              <a:t>Introducing the Modern Workplace</a:t>
            </a:r>
            <a:endParaRPr lang="en-US" sz="1200" dirty="0"/>
          </a:p>
        </p:txBody>
      </p:sp>
    </p:spTree>
    <p:extLst>
      <p:ext uri="{BB962C8B-B14F-4D97-AF65-F5344CB8AC3E}">
        <p14:creationId xmlns:p14="http://schemas.microsoft.com/office/powerpoint/2010/main" val="3515175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Business Strategy?</a:t>
            </a:r>
          </a:p>
        </p:txBody>
      </p:sp>
      <p:sp>
        <p:nvSpPr>
          <p:cNvPr id="3" name="Content Placeholder 2"/>
          <p:cNvSpPr>
            <a:spLocks noGrp="1"/>
          </p:cNvSpPr>
          <p:nvPr>
            <p:ph type="body" orient="vert" idx="1"/>
          </p:nvPr>
        </p:nvSpPr>
        <p:spPr/>
        <p:txBody>
          <a:bodyPr>
            <a:normAutofit lnSpcReduction="10000"/>
          </a:bodyPr>
          <a:lstStyle/>
          <a:p>
            <a:r>
              <a:rPr lang="en-GB" dirty="0" smtClean="0"/>
              <a:t>The essence of strategic management  is very simple, it consists of getting answers to 4 questions:</a:t>
            </a:r>
          </a:p>
          <a:p>
            <a:pPr>
              <a:buFontTx/>
              <a:buChar char="-"/>
            </a:pPr>
            <a:r>
              <a:rPr lang="en-GB" dirty="0" smtClean="0"/>
              <a:t>Where are we?</a:t>
            </a:r>
          </a:p>
          <a:p>
            <a:pPr>
              <a:buFontTx/>
              <a:buChar char="-"/>
            </a:pPr>
            <a:r>
              <a:rPr lang="en-GB" dirty="0" smtClean="0"/>
              <a:t>Where do we want to get?</a:t>
            </a:r>
          </a:p>
          <a:p>
            <a:pPr>
              <a:buFontTx/>
              <a:buChar char="-"/>
            </a:pPr>
            <a:r>
              <a:rPr lang="en-GB" dirty="0" smtClean="0"/>
              <a:t>How can we get there?</a:t>
            </a:r>
          </a:p>
          <a:p>
            <a:pPr>
              <a:buFontTx/>
              <a:buChar char="-"/>
            </a:pPr>
            <a:r>
              <a:rPr lang="en-GB" dirty="0" smtClean="0"/>
              <a:t>What do we have to do to get there?</a:t>
            </a:r>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smtClean="0"/>
              <a:t>Strategic Management</a:t>
            </a:r>
            <a:endParaRPr lang="en-GB" sz="2400" dirty="0"/>
          </a:p>
        </p:txBody>
      </p:sp>
      <p:sp>
        <p:nvSpPr>
          <p:cNvPr id="5" name="Footer Placeholder 3"/>
          <p:cNvSpPr txBox="1">
            <a:spLocks/>
          </p:cNvSpPr>
          <p:nvPr/>
        </p:nvSpPr>
        <p:spPr>
          <a:xfrm>
            <a:off x="419352"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smtClean="0"/>
              <a:t>Introducing the Modern Workplace</a:t>
            </a:r>
            <a:endParaRPr lang="en-US" sz="1200" dirty="0"/>
          </a:p>
        </p:txBody>
      </p:sp>
    </p:spTree>
    <p:extLst>
      <p:ext uri="{BB962C8B-B14F-4D97-AF65-F5344CB8AC3E}">
        <p14:creationId xmlns:p14="http://schemas.microsoft.com/office/powerpoint/2010/main" val="2685316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1. What is Business Strategy?</a:t>
            </a:r>
            <a:endParaRPr lang="en-GB" dirty="0"/>
          </a:p>
        </p:txBody>
      </p:sp>
      <p:sp>
        <p:nvSpPr>
          <p:cNvPr id="3" name="Content Placeholder 2"/>
          <p:cNvSpPr>
            <a:spLocks noGrp="1"/>
          </p:cNvSpPr>
          <p:nvPr>
            <p:ph type="body" orient="vert" idx="1"/>
          </p:nvPr>
        </p:nvSpPr>
        <p:spPr/>
        <p:txBody>
          <a:bodyPr/>
          <a:lstStyle/>
          <a:p>
            <a:pPr marL="0" indent="0">
              <a:buNone/>
            </a:pPr>
            <a:r>
              <a:rPr lang="en-GB" dirty="0" smtClean="0"/>
              <a:t>From these 4 questions we can derive the 3 elements of strategic management:</a:t>
            </a:r>
          </a:p>
          <a:p>
            <a:r>
              <a:rPr lang="en-GB" dirty="0" smtClean="0"/>
              <a:t>Strategic analysis</a:t>
            </a:r>
          </a:p>
          <a:p>
            <a:r>
              <a:rPr lang="en-GB" dirty="0" smtClean="0"/>
              <a:t>Strategic choice</a:t>
            </a:r>
          </a:p>
          <a:p>
            <a:r>
              <a:rPr lang="en-GB" dirty="0" smtClean="0"/>
              <a:t>Strategic implementation</a:t>
            </a:r>
            <a:endParaRPr lang="en-GB" dirty="0"/>
          </a:p>
        </p:txBody>
      </p:sp>
      <p:sp>
        <p:nvSpPr>
          <p:cNvPr id="6" name="Vertical Text Placeholder 5"/>
          <p:cNvSpPr>
            <a:spLocks noGrp="1"/>
          </p:cNvSpPr>
          <p:nvPr>
            <p:ph type="body" orient="vert" idx="13"/>
          </p:nvPr>
        </p:nvSpPr>
        <p:spPr/>
        <p:txBody>
          <a:bodyPr/>
          <a:lstStyle/>
          <a:p>
            <a:pPr marL="0" indent="0">
              <a:buNone/>
            </a:pPr>
            <a:r>
              <a:rPr lang="en-GB" dirty="0" smtClean="0"/>
              <a:t>Elements of Strategy</a:t>
            </a:r>
            <a:endParaRPr lang="en-GB" dirty="0"/>
          </a:p>
        </p:txBody>
      </p:sp>
      <p:pic>
        <p:nvPicPr>
          <p:cNvPr id="8" name="Picture 7"/>
          <p:cNvPicPr>
            <a:picLocks noChangeAspect="1"/>
          </p:cNvPicPr>
          <p:nvPr/>
        </p:nvPicPr>
        <p:blipFill>
          <a:blip r:embed="rId3"/>
          <a:stretch>
            <a:fillRect/>
          </a:stretch>
        </p:blipFill>
        <p:spPr>
          <a:xfrm>
            <a:off x="5801560" y="3140968"/>
            <a:ext cx="3181632" cy="2383153"/>
          </a:xfrm>
          <a:prstGeom prst="rect">
            <a:avLst/>
          </a:prstGeom>
        </p:spPr>
      </p:pic>
      <p:sp>
        <p:nvSpPr>
          <p:cNvPr id="9" name="Footer Placeholder 3"/>
          <p:cNvSpPr txBox="1">
            <a:spLocks/>
          </p:cNvSpPr>
          <p:nvPr/>
        </p:nvSpPr>
        <p:spPr>
          <a:xfrm>
            <a:off x="419352" y="26064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smtClean="0"/>
              <a:t>Introducing the Modern Workplace</a:t>
            </a:r>
            <a:endParaRPr lang="en-US" sz="1200" dirty="0"/>
          </a:p>
        </p:txBody>
      </p:sp>
    </p:spTree>
    <p:extLst>
      <p:ext uri="{BB962C8B-B14F-4D97-AF65-F5344CB8AC3E}">
        <p14:creationId xmlns:p14="http://schemas.microsoft.com/office/powerpoint/2010/main" val="4434615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Elements of Strategy</a:t>
            </a:r>
            <a:endParaRPr lang="en-GB" dirty="0"/>
          </a:p>
        </p:txBody>
      </p:sp>
      <p:sp>
        <p:nvSpPr>
          <p:cNvPr id="3" name="Content Placeholder 2"/>
          <p:cNvSpPr>
            <a:spLocks noGrp="1"/>
          </p:cNvSpPr>
          <p:nvPr>
            <p:ph type="body" orient="vert" idx="1"/>
          </p:nvPr>
        </p:nvSpPr>
        <p:spPr/>
        <p:txBody>
          <a:bodyPr>
            <a:normAutofit fontScale="92500"/>
          </a:bodyPr>
          <a:lstStyle/>
          <a:p>
            <a:r>
              <a:rPr lang="en-GB" u="sng" dirty="0" smtClean="0"/>
              <a:t>Vision</a:t>
            </a:r>
            <a:r>
              <a:rPr lang="en-GB" dirty="0" smtClean="0"/>
              <a:t> – the what</a:t>
            </a:r>
          </a:p>
          <a:p>
            <a:r>
              <a:rPr lang="en-GB" u="sng" dirty="0" smtClean="0"/>
              <a:t>Mission</a:t>
            </a:r>
            <a:r>
              <a:rPr lang="en-GB" dirty="0" smtClean="0"/>
              <a:t> – the why</a:t>
            </a:r>
          </a:p>
          <a:p>
            <a:r>
              <a:rPr lang="en-GB" u="sng" dirty="0" smtClean="0"/>
              <a:t>Values </a:t>
            </a:r>
            <a:r>
              <a:rPr lang="en-GB" dirty="0" smtClean="0"/>
              <a:t>– the how</a:t>
            </a:r>
          </a:p>
          <a:p>
            <a:r>
              <a:rPr lang="en-GB" u="sng" dirty="0" smtClean="0"/>
              <a:t>Goals/Objectives</a:t>
            </a:r>
            <a:r>
              <a:rPr lang="en-GB" dirty="0" smtClean="0"/>
              <a:t> – turns the vision, mission values into concrete quantifiable terms</a:t>
            </a:r>
          </a:p>
          <a:p>
            <a:pPr marL="0" indent="0">
              <a:buNone/>
            </a:pPr>
            <a:r>
              <a:rPr lang="en-GB" dirty="0" smtClean="0"/>
              <a:t>Can you work out which company just from reading their vision or mission statement?</a:t>
            </a:r>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a:t>Strategic </a:t>
            </a:r>
            <a:r>
              <a:rPr lang="en-GB" sz="2400" dirty="0" smtClean="0"/>
              <a:t>Analysis - Vision, Mission &amp; Values</a:t>
            </a:r>
            <a:endParaRPr lang="en-GB" sz="2400" dirty="0"/>
          </a:p>
        </p:txBody>
      </p:sp>
      <p:sp>
        <p:nvSpPr>
          <p:cNvPr id="5" name="Footer Placeholder 3"/>
          <p:cNvSpPr txBox="1">
            <a:spLocks/>
          </p:cNvSpPr>
          <p:nvPr/>
        </p:nvSpPr>
        <p:spPr>
          <a:xfrm>
            <a:off x="419352"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dirty="0" smtClean="0"/>
              <a:t>Introducing the Modern Workplace</a:t>
            </a:r>
            <a:endParaRPr lang="en-US" sz="1200" dirty="0"/>
          </a:p>
        </p:txBody>
      </p:sp>
    </p:spTree>
    <p:extLst>
      <p:ext uri="{BB962C8B-B14F-4D97-AF65-F5344CB8AC3E}">
        <p14:creationId xmlns:p14="http://schemas.microsoft.com/office/powerpoint/2010/main" val="5487431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Elements of Strategy </a:t>
            </a:r>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a:t>Strategic Analysis</a:t>
            </a:r>
          </a:p>
        </p:txBody>
      </p:sp>
      <p:pic>
        <p:nvPicPr>
          <p:cNvPr id="5" name="Picture 4">
            <a:hlinkClick r:id="rId3" action="ppaction://hlinkfile"/>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656" y="1772816"/>
            <a:ext cx="3571875" cy="369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487956" y="3252921"/>
            <a:ext cx="3828459" cy="584775"/>
          </a:xfrm>
          <a:prstGeom prst="rect">
            <a:avLst/>
          </a:prstGeom>
          <a:noFill/>
        </p:spPr>
        <p:txBody>
          <a:bodyPr wrap="square" rtlCol="0">
            <a:spAutoFit/>
          </a:bodyPr>
          <a:lstStyle/>
          <a:p>
            <a:r>
              <a:rPr lang="en-GB" sz="3200" dirty="0" smtClean="0"/>
              <a:t>Tata Steel Europe</a:t>
            </a:r>
            <a:endParaRPr lang="en-GB" sz="3200" dirty="0"/>
          </a:p>
        </p:txBody>
      </p:sp>
      <p:sp>
        <p:nvSpPr>
          <p:cNvPr id="3" name="Rectangle 2"/>
          <p:cNvSpPr/>
          <p:nvPr/>
        </p:nvSpPr>
        <p:spPr>
          <a:xfrm>
            <a:off x="4538716" y="1809571"/>
            <a:ext cx="3275256" cy="369332"/>
          </a:xfrm>
          <a:prstGeom prst="rect">
            <a:avLst/>
          </a:prstGeom>
        </p:spPr>
        <p:txBody>
          <a:bodyPr wrap="none">
            <a:spAutoFit/>
          </a:bodyPr>
          <a:lstStyle/>
          <a:p>
            <a:r>
              <a:rPr lang="en-GB" dirty="0"/>
              <a:t>The How……..Whose values?</a:t>
            </a:r>
          </a:p>
        </p:txBody>
      </p:sp>
      <p:sp>
        <p:nvSpPr>
          <p:cNvPr id="7" name="Footer Placeholder 3"/>
          <p:cNvSpPr txBox="1">
            <a:spLocks/>
          </p:cNvSpPr>
          <p:nvPr/>
        </p:nvSpPr>
        <p:spPr>
          <a:xfrm>
            <a:off x="419352"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dirty="0" smtClean="0"/>
              <a:t>Introducing the Modern Workplace</a:t>
            </a:r>
            <a:endParaRPr lang="en-US" sz="1200" dirty="0"/>
          </a:p>
        </p:txBody>
      </p:sp>
    </p:spTree>
    <p:extLst>
      <p:ext uri="{BB962C8B-B14F-4D97-AF65-F5344CB8AC3E}">
        <p14:creationId xmlns:p14="http://schemas.microsoft.com/office/powerpoint/2010/main" val="206948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GB" sz="2400" dirty="0"/>
              <a:t>2</a:t>
            </a:r>
            <a:r>
              <a:rPr lang="en-GB" sz="2400" dirty="0" smtClean="0"/>
              <a:t>. Elements of Strategy </a:t>
            </a:r>
            <a:endParaRPr lang="en-GB" sz="2400" dirty="0"/>
          </a:p>
        </p:txBody>
      </p:sp>
      <p:sp>
        <p:nvSpPr>
          <p:cNvPr id="3" name="Vertical Text Placeholder 2"/>
          <p:cNvSpPr>
            <a:spLocks noGrp="1"/>
          </p:cNvSpPr>
          <p:nvPr>
            <p:ph type="body" orient="vert" idx="13"/>
          </p:nvPr>
        </p:nvSpPr>
        <p:spPr>
          <a:xfrm>
            <a:off x="406146" y="1124744"/>
            <a:ext cx="8317230" cy="369741"/>
          </a:xfrm>
        </p:spPr>
        <p:txBody>
          <a:bodyPr/>
          <a:lstStyle/>
          <a:p>
            <a:pPr marL="0" indent="0">
              <a:buNone/>
            </a:pPr>
            <a:r>
              <a:rPr lang="en-GB" sz="2000" dirty="0"/>
              <a:t>Strategic Choice</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15</a:t>
            </a:fld>
            <a:endParaRPr lang="en-US"/>
          </a:p>
        </p:txBody>
      </p:sp>
      <p:sp>
        <p:nvSpPr>
          <p:cNvPr id="4" name="Footer Placeholder 3"/>
          <p:cNvSpPr>
            <a:spLocks noGrp="1"/>
          </p:cNvSpPr>
          <p:nvPr>
            <p:ph type="ftr" sz="quarter" idx="4294967295"/>
          </p:nvPr>
        </p:nvSpPr>
        <p:spPr>
          <a:xfrm>
            <a:off x="477295" y="224500"/>
            <a:ext cx="3581400" cy="215900"/>
          </a:xfrm>
          <a:prstGeom prst="rect">
            <a:avLst/>
          </a:prstGeom>
        </p:spPr>
        <p:txBody>
          <a:bodyPr/>
          <a:lstStyle/>
          <a:p>
            <a:pPr>
              <a:defRPr/>
            </a:pPr>
            <a:r>
              <a:rPr lang="en-GB" sz="1200" dirty="0" smtClean="0"/>
              <a:t>Introducing the Modern Workplace</a:t>
            </a:r>
            <a:endParaRPr lang="en-US" sz="1200" dirty="0"/>
          </a:p>
        </p:txBody>
      </p:sp>
      <p:graphicFrame>
        <p:nvGraphicFramePr>
          <p:cNvPr id="9" name="Content Placeholder 3"/>
          <p:cNvGraphicFramePr>
            <a:graphicFrameLocks/>
          </p:cNvGraphicFramePr>
          <p:nvPr>
            <p:extLst>
              <p:ext uri="{D42A27DB-BD31-4B8C-83A1-F6EECF244321}">
                <p14:modId xmlns:p14="http://schemas.microsoft.com/office/powerpoint/2010/main" val="3770864524"/>
              </p:ext>
            </p:extLst>
          </p:nvPr>
        </p:nvGraphicFramePr>
        <p:xfrm>
          <a:off x="405584" y="1579818"/>
          <a:ext cx="8229600" cy="4071379"/>
        </p:xfrm>
        <a:graphic>
          <a:graphicData uri="http://schemas.openxmlformats.org/drawingml/2006/table">
            <a:tbl>
              <a:tblPr firstRow="1" bandRow="1">
                <a:tableStyleId>{5C22544A-7EE6-4342-B048-85BDC9FD1C3A}</a:tableStyleId>
              </a:tblPr>
              <a:tblGrid>
                <a:gridCol w="1306488"/>
                <a:gridCol w="6923112"/>
              </a:tblGrid>
              <a:tr h="423087">
                <a:tc>
                  <a:txBody>
                    <a:bodyPr/>
                    <a:lstStyle/>
                    <a:p>
                      <a:r>
                        <a:rPr lang="en-GB" dirty="0" smtClean="0"/>
                        <a:t>Strategy</a:t>
                      </a:r>
                      <a:endParaRPr lang="en-GB" dirty="0"/>
                    </a:p>
                  </a:txBody>
                  <a:tcPr/>
                </a:tc>
                <a:tc>
                  <a:txBody>
                    <a:bodyPr/>
                    <a:lstStyle/>
                    <a:p>
                      <a:r>
                        <a:rPr lang="en-GB" dirty="0" smtClean="0"/>
                        <a:t>Description</a:t>
                      </a:r>
                      <a:endParaRPr lang="en-GB" dirty="0"/>
                    </a:p>
                  </a:txBody>
                  <a:tcPr/>
                </a:tc>
              </a:tr>
              <a:tr h="793107">
                <a:tc>
                  <a:txBody>
                    <a:bodyPr/>
                    <a:lstStyle/>
                    <a:p>
                      <a:r>
                        <a:rPr lang="en-GB" dirty="0" smtClean="0"/>
                        <a:t>Defender</a:t>
                      </a:r>
                      <a:endParaRPr lang="en-GB" dirty="0"/>
                    </a:p>
                  </a:txBody>
                  <a:tcPr/>
                </a:tc>
                <a:tc>
                  <a:txBody>
                    <a:bodyPr/>
                    <a:lstStyle/>
                    <a:p>
                      <a:r>
                        <a:rPr lang="en-GB" dirty="0" smtClean="0"/>
                        <a:t>Grows steadily,</a:t>
                      </a:r>
                      <a:r>
                        <a:rPr lang="en-GB" baseline="0" dirty="0" smtClean="0"/>
                        <a:t> </a:t>
                      </a:r>
                      <a:r>
                        <a:rPr lang="en-GB" dirty="0" smtClean="0"/>
                        <a:t>slowly and incrementally.  Protects its existing market share. </a:t>
                      </a:r>
                    </a:p>
                  </a:txBody>
                  <a:tcPr/>
                </a:tc>
              </a:tr>
              <a:tr h="1268971">
                <a:tc>
                  <a:txBody>
                    <a:bodyPr/>
                    <a:lstStyle/>
                    <a:p>
                      <a:r>
                        <a:rPr lang="en-GB" dirty="0" smtClean="0"/>
                        <a:t>Prospector</a:t>
                      </a:r>
                      <a:endParaRPr lang="en-GB" dirty="0"/>
                    </a:p>
                  </a:txBody>
                  <a:tcPr/>
                </a:tc>
                <a:tc>
                  <a:txBody>
                    <a:bodyPr/>
                    <a:lstStyle/>
                    <a:p>
                      <a:r>
                        <a:rPr lang="en-GB" dirty="0" smtClean="0"/>
                        <a:t>Opportunistic, flexible and innovative, searches for new market opportunities.  Takes an entrepreneurial approach, takes risks and moves in and out of industries</a:t>
                      </a:r>
                      <a:endParaRPr lang="en-GB" dirty="0"/>
                    </a:p>
                  </a:txBody>
                  <a:tcPr/>
                </a:tc>
              </a:tr>
              <a:tr h="1031039">
                <a:tc>
                  <a:txBody>
                    <a:bodyPr/>
                    <a:lstStyle/>
                    <a:p>
                      <a:r>
                        <a:rPr lang="en-GB" dirty="0" smtClean="0"/>
                        <a:t>Analyser</a:t>
                      </a:r>
                      <a:endParaRPr lang="en-GB" dirty="0"/>
                    </a:p>
                  </a:txBody>
                  <a:tcPr/>
                </a:tc>
                <a:tc>
                  <a:txBody>
                    <a:bodyPr/>
                    <a:lstStyle/>
                    <a:p>
                      <a:r>
                        <a:rPr lang="en-GB" dirty="0" smtClean="0"/>
                        <a:t>Sizeable</a:t>
                      </a:r>
                      <a:r>
                        <a:rPr lang="en-GB" baseline="0" dirty="0" smtClean="0"/>
                        <a:t> established presence in industry but also diversifies into new markets and new industries, often ‘second to market’.</a:t>
                      </a:r>
                      <a:endParaRPr lang="en-GB" dirty="0"/>
                    </a:p>
                  </a:txBody>
                  <a:tcPr/>
                </a:tc>
              </a:tr>
              <a:tr h="555175">
                <a:tc>
                  <a:txBody>
                    <a:bodyPr/>
                    <a:lstStyle/>
                    <a:p>
                      <a:r>
                        <a:rPr lang="en-GB" dirty="0" smtClean="0"/>
                        <a:t>Reactor</a:t>
                      </a:r>
                      <a:endParaRPr lang="en-GB" dirty="0"/>
                    </a:p>
                  </a:txBody>
                  <a:tcPr/>
                </a:tc>
                <a:tc>
                  <a:txBody>
                    <a:bodyPr/>
                    <a:lstStyle/>
                    <a:p>
                      <a:r>
                        <a:rPr lang="en-GB" dirty="0" smtClean="0"/>
                        <a:t>React rather than plan,</a:t>
                      </a:r>
                      <a:r>
                        <a:rPr lang="en-GB" baseline="0" dirty="0" smtClean="0"/>
                        <a:t> fail to achieve effective business strategies</a:t>
                      </a:r>
                      <a:endParaRPr lang="en-GB" dirty="0"/>
                    </a:p>
                  </a:txBody>
                  <a:tcPr/>
                </a:tc>
              </a:tr>
            </a:tbl>
          </a:graphicData>
        </a:graphic>
      </p:graphicFrame>
      <p:sp>
        <p:nvSpPr>
          <p:cNvPr id="10" name="TextBox 9"/>
          <p:cNvSpPr txBox="1"/>
          <p:nvPr/>
        </p:nvSpPr>
        <p:spPr>
          <a:xfrm>
            <a:off x="3923928" y="5651197"/>
            <a:ext cx="4999288" cy="307777"/>
          </a:xfrm>
          <a:prstGeom prst="rect">
            <a:avLst/>
          </a:prstGeom>
          <a:noFill/>
        </p:spPr>
        <p:txBody>
          <a:bodyPr wrap="square" rtlCol="0">
            <a:spAutoFit/>
          </a:bodyPr>
          <a:lstStyle/>
          <a:p>
            <a:pPr algn="r"/>
            <a:r>
              <a:rPr lang="en-GB" sz="1400" dirty="0" smtClean="0">
                <a:solidFill>
                  <a:schemeClr val="bg1"/>
                </a:solidFill>
              </a:rPr>
              <a:t>Miles and Snow,1978 (Kew and Stredwick, 2013)</a:t>
            </a:r>
            <a:endParaRPr lang="en-GB" sz="1400" dirty="0">
              <a:solidFill>
                <a:schemeClr val="bg1"/>
              </a:solidFill>
            </a:endParaRPr>
          </a:p>
        </p:txBody>
      </p:sp>
    </p:spTree>
    <p:extLst>
      <p:ext uri="{BB962C8B-B14F-4D97-AF65-F5344CB8AC3E}">
        <p14:creationId xmlns:p14="http://schemas.microsoft.com/office/powerpoint/2010/main" val="17482769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GB" sz="2400" dirty="0"/>
              <a:t>2</a:t>
            </a:r>
            <a:r>
              <a:rPr lang="en-GB" sz="2400" dirty="0" smtClean="0"/>
              <a:t>. Elements of Strategy</a:t>
            </a:r>
            <a:endParaRPr lang="en-GB" sz="2400" dirty="0"/>
          </a:p>
        </p:txBody>
      </p:sp>
      <p:sp>
        <p:nvSpPr>
          <p:cNvPr id="3" name="Vertical Text Placeholder 2"/>
          <p:cNvSpPr>
            <a:spLocks noGrp="1"/>
          </p:cNvSpPr>
          <p:nvPr>
            <p:ph type="body" orient="vert" idx="13"/>
          </p:nvPr>
        </p:nvSpPr>
        <p:spPr/>
        <p:txBody>
          <a:bodyPr/>
          <a:lstStyle/>
          <a:p>
            <a:pPr marL="0" indent="0">
              <a:buNone/>
            </a:pPr>
            <a:r>
              <a:rPr lang="en-GB" sz="2000" dirty="0"/>
              <a:t>Strategic Choice</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16</a:t>
            </a:fld>
            <a:endParaRPr lang="en-US"/>
          </a:p>
        </p:txBody>
      </p:sp>
      <p:sp>
        <p:nvSpPr>
          <p:cNvPr id="4" name="Footer Placeholder 3"/>
          <p:cNvSpPr>
            <a:spLocks noGrp="1"/>
          </p:cNvSpPr>
          <p:nvPr>
            <p:ph type="ftr" sz="quarter" idx="4294967295"/>
          </p:nvPr>
        </p:nvSpPr>
        <p:spPr>
          <a:xfrm>
            <a:off x="477340" y="263243"/>
            <a:ext cx="3581400" cy="215900"/>
          </a:xfrm>
          <a:prstGeom prst="rect">
            <a:avLst/>
          </a:prstGeom>
        </p:spPr>
        <p:txBody>
          <a:bodyPr/>
          <a:lstStyle/>
          <a:p>
            <a:pPr>
              <a:defRPr/>
            </a:pPr>
            <a:r>
              <a:rPr lang="en-GB" sz="1200" dirty="0" smtClean="0"/>
              <a:t>Introducing the Modern Workplace</a:t>
            </a:r>
            <a:endParaRPr lang="en-US" sz="1200" dirty="0"/>
          </a:p>
        </p:txBody>
      </p:sp>
      <p:sp>
        <p:nvSpPr>
          <p:cNvPr id="11" name="TextBox 10"/>
          <p:cNvSpPr txBox="1"/>
          <p:nvPr/>
        </p:nvSpPr>
        <p:spPr>
          <a:xfrm>
            <a:off x="4666148" y="5114771"/>
            <a:ext cx="4057228" cy="954107"/>
          </a:xfrm>
          <a:prstGeom prst="rect">
            <a:avLst/>
          </a:prstGeom>
          <a:noFill/>
        </p:spPr>
        <p:txBody>
          <a:bodyPr wrap="square" rtlCol="0">
            <a:spAutoFit/>
          </a:bodyPr>
          <a:lstStyle/>
          <a:p>
            <a:pPr algn="r"/>
            <a:endParaRPr lang="en-GB" sz="1400" dirty="0" smtClean="0">
              <a:solidFill>
                <a:schemeClr val="bg1"/>
              </a:solidFill>
            </a:endParaRPr>
          </a:p>
          <a:p>
            <a:pPr algn="r"/>
            <a:endParaRPr lang="en-GB" sz="1400" dirty="0">
              <a:solidFill>
                <a:schemeClr val="bg1"/>
              </a:solidFill>
            </a:endParaRPr>
          </a:p>
          <a:p>
            <a:pPr algn="r"/>
            <a:endParaRPr lang="en-GB" sz="1400" dirty="0" smtClean="0">
              <a:solidFill>
                <a:schemeClr val="bg1"/>
              </a:solidFill>
            </a:endParaRPr>
          </a:p>
          <a:p>
            <a:pPr algn="r"/>
            <a:r>
              <a:rPr lang="en-GB" sz="1400" dirty="0" smtClean="0">
                <a:solidFill>
                  <a:schemeClr val="bg1"/>
                </a:solidFill>
              </a:rPr>
              <a:t>Porter, 1985 (Kew and Stredwick, 2013)</a:t>
            </a:r>
            <a:endParaRPr lang="en-GB" sz="1400" dirty="0">
              <a:solidFill>
                <a:schemeClr val="bg1"/>
              </a:solidFill>
            </a:endParaRPr>
          </a:p>
        </p:txBody>
      </p:sp>
      <p:graphicFrame>
        <p:nvGraphicFramePr>
          <p:cNvPr id="8" name="Content Placeholder 3"/>
          <p:cNvGraphicFramePr>
            <a:graphicFrameLocks/>
          </p:cNvGraphicFramePr>
          <p:nvPr>
            <p:extLst>
              <p:ext uri="{D42A27DB-BD31-4B8C-83A1-F6EECF244321}">
                <p14:modId xmlns:p14="http://schemas.microsoft.com/office/powerpoint/2010/main" val="907328074"/>
              </p:ext>
            </p:extLst>
          </p:nvPr>
        </p:nvGraphicFramePr>
        <p:xfrm>
          <a:off x="457200" y="1891878"/>
          <a:ext cx="8229600" cy="3400336"/>
        </p:xfrm>
        <a:graphic>
          <a:graphicData uri="http://schemas.openxmlformats.org/drawingml/2006/table">
            <a:tbl>
              <a:tblPr firstRow="1" bandRow="1">
                <a:tableStyleId>{00A15C55-8517-42AA-B614-E9B94910E393}</a:tableStyleId>
              </a:tblPr>
              <a:tblGrid>
                <a:gridCol w="1306488"/>
                <a:gridCol w="6923112"/>
              </a:tblGrid>
              <a:tr h="456456">
                <a:tc>
                  <a:txBody>
                    <a:bodyPr/>
                    <a:lstStyle/>
                    <a:p>
                      <a:r>
                        <a:rPr lang="en-GB" dirty="0" smtClean="0"/>
                        <a:t>Strategy</a:t>
                      </a:r>
                      <a:endParaRPr lang="en-GB" dirty="0"/>
                    </a:p>
                  </a:txBody>
                  <a:tcPr/>
                </a:tc>
                <a:tc>
                  <a:txBody>
                    <a:bodyPr/>
                    <a:lstStyle/>
                    <a:p>
                      <a:r>
                        <a:rPr lang="en-GB" dirty="0" smtClean="0"/>
                        <a:t>HRM Approach</a:t>
                      </a:r>
                      <a:endParaRPr lang="en-GB" dirty="0"/>
                    </a:p>
                  </a:txBody>
                  <a:tcPr/>
                </a:tc>
              </a:tr>
              <a:tr h="735970">
                <a:tc>
                  <a:txBody>
                    <a:bodyPr/>
                    <a:lstStyle/>
                    <a:p>
                      <a:r>
                        <a:rPr lang="en-GB" dirty="0" smtClean="0"/>
                        <a:t>Defender</a:t>
                      </a:r>
                      <a:endParaRPr lang="en-GB" dirty="0"/>
                    </a:p>
                  </a:txBody>
                  <a:tcPr/>
                </a:tc>
                <a:tc>
                  <a:txBody>
                    <a:bodyPr/>
                    <a:lstStyle/>
                    <a:p>
                      <a:r>
                        <a:rPr lang="en-GB" dirty="0" smtClean="0"/>
                        <a:t>job security, training and development, develop talent rather than buy it in.</a:t>
                      </a:r>
                    </a:p>
                  </a:txBody>
                  <a:tcPr/>
                </a:tc>
              </a:tr>
              <a:tr h="735970">
                <a:tc>
                  <a:txBody>
                    <a:bodyPr/>
                    <a:lstStyle/>
                    <a:p>
                      <a:r>
                        <a:rPr lang="en-GB" dirty="0" smtClean="0"/>
                        <a:t>Prospector</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recruit experience and skills, avoid bureaucratic management systems, reward systems geared towards performance</a:t>
                      </a:r>
                      <a:r>
                        <a:rPr lang="en-GB" dirty="0"/>
                        <a:t>.</a:t>
                      </a:r>
                      <a:endParaRPr lang="en-GB" dirty="0" smtClean="0"/>
                    </a:p>
                  </a:txBody>
                  <a:tcPr/>
                </a:tc>
              </a:tr>
              <a:tr h="735970">
                <a:tc>
                  <a:txBody>
                    <a:bodyPr/>
                    <a:lstStyle/>
                    <a:p>
                      <a:r>
                        <a:rPr lang="en-GB" dirty="0" smtClean="0"/>
                        <a:t>Analyser</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share characteristics of both prospector and defender.</a:t>
                      </a:r>
                    </a:p>
                    <a:p>
                      <a:endParaRPr lang="en-GB" dirty="0"/>
                    </a:p>
                  </a:txBody>
                  <a:tcPr/>
                </a:tc>
              </a:tr>
              <a:tr h="735970">
                <a:tc>
                  <a:txBody>
                    <a:bodyPr/>
                    <a:lstStyle/>
                    <a:p>
                      <a:r>
                        <a:rPr lang="en-GB" dirty="0" smtClean="0"/>
                        <a:t>Reactor</a:t>
                      </a:r>
                      <a:endParaRPr lang="en-GB" dirty="0"/>
                    </a:p>
                  </a:txBody>
                  <a:tcPr/>
                </a:tc>
                <a:tc>
                  <a:txBody>
                    <a:bodyPr/>
                    <a:lstStyle/>
                    <a:p>
                      <a:r>
                        <a:rPr lang="en-GB" dirty="0" smtClean="0"/>
                        <a:t>constantly react to crisis, people management will be short term and inconsistent</a:t>
                      </a:r>
                      <a:endParaRPr lang="en-GB" dirty="0"/>
                    </a:p>
                  </a:txBody>
                  <a:tcPr/>
                </a:tc>
              </a:tr>
            </a:tbl>
          </a:graphicData>
        </a:graphic>
      </p:graphicFrame>
    </p:spTree>
    <p:extLst>
      <p:ext uri="{BB962C8B-B14F-4D97-AF65-F5344CB8AC3E}">
        <p14:creationId xmlns:p14="http://schemas.microsoft.com/office/powerpoint/2010/main" val="5938845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GB" sz="2400" dirty="0"/>
              <a:t>2</a:t>
            </a:r>
            <a:r>
              <a:rPr lang="en-GB" sz="2400" dirty="0" smtClean="0"/>
              <a:t>. Elements of Strategy</a:t>
            </a:r>
            <a:endParaRPr lang="en-GB" sz="2400" dirty="0"/>
          </a:p>
        </p:txBody>
      </p:sp>
      <p:sp>
        <p:nvSpPr>
          <p:cNvPr id="3" name="Vertical Text Placeholder 2"/>
          <p:cNvSpPr>
            <a:spLocks noGrp="1"/>
          </p:cNvSpPr>
          <p:nvPr>
            <p:ph type="body" orient="vert" idx="13"/>
          </p:nvPr>
        </p:nvSpPr>
        <p:spPr/>
        <p:txBody>
          <a:bodyPr/>
          <a:lstStyle/>
          <a:p>
            <a:pPr marL="0" indent="0">
              <a:buNone/>
            </a:pPr>
            <a:r>
              <a:rPr lang="en-GB" sz="2000" dirty="0"/>
              <a:t>Strategic Choice</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17</a:t>
            </a:fld>
            <a:endParaRPr lang="en-US"/>
          </a:p>
        </p:txBody>
      </p:sp>
      <p:sp>
        <p:nvSpPr>
          <p:cNvPr id="4" name="Footer Placeholder 3"/>
          <p:cNvSpPr>
            <a:spLocks noGrp="1"/>
          </p:cNvSpPr>
          <p:nvPr>
            <p:ph type="ftr" sz="quarter" idx="4294967295"/>
          </p:nvPr>
        </p:nvSpPr>
        <p:spPr>
          <a:xfrm>
            <a:off x="477340" y="263243"/>
            <a:ext cx="3581400" cy="215900"/>
          </a:xfrm>
          <a:prstGeom prst="rect">
            <a:avLst/>
          </a:prstGeom>
        </p:spPr>
        <p:txBody>
          <a:bodyPr/>
          <a:lstStyle/>
          <a:p>
            <a:pPr>
              <a:defRPr/>
            </a:pPr>
            <a:r>
              <a:rPr lang="en-GB" sz="1200" dirty="0" smtClean="0"/>
              <a:t>Introducing the Modern Workplace</a:t>
            </a:r>
            <a:endParaRPr lang="en-US" sz="1200" dirty="0"/>
          </a:p>
        </p:txBody>
      </p:sp>
      <p:sp>
        <p:nvSpPr>
          <p:cNvPr id="11" name="TextBox 10"/>
          <p:cNvSpPr txBox="1"/>
          <p:nvPr/>
        </p:nvSpPr>
        <p:spPr>
          <a:xfrm>
            <a:off x="4666148" y="5114771"/>
            <a:ext cx="4057228" cy="954107"/>
          </a:xfrm>
          <a:prstGeom prst="rect">
            <a:avLst/>
          </a:prstGeom>
          <a:noFill/>
        </p:spPr>
        <p:txBody>
          <a:bodyPr wrap="square" rtlCol="0">
            <a:spAutoFit/>
          </a:bodyPr>
          <a:lstStyle/>
          <a:p>
            <a:pPr algn="r"/>
            <a:endParaRPr lang="en-GB" sz="1400" dirty="0" smtClean="0">
              <a:solidFill>
                <a:schemeClr val="bg1"/>
              </a:solidFill>
            </a:endParaRPr>
          </a:p>
          <a:p>
            <a:pPr algn="r"/>
            <a:endParaRPr lang="en-GB" sz="1400" dirty="0">
              <a:solidFill>
                <a:schemeClr val="bg1"/>
              </a:solidFill>
            </a:endParaRPr>
          </a:p>
          <a:p>
            <a:pPr algn="r"/>
            <a:endParaRPr lang="en-GB" sz="1400" dirty="0" smtClean="0">
              <a:solidFill>
                <a:schemeClr val="bg1"/>
              </a:solidFill>
            </a:endParaRPr>
          </a:p>
          <a:p>
            <a:pPr algn="r"/>
            <a:r>
              <a:rPr lang="en-GB" sz="1400" dirty="0" smtClean="0">
                <a:solidFill>
                  <a:schemeClr val="bg1"/>
                </a:solidFill>
              </a:rPr>
              <a:t>Porter, 1985 (Kew and Stredwick, 2013)</a:t>
            </a:r>
            <a:endParaRPr lang="en-GB" sz="1400" dirty="0">
              <a:solidFill>
                <a:schemeClr val="bg1"/>
              </a:solidFill>
            </a:endParaRPr>
          </a:p>
        </p:txBody>
      </p:sp>
      <p:graphicFrame>
        <p:nvGraphicFramePr>
          <p:cNvPr id="12" name="Content Placeholder 3"/>
          <p:cNvGraphicFramePr>
            <a:graphicFrameLocks/>
          </p:cNvGraphicFramePr>
          <p:nvPr>
            <p:extLst>
              <p:ext uri="{D42A27DB-BD31-4B8C-83A1-F6EECF244321}">
                <p14:modId xmlns:p14="http://schemas.microsoft.com/office/powerpoint/2010/main" val="140522918"/>
              </p:ext>
            </p:extLst>
          </p:nvPr>
        </p:nvGraphicFramePr>
        <p:xfrm>
          <a:off x="477340" y="1844824"/>
          <a:ext cx="8229600" cy="3569003"/>
        </p:xfrm>
        <a:graphic>
          <a:graphicData uri="http://schemas.openxmlformats.org/drawingml/2006/table">
            <a:tbl>
              <a:tblPr firstRow="1" bandRow="1">
                <a:tableStyleId>{5C22544A-7EE6-4342-B048-85BDC9FD1C3A}</a:tableStyleId>
              </a:tblPr>
              <a:tblGrid>
                <a:gridCol w="2382416"/>
                <a:gridCol w="5847184"/>
              </a:tblGrid>
              <a:tr h="466077">
                <a:tc>
                  <a:txBody>
                    <a:bodyPr/>
                    <a:lstStyle/>
                    <a:p>
                      <a:r>
                        <a:rPr lang="en-GB" dirty="0" smtClean="0"/>
                        <a:t>Strategy</a:t>
                      </a:r>
                      <a:endParaRPr lang="en-GB" dirty="0"/>
                    </a:p>
                  </a:txBody>
                  <a:tcPr/>
                </a:tc>
                <a:tc>
                  <a:txBody>
                    <a:bodyPr/>
                    <a:lstStyle/>
                    <a:p>
                      <a:r>
                        <a:rPr lang="en-GB" dirty="0" smtClean="0"/>
                        <a:t>Description</a:t>
                      </a:r>
                      <a:endParaRPr lang="en-GB" dirty="0"/>
                    </a:p>
                  </a:txBody>
                  <a:tcPr/>
                </a:tc>
              </a:tr>
              <a:tr h="1149232">
                <a:tc>
                  <a:txBody>
                    <a:bodyPr/>
                    <a:lstStyle/>
                    <a:p>
                      <a:r>
                        <a:rPr lang="en-GB" dirty="0" smtClean="0"/>
                        <a:t>Cost Leadership</a:t>
                      </a:r>
                      <a:endParaRPr lang="en-GB" dirty="0"/>
                    </a:p>
                  </a:txBody>
                  <a:tcPr/>
                </a:tc>
                <a:tc>
                  <a:txBody>
                    <a:bodyPr/>
                    <a:lstStyle/>
                    <a:p>
                      <a:r>
                        <a:rPr lang="en-GB" dirty="0" smtClean="0"/>
                        <a:t>Customers are attracted to the organisation because it can provide them with what they are looking for more cheaply than their competitors.</a:t>
                      </a:r>
                      <a:endParaRPr lang="en-GB" dirty="0"/>
                    </a:p>
                  </a:txBody>
                  <a:tcPr/>
                </a:tc>
              </a:tr>
              <a:tr h="1149232">
                <a:tc>
                  <a:txBody>
                    <a:bodyPr/>
                    <a:lstStyle/>
                    <a:p>
                      <a:r>
                        <a:rPr lang="en-GB" dirty="0" smtClean="0"/>
                        <a:t>Differentiation</a:t>
                      </a:r>
                      <a:endParaRPr lang="en-GB" dirty="0"/>
                    </a:p>
                  </a:txBody>
                  <a:tcPr/>
                </a:tc>
                <a:tc>
                  <a:txBody>
                    <a:bodyPr/>
                    <a:lstStyle/>
                    <a:p>
                      <a:r>
                        <a:rPr lang="en-GB" dirty="0" smtClean="0"/>
                        <a:t>Charging higher prices for goods and</a:t>
                      </a:r>
                      <a:r>
                        <a:rPr lang="en-GB" baseline="0" dirty="0" smtClean="0"/>
                        <a:t> </a:t>
                      </a:r>
                      <a:r>
                        <a:rPr lang="en-GB" dirty="0" smtClean="0"/>
                        <a:t>services that are either of higher quality than those provided by their competitors or in</a:t>
                      </a:r>
                      <a:r>
                        <a:rPr lang="en-GB" baseline="0" dirty="0" smtClean="0"/>
                        <a:t> some way more innovative.</a:t>
                      </a:r>
                      <a:endParaRPr lang="en-GB" dirty="0"/>
                    </a:p>
                  </a:txBody>
                  <a:tcPr/>
                </a:tc>
              </a:tr>
              <a:tr h="804462">
                <a:tc>
                  <a:txBody>
                    <a:bodyPr/>
                    <a:lstStyle/>
                    <a:p>
                      <a:r>
                        <a:rPr lang="en-GB" dirty="0" smtClean="0"/>
                        <a:t>Focus</a:t>
                      </a:r>
                      <a:endParaRPr lang="en-GB" dirty="0"/>
                    </a:p>
                  </a:txBody>
                  <a:tcPr/>
                </a:tc>
                <a:tc>
                  <a:txBody>
                    <a:bodyPr/>
                    <a:lstStyle/>
                    <a:p>
                      <a:r>
                        <a:rPr lang="en-GB" dirty="0" smtClean="0"/>
                        <a:t>Concentrates on a niche market (potentially</a:t>
                      </a:r>
                      <a:r>
                        <a:rPr lang="en-GB" baseline="0" dirty="0" smtClean="0"/>
                        <a:t> a unique product or service).</a:t>
                      </a:r>
                      <a:endParaRPr lang="en-GB" dirty="0"/>
                    </a:p>
                  </a:txBody>
                  <a:tcPr/>
                </a:tc>
              </a:tr>
            </a:tbl>
          </a:graphicData>
        </a:graphic>
      </p:graphicFrame>
    </p:spTree>
    <p:extLst>
      <p:ext uri="{BB962C8B-B14F-4D97-AF65-F5344CB8AC3E}">
        <p14:creationId xmlns:p14="http://schemas.microsoft.com/office/powerpoint/2010/main" val="4427568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2</a:t>
            </a:r>
            <a:r>
              <a:rPr lang="en-GB" sz="2400" dirty="0" smtClean="0"/>
              <a:t>. Elements of Strategy</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Strategic Choice</a:t>
            </a:r>
          </a:p>
        </p:txBody>
      </p:sp>
      <p:sp>
        <p:nvSpPr>
          <p:cNvPr id="4" name="Footer Placeholder 3"/>
          <p:cNvSpPr>
            <a:spLocks noGrp="1"/>
          </p:cNvSpPr>
          <p:nvPr>
            <p:ph type="ftr" sz="quarter" idx="4294967295"/>
          </p:nvPr>
        </p:nvSpPr>
        <p:spPr>
          <a:xfrm>
            <a:off x="419352" y="274638"/>
            <a:ext cx="3581400" cy="215900"/>
          </a:xfrm>
          <a:prstGeom prst="rect">
            <a:avLst/>
          </a:prstGeom>
        </p:spPr>
        <p:txBody>
          <a:bodyPr/>
          <a:lstStyle/>
          <a:p>
            <a:pPr>
              <a:defRPr/>
            </a:pPr>
            <a:r>
              <a:rPr lang="en-GB" sz="1200" dirty="0" smtClean="0"/>
              <a:t>Introducing the Modern Workplace</a:t>
            </a:r>
            <a:endParaRPr lang="en-US" sz="1200"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18</a:t>
            </a:fld>
            <a:endParaRPr lang="en-US"/>
          </a:p>
        </p:txBody>
      </p:sp>
      <p:graphicFrame>
        <p:nvGraphicFramePr>
          <p:cNvPr id="9" name="Content Placeholder 3"/>
          <p:cNvGraphicFramePr>
            <a:graphicFrameLocks/>
          </p:cNvGraphicFramePr>
          <p:nvPr>
            <p:extLst>
              <p:ext uri="{D42A27DB-BD31-4B8C-83A1-F6EECF244321}">
                <p14:modId xmlns:p14="http://schemas.microsoft.com/office/powerpoint/2010/main" val="3891905803"/>
              </p:ext>
            </p:extLst>
          </p:nvPr>
        </p:nvGraphicFramePr>
        <p:xfrm>
          <a:off x="425595" y="1691609"/>
          <a:ext cx="8229600" cy="2199640"/>
        </p:xfrm>
        <a:graphic>
          <a:graphicData uri="http://schemas.openxmlformats.org/drawingml/2006/table">
            <a:tbl>
              <a:tblPr firstRow="1" bandRow="1">
                <a:tableStyleId>{00A15C55-8517-42AA-B614-E9B94910E393}</a:tableStyleId>
              </a:tblPr>
              <a:tblGrid>
                <a:gridCol w="2382416"/>
                <a:gridCol w="5847184"/>
              </a:tblGrid>
              <a:tr h="370840">
                <a:tc>
                  <a:txBody>
                    <a:bodyPr/>
                    <a:lstStyle/>
                    <a:p>
                      <a:r>
                        <a:rPr lang="en-GB" dirty="0" smtClean="0"/>
                        <a:t>Strategy</a:t>
                      </a:r>
                      <a:endParaRPr lang="en-GB" dirty="0"/>
                    </a:p>
                  </a:txBody>
                  <a:tcPr/>
                </a:tc>
                <a:tc>
                  <a:txBody>
                    <a:bodyPr/>
                    <a:lstStyle/>
                    <a:p>
                      <a:r>
                        <a:rPr lang="en-GB" dirty="0" smtClean="0"/>
                        <a:t>HRM Approach</a:t>
                      </a:r>
                      <a:endParaRPr lang="en-GB" dirty="0"/>
                    </a:p>
                  </a:txBody>
                  <a:tcPr/>
                </a:tc>
              </a:tr>
              <a:tr h="370840">
                <a:tc>
                  <a:txBody>
                    <a:bodyPr/>
                    <a:lstStyle/>
                    <a:p>
                      <a:r>
                        <a:rPr lang="en-GB" dirty="0" smtClean="0"/>
                        <a:t>Cost Leadership</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employees given little responsibility for quality of the product, low feelings of involvement with their jobs, minimal training, low employee participation. </a:t>
                      </a:r>
                    </a:p>
                  </a:txBody>
                  <a:tcPr/>
                </a:tc>
              </a:tr>
              <a:tr h="370840">
                <a:tc>
                  <a:txBody>
                    <a:bodyPr/>
                    <a:lstStyle/>
                    <a:p>
                      <a:r>
                        <a:rPr lang="en-GB" dirty="0" smtClean="0"/>
                        <a:t>Differentiation/Focus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employees exhibit high concern for product and quality, creative and innovative, high level of involvement with job. High employee participation</a:t>
                      </a:r>
                      <a:r>
                        <a:rPr lang="en-GB" dirty="0"/>
                        <a:t>.</a:t>
                      </a:r>
                      <a:endParaRPr lang="en-GB" dirty="0" smtClean="0"/>
                    </a:p>
                  </a:txBody>
                  <a:tcPr/>
                </a:tc>
              </a:tr>
            </a:tbl>
          </a:graphicData>
        </a:graphic>
      </p:graphicFrame>
      <p:sp>
        <p:nvSpPr>
          <p:cNvPr id="2" name="TextBox 1"/>
          <p:cNvSpPr txBox="1"/>
          <p:nvPr/>
        </p:nvSpPr>
        <p:spPr>
          <a:xfrm>
            <a:off x="5868144" y="4797152"/>
            <a:ext cx="2767040" cy="369332"/>
          </a:xfrm>
          <a:prstGeom prst="rect">
            <a:avLst/>
          </a:prstGeom>
          <a:noFill/>
        </p:spPr>
        <p:txBody>
          <a:bodyPr wrap="square" rtlCol="0">
            <a:spAutoFit/>
          </a:bodyPr>
          <a:lstStyle/>
          <a:p>
            <a:pPr algn="r">
              <a:buNone/>
            </a:pPr>
            <a:r>
              <a:rPr lang="en-GB" dirty="0"/>
              <a:t>Henderson (2014)</a:t>
            </a:r>
          </a:p>
        </p:txBody>
      </p:sp>
    </p:spTree>
    <p:extLst>
      <p:ext uri="{BB962C8B-B14F-4D97-AF65-F5344CB8AC3E}">
        <p14:creationId xmlns:p14="http://schemas.microsoft.com/office/powerpoint/2010/main" val="21843772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dirty="0" smtClean="0"/>
              <a:t>. Elements of Strategy</a:t>
            </a:r>
            <a:endParaRPr lang="en-GB" dirty="0"/>
          </a:p>
        </p:txBody>
      </p:sp>
      <p:sp>
        <p:nvSpPr>
          <p:cNvPr id="3" name="Content Placeholder 2"/>
          <p:cNvSpPr>
            <a:spLocks noGrp="1"/>
          </p:cNvSpPr>
          <p:nvPr>
            <p:ph type="body" orient="vert" idx="1"/>
          </p:nvPr>
        </p:nvSpPr>
        <p:spPr/>
        <p:txBody>
          <a:bodyPr/>
          <a:lstStyle/>
          <a:p>
            <a:pPr marL="0" indent="0">
              <a:buNone/>
            </a:pPr>
            <a:r>
              <a:rPr lang="en-GB" dirty="0" smtClean="0"/>
              <a:t>Having decided on the chosen strategy, how it is put into practice</a:t>
            </a:r>
          </a:p>
          <a:p>
            <a:r>
              <a:rPr lang="en-GB" dirty="0" smtClean="0"/>
              <a:t>Leadership and management of people</a:t>
            </a:r>
          </a:p>
          <a:p>
            <a:r>
              <a:rPr lang="en-GB" dirty="0" smtClean="0"/>
              <a:t>Organisational structure</a:t>
            </a:r>
          </a:p>
          <a:p>
            <a:r>
              <a:rPr lang="en-GB" dirty="0" smtClean="0"/>
              <a:t>Systems</a:t>
            </a:r>
          </a:p>
          <a:p>
            <a:r>
              <a:rPr lang="en-GB" dirty="0" smtClean="0"/>
              <a:t>Resource planning</a:t>
            </a:r>
            <a:endParaRPr lang="en-GB" dirty="0"/>
          </a:p>
        </p:txBody>
      </p:sp>
      <p:sp>
        <p:nvSpPr>
          <p:cNvPr id="5" name="Vertical Text Placeholder 4"/>
          <p:cNvSpPr>
            <a:spLocks noGrp="1"/>
          </p:cNvSpPr>
          <p:nvPr>
            <p:ph type="body" orient="vert" idx="13"/>
          </p:nvPr>
        </p:nvSpPr>
        <p:spPr/>
        <p:txBody>
          <a:bodyPr/>
          <a:lstStyle/>
          <a:p>
            <a:pPr marL="0" indent="0">
              <a:buNone/>
            </a:pPr>
            <a:r>
              <a:rPr lang="en-GB" sz="2400" dirty="0"/>
              <a:t>Strategic Implementation</a:t>
            </a:r>
          </a:p>
        </p:txBody>
      </p:sp>
      <p:pic>
        <p:nvPicPr>
          <p:cNvPr id="4" name="Picture 3" descr="startegy.png"/>
          <p:cNvPicPr>
            <a:picLocks noChangeAspect="1"/>
          </p:cNvPicPr>
          <p:nvPr/>
        </p:nvPicPr>
        <p:blipFill>
          <a:blip r:embed="rId3" cstate="print"/>
          <a:stretch>
            <a:fillRect/>
          </a:stretch>
        </p:blipFill>
        <p:spPr>
          <a:xfrm>
            <a:off x="5334000" y="3962400"/>
            <a:ext cx="2619375" cy="1743075"/>
          </a:xfrm>
          <a:prstGeom prst="rect">
            <a:avLst/>
          </a:prstGeom>
          <a:ln>
            <a:noFill/>
          </a:ln>
          <a:effectLst>
            <a:softEdge rad="112500"/>
          </a:effectLst>
        </p:spPr>
      </p:pic>
      <p:sp>
        <p:nvSpPr>
          <p:cNvPr id="7" name="Footer Placeholder 3"/>
          <p:cNvSpPr txBox="1">
            <a:spLocks/>
          </p:cNvSpPr>
          <p:nvPr/>
        </p:nvSpPr>
        <p:spPr>
          <a:xfrm>
            <a:off x="419352"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smtClean="0"/>
              <a:t>Introducing the Modern Workplace</a:t>
            </a:r>
            <a:endParaRPr lang="en-US" sz="1200" dirty="0"/>
          </a:p>
        </p:txBody>
      </p:sp>
    </p:spTree>
    <p:extLst>
      <p:ext uri="{BB962C8B-B14F-4D97-AF65-F5344CB8AC3E}">
        <p14:creationId xmlns:p14="http://schemas.microsoft.com/office/powerpoint/2010/main" val="23747026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dirty="0" smtClean="0"/>
              <a:t>. SWOT Analysis</a:t>
            </a:r>
            <a:endParaRPr lang="en-GB" dirty="0"/>
          </a:p>
        </p:txBody>
      </p:sp>
      <p:sp>
        <p:nvSpPr>
          <p:cNvPr id="7" name="Footer Placeholder 3"/>
          <p:cNvSpPr txBox="1">
            <a:spLocks/>
          </p:cNvSpPr>
          <p:nvPr/>
        </p:nvSpPr>
        <p:spPr>
          <a:xfrm>
            <a:off x="419352"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dirty="0" smtClean="0"/>
              <a:t>Introducing the Modern Workplace</a:t>
            </a:r>
            <a:endParaRPr lang="en-US" sz="1200" dirty="0"/>
          </a:p>
        </p:txBody>
      </p:sp>
      <p:pic>
        <p:nvPicPr>
          <p:cNvPr id="2050" name="Picture 2" descr="Image result for swot analysi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1052736"/>
            <a:ext cx="6858000" cy="5143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1956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116632"/>
            <a:ext cx="8229600" cy="1143000"/>
          </a:xfrm>
        </p:spPr>
        <p:txBody>
          <a:bodyPr/>
          <a:lstStyle/>
          <a:p>
            <a:r>
              <a:rPr lang="en-GB" dirty="0" smtClean="0"/>
              <a:t>4. Goals and Objectives </a:t>
            </a:r>
            <a:endParaRPr lang="en-GB" dirty="0"/>
          </a:p>
        </p:txBody>
      </p:sp>
      <p:sp>
        <p:nvSpPr>
          <p:cNvPr id="4" name="Vertical Text Placeholder 3"/>
          <p:cNvSpPr>
            <a:spLocks noGrp="1"/>
          </p:cNvSpPr>
          <p:nvPr>
            <p:ph type="body" orient="vert" idx="13"/>
          </p:nvPr>
        </p:nvSpPr>
        <p:spPr>
          <a:xfrm>
            <a:off x="406146" y="1063674"/>
            <a:ext cx="8317230" cy="369741"/>
          </a:xfrm>
        </p:spPr>
        <p:txBody>
          <a:bodyPr/>
          <a:lstStyle/>
          <a:p>
            <a:pPr marL="0" indent="0">
              <a:buNone/>
            </a:pPr>
            <a:r>
              <a:rPr lang="en-GB" sz="2400" dirty="0" smtClean="0"/>
              <a:t>Goal Management</a:t>
            </a:r>
            <a:endParaRPr lang="en-GB" sz="2400" dirty="0"/>
          </a:p>
        </p:txBody>
      </p:sp>
      <p:pic>
        <p:nvPicPr>
          <p:cNvPr id="5" name="Picture 4"/>
          <p:cNvPicPr>
            <a:picLocks noChangeAspect="1"/>
          </p:cNvPicPr>
          <p:nvPr/>
        </p:nvPicPr>
        <p:blipFill>
          <a:blip r:embed="rId2"/>
          <a:stretch>
            <a:fillRect/>
          </a:stretch>
        </p:blipFill>
        <p:spPr>
          <a:xfrm>
            <a:off x="251521" y="1553099"/>
            <a:ext cx="2880320" cy="1807649"/>
          </a:xfrm>
          <a:prstGeom prst="rect">
            <a:avLst/>
          </a:prstGeom>
        </p:spPr>
      </p:pic>
      <p:pic>
        <p:nvPicPr>
          <p:cNvPr id="6" name="Picture 5"/>
          <p:cNvPicPr>
            <a:picLocks noChangeAspect="1"/>
          </p:cNvPicPr>
          <p:nvPr/>
        </p:nvPicPr>
        <p:blipFill rotWithShape="1">
          <a:blip r:embed="rId3"/>
          <a:srcRect t="3711"/>
          <a:stretch/>
        </p:blipFill>
        <p:spPr>
          <a:xfrm>
            <a:off x="2915815" y="1484784"/>
            <a:ext cx="2567381" cy="1868515"/>
          </a:xfrm>
          <a:prstGeom prst="rect">
            <a:avLst/>
          </a:prstGeom>
        </p:spPr>
      </p:pic>
      <p:pic>
        <p:nvPicPr>
          <p:cNvPr id="7" name="Picture 6"/>
          <p:cNvPicPr>
            <a:picLocks noChangeAspect="1"/>
          </p:cNvPicPr>
          <p:nvPr/>
        </p:nvPicPr>
        <p:blipFill rotWithShape="1">
          <a:blip r:embed="rId4"/>
          <a:srcRect b="2521"/>
          <a:stretch/>
        </p:blipFill>
        <p:spPr>
          <a:xfrm>
            <a:off x="5546843" y="1484784"/>
            <a:ext cx="3274379" cy="1911423"/>
          </a:xfrm>
          <a:prstGeom prst="rect">
            <a:avLst/>
          </a:prstGeom>
        </p:spPr>
      </p:pic>
      <p:pic>
        <p:nvPicPr>
          <p:cNvPr id="8" name="Picture 7"/>
          <p:cNvPicPr>
            <a:picLocks noChangeAspect="1"/>
          </p:cNvPicPr>
          <p:nvPr/>
        </p:nvPicPr>
        <p:blipFill>
          <a:blip r:embed="rId5"/>
          <a:stretch>
            <a:fillRect/>
          </a:stretch>
        </p:blipFill>
        <p:spPr>
          <a:xfrm>
            <a:off x="405584" y="3396207"/>
            <a:ext cx="2327329" cy="2265040"/>
          </a:xfrm>
          <a:prstGeom prst="rect">
            <a:avLst/>
          </a:prstGeom>
        </p:spPr>
      </p:pic>
      <p:sp>
        <p:nvSpPr>
          <p:cNvPr id="9" name="Footer Placeholder 3"/>
          <p:cNvSpPr txBox="1">
            <a:spLocks/>
          </p:cNvSpPr>
          <p:nvPr/>
        </p:nvSpPr>
        <p:spPr>
          <a:xfrm>
            <a:off x="419352" y="188640"/>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dirty="0" smtClean="0"/>
              <a:t>Introducing the Modern Workplace</a:t>
            </a:r>
            <a:endParaRPr lang="en-US" sz="1200" dirty="0"/>
          </a:p>
        </p:txBody>
      </p:sp>
      <p:pic>
        <p:nvPicPr>
          <p:cNvPr id="10" name="Picture 9"/>
          <p:cNvPicPr>
            <a:picLocks noChangeAspect="1"/>
          </p:cNvPicPr>
          <p:nvPr/>
        </p:nvPicPr>
        <p:blipFill>
          <a:blip r:embed="rId6"/>
          <a:stretch>
            <a:fillRect/>
          </a:stretch>
        </p:blipFill>
        <p:spPr>
          <a:xfrm>
            <a:off x="2886976" y="3396208"/>
            <a:ext cx="2596221" cy="2265040"/>
          </a:xfrm>
          <a:prstGeom prst="rect">
            <a:avLst/>
          </a:prstGeom>
        </p:spPr>
      </p:pic>
      <p:pic>
        <p:nvPicPr>
          <p:cNvPr id="11" name="Picture 10"/>
          <p:cNvPicPr>
            <a:picLocks noChangeAspect="1"/>
          </p:cNvPicPr>
          <p:nvPr/>
        </p:nvPicPr>
        <p:blipFill>
          <a:blip r:embed="rId7"/>
          <a:stretch>
            <a:fillRect/>
          </a:stretch>
        </p:blipFill>
        <p:spPr>
          <a:xfrm>
            <a:off x="5546843" y="3828558"/>
            <a:ext cx="3345637" cy="1832689"/>
          </a:xfrm>
          <a:prstGeom prst="rect">
            <a:avLst/>
          </a:prstGeom>
        </p:spPr>
      </p:pic>
      <p:sp>
        <p:nvSpPr>
          <p:cNvPr id="12" name="Oval 11"/>
          <p:cNvSpPr/>
          <p:nvPr/>
        </p:nvSpPr>
        <p:spPr>
          <a:xfrm>
            <a:off x="2731617" y="1476324"/>
            <a:ext cx="288032" cy="293467"/>
          </a:xfrm>
          <a:prstGeom prst="ellipse">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endParaRPr lang="en-GB" dirty="0"/>
          </a:p>
        </p:txBody>
      </p:sp>
      <p:sp>
        <p:nvSpPr>
          <p:cNvPr id="13" name="Oval 12"/>
          <p:cNvSpPr/>
          <p:nvPr/>
        </p:nvSpPr>
        <p:spPr>
          <a:xfrm>
            <a:off x="5373800" y="3542757"/>
            <a:ext cx="288032" cy="293467"/>
          </a:xfrm>
          <a:prstGeom prst="ellipse">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a:t>
            </a:r>
            <a:endParaRPr lang="en-GB" dirty="0"/>
          </a:p>
        </p:txBody>
      </p:sp>
      <p:sp>
        <p:nvSpPr>
          <p:cNvPr id="14" name="Oval 13"/>
          <p:cNvSpPr/>
          <p:nvPr/>
        </p:nvSpPr>
        <p:spPr>
          <a:xfrm>
            <a:off x="341938" y="3396024"/>
            <a:ext cx="288032" cy="293467"/>
          </a:xfrm>
          <a:prstGeom prst="ellipse">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a:t>
            </a:r>
            <a:endParaRPr lang="en-GB" dirty="0"/>
          </a:p>
        </p:txBody>
      </p:sp>
      <p:sp>
        <p:nvSpPr>
          <p:cNvPr id="15" name="Oval 14"/>
          <p:cNvSpPr/>
          <p:nvPr/>
        </p:nvSpPr>
        <p:spPr>
          <a:xfrm>
            <a:off x="5467921" y="1467713"/>
            <a:ext cx="288032" cy="293467"/>
          </a:xfrm>
          <a:prstGeom prst="ellipse">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a:t>
            </a:r>
            <a:endParaRPr lang="en-GB" dirty="0"/>
          </a:p>
        </p:txBody>
      </p:sp>
    </p:spTree>
    <p:extLst>
      <p:ext uri="{BB962C8B-B14F-4D97-AF65-F5344CB8AC3E}">
        <p14:creationId xmlns:p14="http://schemas.microsoft.com/office/powerpoint/2010/main" val="7687341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a:t>
            </a:r>
            <a:endParaRPr lang="en-GB" dirty="0"/>
          </a:p>
        </p:txBody>
      </p:sp>
      <p:sp>
        <p:nvSpPr>
          <p:cNvPr id="3" name="Vertical Text Placeholder 2"/>
          <p:cNvSpPr>
            <a:spLocks noGrp="1"/>
          </p:cNvSpPr>
          <p:nvPr>
            <p:ph type="body" orient="vert" idx="1"/>
          </p:nvPr>
        </p:nvSpPr>
        <p:spPr/>
        <p:txBody>
          <a:bodyPr>
            <a:noAutofit/>
          </a:bodyPr>
          <a:lstStyle/>
          <a:p>
            <a:pPr marL="0" indent="0">
              <a:buNone/>
            </a:pPr>
            <a:r>
              <a:rPr lang="en-GB" sz="2800" dirty="0">
                <a:hlinkClick r:id="rId3"/>
              </a:rPr>
              <a:t>https://</a:t>
            </a:r>
            <a:r>
              <a:rPr lang="en-GB" sz="2800" dirty="0" smtClean="0">
                <a:hlinkClick r:id="rId3"/>
              </a:rPr>
              <a:t>www.youtube.com/watch?v=PebKJYzPvgw</a:t>
            </a:r>
            <a:endParaRPr lang="en-GB" sz="2800" dirty="0" smtClean="0"/>
          </a:p>
          <a:p>
            <a:pPr marL="0" indent="0">
              <a:buNone/>
            </a:pPr>
            <a:r>
              <a:rPr lang="en-GB" sz="2800" dirty="0" smtClean="0"/>
              <a:t>Pick a charity and find the following information:</a:t>
            </a:r>
            <a:endParaRPr lang="en-GB" sz="2800" dirty="0" smtClean="0"/>
          </a:p>
          <a:p>
            <a:pPr marL="0" indent="0">
              <a:buNone/>
            </a:pPr>
            <a:endParaRPr lang="en-GB" sz="2800" dirty="0" smtClean="0"/>
          </a:p>
          <a:p>
            <a:r>
              <a:rPr lang="en-GB" sz="2800" dirty="0" smtClean="0"/>
              <a:t>The Vision, Mission and Values of the business.</a:t>
            </a:r>
          </a:p>
          <a:p>
            <a:r>
              <a:rPr lang="en-GB" sz="2800" dirty="0" smtClean="0"/>
              <a:t>The external factors the organisation needs to take account of.</a:t>
            </a:r>
          </a:p>
          <a:p>
            <a:endParaRPr lang="en-GB" sz="2800" dirty="0" smtClean="0"/>
          </a:p>
          <a:p>
            <a:pPr marL="0" indent="0">
              <a:buNone/>
            </a:pPr>
            <a:r>
              <a:rPr lang="en-GB" sz="2800" dirty="0" smtClean="0"/>
              <a:t> </a:t>
            </a:r>
            <a:endParaRPr lang="en-GB" sz="2800" dirty="0"/>
          </a:p>
        </p:txBody>
      </p:sp>
      <p:sp>
        <p:nvSpPr>
          <p:cNvPr id="7" name="Vertical Text Placeholder 6"/>
          <p:cNvSpPr>
            <a:spLocks noGrp="1"/>
          </p:cNvSpPr>
          <p:nvPr>
            <p:ph type="body" orient="vert" idx="13"/>
          </p:nvPr>
        </p:nvSpPr>
        <p:spPr/>
        <p:txBody>
          <a:bodyPr/>
          <a:lstStyle/>
          <a:p>
            <a:pPr marL="0" indent="0">
              <a:buNone/>
            </a:pPr>
            <a:r>
              <a:rPr lang="en-GB" sz="2000" dirty="0"/>
              <a:t>Consider the following</a:t>
            </a:r>
            <a:r>
              <a:rPr lang="en-GB" sz="2000" dirty="0" smtClean="0"/>
              <a:t>:</a:t>
            </a:r>
            <a:endParaRPr lang="en-GB" sz="2000"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22</a:t>
            </a:fld>
            <a:endParaRPr lang="en-US"/>
          </a:p>
        </p:txBody>
      </p:sp>
      <p:sp>
        <p:nvSpPr>
          <p:cNvPr id="4" name="Footer Placeholder 3"/>
          <p:cNvSpPr>
            <a:spLocks noGrp="1"/>
          </p:cNvSpPr>
          <p:nvPr>
            <p:ph type="ftr" sz="quarter" idx="4294967295"/>
          </p:nvPr>
        </p:nvSpPr>
        <p:spPr>
          <a:xfrm>
            <a:off x="342528" y="274638"/>
            <a:ext cx="3581400" cy="215900"/>
          </a:xfrm>
          <a:prstGeom prst="rect">
            <a:avLst/>
          </a:prstGeom>
        </p:spPr>
        <p:txBody>
          <a:bodyPr/>
          <a:lstStyle/>
          <a:p>
            <a:pPr>
              <a:defRPr/>
            </a:pPr>
            <a:r>
              <a:rPr lang="en-GB" sz="1200" dirty="0" smtClean="0"/>
              <a:t>Introducing the Modern Workplace</a:t>
            </a:r>
            <a:endParaRPr lang="en-US" sz="1200" dirty="0"/>
          </a:p>
        </p:txBody>
      </p:sp>
    </p:spTree>
    <p:extLst>
      <p:ext uri="{BB962C8B-B14F-4D97-AF65-F5344CB8AC3E}">
        <p14:creationId xmlns:p14="http://schemas.microsoft.com/office/powerpoint/2010/main" val="17571417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a:t>
            </a:r>
            <a:endParaRPr lang="en-GB" dirty="0"/>
          </a:p>
        </p:txBody>
      </p:sp>
      <p:sp>
        <p:nvSpPr>
          <p:cNvPr id="3" name="Vertical Text Placeholder 2"/>
          <p:cNvSpPr>
            <a:spLocks noGrp="1"/>
          </p:cNvSpPr>
          <p:nvPr>
            <p:ph type="body" orient="vert" idx="1"/>
          </p:nvPr>
        </p:nvSpPr>
        <p:spPr/>
        <p:txBody>
          <a:bodyPr>
            <a:noAutofit/>
          </a:bodyPr>
          <a:lstStyle/>
          <a:p>
            <a:pPr marL="0" indent="0">
              <a:buNone/>
            </a:pPr>
            <a:r>
              <a:rPr lang="en-GB" sz="2500" dirty="0"/>
              <a:t>With the materials provided, or using a lap-top if you have one, </a:t>
            </a:r>
            <a:r>
              <a:rPr lang="en-GB" sz="2500" dirty="0" smtClean="0"/>
              <a:t> you have 30 minutes to mock </a:t>
            </a:r>
            <a:r>
              <a:rPr lang="en-GB" sz="2500" dirty="0"/>
              <a:t>up a poster or a webpage for your project that answers these questions.</a:t>
            </a:r>
          </a:p>
          <a:p>
            <a:r>
              <a:rPr lang="en-GB" sz="2500" dirty="0" smtClean="0"/>
              <a:t>What is the  Vision, Mission and Values of your business?</a:t>
            </a:r>
          </a:p>
          <a:p>
            <a:r>
              <a:rPr lang="en-GB" sz="2500" dirty="0" smtClean="0"/>
              <a:t>What is your strategy?</a:t>
            </a:r>
          </a:p>
          <a:p>
            <a:pPr marL="0" indent="0">
              <a:buNone/>
            </a:pPr>
            <a:r>
              <a:rPr lang="en-GB" sz="2500" dirty="0" smtClean="0"/>
              <a:t>You then have 5 minutes to pitch your business to the rest of the class and </a:t>
            </a:r>
            <a:r>
              <a:rPr lang="en-GB" sz="2500" dirty="0" smtClean="0"/>
              <a:t>secure an </a:t>
            </a:r>
            <a:r>
              <a:rPr lang="en-GB" sz="2500" dirty="0" smtClean="0"/>
              <a:t>investment.</a:t>
            </a:r>
            <a:endParaRPr lang="en-GB" sz="2500" dirty="0"/>
          </a:p>
          <a:p>
            <a:endParaRPr lang="en-GB" sz="2500" dirty="0" smtClean="0"/>
          </a:p>
          <a:p>
            <a:pPr marL="0" indent="0">
              <a:buNone/>
            </a:pPr>
            <a:endParaRPr lang="en-GB" sz="2500" dirty="0" smtClean="0"/>
          </a:p>
          <a:p>
            <a:endParaRPr lang="en-GB" sz="2500" dirty="0" smtClean="0"/>
          </a:p>
          <a:p>
            <a:pPr marL="0" indent="0">
              <a:buNone/>
            </a:pPr>
            <a:r>
              <a:rPr lang="en-GB" sz="2500" dirty="0" smtClean="0"/>
              <a:t> </a:t>
            </a:r>
            <a:endParaRPr lang="en-GB" sz="2500" dirty="0"/>
          </a:p>
        </p:txBody>
      </p:sp>
      <p:sp>
        <p:nvSpPr>
          <p:cNvPr id="7" name="Vertical Text Placeholder 6"/>
          <p:cNvSpPr>
            <a:spLocks noGrp="1"/>
          </p:cNvSpPr>
          <p:nvPr>
            <p:ph type="body" orient="vert" idx="13"/>
          </p:nvPr>
        </p:nvSpPr>
        <p:spPr/>
        <p:txBody>
          <a:bodyPr/>
          <a:lstStyle/>
          <a:p>
            <a:pPr marL="0" indent="0">
              <a:buNone/>
            </a:pPr>
            <a:r>
              <a:rPr lang="en-GB" sz="2000" dirty="0" smtClean="0"/>
              <a:t>Dragons Den Activity</a:t>
            </a:r>
            <a:endParaRPr lang="en-GB" sz="2000"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23</a:t>
            </a:fld>
            <a:endParaRPr lang="en-US"/>
          </a:p>
        </p:txBody>
      </p:sp>
      <p:sp>
        <p:nvSpPr>
          <p:cNvPr id="4" name="Footer Placeholder 3"/>
          <p:cNvSpPr>
            <a:spLocks noGrp="1"/>
          </p:cNvSpPr>
          <p:nvPr>
            <p:ph type="ftr" sz="quarter" idx="4294967295"/>
          </p:nvPr>
        </p:nvSpPr>
        <p:spPr>
          <a:xfrm>
            <a:off x="342528" y="274638"/>
            <a:ext cx="3581400" cy="215900"/>
          </a:xfrm>
          <a:prstGeom prst="rect">
            <a:avLst/>
          </a:prstGeom>
        </p:spPr>
        <p:txBody>
          <a:bodyPr/>
          <a:lstStyle/>
          <a:p>
            <a:pPr>
              <a:defRPr/>
            </a:pPr>
            <a:r>
              <a:rPr lang="en-GB" sz="1200" dirty="0" smtClean="0"/>
              <a:t>Introducing the Modern Workplace</a:t>
            </a:r>
            <a:endParaRPr lang="en-US" sz="1200" dirty="0"/>
          </a:p>
        </p:txBody>
      </p:sp>
    </p:spTree>
    <p:extLst>
      <p:ext uri="{BB962C8B-B14F-4D97-AF65-F5344CB8AC3E}">
        <p14:creationId xmlns:p14="http://schemas.microsoft.com/office/powerpoint/2010/main" val="312286332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purl.org/dc/terms/"/>
    <ds:schemaRef ds:uri="http://schemas.openxmlformats.org/package/2006/metadata/core-properties"/>
    <ds:schemaRef ds:uri="http://purl.org/dc/elements/1.1/"/>
    <ds:schemaRef ds:uri="http://www.w3.org/XML/1998/namespace"/>
    <ds:schemaRef ds:uri="http://schemas.microsoft.com/office/2006/documentManagement/types"/>
    <ds:schemaRef ds:uri="http://schemas.microsoft.com/office/infopath/2007/PartnerControl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774</TotalTime>
  <Words>1324</Words>
  <Application>Microsoft Office PowerPoint</Application>
  <PresentationFormat>On-screen Show (4:3)</PresentationFormat>
  <Paragraphs>226</Paragraphs>
  <Slides>23</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Tahoma</vt:lpstr>
      <vt:lpstr>20140311PresentationUWTSDTemplate</vt:lpstr>
      <vt:lpstr> Introducing the Modern Workplace:  Organisational Behaviour</vt:lpstr>
      <vt:lpstr>What is IMW all about?</vt:lpstr>
      <vt:lpstr>PowerPoint Presentation</vt:lpstr>
      <vt:lpstr>Organisational Behaviour</vt:lpstr>
      <vt:lpstr>PowerPoint Presentation</vt:lpstr>
      <vt:lpstr>Organisational Behaviour</vt:lpstr>
      <vt:lpstr>The Modern Workplace</vt:lpstr>
      <vt:lpstr> Introducing the Modern Workplace:  Business Strategy, Goals &amp; Objectives </vt:lpstr>
      <vt:lpstr>Session Overview</vt:lpstr>
      <vt:lpstr>‘Strategic management is the pattern of major objectives, purposes or goals and essential policies or plans for achieving those goals, stated in such a way as to define what business the company is in and the kind of company it is or is to be’</vt:lpstr>
      <vt:lpstr>1. What is Business Strategy?</vt:lpstr>
      <vt:lpstr>1. What is Business Strategy?</vt:lpstr>
      <vt:lpstr>2. Elements of Strategy</vt:lpstr>
      <vt:lpstr>2. Elements of Strategy </vt:lpstr>
      <vt:lpstr>2. Elements of Strategy </vt:lpstr>
      <vt:lpstr>2. Elements of Strategy</vt:lpstr>
      <vt:lpstr>2. Elements of Strategy</vt:lpstr>
      <vt:lpstr>2. Elements of Strategy</vt:lpstr>
      <vt:lpstr>2. Elements of Strategy</vt:lpstr>
      <vt:lpstr>3. SWOT Analysis</vt:lpstr>
      <vt:lpstr>4. Goals and Objectives </vt:lpstr>
      <vt:lpstr>Tutorial</vt:lpstr>
      <vt:lpstr>Tutorial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21</cp:revision>
  <dcterms:created xsi:type="dcterms:W3CDTF">2015-04-14T15:21:28Z</dcterms:created>
  <dcterms:modified xsi:type="dcterms:W3CDTF">2017-11-24T15:21:16Z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