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svg" ContentType="image/svg+xml"/>
  <Default Extension="wdp" ContentType="image/vnd.ms-photo"/>
  <Default Extension="xml" ContentType="application/xml"/>
  <Override PartName="/ppt/webextensions/taskpanes.xml" ContentType="application/vnd.ms-office.webextensiontaskpanes+xml"/>
  <Override PartName="/ppt/webextensions/webextension1.xml" ContentType="application/vnd.ms-office.webextension+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webextensions/webextension2.xml" ContentType="application/vnd.ms-office.webextension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thumbnail" Target="docProps/thumbnail.jpeg"/><Relationship Id="rId2" Type="http://schemas.openxmlformats.org/officeDocument/2006/relationships/officeDocument" Target="ppt/presentation.xml"/><Relationship Id="rId1" Type="http://schemas.microsoft.com/office/2011/relationships/webextensiontaskpanes" Target="ppt/webextensions/taskpanes.xml"/><Relationship Id="rId5" Type="http://schemas.openxmlformats.org/officeDocument/2006/relationships/extended-properties" Target="docProps/app.xml"/><Relationship Id="rId4" Type="http://schemas.openxmlformats.org/package/2006/relationships/metadata/core-properties" Target="docProps/core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31"/>
  </p:notesMasterIdLst>
  <p:sldIdLst>
    <p:sldId id="257" r:id="rId2"/>
    <p:sldId id="256" r:id="rId3"/>
    <p:sldId id="261" r:id="rId4"/>
    <p:sldId id="262" r:id="rId5"/>
    <p:sldId id="263" r:id="rId6"/>
    <p:sldId id="264" r:id="rId7"/>
    <p:sldId id="266" r:id="rId8"/>
    <p:sldId id="267" r:id="rId9"/>
    <p:sldId id="265" r:id="rId10"/>
    <p:sldId id="270" r:id="rId11"/>
    <p:sldId id="271" r:id="rId12"/>
    <p:sldId id="273" r:id="rId13"/>
    <p:sldId id="272" r:id="rId14"/>
    <p:sldId id="274" r:id="rId15"/>
    <p:sldId id="275" r:id="rId16"/>
    <p:sldId id="259" r:id="rId17"/>
    <p:sldId id="276" r:id="rId18"/>
    <p:sldId id="278" r:id="rId19"/>
    <p:sldId id="279" r:id="rId20"/>
    <p:sldId id="277" r:id="rId21"/>
    <p:sldId id="280" r:id="rId22"/>
    <p:sldId id="281" r:id="rId23"/>
    <p:sldId id="260" r:id="rId24"/>
    <p:sldId id="282" r:id="rId25"/>
    <p:sldId id="283" r:id="rId26"/>
    <p:sldId id="284" r:id="rId27"/>
    <p:sldId id="285" r:id="rId28"/>
    <p:sldId id="286" r:id="rId29"/>
    <p:sldId id="287" r:id="rId30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DCEAF7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43141253-34F4-4064-B0A6-A9BE99FB13BE}" v="37" dt="2025-10-06T10:06:38.868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6993" autoAdjust="0"/>
    <p:restoredTop sz="94660"/>
  </p:normalViewPr>
  <p:slideViewPr>
    <p:cSldViewPr snapToGrid="0">
      <p:cViewPr varScale="1">
        <p:scale>
          <a:sx n="102" d="100"/>
          <a:sy n="102" d="100"/>
        </p:scale>
        <p:origin x="840" y="7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21" Type="http://schemas.openxmlformats.org/officeDocument/2006/relationships/slide" Target="slides/slide20.xml"/><Relationship Id="rId34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presProps" Target="presProps.xml"/><Relationship Id="rId37" Type="http://schemas.microsoft.com/office/2015/10/relationships/revisionInfo" Target="revisionInfo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microsoft.com/office/2016/11/relationships/changesInfo" Target="changesInfos/changesInfo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tableStyles" Target="tableStyles.xml"/><Relationship Id="rId8" Type="http://schemas.openxmlformats.org/officeDocument/2006/relationships/slide" Target="slides/slide7.xml"/><Relationship Id="rId3" Type="http://schemas.openxmlformats.org/officeDocument/2006/relationships/slide" Target="slides/slide2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Simona Ferraraccio" userId="c9694aeb-2f50-401b-8abf-67f8a7106701" providerId="ADAL" clId="{43141253-34F4-4064-B0A6-A9BE99FB13BE}"/>
    <pc:docChg chg="custSel delSld modSld">
      <pc:chgData name="Simona Ferraraccio" userId="c9694aeb-2f50-401b-8abf-67f8a7106701" providerId="ADAL" clId="{43141253-34F4-4064-B0A6-A9BE99FB13BE}" dt="2025-10-06T10:17:28.623" v="58" actId="1076"/>
      <pc:docMkLst>
        <pc:docMk/>
      </pc:docMkLst>
      <pc:sldChg chg="del">
        <pc:chgData name="Simona Ferraraccio" userId="c9694aeb-2f50-401b-8abf-67f8a7106701" providerId="ADAL" clId="{43141253-34F4-4064-B0A6-A9BE99FB13BE}" dt="2025-10-06T10:08:17.331" v="48" actId="47"/>
        <pc:sldMkLst>
          <pc:docMk/>
          <pc:sldMk cId="4004710363" sldId="258"/>
        </pc:sldMkLst>
      </pc:sldChg>
      <pc:sldChg chg="modSp mod">
        <pc:chgData name="Simona Ferraraccio" userId="c9694aeb-2f50-401b-8abf-67f8a7106701" providerId="ADAL" clId="{43141253-34F4-4064-B0A6-A9BE99FB13BE}" dt="2025-10-06T10:08:31.865" v="51" actId="20577"/>
        <pc:sldMkLst>
          <pc:docMk/>
          <pc:sldMk cId="1321793027" sldId="259"/>
        </pc:sldMkLst>
        <pc:spChg chg="mod">
          <ac:chgData name="Simona Ferraraccio" userId="c9694aeb-2f50-401b-8abf-67f8a7106701" providerId="ADAL" clId="{43141253-34F4-4064-B0A6-A9BE99FB13BE}" dt="2025-10-06T10:08:31.865" v="51" actId="20577"/>
          <ac:spMkLst>
            <pc:docMk/>
            <pc:sldMk cId="1321793027" sldId="259"/>
            <ac:spMk id="2" creationId="{7A5F9878-75DA-85B4-A99F-C5099F25514E}"/>
          </ac:spMkLst>
        </pc:spChg>
      </pc:sldChg>
      <pc:sldChg chg="modSp mod">
        <pc:chgData name="Simona Ferraraccio" userId="c9694aeb-2f50-401b-8abf-67f8a7106701" providerId="ADAL" clId="{43141253-34F4-4064-B0A6-A9BE99FB13BE}" dt="2025-10-06T10:08:36.278" v="53" actId="20577"/>
        <pc:sldMkLst>
          <pc:docMk/>
          <pc:sldMk cId="2188397002" sldId="260"/>
        </pc:sldMkLst>
        <pc:spChg chg="mod">
          <ac:chgData name="Simona Ferraraccio" userId="c9694aeb-2f50-401b-8abf-67f8a7106701" providerId="ADAL" clId="{43141253-34F4-4064-B0A6-A9BE99FB13BE}" dt="2025-10-06T10:08:36.278" v="53" actId="20577"/>
          <ac:spMkLst>
            <pc:docMk/>
            <pc:sldMk cId="2188397002" sldId="260"/>
            <ac:spMk id="2" creationId="{1D9B513F-17EA-581C-8A56-668475876205}"/>
          </ac:spMkLst>
        </pc:spChg>
      </pc:sldChg>
      <pc:sldChg chg="del">
        <pc:chgData name="Simona Ferraraccio" userId="c9694aeb-2f50-401b-8abf-67f8a7106701" providerId="ADAL" clId="{43141253-34F4-4064-B0A6-A9BE99FB13BE}" dt="2025-10-06T10:08:21.440" v="49" actId="47"/>
        <pc:sldMkLst>
          <pc:docMk/>
          <pc:sldMk cId="603035106" sldId="268"/>
        </pc:sldMkLst>
      </pc:sldChg>
      <pc:sldChg chg="del">
        <pc:chgData name="Simona Ferraraccio" userId="c9694aeb-2f50-401b-8abf-67f8a7106701" providerId="ADAL" clId="{43141253-34F4-4064-B0A6-A9BE99FB13BE}" dt="2025-10-06T10:08:21.440" v="49" actId="47"/>
        <pc:sldMkLst>
          <pc:docMk/>
          <pc:sldMk cId="509495499" sldId="269"/>
        </pc:sldMkLst>
      </pc:sldChg>
      <pc:sldChg chg="modSp">
        <pc:chgData name="Simona Ferraraccio" userId="c9694aeb-2f50-401b-8abf-67f8a7106701" providerId="ADAL" clId="{43141253-34F4-4064-B0A6-A9BE99FB13BE}" dt="2025-10-06T10:03:00.910" v="31" actId="20577"/>
        <pc:sldMkLst>
          <pc:docMk/>
          <pc:sldMk cId="1998155001" sldId="270"/>
        </pc:sldMkLst>
        <pc:graphicFrameChg chg="mod">
          <ac:chgData name="Simona Ferraraccio" userId="c9694aeb-2f50-401b-8abf-67f8a7106701" providerId="ADAL" clId="{43141253-34F4-4064-B0A6-A9BE99FB13BE}" dt="2025-10-06T10:03:00.910" v="31" actId="20577"/>
          <ac:graphicFrameMkLst>
            <pc:docMk/>
            <pc:sldMk cId="1998155001" sldId="270"/>
            <ac:graphicFrameMk id="7" creationId="{A5BD569D-437A-0932-316F-C392123F124B}"/>
          </ac:graphicFrameMkLst>
        </pc:graphicFrameChg>
      </pc:sldChg>
      <pc:sldChg chg="modSp mod">
        <pc:chgData name="Simona Ferraraccio" userId="c9694aeb-2f50-401b-8abf-67f8a7106701" providerId="ADAL" clId="{43141253-34F4-4064-B0A6-A9BE99FB13BE}" dt="2025-10-06T10:05:20.615" v="44" actId="1076"/>
        <pc:sldMkLst>
          <pc:docMk/>
          <pc:sldMk cId="4004017507" sldId="273"/>
        </pc:sldMkLst>
        <pc:spChg chg="mod">
          <ac:chgData name="Simona Ferraraccio" userId="c9694aeb-2f50-401b-8abf-67f8a7106701" providerId="ADAL" clId="{43141253-34F4-4064-B0A6-A9BE99FB13BE}" dt="2025-10-06T10:05:20.615" v="44" actId="1076"/>
          <ac:spMkLst>
            <pc:docMk/>
            <pc:sldMk cId="4004017507" sldId="273"/>
            <ac:spMk id="7" creationId="{7FCB6D33-3092-5CB3-F444-FB198BFD8668}"/>
          </ac:spMkLst>
        </pc:spChg>
      </pc:sldChg>
      <pc:sldChg chg="addSp modSp mod">
        <pc:chgData name="Simona Ferraraccio" userId="c9694aeb-2f50-401b-8abf-67f8a7106701" providerId="ADAL" clId="{43141253-34F4-4064-B0A6-A9BE99FB13BE}" dt="2025-10-06T10:06:42.178" v="47" actId="1076"/>
        <pc:sldMkLst>
          <pc:docMk/>
          <pc:sldMk cId="4168465991" sldId="277"/>
        </pc:sldMkLst>
        <pc:spChg chg="mod">
          <ac:chgData name="Simona Ferraraccio" userId="c9694aeb-2f50-401b-8abf-67f8a7106701" providerId="ADAL" clId="{43141253-34F4-4064-B0A6-A9BE99FB13BE}" dt="2025-10-06T10:06:38.868" v="46" actId="164"/>
          <ac:spMkLst>
            <pc:docMk/>
            <pc:sldMk cId="4168465991" sldId="277"/>
            <ac:spMk id="14" creationId="{47F805A1-07D3-1F40-B801-18C123A04809}"/>
          </ac:spMkLst>
        </pc:spChg>
        <pc:spChg chg="mod">
          <ac:chgData name="Simona Ferraraccio" userId="c9694aeb-2f50-401b-8abf-67f8a7106701" providerId="ADAL" clId="{43141253-34F4-4064-B0A6-A9BE99FB13BE}" dt="2025-10-06T10:06:38.868" v="46" actId="164"/>
          <ac:spMkLst>
            <pc:docMk/>
            <pc:sldMk cId="4168465991" sldId="277"/>
            <ac:spMk id="15" creationId="{BFAE9C87-BAA4-3E11-DDE3-ACD79E76522A}"/>
          </ac:spMkLst>
        </pc:spChg>
        <pc:spChg chg="mod">
          <ac:chgData name="Simona Ferraraccio" userId="c9694aeb-2f50-401b-8abf-67f8a7106701" providerId="ADAL" clId="{43141253-34F4-4064-B0A6-A9BE99FB13BE}" dt="2025-10-06T10:06:38.868" v="46" actId="164"/>
          <ac:spMkLst>
            <pc:docMk/>
            <pc:sldMk cId="4168465991" sldId="277"/>
            <ac:spMk id="16" creationId="{16243820-087E-2AB7-5640-030E714902FE}"/>
          </ac:spMkLst>
        </pc:spChg>
        <pc:spChg chg="mod">
          <ac:chgData name="Simona Ferraraccio" userId="c9694aeb-2f50-401b-8abf-67f8a7106701" providerId="ADAL" clId="{43141253-34F4-4064-B0A6-A9BE99FB13BE}" dt="2025-10-06T10:06:38.868" v="46" actId="164"/>
          <ac:spMkLst>
            <pc:docMk/>
            <pc:sldMk cId="4168465991" sldId="277"/>
            <ac:spMk id="17" creationId="{4AB96AF8-F46A-AC37-4271-558584E2DA5B}"/>
          </ac:spMkLst>
        </pc:spChg>
        <pc:grpChg chg="add mod">
          <ac:chgData name="Simona Ferraraccio" userId="c9694aeb-2f50-401b-8abf-67f8a7106701" providerId="ADAL" clId="{43141253-34F4-4064-B0A6-A9BE99FB13BE}" dt="2025-10-06T10:06:42.178" v="47" actId="1076"/>
          <ac:grpSpMkLst>
            <pc:docMk/>
            <pc:sldMk cId="4168465991" sldId="277"/>
            <ac:grpSpMk id="3" creationId="{B4B73C34-963E-5485-58EA-5AD2922287FB}"/>
          </ac:grpSpMkLst>
        </pc:grpChg>
        <pc:picChg chg="mod">
          <ac:chgData name="Simona Ferraraccio" userId="c9694aeb-2f50-401b-8abf-67f8a7106701" providerId="ADAL" clId="{43141253-34F4-4064-B0A6-A9BE99FB13BE}" dt="2025-10-06T10:06:38.868" v="46" actId="164"/>
          <ac:picMkLst>
            <pc:docMk/>
            <pc:sldMk cId="4168465991" sldId="277"/>
            <ac:picMk id="13" creationId="{EE274121-6959-D62A-3B56-43B5A9866D69}"/>
          </ac:picMkLst>
        </pc:picChg>
      </pc:sldChg>
      <pc:sldChg chg="modSp mod">
        <pc:chgData name="Simona Ferraraccio" userId="c9694aeb-2f50-401b-8abf-67f8a7106701" providerId="ADAL" clId="{43141253-34F4-4064-B0A6-A9BE99FB13BE}" dt="2025-10-06T10:17:28.623" v="58" actId="1076"/>
        <pc:sldMkLst>
          <pc:docMk/>
          <pc:sldMk cId="1365906235" sldId="283"/>
        </pc:sldMkLst>
        <pc:spChg chg="mod">
          <ac:chgData name="Simona Ferraraccio" userId="c9694aeb-2f50-401b-8abf-67f8a7106701" providerId="ADAL" clId="{43141253-34F4-4064-B0A6-A9BE99FB13BE}" dt="2025-10-06T10:17:28.623" v="58" actId="1076"/>
          <ac:spMkLst>
            <pc:docMk/>
            <pc:sldMk cId="1365906235" sldId="283"/>
            <ac:spMk id="9" creationId="{9DCE7740-D28F-4C06-61A2-C441714CFF25}"/>
          </ac:spMkLst>
        </pc:spChg>
      </pc:sldChg>
      <pc:sldChg chg="modSp mod">
        <pc:chgData name="Simona Ferraraccio" userId="c9694aeb-2f50-401b-8abf-67f8a7106701" providerId="ADAL" clId="{43141253-34F4-4064-B0A6-A9BE99FB13BE}" dt="2025-10-06T10:15:14.840" v="57" actId="27636"/>
        <pc:sldMkLst>
          <pc:docMk/>
          <pc:sldMk cId="516892272" sldId="285"/>
        </pc:sldMkLst>
        <pc:spChg chg="mod">
          <ac:chgData name="Simona Ferraraccio" userId="c9694aeb-2f50-401b-8abf-67f8a7106701" providerId="ADAL" clId="{43141253-34F4-4064-B0A6-A9BE99FB13BE}" dt="2025-10-06T10:15:14.840" v="57" actId="27636"/>
          <ac:spMkLst>
            <pc:docMk/>
            <pc:sldMk cId="516892272" sldId="285"/>
            <ac:spMk id="3" creationId="{6C9DECFA-40C8-A478-3C66-AEC4E749F4F8}"/>
          </ac:spMkLst>
        </pc:spChg>
      </pc:sldChg>
    </pc:docChg>
  </pc:docChgLst>
  <pc:docChgLst>
    <pc:chgData name="Simona Ferraraccio" userId="c9694aeb-2f50-401b-8abf-67f8a7106701" providerId="ADAL" clId="{C54BAB16-4E0C-4B37-A7DB-37CE39DEFD43}"/>
    <pc:docChg chg="undo custSel addSld delSld modSld sldOrd">
      <pc:chgData name="Simona Ferraraccio" userId="c9694aeb-2f50-401b-8abf-67f8a7106701" providerId="ADAL" clId="{C54BAB16-4E0C-4B37-A7DB-37CE39DEFD43}" dt="2025-09-04T15:21:49.785" v="11744"/>
      <pc:docMkLst>
        <pc:docMk/>
      </pc:docMkLst>
      <pc:sldChg chg="modSp mod">
        <pc:chgData name="Simona Ferraraccio" userId="c9694aeb-2f50-401b-8abf-67f8a7106701" providerId="ADAL" clId="{C54BAB16-4E0C-4B37-A7DB-37CE39DEFD43}" dt="2025-09-04T09:36:13.828" v="3369" actId="20577"/>
        <pc:sldMkLst>
          <pc:docMk/>
          <pc:sldMk cId="372360108" sldId="256"/>
        </pc:sldMkLst>
      </pc:sldChg>
      <pc:sldChg chg="modSp mod">
        <pc:chgData name="Simona Ferraraccio" userId="c9694aeb-2f50-401b-8abf-67f8a7106701" providerId="ADAL" clId="{C54BAB16-4E0C-4B37-A7DB-37CE39DEFD43}" dt="2025-09-04T09:36:03.460" v="3354" actId="1076"/>
        <pc:sldMkLst>
          <pc:docMk/>
          <pc:sldMk cId="4004710363" sldId="258"/>
        </pc:sldMkLst>
      </pc:sldChg>
      <pc:sldChg chg="modSp mod">
        <pc:chgData name="Simona Ferraraccio" userId="c9694aeb-2f50-401b-8abf-67f8a7106701" providerId="ADAL" clId="{C54BAB16-4E0C-4B37-A7DB-37CE39DEFD43}" dt="2025-09-04T13:52:21.208" v="8349" actId="20577"/>
        <pc:sldMkLst>
          <pc:docMk/>
          <pc:sldMk cId="1321793027" sldId="259"/>
        </pc:sldMkLst>
      </pc:sldChg>
      <pc:sldChg chg="addSp modSp mod setBg">
        <pc:chgData name="Simona Ferraraccio" userId="c9694aeb-2f50-401b-8abf-67f8a7106701" providerId="ADAL" clId="{C54BAB16-4E0C-4B37-A7DB-37CE39DEFD43}" dt="2025-09-04T14:58:16.315" v="9668" actId="1076"/>
        <pc:sldMkLst>
          <pc:docMk/>
          <pc:sldMk cId="2188397002" sldId="260"/>
        </pc:sldMkLst>
      </pc:sldChg>
      <pc:sldChg chg="addSp delSp modSp new mod">
        <pc:chgData name="Simona Ferraraccio" userId="c9694aeb-2f50-401b-8abf-67f8a7106701" providerId="ADAL" clId="{C54BAB16-4E0C-4B37-A7DB-37CE39DEFD43}" dt="2025-09-04T07:52:04.073" v="411" actId="14100"/>
        <pc:sldMkLst>
          <pc:docMk/>
          <pc:sldMk cId="889075955" sldId="261"/>
        </pc:sldMkLst>
      </pc:sldChg>
      <pc:sldChg chg="addSp modSp new mod setBg">
        <pc:chgData name="Simona Ferraraccio" userId="c9694aeb-2f50-401b-8abf-67f8a7106701" providerId="ADAL" clId="{C54BAB16-4E0C-4B37-A7DB-37CE39DEFD43}" dt="2025-09-04T08:30:06.328" v="665" actId="1076"/>
        <pc:sldMkLst>
          <pc:docMk/>
          <pc:sldMk cId="2118060820" sldId="262"/>
        </pc:sldMkLst>
      </pc:sldChg>
      <pc:sldChg chg="addSp delSp modSp new mod">
        <pc:chgData name="Simona Ferraraccio" userId="c9694aeb-2f50-401b-8abf-67f8a7106701" providerId="ADAL" clId="{C54BAB16-4E0C-4B37-A7DB-37CE39DEFD43}" dt="2025-09-04T08:47:51.535" v="1096" actId="20577"/>
        <pc:sldMkLst>
          <pc:docMk/>
          <pc:sldMk cId="487085614" sldId="263"/>
        </pc:sldMkLst>
      </pc:sldChg>
      <pc:sldChg chg="addSp delSp modSp new mod">
        <pc:chgData name="Simona Ferraraccio" userId="c9694aeb-2f50-401b-8abf-67f8a7106701" providerId="ADAL" clId="{C54BAB16-4E0C-4B37-A7DB-37CE39DEFD43}" dt="2025-09-04T09:00:55.675" v="1727" actId="1076"/>
        <pc:sldMkLst>
          <pc:docMk/>
          <pc:sldMk cId="2305949432" sldId="264"/>
        </pc:sldMkLst>
      </pc:sldChg>
      <pc:sldChg chg="addSp modSp new mod setBg">
        <pc:chgData name="Simona Ferraraccio" userId="c9694aeb-2f50-401b-8abf-67f8a7106701" providerId="ADAL" clId="{C54BAB16-4E0C-4B37-A7DB-37CE39DEFD43}" dt="2025-09-04T09:03:13.200" v="1881" actId="26606"/>
        <pc:sldMkLst>
          <pc:docMk/>
          <pc:sldMk cId="297424887" sldId="265"/>
        </pc:sldMkLst>
      </pc:sldChg>
      <pc:sldChg chg="addSp modSp new mod setBg">
        <pc:chgData name="Simona Ferraraccio" userId="c9694aeb-2f50-401b-8abf-67f8a7106701" providerId="ADAL" clId="{C54BAB16-4E0C-4B37-A7DB-37CE39DEFD43}" dt="2025-09-04T09:20:54.518" v="2515" actId="14100"/>
        <pc:sldMkLst>
          <pc:docMk/>
          <pc:sldMk cId="3737223715" sldId="266"/>
        </pc:sldMkLst>
      </pc:sldChg>
      <pc:sldChg chg="addSp delSp modSp new mod setBg modAnim">
        <pc:chgData name="Simona Ferraraccio" userId="c9694aeb-2f50-401b-8abf-67f8a7106701" providerId="ADAL" clId="{C54BAB16-4E0C-4B37-A7DB-37CE39DEFD43}" dt="2025-09-04T09:26:23.666" v="3131" actId="1582"/>
        <pc:sldMkLst>
          <pc:docMk/>
          <pc:sldMk cId="3933034886" sldId="267"/>
        </pc:sldMkLst>
      </pc:sldChg>
      <pc:sldChg chg="add">
        <pc:chgData name="Simona Ferraraccio" userId="c9694aeb-2f50-401b-8abf-67f8a7106701" providerId="ADAL" clId="{C54BAB16-4E0C-4B37-A7DB-37CE39DEFD43}" dt="2025-09-04T09:34:26.199" v="3353"/>
        <pc:sldMkLst>
          <pc:docMk/>
          <pc:sldMk cId="603035106" sldId="268"/>
        </pc:sldMkLst>
      </pc:sldChg>
      <pc:sldChg chg="addSp modSp new del mod">
        <pc:chgData name="Simona Ferraraccio" userId="c9694aeb-2f50-401b-8abf-67f8a7106701" providerId="ADAL" clId="{C54BAB16-4E0C-4B37-A7DB-37CE39DEFD43}" dt="2025-09-04T09:34:23.579" v="3352" actId="47"/>
        <pc:sldMkLst>
          <pc:docMk/>
          <pc:sldMk cId="4130421277" sldId="268"/>
        </pc:sldMkLst>
      </pc:sldChg>
      <pc:sldChg chg="add">
        <pc:chgData name="Simona Ferraraccio" userId="c9694aeb-2f50-401b-8abf-67f8a7106701" providerId="ADAL" clId="{C54BAB16-4E0C-4B37-A7DB-37CE39DEFD43}" dt="2025-09-04T09:34:26.199" v="3353"/>
        <pc:sldMkLst>
          <pc:docMk/>
          <pc:sldMk cId="509495499" sldId="269"/>
        </pc:sldMkLst>
      </pc:sldChg>
      <pc:sldChg chg="addSp delSp modSp new mod">
        <pc:chgData name="Simona Ferraraccio" userId="c9694aeb-2f50-401b-8abf-67f8a7106701" providerId="ADAL" clId="{C54BAB16-4E0C-4B37-A7DB-37CE39DEFD43}" dt="2025-09-04T09:45:22.273" v="4016" actId="12100"/>
        <pc:sldMkLst>
          <pc:docMk/>
          <pc:sldMk cId="1998155001" sldId="270"/>
        </pc:sldMkLst>
      </pc:sldChg>
      <pc:sldChg chg="addSp delSp modSp new mod">
        <pc:chgData name="Simona Ferraraccio" userId="c9694aeb-2f50-401b-8abf-67f8a7106701" providerId="ADAL" clId="{C54BAB16-4E0C-4B37-A7DB-37CE39DEFD43}" dt="2025-09-04T10:03:07.912" v="4655" actId="208"/>
        <pc:sldMkLst>
          <pc:docMk/>
          <pc:sldMk cId="4247334310" sldId="271"/>
        </pc:sldMkLst>
      </pc:sldChg>
      <pc:sldChg chg="addSp delSp modSp new mod setBg">
        <pc:chgData name="Simona Ferraraccio" userId="c9694aeb-2f50-401b-8abf-67f8a7106701" providerId="ADAL" clId="{C54BAB16-4E0C-4B37-A7DB-37CE39DEFD43}" dt="2025-09-04T10:40:16.168" v="6801" actId="26606"/>
        <pc:sldMkLst>
          <pc:docMk/>
          <pc:sldMk cId="1107436458" sldId="272"/>
        </pc:sldMkLst>
      </pc:sldChg>
      <pc:sldChg chg="addSp delSp modSp new mod ord">
        <pc:chgData name="Simona Ferraraccio" userId="c9694aeb-2f50-401b-8abf-67f8a7106701" providerId="ADAL" clId="{C54BAB16-4E0C-4B37-A7DB-37CE39DEFD43}" dt="2025-09-04T10:33:06.022" v="6412" actId="1036"/>
        <pc:sldMkLst>
          <pc:docMk/>
          <pc:sldMk cId="4004017507" sldId="273"/>
        </pc:sldMkLst>
      </pc:sldChg>
      <pc:sldChg chg="add">
        <pc:chgData name="Simona Ferraraccio" userId="c9694aeb-2f50-401b-8abf-67f8a7106701" providerId="ADAL" clId="{C54BAB16-4E0C-4B37-A7DB-37CE39DEFD43}" dt="2025-09-04T10:40:27.865" v="6802"/>
        <pc:sldMkLst>
          <pc:docMk/>
          <pc:sldMk cId="2949872792" sldId="274"/>
        </pc:sldMkLst>
      </pc:sldChg>
      <pc:sldChg chg="add">
        <pc:chgData name="Simona Ferraraccio" userId="c9694aeb-2f50-401b-8abf-67f8a7106701" providerId="ADAL" clId="{C54BAB16-4E0C-4B37-A7DB-37CE39DEFD43}" dt="2025-09-04T10:40:27.865" v="6802"/>
        <pc:sldMkLst>
          <pc:docMk/>
          <pc:sldMk cId="3295698748" sldId="275"/>
        </pc:sldMkLst>
      </pc:sldChg>
      <pc:sldChg chg="addSp delSp modSp new mod setBg">
        <pc:chgData name="Simona Ferraraccio" userId="c9694aeb-2f50-401b-8abf-67f8a7106701" providerId="ADAL" clId="{C54BAB16-4E0C-4B37-A7DB-37CE39DEFD43}" dt="2025-09-04T12:51:28.132" v="7536" actId="14100"/>
        <pc:sldMkLst>
          <pc:docMk/>
          <pc:sldMk cId="3937821059" sldId="276"/>
        </pc:sldMkLst>
      </pc:sldChg>
      <pc:sldChg chg="addSp delSp modSp new mod">
        <pc:chgData name="Simona Ferraraccio" userId="c9694aeb-2f50-401b-8abf-67f8a7106701" providerId="ADAL" clId="{C54BAB16-4E0C-4B37-A7DB-37CE39DEFD43}" dt="2025-09-04T13:52:07.907" v="8325" actId="1076"/>
        <pc:sldMkLst>
          <pc:docMk/>
          <pc:sldMk cId="4168465991" sldId="277"/>
        </pc:sldMkLst>
      </pc:sldChg>
      <pc:sldChg chg="addSp modSp new mod setBg">
        <pc:chgData name="Simona Ferraraccio" userId="c9694aeb-2f50-401b-8abf-67f8a7106701" providerId="ADAL" clId="{C54BAB16-4E0C-4B37-A7DB-37CE39DEFD43}" dt="2025-09-04T14:50:39.171" v="9334" actId="20577"/>
        <pc:sldMkLst>
          <pc:docMk/>
          <pc:sldMk cId="334950624" sldId="278"/>
        </pc:sldMkLst>
      </pc:sldChg>
      <pc:sldChg chg="addSp delSp modSp new mod modAnim">
        <pc:chgData name="Simona Ferraraccio" userId="c9694aeb-2f50-401b-8abf-67f8a7106701" providerId="ADAL" clId="{C54BAB16-4E0C-4B37-A7DB-37CE39DEFD43}" dt="2025-09-04T14:57:17.833" v="9666" actId="14100"/>
        <pc:sldMkLst>
          <pc:docMk/>
          <pc:sldMk cId="1865730233" sldId="279"/>
        </pc:sldMkLst>
      </pc:sldChg>
      <pc:sldChg chg="add">
        <pc:chgData name="Simona Ferraraccio" userId="c9694aeb-2f50-401b-8abf-67f8a7106701" providerId="ADAL" clId="{C54BAB16-4E0C-4B37-A7DB-37CE39DEFD43}" dt="2025-09-04T14:57:37.210" v="9667"/>
        <pc:sldMkLst>
          <pc:docMk/>
          <pc:sldMk cId="779085003" sldId="280"/>
        </pc:sldMkLst>
      </pc:sldChg>
      <pc:sldChg chg="add">
        <pc:chgData name="Simona Ferraraccio" userId="c9694aeb-2f50-401b-8abf-67f8a7106701" providerId="ADAL" clId="{C54BAB16-4E0C-4B37-A7DB-37CE39DEFD43}" dt="2025-09-04T14:57:37.210" v="9667"/>
        <pc:sldMkLst>
          <pc:docMk/>
          <pc:sldMk cId="2771964293" sldId="281"/>
        </pc:sldMkLst>
      </pc:sldChg>
      <pc:sldChg chg="addSp delSp modSp new mod">
        <pc:chgData name="Simona Ferraraccio" userId="c9694aeb-2f50-401b-8abf-67f8a7106701" providerId="ADAL" clId="{C54BAB16-4E0C-4B37-A7DB-37CE39DEFD43}" dt="2025-09-04T15:07:16.449" v="10336" actId="1076"/>
        <pc:sldMkLst>
          <pc:docMk/>
          <pc:sldMk cId="609489884" sldId="282"/>
        </pc:sldMkLst>
      </pc:sldChg>
      <pc:sldChg chg="addSp modSp new mod setBg">
        <pc:chgData name="Simona Ferraraccio" userId="c9694aeb-2f50-401b-8abf-67f8a7106701" providerId="ADAL" clId="{C54BAB16-4E0C-4B37-A7DB-37CE39DEFD43}" dt="2025-09-04T15:12:51.563" v="10900" actId="1076"/>
        <pc:sldMkLst>
          <pc:docMk/>
          <pc:sldMk cId="1365906235" sldId="283"/>
        </pc:sldMkLst>
      </pc:sldChg>
      <pc:sldChg chg="addSp modSp new mod setBg">
        <pc:chgData name="Simona Ferraraccio" userId="c9694aeb-2f50-401b-8abf-67f8a7106701" providerId="ADAL" clId="{C54BAB16-4E0C-4B37-A7DB-37CE39DEFD43}" dt="2025-09-04T15:17:24.911" v="11417" actId="1076"/>
        <pc:sldMkLst>
          <pc:docMk/>
          <pc:sldMk cId="3609751832" sldId="284"/>
        </pc:sldMkLst>
      </pc:sldChg>
      <pc:sldChg chg="addSp modSp new mod setBg">
        <pc:chgData name="Simona Ferraraccio" userId="c9694aeb-2f50-401b-8abf-67f8a7106701" providerId="ADAL" clId="{C54BAB16-4E0C-4B37-A7DB-37CE39DEFD43}" dt="2025-09-04T15:20:45.410" v="11739" actId="20577"/>
        <pc:sldMkLst>
          <pc:docMk/>
          <pc:sldMk cId="516892272" sldId="285"/>
        </pc:sldMkLst>
      </pc:sldChg>
      <pc:sldChg chg="add">
        <pc:chgData name="Simona Ferraraccio" userId="c9694aeb-2f50-401b-8abf-67f8a7106701" providerId="ADAL" clId="{C54BAB16-4E0C-4B37-A7DB-37CE39DEFD43}" dt="2025-09-04T15:20:55.779" v="11740"/>
        <pc:sldMkLst>
          <pc:docMk/>
          <pc:sldMk cId="2662983461" sldId="286"/>
        </pc:sldMkLst>
      </pc:sldChg>
      <pc:sldChg chg="add del">
        <pc:chgData name="Simona Ferraraccio" userId="c9694aeb-2f50-401b-8abf-67f8a7106701" providerId="ADAL" clId="{C54BAB16-4E0C-4B37-A7DB-37CE39DEFD43}" dt="2025-09-04T15:21:35.226" v="11742" actId="47"/>
        <pc:sldMkLst>
          <pc:docMk/>
          <pc:sldMk cId="535556503" sldId="287"/>
        </pc:sldMkLst>
      </pc:sldChg>
      <pc:sldChg chg="delSp add setBg delDesignElem">
        <pc:chgData name="Simona Ferraraccio" userId="c9694aeb-2f50-401b-8abf-67f8a7106701" providerId="ADAL" clId="{C54BAB16-4E0C-4B37-A7DB-37CE39DEFD43}" dt="2025-09-04T15:21:49.785" v="11744"/>
        <pc:sldMkLst>
          <pc:docMk/>
          <pc:sldMk cId="2313568668" sldId="287"/>
        </pc:sldMkLst>
      </pc:sldChg>
    </pc:docChg>
  </pc:docChgLst>
</pc:chgInfo>
</file>

<file path=ppt/diagrams/_rels/data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g"/><Relationship Id="rId1" Type="http://schemas.openxmlformats.org/officeDocument/2006/relationships/image" Target="../media/image11.jpg"/></Relationships>
</file>

<file path=ppt/diagrams/_rels/drawing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g"/><Relationship Id="rId1" Type="http://schemas.openxmlformats.org/officeDocument/2006/relationships/image" Target="../media/image11.jp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4">
  <dgm:title val=""/>
  <dgm:desc val=""/>
  <dgm:catLst>
    <dgm:cat type="accent1" pri="11400"/>
  </dgm:catLst>
  <dgm:styleLbl name="node0">
    <dgm:fillClrLst meth="cycle">
      <a:schemeClr val="accent1">
        <a:shade val="60000"/>
      </a:schemeClr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cycle">
      <a:schemeClr val="accent1">
        <a:shade val="50000"/>
      </a:schemeClr>
      <a:schemeClr val="accent1">
        <a:tint val="55000"/>
      </a:schemeClr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cycle">
      <a:schemeClr val="accent1">
        <a:shade val="50000"/>
      </a:schemeClr>
      <a:schemeClr val="accent1">
        <a:tint val="55000"/>
      </a:schemeClr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/>
    <dgm:txEffectClrLst/>
  </dgm:styleLbl>
  <dgm:styleLbl name="lnNode1">
    <dgm:fillClrLst meth="cycle">
      <a:schemeClr val="accent1">
        <a:shade val="50000"/>
      </a:schemeClr>
      <a:schemeClr val="accent1">
        <a:tint val="55000"/>
      </a:schemeClr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cycle">
      <a:schemeClr val="accent1">
        <a:shade val="80000"/>
        <a:alpha val="50000"/>
      </a:schemeClr>
      <a:schemeClr val="accent1">
        <a:tint val="50000"/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1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>
        <a:tint val="99000"/>
      </a:schemeClr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1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1">
        <a:tint val="50000"/>
      </a:schemeClr>
      <a:schemeClr val="accent1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1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1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cycle">
      <a:schemeClr val="accent1">
        <a:shade val="90000"/>
      </a:schemeClr>
      <a:schemeClr val="accent1">
        <a:tint val="50000"/>
      </a:schemeClr>
    </dgm:fillClrLst>
    <dgm:linClrLst meth="cycle">
      <a:schemeClr val="accent1">
        <a:shade val="90000"/>
      </a:schemeClr>
      <a:schemeClr val="accent1">
        <a:tint val="50000"/>
      </a:schemeClr>
    </dgm:linClrLst>
    <dgm:effectClrLst/>
    <dgm:txLinClrLst/>
    <dgm:txFillClrLst/>
    <dgm:txEffectClrLst/>
  </dgm:styleLbl>
  <dgm:styleLbl name="fgSibTrans2D1">
    <dgm:fillClrLst meth="cycle">
      <a:schemeClr val="accent1">
        <a:shade val="90000"/>
      </a:schemeClr>
      <a:schemeClr val="accent1">
        <a:tint val="50000"/>
      </a:schemeClr>
    </dgm:fillClrLst>
    <dgm:linClrLst meth="cycle">
      <a:schemeClr val="accent1">
        <a:shade val="90000"/>
      </a:schemeClr>
      <a:schemeClr val="accent1">
        <a:tint val="50000"/>
      </a:schemeClr>
    </dgm:linClrLst>
    <dgm:effectClrLst/>
    <dgm:txLinClrLst/>
    <dgm:txFillClrLst/>
    <dgm:txEffectClrLst/>
  </dgm:styleLbl>
  <dgm:styleLbl name="bgSibTrans2D1">
    <dgm:fillClrLst meth="cycle">
      <a:schemeClr val="accent1">
        <a:shade val="90000"/>
      </a:schemeClr>
      <a:schemeClr val="accent1">
        <a:tint val="50000"/>
      </a:schemeClr>
    </dgm:fillClrLst>
    <dgm:linClrLst meth="cycle">
      <a:schemeClr val="accent1">
        <a:shade val="90000"/>
      </a:schemeClr>
      <a:schemeClr val="accent1">
        <a:tint val="50000"/>
      </a:schemeClr>
    </dgm:linClrLst>
    <dgm:effectClrLst/>
    <dgm:txLinClrLst/>
    <dgm:txFillClrLst/>
    <dgm:txEffectClrLst/>
  </dgm:styleLbl>
  <dgm:styleLbl name="sibTrans1D1">
    <dgm:fillClrLst meth="cycle">
      <a:schemeClr val="accent1">
        <a:shade val="90000"/>
      </a:schemeClr>
      <a:schemeClr val="accent1">
        <a:tint val="50000"/>
      </a:schemeClr>
    </dgm:fillClrLst>
    <dgm:linClrLst meth="cycle">
      <a:schemeClr val="accent1">
        <a:shade val="90000"/>
      </a:schemeClr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1">
        <a:tint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1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1">
        <a:tint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shade val="80000"/>
      </a:schemeClr>
    </dgm:linClrLst>
    <dgm:effectClrLst/>
    <dgm:txLinClrLst/>
    <dgm:txFillClrLst/>
    <dgm:txEffectClrLst/>
  </dgm:styleLbl>
  <dgm:styleLbl name="parChTrans2D2">
    <dgm:fillClrLst meth="repeat">
      <a:schemeClr val="accent1">
        <a:tint val="90000"/>
      </a:schemeClr>
    </dgm:fillClrLst>
    <dgm:linClrLst meth="repeat">
      <a:schemeClr val="accent1">
        <a:tint val="90000"/>
      </a:schemeClr>
    </dgm:linClrLst>
    <dgm:effectClrLst/>
    <dgm:txLinClrLst/>
    <dgm:txFillClrLst/>
    <dgm:txEffectClrLst/>
  </dgm:styleLbl>
  <dgm:styleLbl name="parChTrans2D3">
    <dgm:fillClrLst meth="repeat">
      <a:schemeClr val="accent1">
        <a:tint val="70000"/>
      </a:schemeClr>
    </dgm:fillClrLst>
    <dgm:linClrLst meth="repeat">
      <a:schemeClr val="accent1">
        <a:tint val="70000"/>
      </a:schemeClr>
    </dgm:linClrLst>
    <dgm:effectClrLst/>
    <dgm:txLinClrLst/>
    <dgm:txFillClrLst/>
    <dgm:txEffectClrLst/>
  </dgm:styleLbl>
  <dgm:styleLbl name="parChTrans2D4">
    <dgm:fillClrLst meth="repeat">
      <a:schemeClr val="accent1">
        <a:tint val="50000"/>
      </a:schemeClr>
    </dgm:fillClrLst>
    <dgm:linClrLst meth="repeat">
      <a:schemeClr val="accent1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parChTrans1D1">
    <dgm:fillClrLst meth="repeat">
      <a:schemeClr val="accent1">
        <a:shade val="80000"/>
      </a:schemeClr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>
        <a:tint val="90000"/>
      </a:schemeClr>
    </dgm:fillClrLst>
    <dgm:linClrLst meth="repeat">
      <a:schemeClr val="accent1">
        <a:tint val="9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>
        <a:tint val="70000"/>
      </a:schemeClr>
    </dgm:fillClrLst>
    <dgm:linClrLst meth="repeat">
      <a:schemeClr val="accent1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>
        <a:tint val="50000"/>
      </a:schemeClr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55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55000"/>
      </a:schemeClr>
    </dgm:fillClrLst>
    <dgm:linClrLst meth="repeat">
      <a:schemeClr val="accent1">
        <a:alpha val="90000"/>
        <a:tint val="55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55000"/>
      </a:schemeClr>
    </dgm:fillClrLst>
    <dgm:linClrLst meth="repeat">
      <a:schemeClr val="accent1">
        <a:alpha val="90000"/>
        <a:tint val="55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55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>
        <a:tint val="90000"/>
      </a:schemeClr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5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55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55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BCF5C9CD-C9A4-4E1A-9021-72C64BA45C79}" type="doc">
      <dgm:prSet loTypeId="urn:microsoft.com/office/officeart/2005/8/layout/vList6" loCatId="list" qsTypeId="urn:microsoft.com/office/officeart/2005/8/quickstyle/simple1" qsCatId="simple" csTypeId="urn:microsoft.com/office/officeart/2005/8/colors/accent1_4" csCatId="accent1" phldr="1"/>
      <dgm:spPr/>
      <dgm:t>
        <a:bodyPr/>
        <a:lstStyle/>
        <a:p>
          <a:endParaRPr lang="en-GB"/>
        </a:p>
      </dgm:t>
    </dgm:pt>
    <dgm:pt modelId="{983B7019-546B-4801-98FC-0FCF7E03DA53}">
      <dgm:prSet phldrT="[Text]"/>
      <dgm:spPr/>
      <dgm:t>
        <a:bodyPr/>
        <a:lstStyle/>
        <a:p>
          <a:r>
            <a:rPr lang="en-GB" dirty="0"/>
            <a:t>Respecting patients and colleagues</a:t>
          </a:r>
        </a:p>
      </dgm:t>
    </dgm:pt>
    <dgm:pt modelId="{8B082151-80B2-4123-8867-0160E6E84CF3}" type="parTrans" cxnId="{D7EE429B-A49C-4E54-AA87-B96D27A42872}">
      <dgm:prSet/>
      <dgm:spPr/>
      <dgm:t>
        <a:bodyPr/>
        <a:lstStyle/>
        <a:p>
          <a:endParaRPr lang="en-GB"/>
        </a:p>
      </dgm:t>
    </dgm:pt>
    <dgm:pt modelId="{93B54209-9DAD-4EDE-988E-34513394C06A}" type="sibTrans" cxnId="{D7EE429B-A49C-4E54-AA87-B96D27A42872}">
      <dgm:prSet/>
      <dgm:spPr/>
      <dgm:t>
        <a:bodyPr/>
        <a:lstStyle/>
        <a:p>
          <a:endParaRPr lang="en-GB"/>
        </a:p>
      </dgm:t>
    </dgm:pt>
    <dgm:pt modelId="{2E95AB9F-50DC-4348-9C88-9419A18398A0}">
      <dgm:prSet phldrT="[Text]"/>
      <dgm:spPr/>
      <dgm:t>
        <a:bodyPr/>
        <a:lstStyle/>
        <a:p>
          <a:r>
            <a:rPr lang="en-GB" dirty="0"/>
            <a:t>Dignity</a:t>
          </a:r>
        </a:p>
      </dgm:t>
    </dgm:pt>
    <dgm:pt modelId="{DC94822E-9FEF-4325-B5E0-41B483632CF2}" type="parTrans" cxnId="{88AAF3B0-2EE3-42AB-B4A1-D0871A8A2F79}">
      <dgm:prSet/>
      <dgm:spPr/>
      <dgm:t>
        <a:bodyPr/>
        <a:lstStyle/>
        <a:p>
          <a:endParaRPr lang="en-GB"/>
        </a:p>
      </dgm:t>
    </dgm:pt>
    <dgm:pt modelId="{32535493-4D83-4CE8-871B-500B93269B54}" type="sibTrans" cxnId="{88AAF3B0-2EE3-42AB-B4A1-D0871A8A2F79}">
      <dgm:prSet/>
      <dgm:spPr/>
      <dgm:t>
        <a:bodyPr/>
        <a:lstStyle/>
        <a:p>
          <a:endParaRPr lang="en-GB"/>
        </a:p>
      </dgm:t>
    </dgm:pt>
    <dgm:pt modelId="{41AF2E40-2886-4AA5-B2F2-5BC8DDC3B548}">
      <dgm:prSet phldrT="[Text]"/>
      <dgm:spPr/>
      <dgm:t>
        <a:bodyPr/>
        <a:lstStyle/>
        <a:p>
          <a:r>
            <a:rPr lang="en-GB" dirty="0"/>
            <a:t>Cultural sensitivity and inclusivity</a:t>
          </a:r>
        </a:p>
      </dgm:t>
    </dgm:pt>
    <dgm:pt modelId="{85EDA701-DDEA-40C6-B4D2-937790C61E32}" type="parTrans" cxnId="{70C7A27D-2EB6-48B3-8D4C-6564E9019C8C}">
      <dgm:prSet/>
      <dgm:spPr/>
      <dgm:t>
        <a:bodyPr/>
        <a:lstStyle/>
        <a:p>
          <a:endParaRPr lang="en-GB"/>
        </a:p>
      </dgm:t>
    </dgm:pt>
    <dgm:pt modelId="{174E14EA-2358-44D2-BDF9-92589770EA63}" type="sibTrans" cxnId="{70C7A27D-2EB6-48B3-8D4C-6564E9019C8C}">
      <dgm:prSet/>
      <dgm:spPr/>
      <dgm:t>
        <a:bodyPr/>
        <a:lstStyle/>
        <a:p>
          <a:endParaRPr lang="en-GB"/>
        </a:p>
      </dgm:t>
    </dgm:pt>
    <dgm:pt modelId="{70818BD8-D422-4CC5-8018-4AF651A0ED86}">
      <dgm:prSet phldrT="[Text]"/>
      <dgm:spPr/>
      <dgm:t>
        <a:bodyPr/>
        <a:lstStyle/>
        <a:p>
          <a:r>
            <a:rPr lang="en-GB" dirty="0"/>
            <a:t>Confidentiality and data protection</a:t>
          </a:r>
        </a:p>
      </dgm:t>
    </dgm:pt>
    <dgm:pt modelId="{9CFD7121-8B99-453E-87D2-6273C3C3A64E}" type="parTrans" cxnId="{F20E2772-8AB9-46FA-90ED-2E88C9F1481B}">
      <dgm:prSet/>
      <dgm:spPr/>
      <dgm:t>
        <a:bodyPr/>
        <a:lstStyle/>
        <a:p>
          <a:endParaRPr lang="en-GB"/>
        </a:p>
      </dgm:t>
    </dgm:pt>
    <dgm:pt modelId="{8D02F5D7-6B0E-4685-A3F6-92D519E150FF}" type="sibTrans" cxnId="{F20E2772-8AB9-46FA-90ED-2E88C9F1481B}">
      <dgm:prSet/>
      <dgm:spPr/>
      <dgm:t>
        <a:bodyPr/>
        <a:lstStyle/>
        <a:p>
          <a:endParaRPr lang="en-GB"/>
        </a:p>
      </dgm:t>
    </dgm:pt>
    <dgm:pt modelId="{2B80F81C-3C61-4BE5-A220-9F39C3429A65}">
      <dgm:prSet phldrT="[Text]"/>
      <dgm:spPr/>
      <dgm:t>
        <a:bodyPr/>
        <a:lstStyle/>
        <a:p>
          <a:r>
            <a:rPr lang="en-GB" dirty="0"/>
            <a:t>Following GDPR, Data Protection Act (2018)</a:t>
          </a:r>
        </a:p>
      </dgm:t>
    </dgm:pt>
    <dgm:pt modelId="{569F01E1-0ADD-4D84-B73C-E173CED74F65}" type="parTrans" cxnId="{2A62BE30-F8DA-4954-8A7C-C5FB6112EDB7}">
      <dgm:prSet/>
      <dgm:spPr/>
      <dgm:t>
        <a:bodyPr/>
        <a:lstStyle/>
        <a:p>
          <a:endParaRPr lang="en-GB"/>
        </a:p>
      </dgm:t>
    </dgm:pt>
    <dgm:pt modelId="{8F52E02B-6442-4702-B62E-B9783500B56A}" type="sibTrans" cxnId="{2A62BE30-F8DA-4954-8A7C-C5FB6112EDB7}">
      <dgm:prSet/>
      <dgm:spPr/>
      <dgm:t>
        <a:bodyPr/>
        <a:lstStyle/>
        <a:p>
          <a:endParaRPr lang="en-GB"/>
        </a:p>
      </dgm:t>
    </dgm:pt>
    <dgm:pt modelId="{6FC09A95-4D70-4B46-A52E-3C239D755C2A}">
      <dgm:prSet phldrT="[Text]"/>
      <dgm:spPr/>
      <dgm:t>
        <a:bodyPr/>
        <a:lstStyle/>
        <a:p>
          <a:r>
            <a:rPr lang="en-GB" dirty="0"/>
            <a:t>Following NHS policies</a:t>
          </a:r>
        </a:p>
      </dgm:t>
    </dgm:pt>
    <dgm:pt modelId="{F2B11660-ECAE-48F8-827B-73B4054FF954}" type="parTrans" cxnId="{2F8ABC8C-9A93-4FF8-AF21-4A37944B0BE5}">
      <dgm:prSet/>
      <dgm:spPr/>
      <dgm:t>
        <a:bodyPr/>
        <a:lstStyle/>
        <a:p>
          <a:endParaRPr lang="en-GB"/>
        </a:p>
      </dgm:t>
    </dgm:pt>
    <dgm:pt modelId="{DAE20383-5668-4B43-9BC5-D4F5572DB389}" type="sibTrans" cxnId="{2F8ABC8C-9A93-4FF8-AF21-4A37944B0BE5}">
      <dgm:prSet/>
      <dgm:spPr/>
      <dgm:t>
        <a:bodyPr/>
        <a:lstStyle/>
        <a:p>
          <a:endParaRPr lang="en-GB"/>
        </a:p>
      </dgm:t>
    </dgm:pt>
    <dgm:pt modelId="{BCDEB04B-8146-49AA-BDF8-4607249F5C5E}">
      <dgm:prSet/>
      <dgm:spPr/>
      <dgm:t>
        <a:bodyPr/>
        <a:lstStyle/>
        <a:p>
          <a:r>
            <a:rPr lang="en-GB" dirty="0"/>
            <a:t>Reliability and punctuality</a:t>
          </a:r>
        </a:p>
      </dgm:t>
    </dgm:pt>
    <dgm:pt modelId="{37247167-2ABD-4ECE-9A24-DB3B4834773D}" type="parTrans" cxnId="{531600B0-5603-46DD-9720-E292D7EAA3C2}">
      <dgm:prSet/>
      <dgm:spPr/>
      <dgm:t>
        <a:bodyPr/>
        <a:lstStyle/>
        <a:p>
          <a:endParaRPr lang="en-GB"/>
        </a:p>
      </dgm:t>
    </dgm:pt>
    <dgm:pt modelId="{9EBC69A1-86E4-4730-AE5D-2AEF35372D24}" type="sibTrans" cxnId="{531600B0-5603-46DD-9720-E292D7EAA3C2}">
      <dgm:prSet/>
      <dgm:spPr/>
      <dgm:t>
        <a:bodyPr/>
        <a:lstStyle/>
        <a:p>
          <a:endParaRPr lang="en-GB"/>
        </a:p>
      </dgm:t>
    </dgm:pt>
    <dgm:pt modelId="{7C549DDC-7382-452E-9398-5FCF4ED22BBB}">
      <dgm:prSet/>
      <dgm:spPr/>
      <dgm:t>
        <a:bodyPr/>
        <a:lstStyle/>
        <a:p>
          <a:r>
            <a:rPr lang="en-GB" dirty="0"/>
            <a:t>Appropriate communication</a:t>
          </a:r>
        </a:p>
      </dgm:t>
    </dgm:pt>
    <dgm:pt modelId="{6AC628AE-64D0-4D42-9F71-075E1AD9ED42}" type="parTrans" cxnId="{7153874A-E145-49F5-B686-19EC2013AAA2}">
      <dgm:prSet/>
      <dgm:spPr/>
      <dgm:t>
        <a:bodyPr/>
        <a:lstStyle/>
        <a:p>
          <a:endParaRPr lang="en-GB"/>
        </a:p>
      </dgm:t>
    </dgm:pt>
    <dgm:pt modelId="{42E775F7-8045-4D35-BC24-883C44055B08}" type="sibTrans" cxnId="{7153874A-E145-49F5-B686-19EC2013AAA2}">
      <dgm:prSet/>
      <dgm:spPr/>
      <dgm:t>
        <a:bodyPr/>
        <a:lstStyle/>
        <a:p>
          <a:endParaRPr lang="en-GB"/>
        </a:p>
      </dgm:t>
    </dgm:pt>
    <dgm:pt modelId="{EBF98F8A-C02A-4A58-AE29-A8256558A01B}">
      <dgm:prSet/>
      <dgm:spPr/>
      <dgm:t>
        <a:bodyPr/>
        <a:lstStyle/>
        <a:p>
          <a:r>
            <a:rPr lang="en-GB" dirty="0"/>
            <a:t>Managing personal behaviour</a:t>
          </a:r>
        </a:p>
      </dgm:t>
    </dgm:pt>
    <dgm:pt modelId="{CC6F59CE-FA8D-42A2-BE19-ABF71110A2D3}" type="parTrans" cxnId="{A745EF4C-5E2C-4F7F-90D1-7F92A3ACB0C5}">
      <dgm:prSet/>
      <dgm:spPr/>
      <dgm:t>
        <a:bodyPr/>
        <a:lstStyle/>
        <a:p>
          <a:endParaRPr lang="en-GB"/>
        </a:p>
      </dgm:t>
    </dgm:pt>
    <dgm:pt modelId="{2072A792-034E-4D8C-BF64-6E17AE21C044}" type="sibTrans" cxnId="{A745EF4C-5E2C-4F7F-90D1-7F92A3ACB0C5}">
      <dgm:prSet/>
      <dgm:spPr/>
      <dgm:t>
        <a:bodyPr/>
        <a:lstStyle/>
        <a:p>
          <a:endParaRPr lang="en-GB"/>
        </a:p>
      </dgm:t>
    </dgm:pt>
    <dgm:pt modelId="{0CF4F59F-2BE1-4923-A64E-22416BAE8FB3}">
      <dgm:prSet/>
      <dgm:spPr/>
      <dgm:t>
        <a:bodyPr/>
        <a:lstStyle/>
        <a:p>
          <a:r>
            <a:rPr lang="en-GB" dirty="0"/>
            <a:t>Handling conflict professionally</a:t>
          </a:r>
        </a:p>
      </dgm:t>
    </dgm:pt>
    <dgm:pt modelId="{2C4B5BB4-1E1E-405B-ACD2-A76314802EEF}" type="parTrans" cxnId="{CD364CCC-4DDD-4583-87C0-45C544EDA61A}">
      <dgm:prSet/>
      <dgm:spPr/>
      <dgm:t>
        <a:bodyPr/>
        <a:lstStyle/>
        <a:p>
          <a:endParaRPr lang="en-GB"/>
        </a:p>
      </dgm:t>
    </dgm:pt>
    <dgm:pt modelId="{2F218975-CE46-43ED-A863-9546C3B9517F}" type="sibTrans" cxnId="{CD364CCC-4DDD-4583-87C0-45C544EDA61A}">
      <dgm:prSet/>
      <dgm:spPr/>
      <dgm:t>
        <a:bodyPr/>
        <a:lstStyle/>
        <a:p>
          <a:endParaRPr lang="en-GB"/>
        </a:p>
      </dgm:t>
    </dgm:pt>
    <dgm:pt modelId="{41248636-A816-416D-A9DD-DEFE8BAF130C}">
      <dgm:prSet/>
      <dgm:spPr/>
      <dgm:t>
        <a:bodyPr/>
        <a:lstStyle/>
        <a:p>
          <a:r>
            <a:rPr lang="en-GB" dirty="0"/>
            <a:t>Digital professionalism</a:t>
          </a:r>
        </a:p>
      </dgm:t>
    </dgm:pt>
    <dgm:pt modelId="{DA991A27-6D40-4B2B-A275-5896A24782FA}" type="parTrans" cxnId="{26906A5C-2756-4D1C-B82B-60D94C60EEF1}">
      <dgm:prSet/>
      <dgm:spPr/>
      <dgm:t>
        <a:bodyPr/>
        <a:lstStyle/>
        <a:p>
          <a:endParaRPr lang="en-GB"/>
        </a:p>
      </dgm:t>
    </dgm:pt>
    <dgm:pt modelId="{20B3D32B-5EF7-4AB0-8635-05B0816703E5}" type="sibTrans" cxnId="{26906A5C-2756-4D1C-B82B-60D94C60EEF1}">
      <dgm:prSet/>
      <dgm:spPr/>
      <dgm:t>
        <a:bodyPr/>
        <a:lstStyle/>
        <a:p>
          <a:endParaRPr lang="en-GB"/>
        </a:p>
      </dgm:t>
    </dgm:pt>
    <dgm:pt modelId="{94E6841A-3896-4699-A475-F67A61C284CB}">
      <dgm:prSet/>
      <dgm:spPr/>
      <dgm:t>
        <a:bodyPr/>
        <a:lstStyle/>
        <a:p>
          <a:pPr>
            <a:buFont typeface="Arial" panose="020B0604020202020204" pitchFamily="34" charset="0"/>
            <a:buChar char="•"/>
          </a:pPr>
          <a:r>
            <a:rPr lang="en-GB" dirty="0"/>
            <a:t>Being trusted to turn up</a:t>
          </a:r>
        </a:p>
      </dgm:t>
    </dgm:pt>
    <dgm:pt modelId="{CC7548B1-6AF8-40FE-AC1C-2193BC249BE4}" type="parTrans" cxnId="{3105B8FD-E0C7-4752-B49E-6969A0E75FB8}">
      <dgm:prSet/>
      <dgm:spPr/>
      <dgm:t>
        <a:bodyPr/>
        <a:lstStyle/>
        <a:p>
          <a:endParaRPr lang="en-GB"/>
        </a:p>
      </dgm:t>
    </dgm:pt>
    <dgm:pt modelId="{B02ADD72-3E36-4923-AD8B-55655C05F162}" type="sibTrans" cxnId="{3105B8FD-E0C7-4752-B49E-6969A0E75FB8}">
      <dgm:prSet/>
      <dgm:spPr/>
      <dgm:t>
        <a:bodyPr/>
        <a:lstStyle/>
        <a:p>
          <a:endParaRPr lang="en-GB"/>
        </a:p>
      </dgm:t>
    </dgm:pt>
    <dgm:pt modelId="{71408DFF-6A1E-43E3-9830-37B44076AB1E}">
      <dgm:prSet/>
      <dgm:spPr/>
      <dgm:t>
        <a:bodyPr/>
        <a:lstStyle/>
        <a:p>
          <a:pPr>
            <a:buFont typeface="Arial" panose="020B0604020202020204" pitchFamily="34" charset="0"/>
            <a:buChar char="•"/>
          </a:pPr>
          <a:r>
            <a:rPr lang="en-GB" dirty="0"/>
            <a:t>Complete tasks</a:t>
          </a:r>
        </a:p>
      </dgm:t>
    </dgm:pt>
    <dgm:pt modelId="{5B2217CF-E71B-4040-A4F7-E75121038A0E}" type="parTrans" cxnId="{E19E2A9A-D690-41E9-BCB3-AA23B5220786}">
      <dgm:prSet/>
      <dgm:spPr/>
      <dgm:t>
        <a:bodyPr/>
        <a:lstStyle/>
        <a:p>
          <a:endParaRPr lang="en-GB"/>
        </a:p>
      </dgm:t>
    </dgm:pt>
    <dgm:pt modelId="{9D5158EF-A1EE-4972-9E9E-865ABD4811A4}" type="sibTrans" cxnId="{E19E2A9A-D690-41E9-BCB3-AA23B5220786}">
      <dgm:prSet/>
      <dgm:spPr/>
      <dgm:t>
        <a:bodyPr/>
        <a:lstStyle/>
        <a:p>
          <a:endParaRPr lang="en-GB"/>
        </a:p>
      </dgm:t>
    </dgm:pt>
    <dgm:pt modelId="{F675119C-8880-4567-BE6A-424252B12FD5}">
      <dgm:prSet/>
      <dgm:spPr/>
      <dgm:t>
        <a:bodyPr/>
        <a:lstStyle/>
        <a:p>
          <a:r>
            <a:rPr lang="en-GB" dirty="0"/>
            <a:t>Clear (avoid jargon/slang)</a:t>
          </a:r>
        </a:p>
      </dgm:t>
    </dgm:pt>
    <dgm:pt modelId="{D7795F30-450C-40A7-B320-097C45DE7D6F}" type="parTrans" cxnId="{95115000-EC56-4725-9E89-B57BF418901D}">
      <dgm:prSet/>
      <dgm:spPr/>
      <dgm:t>
        <a:bodyPr/>
        <a:lstStyle/>
        <a:p>
          <a:endParaRPr lang="en-GB"/>
        </a:p>
      </dgm:t>
    </dgm:pt>
    <dgm:pt modelId="{CFB478C9-22CC-46E8-A030-245C8176AC69}" type="sibTrans" cxnId="{95115000-EC56-4725-9E89-B57BF418901D}">
      <dgm:prSet/>
      <dgm:spPr/>
      <dgm:t>
        <a:bodyPr/>
        <a:lstStyle/>
        <a:p>
          <a:endParaRPr lang="en-GB"/>
        </a:p>
      </dgm:t>
    </dgm:pt>
    <dgm:pt modelId="{36685059-AA27-4F9C-857C-7E6BF893F71F}">
      <dgm:prSet/>
      <dgm:spPr/>
      <dgm:t>
        <a:bodyPr/>
        <a:lstStyle/>
        <a:p>
          <a:r>
            <a:rPr lang="en-GB" dirty="0"/>
            <a:t>Respectful</a:t>
          </a:r>
        </a:p>
      </dgm:t>
    </dgm:pt>
    <dgm:pt modelId="{89BB0FAF-B69B-4B3A-AC17-9D0D4F8AE7E1}" type="parTrans" cxnId="{3BAEFD37-942C-4174-9CC8-74F214017C2B}">
      <dgm:prSet/>
      <dgm:spPr/>
      <dgm:t>
        <a:bodyPr/>
        <a:lstStyle/>
        <a:p>
          <a:endParaRPr lang="en-GB"/>
        </a:p>
      </dgm:t>
    </dgm:pt>
    <dgm:pt modelId="{20E8D9C4-47E5-45E4-82F6-1EB156D3A1C9}" type="sibTrans" cxnId="{3BAEFD37-942C-4174-9CC8-74F214017C2B}">
      <dgm:prSet/>
      <dgm:spPr/>
      <dgm:t>
        <a:bodyPr/>
        <a:lstStyle/>
        <a:p>
          <a:endParaRPr lang="en-GB"/>
        </a:p>
      </dgm:t>
    </dgm:pt>
    <dgm:pt modelId="{F4757554-EA20-4197-A477-A3CD338D1F32}">
      <dgm:prSet/>
      <dgm:spPr/>
      <dgm:t>
        <a:bodyPr/>
        <a:lstStyle/>
        <a:p>
          <a:r>
            <a:rPr lang="en-GB" dirty="0"/>
            <a:t>Staying calm under stress</a:t>
          </a:r>
        </a:p>
      </dgm:t>
    </dgm:pt>
    <dgm:pt modelId="{18C6130E-0468-4C0B-8D94-36FDBF7064D4}" type="parTrans" cxnId="{5FDC4255-EC97-46F9-A02B-825689B8CCC9}">
      <dgm:prSet/>
      <dgm:spPr/>
      <dgm:t>
        <a:bodyPr/>
        <a:lstStyle/>
        <a:p>
          <a:endParaRPr lang="en-GB"/>
        </a:p>
      </dgm:t>
    </dgm:pt>
    <dgm:pt modelId="{40025156-A889-44D0-9D6F-2A74E1D49C98}" type="sibTrans" cxnId="{5FDC4255-EC97-46F9-A02B-825689B8CCC9}">
      <dgm:prSet/>
      <dgm:spPr/>
      <dgm:t>
        <a:bodyPr/>
        <a:lstStyle/>
        <a:p>
          <a:endParaRPr lang="en-GB"/>
        </a:p>
      </dgm:t>
    </dgm:pt>
    <dgm:pt modelId="{1DF7BD4A-5F79-4022-8FF6-8310D9C8D9DE}">
      <dgm:prSet/>
      <dgm:spPr/>
      <dgm:t>
        <a:bodyPr/>
        <a:lstStyle/>
        <a:p>
          <a:r>
            <a:rPr lang="en-GB" dirty="0"/>
            <a:t>Positive attitude</a:t>
          </a:r>
        </a:p>
      </dgm:t>
    </dgm:pt>
    <dgm:pt modelId="{52CB6CDD-8F89-4FBA-9A12-7C801FCCF32F}" type="parTrans" cxnId="{59B552B5-33F9-4D43-9EA9-EBABE05FF9AE}">
      <dgm:prSet/>
      <dgm:spPr/>
      <dgm:t>
        <a:bodyPr/>
        <a:lstStyle/>
        <a:p>
          <a:endParaRPr lang="en-GB"/>
        </a:p>
      </dgm:t>
    </dgm:pt>
    <dgm:pt modelId="{940C4EB8-F33F-49E9-9324-C021E05F0A1D}" type="sibTrans" cxnId="{59B552B5-33F9-4D43-9EA9-EBABE05FF9AE}">
      <dgm:prSet/>
      <dgm:spPr/>
      <dgm:t>
        <a:bodyPr/>
        <a:lstStyle/>
        <a:p>
          <a:endParaRPr lang="en-GB"/>
        </a:p>
      </dgm:t>
    </dgm:pt>
    <dgm:pt modelId="{F487BD0C-F5FB-4270-BD11-59D0F91A8A2A}">
      <dgm:prSet/>
      <dgm:spPr/>
      <dgm:t>
        <a:bodyPr/>
        <a:lstStyle/>
        <a:p>
          <a:r>
            <a:rPr lang="en-GB" dirty="0"/>
            <a:t>Listening</a:t>
          </a:r>
        </a:p>
      </dgm:t>
    </dgm:pt>
    <dgm:pt modelId="{1E4283AE-233E-400E-8CCF-9FE7A49F9E70}" type="parTrans" cxnId="{12F0D72E-2B29-4A46-96AF-07ECB743267B}">
      <dgm:prSet/>
      <dgm:spPr/>
      <dgm:t>
        <a:bodyPr/>
        <a:lstStyle/>
        <a:p>
          <a:endParaRPr lang="en-GB"/>
        </a:p>
      </dgm:t>
    </dgm:pt>
    <dgm:pt modelId="{C6912B65-53AD-4C5D-BF98-BD2913359F06}" type="sibTrans" cxnId="{12F0D72E-2B29-4A46-96AF-07ECB743267B}">
      <dgm:prSet/>
      <dgm:spPr/>
      <dgm:t>
        <a:bodyPr/>
        <a:lstStyle/>
        <a:p>
          <a:endParaRPr lang="en-GB"/>
        </a:p>
      </dgm:t>
    </dgm:pt>
    <dgm:pt modelId="{565D0B13-5DB8-4D8B-A13C-DFCE750D4561}">
      <dgm:prSet/>
      <dgm:spPr/>
      <dgm:t>
        <a:bodyPr/>
        <a:lstStyle/>
        <a:p>
          <a:r>
            <a:rPr lang="en-GB" dirty="0"/>
            <a:t>Resolving issues without aggression</a:t>
          </a:r>
        </a:p>
      </dgm:t>
    </dgm:pt>
    <dgm:pt modelId="{0093CEB7-4FD6-46DF-B3E4-B28103CADFA5}" type="parTrans" cxnId="{69D64788-52BD-48A2-87FD-EB1ACAB323F1}">
      <dgm:prSet/>
      <dgm:spPr/>
      <dgm:t>
        <a:bodyPr/>
        <a:lstStyle/>
        <a:p>
          <a:endParaRPr lang="en-GB"/>
        </a:p>
      </dgm:t>
    </dgm:pt>
    <dgm:pt modelId="{1B05845C-3FD7-4C6C-95BD-B114318B6A59}" type="sibTrans" cxnId="{69D64788-52BD-48A2-87FD-EB1ACAB323F1}">
      <dgm:prSet/>
      <dgm:spPr/>
      <dgm:t>
        <a:bodyPr/>
        <a:lstStyle/>
        <a:p>
          <a:endParaRPr lang="en-GB"/>
        </a:p>
      </dgm:t>
    </dgm:pt>
    <dgm:pt modelId="{E9FD4552-A097-457A-8652-FE5BB45E5D17}">
      <dgm:prSet/>
      <dgm:spPr/>
      <dgm:t>
        <a:bodyPr/>
        <a:lstStyle/>
        <a:p>
          <a:r>
            <a:rPr lang="en-GB" dirty="0"/>
            <a:t>Using emails, social media, and patient records responsibly</a:t>
          </a:r>
        </a:p>
      </dgm:t>
    </dgm:pt>
    <dgm:pt modelId="{F2338A11-E3D5-4985-9EB6-D20159910405}" type="parTrans" cxnId="{98603C39-D9A3-4F0A-82D6-BE3E0C1BFB6F}">
      <dgm:prSet/>
      <dgm:spPr/>
      <dgm:t>
        <a:bodyPr/>
        <a:lstStyle/>
        <a:p>
          <a:endParaRPr lang="en-GB"/>
        </a:p>
      </dgm:t>
    </dgm:pt>
    <dgm:pt modelId="{5200ECD4-BDD8-4970-AA2C-4B44DA2FEA93}" type="sibTrans" cxnId="{98603C39-D9A3-4F0A-82D6-BE3E0C1BFB6F}">
      <dgm:prSet/>
      <dgm:spPr/>
      <dgm:t>
        <a:bodyPr/>
        <a:lstStyle/>
        <a:p>
          <a:endParaRPr lang="en-GB"/>
        </a:p>
      </dgm:t>
    </dgm:pt>
    <dgm:pt modelId="{0CADC72E-4BC7-454D-A28B-A0790964EB54}" type="pres">
      <dgm:prSet presAssocID="{BCF5C9CD-C9A4-4E1A-9021-72C64BA45C79}" presName="Name0" presStyleCnt="0">
        <dgm:presLayoutVars>
          <dgm:dir/>
          <dgm:animLvl val="lvl"/>
          <dgm:resizeHandles/>
        </dgm:presLayoutVars>
      </dgm:prSet>
      <dgm:spPr/>
    </dgm:pt>
    <dgm:pt modelId="{F3FEA624-3A87-4056-A91F-9D239B82B164}" type="pres">
      <dgm:prSet presAssocID="{983B7019-546B-4801-98FC-0FCF7E03DA53}" presName="linNode" presStyleCnt="0"/>
      <dgm:spPr/>
    </dgm:pt>
    <dgm:pt modelId="{73E3E4E2-891C-4F26-9DB7-AE05AE853CC8}" type="pres">
      <dgm:prSet presAssocID="{983B7019-546B-4801-98FC-0FCF7E03DA53}" presName="parentShp" presStyleLbl="node1" presStyleIdx="0" presStyleCnt="7">
        <dgm:presLayoutVars>
          <dgm:bulletEnabled val="1"/>
        </dgm:presLayoutVars>
      </dgm:prSet>
      <dgm:spPr/>
    </dgm:pt>
    <dgm:pt modelId="{DD7DA548-F683-4E34-BCA8-62D404CC7528}" type="pres">
      <dgm:prSet presAssocID="{983B7019-546B-4801-98FC-0FCF7E03DA53}" presName="childShp" presStyleLbl="bgAccFollowNode1" presStyleIdx="0" presStyleCnt="7">
        <dgm:presLayoutVars>
          <dgm:bulletEnabled val="1"/>
        </dgm:presLayoutVars>
      </dgm:prSet>
      <dgm:spPr/>
    </dgm:pt>
    <dgm:pt modelId="{B06B50F3-970E-4653-826A-FF75A762A534}" type="pres">
      <dgm:prSet presAssocID="{93B54209-9DAD-4EDE-988E-34513394C06A}" presName="spacing" presStyleCnt="0"/>
      <dgm:spPr/>
    </dgm:pt>
    <dgm:pt modelId="{F6D03B96-98D0-46F4-A868-AB742D48F2CA}" type="pres">
      <dgm:prSet presAssocID="{70818BD8-D422-4CC5-8018-4AF651A0ED86}" presName="linNode" presStyleCnt="0"/>
      <dgm:spPr/>
    </dgm:pt>
    <dgm:pt modelId="{136B4F72-AAF9-4362-A34C-F586E8432198}" type="pres">
      <dgm:prSet presAssocID="{70818BD8-D422-4CC5-8018-4AF651A0ED86}" presName="parentShp" presStyleLbl="node1" presStyleIdx="1" presStyleCnt="7">
        <dgm:presLayoutVars>
          <dgm:bulletEnabled val="1"/>
        </dgm:presLayoutVars>
      </dgm:prSet>
      <dgm:spPr/>
    </dgm:pt>
    <dgm:pt modelId="{D3CF4FCB-75F6-4D8C-ADC4-1F9DBE0A97BB}" type="pres">
      <dgm:prSet presAssocID="{70818BD8-D422-4CC5-8018-4AF651A0ED86}" presName="childShp" presStyleLbl="bgAccFollowNode1" presStyleIdx="1" presStyleCnt="7">
        <dgm:presLayoutVars>
          <dgm:bulletEnabled val="1"/>
        </dgm:presLayoutVars>
      </dgm:prSet>
      <dgm:spPr/>
    </dgm:pt>
    <dgm:pt modelId="{96AF7323-8A54-4DD9-AF2B-6F0A260B7676}" type="pres">
      <dgm:prSet presAssocID="{8D02F5D7-6B0E-4685-A3F6-92D519E150FF}" presName="spacing" presStyleCnt="0"/>
      <dgm:spPr/>
    </dgm:pt>
    <dgm:pt modelId="{E1C5E060-21EE-4369-AC5A-06C869CCDDF6}" type="pres">
      <dgm:prSet presAssocID="{BCDEB04B-8146-49AA-BDF8-4607249F5C5E}" presName="linNode" presStyleCnt="0"/>
      <dgm:spPr/>
    </dgm:pt>
    <dgm:pt modelId="{0AF1631C-A107-4705-92A1-982AB59A2301}" type="pres">
      <dgm:prSet presAssocID="{BCDEB04B-8146-49AA-BDF8-4607249F5C5E}" presName="parentShp" presStyleLbl="node1" presStyleIdx="2" presStyleCnt="7">
        <dgm:presLayoutVars>
          <dgm:bulletEnabled val="1"/>
        </dgm:presLayoutVars>
      </dgm:prSet>
      <dgm:spPr/>
    </dgm:pt>
    <dgm:pt modelId="{9BEEA1D2-95D4-428E-9E48-93A025753E9F}" type="pres">
      <dgm:prSet presAssocID="{BCDEB04B-8146-49AA-BDF8-4607249F5C5E}" presName="childShp" presStyleLbl="bgAccFollowNode1" presStyleIdx="2" presStyleCnt="7">
        <dgm:presLayoutVars>
          <dgm:bulletEnabled val="1"/>
        </dgm:presLayoutVars>
      </dgm:prSet>
      <dgm:spPr/>
    </dgm:pt>
    <dgm:pt modelId="{53DBBD73-5ACD-4EA5-85A2-9FF1A79FF960}" type="pres">
      <dgm:prSet presAssocID="{9EBC69A1-86E4-4730-AE5D-2AEF35372D24}" presName="spacing" presStyleCnt="0"/>
      <dgm:spPr/>
    </dgm:pt>
    <dgm:pt modelId="{DE459BB4-9FAD-4A11-8305-191512B85712}" type="pres">
      <dgm:prSet presAssocID="{7C549DDC-7382-452E-9398-5FCF4ED22BBB}" presName="linNode" presStyleCnt="0"/>
      <dgm:spPr/>
    </dgm:pt>
    <dgm:pt modelId="{3D7EDEB0-66EA-4EC6-81C9-847F945CFA10}" type="pres">
      <dgm:prSet presAssocID="{7C549DDC-7382-452E-9398-5FCF4ED22BBB}" presName="parentShp" presStyleLbl="node1" presStyleIdx="3" presStyleCnt="7">
        <dgm:presLayoutVars>
          <dgm:bulletEnabled val="1"/>
        </dgm:presLayoutVars>
      </dgm:prSet>
      <dgm:spPr/>
    </dgm:pt>
    <dgm:pt modelId="{78F7234D-70EC-416E-8F3C-86E9341989E0}" type="pres">
      <dgm:prSet presAssocID="{7C549DDC-7382-452E-9398-5FCF4ED22BBB}" presName="childShp" presStyleLbl="bgAccFollowNode1" presStyleIdx="3" presStyleCnt="7">
        <dgm:presLayoutVars>
          <dgm:bulletEnabled val="1"/>
        </dgm:presLayoutVars>
      </dgm:prSet>
      <dgm:spPr/>
    </dgm:pt>
    <dgm:pt modelId="{DDE944FB-11DE-4CE3-B142-93C947DE18BC}" type="pres">
      <dgm:prSet presAssocID="{42E775F7-8045-4D35-BC24-883C44055B08}" presName="spacing" presStyleCnt="0"/>
      <dgm:spPr/>
    </dgm:pt>
    <dgm:pt modelId="{EE224D13-D469-439C-AA46-7C96251266D9}" type="pres">
      <dgm:prSet presAssocID="{EBF98F8A-C02A-4A58-AE29-A8256558A01B}" presName="linNode" presStyleCnt="0"/>
      <dgm:spPr/>
    </dgm:pt>
    <dgm:pt modelId="{56327602-949A-44FC-A7C6-E3354E209909}" type="pres">
      <dgm:prSet presAssocID="{EBF98F8A-C02A-4A58-AE29-A8256558A01B}" presName="parentShp" presStyleLbl="node1" presStyleIdx="4" presStyleCnt="7">
        <dgm:presLayoutVars>
          <dgm:bulletEnabled val="1"/>
        </dgm:presLayoutVars>
      </dgm:prSet>
      <dgm:spPr/>
    </dgm:pt>
    <dgm:pt modelId="{2C79DB78-C4E3-4906-B222-07FF0DB52C52}" type="pres">
      <dgm:prSet presAssocID="{EBF98F8A-C02A-4A58-AE29-A8256558A01B}" presName="childShp" presStyleLbl="bgAccFollowNode1" presStyleIdx="4" presStyleCnt="7">
        <dgm:presLayoutVars>
          <dgm:bulletEnabled val="1"/>
        </dgm:presLayoutVars>
      </dgm:prSet>
      <dgm:spPr/>
    </dgm:pt>
    <dgm:pt modelId="{AA8D3EB5-8662-4797-AFFB-70CF6DB58294}" type="pres">
      <dgm:prSet presAssocID="{2072A792-034E-4D8C-BF64-6E17AE21C044}" presName="spacing" presStyleCnt="0"/>
      <dgm:spPr/>
    </dgm:pt>
    <dgm:pt modelId="{37597D7F-8AF3-4222-BEA4-4B03363D3368}" type="pres">
      <dgm:prSet presAssocID="{0CF4F59F-2BE1-4923-A64E-22416BAE8FB3}" presName="linNode" presStyleCnt="0"/>
      <dgm:spPr/>
    </dgm:pt>
    <dgm:pt modelId="{94F57CDA-28C5-4822-933D-B08C29970CE6}" type="pres">
      <dgm:prSet presAssocID="{0CF4F59F-2BE1-4923-A64E-22416BAE8FB3}" presName="parentShp" presStyleLbl="node1" presStyleIdx="5" presStyleCnt="7">
        <dgm:presLayoutVars>
          <dgm:bulletEnabled val="1"/>
        </dgm:presLayoutVars>
      </dgm:prSet>
      <dgm:spPr/>
    </dgm:pt>
    <dgm:pt modelId="{7AB7C7D7-17CC-4BF6-A18D-7ABD5E0BEC19}" type="pres">
      <dgm:prSet presAssocID="{0CF4F59F-2BE1-4923-A64E-22416BAE8FB3}" presName="childShp" presStyleLbl="bgAccFollowNode1" presStyleIdx="5" presStyleCnt="7">
        <dgm:presLayoutVars>
          <dgm:bulletEnabled val="1"/>
        </dgm:presLayoutVars>
      </dgm:prSet>
      <dgm:spPr/>
    </dgm:pt>
    <dgm:pt modelId="{8037920B-9590-4DD6-A904-9640FA3F5641}" type="pres">
      <dgm:prSet presAssocID="{2F218975-CE46-43ED-A863-9546C3B9517F}" presName="spacing" presStyleCnt="0"/>
      <dgm:spPr/>
    </dgm:pt>
    <dgm:pt modelId="{A7ACBD96-097D-4BD6-B748-1895B8A4C5E7}" type="pres">
      <dgm:prSet presAssocID="{41248636-A816-416D-A9DD-DEFE8BAF130C}" presName="linNode" presStyleCnt="0"/>
      <dgm:spPr/>
    </dgm:pt>
    <dgm:pt modelId="{6422E9EA-5969-4528-AB68-82CC6A33353F}" type="pres">
      <dgm:prSet presAssocID="{41248636-A816-416D-A9DD-DEFE8BAF130C}" presName="parentShp" presStyleLbl="node1" presStyleIdx="6" presStyleCnt="7">
        <dgm:presLayoutVars>
          <dgm:bulletEnabled val="1"/>
        </dgm:presLayoutVars>
      </dgm:prSet>
      <dgm:spPr/>
    </dgm:pt>
    <dgm:pt modelId="{2613923D-B484-44A2-9876-E171EC588BBB}" type="pres">
      <dgm:prSet presAssocID="{41248636-A816-416D-A9DD-DEFE8BAF130C}" presName="childShp" presStyleLbl="bgAccFollowNode1" presStyleIdx="6" presStyleCnt="7">
        <dgm:presLayoutVars>
          <dgm:bulletEnabled val="1"/>
        </dgm:presLayoutVars>
      </dgm:prSet>
      <dgm:spPr/>
    </dgm:pt>
  </dgm:ptLst>
  <dgm:cxnLst>
    <dgm:cxn modelId="{95115000-EC56-4725-9E89-B57BF418901D}" srcId="{7C549DDC-7382-452E-9398-5FCF4ED22BBB}" destId="{F675119C-8880-4567-BE6A-424252B12FD5}" srcOrd="0" destOrd="0" parTransId="{D7795F30-450C-40A7-B320-097C45DE7D6F}" sibTransId="{CFB478C9-22CC-46E8-A030-245C8176AC69}"/>
    <dgm:cxn modelId="{9C0BEB0A-1A92-4C14-A819-692AE101F491}" type="presOf" srcId="{7C549DDC-7382-452E-9398-5FCF4ED22BBB}" destId="{3D7EDEB0-66EA-4EC6-81C9-847F945CFA10}" srcOrd="0" destOrd="0" presId="urn:microsoft.com/office/officeart/2005/8/layout/vList6"/>
    <dgm:cxn modelId="{43954C1D-5CB8-4B7E-B12D-4C6F07D8BEE7}" type="presOf" srcId="{71408DFF-6A1E-43E3-9830-37B44076AB1E}" destId="{9BEEA1D2-95D4-428E-9E48-93A025753E9F}" srcOrd="0" destOrd="1" presId="urn:microsoft.com/office/officeart/2005/8/layout/vList6"/>
    <dgm:cxn modelId="{2A967D29-BE0E-49EB-B685-0D980CECD11E}" type="presOf" srcId="{E9FD4552-A097-457A-8652-FE5BB45E5D17}" destId="{2613923D-B484-44A2-9876-E171EC588BBB}" srcOrd="0" destOrd="0" presId="urn:microsoft.com/office/officeart/2005/8/layout/vList6"/>
    <dgm:cxn modelId="{12F0D72E-2B29-4A46-96AF-07ECB743267B}" srcId="{0CF4F59F-2BE1-4923-A64E-22416BAE8FB3}" destId="{F487BD0C-F5FB-4270-BD11-59D0F91A8A2A}" srcOrd="0" destOrd="0" parTransId="{1E4283AE-233E-400E-8CCF-9FE7A49F9E70}" sibTransId="{C6912B65-53AD-4C5D-BF98-BD2913359F06}"/>
    <dgm:cxn modelId="{2A62BE30-F8DA-4954-8A7C-C5FB6112EDB7}" srcId="{70818BD8-D422-4CC5-8018-4AF651A0ED86}" destId="{2B80F81C-3C61-4BE5-A220-9F39C3429A65}" srcOrd="0" destOrd="0" parTransId="{569F01E1-0ADD-4D84-B73C-E173CED74F65}" sibTransId="{8F52E02B-6442-4702-B62E-B9783500B56A}"/>
    <dgm:cxn modelId="{E2576B36-CF9B-44CF-9E92-6FEE59182282}" type="presOf" srcId="{6FC09A95-4D70-4B46-A52E-3C239D755C2A}" destId="{D3CF4FCB-75F6-4D8C-ADC4-1F9DBE0A97BB}" srcOrd="0" destOrd="1" presId="urn:microsoft.com/office/officeart/2005/8/layout/vList6"/>
    <dgm:cxn modelId="{3BAEFD37-942C-4174-9CC8-74F214017C2B}" srcId="{7C549DDC-7382-452E-9398-5FCF4ED22BBB}" destId="{36685059-AA27-4F9C-857C-7E6BF893F71F}" srcOrd="1" destOrd="0" parTransId="{89BB0FAF-B69B-4B3A-AC17-9D0D4F8AE7E1}" sibTransId="{20E8D9C4-47E5-45E4-82F6-1EB156D3A1C9}"/>
    <dgm:cxn modelId="{98603C39-D9A3-4F0A-82D6-BE3E0C1BFB6F}" srcId="{41248636-A816-416D-A9DD-DEFE8BAF130C}" destId="{E9FD4552-A097-457A-8652-FE5BB45E5D17}" srcOrd="0" destOrd="0" parTransId="{F2338A11-E3D5-4985-9EB6-D20159910405}" sibTransId="{5200ECD4-BDD8-4970-AA2C-4B44DA2FEA93}"/>
    <dgm:cxn modelId="{7931C140-8A3D-4EDB-927D-67F41F59F1D7}" type="presOf" srcId="{F4757554-EA20-4197-A477-A3CD338D1F32}" destId="{2C79DB78-C4E3-4906-B222-07FF0DB52C52}" srcOrd="0" destOrd="0" presId="urn:microsoft.com/office/officeart/2005/8/layout/vList6"/>
    <dgm:cxn modelId="{26906A5C-2756-4D1C-B82B-60D94C60EEF1}" srcId="{BCF5C9CD-C9A4-4E1A-9021-72C64BA45C79}" destId="{41248636-A816-416D-A9DD-DEFE8BAF130C}" srcOrd="6" destOrd="0" parTransId="{DA991A27-6D40-4B2B-A275-5896A24782FA}" sibTransId="{20B3D32B-5EF7-4AB0-8635-05B0816703E5}"/>
    <dgm:cxn modelId="{40218164-3990-4EB7-A6B3-2BD402781F4C}" type="presOf" srcId="{2E95AB9F-50DC-4348-9C88-9419A18398A0}" destId="{DD7DA548-F683-4E34-BCA8-62D404CC7528}" srcOrd="0" destOrd="0" presId="urn:microsoft.com/office/officeart/2005/8/layout/vList6"/>
    <dgm:cxn modelId="{7153874A-E145-49F5-B686-19EC2013AAA2}" srcId="{BCF5C9CD-C9A4-4E1A-9021-72C64BA45C79}" destId="{7C549DDC-7382-452E-9398-5FCF4ED22BBB}" srcOrd="3" destOrd="0" parTransId="{6AC628AE-64D0-4D42-9F71-075E1AD9ED42}" sibTransId="{42E775F7-8045-4D35-BC24-883C44055B08}"/>
    <dgm:cxn modelId="{2C10404C-E176-4638-A9DA-F833D46D4C2F}" type="presOf" srcId="{F675119C-8880-4567-BE6A-424252B12FD5}" destId="{78F7234D-70EC-416E-8F3C-86E9341989E0}" srcOrd="0" destOrd="0" presId="urn:microsoft.com/office/officeart/2005/8/layout/vList6"/>
    <dgm:cxn modelId="{ABF34C6C-F6F7-47DD-AA92-48778FB27F95}" type="presOf" srcId="{1DF7BD4A-5F79-4022-8FF6-8310D9C8D9DE}" destId="{2C79DB78-C4E3-4906-B222-07FF0DB52C52}" srcOrd="0" destOrd="1" presId="urn:microsoft.com/office/officeart/2005/8/layout/vList6"/>
    <dgm:cxn modelId="{A745EF4C-5E2C-4F7F-90D1-7F92A3ACB0C5}" srcId="{BCF5C9CD-C9A4-4E1A-9021-72C64BA45C79}" destId="{EBF98F8A-C02A-4A58-AE29-A8256558A01B}" srcOrd="4" destOrd="0" parTransId="{CC6F59CE-FA8D-42A2-BE19-ABF71110A2D3}" sibTransId="{2072A792-034E-4D8C-BF64-6E17AE21C044}"/>
    <dgm:cxn modelId="{FF50FB6E-CBD2-4E14-818B-B5161E6D2250}" type="presOf" srcId="{2B80F81C-3C61-4BE5-A220-9F39C3429A65}" destId="{D3CF4FCB-75F6-4D8C-ADC4-1F9DBE0A97BB}" srcOrd="0" destOrd="0" presId="urn:microsoft.com/office/officeart/2005/8/layout/vList6"/>
    <dgm:cxn modelId="{95E85771-8060-46D4-AC31-9F947441805E}" type="presOf" srcId="{EBF98F8A-C02A-4A58-AE29-A8256558A01B}" destId="{56327602-949A-44FC-A7C6-E3354E209909}" srcOrd="0" destOrd="0" presId="urn:microsoft.com/office/officeart/2005/8/layout/vList6"/>
    <dgm:cxn modelId="{F20E2772-8AB9-46FA-90ED-2E88C9F1481B}" srcId="{BCF5C9CD-C9A4-4E1A-9021-72C64BA45C79}" destId="{70818BD8-D422-4CC5-8018-4AF651A0ED86}" srcOrd="1" destOrd="0" parTransId="{9CFD7121-8B99-453E-87D2-6273C3C3A64E}" sibTransId="{8D02F5D7-6B0E-4685-A3F6-92D519E150FF}"/>
    <dgm:cxn modelId="{20F94973-E11B-42A5-B1FD-4D074381AE6B}" type="presOf" srcId="{36685059-AA27-4F9C-857C-7E6BF893F71F}" destId="{78F7234D-70EC-416E-8F3C-86E9341989E0}" srcOrd="0" destOrd="1" presId="urn:microsoft.com/office/officeart/2005/8/layout/vList6"/>
    <dgm:cxn modelId="{5FDC4255-EC97-46F9-A02B-825689B8CCC9}" srcId="{EBF98F8A-C02A-4A58-AE29-A8256558A01B}" destId="{F4757554-EA20-4197-A477-A3CD338D1F32}" srcOrd="0" destOrd="0" parTransId="{18C6130E-0468-4C0B-8D94-36FDBF7064D4}" sibTransId="{40025156-A889-44D0-9D6F-2A74E1D49C98}"/>
    <dgm:cxn modelId="{2BE6C27B-D899-4BAA-BA51-16ECAA347CCA}" type="presOf" srcId="{41248636-A816-416D-A9DD-DEFE8BAF130C}" destId="{6422E9EA-5969-4528-AB68-82CC6A33353F}" srcOrd="0" destOrd="0" presId="urn:microsoft.com/office/officeart/2005/8/layout/vList6"/>
    <dgm:cxn modelId="{70C7A27D-2EB6-48B3-8D4C-6564E9019C8C}" srcId="{983B7019-546B-4801-98FC-0FCF7E03DA53}" destId="{41AF2E40-2886-4AA5-B2F2-5BC8DDC3B548}" srcOrd="1" destOrd="0" parTransId="{85EDA701-DDEA-40C6-B4D2-937790C61E32}" sibTransId="{174E14EA-2358-44D2-BDF9-92589770EA63}"/>
    <dgm:cxn modelId="{69D64788-52BD-48A2-87FD-EB1ACAB323F1}" srcId="{0CF4F59F-2BE1-4923-A64E-22416BAE8FB3}" destId="{565D0B13-5DB8-4D8B-A13C-DFCE750D4561}" srcOrd="1" destOrd="0" parTransId="{0093CEB7-4FD6-46DF-B3E4-B28103CADFA5}" sibTransId="{1B05845C-3FD7-4C6C-95BD-B114318B6A59}"/>
    <dgm:cxn modelId="{2F8ABC8C-9A93-4FF8-AF21-4A37944B0BE5}" srcId="{70818BD8-D422-4CC5-8018-4AF651A0ED86}" destId="{6FC09A95-4D70-4B46-A52E-3C239D755C2A}" srcOrd="1" destOrd="0" parTransId="{F2B11660-ECAE-48F8-827B-73B4054FF954}" sibTransId="{DAE20383-5668-4B43-9BC5-D4F5572DB389}"/>
    <dgm:cxn modelId="{E19E2A9A-D690-41E9-BCB3-AA23B5220786}" srcId="{BCDEB04B-8146-49AA-BDF8-4607249F5C5E}" destId="{71408DFF-6A1E-43E3-9830-37B44076AB1E}" srcOrd="1" destOrd="0" parTransId="{5B2217CF-E71B-4040-A4F7-E75121038A0E}" sibTransId="{9D5158EF-A1EE-4972-9E9E-865ABD4811A4}"/>
    <dgm:cxn modelId="{D7EE429B-A49C-4E54-AA87-B96D27A42872}" srcId="{BCF5C9CD-C9A4-4E1A-9021-72C64BA45C79}" destId="{983B7019-546B-4801-98FC-0FCF7E03DA53}" srcOrd="0" destOrd="0" parTransId="{8B082151-80B2-4123-8867-0160E6E84CF3}" sibTransId="{93B54209-9DAD-4EDE-988E-34513394C06A}"/>
    <dgm:cxn modelId="{A81C979B-20F5-43D6-8E76-1D257D640E76}" type="presOf" srcId="{565D0B13-5DB8-4D8B-A13C-DFCE750D4561}" destId="{7AB7C7D7-17CC-4BF6-A18D-7ABD5E0BEC19}" srcOrd="0" destOrd="1" presId="urn:microsoft.com/office/officeart/2005/8/layout/vList6"/>
    <dgm:cxn modelId="{EF5CE49F-4607-4074-9DE1-652F158B585D}" type="presOf" srcId="{94E6841A-3896-4699-A475-F67A61C284CB}" destId="{9BEEA1D2-95D4-428E-9E48-93A025753E9F}" srcOrd="0" destOrd="0" presId="urn:microsoft.com/office/officeart/2005/8/layout/vList6"/>
    <dgm:cxn modelId="{61AACAA2-82CE-4A54-937E-744E9B5EDFCA}" type="presOf" srcId="{BCF5C9CD-C9A4-4E1A-9021-72C64BA45C79}" destId="{0CADC72E-4BC7-454D-A28B-A0790964EB54}" srcOrd="0" destOrd="0" presId="urn:microsoft.com/office/officeart/2005/8/layout/vList6"/>
    <dgm:cxn modelId="{CEF2F8A5-CCBD-41FF-83A8-F34995EFEB38}" type="presOf" srcId="{F487BD0C-F5FB-4270-BD11-59D0F91A8A2A}" destId="{7AB7C7D7-17CC-4BF6-A18D-7ABD5E0BEC19}" srcOrd="0" destOrd="0" presId="urn:microsoft.com/office/officeart/2005/8/layout/vList6"/>
    <dgm:cxn modelId="{531600B0-5603-46DD-9720-E292D7EAA3C2}" srcId="{BCF5C9CD-C9A4-4E1A-9021-72C64BA45C79}" destId="{BCDEB04B-8146-49AA-BDF8-4607249F5C5E}" srcOrd="2" destOrd="0" parTransId="{37247167-2ABD-4ECE-9A24-DB3B4834773D}" sibTransId="{9EBC69A1-86E4-4730-AE5D-2AEF35372D24}"/>
    <dgm:cxn modelId="{88AAF3B0-2EE3-42AB-B4A1-D0871A8A2F79}" srcId="{983B7019-546B-4801-98FC-0FCF7E03DA53}" destId="{2E95AB9F-50DC-4348-9C88-9419A18398A0}" srcOrd="0" destOrd="0" parTransId="{DC94822E-9FEF-4325-B5E0-41B483632CF2}" sibTransId="{32535493-4D83-4CE8-871B-500B93269B54}"/>
    <dgm:cxn modelId="{59B552B5-33F9-4D43-9EA9-EBABE05FF9AE}" srcId="{EBF98F8A-C02A-4A58-AE29-A8256558A01B}" destId="{1DF7BD4A-5F79-4022-8FF6-8310D9C8D9DE}" srcOrd="1" destOrd="0" parTransId="{52CB6CDD-8F89-4FBA-9A12-7C801FCCF32F}" sibTransId="{940C4EB8-F33F-49E9-9324-C021E05F0A1D}"/>
    <dgm:cxn modelId="{249AE1B5-E9FF-4B14-94AB-9251CA43E3AC}" type="presOf" srcId="{BCDEB04B-8146-49AA-BDF8-4607249F5C5E}" destId="{0AF1631C-A107-4705-92A1-982AB59A2301}" srcOrd="0" destOrd="0" presId="urn:microsoft.com/office/officeart/2005/8/layout/vList6"/>
    <dgm:cxn modelId="{6FB8C2BA-A827-4F6B-8531-320EDEFC4B8F}" type="presOf" srcId="{0CF4F59F-2BE1-4923-A64E-22416BAE8FB3}" destId="{94F57CDA-28C5-4822-933D-B08C29970CE6}" srcOrd="0" destOrd="0" presId="urn:microsoft.com/office/officeart/2005/8/layout/vList6"/>
    <dgm:cxn modelId="{A81C6FBC-1F5D-4CBA-80BD-6A6F31E6E20F}" type="presOf" srcId="{41AF2E40-2886-4AA5-B2F2-5BC8DDC3B548}" destId="{DD7DA548-F683-4E34-BCA8-62D404CC7528}" srcOrd="0" destOrd="1" presId="urn:microsoft.com/office/officeart/2005/8/layout/vList6"/>
    <dgm:cxn modelId="{668BC7BD-02DF-46E8-B2FA-5CC930F7B619}" type="presOf" srcId="{983B7019-546B-4801-98FC-0FCF7E03DA53}" destId="{73E3E4E2-891C-4F26-9DB7-AE05AE853CC8}" srcOrd="0" destOrd="0" presId="urn:microsoft.com/office/officeart/2005/8/layout/vList6"/>
    <dgm:cxn modelId="{CD364CCC-4DDD-4583-87C0-45C544EDA61A}" srcId="{BCF5C9CD-C9A4-4E1A-9021-72C64BA45C79}" destId="{0CF4F59F-2BE1-4923-A64E-22416BAE8FB3}" srcOrd="5" destOrd="0" parTransId="{2C4B5BB4-1E1E-405B-ACD2-A76314802EEF}" sibTransId="{2F218975-CE46-43ED-A863-9546C3B9517F}"/>
    <dgm:cxn modelId="{EEB107DD-54AF-4539-BAB1-7FF009357E68}" type="presOf" srcId="{70818BD8-D422-4CC5-8018-4AF651A0ED86}" destId="{136B4F72-AAF9-4362-A34C-F586E8432198}" srcOrd="0" destOrd="0" presId="urn:microsoft.com/office/officeart/2005/8/layout/vList6"/>
    <dgm:cxn modelId="{3105B8FD-E0C7-4752-B49E-6969A0E75FB8}" srcId="{BCDEB04B-8146-49AA-BDF8-4607249F5C5E}" destId="{94E6841A-3896-4699-A475-F67A61C284CB}" srcOrd="0" destOrd="0" parTransId="{CC7548B1-6AF8-40FE-AC1C-2193BC249BE4}" sibTransId="{B02ADD72-3E36-4923-AD8B-55655C05F162}"/>
    <dgm:cxn modelId="{F7E7DD12-B2A3-470E-BEB9-A88E5EC43137}" type="presParOf" srcId="{0CADC72E-4BC7-454D-A28B-A0790964EB54}" destId="{F3FEA624-3A87-4056-A91F-9D239B82B164}" srcOrd="0" destOrd="0" presId="urn:microsoft.com/office/officeart/2005/8/layout/vList6"/>
    <dgm:cxn modelId="{65DC9247-2C5C-4214-BDBF-B78A92D8AC2A}" type="presParOf" srcId="{F3FEA624-3A87-4056-A91F-9D239B82B164}" destId="{73E3E4E2-891C-4F26-9DB7-AE05AE853CC8}" srcOrd="0" destOrd="0" presId="urn:microsoft.com/office/officeart/2005/8/layout/vList6"/>
    <dgm:cxn modelId="{473137A0-AAA5-47CC-AB4F-FDB663D5F9B5}" type="presParOf" srcId="{F3FEA624-3A87-4056-A91F-9D239B82B164}" destId="{DD7DA548-F683-4E34-BCA8-62D404CC7528}" srcOrd="1" destOrd="0" presId="urn:microsoft.com/office/officeart/2005/8/layout/vList6"/>
    <dgm:cxn modelId="{E8D5C650-65E4-4270-A49E-D35C892BEAA0}" type="presParOf" srcId="{0CADC72E-4BC7-454D-A28B-A0790964EB54}" destId="{B06B50F3-970E-4653-826A-FF75A762A534}" srcOrd="1" destOrd="0" presId="urn:microsoft.com/office/officeart/2005/8/layout/vList6"/>
    <dgm:cxn modelId="{86A33B93-3E1A-4C6A-8DA1-D91ACB2CD08F}" type="presParOf" srcId="{0CADC72E-4BC7-454D-A28B-A0790964EB54}" destId="{F6D03B96-98D0-46F4-A868-AB742D48F2CA}" srcOrd="2" destOrd="0" presId="urn:microsoft.com/office/officeart/2005/8/layout/vList6"/>
    <dgm:cxn modelId="{B933F35F-87A4-471A-98C3-AAF809B00A32}" type="presParOf" srcId="{F6D03B96-98D0-46F4-A868-AB742D48F2CA}" destId="{136B4F72-AAF9-4362-A34C-F586E8432198}" srcOrd="0" destOrd="0" presId="urn:microsoft.com/office/officeart/2005/8/layout/vList6"/>
    <dgm:cxn modelId="{C87456BB-010F-4FAA-A39E-A664A8453B23}" type="presParOf" srcId="{F6D03B96-98D0-46F4-A868-AB742D48F2CA}" destId="{D3CF4FCB-75F6-4D8C-ADC4-1F9DBE0A97BB}" srcOrd="1" destOrd="0" presId="urn:microsoft.com/office/officeart/2005/8/layout/vList6"/>
    <dgm:cxn modelId="{947EB759-8F75-49FB-B1AE-5525C4AA516B}" type="presParOf" srcId="{0CADC72E-4BC7-454D-A28B-A0790964EB54}" destId="{96AF7323-8A54-4DD9-AF2B-6F0A260B7676}" srcOrd="3" destOrd="0" presId="urn:microsoft.com/office/officeart/2005/8/layout/vList6"/>
    <dgm:cxn modelId="{519CAAE7-410B-4563-9D97-E0170FAFD925}" type="presParOf" srcId="{0CADC72E-4BC7-454D-A28B-A0790964EB54}" destId="{E1C5E060-21EE-4369-AC5A-06C869CCDDF6}" srcOrd="4" destOrd="0" presId="urn:microsoft.com/office/officeart/2005/8/layout/vList6"/>
    <dgm:cxn modelId="{DB2DF034-7A66-4FDF-A618-9855D2B647EE}" type="presParOf" srcId="{E1C5E060-21EE-4369-AC5A-06C869CCDDF6}" destId="{0AF1631C-A107-4705-92A1-982AB59A2301}" srcOrd="0" destOrd="0" presId="urn:microsoft.com/office/officeart/2005/8/layout/vList6"/>
    <dgm:cxn modelId="{3184EA86-2C49-424B-B866-1BB9B55F555C}" type="presParOf" srcId="{E1C5E060-21EE-4369-AC5A-06C869CCDDF6}" destId="{9BEEA1D2-95D4-428E-9E48-93A025753E9F}" srcOrd="1" destOrd="0" presId="urn:microsoft.com/office/officeart/2005/8/layout/vList6"/>
    <dgm:cxn modelId="{537D0D04-EB2D-4523-90FD-B60D3E0734F2}" type="presParOf" srcId="{0CADC72E-4BC7-454D-A28B-A0790964EB54}" destId="{53DBBD73-5ACD-4EA5-85A2-9FF1A79FF960}" srcOrd="5" destOrd="0" presId="urn:microsoft.com/office/officeart/2005/8/layout/vList6"/>
    <dgm:cxn modelId="{634A2F24-121E-49C8-8B07-422AB1542863}" type="presParOf" srcId="{0CADC72E-4BC7-454D-A28B-A0790964EB54}" destId="{DE459BB4-9FAD-4A11-8305-191512B85712}" srcOrd="6" destOrd="0" presId="urn:microsoft.com/office/officeart/2005/8/layout/vList6"/>
    <dgm:cxn modelId="{DE11209C-1573-466F-9102-1378A8CFB4CD}" type="presParOf" srcId="{DE459BB4-9FAD-4A11-8305-191512B85712}" destId="{3D7EDEB0-66EA-4EC6-81C9-847F945CFA10}" srcOrd="0" destOrd="0" presId="urn:microsoft.com/office/officeart/2005/8/layout/vList6"/>
    <dgm:cxn modelId="{BD62EFE8-9211-42FA-8EF6-8681EE373FE8}" type="presParOf" srcId="{DE459BB4-9FAD-4A11-8305-191512B85712}" destId="{78F7234D-70EC-416E-8F3C-86E9341989E0}" srcOrd="1" destOrd="0" presId="urn:microsoft.com/office/officeart/2005/8/layout/vList6"/>
    <dgm:cxn modelId="{F7537429-1F5B-4429-B772-43EB70CAC24A}" type="presParOf" srcId="{0CADC72E-4BC7-454D-A28B-A0790964EB54}" destId="{DDE944FB-11DE-4CE3-B142-93C947DE18BC}" srcOrd="7" destOrd="0" presId="urn:microsoft.com/office/officeart/2005/8/layout/vList6"/>
    <dgm:cxn modelId="{D57363F7-25F6-4DAF-B004-FAFEC5328F89}" type="presParOf" srcId="{0CADC72E-4BC7-454D-A28B-A0790964EB54}" destId="{EE224D13-D469-439C-AA46-7C96251266D9}" srcOrd="8" destOrd="0" presId="urn:microsoft.com/office/officeart/2005/8/layout/vList6"/>
    <dgm:cxn modelId="{25BC99A7-9C50-4D9C-A22E-98FEE684B6FC}" type="presParOf" srcId="{EE224D13-D469-439C-AA46-7C96251266D9}" destId="{56327602-949A-44FC-A7C6-E3354E209909}" srcOrd="0" destOrd="0" presId="urn:microsoft.com/office/officeart/2005/8/layout/vList6"/>
    <dgm:cxn modelId="{B9000E4F-612E-4C0B-B597-8CFB264BB7AC}" type="presParOf" srcId="{EE224D13-D469-439C-AA46-7C96251266D9}" destId="{2C79DB78-C4E3-4906-B222-07FF0DB52C52}" srcOrd="1" destOrd="0" presId="urn:microsoft.com/office/officeart/2005/8/layout/vList6"/>
    <dgm:cxn modelId="{5E6E75C2-24DC-4763-ADF2-C7D757FB7FEC}" type="presParOf" srcId="{0CADC72E-4BC7-454D-A28B-A0790964EB54}" destId="{AA8D3EB5-8662-4797-AFFB-70CF6DB58294}" srcOrd="9" destOrd="0" presId="urn:microsoft.com/office/officeart/2005/8/layout/vList6"/>
    <dgm:cxn modelId="{61776DC2-1A69-4750-8130-E6C071B0419A}" type="presParOf" srcId="{0CADC72E-4BC7-454D-A28B-A0790964EB54}" destId="{37597D7F-8AF3-4222-BEA4-4B03363D3368}" srcOrd="10" destOrd="0" presId="urn:microsoft.com/office/officeart/2005/8/layout/vList6"/>
    <dgm:cxn modelId="{566DC46F-EF98-4F66-9984-50CABCC805F6}" type="presParOf" srcId="{37597D7F-8AF3-4222-BEA4-4B03363D3368}" destId="{94F57CDA-28C5-4822-933D-B08C29970CE6}" srcOrd="0" destOrd="0" presId="urn:microsoft.com/office/officeart/2005/8/layout/vList6"/>
    <dgm:cxn modelId="{479CB1DC-BEDE-40B3-92A9-658FAC629709}" type="presParOf" srcId="{37597D7F-8AF3-4222-BEA4-4B03363D3368}" destId="{7AB7C7D7-17CC-4BF6-A18D-7ABD5E0BEC19}" srcOrd="1" destOrd="0" presId="urn:microsoft.com/office/officeart/2005/8/layout/vList6"/>
    <dgm:cxn modelId="{B2EA30E0-C78C-4FED-87EA-7529161CD86D}" type="presParOf" srcId="{0CADC72E-4BC7-454D-A28B-A0790964EB54}" destId="{8037920B-9590-4DD6-A904-9640FA3F5641}" srcOrd="11" destOrd="0" presId="urn:microsoft.com/office/officeart/2005/8/layout/vList6"/>
    <dgm:cxn modelId="{2C0C6B9A-9F82-4ECD-AF0A-234512C6C519}" type="presParOf" srcId="{0CADC72E-4BC7-454D-A28B-A0790964EB54}" destId="{A7ACBD96-097D-4BD6-B748-1895B8A4C5E7}" srcOrd="12" destOrd="0" presId="urn:microsoft.com/office/officeart/2005/8/layout/vList6"/>
    <dgm:cxn modelId="{2B50274E-66A1-4E60-AD6C-D527D6857792}" type="presParOf" srcId="{A7ACBD96-097D-4BD6-B748-1895B8A4C5E7}" destId="{6422E9EA-5969-4528-AB68-82CC6A33353F}" srcOrd="0" destOrd="0" presId="urn:microsoft.com/office/officeart/2005/8/layout/vList6"/>
    <dgm:cxn modelId="{070923D4-1F8E-433A-9882-43243AA533C3}" type="presParOf" srcId="{A7ACBD96-097D-4BD6-B748-1895B8A4C5E7}" destId="{2613923D-B484-44A2-9876-E171EC588BBB}" srcOrd="1" destOrd="0" presId="urn:microsoft.com/office/officeart/2005/8/layout/vList6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771F8B0D-75F5-499E-9806-D15BF78CB937}" type="doc">
      <dgm:prSet loTypeId="urn:microsoft.com/office/officeart/2005/8/layout/pList1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986DB8E6-3BF4-47AB-99E5-C09256472125}">
      <dgm:prSet phldrT="[Text]" custT="1"/>
      <dgm:spPr/>
      <dgm:t>
        <a:bodyPr/>
        <a:lstStyle/>
        <a:p>
          <a:r>
            <a:rPr lang="en-GB" sz="3200" b="1" dirty="0"/>
            <a:t>Emotional intelligence (EI)</a:t>
          </a:r>
        </a:p>
      </dgm:t>
    </dgm:pt>
    <dgm:pt modelId="{5CA26E2C-0641-4767-BDD8-BEBBA1501D1D}" type="parTrans" cxnId="{6D20F37A-611D-4BDF-B08B-34CAC719493C}">
      <dgm:prSet/>
      <dgm:spPr/>
      <dgm:t>
        <a:bodyPr/>
        <a:lstStyle/>
        <a:p>
          <a:endParaRPr lang="en-GB"/>
        </a:p>
      </dgm:t>
    </dgm:pt>
    <dgm:pt modelId="{7692EF5E-C0F3-4FAE-82B3-D7C1E1EF9D34}" type="sibTrans" cxnId="{6D20F37A-611D-4BDF-B08B-34CAC719493C}">
      <dgm:prSet/>
      <dgm:spPr/>
      <dgm:t>
        <a:bodyPr/>
        <a:lstStyle/>
        <a:p>
          <a:endParaRPr lang="en-GB"/>
        </a:p>
      </dgm:t>
    </dgm:pt>
    <dgm:pt modelId="{0F5E5C7A-4B1F-48ED-BB33-AE4B2B3A56A3}">
      <dgm:prSet phldrT="[Text]" custT="1"/>
      <dgm:spPr/>
      <dgm:t>
        <a:bodyPr/>
        <a:lstStyle/>
        <a:p>
          <a:r>
            <a:rPr lang="en-GB" sz="3200" b="1" dirty="0"/>
            <a:t>Empathy</a:t>
          </a:r>
        </a:p>
      </dgm:t>
    </dgm:pt>
    <dgm:pt modelId="{67F34481-D3DB-451F-9487-68B9107E73A2}" type="parTrans" cxnId="{62DD80CC-CA64-4555-A3DD-EA293C0CF0D7}">
      <dgm:prSet/>
      <dgm:spPr/>
      <dgm:t>
        <a:bodyPr/>
        <a:lstStyle/>
        <a:p>
          <a:endParaRPr lang="en-GB"/>
        </a:p>
      </dgm:t>
    </dgm:pt>
    <dgm:pt modelId="{A133581B-9E12-441A-8ADB-15027DB1BE13}" type="sibTrans" cxnId="{62DD80CC-CA64-4555-A3DD-EA293C0CF0D7}">
      <dgm:prSet/>
      <dgm:spPr/>
      <dgm:t>
        <a:bodyPr/>
        <a:lstStyle/>
        <a:p>
          <a:endParaRPr lang="en-GB"/>
        </a:p>
      </dgm:t>
    </dgm:pt>
    <dgm:pt modelId="{6C529DB0-4188-4EDA-AA7C-27026960E20F}" type="pres">
      <dgm:prSet presAssocID="{771F8B0D-75F5-499E-9806-D15BF78CB937}" presName="Name0" presStyleCnt="0">
        <dgm:presLayoutVars>
          <dgm:dir/>
          <dgm:resizeHandles val="exact"/>
        </dgm:presLayoutVars>
      </dgm:prSet>
      <dgm:spPr/>
    </dgm:pt>
    <dgm:pt modelId="{B1D2957C-AFE0-457A-A2E8-4FB717F29778}" type="pres">
      <dgm:prSet presAssocID="{986DB8E6-3BF4-47AB-99E5-C09256472125}" presName="compNode" presStyleCnt="0"/>
      <dgm:spPr/>
    </dgm:pt>
    <dgm:pt modelId="{6C5FA874-0215-4DC1-9D90-E4ECC6A0FFB7}" type="pres">
      <dgm:prSet presAssocID="{986DB8E6-3BF4-47AB-99E5-C09256472125}" presName="pictRect" presStyleLbl="node1" presStyleIdx="0" presStyleCnt="2" custScaleX="73393" custScaleY="67161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 t="-5000" b="-5000"/>
          </a:stretch>
        </a:blipFill>
      </dgm:spPr>
    </dgm:pt>
    <dgm:pt modelId="{6059BC45-43B9-4BA0-904D-80D82D8FB176}" type="pres">
      <dgm:prSet presAssocID="{986DB8E6-3BF4-47AB-99E5-C09256472125}" presName="textRect" presStyleLbl="revTx" presStyleIdx="0" presStyleCnt="2" custScaleY="80166" custLinFactNeighborX="438" custLinFactNeighborY="-42952">
        <dgm:presLayoutVars>
          <dgm:bulletEnabled val="1"/>
        </dgm:presLayoutVars>
      </dgm:prSet>
      <dgm:spPr/>
    </dgm:pt>
    <dgm:pt modelId="{D9359AA4-4D90-479A-99E2-DA1FC11ACCE6}" type="pres">
      <dgm:prSet presAssocID="{7692EF5E-C0F3-4FAE-82B3-D7C1E1EF9D34}" presName="sibTrans" presStyleLbl="sibTrans2D1" presStyleIdx="0" presStyleCnt="0"/>
      <dgm:spPr/>
    </dgm:pt>
    <dgm:pt modelId="{BB8EA65B-4AE9-478F-BC3A-EBE59B7F5C32}" type="pres">
      <dgm:prSet presAssocID="{0F5E5C7A-4B1F-48ED-BB33-AE4B2B3A56A3}" presName="compNode" presStyleCnt="0"/>
      <dgm:spPr/>
    </dgm:pt>
    <dgm:pt modelId="{8D4FF47C-37D0-43AA-AA72-A5223D2DC6BB}" type="pres">
      <dgm:prSet presAssocID="{0F5E5C7A-4B1F-48ED-BB33-AE4B2B3A56A3}" presName="pictRect" presStyleLbl="node1" presStyleIdx="1" presStyleCnt="2" custScaleX="78707" custScaleY="67894"/>
      <dgm:spPr>
        <a:blipFill>
          <a:blip xmlns:r="http://schemas.openxmlformats.org/officeDocument/2006/relationships"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 l="-2000" r="-2000"/>
          </a:stretch>
        </a:blipFill>
      </dgm:spPr>
    </dgm:pt>
    <dgm:pt modelId="{F4289BAF-D75F-4631-86AB-6EAA5F45898B}" type="pres">
      <dgm:prSet presAssocID="{0F5E5C7A-4B1F-48ED-BB33-AE4B2B3A56A3}" presName="textRect" presStyleLbl="revTx" presStyleIdx="1" presStyleCnt="2" custScaleY="44441" custLinFactNeighborX="-1061" custLinFactNeighborY="-56160">
        <dgm:presLayoutVars>
          <dgm:bulletEnabled val="1"/>
        </dgm:presLayoutVars>
      </dgm:prSet>
      <dgm:spPr/>
    </dgm:pt>
  </dgm:ptLst>
  <dgm:cxnLst>
    <dgm:cxn modelId="{A866B100-3C36-4C1B-B493-667A6EB06B20}" type="presOf" srcId="{0F5E5C7A-4B1F-48ED-BB33-AE4B2B3A56A3}" destId="{F4289BAF-D75F-4631-86AB-6EAA5F45898B}" srcOrd="0" destOrd="0" presId="urn:microsoft.com/office/officeart/2005/8/layout/pList1"/>
    <dgm:cxn modelId="{88F1E107-86AE-4F64-8347-1714863CD9DE}" type="presOf" srcId="{986DB8E6-3BF4-47AB-99E5-C09256472125}" destId="{6059BC45-43B9-4BA0-904D-80D82D8FB176}" srcOrd="0" destOrd="0" presId="urn:microsoft.com/office/officeart/2005/8/layout/pList1"/>
    <dgm:cxn modelId="{6D20F37A-611D-4BDF-B08B-34CAC719493C}" srcId="{771F8B0D-75F5-499E-9806-D15BF78CB937}" destId="{986DB8E6-3BF4-47AB-99E5-C09256472125}" srcOrd="0" destOrd="0" parTransId="{5CA26E2C-0641-4767-BDD8-BEBBA1501D1D}" sibTransId="{7692EF5E-C0F3-4FAE-82B3-D7C1E1EF9D34}"/>
    <dgm:cxn modelId="{62DD80CC-CA64-4555-A3DD-EA293C0CF0D7}" srcId="{771F8B0D-75F5-499E-9806-D15BF78CB937}" destId="{0F5E5C7A-4B1F-48ED-BB33-AE4B2B3A56A3}" srcOrd="1" destOrd="0" parTransId="{67F34481-D3DB-451F-9487-68B9107E73A2}" sibTransId="{A133581B-9E12-441A-8ADB-15027DB1BE13}"/>
    <dgm:cxn modelId="{CFC7DDDD-D376-4317-8643-926C1C4BE50C}" type="presOf" srcId="{771F8B0D-75F5-499E-9806-D15BF78CB937}" destId="{6C529DB0-4188-4EDA-AA7C-27026960E20F}" srcOrd="0" destOrd="0" presId="urn:microsoft.com/office/officeart/2005/8/layout/pList1"/>
    <dgm:cxn modelId="{63E5A5E5-A030-41BD-97A4-6BE049FE1E95}" type="presOf" srcId="{7692EF5E-C0F3-4FAE-82B3-D7C1E1EF9D34}" destId="{D9359AA4-4D90-479A-99E2-DA1FC11ACCE6}" srcOrd="0" destOrd="0" presId="urn:microsoft.com/office/officeart/2005/8/layout/pList1"/>
    <dgm:cxn modelId="{D52D6107-B17B-4654-AFDB-9677F1CD6EC0}" type="presParOf" srcId="{6C529DB0-4188-4EDA-AA7C-27026960E20F}" destId="{B1D2957C-AFE0-457A-A2E8-4FB717F29778}" srcOrd="0" destOrd="0" presId="urn:microsoft.com/office/officeart/2005/8/layout/pList1"/>
    <dgm:cxn modelId="{03748473-808A-47B1-A6A3-36E2E937A883}" type="presParOf" srcId="{B1D2957C-AFE0-457A-A2E8-4FB717F29778}" destId="{6C5FA874-0215-4DC1-9D90-E4ECC6A0FFB7}" srcOrd="0" destOrd="0" presId="urn:microsoft.com/office/officeart/2005/8/layout/pList1"/>
    <dgm:cxn modelId="{9AA7A7FE-6855-4261-A0CA-7863FB3109E4}" type="presParOf" srcId="{B1D2957C-AFE0-457A-A2E8-4FB717F29778}" destId="{6059BC45-43B9-4BA0-904D-80D82D8FB176}" srcOrd="1" destOrd="0" presId="urn:microsoft.com/office/officeart/2005/8/layout/pList1"/>
    <dgm:cxn modelId="{F199D6EA-F726-4FEA-8845-63A5B879B1FC}" type="presParOf" srcId="{6C529DB0-4188-4EDA-AA7C-27026960E20F}" destId="{D9359AA4-4D90-479A-99E2-DA1FC11ACCE6}" srcOrd="1" destOrd="0" presId="urn:microsoft.com/office/officeart/2005/8/layout/pList1"/>
    <dgm:cxn modelId="{25479C0B-9EC3-44DF-B54F-2C3DD03FE9CA}" type="presParOf" srcId="{6C529DB0-4188-4EDA-AA7C-27026960E20F}" destId="{BB8EA65B-4AE9-478F-BC3A-EBE59B7F5C32}" srcOrd="2" destOrd="0" presId="urn:microsoft.com/office/officeart/2005/8/layout/pList1"/>
    <dgm:cxn modelId="{32D0862A-CC52-4570-9C96-D521DEE0EE93}" type="presParOf" srcId="{BB8EA65B-4AE9-478F-BC3A-EBE59B7F5C32}" destId="{8D4FF47C-37D0-43AA-AA72-A5223D2DC6BB}" srcOrd="0" destOrd="0" presId="urn:microsoft.com/office/officeart/2005/8/layout/pList1"/>
    <dgm:cxn modelId="{0EA65DF8-A4B2-442F-80D1-58D0E032B959}" type="presParOf" srcId="{BB8EA65B-4AE9-478F-BC3A-EBE59B7F5C32}" destId="{F4289BAF-D75F-4631-86AB-6EAA5F45898B}" srcOrd="1" destOrd="0" presId="urn:microsoft.com/office/officeart/2005/8/layout/pList1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D7DA548-F683-4E34-BCA8-62D404CC7528}">
      <dsp:nvSpPr>
        <dsp:cNvPr id="0" name=""/>
        <dsp:cNvSpPr/>
      </dsp:nvSpPr>
      <dsp:spPr>
        <a:xfrm>
          <a:off x="3251199" y="4762"/>
          <a:ext cx="4876800" cy="711729"/>
        </a:xfrm>
        <a:prstGeom prst="rightArrow">
          <a:avLst>
            <a:gd name="adj1" fmla="val 75000"/>
            <a:gd name="adj2" fmla="val 50000"/>
          </a:avLst>
        </a:prstGeom>
        <a:solidFill>
          <a:schemeClr val="accent1">
            <a:alpha val="90000"/>
            <a:tint val="55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160" tIns="10160" rIns="10160" bIns="10160" numCol="1" spcCol="1270" anchor="t" anchorCtr="0">
          <a:noAutofit/>
        </a:bodyPr>
        <a:lstStyle/>
        <a:p>
          <a:pPr marL="171450" lvl="1" indent="-171450" algn="l" defTabSz="7112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600" kern="1200" dirty="0"/>
            <a:t>Dignity</a:t>
          </a:r>
        </a:p>
        <a:p>
          <a:pPr marL="171450" lvl="1" indent="-171450" algn="l" defTabSz="7112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600" kern="1200" dirty="0"/>
            <a:t>Cultural sensitivity and inclusivity</a:t>
          </a:r>
        </a:p>
      </dsp:txBody>
      <dsp:txXfrm>
        <a:off x="3251199" y="93728"/>
        <a:ext cx="4609902" cy="533797"/>
      </dsp:txXfrm>
    </dsp:sp>
    <dsp:sp modelId="{73E3E4E2-891C-4F26-9DB7-AE05AE853CC8}">
      <dsp:nvSpPr>
        <dsp:cNvPr id="0" name=""/>
        <dsp:cNvSpPr/>
      </dsp:nvSpPr>
      <dsp:spPr>
        <a:xfrm>
          <a:off x="0" y="4762"/>
          <a:ext cx="3251200" cy="711729"/>
        </a:xfrm>
        <a:prstGeom prst="roundRect">
          <a:avLst/>
        </a:prstGeom>
        <a:solidFill>
          <a:schemeClr val="accent1">
            <a:shade val="5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38100" rIns="76200" bIns="381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 dirty="0"/>
            <a:t>Respecting patients and colleagues</a:t>
          </a:r>
        </a:p>
      </dsp:txBody>
      <dsp:txXfrm>
        <a:off x="34744" y="39506"/>
        <a:ext cx="3181712" cy="642241"/>
      </dsp:txXfrm>
    </dsp:sp>
    <dsp:sp modelId="{D3CF4FCB-75F6-4D8C-ADC4-1F9DBE0A97BB}">
      <dsp:nvSpPr>
        <dsp:cNvPr id="0" name=""/>
        <dsp:cNvSpPr/>
      </dsp:nvSpPr>
      <dsp:spPr>
        <a:xfrm>
          <a:off x="3251199" y="787664"/>
          <a:ext cx="4876800" cy="711729"/>
        </a:xfrm>
        <a:prstGeom prst="rightArrow">
          <a:avLst>
            <a:gd name="adj1" fmla="val 75000"/>
            <a:gd name="adj2" fmla="val 50000"/>
          </a:avLst>
        </a:prstGeom>
        <a:solidFill>
          <a:schemeClr val="accent1">
            <a:alpha val="90000"/>
            <a:tint val="55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160" tIns="10160" rIns="10160" bIns="10160" numCol="1" spcCol="1270" anchor="t" anchorCtr="0">
          <a:noAutofit/>
        </a:bodyPr>
        <a:lstStyle/>
        <a:p>
          <a:pPr marL="171450" lvl="1" indent="-171450" algn="l" defTabSz="7112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600" kern="1200" dirty="0"/>
            <a:t>Following GDPR, Data Protection Act (2018)</a:t>
          </a:r>
        </a:p>
        <a:p>
          <a:pPr marL="171450" lvl="1" indent="-171450" algn="l" defTabSz="7112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600" kern="1200" dirty="0"/>
            <a:t>Following NHS policies</a:t>
          </a:r>
        </a:p>
      </dsp:txBody>
      <dsp:txXfrm>
        <a:off x="3251199" y="876630"/>
        <a:ext cx="4609902" cy="533797"/>
      </dsp:txXfrm>
    </dsp:sp>
    <dsp:sp modelId="{136B4F72-AAF9-4362-A34C-F586E8432198}">
      <dsp:nvSpPr>
        <dsp:cNvPr id="0" name=""/>
        <dsp:cNvSpPr/>
      </dsp:nvSpPr>
      <dsp:spPr>
        <a:xfrm>
          <a:off x="0" y="787664"/>
          <a:ext cx="3251200" cy="711729"/>
        </a:xfrm>
        <a:prstGeom prst="roundRect">
          <a:avLst/>
        </a:prstGeom>
        <a:solidFill>
          <a:schemeClr val="accent1">
            <a:shade val="50000"/>
            <a:hueOff val="168471"/>
            <a:satOff val="-17708"/>
            <a:lumOff val="15281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38100" rIns="76200" bIns="381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 dirty="0"/>
            <a:t>Confidentiality and data protection</a:t>
          </a:r>
        </a:p>
      </dsp:txBody>
      <dsp:txXfrm>
        <a:off x="34744" y="822408"/>
        <a:ext cx="3181712" cy="642241"/>
      </dsp:txXfrm>
    </dsp:sp>
    <dsp:sp modelId="{9BEEA1D2-95D4-428E-9E48-93A025753E9F}">
      <dsp:nvSpPr>
        <dsp:cNvPr id="0" name=""/>
        <dsp:cNvSpPr/>
      </dsp:nvSpPr>
      <dsp:spPr>
        <a:xfrm>
          <a:off x="3251199" y="1570566"/>
          <a:ext cx="4876800" cy="711729"/>
        </a:xfrm>
        <a:prstGeom prst="rightArrow">
          <a:avLst>
            <a:gd name="adj1" fmla="val 75000"/>
            <a:gd name="adj2" fmla="val 50000"/>
          </a:avLst>
        </a:prstGeom>
        <a:solidFill>
          <a:schemeClr val="accent1">
            <a:alpha val="90000"/>
            <a:tint val="55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160" tIns="10160" rIns="10160" bIns="10160" numCol="1" spcCol="1270" anchor="t" anchorCtr="0">
          <a:noAutofit/>
        </a:bodyPr>
        <a:lstStyle/>
        <a:p>
          <a:pPr marL="171450" lvl="1" indent="-171450" algn="l" defTabSz="711200">
            <a:lnSpc>
              <a:spcPct val="90000"/>
            </a:lnSpc>
            <a:spcBef>
              <a:spcPct val="0"/>
            </a:spcBef>
            <a:spcAft>
              <a:spcPct val="15000"/>
            </a:spcAft>
            <a:buFont typeface="Arial" panose="020B0604020202020204" pitchFamily="34" charset="0"/>
            <a:buChar char="•"/>
          </a:pPr>
          <a:r>
            <a:rPr lang="en-GB" sz="1600" kern="1200" dirty="0"/>
            <a:t>Being trusted to turn up</a:t>
          </a:r>
        </a:p>
        <a:p>
          <a:pPr marL="171450" lvl="1" indent="-171450" algn="l" defTabSz="711200">
            <a:lnSpc>
              <a:spcPct val="90000"/>
            </a:lnSpc>
            <a:spcBef>
              <a:spcPct val="0"/>
            </a:spcBef>
            <a:spcAft>
              <a:spcPct val="15000"/>
            </a:spcAft>
            <a:buFont typeface="Arial" panose="020B0604020202020204" pitchFamily="34" charset="0"/>
            <a:buChar char="•"/>
          </a:pPr>
          <a:r>
            <a:rPr lang="en-GB" sz="1600" kern="1200" dirty="0"/>
            <a:t>Complete tasks</a:t>
          </a:r>
        </a:p>
      </dsp:txBody>
      <dsp:txXfrm>
        <a:off x="3251199" y="1659532"/>
        <a:ext cx="4609902" cy="533797"/>
      </dsp:txXfrm>
    </dsp:sp>
    <dsp:sp modelId="{0AF1631C-A107-4705-92A1-982AB59A2301}">
      <dsp:nvSpPr>
        <dsp:cNvPr id="0" name=""/>
        <dsp:cNvSpPr/>
      </dsp:nvSpPr>
      <dsp:spPr>
        <a:xfrm>
          <a:off x="0" y="1570566"/>
          <a:ext cx="3251200" cy="711729"/>
        </a:xfrm>
        <a:prstGeom prst="roundRect">
          <a:avLst/>
        </a:prstGeom>
        <a:solidFill>
          <a:schemeClr val="accent1">
            <a:shade val="50000"/>
            <a:hueOff val="336942"/>
            <a:satOff val="-35416"/>
            <a:lumOff val="30561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38100" rIns="76200" bIns="381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 dirty="0"/>
            <a:t>Reliability and punctuality</a:t>
          </a:r>
        </a:p>
      </dsp:txBody>
      <dsp:txXfrm>
        <a:off x="34744" y="1605310"/>
        <a:ext cx="3181712" cy="642241"/>
      </dsp:txXfrm>
    </dsp:sp>
    <dsp:sp modelId="{78F7234D-70EC-416E-8F3C-86E9341989E0}">
      <dsp:nvSpPr>
        <dsp:cNvPr id="0" name=""/>
        <dsp:cNvSpPr/>
      </dsp:nvSpPr>
      <dsp:spPr>
        <a:xfrm>
          <a:off x="3251199" y="2353468"/>
          <a:ext cx="4876800" cy="711729"/>
        </a:xfrm>
        <a:prstGeom prst="rightArrow">
          <a:avLst>
            <a:gd name="adj1" fmla="val 75000"/>
            <a:gd name="adj2" fmla="val 50000"/>
          </a:avLst>
        </a:prstGeom>
        <a:solidFill>
          <a:schemeClr val="accent1">
            <a:alpha val="90000"/>
            <a:tint val="55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160" tIns="10160" rIns="10160" bIns="10160" numCol="1" spcCol="1270" anchor="t" anchorCtr="0">
          <a:noAutofit/>
        </a:bodyPr>
        <a:lstStyle/>
        <a:p>
          <a:pPr marL="171450" lvl="1" indent="-171450" algn="l" defTabSz="7112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600" kern="1200" dirty="0"/>
            <a:t>Clear (avoid jargon/slang)</a:t>
          </a:r>
        </a:p>
        <a:p>
          <a:pPr marL="171450" lvl="1" indent="-171450" algn="l" defTabSz="7112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600" kern="1200" dirty="0"/>
            <a:t>Respectful</a:t>
          </a:r>
        </a:p>
      </dsp:txBody>
      <dsp:txXfrm>
        <a:off x="3251199" y="2442434"/>
        <a:ext cx="4609902" cy="533797"/>
      </dsp:txXfrm>
    </dsp:sp>
    <dsp:sp modelId="{3D7EDEB0-66EA-4EC6-81C9-847F945CFA10}">
      <dsp:nvSpPr>
        <dsp:cNvPr id="0" name=""/>
        <dsp:cNvSpPr/>
      </dsp:nvSpPr>
      <dsp:spPr>
        <a:xfrm>
          <a:off x="0" y="2353468"/>
          <a:ext cx="3251200" cy="711729"/>
        </a:xfrm>
        <a:prstGeom prst="roundRect">
          <a:avLst/>
        </a:prstGeom>
        <a:solidFill>
          <a:schemeClr val="accent1">
            <a:shade val="50000"/>
            <a:hueOff val="505413"/>
            <a:satOff val="-53124"/>
            <a:lumOff val="45842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38100" rIns="76200" bIns="381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 dirty="0"/>
            <a:t>Appropriate communication</a:t>
          </a:r>
        </a:p>
      </dsp:txBody>
      <dsp:txXfrm>
        <a:off x="34744" y="2388212"/>
        <a:ext cx="3181712" cy="642241"/>
      </dsp:txXfrm>
    </dsp:sp>
    <dsp:sp modelId="{2C79DB78-C4E3-4906-B222-07FF0DB52C52}">
      <dsp:nvSpPr>
        <dsp:cNvPr id="0" name=""/>
        <dsp:cNvSpPr/>
      </dsp:nvSpPr>
      <dsp:spPr>
        <a:xfrm>
          <a:off x="3251199" y="3136371"/>
          <a:ext cx="4876800" cy="711729"/>
        </a:xfrm>
        <a:prstGeom prst="rightArrow">
          <a:avLst>
            <a:gd name="adj1" fmla="val 75000"/>
            <a:gd name="adj2" fmla="val 50000"/>
          </a:avLst>
        </a:prstGeom>
        <a:solidFill>
          <a:schemeClr val="accent1">
            <a:alpha val="90000"/>
            <a:tint val="55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160" tIns="10160" rIns="10160" bIns="10160" numCol="1" spcCol="1270" anchor="t" anchorCtr="0">
          <a:noAutofit/>
        </a:bodyPr>
        <a:lstStyle/>
        <a:p>
          <a:pPr marL="171450" lvl="1" indent="-171450" algn="l" defTabSz="7112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600" kern="1200" dirty="0"/>
            <a:t>Staying calm under stress</a:t>
          </a:r>
        </a:p>
        <a:p>
          <a:pPr marL="171450" lvl="1" indent="-171450" algn="l" defTabSz="7112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600" kern="1200" dirty="0"/>
            <a:t>Positive attitude</a:t>
          </a:r>
        </a:p>
      </dsp:txBody>
      <dsp:txXfrm>
        <a:off x="3251199" y="3225337"/>
        <a:ext cx="4609902" cy="533797"/>
      </dsp:txXfrm>
    </dsp:sp>
    <dsp:sp modelId="{56327602-949A-44FC-A7C6-E3354E209909}">
      <dsp:nvSpPr>
        <dsp:cNvPr id="0" name=""/>
        <dsp:cNvSpPr/>
      </dsp:nvSpPr>
      <dsp:spPr>
        <a:xfrm>
          <a:off x="0" y="3136371"/>
          <a:ext cx="3251200" cy="711729"/>
        </a:xfrm>
        <a:prstGeom prst="roundRect">
          <a:avLst/>
        </a:prstGeom>
        <a:solidFill>
          <a:schemeClr val="accent1">
            <a:shade val="50000"/>
            <a:hueOff val="505413"/>
            <a:satOff val="-53124"/>
            <a:lumOff val="45842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38100" rIns="76200" bIns="381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 dirty="0"/>
            <a:t>Managing personal behaviour</a:t>
          </a:r>
        </a:p>
      </dsp:txBody>
      <dsp:txXfrm>
        <a:off x="34744" y="3171115"/>
        <a:ext cx="3181712" cy="642241"/>
      </dsp:txXfrm>
    </dsp:sp>
    <dsp:sp modelId="{7AB7C7D7-17CC-4BF6-A18D-7ABD5E0BEC19}">
      <dsp:nvSpPr>
        <dsp:cNvPr id="0" name=""/>
        <dsp:cNvSpPr/>
      </dsp:nvSpPr>
      <dsp:spPr>
        <a:xfrm>
          <a:off x="3251199" y="3919273"/>
          <a:ext cx="4876800" cy="711729"/>
        </a:xfrm>
        <a:prstGeom prst="rightArrow">
          <a:avLst>
            <a:gd name="adj1" fmla="val 75000"/>
            <a:gd name="adj2" fmla="val 50000"/>
          </a:avLst>
        </a:prstGeom>
        <a:solidFill>
          <a:schemeClr val="accent1">
            <a:alpha val="90000"/>
            <a:tint val="55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160" tIns="10160" rIns="10160" bIns="10160" numCol="1" spcCol="1270" anchor="t" anchorCtr="0">
          <a:noAutofit/>
        </a:bodyPr>
        <a:lstStyle/>
        <a:p>
          <a:pPr marL="171450" lvl="1" indent="-171450" algn="l" defTabSz="7112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600" kern="1200" dirty="0"/>
            <a:t>Listening</a:t>
          </a:r>
        </a:p>
        <a:p>
          <a:pPr marL="171450" lvl="1" indent="-171450" algn="l" defTabSz="7112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600" kern="1200" dirty="0"/>
            <a:t>Resolving issues without aggression</a:t>
          </a:r>
        </a:p>
      </dsp:txBody>
      <dsp:txXfrm>
        <a:off x="3251199" y="4008239"/>
        <a:ext cx="4609902" cy="533797"/>
      </dsp:txXfrm>
    </dsp:sp>
    <dsp:sp modelId="{94F57CDA-28C5-4822-933D-B08C29970CE6}">
      <dsp:nvSpPr>
        <dsp:cNvPr id="0" name=""/>
        <dsp:cNvSpPr/>
      </dsp:nvSpPr>
      <dsp:spPr>
        <a:xfrm>
          <a:off x="0" y="3919273"/>
          <a:ext cx="3251200" cy="711729"/>
        </a:xfrm>
        <a:prstGeom prst="roundRect">
          <a:avLst/>
        </a:prstGeom>
        <a:solidFill>
          <a:schemeClr val="accent1">
            <a:shade val="50000"/>
            <a:hueOff val="336942"/>
            <a:satOff val="-35416"/>
            <a:lumOff val="30561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38100" rIns="76200" bIns="381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 dirty="0"/>
            <a:t>Handling conflict professionally</a:t>
          </a:r>
        </a:p>
      </dsp:txBody>
      <dsp:txXfrm>
        <a:off x="34744" y="3954017"/>
        <a:ext cx="3181712" cy="642241"/>
      </dsp:txXfrm>
    </dsp:sp>
    <dsp:sp modelId="{2613923D-B484-44A2-9876-E171EC588BBB}">
      <dsp:nvSpPr>
        <dsp:cNvPr id="0" name=""/>
        <dsp:cNvSpPr/>
      </dsp:nvSpPr>
      <dsp:spPr>
        <a:xfrm>
          <a:off x="3251199" y="4702175"/>
          <a:ext cx="4876800" cy="711729"/>
        </a:xfrm>
        <a:prstGeom prst="rightArrow">
          <a:avLst>
            <a:gd name="adj1" fmla="val 75000"/>
            <a:gd name="adj2" fmla="val 50000"/>
          </a:avLst>
        </a:prstGeom>
        <a:solidFill>
          <a:schemeClr val="accent1">
            <a:alpha val="90000"/>
            <a:tint val="55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160" tIns="10160" rIns="10160" bIns="10160" numCol="1" spcCol="1270" anchor="t" anchorCtr="0">
          <a:noAutofit/>
        </a:bodyPr>
        <a:lstStyle/>
        <a:p>
          <a:pPr marL="171450" lvl="1" indent="-171450" algn="l" defTabSz="7112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600" kern="1200" dirty="0"/>
            <a:t>Using emails, social media, and patient records responsibly</a:t>
          </a:r>
        </a:p>
      </dsp:txBody>
      <dsp:txXfrm>
        <a:off x="3251199" y="4791141"/>
        <a:ext cx="4609902" cy="533797"/>
      </dsp:txXfrm>
    </dsp:sp>
    <dsp:sp modelId="{6422E9EA-5969-4528-AB68-82CC6A33353F}">
      <dsp:nvSpPr>
        <dsp:cNvPr id="0" name=""/>
        <dsp:cNvSpPr/>
      </dsp:nvSpPr>
      <dsp:spPr>
        <a:xfrm>
          <a:off x="0" y="4702175"/>
          <a:ext cx="3251200" cy="711729"/>
        </a:xfrm>
        <a:prstGeom prst="roundRect">
          <a:avLst/>
        </a:prstGeom>
        <a:solidFill>
          <a:schemeClr val="accent1">
            <a:shade val="50000"/>
            <a:hueOff val="168471"/>
            <a:satOff val="-17708"/>
            <a:lumOff val="15281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38100" rIns="76200" bIns="381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 dirty="0"/>
            <a:t>Digital professionalism</a:t>
          </a:r>
        </a:p>
      </dsp:txBody>
      <dsp:txXfrm>
        <a:off x="34744" y="4736919"/>
        <a:ext cx="3181712" cy="642241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C5FA874-0215-4DC1-9D90-E4ECC6A0FFB7}">
      <dsp:nvSpPr>
        <dsp:cNvPr id="0" name=""/>
        <dsp:cNvSpPr/>
      </dsp:nvSpPr>
      <dsp:spPr>
        <a:xfrm>
          <a:off x="1127303" y="1073"/>
          <a:ext cx="2957205" cy="1864503"/>
        </a:xfrm>
        <a:prstGeom prst="round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 t="-5000" b="-5000"/>
          </a:stretch>
        </a:blip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059BC45-43B9-4BA0-904D-80D82D8FB176}">
      <dsp:nvSpPr>
        <dsp:cNvPr id="0" name=""/>
        <dsp:cNvSpPr/>
      </dsp:nvSpPr>
      <dsp:spPr>
        <a:xfrm>
          <a:off x="608917" y="1827582"/>
          <a:ext cx="4029274" cy="119837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27584" tIns="227584" rIns="227584" bIns="0" numCol="1" spcCol="1270" anchor="t" anchorCtr="0">
          <a:noAutofit/>
        </a:bodyPr>
        <a:lstStyle/>
        <a:p>
          <a:pPr marL="0" lvl="0" indent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200" b="1" kern="1200" dirty="0"/>
            <a:t>Emotional intelligence (EI)</a:t>
          </a:r>
        </a:p>
      </dsp:txBody>
      <dsp:txXfrm>
        <a:off x="608917" y="1827582"/>
        <a:ext cx="4029274" cy="1198370"/>
      </dsp:txXfrm>
    </dsp:sp>
    <dsp:sp modelId="{8D4FF47C-37D0-43AA-AA72-A5223D2DC6BB}">
      <dsp:nvSpPr>
        <dsp:cNvPr id="0" name=""/>
        <dsp:cNvSpPr/>
      </dsp:nvSpPr>
      <dsp:spPr>
        <a:xfrm>
          <a:off x="5452617" y="129495"/>
          <a:ext cx="3171321" cy="1884853"/>
        </a:xfrm>
        <a:prstGeom prst="roundRect">
          <a:avLst/>
        </a:prstGeom>
        <a:blipFill>
          <a:blip xmlns:r="http://schemas.openxmlformats.org/officeDocument/2006/relationships"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 l="-2000" r="-2000"/>
          </a:stretch>
        </a:blip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4289BAF-D75F-4631-86AB-6EAA5F45898B}">
      <dsp:nvSpPr>
        <dsp:cNvPr id="0" name=""/>
        <dsp:cNvSpPr/>
      </dsp:nvSpPr>
      <dsp:spPr>
        <a:xfrm>
          <a:off x="4980890" y="2035758"/>
          <a:ext cx="4029274" cy="66433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27584" tIns="227584" rIns="227584" bIns="0" numCol="1" spcCol="1270" anchor="t" anchorCtr="0">
          <a:noAutofit/>
        </a:bodyPr>
        <a:lstStyle/>
        <a:p>
          <a:pPr marL="0" lvl="0" indent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200" b="1" kern="1200" dirty="0"/>
            <a:t>Empathy</a:t>
          </a:r>
        </a:p>
      </dsp:txBody>
      <dsp:txXfrm>
        <a:off x="4980890" y="2035758"/>
        <a:ext cx="4029274" cy="664331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List6">
  <dgm:title val=""/>
  <dgm:desc val=""/>
  <dgm:catLst>
    <dgm:cat type="process" pri="22000"/>
    <dgm:cat type="list" pri="17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14" srcId="1" destId="12" srcOrd="0" destOrd="0"/>
        <dgm:cxn modelId="23" srcId="2" destId="21" srcOrd="0" destOrd="0"/>
        <dgm:cxn modelId="24" srcId="2" destId="22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animLvl val="lvl"/>
      <dgm:resizeHandles/>
    </dgm:varLst>
    <dgm:alg type="lin">
      <dgm:param type="linDir" val="fromT"/>
    </dgm:alg>
    <dgm:shape xmlns:r="http://schemas.openxmlformats.org/officeDocument/2006/relationships" r:blip="">
      <dgm:adjLst/>
    </dgm:shape>
    <dgm:presOf/>
    <dgm:constrLst>
      <dgm:constr type="w" for="ch" forName="linNode" refType="w"/>
      <dgm:constr type="h" for="ch" forName="linNode" refType="h"/>
      <dgm:constr type="h" for="ch" forName="spacing" refType="h" refFor="ch" refForName="linNode" fact="0.1"/>
      <dgm:constr type="primFontSz" for="des" forName="parentShp" op="equ" val="65"/>
      <dgm:constr type="primFontSz" for="des" forName="childShp" op="equ" val="65"/>
    </dgm:constrLst>
    <dgm:ruleLst/>
    <dgm:forEach name="Name1" axis="ch" ptType="node">
      <dgm:layoutNode name="linNode">
        <dgm:choose name="Name2">
          <dgm:if name="Name3" func="var" arg="dir" op="equ" val="norm">
            <dgm:alg type="lin">
              <dgm:param type="linDir" val="fromL"/>
            </dgm:alg>
          </dgm:if>
          <dgm:else name="Name4">
            <dgm:alg type="lin">
              <dgm:param type="linDir" val="fromR"/>
            </dgm:alg>
          </dgm:else>
        </dgm:choose>
        <dgm:shape xmlns:r="http://schemas.openxmlformats.org/officeDocument/2006/relationships" r:blip="">
          <dgm:adjLst/>
        </dgm:shape>
        <dgm:presOf/>
        <dgm:choose name="Name5">
          <dgm:if name="Name6" func="var" arg="dir" op="equ" val="norm">
            <dgm:constrLst>
              <dgm:constr type="w" for="ch" forName="parentShp" refType="w" fact="0.4"/>
              <dgm:constr type="h" for="ch" forName="parentShp" refType="h"/>
              <dgm:constr type="w" for="ch" forName="childShp" refType="w" fact="0.6"/>
              <dgm:constr type="h" for="ch" forName="childShp" refType="h" refFor="ch" refForName="parentShp"/>
            </dgm:constrLst>
          </dgm:if>
          <dgm:else name="Name7">
            <dgm:constrLst>
              <dgm:constr type="w" for="ch" forName="parentShp" refType="w" fact="0.4"/>
              <dgm:constr type="h" for="ch" forName="parentShp" refType="h"/>
              <dgm:constr type="w" for="ch" forName="childShp" refType="w" fact="0.6"/>
              <dgm:constr type="h" for="ch" forName="childShp" refType="h" refFor="ch" refForName="parentShp"/>
            </dgm:constrLst>
          </dgm:else>
        </dgm:choose>
        <dgm:ruleLst/>
        <dgm:layoutNode name="parentShp" styleLbl="node1">
          <dgm:varLst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self" ptType="node"/>
          <dgm:constrLst>
            <dgm:constr type="tMarg" refType="primFontSz" fact="0.15"/>
            <dgm:constr type="bMarg" refType="primFontSz" fact="0.15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childShp" styleLbl="bgAccFollowNode1">
          <dgm:varLst>
            <dgm:bulletEnabled val="1"/>
          </dgm:varLst>
          <dgm:alg type="tx">
            <dgm:param type="stBulletLvl" val="1"/>
          </dgm:alg>
          <dgm:choose name="Name8">
            <dgm:if name="Name9" func="var" arg="dir" op="equ" val="norm">
              <dgm:shape xmlns:r="http://schemas.openxmlformats.org/officeDocument/2006/relationships" type="rightArrow" r:blip="" zOrderOff="-2">
                <dgm:adjLst>
                  <dgm:adj idx="1" val="0.75"/>
                </dgm:adjLst>
              </dgm:shape>
            </dgm:if>
            <dgm:else name="Name10">
              <dgm:shape xmlns:r="http://schemas.openxmlformats.org/officeDocument/2006/relationships" rot="180" type="rightArrow" r:blip="" zOrderOff="-2">
                <dgm:adjLst>
                  <dgm:adj idx="1" val="0.75"/>
                </dgm:adjLst>
              </dgm:shape>
            </dgm:else>
          </dgm:choose>
          <dgm:presOf axis="des" ptType="node"/>
          <dgm:constrLst>
            <dgm:constr type="secFontSz" refType="primFontSz"/>
            <dgm:constr type="tMarg" refType="primFontSz" fact="0.05"/>
            <dgm:constr type="bMarg" refType="primFontSz" fact="0.05"/>
            <dgm:constr type="lMarg" refType="primFontSz" fact="0.05"/>
            <dgm:constr type="rMarg" refType="primFontSz" fact="0.05"/>
          </dgm:constrLst>
          <dgm:ruleLst>
            <dgm:rule type="primFontSz" val="5" fact="NaN" max="NaN"/>
          </dgm:ruleLst>
        </dgm:layoutNode>
      </dgm:layoutNode>
      <dgm:forEach name="Name11" axis="followSib" ptType="sibTrans" cnt="1">
        <dgm:layoutNode name="spacing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pList1">
  <dgm:title val=""/>
  <dgm:desc val=""/>
  <dgm:catLst>
    <dgm:cat type="list" pri="2000"/>
    <dgm:cat type="picture" pri="2500"/>
    <dgm:cat type="pictureconvert" pri="25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 useDef="1">
    <dgm:dataModel>
      <dgm:ptLst/>
      <dgm:bg/>
      <dgm:whole/>
    </dgm:dataModel>
  </dgm:clrData>
  <dgm:layoutNode name="Name0">
    <dgm:varLst>
      <dgm:dir/>
      <dgm:resizeHandles val="exact"/>
    </dgm:varLst>
    <dgm:choose name="Name1">
      <dgm:if name="Name2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3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compNode" refType="w"/>
      <dgm:constr type="w" for="ch" ptType="sibTrans" refType="w" refFor="ch" refForName="compNode" op="equ" fact="0.1"/>
      <dgm:constr type="sp" refType="w" refFor="ch" refForName="compNode" op="equ" fact="0.1"/>
      <dgm:constr type="primFontSz" for="des" ptType="node" op="equ" val="65"/>
    </dgm:constrLst>
    <dgm:ruleLst/>
    <dgm:forEach name="Name4" axis="ch" ptType="node">
      <dgm:layoutNode name="compNode">
        <dgm:alg type="composite">
          <dgm:param type="ar" val="0.943"/>
        </dgm:alg>
        <dgm:shape xmlns:r="http://schemas.openxmlformats.org/officeDocument/2006/relationships" r:blip="">
          <dgm:adjLst/>
        </dgm:shape>
        <dgm:presOf axis="self"/>
        <dgm:constrLst>
          <dgm:constr type="h" refType="w" fact="1.06"/>
          <dgm:constr type="h" for="ch" forName="pictRect" refType="h" fact="0.65"/>
          <dgm:constr type="w" for="ch" forName="pictRect" refType="w"/>
          <dgm:constr type="l" for="ch" forName="pictRect"/>
          <dgm:constr type="t" for="ch" forName="pictRect"/>
          <dgm:constr type="w" for="ch" forName="textRect" refType="w"/>
          <dgm:constr type="h" for="ch" forName="textRect" refType="h" fact="0.35"/>
          <dgm:constr type="l" for="ch" forName="textRect"/>
          <dgm:constr type="t" for="ch" forName="textRect" refType="b" refFor="ch" refForName="pictRect"/>
        </dgm:constrLst>
        <dgm:ruleLst/>
        <dgm:layoutNode name="pictRect">
          <dgm:alg type="sp"/>
          <dgm:shape xmlns:r="http://schemas.openxmlformats.org/officeDocument/2006/relationships" type="roundRect" r:blip="" blipPhldr="1">
            <dgm:adjLst/>
          </dgm:shape>
          <dgm:presOf/>
          <dgm:constrLst/>
          <dgm:ruleLst/>
        </dgm:layoutNode>
        <dgm:layoutNode name="textRect" styleLbl="revTx">
          <dgm:varLst>
            <dgm:bulletEnabled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bMarg"/>
          </dgm:constrLst>
          <dgm:ruleLst>
            <dgm:rule type="primFontSz" val="5" fact="NaN" max="NaN"/>
          </dgm:ruleLst>
        </dgm:layoutNode>
      </dgm:layoutNode>
      <dgm:forEach name="Name5" axis="followSib" ptType="sibTrans" cnt="1">
        <dgm:layoutNode name="sibTrans">
          <dgm:alg type="sp"/>
          <dgm:shape xmlns:r="http://schemas.openxmlformats.org/officeDocument/2006/relationships" type="rect" r:blip="" hideGeom="1">
            <dgm:adjLst/>
          </dgm:shape>
          <dgm:presOf axis="self"/>
          <dgm:constrLst/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ECFD1E8-F5D6-4E12-AE4E-7FFE525776C6}" type="datetimeFigureOut">
              <a:rPr lang="en-GB" smtClean="0"/>
              <a:t>06/10/2025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59D49A31-ADB5-4F3D-9799-270C6E2F290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3844597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E1529D7-6726-3EDF-9E5C-43595C19CCD6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B50CDF6-CB76-7EB8-74F7-7BD11CC023B5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F051B09-5CDF-EB59-91AB-D257767987D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D508F5-E8FF-4F52-B110-E6630BD7AD3D}" type="datetime1">
              <a:rPr lang="en-GB" smtClean="0"/>
              <a:t>06/10/2025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BA4F31A-5155-6755-A84D-C4A1FF41ADA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Simona Ferraraccio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405D17E-A056-5063-1F93-DB723BE11D2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A6BF25-60AE-4C21-8F6F-C6291BFE2ED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032954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C91C096-A2ED-7E25-6E05-11CF691839D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CECA681-B400-0AA7-D371-BF9CBA91CF7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C1C13AF-8AA8-AC7A-610B-8285171D1C7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B097320-D145-40BB-A7F1-697FF57AB06F}" type="datetime1">
              <a:rPr lang="en-GB" smtClean="0"/>
              <a:t>06/10/2025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5520947-F4BC-1B38-763E-C632E86B258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Simona Ferraraccio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5094779-89CC-2D7B-7C13-6EB4A74C07A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A6BF25-60AE-4C21-8F6F-C6291BFE2ED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0091222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CFC73B1-003D-6595-29C5-EC8AAFF13BB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452AA36-EC82-1A8B-2DBB-8D49B7CFBD4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EEB8CF6-E713-EEB9-F0C3-DF989657EBC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3C7E0D-008C-48E0-A892-3C5E8D616B5D}" type="datetime1">
              <a:rPr lang="en-GB" smtClean="0"/>
              <a:t>06/10/2025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373287B-E8E6-F851-BB4D-6ED8453D838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Simona Ferraraccio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5AF4404-C24A-5AE9-D036-9F48920C03A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A6BF25-60AE-4C21-8F6F-C6291BFE2ED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1159632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44343B2-368B-E023-8EE9-9D0F961D4F1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848D860-27A9-6827-4BF2-E65B2E674DF1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AFA9558E-EBB7-A3B0-F096-5332F81993BE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5D9A680-8D38-7F82-2C97-8BE5C5F9E5A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01C3C48-CCFC-4946-B543-3EDF0133A044}" type="datetime1">
              <a:rPr lang="en-GB" smtClean="0"/>
              <a:t>06/10/2025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78B7052-CE1C-CE50-D237-2D93AF86571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Simona Ferraraccio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267D9786-1E01-37EA-58E9-F6BBCE0B1B2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A6BF25-60AE-4C21-8F6F-C6291BFE2ED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6900407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21F1C01-35BB-D927-884B-B87CD8E4647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7FF5231-9B67-68B4-6E9C-B615C41E9E7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0947DB10-CFF7-BBAE-4366-F4F7661EF931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6380B9EB-EA10-17C5-7578-F489D0FBE27F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6E1A0C6A-0209-509C-FF43-571B8BB07312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E67F3A0A-4F92-94C6-B4B6-83BEA6D4EB9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C534570-AD2F-483B-A815-70E92ABBCE8B}" type="datetime1">
              <a:rPr lang="en-GB" smtClean="0"/>
              <a:t>06/10/2025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C691D8A9-7D70-BEBE-8DA7-BEBAAEBC1B1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Simona Ferraraccio</a:t>
            </a:r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CB8D712C-DD15-C1D8-0B3E-A832B53BA11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A6BF25-60AE-4C21-8F6F-C6291BFE2ED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9100515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FC4318B-6BE8-EB8B-67F5-C86C296A692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FB9BF53D-084F-6702-CDFA-43BB86CA810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2B9499F-519A-4EB9-88A1-66DBF376B728}" type="datetime1">
              <a:rPr lang="en-GB" smtClean="0"/>
              <a:t>06/10/2025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05C8ABA1-9BA6-2CD9-EE6A-1A031A48C60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Simona Ferraraccio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535428DA-14C8-80BA-B0D1-DF036995858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A6BF25-60AE-4C21-8F6F-C6291BFE2ED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0848587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01FC4A82-1071-4AEF-4954-4A7982FA42E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86F6C8-2A6E-40E1-B477-44EE59EC2536}" type="datetime1">
              <a:rPr lang="en-GB" smtClean="0"/>
              <a:t>06/10/2025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036469C9-AF62-E193-0A8D-58CA80D2CD6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Simona Ferraraccio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5D0B52BA-81E8-94F5-C9C3-C58C005B615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A6BF25-60AE-4C21-8F6F-C6291BFE2ED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3175632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63CF7D3-B168-AE63-4947-A2195B7A5AC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BB3E303-67FB-2C79-D4CF-2B061FF1567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70C2895-EDBA-D5AF-2F6D-BA38AEC7BAA9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B93E3FC-2A3E-B135-EE02-299AA11657A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82E4811-EC72-4CF3-A339-F5DA3071E33A}" type="datetime1">
              <a:rPr lang="en-GB" smtClean="0"/>
              <a:t>06/10/2025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A1A7A529-F7BC-6008-7B3E-059FD91D772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Simona Ferraraccio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8EFC4DA-8978-8EE2-3D7A-FF1A6E8325C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A6BF25-60AE-4C21-8F6F-C6291BFE2ED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8118679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9973928-46C4-63DD-31A8-DD80EA845C9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6813C437-9F17-320A-9677-2B259CC72D24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C012AC7C-C8FC-DE0D-370A-CB020E717FD0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6BA68E42-71F3-64CE-3F57-E77A3CCEAAD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B3D746-CB33-480B-8CF1-204EA71CB207}" type="datetime1">
              <a:rPr lang="en-GB" smtClean="0"/>
              <a:t>06/10/2025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BE79B735-8D40-D97A-D16F-DE53E68DB4C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Simona Ferraraccio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349676C-85B1-5EBB-C9C2-D2B829C6F9B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A6BF25-60AE-4C21-8F6F-C6291BFE2ED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5849867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28A0A46-BC60-AFA0-5449-D8948B0DE53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FE6CA859-7B57-F81A-7BC3-6301AB4349D3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6AC0BD3-CBE9-2D94-BEDE-27B607D96A0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77E1F3-5ABA-4D39-B8D0-F0F5F0EFF0D0}" type="datetime1">
              <a:rPr lang="en-GB" smtClean="0"/>
              <a:t>06/10/2025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6FD516A-BF97-52C1-F258-4C94AB80D38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Simona Ferraraccio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8F24265-9109-4155-462E-68C0184535C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A6BF25-60AE-4C21-8F6F-C6291BFE2ED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4638741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B8CD2009-6ADE-1730-D8F4-4684844EF11D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62926991-6994-AFDC-DEB2-DAFFE3441339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3F427D0-1522-8ECA-21A8-E0318736F14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498435-9353-41FA-824C-9482F4CD2E42}" type="datetime1">
              <a:rPr lang="en-GB" smtClean="0"/>
              <a:t>06/10/2025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80C84C0-4F06-ACCB-EAC2-4332FB9FBF5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Simona Ferraraccio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FB4E93F-D492-3D06-F3D0-009E5057AD9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A6BF25-60AE-4C21-8F6F-C6291BFE2ED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607620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BBF073DE-8560-0A7C-7AE3-095647F9B51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4A79149-77CD-8B56-7074-C6A948F265C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18E583E-D7A0-53F6-AC2A-F6190A9653B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E752A57C-75E7-4339-B33F-EA66E30DBCF2}" type="datetime1">
              <a:rPr lang="en-GB" smtClean="0"/>
              <a:t>06/10/2025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9919D7F-0C95-0A2D-F5FA-0DF58286FAA4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r>
              <a:rPr lang="en-GB"/>
              <a:t>Simona Ferraraccio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D84EE1C-0BE8-22B2-04B3-8C1473A6D53F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18A6BF25-60AE-4C21-8F6F-C6291BFE2ED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0356937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4" Type="http://schemas.openxmlformats.org/officeDocument/2006/relationships/hyperlink" Target="https://ar.inspiredpencil.com/pictures-2023/skills-development-banner" TargetMode="Externa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7" Type="http://schemas.openxmlformats.org/officeDocument/2006/relationships/image" Target="../media/image4.png"/><Relationship Id="rId2" Type="http://schemas.microsoft.com/office/2011/relationships/webextension" Target="../webextensions/webextension2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.png"/><Relationship Id="rId5" Type="http://schemas.openxmlformats.org/officeDocument/2006/relationships/hyperlink" Target="https://creativecommons.org/licenses/by/3.0/" TargetMode="External"/><Relationship Id="rId4" Type="http://schemas.openxmlformats.org/officeDocument/2006/relationships/hyperlink" Target="https://ccmit.mit.edu/problem-solving/" TargetMode="Externa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hyperlink" Target="https://worditout.com/word-cloud/4397930" TargetMode="External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Relationship Id="rId5" Type="http://schemas.openxmlformats.org/officeDocument/2006/relationships/hyperlink" Target="https://creativecommons.org/licenses/by-nc-nd/3.0/" TargetMode="External"/><Relationship Id="rId4" Type="http://schemas.openxmlformats.org/officeDocument/2006/relationships/image" Target="../media/image1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Relationship Id="rId5" Type="http://schemas.openxmlformats.org/officeDocument/2006/relationships/hyperlink" Target="https://creativecommons.org/licenses/by-nc-sa/3.0/" TargetMode="External"/><Relationship Id="rId4" Type="http://schemas.openxmlformats.org/officeDocument/2006/relationships/hyperlink" Target="https://www.educatech.pt/academia-digital-educatech-os-5-pilares-para-aprender/" TargetMode="Externa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Relationship Id="rId5" Type="http://schemas.openxmlformats.org/officeDocument/2006/relationships/hyperlink" Target="https://creativecommons.org/licenses/by-sa/3.0/" TargetMode="External"/><Relationship Id="rId4" Type="http://schemas.openxmlformats.org/officeDocument/2006/relationships/hyperlink" Target="https://www.picpedia.org/highway-signs/s/standards.html" TargetMode="Externa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rawpixel.com/image/380570/free-illustration-image-labor-day-labor-architecture" TargetMode="External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ilditonellapiaga.it/2021/07/22/neuropeptides-inflammation-biofilms-and-diabetic-foot-ulcers/" TargetMode="External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Relationship Id="rId5" Type="http://schemas.openxmlformats.org/officeDocument/2006/relationships/hyperlink" Target="https://creativecommons.org/licenses/by-nc/3.0/" TargetMode="External"/><Relationship Id="rId4" Type="http://schemas.openxmlformats.org/officeDocument/2006/relationships/image" Target="../media/image1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hyperlink" Target="https://boisestate.pressbooks.pub/grammardeutschimblickgerm101/chapter/die-reflexiven-verben-the-reflexive-verbs/" TargetMode="External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Relationship Id="rId5" Type="http://schemas.openxmlformats.org/officeDocument/2006/relationships/hyperlink" Target="https://creativecommons.org/licenses/by/3.0/" TargetMode="External"/><Relationship Id="rId4" Type="http://schemas.openxmlformats.org/officeDocument/2006/relationships/image" Target="../media/image1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2.xml"/><Relationship Id="rId7" Type="http://schemas.microsoft.com/office/2007/relationships/diagramDrawing" Target="../diagrams/drawing2.xml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2.xml"/><Relationship Id="rId5" Type="http://schemas.openxmlformats.org/officeDocument/2006/relationships/diagramQuickStyle" Target="../diagrams/quickStyle2.xml"/><Relationship Id="rId4" Type="http://schemas.openxmlformats.org/officeDocument/2006/relationships/diagramLayout" Target="../diagrams/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www.fotolia.com/id/109650543" TargetMode="Externa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hyperlink" Target="https://pixabay.com/en/think-thinking-hand-reflect-622689/" TargetMode="External"/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.pn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animalia-life.club/qa/pictures/thank-you-any-questions-animation" TargetMode="Externa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hyperlink" Target="https://stock.adobe.com/images/time-for-a-break/63632558" TargetMode="External"/><Relationship Id="rId2" Type="http://schemas.openxmlformats.org/officeDocument/2006/relationships/image" Target="../media/image16.jp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.png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shutterstock.com/image-vector/intersection-three-sets-circles-venn-diagram-2202312043" TargetMode="External"/><Relationship Id="rId3" Type="http://schemas.openxmlformats.org/officeDocument/2006/relationships/hyperlink" Target="https://dh.aks.ac.kr/~nkh/wiki/index.php/%EC%B5%9C%EC%8A%B9%ED%9D%AC.lst" TargetMode="External"/><Relationship Id="rId7" Type="http://schemas.microsoft.com/office/2007/relationships/hdphoto" Target="../media/hdphoto1.wdp"/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8.png"/><Relationship Id="rId5" Type="http://schemas.openxmlformats.org/officeDocument/2006/relationships/hyperlink" Target="https://creativecommons.org/licenses/by-sa/3.0/" TargetMode="External"/><Relationship Id="rId4" Type="http://schemas.openxmlformats.org/officeDocument/2006/relationships/image" Target="../media/image1.png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freepik.com/premium-ai-image/visualize-digital-professionalism-with-this-vector-illustration-online-curriculum-vitae-featuring-character_254255569.htm" TargetMode="External"/><Relationship Id="rId2" Type="http://schemas.openxmlformats.org/officeDocument/2006/relationships/image" Target="../media/image19.jp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.png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hyperlink" Target="http://mithileshjoshi.blogspot.com/2016/06/why-your-adsense-account-not-getting.html" TargetMode="External"/><Relationship Id="rId7" Type="http://schemas.openxmlformats.org/officeDocument/2006/relationships/hyperlink" Target="https://www.publicdomainpictures.net/view-image.php?image=354143&amp;picture=" TargetMode="External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1.jpg"/><Relationship Id="rId5" Type="http://schemas.openxmlformats.org/officeDocument/2006/relationships/image" Target="../media/image20.png"/><Relationship Id="rId4" Type="http://schemas.openxmlformats.org/officeDocument/2006/relationships/hyperlink" Target="https://creativecommons.org/licenses/by-nc-nd/3.0/" TargetMode="Externa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hyperlink" Target="https://ar.inspiredpencil.com/pictures-2023/venn-diagram-4-circles-template" TargetMode="External"/><Relationship Id="rId2" Type="http://schemas.openxmlformats.org/officeDocument/2006/relationships/image" Target="../media/image22.jp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.png"/><Relationship Id="rId5" Type="http://schemas.openxmlformats.org/officeDocument/2006/relationships/hyperlink" Target="https://www.goodfreephotos.com/vector-images/seal-sketch-vector-clipart.png.php" TargetMode="External"/><Relationship Id="rId4" Type="http://schemas.openxmlformats.org/officeDocument/2006/relationships/image" Target="../media/image23.jpg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animalia-life.club/qa/pictures/thank-you-any-questions-animation" TargetMode="Externa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hyperlink" Target="https://stock.adobe.com/images/time-for-a-break/63632558" TargetMode="External"/><Relationship Id="rId2" Type="http://schemas.openxmlformats.org/officeDocument/2006/relationships/image" Target="../media/image16.jp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.png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8" Type="http://schemas.openxmlformats.org/officeDocument/2006/relationships/image" Target="../media/image29.svg"/><Relationship Id="rId3" Type="http://schemas.openxmlformats.org/officeDocument/2006/relationships/image" Target="../media/image24.png"/><Relationship Id="rId7" Type="http://schemas.openxmlformats.org/officeDocument/2006/relationships/image" Target="../media/image28.png"/><Relationship Id="rId12" Type="http://schemas.openxmlformats.org/officeDocument/2006/relationships/image" Target="../media/image33.sv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7.svg"/><Relationship Id="rId11" Type="http://schemas.openxmlformats.org/officeDocument/2006/relationships/image" Target="../media/image32.png"/><Relationship Id="rId5" Type="http://schemas.openxmlformats.org/officeDocument/2006/relationships/image" Target="../media/image26.png"/><Relationship Id="rId10" Type="http://schemas.openxmlformats.org/officeDocument/2006/relationships/image" Target="../media/image31.svg"/><Relationship Id="rId4" Type="http://schemas.openxmlformats.org/officeDocument/2006/relationships/image" Target="../media/image25.svg"/><Relationship Id="rId9" Type="http://schemas.openxmlformats.org/officeDocument/2006/relationships/image" Target="../media/image30.png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pictofigo.com/freehand-image-search/Interview" TargetMode="External"/><Relationship Id="rId2" Type="http://schemas.openxmlformats.org/officeDocument/2006/relationships/image" Target="../media/image34.png"/><Relationship Id="rId1" Type="http://schemas.openxmlformats.org/officeDocument/2006/relationships/slideLayout" Target="../slideLayouts/slideLayout2.xml"/><Relationship Id="rId5" Type="http://schemas.openxmlformats.org/officeDocument/2006/relationships/hyperlink" Target="https://creativecommons.org/licenses/by-nc-sa/3.0/" TargetMode="External"/><Relationship Id="rId4" Type="http://schemas.openxmlformats.org/officeDocument/2006/relationships/image" Target="../media/image1.png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pixabay.com/ko/%EC%9D%B8%ED%84%B0%EB%B7%B0-%EC%82%AC%EB%9E%8C%EB%93%A4-%EA%B8%B0%ED%98%B8-%EC%95%84%EC%9D%B4%EC%BD%98-%EB%AA%A8%EC%A7%91-%EA%B3%A0%EC%9A%A9-%EC%9D%BC-%EA%B2%BD%EB%A0%A5-%ED%9A%8C%EC%9D%98-1992447/" TargetMode="External"/><Relationship Id="rId5" Type="http://schemas.openxmlformats.org/officeDocument/2006/relationships/image" Target="../media/image35.png"/><Relationship Id="rId4" Type="http://schemas.openxmlformats.org/officeDocument/2006/relationships/hyperlink" Target="https://www.fotolia.com/id/109650543" TargetMode="External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fotolia.com/id/109650543" TargetMode="External"/><Relationship Id="rId7" Type="http://schemas.openxmlformats.org/officeDocument/2006/relationships/hyperlink" Target="https://creativecommons.org/licenses/by-sa/3.0/" TargetMode="External"/><Relationship Id="rId2" Type="http://schemas.openxmlformats.org/officeDocument/2006/relationships/image" Target="../media/image13.jp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.png"/><Relationship Id="rId5" Type="http://schemas.openxmlformats.org/officeDocument/2006/relationships/hyperlink" Target="https://profslusos.blogspot.com/2012/06/" TargetMode="External"/><Relationship Id="rId4" Type="http://schemas.openxmlformats.org/officeDocument/2006/relationships/image" Target="../media/image36.jpg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animalia-life.club/qa/pictures/thank-you-any-questions-animation" TargetMode="External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hyperlink" Target="https://medium.com/@gfviegas/analise-rc-ionic-2-92ac81641349" TargetMode="External"/><Relationship Id="rId2" Type="http://schemas.openxmlformats.org/officeDocument/2006/relationships/image" Target="../media/image37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black and yellow logo&#10;&#10;Description automatically generated">
            <a:extLst>
              <a:ext uri="{FF2B5EF4-FFF2-40B4-BE49-F238E27FC236}">
                <a16:creationId xmlns:a16="http://schemas.microsoft.com/office/drawing/2014/main" id="{4D34201B-5B80-4F40-D84B-B7BE14429B15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5557957"/>
            <a:ext cx="2340077" cy="1300043"/>
          </a:xfrm>
          <a:prstGeom prst="rect">
            <a:avLst/>
          </a:prstGeom>
        </p:spPr>
      </p:pic>
      <p:pic>
        <p:nvPicPr>
          <p:cNvPr id="6" name="Picture 5" descr="A group of people working on laptops&#10;&#10;AI-generated content may be incorrect.">
            <a:extLst>
              <a:ext uri="{FF2B5EF4-FFF2-40B4-BE49-F238E27FC236}">
                <a16:creationId xmlns:a16="http://schemas.microsoft.com/office/drawing/2014/main" id="{6CF8A092-8A3D-4649-4EF4-BC4FC49D67AD}"/>
              </a:ext>
            </a:extLst>
          </p:cNvPr>
          <p:cNvPicPr>
            <a:picLocks noChangeAspect="1"/>
          </p:cNvPicPr>
          <p:nvPr/>
        </p:nvPicPr>
        <p:blipFill>
          <a:blip r:embed="rId3">
            <a:alphaModFix amt="35000"/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4"/>
              </a:ext>
            </a:extLst>
          </a:blip>
          <a:stretch>
            <a:fillRect/>
          </a:stretch>
        </p:blipFill>
        <p:spPr>
          <a:xfrm>
            <a:off x="-123289" y="143111"/>
            <a:ext cx="12192000" cy="6950898"/>
          </a:xfrm>
          <a:prstGeom prst="rect">
            <a:avLst/>
          </a:prstGeom>
        </p:spPr>
      </p:pic>
      <p:sp>
        <p:nvSpPr>
          <p:cNvPr id="3" name="Subtitle 2">
            <a:extLst>
              <a:ext uri="{FF2B5EF4-FFF2-40B4-BE49-F238E27FC236}">
                <a16:creationId xmlns:a16="http://schemas.microsoft.com/office/drawing/2014/main" id="{6FA43D9A-753F-1F38-A168-89BE1E6E54E3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1779105"/>
            <a:ext cx="9144000" cy="4094922"/>
          </a:xfrm>
        </p:spPr>
        <p:txBody>
          <a:bodyPr>
            <a:normAutofit/>
          </a:bodyPr>
          <a:lstStyle/>
          <a:p>
            <a:endParaRPr lang="en-GB" sz="3200" b="1" dirty="0"/>
          </a:p>
          <a:p>
            <a:r>
              <a:rPr lang="en-GB" sz="3200" b="1" dirty="0"/>
              <a:t>Dr L. Simona Ferraraccio</a:t>
            </a:r>
          </a:p>
          <a:p>
            <a:r>
              <a:rPr lang="en-GB" sz="3200" b="1" dirty="0"/>
              <a:t>Week 2 - 06.10.2025</a:t>
            </a:r>
          </a:p>
          <a:p>
            <a:endParaRPr lang="en-GB" sz="3200" b="1" dirty="0"/>
          </a:p>
          <a:p>
            <a:r>
              <a:rPr lang="en-GB" sz="3200" b="1" dirty="0"/>
              <a:t>BMHP4026</a:t>
            </a:r>
          </a:p>
          <a:p>
            <a:r>
              <a:rPr lang="en-GB" sz="3200" dirty="0"/>
              <a:t>s.ferraraccio@uwtsd.ac.uk</a:t>
            </a: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8080571-B740-6A73-ADDA-D9FECDCDC199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0" y="0"/>
            <a:ext cx="12192000" cy="1300043"/>
          </a:xfrm>
          <a:solidFill>
            <a:schemeClr val="tx2">
              <a:lumMod val="10000"/>
              <a:lumOff val="90000"/>
            </a:schemeClr>
          </a:solidFill>
          <a:ln>
            <a:solidFill>
              <a:schemeClr val="tx2">
                <a:lumMod val="75000"/>
                <a:lumOff val="25000"/>
              </a:schemeClr>
            </a:solidFill>
          </a:ln>
        </p:spPr>
        <p:txBody>
          <a:bodyPr/>
          <a:lstStyle/>
          <a:p>
            <a:r>
              <a:rPr lang="en-GB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Developing Skills for Employment</a:t>
            </a:r>
            <a:endParaRPr lang="en-GB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F4A99AD-47EC-AB37-5B39-F43826A9AD5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Simona Ferraraccio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4B354F7-C1F5-37F1-A616-CE6D9788259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A6BF25-60AE-4C21-8F6F-C6291BFE2ED6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7865732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6" name="Rectangle 25">
            <a:extLst>
              <a:ext uri="{FF2B5EF4-FFF2-40B4-BE49-F238E27FC236}">
                <a16:creationId xmlns:a16="http://schemas.microsoft.com/office/drawing/2014/main" id="{B6CDA21F-E7AF-4C75-8395-33F58D5B0E4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73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28" name="Group 27">
            <a:extLst>
              <a:ext uri="{FF2B5EF4-FFF2-40B4-BE49-F238E27FC236}">
                <a16:creationId xmlns:a16="http://schemas.microsoft.com/office/drawing/2014/main" id="{AE1C45F0-260A-458C-96ED-C1F6D215121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4" y="1216597"/>
            <a:ext cx="731521" cy="673460"/>
            <a:chOff x="3940602" y="308034"/>
            <a:chExt cx="2116791" cy="3428999"/>
          </a:xfrm>
          <a:solidFill>
            <a:schemeClr val="accent4"/>
          </a:solidFill>
        </p:grpSpPr>
        <p:sp>
          <p:nvSpPr>
            <p:cNvPr id="29" name="Rectangle 28">
              <a:extLst>
                <a:ext uri="{FF2B5EF4-FFF2-40B4-BE49-F238E27FC236}">
                  <a16:creationId xmlns:a16="http://schemas.microsoft.com/office/drawing/2014/main" id="{A6604B49-AD5C-4590-B051-06C8222ECD9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940602" y="308034"/>
              <a:ext cx="566743" cy="3428999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0" name="Rectangle 29">
              <a:extLst>
                <a:ext uri="{FF2B5EF4-FFF2-40B4-BE49-F238E27FC236}">
                  <a16:creationId xmlns:a16="http://schemas.microsoft.com/office/drawing/2014/main" id="{743ECCAF-29C5-4537-947C-7EA1292463D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715626" y="308034"/>
              <a:ext cx="566743" cy="3428999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1" name="Rectangle 30">
              <a:extLst>
                <a:ext uri="{FF2B5EF4-FFF2-40B4-BE49-F238E27FC236}">
                  <a16:creationId xmlns:a16="http://schemas.microsoft.com/office/drawing/2014/main" id="{ED49787B-8DE6-4467-AD0A-8DECC6E0C2D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490650" y="308034"/>
              <a:ext cx="566743" cy="3428999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33" name="Rectangle 32">
            <a:extLst>
              <a:ext uri="{FF2B5EF4-FFF2-40B4-BE49-F238E27FC236}">
                <a16:creationId xmlns:a16="http://schemas.microsoft.com/office/drawing/2014/main" id="{D5B0017B-2ECA-49AF-B397-DC140825DF8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0079" y="613954"/>
            <a:ext cx="10907487" cy="1894116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86A01CC-0807-68C2-BB8C-C08E1EB68688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043631" y="809898"/>
            <a:ext cx="9942716" cy="1554480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l"/>
            <a:r>
              <a:rPr lang="en-US" sz="4800" b="1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Session 1: </a:t>
            </a:r>
            <a:r>
              <a:rPr lang="en-US" sz="4800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  <a:t>What is Professionalism?</a:t>
            </a:r>
            <a:endParaRPr lang="en-US" sz="4800" b="1" kern="1200" dirty="0">
              <a:solidFill>
                <a:schemeClr val="tx1"/>
              </a:solidFill>
              <a:latin typeface="+mj-lt"/>
              <a:ea typeface="+mj-ea"/>
              <a:cs typeface="+mj-cs"/>
            </a:endParaRP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8FCBFD75-52D3-B275-CDEF-AEB64E9E0A21}"/>
              </a:ext>
            </a:extLst>
          </p:cNvPr>
          <p:cNvSpPr txBox="1"/>
          <p:nvPr/>
        </p:nvSpPr>
        <p:spPr>
          <a:xfrm>
            <a:off x="1045028" y="3017522"/>
            <a:ext cx="9941319" cy="312465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400" dirty="0"/>
              <a:t>Professionalism in Health and Social care</a:t>
            </a: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400" dirty="0"/>
              <a:t>Brainstorming</a:t>
            </a: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400" dirty="0"/>
              <a:t>Self reflection</a:t>
            </a: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2400" dirty="0"/>
          </a:p>
        </p:txBody>
      </p:sp>
      <p:cxnSp>
        <p:nvCxnSpPr>
          <p:cNvPr id="35" name="Straight Connector 34">
            <a:extLst>
              <a:ext uri="{FF2B5EF4-FFF2-40B4-BE49-F238E27FC236}">
                <a16:creationId xmlns:a16="http://schemas.microsoft.com/office/drawing/2014/main" id="{6CF1BAF6-AD41-4082-B212-8A1F9A2E877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838200" y="6485313"/>
            <a:ext cx="10515600" cy="0"/>
          </a:xfrm>
          <a:prstGeom prst="line">
            <a:avLst/>
          </a:prstGeom>
          <a:ln w="57150">
            <a:solidFill>
              <a:schemeClr val="accent4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13451CD4-A2F1-52C7-F90A-74466D26C36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492240"/>
            <a:ext cx="4114800" cy="365125"/>
          </a:xfrm>
        </p:spPr>
        <p:txBody>
          <a:bodyPr vert="horz" lIns="91440" tIns="45720" rIns="91440" bIns="45720" rtlCol="0" anchor="ctr">
            <a:normAutofit/>
          </a:bodyPr>
          <a:lstStyle/>
          <a:p>
            <a:pPr>
              <a:spcAft>
                <a:spcPts val="600"/>
              </a:spcAft>
            </a:pPr>
            <a:r>
              <a:rPr lang="en-US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rPr>
              <a:t>Simona Ferraraccio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21C43DFF-AD01-58B8-ECAF-83D97AE7651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492240"/>
            <a:ext cx="2743200" cy="365125"/>
          </a:xfrm>
        </p:spPr>
        <p:txBody>
          <a:bodyPr vert="horz" lIns="91440" tIns="45720" rIns="91440" bIns="45720" rtlCol="0" anchor="ctr">
            <a:normAutofit/>
          </a:bodyPr>
          <a:lstStyle/>
          <a:p>
            <a:pPr>
              <a:spcAft>
                <a:spcPts val="600"/>
              </a:spcAft>
            </a:pPr>
            <a:fld id="{18A6BF25-60AE-4C21-8F6F-C6291BFE2ED6}" type="slidenum">
              <a:rPr lang="en-US" smtClean="0">
                <a:solidFill>
                  <a:schemeClr val="tx1">
                    <a:tint val="75000"/>
                  </a:schemeClr>
                </a:solidFill>
              </a:rPr>
              <a:pPr>
                <a:spcAft>
                  <a:spcPts val="600"/>
                </a:spcAft>
              </a:pPr>
              <a:t>2</a:t>
            </a:fld>
            <a:endParaRPr lang="en-US">
              <a:solidFill>
                <a:schemeClr val="tx1">
                  <a:tint val="75000"/>
                </a:schemeClr>
              </a:solidFill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E7CFE91F-6F60-A47A-608A-B4C46900F078}"/>
              </a:ext>
            </a:extLst>
          </p:cNvPr>
          <p:cNvSpPr txBox="1"/>
          <p:nvPr/>
        </p:nvSpPr>
        <p:spPr>
          <a:xfrm>
            <a:off x="1043631" y="2704014"/>
            <a:ext cx="9941319" cy="312465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2400" dirty="0"/>
          </a:p>
        </p:txBody>
      </p:sp>
      <p:pic>
        <p:nvPicPr>
          <p:cNvPr id="6" name="Picture 5" descr="A black and yellow logo&#10;&#10;Description automatically generated">
            <a:extLst>
              <a:ext uri="{FF2B5EF4-FFF2-40B4-BE49-F238E27FC236}">
                <a16:creationId xmlns:a16="http://schemas.microsoft.com/office/drawing/2014/main" id="{10A773A5-761D-3C61-DBCB-C253A2C97671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5557957"/>
            <a:ext cx="2340077" cy="130004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236010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mc:AlternateContent xmlns:mc="http://schemas.openxmlformats.org/markup-compatibility/2006">
        <mc:Choice xmlns:we="http://schemas.microsoft.com/office/webextensions/webextension/2010/11" xmlns:pca="http://schemas.microsoft.com/office/powerpoint/2013/contentapp" Requires="we pca">
          <p:graphicFrame>
            <p:nvGraphicFramePr>
              <p:cNvPr id="11" name="Add-in 10" title="Forms">
                <a:extLst>
                  <a:ext uri="{FF2B5EF4-FFF2-40B4-BE49-F238E27FC236}">
                    <a16:creationId xmlns:a16="http://schemas.microsoft.com/office/drawing/2014/main" id="{DA9D60D7-7CB3-6977-6665-24B289D31B95}"/>
                  </a:ext>
                </a:extLst>
              </p:cNvPr>
              <p:cNvGraphicFramePr>
                <a:graphicFrameLocks noGrp="1"/>
              </p:cNvGraphicFramePr>
              <p:nvPr>
                <p:extLst>
                  <p:ext uri="{D42A27DB-BD31-4B8C-83A1-F6EECF244321}">
                    <p14:modId xmlns:p14="http://schemas.microsoft.com/office/powerpoint/2010/main" val="3722536230"/>
                  </p:ext>
                </p:extLst>
              </p:nvPr>
            </p:nvGraphicFramePr>
            <p:xfrm>
              <a:off x="0" y="0"/>
              <a:ext cx="12192000" cy="6858000"/>
            </p:xfrm>
            <a:graphic>
              <a:graphicData uri="http://schemas.microsoft.com/office/webextensions/webextension/2010/11">
                <we:webextensionref xmlns:we="http://schemas.microsoft.com/office/webextensions/webextension/2010/11" xmlns:r="http://schemas.openxmlformats.org/officeDocument/2006/relationships" r:id="rId2"/>
              </a:graphicData>
            </a:graphic>
          </p:graphicFrame>
        </mc:Choice>
        <mc:Fallback>
          <p:pic>
            <p:nvPicPr>
              <p:cNvPr id="11" name="Add-in 10" title="Forms">
                <a:extLst>
                  <a:ext uri="{FF2B5EF4-FFF2-40B4-BE49-F238E27FC236}">
                    <a16:creationId xmlns:a16="http://schemas.microsoft.com/office/drawing/2014/main" id="{DA9D60D7-7CB3-6977-6665-24B289D31B95}"/>
                  </a:ext>
                </a:extLst>
              </p:cNvPr>
              <p:cNvPicPr>
                <a:picLocks noGrp="1" noRot="1" noChangeAspect="1" noMove="1" noResize="1" noEditPoints="1" noAdjustHandles="1" noChangeArrowheads="1" noChangeShapeType="1"/>
              </p:cNvPicPr>
              <p:nvPr/>
            </p:nvPicPr>
            <p:blipFill>
              <a:blip r:embed="rId3"/>
              <a:stretch>
                <a:fillRect/>
              </a:stretch>
            </p:blipFill>
            <p:spPr>
              <a:xfrm>
                <a:off x="0" y="0"/>
                <a:ext cx="12192000" cy="6858000"/>
              </a:xfrm>
              <a:prstGeom prst="rect">
                <a:avLst/>
              </a:prstGeom>
            </p:spPr>
          </p:pic>
        </mc:Fallback>
      </mc:AlternateContent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F4E2CF76-8E28-0AA9-009E-F3E08477C0A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Simona Ferraraccio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7EF94FBF-105C-B9EA-13C9-7F4BA81C412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A6BF25-60AE-4C21-8F6F-C6291BFE2ED6}" type="slidenum">
              <a:rPr lang="en-GB" smtClean="0"/>
              <a:t>3</a:t>
            </a:fld>
            <a:endParaRPr lang="en-GB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134957EE-06B9-D8AE-58FA-6C732AC05CDD}"/>
              </a:ext>
            </a:extLst>
          </p:cNvPr>
          <p:cNvSpPr txBox="1"/>
          <p:nvPr/>
        </p:nvSpPr>
        <p:spPr>
          <a:xfrm>
            <a:off x="39356" y="1408096"/>
            <a:ext cx="209469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900" dirty="0">
                <a:hlinkClick r:id="rId4" tooltip="https://ccmit.mit.edu/problem-solving/"/>
              </a:rPr>
              <a:t>This Photo</a:t>
            </a:r>
            <a:r>
              <a:rPr lang="en-GB" sz="900" dirty="0"/>
              <a:t> by Unknown Author is licensed under </a:t>
            </a:r>
            <a:r>
              <a:rPr lang="en-GB" sz="900" dirty="0">
                <a:hlinkClick r:id="rId5" tooltip="https://creativecommons.org/licenses/by/3.0/"/>
              </a:rPr>
              <a:t>CC BY</a:t>
            </a:r>
            <a:endParaRPr lang="en-GB" sz="900" dirty="0"/>
          </a:p>
        </p:txBody>
      </p:sp>
      <p:pic>
        <p:nvPicPr>
          <p:cNvPr id="9" name="Picture 8" descr="A black and yellow logo&#10;&#10;Description automatically generated">
            <a:extLst>
              <a:ext uri="{FF2B5EF4-FFF2-40B4-BE49-F238E27FC236}">
                <a16:creationId xmlns:a16="http://schemas.microsoft.com/office/drawing/2014/main" id="{F90D5CD5-9288-EBBC-F0F9-18A38E26CA75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5557957"/>
            <a:ext cx="2340077" cy="1300043"/>
          </a:xfrm>
          <a:prstGeom prst="rect">
            <a:avLst/>
          </a:prstGeom>
        </p:spPr>
      </p:pic>
      <p:pic>
        <p:nvPicPr>
          <p:cNvPr id="7" name="Content Placeholder 6" descr="A group of light bulbs with faces&#10;&#10;AI-generated content may be incorrect.">
            <a:extLst>
              <a:ext uri="{FF2B5EF4-FFF2-40B4-BE49-F238E27FC236}">
                <a16:creationId xmlns:a16="http://schemas.microsoft.com/office/drawing/2014/main" id="{589F9E62-4F09-B50B-CE64-D2E7D012D4CA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4"/>
              </a:ext>
            </a:extLst>
          </a:blip>
          <a:stretch>
            <a:fillRect/>
          </a:stretch>
        </p:blipFill>
        <p:spPr>
          <a:xfrm>
            <a:off x="39356" y="87260"/>
            <a:ext cx="2094698" cy="1333449"/>
          </a:xfrm>
        </p:spPr>
      </p:pic>
    </p:spTree>
    <p:extLst>
      <p:ext uri="{BB962C8B-B14F-4D97-AF65-F5344CB8AC3E}">
        <p14:creationId xmlns:p14="http://schemas.microsoft.com/office/powerpoint/2010/main" val="88907595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4" name="Rectangle 13">
            <a:extLst>
              <a:ext uri="{FF2B5EF4-FFF2-40B4-BE49-F238E27FC236}">
                <a16:creationId xmlns:a16="http://schemas.microsoft.com/office/drawing/2014/main" id="{058A14AF-9FB5-4CC7-BA35-E8E85D3EDF0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73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11BCE62-0717-3C3F-361F-DE553229717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93662" y="386930"/>
            <a:ext cx="10066122" cy="1298448"/>
          </a:xfrm>
        </p:spPr>
        <p:txBody>
          <a:bodyPr anchor="b">
            <a:normAutofit/>
          </a:bodyPr>
          <a:lstStyle/>
          <a:p>
            <a:r>
              <a:rPr lang="en-GB" sz="4800"/>
              <a:t>Definition: Professionalism </a:t>
            </a:r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3A9A4357-BD1D-4622-A4FE-766E6AB8DE8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 flipV="1">
            <a:off x="-2" y="1998845"/>
            <a:ext cx="11454595" cy="781699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E659831F-0D9A-4C63-9EBB-8435B85A440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203079"/>
            <a:ext cx="11383362" cy="4267991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E014953-8E41-7869-AA58-034F7EF0B7C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35405" y="2210629"/>
            <a:ext cx="4530898" cy="3639450"/>
          </a:xfrm>
        </p:spPr>
        <p:txBody>
          <a:bodyPr anchor="ctr">
            <a:normAutofit/>
          </a:bodyPr>
          <a:lstStyle/>
          <a:p>
            <a:pPr marL="0" indent="0">
              <a:buNone/>
            </a:pPr>
            <a:r>
              <a:rPr lang="en-GB" sz="2000" dirty="0"/>
              <a:t>Professionalism is the way we show </a:t>
            </a:r>
            <a:r>
              <a:rPr lang="en-GB" sz="2000" b="1" dirty="0"/>
              <a:t>responsibility, integrity</a:t>
            </a:r>
            <a:r>
              <a:rPr lang="en-GB" sz="2000" dirty="0"/>
              <a:t>, and </a:t>
            </a:r>
            <a:r>
              <a:rPr lang="en-GB" sz="2000" b="1" dirty="0"/>
              <a:t>respect </a:t>
            </a:r>
            <a:r>
              <a:rPr lang="en-GB" sz="2000" dirty="0"/>
              <a:t>in our work. It’s about how we </a:t>
            </a:r>
            <a:r>
              <a:rPr lang="en-GB" sz="2000" b="1" dirty="0"/>
              <a:t>behave</a:t>
            </a:r>
            <a:r>
              <a:rPr lang="en-GB" sz="2000" dirty="0"/>
              <a:t>, </a:t>
            </a:r>
            <a:r>
              <a:rPr lang="en-GB" sz="2000" b="1" dirty="0"/>
              <a:t>communicate</a:t>
            </a:r>
            <a:r>
              <a:rPr lang="en-GB" sz="2000" dirty="0"/>
              <a:t>, and </a:t>
            </a:r>
            <a:r>
              <a:rPr lang="en-GB" sz="2000" b="1" dirty="0"/>
              <a:t>carry out our role </a:t>
            </a:r>
            <a:r>
              <a:rPr lang="en-GB" sz="2000" dirty="0"/>
              <a:t>to the highest standard.</a:t>
            </a:r>
          </a:p>
        </p:txBody>
      </p:sp>
      <p:pic>
        <p:nvPicPr>
          <p:cNvPr id="7" name="Picture 6" descr="A close-up of words&#10;&#10;AI-generated content may be incorrect.">
            <a:extLst>
              <a:ext uri="{FF2B5EF4-FFF2-40B4-BE49-F238E27FC236}">
                <a16:creationId xmlns:a16="http://schemas.microsoft.com/office/drawing/2014/main" id="{66210D5A-39A6-6A77-0F69-4D07A4331230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l="5935" t="3543" r="12956" b="1418"/>
          <a:stretch>
            <a:fillRect/>
          </a:stretch>
        </p:blipFill>
        <p:spPr>
          <a:xfrm>
            <a:off x="5911532" y="2487993"/>
            <a:ext cx="5150277" cy="3017404"/>
          </a:xfrm>
          <a:prstGeom prst="rect">
            <a:avLst/>
          </a:prstGeom>
        </p:spPr>
      </p:pic>
      <p:sp>
        <p:nvSpPr>
          <p:cNvPr id="20" name="Rectangle 19">
            <a:extLst>
              <a:ext uri="{FF2B5EF4-FFF2-40B4-BE49-F238E27FC236}">
                <a16:creationId xmlns:a16="http://schemas.microsoft.com/office/drawing/2014/main" id="{E6995CE5-F890-4ABA-82A2-26507CE8D2A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11228040" y="2313027"/>
            <a:ext cx="781700" cy="152382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B62B56B5-8F21-C082-0B49-AA553D6F7E2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492240"/>
            <a:ext cx="4114800" cy="365125"/>
          </a:xfrm>
        </p:spPr>
        <p:txBody>
          <a:bodyPr>
            <a:normAutofit/>
          </a:bodyPr>
          <a:lstStyle/>
          <a:p>
            <a:pPr>
              <a:spcAft>
                <a:spcPts val="600"/>
              </a:spcAft>
            </a:pPr>
            <a:r>
              <a:rPr lang="en-GB"/>
              <a:t>Simona Ferraraccio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72AB3043-4BC9-0640-595A-E74232C14CA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492240"/>
            <a:ext cx="2743200" cy="365125"/>
          </a:xfrm>
        </p:spPr>
        <p:txBody>
          <a:bodyPr>
            <a:normAutofit/>
          </a:bodyPr>
          <a:lstStyle/>
          <a:p>
            <a:pPr>
              <a:spcAft>
                <a:spcPts val="600"/>
              </a:spcAft>
            </a:pPr>
            <a:fld id="{18A6BF25-60AE-4C21-8F6F-C6291BFE2ED6}" type="slidenum">
              <a:rPr lang="en-GB" smtClean="0"/>
              <a:pPr>
                <a:spcAft>
                  <a:spcPts val="600"/>
                </a:spcAft>
              </a:pPr>
              <a:t>4</a:t>
            </a:fld>
            <a:endParaRPr lang="en-GB"/>
          </a:p>
        </p:txBody>
      </p:sp>
      <p:pic>
        <p:nvPicPr>
          <p:cNvPr id="9" name="Picture 8" descr="A black and yellow logo&#10;&#10;Description automatically generated">
            <a:extLst>
              <a:ext uri="{FF2B5EF4-FFF2-40B4-BE49-F238E27FC236}">
                <a16:creationId xmlns:a16="http://schemas.microsoft.com/office/drawing/2014/main" id="{4465541A-CDCF-2BFA-B2DD-0C7719D9C172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5557957"/>
            <a:ext cx="2340077" cy="1300043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AE62BF02-9BBE-55D2-4797-32CA10DCBF0D}"/>
              </a:ext>
            </a:extLst>
          </p:cNvPr>
          <p:cNvSpPr txBox="1"/>
          <p:nvPr/>
        </p:nvSpPr>
        <p:spPr>
          <a:xfrm>
            <a:off x="8451799" y="5650024"/>
            <a:ext cx="2610010" cy="200055"/>
          </a:xfrm>
          <a:prstGeom prst="rect">
            <a:avLst/>
          </a:prstGeom>
          <a:solidFill>
            <a:srgbClr val="000000"/>
          </a:solidFill>
        </p:spPr>
        <p:txBody>
          <a:bodyPr wrap="none" rtlCol="0">
            <a:spAutoFit/>
          </a:bodyPr>
          <a:lstStyle/>
          <a:p>
            <a:pPr algn="r">
              <a:spcAft>
                <a:spcPts val="600"/>
              </a:spcAft>
            </a:pPr>
            <a:r>
              <a:rPr lang="en-GB" sz="700">
                <a:solidFill>
                  <a:srgbClr val="FFFFFF"/>
                </a:solidFill>
                <a:hlinkClick r:id="rId3" tooltip="https://worditout.com/word-cloud/4397930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This Photo</a:t>
            </a:r>
            <a:r>
              <a:rPr lang="en-GB" sz="700">
                <a:solidFill>
                  <a:srgbClr val="FFFFFF"/>
                </a:solidFill>
              </a:rPr>
              <a:t> by Unknown Author is licensed under </a:t>
            </a:r>
            <a:r>
              <a:rPr lang="en-GB" sz="700">
                <a:solidFill>
                  <a:srgbClr val="FFFFFF"/>
                </a:solidFill>
                <a:hlinkClick r:id="rId5" tooltip="https://creativecommons.org/licenses/by-nc-nd/3.0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CC BY-NC-ND</a:t>
            </a:r>
            <a:endParaRPr lang="en-GB" sz="70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11806082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EE88023-DB6A-DD55-E0F3-8B6537BCE98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4622" y="136526"/>
            <a:ext cx="10515600" cy="725782"/>
          </a:xfrm>
        </p:spPr>
        <p:txBody>
          <a:bodyPr/>
          <a:lstStyle/>
          <a:p>
            <a:r>
              <a:rPr lang="en-GB" b="1" dirty="0"/>
              <a:t>Core elements of Professionalism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D3A633CB-6212-791B-1A9C-EB9F8E7AE4B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Simona Ferraraccio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DFF3826F-A4D3-F855-1D65-DA89BC505D6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A6BF25-60AE-4C21-8F6F-C6291BFE2ED6}" type="slidenum">
              <a:rPr lang="en-GB" smtClean="0"/>
              <a:t>5</a:t>
            </a:fld>
            <a:endParaRPr lang="en-GB"/>
          </a:p>
        </p:txBody>
      </p:sp>
      <p:pic>
        <p:nvPicPr>
          <p:cNvPr id="6" name="Picture 5" descr="A black and yellow logo&#10;&#10;Description automatically generated">
            <a:extLst>
              <a:ext uri="{FF2B5EF4-FFF2-40B4-BE49-F238E27FC236}">
                <a16:creationId xmlns:a16="http://schemas.microsoft.com/office/drawing/2014/main" id="{8A0FD800-72B8-CC41-585F-7B65F69A3ABE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5557957"/>
            <a:ext cx="2340077" cy="1300043"/>
          </a:xfrm>
          <a:prstGeom prst="rect">
            <a:avLst/>
          </a:prstGeom>
        </p:spPr>
      </p:pic>
      <p:pic>
        <p:nvPicPr>
          <p:cNvPr id="10" name="Picture 9" descr="A row of white pillars&#10;&#10;AI-generated content may be incorrect.">
            <a:extLst>
              <a:ext uri="{FF2B5EF4-FFF2-40B4-BE49-F238E27FC236}">
                <a16:creationId xmlns:a16="http://schemas.microsoft.com/office/drawing/2014/main" id="{AF7DD59D-7F8F-FB88-A0CA-D3A34AB6872B}"/>
              </a:ext>
            </a:extLst>
          </p:cNvPr>
          <p:cNvPicPr>
            <a:picLocks noChangeAspect="1"/>
          </p:cNvPicPr>
          <p:nvPr/>
        </p:nvPicPr>
        <p:blipFill>
          <a:blip r:embed="rId3">
            <a:alphaModFix amt="85000"/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4"/>
              </a:ext>
            </a:extLst>
          </a:blip>
          <a:srcRect t="20607" r="22004"/>
          <a:stretch>
            <a:fillRect/>
          </a:stretch>
        </p:blipFill>
        <p:spPr>
          <a:xfrm>
            <a:off x="1197847" y="820667"/>
            <a:ext cx="9796306" cy="4985835"/>
          </a:xfrm>
          <a:prstGeom prst="rect">
            <a:avLst/>
          </a:prstGeom>
        </p:spPr>
      </p:pic>
      <p:sp>
        <p:nvSpPr>
          <p:cNvPr id="11" name="TextBox 10">
            <a:extLst>
              <a:ext uri="{FF2B5EF4-FFF2-40B4-BE49-F238E27FC236}">
                <a16:creationId xmlns:a16="http://schemas.microsoft.com/office/drawing/2014/main" id="{FC3FA9CF-40EC-EBDB-6C5A-0D988F927869}"/>
              </a:ext>
            </a:extLst>
          </p:cNvPr>
          <p:cNvSpPr txBox="1"/>
          <p:nvPr/>
        </p:nvSpPr>
        <p:spPr>
          <a:xfrm>
            <a:off x="2080008" y="5764861"/>
            <a:ext cx="11605009" cy="2308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900" dirty="0">
                <a:hlinkClick r:id="rId4" tooltip="https://www.educatech.pt/academia-digital-educatech-os-5-pilares-para-aprender/"/>
              </a:rPr>
              <a:t>This Photo</a:t>
            </a:r>
            <a:r>
              <a:rPr lang="en-GB" sz="900" dirty="0"/>
              <a:t> by Unknown Author is licensed under </a:t>
            </a:r>
            <a:r>
              <a:rPr lang="en-GB" sz="900" dirty="0">
                <a:hlinkClick r:id="rId5" tooltip="https://creativecommons.org/licenses/by-nc-sa/3.0/"/>
              </a:rPr>
              <a:t>CC BY-SA-NC</a:t>
            </a:r>
            <a:endParaRPr lang="en-GB" sz="900" dirty="0"/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DA77BDA2-A507-5D72-8BF1-36A8AB9C9E40}"/>
              </a:ext>
            </a:extLst>
          </p:cNvPr>
          <p:cNvSpPr txBox="1"/>
          <p:nvPr/>
        </p:nvSpPr>
        <p:spPr>
          <a:xfrm>
            <a:off x="8993275" y="2411604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en-GB" dirty="0"/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55A88FA6-B989-0B7A-AF17-11C325D5FDA3}"/>
              </a:ext>
            </a:extLst>
          </p:cNvPr>
          <p:cNvSpPr txBox="1"/>
          <p:nvPr/>
        </p:nvSpPr>
        <p:spPr>
          <a:xfrm>
            <a:off x="1698523" y="2414183"/>
            <a:ext cx="2340077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400" b="1" dirty="0">
                <a:solidFill>
                  <a:schemeClr val="bg1"/>
                </a:solidFill>
              </a:rPr>
              <a:t>Values &amp; Ethics</a:t>
            </a: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E4DD02D6-C081-1970-529D-233F0C8790E9}"/>
              </a:ext>
            </a:extLst>
          </p:cNvPr>
          <p:cNvSpPr txBox="1"/>
          <p:nvPr/>
        </p:nvSpPr>
        <p:spPr>
          <a:xfrm>
            <a:off x="4006261" y="2180771"/>
            <a:ext cx="2340077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400" b="1" dirty="0">
                <a:solidFill>
                  <a:schemeClr val="bg1"/>
                </a:solidFill>
              </a:rPr>
              <a:t>Behaviour &amp; Attitude</a:t>
            </a: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9F6AC1A0-05E7-07AB-F0D6-C0971C1C4537}"/>
              </a:ext>
            </a:extLst>
          </p:cNvPr>
          <p:cNvSpPr txBox="1"/>
          <p:nvPr/>
        </p:nvSpPr>
        <p:spPr>
          <a:xfrm>
            <a:off x="6153259" y="2229516"/>
            <a:ext cx="2457341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400" b="1" dirty="0">
                <a:solidFill>
                  <a:schemeClr val="bg1"/>
                </a:solidFill>
              </a:rPr>
              <a:t>Appearance &amp; Communication</a:t>
            </a: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D41C0D8E-5468-5A4B-292B-4E4E04253AFD}"/>
              </a:ext>
            </a:extLst>
          </p:cNvPr>
          <p:cNvSpPr txBox="1"/>
          <p:nvPr/>
        </p:nvSpPr>
        <p:spPr>
          <a:xfrm>
            <a:off x="8573706" y="2180771"/>
            <a:ext cx="2457341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400" b="1" dirty="0">
                <a:solidFill>
                  <a:schemeClr val="bg1"/>
                </a:solidFill>
              </a:rPr>
              <a:t>Responsibility &amp; Accountability</a:t>
            </a:r>
          </a:p>
        </p:txBody>
      </p:sp>
      <p:sp>
        <p:nvSpPr>
          <p:cNvPr id="17" name="Rectangle: Folded Corner 16">
            <a:extLst>
              <a:ext uri="{FF2B5EF4-FFF2-40B4-BE49-F238E27FC236}">
                <a16:creationId xmlns:a16="http://schemas.microsoft.com/office/drawing/2014/main" id="{62FA206A-184C-D6EB-7092-4179AB199AE0}"/>
              </a:ext>
            </a:extLst>
          </p:cNvPr>
          <p:cNvSpPr/>
          <p:nvPr/>
        </p:nvSpPr>
        <p:spPr>
          <a:xfrm>
            <a:off x="1872987" y="1129273"/>
            <a:ext cx="1991148" cy="1177542"/>
          </a:xfrm>
          <a:prstGeom prst="foldedCorner">
            <a:avLst/>
          </a:prstGeom>
          <a:solidFill>
            <a:schemeClr val="bg2">
              <a:lumMod val="75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Honesty</a:t>
            </a:r>
          </a:p>
          <a:p>
            <a:pPr algn="ctr"/>
            <a:r>
              <a:rPr lang="en-GB" dirty="0"/>
              <a:t>Confidentiality</a:t>
            </a:r>
          </a:p>
          <a:p>
            <a:pPr algn="ctr"/>
            <a:r>
              <a:rPr lang="en-GB" dirty="0"/>
              <a:t>Respect</a:t>
            </a:r>
          </a:p>
        </p:txBody>
      </p:sp>
      <p:sp>
        <p:nvSpPr>
          <p:cNvPr id="18" name="Rectangle: Folded Corner 17">
            <a:extLst>
              <a:ext uri="{FF2B5EF4-FFF2-40B4-BE49-F238E27FC236}">
                <a16:creationId xmlns:a16="http://schemas.microsoft.com/office/drawing/2014/main" id="{A834262B-A59B-8BED-9FA6-82C6BE621B38}"/>
              </a:ext>
            </a:extLst>
          </p:cNvPr>
          <p:cNvSpPr/>
          <p:nvPr/>
        </p:nvSpPr>
        <p:spPr>
          <a:xfrm>
            <a:off x="4159045" y="1129272"/>
            <a:ext cx="1991148" cy="1150485"/>
          </a:xfrm>
          <a:prstGeom prst="foldedCorner">
            <a:avLst/>
          </a:prstGeom>
          <a:solidFill>
            <a:schemeClr val="bg2">
              <a:lumMod val="75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Reliability</a:t>
            </a:r>
          </a:p>
          <a:p>
            <a:pPr algn="ctr"/>
            <a:r>
              <a:rPr lang="en-GB" dirty="0"/>
              <a:t>Punctuality</a:t>
            </a:r>
          </a:p>
          <a:p>
            <a:pPr algn="ctr"/>
            <a:r>
              <a:rPr lang="en-GB" dirty="0"/>
              <a:t>Positive mindset</a:t>
            </a:r>
          </a:p>
        </p:txBody>
      </p:sp>
      <p:sp>
        <p:nvSpPr>
          <p:cNvPr id="19" name="Rectangle: Folded Corner 18">
            <a:extLst>
              <a:ext uri="{FF2B5EF4-FFF2-40B4-BE49-F238E27FC236}">
                <a16:creationId xmlns:a16="http://schemas.microsoft.com/office/drawing/2014/main" id="{5AA24D15-5157-ED85-A663-5F49611DDD4C}"/>
              </a:ext>
            </a:extLst>
          </p:cNvPr>
          <p:cNvSpPr/>
          <p:nvPr/>
        </p:nvSpPr>
        <p:spPr>
          <a:xfrm>
            <a:off x="6346338" y="1129272"/>
            <a:ext cx="1991148" cy="1150485"/>
          </a:xfrm>
          <a:prstGeom prst="foldedCorner">
            <a:avLst/>
          </a:prstGeom>
          <a:solidFill>
            <a:schemeClr val="bg2">
              <a:lumMod val="75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600" dirty="0"/>
              <a:t>Presenting yourself appropriately</a:t>
            </a:r>
          </a:p>
          <a:p>
            <a:pPr algn="ctr"/>
            <a:r>
              <a:rPr lang="en-GB" sz="1600" dirty="0"/>
              <a:t>Clear and respectful language</a:t>
            </a:r>
          </a:p>
        </p:txBody>
      </p:sp>
      <p:sp>
        <p:nvSpPr>
          <p:cNvPr id="20" name="Rectangle: Folded Corner 19">
            <a:extLst>
              <a:ext uri="{FF2B5EF4-FFF2-40B4-BE49-F238E27FC236}">
                <a16:creationId xmlns:a16="http://schemas.microsoft.com/office/drawing/2014/main" id="{0A042E36-B0B6-3D4C-51C6-3360A40CCF4A}"/>
              </a:ext>
            </a:extLst>
          </p:cNvPr>
          <p:cNvSpPr/>
          <p:nvPr/>
        </p:nvSpPr>
        <p:spPr>
          <a:xfrm>
            <a:off x="8806802" y="1192370"/>
            <a:ext cx="1991148" cy="988401"/>
          </a:xfrm>
          <a:prstGeom prst="foldedCorner">
            <a:avLst/>
          </a:prstGeom>
          <a:solidFill>
            <a:schemeClr val="bg2">
              <a:lumMod val="75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Taking ownership or your actions</a:t>
            </a:r>
          </a:p>
        </p:txBody>
      </p:sp>
    </p:spTree>
    <p:extLst>
      <p:ext uri="{BB962C8B-B14F-4D97-AF65-F5344CB8AC3E}">
        <p14:creationId xmlns:p14="http://schemas.microsoft.com/office/powerpoint/2010/main" val="48708561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536AFF5-D31E-C7D9-4064-F85A90463DB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00967" y="136525"/>
            <a:ext cx="10515600" cy="803868"/>
          </a:xfrm>
        </p:spPr>
        <p:txBody>
          <a:bodyPr>
            <a:normAutofit/>
          </a:bodyPr>
          <a:lstStyle/>
          <a:p>
            <a:r>
              <a:rPr lang="en-GB" sz="4000" b="1" dirty="0"/>
              <a:t>Examples of National Standards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816373ED-4956-97A1-6FB5-5292623B6D5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Simona Ferraraccio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FDBF0484-2937-E88F-E508-7DED05AE5C1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A6BF25-60AE-4C21-8F6F-C6291BFE2ED6}" type="slidenum">
              <a:rPr lang="en-GB" smtClean="0"/>
              <a:t>6</a:t>
            </a:fld>
            <a:endParaRPr lang="en-GB"/>
          </a:p>
        </p:txBody>
      </p:sp>
      <p:sp>
        <p:nvSpPr>
          <p:cNvPr id="8" name="Freeform: Shape 7">
            <a:extLst>
              <a:ext uri="{FF2B5EF4-FFF2-40B4-BE49-F238E27FC236}">
                <a16:creationId xmlns:a16="http://schemas.microsoft.com/office/drawing/2014/main" id="{92B2DADE-7917-E800-0ED7-5CA656CA6FE1}"/>
              </a:ext>
            </a:extLst>
          </p:cNvPr>
          <p:cNvSpPr/>
          <p:nvPr/>
        </p:nvSpPr>
        <p:spPr>
          <a:xfrm>
            <a:off x="250371" y="1673924"/>
            <a:ext cx="2476500" cy="950400"/>
          </a:xfrm>
          <a:custGeom>
            <a:avLst/>
            <a:gdLst>
              <a:gd name="connsiteX0" fmla="*/ 0 w 2476500"/>
              <a:gd name="connsiteY0" fmla="*/ 0 h 950400"/>
              <a:gd name="connsiteX1" fmla="*/ 2476500 w 2476500"/>
              <a:gd name="connsiteY1" fmla="*/ 0 h 950400"/>
              <a:gd name="connsiteX2" fmla="*/ 2476500 w 2476500"/>
              <a:gd name="connsiteY2" fmla="*/ 950400 h 950400"/>
              <a:gd name="connsiteX3" fmla="*/ 0 w 2476500"/>
              <a:gd name="connsiteY3" fmla="*/ 950400 h 950400"/>
              <a:gd name="connsiteX4" fmla="*/ 0 w 2476500"/>
              <a:gd name="connsiteY4" fmla="*/ 0 h 9504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476500" h="950400">
                <a:moveTo>
                  <a:pt x="0" y="0"/>
                </a:moveTo>
                <a:lnTo>
                  <a:pt x="2476500" y="0"/>
                </a:lnTo>
                <a:lnTo>
                  <a:pt x="2476500" y="950400"/>
                </a:lnTo>
                <a:lnTo>
                  <a:pt x="0" y="950400"/>
                </a:lnTo>
                <a:lnTo>
                  <a:pt x="0" y="0"/>
                </a:lnTo>
                <a:close/>
              </a:path>
            </a:pathLst>
          </a:custGeom>
          <a:solidFill>
            <a:srgbClr val="FFC000"/>
          </a:solidFill>
          <a:ln>
            <a:solidFill>
              <a:srgbClr val="FFC000"/>
            </a:solidFill>
          </a:ln>
        </p:spPr>
        <p:style>
          <a:lnRef idx="2">
            <a:schemeClr val="accent1">
              <a:hueOff val="0"/>
              <a:satOff val="0"/>
              <a:lumOff val="0"/>
              <a:alphaOff val="0"/>
            </a:schemeClr>
          </a:lnRef>
          <a:fillRef idx="1">
            <a:schemeClr val="accent1">
              <a:hueOff val="0"/>
              <a:satOff val="0"/>
              <a:lumOff val="0"/>
              <a:alphaOff val="0"/>
            </a:schemeClr>
          </a:fillRef>
          <a:effectRef idx="0">
            <a:schemeClr val="accent1">
              <a:hueOff val="0"/>
              <a:satOff val="0"/>
              <a:lumOff val="0"/>
              <a:alphaOff val="0"/>
            </a:schemeClr>
          </a:effectRef>
          <a:fontRef idx="minor">
            <a:schemeClr val="lt1"/>
          </a:fontRef>
        </p:style>
        <p:txBody>
          <a:bodyPr spcFirstLastPara="0" vert="horz" wrap="square" lIns="234696" tIns="134112" rIns="234696" bIns="134112" numCol="1" spcCol="1270" anchor="ctr" anchorCtr="0">
            <a:noAutofit/>
          </a:bodyPr>
          <a:lstStyle/>
          <a:p>
            <a:pPr marL="0" lvl="0" indent="0" algn="ctr" defTabSz="146685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  <a:buNone/>
            </a:pPr>
            <a:r>
              <a:rPr lang="en-GB" sz="2800" kern="1200" dirty="0">
                <a:solidFill>
                  <a:schemeClr val="tx1"/>
                </a:solidFill>
              </a:rPr>
              <a:t>NMC Code</a:t>
            </a:r>
          </a:p>
          <a:p>
            <a:pPr marL="0" lvl="0" indent="0" algn="ctr" defTabSz="146685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  <a:buNone/>
            </a:pPr>
            <a:r>
              <a:rPr lang="en-GB" sz="1200" dirty="0">
                <a:solidFill>
                  <a:schemeClr val="tx1"/>
                </a:solidFill>
              </a:rPr>
              <a:t>Nursing &amp; Midwifery Council</a:t>
            </a:r>
            <a:endParaRPr lang="en-GB" sz="1200" kern="1200" dirty="0">
              <a:solidFill>
                <a:schemeClr val="tx1"/>
              </a:solidFill>
            </a:endParaRPr>
          </a:p>
        </p:txBody>
      </p:sp>
      <p:sp>
        <p:nvSpPr>
          <p:cNvPr id="9" name="Freeform: Shape 8">
            <a:extLst>
              <a:ext uri="{FF2B5EF4-FFF2-40B4-BE49-F238E27FC236}">
                <a16:creationId xmlns:a16="http://schemas.microsoft.com/office/drawing/2014/main" id="{9A308430-E6EA-17F6-8CD0-4BC1154A67F0}"/>
              </a:ext>
            </a:extLst>
          </p:cNvPr>
          <p:cNvSpPr/>
          <p:nvPr/>
        </p:nvSpPr>
        <p:spPr>
          <a:xfrm>
            <a:off x="250371" y="2624324"/>
            <a:ext cx="2476500" cy="2799250"/>
          </a:xfrm>
          <a:custGeom>
            <a:avLst/>
            <a:gdLst>
              <a:gd name="connsiteX0" fmla="*/ 0 w 2476500"/>
              <a:gd name="connsiteY0" fmla="*/ 0 h 1449360"/>
              <a:gd name="connsiteX1" fmla="*/ 2476500 w 2476500"/>
              <a:gd name="connsiteY1" fmla="*/ 0 h 1449360"/>
              <a:gd name="connsiteX2" fmla="*/ 2476500 w 2476500"/>
              <a:gd name="connsiteY2" fmla="*/ 1449360 h 1449360"/>
              <a:gd name="connsiteX3" fmla="*/ 0 w 2476500"/>
              <a:gd name="connsiteY3" fmla="*/ 1449360 h 1449360"/>
              <a:gd name="connsiteX4" fmla="*/ 0 w 2476500"/>
              <a:gd name="connsiteY4" fmla="*/ 0 h 144936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476500" h="1449360">
                <a:moveTo>
                  <a:pt x="0" y="0"/>
                </a:moveTo>
                <a:lnTo>
                  <a:pt x="2476500" y="0"/>
                </a:lnTo>
                <a:lnTo>
                  <a:pt x="2476500" y="1449360"/>
                </a:lnTo>
                <a:lnTo>
                  <a:pt x="0" y="144936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20000"/>
              <a:lumOff val="80000"/>
              <a:alpha val="90000"/>
            </a:schemeClr>
          </a:solidFill>
        </p:spPr>
        <p:style>
          <a:lnRef idx="2"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lnRef>
          <a:fillRef idx="1"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fillRef>
          <a:effectRef idx="0"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effectRef>
          <a:fontRef idx="minor">
            <a:schemeClr val="dk1">
              <a:hueOff val="0"/>
              <a:satOff val="0"/>
              <a:lumOff val="0"/>
              <a:alphaOff val="0"/>
            </a:schemeClr>
          </a:fontRef>
        </p:style>
        <p:txBody>
          <a:bodyPr spcFirstLastPara="0" vert="horz" wrap="square" lIns="176022" tIns="176022" rIns="234696" bIns="264033" numCol="1" spcCol="1270" anchor="t" anchorCtr="0">
            <a:noAutofit/>
          </a:bodyPr>
          <a:lstStyle/>
          <a:p>
            <a:pPr marL="342900" lvl="1" indent="-342900" algn="l" defTabSz="1466850">
              <a:lnSpc>
                <a:spcPct val="90000"/>
              </a:lnSpc>
              <a:spcBef>
                <a:spcPct val="0"/>
              </a:spcBef>
              <a:spcAft>
                <a:spcPct val="15000"/>
              </a:spcAft>
              <a:buFont typeface="Arial" panose="020B0604020202020204" pitchFamily="34" charset="0"/>
              <a:buChar char="•"/>
            </a:pPr>
            <a:r>
              <a:rPr lang="en-GB" kern="1200" dirty="0"/>
              <a:t>Prioritise people</a:t>
            </a:r>
          </a:p>
          <a:p>
            <a:pPr marL="342900" lvl="1" indent="-342900" algn="l" defTabSz="1466850">
              <a:lnSpc>
                <a:spcPct val="90000"/>
              </a:lnSpc>
              <a:spcBef>
                <a:spcPct val="0"/>
              </a:spcBef>
              <a:spcAft>
                <a:spcPct val="15000"/>
              </a:spcAft>
              <a:buFont typeface="Arial" panose="020B0604020202020204" pitchFamily="34" charset="0"/>
              <a:buChar char="•"/>
            </a:pPr>
            <a:r>
              <a:rPr lang="en-GB" dirty="0"/>
              <a:t>Practise effectively</a:t>
            </a:r>
          </a:p>
          <a:p>
            <a:pPr marL="342900" lvl="1" indent="-342900" algn="l" defTabSz="1466850">
              <a:lnSpc>
                <a:spcPct val="90000"/>
              </a:lnSpc>
              <a:spcBef>
                <a:spcPct val="0"/>
              </a:spcBef>
              <a:spcAft>
                <a:spcPct val="15000"/>
              </a:spcAft>
              <a:buFont typeface="Arial" panose="020B0604020202020204" pitchFamily="34" charset="0"/>
              <a:buChar char="•"/>
            </a:pPr>
            <a:r>
              <a:rPr lang="en-GB" kern="1200" dirty="0"/>
              <a:t>Preserve safety</a:t>
            </a:r>
          </a:p>
          <a:p>
            <a:pPr marL="342900" lvl="1" indent="-342900" algn="l" defTabSz="1466850">
              <a:lnSpc>
                <a:spcPct val="90000"/>
              </a:lnSpc>
              <a:spcBef>
                <a:spcPct val="0"/>
              </a:spcBef>
              <a:spcAft>
                <a:spcPct val="15000"/>
              </a:spcAft>
              <a:buFont typeface="Arial" panose="020B0604020202020204" pitchFamily="34" charset="0"/>
              <a:buChar char="•"/>
            </a:pPr>
            <a:r>
              <a:rPr lang="en-GB" dirty="0"/>
              <a:t>Promote professionalism and trust</a:t>
            </a:r>
            <a:endParaRPr lang="en-GB" kern="1200" dirty="0"/>
          </a:p>
          <a:p>
            <a:pPr marL="0" lvl="1" algn="l" defTabSz="1466850">
              <a:lnSpc>
                <a:spcPct val="90000"/>
              </a:lnSpc>
              <a:spcBef>
                <a:spcPct val="0"/>
              </a:spcBef>
              <a:spcAft>
                <a:spcPct val="15000"/>
              </a:spcAft>
            </a:pPr>
            <a:endParaRPr lang="en-GB" sz="3300" kern="1200" dirty="0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7CD6721B-6CF4-111E-8C48-B7968CE695DA}"/>
              </a:ext>
            </a:extLst>
          </p:cNvPr>
          <p:cNvSpPr/>
          <p:nvPr/>
        </p:nvSpPr>
        <p:spPr>
          <a:xfrm>
            <a:off x="3073581" y="1673924"/>
            <a:ext cx="2476500" cy="950400"/>
          </a:xfrm>
          <a:custGeom>
            <a:avLst/>
            <a:gdLst>
              <a:gd name="connsiteX0" fmla="*/ 0 w 2476500"/>
              <a:gd name="connsiteY0" fmla="*/ 0 h 950400"/>
              <a:gd name="connsiteX1" fmla="*/ 2476500 w 2476500"/>
              <a:gd name="connsiteY1" fmla="*/ 0 h 950400"/>
              <a:gd name="connsiteX2" fmla="*/ 2476500 w 2476500"/>
              <a:gd name="connsiteY2" fmla="*/ 950400 h 950400"/>
              <a:gd name="connsiteX3" fmla="*/ 0 w 2476500"/>
              <a:gd name="connsiteY3" fmla="*/ 950400 h 950400"/>
              <a:gd name="connsiteX4" fmla="*/ 0 w 2476500"/>
              <a:gd name="connsiteY4" fmla="*/ 0 h 9504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476500" h="950400">
                <a:moveTo>
                  <a:pt x="0" y="0"/>
                </a:moveTo>
                <a:lnTo>
                  <a:pt x="2476500" y="0"/>
                </a:lnTo>
                <a:lnTo>
                  <a:pt x="2476500" y="950400"/>
                </a:lnTo>
                <a:lnTo>
                  <a:pt x="0" y="9504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6"/>
          </a:solidFill>
        </p:spPr>
        <p:style>
          <a:lnRef idx="2">
            <a:schemeClr val="accent1">
              <a:hueOff val="0"/>
              <a:satOff val="0"/>
              <a:lumOff val="0"/>
              <a:alphaOff val="0"/>
            </a:schemeClr>
          </a:lnRef>
          <a:fillRef idx="1">
            <a:schemeClr val="accent1">
              <a:hueOff val="0"/>
              <a:satOff val="0"/>
              <a:lumOff val="0"/>
              <a:alphaOff val="0"/>
            </a:schemeClr>
          </a:fillRef>
          <a:effectRef idx="0">
            <a:schemeClr val="accent1">
              <a:hueOff val="0"/>
              <a:satOff val="0"/>
              <a:lumOff val="0"/>
              <a:alphaOff val="0"/>
            </a:schemeClr>
          </a:effectRef>
          <a:fontRef idx="minor">
            <a:schemeClr val="lt1"/>
          </a:fontRef>
        </p:style>
        <p:txBody>
          <a:bodyPr spcFirstLastPara="0" vert="horz" wrap="square" lIns="234696" tIns="134112" rIns="234696" bIns="134112" numCol="1" spcCol="1270" anchor="ctr" anchorCtr="0">
            <a:noAutofit/>
          </a:bodyPr>
          <a:lstStyle/>
          <a:p>
            <a:pPr marL="0" lvl="0" indent="0" algn="ctr" defTabSz="146685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  <a:buNone/>
            </a:pPr>
            <a:r>
              <a:rPr lang="en-GB" sz="2800" kern="1200" dirty="0">
                <a:solidFill>
                  <a:schemeClr val="tx1"/>
                </a:solidFill>
              </a:rPr>
              <a:t>HCPC</a:t>
            </a:r>
            <a:r>
              <a:rPr lang="en-GB" sz="3300" kern="1200" dirty="0">
                <a:solidFill>
                  <a:schemeClr val="tx1"/>
                </a:solidFill>
              </a:rPr>
              <a:t> </a:t>
            </a:r>
          </a:p>
          <a:p>
            <a:pPr marL="0" lvl="0" indent="0" algn="ctr" defTabSz="146685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  <a:buNone/>
            </a:pPr>
            <a:r>
              <a:rPr lang="en-GB" sz="1100" dirty="0">
                <a:solidFill>
                  <a:schemeClr val="tx1"/>
                </a:solidFill>
              </a:rPr>
              <a:t>Standard of Conduct, Performance and Ethics</a:t>
            </a:r>
            <a:endParaRPr lang="en-GB" sz="1100" kern="1200" dirty="0">
              <a:solidFill>
                <a:schemeClr val="tx1"/>
              </a:solidFill>
            </a:endParaRPr>
          </a:p>
        </p:txBody>
      </p:sp>
      <p:sp>
        <p:nvSpPr>
          <p:cNvPr id="11" name="Freeform: Shape 10">
            <a:extLst>
              <a:ext uri="{FF2B5EF4-FFF2-40B4-BE49-F238E27FC236}">
                <a16:creationId xmlns:a16="http://schemas.microsoft.com/office/drawing/2014/main" id="{D814D3FA-8150-014F-7464-010C48E14A8E}"/>
              </a:ext>
            </a:extLst>
          </p:cNvPr>
          <p:cNvSpPr/>
          <p:nvPr/>
        </p:nvSpPr>
        <p:spPr>
          <a:xfrm>
            <a:off x="3073581" y="2624323"/>
            <a:ext cx="2476500" cy="2799251"/>
          </a:xfrm>
          <a:custGeom>
            <a:avLst/>
            <a:gdLst>
              <a:gd name="connsiteX0" fmla="*/ 0 w 2476500"/>
              <a:gd name="connsiteY0" fmla="*/ 0 h 1449360"/>
              <a:gd name="connsiteX1" fmla="*/ 2476500 w 2476500"/>
              <a:gd name="connsiteY1" fmla="*/ 0 h 1449360"/>
              <a:gd name="connsiteX2" fmla="*/ 2476500 w 2476500"/>
              <a:gd name="connsiteY2" fmla="*/ 1449360 h 1449360"/>
              <a:gd name="connsiteX3" fmla="*/ 0 w 2476500"/>
              <a:gd name="connsiteY3" fmla="*/ 1449360 h 1449360"/>
              <a:gd name="connsiteX4" fmla="*/ 0 w 2476500"/>
              <a:gd name="connsiteY4" fmla="*/ 0 h 144936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476500" h="1449360">
                <a:moveTo>
                  <a:pt x="0" y="0"/>
                </a:moveTo>
                <a:lnTo>
                  <a:pt x="2476500" y="0"/>
                </a:lnTo>
                <a:lnTo>
                  <a:pt x="2476500" y="1449360"/>
                </a:lnTo>
                <a:lnTo>
                  <a:pt x="0" y="144936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6">
              <a:lumMod val="20000"/>
              <a:lumOff val="80000"/>
              <a:alpha val="90000"/>
            </a:schemeClr>
          </a:solidFill>
        </p:spPr>
        <p:style>
          <a:lnRef idx="2"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lnRef>
          <a:fillRef idx="1"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fillRef>
          <a:effectRef idx="0"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effectRef>
          <a:fontRef idx="minor">
            <a:schemeClr val="dk1">
              <a:hueOff val="0"/>
              <a:satOff val="0"/>
              <a:lumOff val="0"/>
              <a:alphaOff val="0"/>
            </a:schemeClr>
          </a:fontRef>
        </p:style>
        <p:txBody>
          <a:bodyPr spcFirstLastPara="0" vert="horz" wrap="square" lIns="176022" tIns="176022" rIns="234696" bIns="264033" numCol="1" spcCol="1270" anchor="t" anchorCtr="0">
            <a:noAutofit/>
          </a:bodyPr>
          <a:lstStyle/>
          <a:p>
            <a:pPr marL="285750" lvl="1" indent="-285750" algn="l" defTabSz="1466850">
              <a:lnSpc>
                <a:spcPct val="90000"/>
              </a:lnSpc>
              <a:spcBef>
                <a:spcPct val="0"/>
              </a:spcBef>
              <a:spcAft>
                <a:spcPct val="15000"/>
              </a:spcAft>
              <a:buFont typeface="Arial" panose="020B0604020202020204" pitchFamily="34" charset="0"/>
              <a:buChar char="•"/>
            </a:pPr>
            <a:r>
              <a:rPr lang="en-GB" sz="1600" kern="1200" dirty="0"/>
              <a:t>Act in the best interests of service users</a:t>
            </a:r>
          </a:p>
          <a:p>
            <a:pPr marL="285750" lvl="1" indent="-285750" algn="l" defTabSz="1466850">
              <a:lnSpc>
                <a:spcPct val="90000"/>
              </a:lnSpc>
              <a:spcBef>
                <a:spcPct val="0"/>
              </a:spcBef>
              <a:spcAft>
                <a:spcPct val="15000"/>
              </a:spcAft>
              <a:buFont typeface="Arial" panose="020B0604020202020204" pitchFamily="34" charset="0"/>
              <a:buChar char="•"/>
            </a:pPr>
            <a:r>
              <a:rPr lang="en-GB" sz="1600" dirty="0"/>
              <a:t>Communicate appropriately and effectively</a:t>
            </a:r>
          </a:p>
          <a:p>
            <a:pPr marL="285750" lvl="1" indent="-285750" algn="l" defTabSz="1466850">
              <a:lnSpc>
                <a:spcPct val="90000"/>
              </a:lnSpc>
              <a:spcBef>
                <a:spcPct val="0"/>
              </a:spcBef>
              <a:spcAft>
                <a:spcPct val="15000"/>
              </a:spcAft>
              <a:buFont typeface="Arial" panose="020B0604020202020204" pitchFamily="34" charset="0"/>
              <a:buChar char="•"/>
            </a:pPr>
            <a:r>
              <a:rPr lang="en-GB" sz="1600" kern="1200" dirty="0"/>
              <a:t>Respect confidentiality</a:t>
            </a:r>
          </a:p>
          <a:p>
            <a:pPr marL="285750" lvl="1" indent="-285750" algn="l" defTabSz="1466850">
              <a:lnSpc>
                <a:spcPct val="90000"/>
              </a:lnSpc>
              <a:spcBef>
                <a:spcPct val="0"/>
              </a:spcBef>
              <a:spcAft>
                <a:spcPct val="15000"/>
              </a:spcAft>
              <a:buFont typeface="Arial" panose="020B0604020202020204" pitchFamily="34" charset="0"/>
              <a:buChar char="•"/>
            </a:pPr>
            <a:r>
              <a:rPr lang="en-GB" sz="1600" dirty="0"/>
              <a:t>Keep professional knowledge and skills up to date</a:t>
            </a:r>
            <a:endParaRPr lang="en-GB" sz="1600" kern="1200" dirty="0"/>
          </a:p>
          <a:p>
            <a:pPr marL="0" lvl="1" algn="l" defTabSz="1466850">
              <a:lnSpc>
                <a:spcPct val="90000"/>
              </a:lnSpc>
              <a:spcBef>
                <a:spcPct val="0"/>
              </a:spcBef>
              <a:spcAft>
                <a:spcPct val="15000"/>
              </a:spcAft>
            </a:pPr>
            <a:endParaRPr lang="en-GB" sz="3200" kern="1200" dirty="0"/>
          </a:p>
        </p:txBody>
      </p:sp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1C0BAA3B-E407-563F-6FD5-DBD3F37118B3}"/>
              </a:ext>
            </a:extLst>
          </p:cNvPr>
          <p:cNvSpPr/>
          <p:nvPr/>
        </p:nvSpPr>
        <p:spPr>
          <a:xfrm>
            <a:off x="5896791" y="1673924"/>
            <a:ext cx="2476500" cy="950400"/>
          </a:xfrm>
          <a:custGeom>
            <a:avLst/>
            <a:gdLst>
              <a:gd name="connsiteX0" fmla="*/ 0 w 2476500"/>
              <a:gd name="connsiteY0" fmla="*/ 0 h 950400"/>
              <a:gd name="connsiteX1" fmla="*/ 2476500 w 2476500"/>
              <a:gd name="connsiteY1" fmla="*/ 0 h 950400"/>
              <a:gd name="connsiteX2" fmla="*/ 2476500 w 2476500"/>
              <a:gd name="connsiteY2" fmla="*/ 950400 h 950400"/>
              <a:gd name="connsiteX3" fmla="*/ 0 w 2476500"/>
              <a:gd name="connsiteY3" fmla="*/ 950400 h 950400"/>
              <a:gd name="connsiteX4" fmla="*/ 0 w 2476500"/>
              <a:gd name="connsiteY4" fmla="*/ 0 h 9504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476500" h="950400">
                <a:moveTo>
                  <a:pt x="0" y="0"/>
                </a:moveTo>
                <a:lnTo>
                  <a:pt x="2476500" y="0"/>
                </a:lnTo>
                <a:lnTo>
                  <a:pt x="2476500" y="950400"/>
                </a:lnTo>
                <a:lnTo>
                  <a:pt x="0" y="950400"/>
                </a:lnTo>
                <a:lnTo>
                  <a:pt x="0" y="0"/>
                </a:lnTo>
                <a:close/>
              </a:path>
            </a:pathLst>
          </a:custGeom>
          <a:solidFill>
            <a:schemeClr val="tx2">
              <a:lumMod val="50000"/>
              <a:lumOff val="50000"/>
            </a:schemeClr>
          </a:solidFill>
        </p:spPr>
        <p:style>
          <a:lnRef idx="2">
            <a:schemeClr val="accent1">
              <a:hueOff val="0"/>
              <a:satOff val="0"/>
              <a:lumOff val="0"/>
              <a:alphaOff val="0"/>
            </a:schemeClr>
          </a:lnRef>
          <a:fillRef idx="1">
            <a:schemeClr val="accent1">
              <a:hueOff val="0"/>
              <a:satOff val="0"/>
              <a:lumOff val="0"/>
              <a:alphaOff val="0"/>
            </a:schemeClr>
          </a:fillRef>
          <a:effectRef idx="0">
            <a:schemeClr val="accent1">
              <a:hueOff val="0"/>
              <a:satOff val="0"/>
              <a:lumOff val="0"/>
              <a:alphaOff val="0"/>
            </a:schemeClr>
          </a:effectRef>
          <a:fontRef idx="minor">
            <a:schemeClr val="lt1"/>
          </a:fontRef>
        </p:style>
        <p:txBody>
          <a:bodyPr spcFirstLastPara="0" vert="horz" wrap="square" lIns="234696" tIns="134112" rIns="234696" bIns="134112" numCol="1" spcCol="1270" anchor="ctr" anchorCtr="0">
            <a:noAutofit/>
          </a:bodyPr>
          <a:lstStyle/>
          <a:p>
            <a:pPr marL="0" lvl="0" indent="0" algn="ctr" defTabSz="146685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  <a:buNone/>
            </a:pPr>
            <a:r>
              <a:rPr lang="en-GB" sz="2000" kern="1200" dirty="0">
                <a:solidFill>
                  <a:schemeClr val="tx1"/>
                </a:solidFill>
              </a:rPr>
              <a:t>NHS Core Values</a:t>
            </a:r>
          </a:p>
          <a:p>
            <a:pPr marL="0" lvl="0" indent="0" algn="ctr" defTabSz="146685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  <a:buNone/>
            </a:pPr>
            <a:r>
              <a:rPr lang="en-GB" sz="1100" dirty="0">
                <a:solidFill>
                  <a:schemeClr val="tx1"/>
                </a:solidFill>
              </a:rPr>
              <a:t>(The 6Cs in practice)</a:t>
            </a:r>
            <a:endParaRPr lang="en-GB" sz="1100" kern="1200" dirty="0">
              <a:solidFill>
                <a:schemeClr val="tx1"/>
              </a:solidFill>
            </a:endParaRPr>
          </a:p>
        </p:txBody>
      </p:sp>
      <p:sp>
        <p:nvSpPr>
          <p:cNvPr id="13" name="Freeform: Shape 12">
            <a:extLst>
              <a:ext uri="{FF2B5EF4-FFF2-40B4-BE49-F238E27FC236}">
                <a16:creationId xmlns:a16="http://schemas.microsoft.com/office/drawing/2014/main" id="{AB61996C-0803-500F-1230-01A42E95A6DC}"/>
              </a:ext>
            </a:extLst>
          </p:cNvPr>
          <p:cNvSpPr/>
          <p:nvPr/>
        </p:nvSpPr>
        <p:spPr>
          <a:xfrm>
            <a:off x="5896791" y="2624324"/>
            <a:ext cx="2476500" cy="2799250"/>
          </a:xfrm>
          <a:custGeom>
            <a:avLst/>
            <a:gdLst>
              <a:gd name="connsiteX0" fmla="*/ 0 w 2476500"/>
              <a:gd name="connsiteY0" fmla="*/ 0 h 1449360"/>
              <a:gd name="connsiteX1" fmla="*/ 2476500 w 2476500"/>
              <a:gd name="connsiteY1" fmla="*/ 0 h 1449360"/>
              <a:gd name="connsiteX2" fmla="*/ 2476500 w 2476500"/>
              <a:gd name="connsiteY2" fmla="*/ 1449360 h 1449360"/>
              <a:gd name="connsiteX3" fmla="*/ 0 w 2476500"/>
              <a:gd name="connsiteY3" fmla="*/ 1449360 h 1449360"/>
              <a:gd name="connsiteX4" fmla="*/ 0 w 2476500"/>
              <a:gd name="connsiteY4" fmla="*/ 0 h 144936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476500" h="1449360">
                <a:moveTo>
                  <a:pt x="0" y="0"/>
                </a:moveTo>
                <a:lnTo>
                  <a:pt x="2476500" y="0"/>
                </a:lnTo>
                <a:lnTo>
                  <a:pt x="2476500" y="1449360"/>
                </a:lnTo>
                <a:lnTo>
                  <a:pt x="0" y="1449360"/>
                </a:lnTo>
                <a:lnTo>
                  <a:pt x="0" y="0"/>
                </a:lnTo>
                <a:close/>
              </a:path>
            </a:pathLst>
          </a:custGeom>
          <a:solidFill>
            <a:schemeClr val="tx2">
              <a:lumMod val="10000"/>
              <a:lumOff val="90000"/>
              <a:alpha val="90000"/>
            </a:schemeClr>
          </a:solidFill>
        </p:spPr>
        <p:style>
          <a:lnRef idx="2"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lnRef>
          <a:fillRef idx="1"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fillRef>
          <a:effectRef idx="0"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effectRef>
          <a:fontRef idx="minor">
            <a:schemeClr val="dk1">
              <a:hueOff val="0"/>
              <a:satOff val="0"/>
              <a:lumOff val="0"/>
              <a:alphaOff val="0"/>
            </a:schemeClr>
          </a:fontRef>
        </p:style>
        <p:txBody>
          <a:bodyPr spcFirstLastPara="0" vert="horz" wrap="square" lIns="176022" tIns="176022" rIns="234696" bIns="264033" numCol="1" spcCol="1270" anchor="t" anchorCtr="0">
            <a:noAutofit/>
          </a:bodyPr>
          <a:lstStyle/>
          <a:p>
            <a:pPr marL="285750" lvl="1" indent="-285750" algn="l" defTabSz="1466850">
              <a:lnSpc>
                <a:spcPct val="90000"/>
              </a:lnSpc>
              <a:spcBef>
                <a:spcPct val="0"/>
              </a:spcBef>
              <a:spcAft>
                <a:spcPct val="15000"/>
              </a:spcAft>
              <a:buChar char="•"/>
            </a:pPr>
            <a:r>
              <a:rPr lang="en-GB" kern="1200" dirty="0"/>
              <a:t>Care</a:t>
            </a:r>
          </a:p>
          <a:p>
            <a:pPr marL="285750" lvl="1" indent="-285750" algn="l" defTabSz="1466850">
              <a:lnSpc>
                <a:spcPct val="90000"/>
              </a:lnSpc>
              <a:spcBef>
                <a:spcPct val="0"/>
              </a:spcBef>
              <a:spcAft>
                <a:spcPct val="15000"/>
              </a:spcAft>
              <a:buChar char="•"/>
            </a:pPr>
            <a:r>
              <a:rPr lang="en-GB" dirty="0"/>
              <a:t>Compassion</a:t>
            </a:r>
          </a:p>
          <a:p>
            <a:pPr marL="285750" lvl="1" indent="-285750" algn="l" defTabSz="1466850">
              <a:lnSpc>
                <a:spcPct val="90000"/>
              </a:lnSpc>
              <a:spcBef>
                <a:spcPct val="0"/>
              </a:spcBef>
              <a:spcAft>
                <a:spcPct val="15000"/>
              </a:spcAft>
              <a:buChar char="•"/>
            </a:pPr>
            <a:r>
              <a:rPr lang="en-GB" kern="1200" dirty="0"/>
              <a:t>Competence</a:t>
            </a:r>
          </a:p>
          <a:p>
            <a:pPr marL="285750" lvl="1" indent="-285750" algn="l" defTabSz="1466850">
              <a:lnSpc>
                <a:spcPct val="90000"/>
              </a:lnSpc>
              <a:spcBef>
                <a:spcPct val="0"/>
              </a:spcBef>
              <a:spcAft>
                <a:spcPct val="15000"/>
              </a:spcAft>
              <a:buChar char="•"/>
            </a:pPr>
            <a:r>
              <a:rPr lang="en-GB" dirty="0"/>
              <a:t>Communication</a:t>
            </a:r>
          </a:p>
          <a:p>
            <a:pPr marL="285750" lvl="1" indent="-285750" algn="l" defTabSz="1466850">
              <a:lnSpc>
                <a:spcPct val="90000"/>
              </a:lnSpc>
              <a:spcBef>
                <a:spcPct val="0"/>
              </a:spcBef>
              <a:spcAft>
                <a:spcPct val="15000"/>
              </a:spcAft>
              <a:buChar char="•"/>
            </a:pPr>
            <a:r>
              <a:rPr lang="en-GB" kern="1200" dirty="0"/>
              <a:t>Courage </a:t>
            </a:r>
          </a:p>
          <a:p>
            <a:pPr marL="285750" lvl="1" indent="-285750" algn="l" defTabSz="1466850">
              <a:lnSpc>
                <a:spcPct val="90000"/>
              </a:lnSpc>
              <a:spcBef>
                <a:spcPct val="0"/>
              </a:spcBef>
              <a:spcAft>
                <a:spcPct val="15000"/>
              </a:spcAft>
              <a:buChar char="•"/>
            </a:pPr>
            <a:r>
              <a:rPr lang="en-GB" dirty="0"/>
              <a:t>Commitment</a:t>
            </a:r>
            <a:endParaRPr lang="en-GB" kern="1200" dirty="0"/>
          </a:p>
          <a:p>
            <a:pPr marL="285750" lvl="1" indent="-285750" algn="l" defTabSz="1466850">
              <a:lnSpc>
                <a:spcPct val="90000"/>
              </a:lnSpc>
              <a:spcBef>
                <a:spcPct val="0"/>
              </a:spcBef>
              <a:spcAft>
                <a:spcPct val="15000"/>
              </a:spcAft>
              <a:buChar char="•"/>
            </a:pPr>
            <a:endParaRPr lang="en-GB" sz="3300" kern="1200" dirty="0"/>
          </a:p>
        </p:txBody>
      </p:sp>
      <p:pic>
        <p:nvPicPr>
          <p:cNvPr id="15" name="Picture 14" descr="A black and yellow logo&#10;&#10;Description automatically generated">
            <a:extLst>
              <a:ext uri="{FF2B5EF4-FFF2-40B4-BE49-F238E27FC236}">
                <a16:creationId xmlns:a16="http://schemas.microsoft.com/office/drawing/2014/main" id="{8A94A9D9-1F4B-3953-F089-ECCD86F1CE9D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5557957"/>
            <a:ext cx="2340077" cy="1300043"/>
          </a:xfrm>
          <a:prstGeom prst="rect">
            <a:avLst/>
          </a:prstGeom>
        </p:spPr>
      </p:pic>
      <p:pic>
        <p:nvPicPr>
          <p:cNvPr id="17" name="Picture 16" descr="A close-up of a sign&#10;&#10;AI-generated content may be incorrect.">
            <a:extLst>
              <a:ext uri="{FF2B5EF4-FFF2-40B4-BE49-F238E27FC236}">
                <a16:creationId xmlns:a16="http://schemas.microsoft.com/office/drawing/2014/main" id="{88A259A3-8D4F-97CE-329F-03F0AE2EFFEA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4"/>
              </a:ext>
            </a:extLst>
          </a:blip>
          <a:stretch>
            <a:fillRect/>
          </a:stretch>
        </p:blipFill>
        <p:spPr>
          <a:xfrm>
            <a:off x="8815241" y="2358850"/>
            <a:ext cx="3214467" cy="2140299"/>
          </a:xfrm>
          <a:prstGeom prst="rect">
            <a:avLst/>
          </a:prstGeom>
        </p:spPr>
      </p:pic>
      <p:sp>
        <p:nvSpPr>
          <p:cNvPr id="18" name="TextBox 17">
            <a:extLst>
              <a:ext uri="{FF2B5EF4-FFF2-40B4-BE49-F238E27FC236}">
                <a16:creationId xmlns:a16="http://schemas.microsoft.com/office/drawing/2014/main" id="{3D49D5F7-8301-A449-9B49-9B624F36BD0E}"/>
              </a:ext>
            </a:extLst>
          </p:cNvPr>
          <p:cNvSpPr txBox="1"/>
          <p:nvPr/>
        </p:nvSpPr>
        <p:spPr>
          <a:xfrm>
            <a:off x="8720001" y="4499149"/>
            <a:ext cx="4606489" cy="2393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900" dirty="0">
                <a:hlinkClick r:id="rId4" tooltip="https://www.picpedia.org/highway-signs/s/standards.html"/>
              </a:rPr>
              <a:t>This Photo</a:t>
            </a:r>
            <a:r>
              <a:rPr lang="en-GB" sz="900" dirty="0"/>
              <a:t> by Unknown Author is licensed under </a:t>
            </a:r>
            <a:r>
              <a:rPr lang="en-GB" sz="900" dirty="0">
                <a:hlinkClick r:id="rId5" tooltip="https://creativecommons.org/licenses/by-sa/3.0/"/>
              </a:rPr>
              <a:t>CC BY-SA</a:t>
            </a:r>
            <a:endParaRPr lang="en-GB" sz="900" dirty="0"/>
          </a:p>
        </p:txBody>
      </p:sp>
    </p:spTree>
    <p:extLst>
      <p:ext uri="{BB962C8B-B14F-4D97-AF65-F5344CB8AC3E}">
        <p14:creationId xmlns:p14="http://schemas.microsoft.com/office/powerpoint/2010/main" val="2305949432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3" name="Rectangle 12">
            <a:extLst>
              <a:ext uri="{FF2B5EF4-FFF2-40B4-BE49-F238E27FC236}">
                <a16:creationId xmlns:a16="http://schemas.microsoft.com/office/drawing/2014/main" id="{DB304A14-32D0-4873-B914-423ED7B8DA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A65A893-E2B2-08F0-81E0-7264F6639A1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0337" y="365125"/>
            <a:ext cx="9555983" cy="1325563"/>
          </a:xfrm>
        </p:spPr>
        <p:txBody>
          <a:bodyPr>
            <a:normAutofit/>
          </a:bodyPr>
          <a:lstStyle/>
          <a:p>
            <a:r>
              <a:rPr lang="en-GB" sz="3700" b="1" dirty="0"/>
              <a:t>Why professionalism matters in employability?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0AF5C53-777C-1E2A-0637-E983D14F4F9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825625"/>
            <a:ext cx="5387502" cy="4351338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1500"/>
              <a:t>Employers look for </a:t>
            </a:r>
            <a:r>
              <a:rPr lang="en-GB" sz="1500" b="1"/>
              <a:t>professionalism as a key employability skill</a:t>
            </a:r>
            <a:r>
              <a:rPr lang="en-GB" sz="1500"/>
              <a:t> because it shows:</a:t>
            </a:r>
          </a:p>
          <a:p>
            <a:pPr marL="0" indent="0">
              <a:buNone/>
            </a:pPr>
            <a:endParaRPr lang="en-GB" sz="1500"/>
          </a:p>
          <a:p>
            <a:pPr>
              <a:buFont typeface="Wingdings" panose="05000000000000000000" pitchFamily="2" charset="2"/>
              <a:buChar char="v"/>
            </a:pPr>
            <a:r>
              <a:rPr lang="en-GB" sz="1500"/>
              <a:t>You are reliable, trustworthy, and safe to employ</a:t>
            </a:r>
          </a:p>
          <a:p>
            <a:pPr>
              <a:buFont typeface="Wingdings" panose="05000000000000000000" pitchFamily="2" charset="2"/>
              <a:buChar char="v"/>
            </a:pPr>
            <a:r>
              <a:rPr lang="en-GB" sz="1500"/>
              <a:t>You can work well with colleagues and service users</a:t>
            </a:r>
          </a:p>
          <a:p>
            <a:pPr>
              <a:buFont typeface="Wingdings" panose="05000000000000000000" pitchFamily="2" charset="2"/>
              <a:buChar char="v"/>
            </a:pPr>
            <a:r>
              <a:rPr lang="en-GB" sz="1500"/>
              <a:t>You can represent the organisation positively (in person and online)</a:t>
            </a:r>
          </a:p>
          <a:p>
            <a:pPr marL="0" indent="0">
              <a:buNone/>
            </a:pPr>
            <a:endParaRPr lang="en-GB" sz="1500"/>
          </a:p>
          <a:p>
            <a:pPr marL="0" indent="0">
              <a:buNone/>
            </a:pPr>
            <a:r>
              <a:rPr lang="en-GB" sz="1500"/>
              <a:t>In interviews, professionalism is judged before you answer a question, through </a:t>
            </a:r>
            <a:r>
              <a:rPr lang="en-GB" sz="1500" b="1"/>
              <a:t>appearance</a:t>
            </a:r>
            <a:r>
              <a:rPr lang="en-GB" sz="1500"/>
              <a:t>, </a:t>
            </a:r>
            <a:r>
              <a:rPr lang="en-GB" sz="1500" b="1"/>
              <a:t>punctuality</a:t>
            </a:r>
            <a:r>
              <a:rPr lang="en-GB" sz="1500"/>
              <a:t>, </a:t>
            </a:r>
            <a:r>
              <a:rPr lang="en-GB" sz="1500" b="1"/>
              <a:t>body language</a:t>
            </a:r>
            <a:r>
              <a:rPr lang="en-GB" sz="1500"/>
              <a:t>, and </a:t>
            </a:r>
            <a:r>
              <a:rPr lang="en-GB" sz="1500" b="1"/>
              <a:t>communication</a:t>
            </a:r>
            <a:r>
              <a:rPr lang="en-GB" sz="1500"/>
              <a:t>. </a:t>
            </a:r>
          </a:p>
          <a:p>
            <a:pPr marL="0" indent="0">
              <a:buNone/>
            </a:pPr>
            <a:endParaRPr lang="en-GB" sz="1500"/>
          </a:p>
          <a:p>
            <a:pPr marL="0" indent="0">
              <a:buNone/>
            </a:pPr>
            <a:r>
              <a:rPr lang="en-GB" sz="1500"/>
              <a:t>A lack of professionalism is one of the main reasons candidates fail interviews (like poor attitude, lateness, inappropriate behaviour).</a:t>
            </a:r>
          </a:p>
        </p:txBody>
      </p:sp>
      <p:pic>
        <p:nvPicPr>
          <p:cNvPr id="8" name="Picture 7" descr="A group of people standing together&#10;&#10;AI-generated content may be incorrect.">
            <a:extLst>
              <a:ext uri="{FF2B5EF4-FFF2-40B4-BE49-F238E27FC236}">
                <a16:creationId xmlns:a16="http://schemas.microsoft.com/office/drawing/2014/main" id="{8B2652DD-1C42-9092-E607-6D22A0E024C5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r="2" b="147"/>
          <a:stretch>
            <a:fillRect/>
          </a:stretch>
        </p:blipFill>
        <p:spPr>
          <a:xfrm>
            <a:off x="6621294" y="1295416"/>
            <a:ext cx="5570706" cy="5562584"/>
          </a:xfrm>
          <a:custGeom>
            <a:avLst/>
            <a:gdLst/>
            <a:ahLst/>
            <a:cxnLst/>
            <a:rect l="l" t="t" r="r" b="b"/>
            <a:pathLst>
              <a:path w="5570706" h="5562584">
                <a:moveTo>
                  <a:pt x="3374687" y="0"/>
                </a:moveTo>
                <a:cubicBezTo>
                  <a:pt x="4190094" y="0"/>
                  <a:pt x="4937956" y="289196"/>
                  <a:pt x="5521301" y="770615"/>
                </a:cubicBezTo>
                <a:lnTo>
                  <a:pt x="5570706" y="815517"/>
                </a:lnTo>
                <a:lnTo>
                  <a:pt x="5570706" y="5562584"/>
                </a:lnTo>
                <a:lnTo>
                  <a:pt x="808135" y="5562584"/>
                </a:lnTo>
                <a:lnTo>
                  <a:pt x="770615" y="5521302"/>
                </a:lnTo>
                <a:cubicBezTo>
                  <a:pt x="289196" y="4937957"/>
                  <a:pt x="0" y="4190095"/>
                  <a:pt x="0" y="3374687"/>
                </a:cubicBezTo>
                <a:cubicBezTo>
                  <a:pt x="0" y="1510899"/>
                  <a:pt x="1510899" y="0"/>
                  <a:pt x="3374687" y="0"/>
                </a:cubicBezTo>
                <a:close/>
              </a:path>
            </a:pathLst>
          </a:custGeom>
        </p:spPr>
      </p:pic>
      <p:sp>
        <p:nvSpPr>
          <p:cNvPr id="15" name="!!Oval">
            <a:extLst>
              <a:ext uri="{FF2B5EF4-FFF2-40B4-BE49-F238E27FC236}">
                <a16:creationId xmlns:a16="http://schemas.microsoft.com/office/drawing/2014/main" id="{1D460C86-854F-4FB3-ABC2-E823D8FEB9D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643451" y="1656147"/>
            <a:ext cx="546100" cy="546100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7" name="!!Arc">
            <a:extLst>
              <a:ext uri="{FF2B5EF4-FFF2-40B4-BE49-F238E27FC236}">
                <a16:creationId xmlns:a16="http://schemas.microsoft.com/office/drawing/2014/main" id="{BB48116A-278A-4CC5-89D3-9DE8E8FF124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134739" y="587516"/>
            <a:ext cx="2987899" cy="2987899"/>
          </a:xfrm>
          <a:prstGeom prst="arc">
            <a:avLst>
              <a:gd name="adj1" fmla="val 15817365"/>
              <a:gd name="adj2" fmla="val 1781380"/>
            </a:avLst>
          </a:prstGeom>
          <a:ln w="127000" cap="rnd">
            <a:solidFill>
              <a:schemeClr val="accent4"/>
            </a:solidFill>
            <a:prstDash val="dash"/>
            <a:miter lim="800000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0B0E6F47-8F8C-8568-C025-029A2594A28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213253" y="6356350"/>
            <a:ext cx="3012449" cy="365125"/>
          </a:xfrm>
        </p:spPr>
        <p:txBody>
          <a:bodyPr>
            <a:normAutofit/>
          </a:bodyPr>
          <a:lstStyle/>
          <a:p>
            <a:pPr algn="r">
              <a:spcAft>
                <a:spcPts val="600"/>
              </a:spcAft>
            </a:pPr>
            <a:r>
              <a:rPr lang="en-GB"/>
              <a:t>Simona Ferraraccio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1D9C427-E772-41C3-E213-2300DF6840A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</p:spPr>
        <p:txBody>
          <a:bodyPr>
            <a:normAutofit/>
          </a:bodyPr>
          <a:lstStyle/>
          <a:p>
            <a:pPr>
              <a:spcAft>
                <a:spcPts val="600"/>
              </a:spcAft>
            </a:pPr>
            <a:fld id="{18A6BF25-60AE-4C21-8F6F-C6291BFE2ED6}" type="slidenum">
              <a:rPr lang="en-GB">
                <a:solidFill>
                  <a:srgbClr val="FFFFFF"/>
                </a:solidFill>
              </a:rPr>
              <a:pPr>
                <a:spcAft>
                  <a:spcPts val="600"/>
                </a:spcAft>
              </a:pPr>
              <a:t>7</a:t>
            </a:fld>
            <a:endParaRPr lang="en-GB">
              <a:solidFill>
                <a:srgbClr val="FFFFFF"/>
              </a:solidFill>
            </a:endParaRPr>
          </a:p>
        </p:txBody>
      </p:sp>
      <p:pic>
        <p:nvPicPr>
          <p:cNvPr id="6" name="Picture 5" descr="A black and yellow logo&#10;&#10;Description automatically generated">
            <a:extLst>
              <a:ext uri="{FF2B5EF4-FFF2-40B4-BE49-F238E27FC236}">
                <a16:creationId xmlns:a16="http://schemas.microsoft.com/office/drawing/2014/main" id="{B69533EA-DF10-8692-994D-CD70AA8A431A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5557957"/>
            <a:ext cx="2340077" cy="130004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37223715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0" name="Rectangle 19">
            <a:extLst>
              <a:ext uri="{FF2B5EF4-FFF2-40B4-BE49-F238E27FC236}">
                <a16:creationId xmlns:a16="http://schemas.microsoft.com/office/drawing/2014/main" id="{2EB492CD-616E-47F8-933B-5E2D952A059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>
        <p:nvSpPr>
          <p:cNvPr id="21" name="Arc 20">
            <a:extLst>
              <a:ext uri="{FF2B5EF4-FFF2-40B4-BE49-F238E27FC236}">
                <a16:creationId xmlns:a16="http://schemas.microsoft.com/office/drawing/2014/main" id="{59383CF9-23B5-4335-9B21-1791C4CF1C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3967198" flipH="1">
            <a:off x="8631348" y="490493"/>
            <a:ext cx="2987899" cy="2987899"/>
          </a:xfrm>
          <a:prstGeom prst="arc">
            <a:avLst>
              <a:gd name="adj1" fmla="val 14441841"/>
              <a:gd name="adj2" fmla="val 0"/>
            </a:avLst>
          </a:prstGeom>
          <a:ln w="127000" cap="rnd">
            <a:solidFill>
              <a:schemeClr val="accent4"/>
            </a:solidFill>
            <a:prstDash val="dash"/>
            <a:miter lim="800000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F94435A-97EC-1B8A-B668-E6F16844C70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94962" y="479493"/>
            <a:ext cx="5458838" cy="1325563"/>
          </a:xfrm>
        </p:spPr>
        <p:txBody>
          <a:bodyPr>
            <a:normAutofit/>
          </a:bodyPr>
          <a:lstStyle/>
          <a:p>
            <a:r>
              <a:rPr lang="en-GB" sz="4100" b="1"/>
              <a:t>Professionalism in Health and Social Care</a:t>
            </a:r>
          </a:p>
        </p:txBody>
      </p:sp>
      <p:sp>
        <p:nvSpPr>
          <p:cNvPr id="22" name="Freeform: Shape 21">
            <a:extLst>
              <a:ext uri="{FF2B5EF4-FFF2-40B4-BE49-F238E27FC236}">
                <a16:creationId xmlns:a16="http://schemas.microsoft.com/office/drawing/2014/main" id="{0007FE00-9498-4706-B255-6437B0252C0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0" y="5486400"/>
            <a:ext cx="2672863" cy="1371600"/>
          </a:xfrm>
          <a:custGeom>
            <a:avLst/>
            <a:gdLst>
              <a:gd name="connsiteX0" fmla="*/ 1721734 w 2672863"/>
              <a:gd name="connsiteY0" fmla="*/ 0 h 1371600"/>
              <a:gd name="connsiteX1" fmla="*/ 2564444 w 2672863"/>
              <a:gd name="connsiteY1" fmla="*/ 213382 h 1371600"/>
              <a:gd name="connsiteX2" fmla="*/ 2672863 w 2672863"/>
              <a:gd name="connsiteY2" fmla="*/ 279248 h 1371600"/>
              <a:gd name="connsiteX3" fmla="*/ 2672863 w 2672863"/>
              <a:gd name="connsiteY3" fmla="*/ 1371600 h 1371600"/>
              <a:gd name="connsiteX4" fmla="*/ 0 w 2672863"/>
              <a:gd name="connsiteY4" fmla="*/ 1371600 h 1371600"/>
              <a:gd name="connsiteX5" fmla="*/ 33268 w 2672863"/>
              <a:gd name="connsiteY5" fmla="*/ 1242216 h 1371600"/>
              <a:gd name="connsiteX6" fmla="*/ 1721734 w 2672863"/>
              <a:gd name="connsiteY6" fmla="*/ 0 h 13716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2672863" h="1371600">
                <a:moveTo>
                  <a:pt x="1721734" y="0"/>
                </a:moveTo>
                <a:cubicBezTo>
                  <a:pt x="2026863" y="0"/>
                  <a:pt x="2313937" y="77299"/>
                  <a:pt x="2564444" y="213382"/>
                </a:cubicBezTo>
                <a:lnTo>
                  <a:pt x="2672863" y="279248"/>
                </a:lnTo>
                <a:lnTo>
                  <a:pt x="2672863" y="1371600"/>
                </a:lnTo>
                <a:lnTo>
                  <a:pt x="0" y="1371600"/>
                </a:lnTo>
                <a:lnTo>
                  <a:pt x="33268" y="1242216"/>
                </a:lnTo>
                <a:cubicBezTo>
                  <a:pt x="257110" y="522539"/>
                  <a:pt x="928399" y="0"/>
                  <a:pt x="1721734" y="0"/>
                </a:cubicBezTo>
                <a:close/>
              </a:path>
            </a:pathLst>
          </a:cu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pic>
        <p:nvPicPr>
          <p:cNvPr id="8" name="Picture 7" descr="A cartoon of a doctor tying a patient's shoe&#10;&#10;AI-generated content may be incorrect.">
            <a:extLst>
              <a:ext uri="{FF2B5EF4-FFF2-40B4-BE49-F238E27FC236}">
                <a16:creationId xmlns:a16="http://schemas.microsoft.com/office/drawing/2014/main" id="{81AB9E77-516A-05A9-20E1-587F9EEBA446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558791" y="553101"/>
            <a:ext cx="4777381" cy="4426102"/>
          </a:xfrm>
          <a:custGeom>
            <a:avLst/>
            <a:gdLst/>
            <a:ahLst/>
            <a:cxnLst/>
            <a:rect l="l" t="t" r="r" b="b"/>
            <a:pathLst>
              <a:path w="4777381" h="5643794">
                <a:moveTo>
                  <a:pt x="143704" y="0"/>
                </a:moveTo>
                <a:lnTo>
                  <a:pt x="4633677" y="0"/>
                </a:lnTo>
                <a:cubicBezTo>
                  <a:pt x="4713043" y="0"/>
                  <a:pt x="4777381" y="64338"/>
                  <a:pt x="4777381" y="143704"/>
                </a:cubicBezTo>
                <a:lnTo>
                  <a:pt x="4777381" y="5500090"/>
                </a:lnTo>
                <a:cubicBezTo>
                  <a:pt x="4777381" y="5579456"/>
                  <a:pt x="4713043" y="5643794"/>
                  <a:pt x="4633677" y="5643794"/>
                </a:cubicBezTo>
                <a:lnTo>
                  <a:pt x="143704" y="5643794"/>
                </a:lnTo>
                <a:cubicBezTo>
                  <a:pt x="64338" y="5643794"/>
                  <a:pt x="0" y="5579456"/>
                  <a:pt x="0" y="5500090"/>
                </a:cubicBezTo>
                <a:lnTo>
                  <a:pt x="0" y="143704"/>
                </a:lnTo>
                <a:cubicBezTo>
                  <a:pt x="0" y="64338"/>
                  <a:pt x="64338" y="0"/>
                  <a:pt x="143704" y="0"/>
                </a:cubicBezTo>
                <a:close/>
              </a:path>
            </a:pathLst>
          </a:cu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BF6FD99-1DD8-4C25-27D8-EF77ADA1A71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894962" y="1984443"/>
            <a:ext cx="5458838" cy="3094787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1800" dirty="0"/>
              <a:t>In health and social care, professionalism is not just “employability”, it is about </a:t>
            </a:r>
            <a:r>
              <a:rPr lang="en-GB" sz="1800" b="1" dirty="0"/>
              <a:t>patient safety and trust.</a:t>
            </a:r>
          </a:p>
          <a:p>
            <a:pPr marL="0" indent="0">
              <a:buNone/>
            </a:pPr>
            <a:endParaRPr lang="en-GB" sz="1800" b="1" dirty="0"/>
          </a:p>
          <a:p>
            <a:r>
              <a:rPr lang="en-GB" sz="1800" dirty="0"/>
              <a:t>Patients and families expect professionalism at all times</a:t>
            </a:r>
          </a:p>
          <a:p>
            <a:r>
              <a:rPr lang="en-GB" sz="1800" dirty="0"/>
              <a:t>Teams rely on each other’s professionalism at all times</a:t>
            </a:r>
          </a:p>
          <a:p>
            <a:r>
              <a:rPr lang="en-GB" sz="1800" dirty="0"/>
              <a:t>Breaches of professionalism (like lateness, confidentiality issues, poor communication) directly impact care and outcomes.</a:t>
            </a:r>
          </a:p>
          <a:p>
            <a:pPr marL="0" indent="0">
              <a:buNone/>
            </a:pPr>
            <a:endParaRPr lang="en-GB" sz="1800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DE40E539-B166-7780-54C7-C257086B729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</p:spPr>
        <p:txBody>
          <a:bodyPr>
            <a:normAutofit/>
          </a:bodyPr>
          <a:lstStyle/>
          <a:p>
            <a:pPr>
              <a:spcAft>
                <a:spcPts val="600"/>
              </a:spcAft>
            </a:pPr>
            <a:r>
              <a:rPr lang="en-GB"/>
              <a:t>Simona Ferraraccio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4B927568-C1B4-BA80-D7DB-9D4B72DAAA8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</p:spPr>
        <p:txBody>
          <a:bodyPr>
            <a:normAutofit/>
          </a:bodyPr>
          <a:lstStyle/>
          <a:p>
            <a:pPr>
              <a:spcAft>
                <a:spcPts val="600"/>
              </a:spcAft>
            </a:pPr>
            <a:fld id="{18A6BF25-60AE-4C21-8F6F-C6291BFE2ED6}" type="slidenum">
              <a:rPr lang="en-GB" smtClean="0"/>
              <a:pPr>
                <a:spcAft>
                  <a:spcPts val="600"/>
                </a:spcAft>
              </a:pPr>
              <a:t>8</a:t>
            </a:fld>
            <a:endParaRPr lang="en-GB"/>
          </a:p>
        </p:txBody>
      </p:sp>
      <p:pic>
        <p:nvPicPr>
          <p:cNvPr id="6" name="Picture 5" descr="A black and yellow logo&#10;&#10;Description automatically generated">
            <a:extLst>
              <a:ext uri="{FF2B5EF4-FFF2-40B4-BE49-F238E27FC236}">
                <a16:creationId xmlns:a16="http://schemas.microsoft.com/office/drawing/2014/main" id="{715A86FD-E36B-D85F-9D25-87FEFA5D84F4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5557957"/>
            <a:ext cx="2340077" cy="1300043"/>
          </a:xfrm>
          <a:prstGeom prst="rect">
            <a:avLst/>
          </a:prstGeom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60524CE1-BA99-0FB6-78B2-0E3ABBAC4681}"/>
              </a:ext>
            </a:extLst>
          </p:cNvPr>
          <p:cNvSpPr txBox="1"/>
          <p:nvPr/>
        </p:nvSpPr>
        <p:spPr>
          <a:xfrm>
            <a:off x="558791" y="4879175"/>
            <a:ext cx="2454518" cy="200055"/>
          </a:xfrm>
          <a:prstGeom prst="rect">
            <a:avLst/>
          </a:prstGeom>
          <a:solidFill>
            <a:srgbClr val="000000"/>
          </a:solidFill>
        </p:spPr>
        <p:txBody>
          <a:bodyPr wrap="none" rtlCol="0">
            <a:spAutoFit/>
          </a:bodyPr>
          <a:lstStyle/>
          <a:p>
            <a:pPr algn="r">
              <a:spcAft>
                <a:spcPts val="600"/>
              </a:spcAft>
            </a:pPr>
            <a:r>
              <a:rPr lang="en-GB" sz="700">
                <a:solidFill>
                  <a:srgbClr val="FFFFFF"/>
                </a:solidFill>
                <a:hlinkClick r:id="rId3" tooltip="https://www.ilditonellapiaga.it/2021/07/22/neuropeptides-inflammation-biofilms-and-diabetic-foot-ulcers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This Photo</a:t>
            </a:r>
            <a:r>
              <a:rPr lang="en-GB" sz="700">
                <a:solidFill>
                  <a:srgbClr val="FFFFFF"/>
                </a:solidFill>
              </a:rPr>
              <a:t> by Unknown Author is licensed under </a:t>
            </a:r>
            <a:r>
              <a:rPr lang="en-GB" sz="700">
                <a:solidFill>
                  <a:srgbClr val="FFFFFF"/>
                </a:solidFill>
                <a:hlinkClick r:id="rId5" tooltip="https://creativecommons.org/licenses/by-nc/3.0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CC BY-NC</a:t>
            </a:r>
            <a:endParaRPr lang="en-GB" sz="700">
              <a:solidFill>
                <a:srgbClr val="FFFFFF"/>
              </a:solidFill>
            </a:endParaRP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FDAC59A5-027A-E420-A3C7-FD14651B4D28}"/>
              </a:ext>
            </a:extLst>
          </p:cNvPr>
          <p:cNvSpPr txBox="1"/>
          <p:nvPr/>
        </p:nvSpPr>
        <p:spPr>
          <a:xfrm>
            <a:off x="2823587" y="5444440"/>
            <a:ext cx="8963129" cy="646331"/>
          </a:xfrm>
          <a:prstGeom prst="rect">
            <a:avLst/>
          </a:prstGeom>
          <a:noFill/>
          <a:ln w="28575">
            <a:solidFill>
              <a:schemeClr val="tx2">
                <a:lumMod val="75000"/>
                <a:lumOff val="25000"/>
              </a:schemeClr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GB" i="1" dirty="0"/>
              <a:t>Think of a health and care role you’re interested in, what would professionalism look like in that role on a daily basis?</a:t>
            </a:r>
          </a:p>
        </p:txBody>
      </p:sp>
    </p:spTree>
    <p:extLst>
      <p:ext uri="{BB962C8B-B14F-4D97-AF65-F5344CB8AC3E}">
        <p14:creationId xmlns:p14="http://schemas.microsoft.com/office/powerpoint/2010/main" val="393303488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4" name="Rectangle 13">
            <a:extLst>
              <a:ext uri="{FF2B5EF4-FFF2-40B4-BE49-F238E27FC236}">
                <a16:creationId xmlns:a16="http://schemas.microsoft.com/office/drawing/2014/main" id="{45D37F4E-DDB4-456B-97E0-9937730A03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39D4147-B5F9-E1F7-83EF-5545B0CCD49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72493" y="238539"/>
            <a:ext cx="11018520" cy="1434415"/>
          </a:xfrm>
        </p:spPr>
        <p:txBody>
          <a:bodyPr anchor="b">
            <a:normAutofit/>
          </a:bodyPr>
          <a:lstStyle/>
          <a:p>
            <a:r>
              <a:rPr lang="en-GB" sz="5400" b="1" dirty="0"/>
              <a:t>Self-reflection</a:t>
            </a:r>
          </a:p>
        </p:txBody>
      </p:sp>
      <p:sp>
        <p:nvSpPr>
          <p:cNvPr id="16" name="sketchy line">
            <a:extLst>
              <a:ext uri="{FF2B5EF4-FFF2-40B4-BE49-F238E27FC236}">
                <a16:creationId xmlns:a16="http://schemas.microsoft.com/office/drawing/2014/main" id="{B2DD41CD-8F47-4F56-AD12-4E2FF76969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72493" y="1681544"/>
            <a:ext cx="10972800" cy="18288"/>
          </a:xfrm>
          <a:custGeom>
            <a:avLst/>
            <a:gdLst>
              <a:gd name="connsiteX0" fmla="*/ 0 w 10972800"/>
              <a:gd name="connsiteY0" fmla="*/ 0 h 18288"/>
              <a:gd name="connsiteX1" fmla="*/ 356616 w 10972800"/>
              <a:gd name="connsiteY1" fmla="*/ 0 h 18288"/>
              <a:gd name="connsiteX2" fmla="*/ 1042416 w 10972800"/>
              <a:gd name="connsiteY2" fmla="*/ 0 h 18288"/>
              <a:gd name="connsiteX3" fmla="*/ 1947672 w 10972800"/>
              <a:gd name="connsiteY3" fmla="*/ 0 h 18288"/>
              <a:gd name="connsiteX4" fmla="*/ 2633472 w 10972800"/>
              <a:gd name="connsiteY4" fmla="*/ 0 h 18288"/>
              <a:gd name="connsiteX5" fmla="*/ 2990088 w 10972800"/>
              <a:gd name="connsiteY5" fmla="*/ 0 h 18288"/>
              <a:gd name="connsiteX6" fmla="*/ 3456432 w 10972800"/>
              <a:gd name="connsiteY6" fmla="*/ 0 h 18288"/>
              <a:gd name="connsiteX7" fmla="*/ 4361688 w 10972800"/>
              <a:gd name="connsiteY7" fmla="*/ 0 h 18288"/>
              <a:gd name="connsiteX8" fmla="*/ 5266944 w 10972800"/>
              <a:gd name="connsiteY8" fmla="*/ 0 h 18288"/>
              <a:gd name="connsiteX9" fmla="*/ 6172200 w 10972800"/>
              <a:gd name="connsiteY9" fmla="*/ 0 h 18288"/>
              <a:gd name="connsiteX10" fmla="*/ 6528816 w 10972800"/>
              <a:gd name="connsiteY10" fmla="*/ 0 h 18288"/>
              <a:gd name="connsiteX11" fmla="*/ 7214616 w 10972800"/>
              <a:gd name="connsiteY11" fmla="*/ 0 h 18288"/>
              <a:gd name="connsiteX12" fmla="*/ 7790688 w 10972800"/>
              <a:gd name="connsiteY12" fmla="*/ 0 h 18288"/>
              <a:gd name="connsiteX13" fmla="*/ 8147304 w 10972800"/>
              <a:gd name="connsiteY13" fmla="*/ 0 h 18288"/>
              <a:gd name="connsiteX14" fmla="*/ 9052560 w 10972800"/>
              <a:gd name="connsiteY14" fmla="*/ 0 h 18288"/>
              <a:gd name="connsiteX15" fmla="*/ 9409176 w 10972800"/>
              <a:gd name="connsiteY15" fmla="*/ 0 h 18288"/>
              <a:gd name="connsiteX16" fmla="*/ 9765792 w 10972800"/>
              <a:gd name="connsiteY16" fmla="*/ 0 h 18288"/>
              <a:gd name="connsiteX17" fmla="*/ 10341864 w 10972800"/>
              <a:gd name="connsiteY17" fmla="*/ 0 h 18288"/>
              <a:gd name="connsiteX18" fmla="*/ 10972800 w 10972800"/>
              <a:gd name="connsiteY18" fmla="*/ 0 h 18288"/>
              <a:gd name="connsiteX19" fmla="*/ 10972800 w 10972800"/>
              <a:gd name="connsiteY19" fmla="*/ 18288 h 18288"/>
              <a:gd name="connsiteX20" fmla="*/ 10177272 w 10972800"/>
              <a:gd name="connsiteY20" fmla="*/ 18288 h 18288"/>
              <a:gd name="connsiteX21" fmla="*/ 9820656 w 10972800"/>
              <a:gd name="connsiteY21" fmla="*/ 18288 h 18288"/>
              <a:gd name="connsiteX22" fmla="*/ 9464040 w 10972800"/>
              <a:gd name="connsiteY22" fmla="*/ 18288 h 18288"/>
              <a:gd name="connsiteX23" fmla="*/ 8778240 w 10972800"/>
              <a:gd name="connsiteY23" fmla="*/ 18288 h 18288"/>
              <a:gd name="connsiteX24" fmla="*/ 8421624 w 10972800"/>
              <a:gd name="connsiteY24" fmla="*/ 18288 h 18288"/>
              <a:gd name="connsiteX25" fmla="*/ 7735824 w 10972800"/>
              <a:gd name="connsiteY25" fmla="*/ 18288 h 18288"/>
              <a:gd name="connsiteX26" fmla="*/ 6940296 w 10972800"/>
              <a:gd name="connsiteY26" fmla="*/ 18288 h 18288"/>
              <a:gd name="connsiteX27" fmla="*/ 6254496 w 10972800"/>
              <a:gd name="connsiteY27" fmla="*/ 18288 h 18288"/>
              <a:gd name="connsiteX28" fmla="*/ 5458968 w 10972800"/>
              <a:gd name="connsiteY28" fmla="*/ 18288 h 18288"/>
              <a:gd name="connsiteX29" fmla="*/ 4663440 w 10972800"/>
              <a:gd name="connsiteY29" fmla="*/ 18288 h 18288"/>
              <a:gd name="connsiteX30" fmla="*/ 4306824 w 10972800"/>
              <a:gd name="connsiteY30" fmla="*/ 18288 h 18288"/>
              <a:gd name="connsiteX31" fmla="*/ 3840480 w 10972800"/>
              <a:gd name="connsiteY31" fmla="*/ 18288 h 18288"/>
              <a:gd name="connsiteX32" fmla="*/ 3264408 w 10972800"/>
              <a:gd name="connsiteY32" fmla="*/ 18288 h 18288"/>
              <a:gd name="connsiteX33" fmla="*/ 2578608 w 10972800"/>
              <a:gd name="connsiteY33" fmla="*/ 18288 h 18288"/>
              <a:gd name="connsiteX34" fmla="*/ 1673352 w 10972800"/>
              <a:gd name="connsiteY34" fmla="*/ 18288 h 18288"/>
              <a:gd name="connsiteX35" fmla="*/ 877824 w 10972800"/>
              <a:gd name="connsiteY35" fmla="*/ 18288 h 18288"/>
              <a:gd name="connsiteX36" fmla="*/ 0 w 10972800"/>
              <a:gd name="connsiteY36" fmla="*/ 18288 h 18288"/>
              <a:gd name="connsiteX37" fmla="*/ 0 w 10972800"/>
              <a:gd name="connsiteY37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</a:cxnLst>
            <a:rect l="l" t="t" r="r" b="b"/>
            <a:pathLst>
              <a:path w="10972800" h="18288" fill="none" extrusionOk="0">
                <a:moveTo>
                  <a:pt x="0" y="0"/>
                </a:moveTo>
                <a:cubicBezTo>
                  <a:pt x="165916" y="-1866"/>
                  <a:pt x="188720" y="13756"/>
                  <a:pt x="356616" y="0"/>
                </a:cubicBezTo>
                <a:cubicBezTo>
                  <a:pt x="524512" y="-13756"/>
                  <a:pt x="734781" y="8922"/>
                  <a:pt x="1042416" y="0"/>
                </a:cubicBezTo>
                <a:cubicBezTo>
                  <a:pt x="1350051" y="-8922"/>
                  <a:pt x="1595982" y="-26315"/>
                  <a:pt x="1947672" y="0"/>
                </a:cubicBezTo>
                <a:cubicBezTo>
                  <a:pt x="2299362" y="26315"/>
                  <a:pt x="2292691" y="-19526"/>
                  <a:pt x="2633472" y="0"/>
                </a:cubicBezTo>
                <a:cubicBezTo>
                  <a:pt x="2974253" y="19526"/>
                  <a:pt x="2857309" y="10773"/>
                  <a:pt x="2990088" y="0"/>
                </a:cubicBezTo>
                <a:cubicBezTo>
                  <a:pt x="3122867" y="-10773"/>
                  <a:pt x="3359343" y="7194"/>
                  <a:pt x="3456432" y="0"/>
                </a:cubicBezTo>
                <a:cubicBezTo>
                  <a:pt x="3553521" y="-7194"/>
                  <a:pt x="4136258" y="5108"/>
                  <a:pt x="4361688" y="0"/>
                </a:cubicBezTo>
                <a:cubicBezTo>
                  <a:pt x="4587118" y="-5108"/>
                  <a:pt x="4992424" y="-42958"/>
                  <a:pt x="5266944" y="0"/>
                </a:cubicBezTo>
                <a:cubicBezTo>
                  <a:pt x="5541464" y="42958"/>
                  <a:pt x="5882966" y="-3430"/>
                  <a:pt x="6172200" y="0"/>
                </a:cubicBezTo>
                <a:cubicBezTo>
                  <a:pt x="6461434" y="3430"/>
                  <a:pt x="6432127" y="6688"/>
                  <a:pt x="6528816" y="0"/>
                </a:cubicBezTo>
                <a:cubicBezTo>
                  <a:pt x="6625505" y="-6688"/>
                  <a:pt x="6916805" y="-436"/>
                  <a:pt x="7214616" y="0"/>
                </a:cubicBezTo>
                <a:cubicBezTo>
                  <a:pt x="7512427" y="436"/>
                  <a:pt x="7626159" y="-6909"/>
                  <a:pt x="7790688" y="0"/>
                </a:cubicBezTo>
                <a:cubicBezTo>
                  <a:pt x="7955217" y="6909"/>
                  <a:pt x="8048891" y="15307"/>
                  <a:pt x="8147304" y="0"/>
                </a:cubicBezTo>
                <a:cubicBezTo>
                  <a:pt x="8245717" y="-15307"/>
                  <a:pt x="8645618" y="-11734"/>
                  <a:pt x="9052560" y="0"/>
                </a:cubicBezTo>
                <a:cubicBezTo>
                  <a:pt x="9459502" y="11734"/>
                  <a:pt x="9320584" y="8388"/>
                  <a:pt x="9409176" y="0"/>
                </a:cubicBezTo>
                <a:cubicBezTo>
                  <a:pt x="9497768" y="-8388"/>
                  <a:pt x="9644192" y="8379"/>
                  <a:pt x="9765792" y="0"/>
                </a:cubicBezTo>
                <a:cubicBezTo>
                  <a:pt x="9887392" y="-8379"/>
                  <a:pt x="10105220" y="-12663"/>
                  <a:pt x="10341864" y="0"/>
                </a:cubicBezTo>
                <a:cubicBezTo>
                  <a:pt x="10578508" y="12663"/>
                  <a:pt x="10773103" y="-5786"/>
                  <a:pt x="10972800" y="0"/>
                </a:cubicBezTo>
                <a:cubicBezTo>
                  <a:pt x="10972146" y="8818"/>
                  <a:pt x="10972240" y="13823"/>
                  <a:pt x="10972800" y="18288"/>
                </a:cubicBezTo>
                <a:cubicBezTo>
                  <a:pt x="10588778" y="31598"/>
                  <a:pt x="10543381" y="-12698"/>
                  <a:pt x="10177272" y="18288"/>
                </a:cubicBezTo>
                <a:cubicBezTo>
                  <a:pt x="9811163" y="49274"/>
                  <a:pt x="9996817" y="25662"/>
                  <a:pt x="9820656" y="18288"/>
                </a:cubicBezTo>
                <a:cubicBezTo>
                  <a:pt x="9644495" y="10914"/>
                  <a:pt x="9607007" y="31631"/>
                  <a:pt x="9464040" y="18288"/>
                </a:cubicBezTo>
                <a:cubicBezTo>
                  <a:pt x="9321073" y="4945"/>
                  <a:pt x="9114189" y="28940"/>
                  <a:pt x="8778240" y="18288"/>
                </a:cubicBezTo>
                <a:cubicBezTo>
                  <a:pt x="8442291" y="7636"/>
                  <a:pt x="8594763" y="987"/>
                  <a:pt x="8421624" y="18288"/>
                </a:cubicBezTo>
                <a:cubicBezTo>
                  <a:pt x="8248485" y="35589"/>
                  <a:pt x="7929515" y="37573"/>
                  <a:pt x="7735824" y="18288"/>
                </a:cubicBezTo>
                <a:cubicBezTo>
                  <a:pt x="7542133" y="-997"/>
                  <a:pt x="7252504" y="33858"/>
                  <a:pt x="6940296" y="18288"/>
                </a:cubicBezTo>
                <a:cubicBezTo>
                  <a:pt x="6628088" y="2718"/>
                  <a:pt x="6528503" y="48389"/>
                  <a:pt x="6254496" y="18288"/>
                </a:cubicBezTo>
                <a:cubicBezTo>
                  <a:pt x="5980489" y="-11813"/>
                  <a:pt x="5695784" y="-3740"/>
                  <a:pt x="5458968" y="18288"/>
                </a:cubicBezTo>
                <a:cubicBezTo>
                  <a:pt x="5222152" y="40316"/>
                  <a:pt x="5010751" y="19095"/>
                  <a:pt x="4663440" y="18288"/>
                </a:cubicBezTo>
                <a:cubicBezTo>
                  <a:pt x="4316129" y="17481"/>
                  <a:pt x="4425552" y="1606"/>
                  <a:pt x="4306824" y="18288"/>
                </a:cubicBezTo>
                <a:cubicBezTo>
                  <a:pt x="4188096" y="34970"/>
                  <a:pt x="3941535" y="7481"/>
                  <a:pt x="3840480" y="18288"/>
                </a:cubicBezTo>
                <a:cubicBezTo>
                  <a:pt x="3739425" y="29095"/>
                  <a:pt x="3402388" y="17641"/>
                  <a:pt x="3264408" y="18288"/>
                </a:cubicBezTo>
                <a:cubicBezTo>
                  <a:pt x="3126428" y="18935"/>
                  <a:pt x="2776779" y="9983"/>
                  <a:pt x="2578608" y="18288"/>
                </a:cubicBezTo>
                <a:cubicBezTo>
                  <a:pt x="2380437" y="26593"/>
                  <a:pt x="1909468" y="25818"/>
                  <a:pt x="1673352" y="18288"/>
                </a:cubicBezTo>
                <a:cubicBezTo>
                  <a:pt x="1437236" y="10758"/>
                  <a:pt x="1131180" y="49884"/>
                  <a:pt x="877824" y="18288"/>
                </a:cubicBezTo>
                <a:cubicBezTo>
                  <a:pt x="624468" y="-13308"/>
                  <a:pt x="206753" y="2195"/>
                  <a:pt x="0" y="18288"/>
                </a:cubicBezTo>
                <a:cubicBezTo>
                  <a:pt x="313" y="10654"/>
                  <a:pt x="-263" y="4056"/>
                  <a:pt x="0" y="0"/>
                </a:cubicBezTo>
                <a:close/>
              </a:path>
              <a:path w="10972800" h="18288" stroke="0" extrusionOk="0">
                <a:moveTo>
                  <a:pt x="0" y="0"/>
                </a:moveTo>
                <a:cubicBezTo>
                  <a:pt x="164017" y="-17675"/>
                  <a:pt x="309425" y="9913"/>
                  <a:pt x="466344" y="0"/>
                </a:cubicBezTo>
                <a:cubicBezTo>
                  <a:pt x="623263" y="-9913"/>
                  <a:pt x="659300" y="-14524"/>
                  <a:pt x="822960" y="0"/>
                </a:cubicBezTo>
                <a:cubicBezTo>
                  <a:pt x="986620" y="14524"/>
                  <a:pt x="1105222" y="-16481"/>
                  <a:pt x="1289304" y="0"/>
                </a:cubicBezTo>
                <a:cubicBezTo>
                  <a:pt x="1473386" y="16481"/>
                  <a:pt x="1693223" y="26161"/>
                  <a:pt x="1975104" y="0"/>
                </a:cubicBezTo>
                <a:cubicBezTo>
                  <a:pt x="2256985" y="-26161"/>
                  <a:pt x="2435781" y="23061"/>
                  <a:pt x="2770632" y="0"/>
                </a:cubicBezTo>
                <a:cubicBezTo>
                  <a:pt x="3105483" y="-23061"/>
                  <a:pt x="3247479" y="-44011"/>
                  <a:pt x="3675888" y="0"/>
                </a:cubicBezTo>
                <a:cubicBezTo>
                  <a:pt x="4104297" y="44011"/>
                  <a:pt x="4280918" y="4017"/>
                  <a:pt x="4581144" y="0"/>
                </a:cubicBezTo>
                <a:cubicBezTo>
                  <a:pt x="4881370" y="-4017"/>
                  <a:pt x="5021699" y="-11889"/>
                  <a:pt x="5157216" y="0"/>
                </a:cubicBezTo>
                <a:cubicBezTo>
                  <a:pt x="5292733" y="11889"/>
                  <a:pt x="5603398" y="-17698"/>
                  <a:pt x="5952744" y="0"/>
                </a:cubicBezTo>
                <a:cubicBezTo>
                  <a:pt x="6302090" y="17698"/>
                  <a:pt x="6353093" y="-11909"/>
                  <a:pt x="6638544" y="0"/>
                </a:cubicBezTo>
                <a:cubicBezTo>
                  <a:pt x="6923995" y="11909"/>
                  <a:pt x="7053404" y="21630"/>
                  <a:pt x="7214616" y="0"/>
                </a:cubicBezTo>
                <a:cubicBezTo>
                  <a:pt x="7375828" y="-21630"/>
                  <a:pt x="7837963" y="3886"/>
                  <a:pt x="8010144" y="0"/>
                </a:cubicBezTo>
                <a:cubicBezTo>
                  <a:pt x="8182325" y="-3886"/>
                  <a:pt x="8224183" y="16009"/>
                  <a:pt x="8366760" y="0"/>
                </a:cubicBezTo>
                <a:cubicBezTo>
                  <a:pt x="8509337" y="-16009"/>
                  <a:pt x="8687920" y="-5720"/>
                  <a:pt x="8942832" y="0"/>
                </a:cubicBezTo>
                <a:cubicBezTo>
                  <a:pt x="9197744" y="5720"/>
                  <a:pt x="9368437" y="20479"/>
                  <a:pt x="9628632" y="0"/>
                </a:cubicBezTo>
                <a:cubicBezTo>
                  <a:pt x="9888827" y="-20479"/>
                  <a:pt x="10560858" y="-20746"/>
                  <a:pt x="10972800" y="0"/>
                </a:cubicBezTo>
                <a:cubicBezTo>
                  <a:pt x="10972186" y="5722"/>
                  <a:pt x="10972980" y="12495"/>
                  <a:pt x="10972800" y="18288"/>
                </a:cubicBezTo>
                <a:cubicBezTo>
                  <a:pt x="10786146" y="12536"/>
                  <a:pt x="10623717" y="14033"/>
                  <a:pt x="10506456" y="18288"/>
                </a:cubicBezTo>
                <a:cubicBezTo>
                  <a:pt x="10389195" y="22543"/>
                  <a:pt x="10296178" y="20107"/>
                  <a:pt x="10149840" y="18288"/>
                </a:cubicBezTo>
                <a:cubicBezTo>
                  <a:pt x="10003502" y="16469"/>
                  <a:pt x="9767530" y="28891"/>
                  <a:pt x="9464040" y="18288"/>
                </a:cubicBezTo>
                <a:cubicBezTo>
                  <a:pt x="9160550" y="7685"/>
                  <a:pt x="9229050" y="2659"/>
                  <a:pt x="8997696" y="18288"/>
                </a:cubicBezTo>
                <a:cubicBezTo>
                  <a:pt x="8766342" y="33917"/>
                  <a:pt x="8340136" y="34864"/>
                  <a:pt x="8092440" y="18288"/>
                </a:cubicBezTo>
                <a:cubicBezTo>
                  <a:pt x="7844744" y="1712"/>
                  <a:pt x="7863720" y="27405"/>
                  <a:pt x="7735824" y="18288"/>
                </a:cubicBezTo>
                <a:cubicBezTo>
                  <a:pt x="7607928" y="9171"/>
                  <a:pt x="7323619" y="461"/>
                  <a:pt x="7050024" y="18288"/>
                </a:cubicBezTo>
                <a:cubicBezTo>
                  <a:pt x="6776429" y="36115"/>
                  <a:pt x="6787899" y="28206"/>
                  <a:pt x="6693408" y="18288"/>
                </a:cubicBezTo>
                <a:cubicBezTo>
                  <a:pt x="6598917" y="8370"/>
                  <a:pt x="6395231" y="19114"/>
                  <a:pt x="6227064" y="18288"/>
                </a:cubicBezTo>
                <a:cubicBezTo>
                  <a:pt x="6058897" y="17462"/>
                  <a:pt x="5618582" y="1091"/>
                  <a:pt x="5431536" y="18288"/>
                </a:cubicBezTo>
                <a:cubicBezTo>
                  <a:pt x="5244490" y="35485"/>
                  <a:pt x="4729797" y="-9650"/>
                  <a:pt x="4526280" y="18288"/>
                </a:cubicBezTo>
                <a:cubicBezTo>
                  <a:pt x="4322763" y="46226"/>
                  <a:pt x="4216797" y="756"/>
                  <a:pt x="4059936" y="18288"/>
                </a:cubicBezTo>
                <a:cubicBezTo>
                  <a:pt x="3903075" y="35820"/>
                  <a:pt x="3537912" y="42098"/>
                  <a:pt x="3374136" y="18288"/>
                </a:cubicBezTo>
                <a:cubicBezTo>
                  <a:pt x="3210360" y="-5522"/>
                  <a:pt x="3126842" y="39135"/>
                  <a:pt x="2907792" y="18288"/>
                </a:cubicBezTo>
                <a:cubicBezTo>
                  <a:pt x="2688742" y="-2559"/>
                  <a:pt x="2490436" y="34100"/>
                  <a:pt x="2112264" y="18288"/>
                </a:cubicBezTo>
                <a:cubicBezTo>
                  <a:pt x="1734092" y="2476"/>
                  <a:pt x="1744622" y="-7274"/>
                  <a:pt x="1536192" y="18288"/>
                </a:cubicBezTo>
                <a:cubicBezTo>
                  <a:pt x="1327762" y="43850"/>
                  <a:pt x="1189025" y="6435"/>
                  <a:pt x="1069848" y="18288"/>
                </a:cubicBezTo>
                <a:cubicBezTo>
                  <a:pt x="950671" y="30141"/>
                  <a:pt x="858345" y="33684"/>
                  <a:pt x="713232" y="18288"/>
                </a:cubicBezTo>
                <a:cubicBezTo>
                  <a:pt x="568119" y="2892"/>
                  <a:pt x="250292" y="5410"/>
                  <a:pt x="0" y="18288"/>
                </a:cubicBezTo>
                <a:cubicBezTo>
                  <a:pt x="465" y="13062"/>
                  <a:pt x="-894" y="9029"/>
                  <a:pt x="0" y="0"/>
                </a:cubicBezTo>
                <a:close/>
              </a:path>
            </a:pathLst>
          </a:custGeom>
          <a:solidFill>
            <a:schemeClr val="accent2">
              <a:alpha val="75000"/>
            </a:schemeClr>
          </a:solidFill>
          <a:ln w="44450" cap="rnd">
            <a:solidFill>
              <a:schemeClr val="accent2">
                <a:alpha val="75000"/>
              </a:schemeClr>
            </a:solidFill>
            <a:round/>
            <a:extLst>
              <a:ext uri="{C807C97D-BFC1-408E-A445-0C87EB9F89A2}">
                <ask:lineSketchStyleProps xmlns:ask="http://schemas.microsoft.com/office/drawing/2018/sketchyshapes" sd="2727557108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427E80D-60D6-EF8D-7688-8B11EC10ED9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72493" y="2071316"/>
            <a:ext cx="6713552" cy="4119172"/>
          </a:xfrm>
        </p:spPr>
        <p:txBody>
          <a:bodyPr anchor="t">
            <a:normAutofit/>
          </a:bodyPr>
          <a:lstStyle/>
          <a:p>
            <a:pPr marL="0" indent="0">
              <a:buNone/>
            </a:pPr>
            <a:r>
              <a:rPr lang="en-GB" sz="2200" dirty="0"/>
              <a:t>Think about:</a:t>
            </a:r>
          </a:p>
          <a:p>
            <a:pPr marL="0" indent="0">
              <a:buNone/>
            </a:pPr>
            <a:endParaRPr lang="en-GB" sz="2200" dirty="0"/>
          </a:p>
          <a:p>
            <a:pPr marL="514350" indent="-514350">
              <a:buFont typeface="+mj-lt"/>
              <a:buAutoNum type="arabicPeriod"/>
            </a:pPr>
            <a:r>
              <a:rPr lang="en-GB" sz="2200" dirty="0"/>
              <a:t>One thing you already do that shows professionalism</a:t>
            </a:r>
          </a:p>
          <a:p>
            <a:pPr marL="514350" indent="-514350">
              <a:buFont typeface="+mj-lt"/>
              <a:buAutoNum type="arabicPeriod"/>
            </a:pPr>
            <a:r>
              <a:rPr lang="en-GB" sz="2200" dirty="0"/>
              <a:t>One thing you could improve to be more professional</a:t>
            </a:r>
          </a:p>
        </p:txBody>
      </p:sp>
      <p:pic>
        <p:nvPicPr>
          <p:cNvPr id="8" name="Picture 7" descr="A cartoon of a child thinking&#10;&#10;AI-generated content may be incorrect.">
            <a:extLst>
              <a:ext uri="{FF2B5EF4-FFF2-40B4-BE49-F238E27FC236}">
                <a16:creationId xmlns:a16="http://schemas.microsoft.com/office/drawing/2014/main" id="{5D9B158F-2318-17EF-471B-0C90D0B729F8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r="3796" b="2"/>
          <a:stretch>
            <a:fillRect/>
          </a:stretch>
        </p:blipFill>
        <p:spPr>
          <a:xfrm>
            <a:off x="7675658" y="2093976"/>
            <a:ext cx="3941064" cy="4096512"/>
          </a:xfrm>
          <a:prstGeom prst="rect">
            <a:avLst/>
          </a:prstGeom>
        </p:spPr>
      </p:pic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9FEE6C50-CDEC-F213-ADB2-1BB02D3DE5B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</p:spPr>
        <p:txBody>
          <a:bodyPr>
            <a:normAutofit/>
          </a:bodyPr>
          <a:lstStyle/>
          <a:p>
            <a:pPr>
              <a:spcAft>
                <a:spcPts val="600"/>
              </a:spcAft>
            </a:pPr>
            <a:r>
              <a:rPr lang="en-GB"/>
              <a:t>Simona Ferraraccio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42674934-58C8-A869-1A92-7882580405E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</p:spPr>
        <p:txBody>
          <a:bodyPr>
            <a:normAutofit/>
          </a:bodyPr>
          <a:lstStyle/>
          <a:p>
            <a:pPr>
              <a:spcAft>
                <a:spcPts val="600"/>
              </a:spcAft>
            </a:pPr>
            <a:fld id="{18A6BF25-60AE-4C21-8F6F-C6291BFE2ED6}" type="slidenum">
              <a:rPr lang="en-GB" smtClean="0"/>
              <a:pPr>
                <a:spcAft>
                  <a:spcPts val="600"/>
                </a:spcAft>
              </a:pPr>
              <a:t>9</a:t>
            </a:fld>
            <a:endParaRPr lang="en-GB"/>
          </a:p>
        </p:txBody>
      </p:sp>
      <p:pic>
        <p:nvPicPr>
          <p:cNvPr id="6" name="Picture 5" descr="A black and yellow logo&#10;&#10;Description automatically generated">
            <a:extLst>
              <a:ext uri="{FF2B5EF4-FFF2-40B4-BE49-F238E27FC236}">
                <a16:creationId xmlns:a16="http://schemas.microsoft.com/office/drawing/2014/main" id="{6CD694BC-05B3-760C-A6C1-E1FAE5B9D879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5557957"/>
            <a:ext cx="2340077" cy="1300043"/>
          </a:xfrm>
          <a:prstGeom prst="rect">
            <a:avLst/>
          </a:prstGeom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0BFA3E77-3020-D2E5-B53D-6E1A2F960AE1}"/>
              </a:ext>
            </a:extLst>
          </p:cNvPr>
          <p:cNvSpPr txBox="1"/>
          <p:nvPr/>
        </p:nvSpPr>
        <p:spPr>
          <a:xfrm>
            <a:off x="9319298" y="5990433"/>
            <a:ext cx="2297424" cy="200055"/>
          </a:xfrm>
          <a:prstGeom prst="rect">
            <a:avLst/>
          </a:prstGeom>
          <a:solidFill>
            <a:srgbClr val="000000"/>
          </a:solidFill>
        </p:spPr>
        <p:txBody>
          <a:bodyPr wrap="none" rtlCol="0">
            <a:spAutoFit/>
          </a:bodyPr>
          <a:lstStyle/>
          <a:p>
            <a:pPr algn="r">
              <a:spcAft>
                <a:spcPts val="600"/>
              </a:spcAft>
            </a:pPr>
            <a:r>
              <a:rPr lang="en-GB" sz="700">
                <a:solidFill>
                  <a:srgbClr val="FFFFFF"/>
                </a:solidFill>
                <a:hlinkClick r:id="rId3" tooltip="https://boisestate.pressbooks.pub/grammardeutschimblickgerm101/chapter/die-reflexiven-verben-the-reflexive-verbs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This Photo</a:t>
            </a:r>
            <a:r>
              <a:rPr lang="en-GB" sz="700">
                <a:solidFill>
                  <a:srgbClr val="FFFFFF"/>
                </a:solidFill>
              </a:rPr>
              <a:t> by Unknown Author is licensed under </a:t>
            </a:r>
            <a:r>
              <a:rPr lang="en-GB" sz="700">
                <a:solidFill>
                  <a:srgbClr val="FFFFFF"/>
                </a:solidFill>
                <a:hlinkClick r:id="rId5" tooltip="https://creativecommons.org/licenses/by/3.0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CC BY</a:t>
            </a:r>
            <a:endParaRPr lang="en-GB" sz="70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7424887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D36FC28-799C-0531-51CD-BA5475D7E7C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153400" y="2623009"/>
            <a:ext cx="3988358" cy="619613"/>
          </a:xfrm>
        </p:spPr>
        <p:txBody>
          <a:bodyPr>
            <a:noAutofit/>
          </a:bodyPr>
          <a:lstStyle/>
          <a:p>
            <a:pPr algn="r"/>
            <a:r>
              <a:rPr lang="en-GB" sz="2800" b="1" dirty="0"/>
              <a:t>Professional behaviour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9F2DB619-FCFB-1C17-5B75-CF2DC4F496D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Simona Ferraraccio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4245D974-81AC-15F7-EC5A-58967FD6443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A6BF25-60AE-4C21-8F6F-C6291BFE2ED6}" type="slidenum">
              <a:rPr lang="en-GB" smtClean="0"/>
              <a:t>10</a:t>
            </a:fld>
            <a:endParaRPr lang="en-GB"/>
          </a:p>
        </p:txBody>
      </p:sp>
      <p:pic>
        <p:nvPicPr>
          <p:cNvPr id="6" name="Picture 5" descr="A black and yellow logo&#10;&#10;Description automatically generated">
            <a:extLst>
              <a:ext uri="{FF2B5EF4-FFF2-40B4-BE49-F238E27FC236}">
                <a16:creationId xmlns:a16="http://schemas.microsoft.com/office/drawing/2014/main" id="{26DC0B29-852A-0FC6-D140-39CAD04BEDB1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5557957"/>
            <a:ext cx="2340077" cy="1300043"/>
          </a:xfrm>
          <a:prstGeom prst="rect">
            <a:avLst/>
          </a:prstGeom>
        </p:spPr>
      </p:pic>
      <p:graphicFrame>
        <p:nvGraphicFramePr>
          <p:cNvPr id="7" name="Diagram 6">
            <a:extLst>
              <a:ext uri="{FF2B5EF4-FFF2-40B4-BE49-F238E27FC236}">
                <a16:creationId xmlns:a16="http://schemas.microsoft.com/office/drawing/2014/main" id="{A5BD569D-437A-0932-316F-C392123F124B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1350497148"/>
              </p:ext>
            </p:extLst>
          </p:nvPr>
        </p:nvGraphicFramePr>
        <p:xfrm>
          <a:off x="50242" y="223483"/>
          <a:ext cx="8128000" cy="541866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1998155001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423E27D2-FA30-AA16-93EE-1522EEFF80D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Simona Ferraraccio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DDBA4BDA-4B03-94AA-3150-C26B4579B20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A6BF25-60AE-4C21-8F6F-C6291BFE2ED6}" type="slidenum">
              <a:rPr lang="en-GB" smtClean="0"/>
              <a:t>11</a:t>
            </a:fld>
            <a:endParaRPr lang="en-GB"/>
          </a:p>
        </p:txBody>
      </p:sp>
      <p:pic>
        <p:nvPicPr>
          <p:cNvPr id="6" name="Picture 5" descr="A black and yellow logo&#10;&#10;Description automatically generated">
            <a:extLst>
              <a:ext uri="{FF2B5EF4-FFF2-40B4-BE49-F238E27FC236}">
                <a16:creationId xmlns:a16="http://schemas.microsoft.com/office/drawing/2014/main" id="{2019225D-520E-8C27-EE4B-D262C1B493EC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5557957"/>
            <a:ext cx="2340077" cy="1300043"/>
          </a:xfrm>
          <a:prstGeom prst="rect">
            <a:avLst/>
          </a:prstGeom>
        </p:spPr>
      </p:pic>
      <p:graphicFrame>
        <p:nvGraphicFramePr>
          <p:cNvPr id="7" name="Diagram 6">
            <a:extLst>
              <a:ext uri="{FF2B5EF4-FFF2-40B4-BE49-F238E27FC236}">
                <a16:creationId xmlns:a16="http://schemas.microsoft.com/office/drawing/2014/main" id="{93957557-8344-14C9-8F35-E4100FB7E6E7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649250546"/>
              </p:ext>
            </p:extLst>
          </p:nvPr>
        </p:nvGraphicFramePr>
        <p:xfrm>
          <a:off x="936729" y="136525"/>
          <a:ext cx="9644185" cy="366909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8" name="TextBox 7">
            <a:extLst>
              <a:ext uri="{FF2B5EF4-FFF2-40B4-BE49-F238E27FC236}">
                <a16:creationId xmlns:a16="http://schemas.microsoft.com/office/drawing/2014/main" id="{E0F78EB4-1177-405C-2B10-C31FC8B66876}"/>
              </a:ext>
            </a:extLst>
          </p:cNvPr>
          <p:cNvSpPr txBox="1"/>
          <p:nvPr/>
        </p:nvSpPr>
        <p:spPr>
          <a:xfrm>
            <a:off x="212130" y="3305890"/>
            <a:ext cx="5717512" cy="1323439"/>
          </a:xfrm>
          <a:prstGeom prst="rect">
            <a:avLst/>
          </a:prstGeom>
          <a:noFill/>
          <a:ln w="19050">
            <a:solidFill>
              <a:schemeClr val="accent6">
                <a:lumMod val="75000"/>
              </a:schemeClr>
            </a:solidFill>
          </a:ln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600" dirty="0"/>
              <a:t>Being aware of your own emotions and managing them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600" dirty="0"/>
              <a:t>Recognising emotions in others and responding appropriately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600" dirty="0"/>
              <a:t>For example: stay calm with a distressed patient, noticing a colleague’s stress and offering help.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487527D1-1ECF-6B28-B921-BC034BF66206}"/>
              </a:ext>
            </a:extLst>
          </p:cNvPr>
          <p:cNvSpPr txBox="1"/>
          <p:nvPr/>
        </p:nvSpPr>
        <p:spPr>
          <a:xfrm>
            <a:off x="6266821" y="3429000"/>
            <a:ext cx="5717512" cy="1077218"/>
          </a:xfrm>
          <a:prstGeom prst="rect">
            <a:avLst/>
          </a:prstGeom>
          <a:noFill/>
          <a:ln w="19050">
            <a:solidFill>
              <a:schemeClr val="accent6">
                <a:lumMod val="75000"/>
              </a:schemeClr>
            </a:solidFill>
          </a:ln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600" dirty="0"/>
              <a:t>Understanding and sharing the feelings of others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600" dirty="0"/>
              <a:t>For example: listening patiently to a family member’s concerns and acknowledging their worries, even if you can’t solve everything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BA7B0324-A2B6-3100-9BB3-68C5DDF3461E}"/>
              </a:ext>
            </a:extLst>
          </p:cNvPr>
          <p:cNvSpPr txBox="1"/>
          <p:nvPr/>
        </p:nvSpPr>
        <p:spPr>
          <a:xfrm>
            <a:off x="212132" y="5146362"/>
            <a:ext cx="11772202" cy="646331"/>
          </a:xfrm>
          <a:prstGeom prst="rect">
            <a:avLst/>
          </a:prstGeom>
          <a:noFill/>
          <a:ln>
            <a:solidFill>
              <a:srgbClr val="FF000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GB" dirty="0"/>
              <a:t>Employers often look for EI and empathy in interviews because they show you can work well in teams and provide compassionate care.</a:t>
            </a:r>
          </a:p>
        </p:txBody>
      </p:sp>
      <p:cxnSp>
        <p:nvCxnSpPr>
          <p:cNvPr id="12" name="Straight Arrow Connector 11">
            <a:extLst>
              <a:ext uri="{FF2B5EF4-FFF2-40B4-BE49-F238E27FC236}">
                <a16:creationId xmlns:a16="http://schemas.microsoft.com/office/drawing/2014/main" id="{196DD77E-37A7-9BF0-8BF8-69E449F329E4}"/>
              </a:ext>
            </a:extLst>
          </p:cNvPr>
          <p:cNvCxnSpPr>
            <a:endCxn id="10" idx="0"/>
          </p:cNvCxnSpPr>
          <p:nvPr/>
        </p:nvCxnSpPr>
        <p:spPr>
          <a:xfrm>
            <a:off x="6096000" y="4506218"/>
            <a:ext cx="2233" cy="640144"/>
          </a:xfrm>
          <a:prstGeom prst="straightConnector1">
            <a:avLst/>
          </a:prstGeom>
          <a:ln>
            <a:solidFill>
              <a:srgbClr val="C00000"/>
            </a:solidFill>
            <a:tailEnd type="triangle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247334310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 descr="A black and yellow logo&#10;&#10;Description automatically generated">
            <a:extLst>
              <a:ext uri="{FF2B5EF4-FFF2-40B4-BE49-F238E27FC236}">
                <a16:creationId xmlns:a16="http://schemas.microsoft.com/office/drawing/2014/main" id="{370EB8DC-D8D5-F941-7B97-AA1D52D87DF4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5557957"/>
            <a:ext cx="2340077" cy="1300043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443096A8-63EC-DFCC-E2F0-DDC6DAB8FC4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617786" y="365125"/>
            <a:ext cx="10515600" cy="1325563"/>
          </a:xfrm>
        </p:spPr>
        <p:txBody>
          <a:bodyPr>
            <a:normAutofit/>
          </a:bodyPr>
          <a:lstStyle/>
          <a:p>
            <a:r>
              <a:rPr lang="en-GB" sz="3200" b="1" dirty="0"/>
              <a:t>Case studies: Professional vs Unprofessional Behaviour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E4B559B4-3E71-435B-FBDD-6D583B5562C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Simona Ferraraccio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F18B54E3-01B6-6DB2-4A57-5B249661834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A6BF25-60AE-4C21-8F6F-C6291BFE2ED6}" type="slidenum">
              <a:rPr lang="en-GB" smtClean="0"/>
              <a:t>12</a:t>
            </a:fld>
            <a:endParaRPr lang="en-GB"/>
          </a:p>
        </p:txBody>
      </p:sp>
      <p:pic>
        <p:nvPicPr>
          <p:cNvPr id="6" name="Picture 5" descr="A green and white circle with text&#10;&#10;AI-generated content may be incorrect.">
            <a:extLst>
              <a:ext uri="{FF2B5EF4-FFF2-40B4-BE49-F238E27FC236}">
                <a16:creationId xmlns:a16="http://schemas.microsoft.com/office/drawing/2014/main" id="{94A7C4DF-AA1E-BD7C-1C47-97AD447D024B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4"/>
              </a:ext>
            </a:extLst>
          </a:blip>
          <a:srcRect l="5432" r="6876"/>
          <a:stretch>
            <a:fillRect/>
          </a:stretch>
        </p:blipFill>
        <p:spPr>
          <a:xfrm>
            <a:off x="281354" y="166688"/>
            <a:ext cx="1336432" cy="1524000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7FCB6D33-3092-5CB3-F444-FB198BFD8668}"/>
              </a:ext>
            </a:extLst>
          </p:cNvPr>
          <p:cNvSpPr txBox="1"/>
          <p:nvPr/>
        </p:nvSpPr>
        <p:spPr>
          <a:xfrm>
            <a:off x="646928" y="1889125"/>
            <a:ext cx="3466681" cy="3816429"/>
          </a:xfrm>
          <a:prstGeom prst="rect">
            <a:avLst/>
          </a:prstGeom>
          <a:noFill/>
          <a:ln>
            <a:solidFill>
              <a:srgbClr val="C00000"/>
            </a:solidFill>
          </a:ln>
        </p:spPr>
        <p:txBody>
          <a:bodyPr wrap="square" rtlCol="0">
            <a:spAutoFit/>
          </a:bodyPr>
          <a:lstStyle/>
          <a:p>
            <a:r>
              <a:rPr lang="en-GB" b="1" dirty="0"/>
              <a:t>Case study 1: Confidentiality</a:t>
            </a:r>
          </a:p>
          <a:p>
            <a:pPr algn="just"/>
            <a:endParaRPr lang="en-GB" sz="1400" dirty="0"/>
          </a:p>
          <a:p>
            <a:pPr algn="just"/>
            <a:r>
              <a:rPr lang="en-GB" sz="1400" dirty="0"/>
              <a:t>A healthcare assistant is having lunch in a busy café near the hospital. They start talking loudly to a colleague about a patient’s diagnosis and treatment plan. A family member of the patient, sitting at a nearby table, overhears everything. </a:t>
            </a:r>
          </a:p>
          <a:p>
            <a:pPr algn="just"/>
            <a:endParaRPr lang="en-GB" sz="1400" dirty="0"/>
          </a:p>
          <a:p>
            <a:pPr marL="285750" indent="-285750" algn="just">
              <a:buFont typeface="Arial" panose="020B0604020202020204" pitchFamily="34" charset="0"/>
              <a:buChar char="•"/>
            </a:pPr>
            <a:r>
              <a:rPr lang="en-GB" sz="1400" dirty="0"/>
              <a:t>What went wrong?</a:t>
            </a:r>
          </a:p>
          <a:p>
            <a:pPr marL="285750" indent="-285750" algn="just">
              <a:buFont typeface="Arial" panose="020B0604020202020204" pitchFamily="34" charset="0"/>
              <a:buChar char="•"/>
            </a:pPr>
            <a:r>
              <a:rPr lang="en-GB" sz="1400" dirty="0"/>
              <a:t>Why does confidentiality matter in Health and Social Care?</a:t>
            </a:r>
          </a:p>
          <a:p>
            <a:pPr marL="285750" indent="-285750" algn="just">
              <a:buFont typeface="Arial" panose="020B0604020202020204" pitchFamily="34" charset="0"/>
              <a:buChar char="•"/>
            </a:pPr>
            <a:r>
              <a:rPr lang="en-GB" sz="1400" dirty="0"/>
              <a:t>What are possible consequences for the patient, the staff member, and the employer?</a:t>
            </a:r>
          </a:p>
          <a:p>
            <a:pPr marL="285750" indent="-285750" algn="just">
              <a:buFont typeface="Arial" panose="020B0604020202020204" pitchFamily="34" charset="0"/>
              <a:buChar char="•"/>
            </a:pPr>
            <a:r>
              <a:rPr lang="en-GB" sz="1400" dirty="0"/>
              <a:t>How could this be turned into a positive interview answer?</a:t>
            </a:r>
            <a:endParaRPr lang="en-GB" sz="1200" dirty="0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FCD27042-AB44-F2BE-AB7E-A39D2D448A62}"/>
              </a:ext>
            </a:extLst>
          </p:cNvPr>
          <p:cNvSpPr txBox="1"/>
          <p:nvPr/>
        </p:nvSpPr>
        <p:spPr>
          <a:xfrm>
            <a:off x="4200204" y="1879077"/>
            <a:ext cx="3466681" cy="3877985"/>
          </a:xfrm>
          <a:prstGeom prst="rect">
            <a:avLst/>
          </a:prstGeom>
          <a:noFill/>
          <a:ln>
            <a:solidFill>
              <a:schemeClr val="accent6">
                <a:lumMod val="75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en-GB" b="1" dirty="0"/>
              <a:t>Case study 2: Punctuality</a:t>
            </a:r>
          </a:p>
          <a:p>
            <a:endParaRPr lang="en-GB" b="1" dirty="0"/>
          </a:p>
          <a:p>
            <a:pPr algn="just"/>
            <a:r>
              <a:rPr lang="en-GB" sz="1400" dirty="0"/>
              <a:t>A student nurse regularly arrives 15 minutes late for morning handovers. Colleagues are frustrated because they have to cover until the student arrives. Important patient information is missed. </a:t>
            </a:r>
          </a:p>
          <a:p>
            <a:pPr algn="just"/>
            <a:endParaRPr lang="en-GB" sz="1400" dirty="0"/>
          </a:p>
          <a:p>
            <a:pPr marL="285750" indent="-285750" algn="just">
              <a:buFont typeface="Arial" panose="020B0604020202020204" pitchFamily="34" charset="0"/>
              <a:buChar char="•"/>
            </a:pPr>
            <a:r>
              <a:rPr lang="en-GB" sz="1400" dirty="0"/>
              <a:t>Why does lateness affect professionalism in this situation?</a:t>
            </a:r>
          </a:p>
          <a:p>
            <a:pPr marL="285750" indent="-285750" algn="just">
              <a:buFont typeface="Arial" panose="020B0604020202020204" pitchFamily="34" charset="0"/>
              <a:buChar char="•"/>
            </a:pPr>
            <a:r>
              <a:rPr lang="en-GB" sz="1400" dirty="0"/>
              <a:t>How does it impact patient safety, teamwork, and trust?</a:t>
            </a:r>
          </a:p>
          <a:p>
            <a:pPr marL="285750" indent="-285750" algn="just">
              <a:buFont typeface="Arial" panose="020B0604020202020204" pitchFamily="34" charset="0"/>
              <a:buChar char="•"/>
            </a:pPr>
            <a:r>
              <a:rPr lang="en-GB" sz="1400" dirty="0"/>
              <a:t>What is the difference between being late without communication and communicating in advance?</a:t>
            </a:r>
          </a:p>
          <a:p>
            <a:pPr marL="285750" indent="-285750" algn="just">
              <a:buFont typeface="Arial" panose="020B0604020202020204" pitchFamily="34" charset="0"/>
              <a:buChar char="•"/>
            </a:pPr>
            <a:r>
              <a:rPr lang="en-GB" sz="1400" dirty="0"/>
              <a:t>How could you present the professional example in an interview?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A9BBD9F2-9F02-A6CB-E3CE-538410C4F155}"/>
              </a:ext>
            </a:extLst>
          </p:cNvPr>
          <p:cNvSpPr txBox="1"/>
          <p:nvPr/>
        </p:nvSpPr>
        <p:spPr>
          <a:xfrm>
            <a:off x="7707077" y="1879077"/>
            <a:ext cx="4036924" cy="3877985"/>
          </a:xfrm>
          <a:prstGeom prst="rect">
            <a:avLst/>
          </a:prstGeom>
          <a:noFill/>
          <a:ln>
            <a:solidFill>
              <a:schemeClr val="accent4">
                <a:lumMod val="75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en-GB" b="1" dirty="0"/>
              <a:t>Case study 3: Emotional intelligence</a:t>
            </a:r>
          </a:p>
          <a:p>
            <a:endParaRPr lang="en-GB" b="1" dirty="0"/>
          </a:p>
          <a:p>
            <a:r>
              <a:rPr lang="en-GB" sz="1400" dirty="0"/>
              <a:t>A patient is visibly anxious before a procedure and asks lots of questions. A care worker, feeling stressed, says sharply “You’re overreacting, just relax”. The patient becomes more distressed and less cooperative.</a:t>
            </a:r>
          </a:p>
          <a:p>
            <a:endParaRPr lang="en-GB" sz="1400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400" dirty="0"/>
              <a:t>What did the care worker fail to consider?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400" dirty="0"/>
              <a:t>What skills are missing in this unprofessional behaviour?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400" dirty="0"/>
              <a:t>Why does emotional intelligence matter in health and social care?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400" dirty="0"/>
              <a:t>How could you use this kind of example in an interview?</a:t>
            </a:r>
          </a:p>
          <a:p>
            <a:endParaRPr lang="en-GB" sz="1400" dirty="0"/>
          </a:p>
          <a:p>
            <a:endParaRPr lang="en-GB" sz="1400" dirty="0"/>
          </a:p>
        </p:txBody>
      </p:sp>
    </p:spTree>
    <p:extLst>
      <p:ext uri="{BB962C8B-B14F-4D97-AF65-F5344CB8AC3E}">
        <p14:creationId xmlns:p14="http://schemas.microsoft.com/office/powerpoint/2010/main" val="4004017507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3" name="Rectangle 12">
            <a:extLst>
              <a:ext uri="{FF2B5EF4-FFF2-40B4-BE49-F238E27FC236}">
                <a16:creationId xmlns:a16="http://schemas.microsoft.com/office/drawing/2014/main" id="{2EB492CD-616E-47F8-933B-5E2D952A059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>
        <p:nvSpPr>
          <p:cNvPr id="15" name="Arc 14">
            <a:extLst>
              <a:ext uri="{FF2B5EF4-FFF2-40B4-BE49-F238E27FC236}">
                <a16:creationId xmlns:a16="http://schemas.microsoft.com/office/drawing/2014/main" id="{59383CF9-23B5-4335-9B21-1791C4CF1C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3967198" flipH="1">
            <a:off x="8631348" y="490493"/>
            <a:ext cx="2987899" cy="2987899"/>
          </a:xfrm>
          <a:prstGeom prst="arc">
            <a:avLst>
              <a:gd name="adj1" fmla="val 14441841"/>
              <a:gd name="adj2" fmla="val 0"/>
            </a:avLst>
          </a:prstGeom>
          <a:ln w="127000" cap="rnd">
            <a:solidFill>
              <a:schemeClr val="accent4"/>
            </a:solidFill>
            <a:prstDash val="dash"/>
            <a:miter lim="800000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44EBE9A-D8D9-68D7-0AC2-49FF104CB72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94962" y="479493"/>
            <a:ext cx="5458838" cy="1325563"/>
          </a:xfrm>
        </p:spPr>
        <p:txBody>
          <a:bodyPr>
            <a:normAutofit/>
          </a:bodyPr>
          <a:lstStyle/>
          <a:p>
            <a:r>
              <a:rPr lang="en-GB" dirty="0"/>
              <a:t>Group reflection</a:t>
            </a:r>
          </a:p>
        </p:txBody>
      </p:sp>
      <p:sp>
        <p:nvSpPr>
          <p:cNvPr id="17" name="Freeform: Shape 16">
            <a:extLst>
              <a:ext uri="{FF2B5EF4-FFF2-40B4-BE49-F238E27FC236}">
                <a16:creationId xmlns:a16="http://schemas.microsoft.com/office/drawing/2014/main" id="{0007FE00-9498-4706-B255-6437B0252C0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0" y="5486400"/>
            <a:ext cx="2672863" cy="1371600"/>
          </a:xfrm>
          <a:custGeom>
            <a:avLst/>
            <a:gdLst>
              <a:gd name="connsiteX0" fmla="*/ 1721734 w 2672863"/>
              <a:gd name="connsiteY0" fmla="*/ 0 h 1371600"/>
              <a:gd name="connsiteX1" fmla="*/ 2564444 w 2672863"/>
              <a:gd name="connsiteY1" fmla="*/ 213382 h 1371600"/>
              <a:gd name="connsiteX2" fmla="*/ 2672863 w 2672863"/>
              <a:gd name="connsiteY2" fmla="*/ 279248 h 1371600"/>
              <a:gd name="connsiteX3" fmla="*/ 2672863 w 2672863"/>
              <a:gd name="connsiteY3" fmla="*/ 1371600 h 1371600"/>
              <a:gd name="connsiteX4" fmla="*/ 0 w 2672863"/>
              <a:gd name="connsiteY4" fmla="*/ 1371600 h 1371600"/>
              <a:gd name="connsiteX5" fmla="*/ 33268 w 2672863"/>
              <a:gd name="connsiteY5" fmla="*/ 1242216 h 1371600"/>
              <a:gd name="connsiteX6" fmla="*/ 1721734 w 2672863"/>
              <a:gd name="connsiteY6" fmla="*/ 0 h 13716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2672863" h="1371600">
                <a:moveTo>
                  <a:pt x="1721734" y="0"/>
                </a:moveTo>
                <a:cubicBezTo>
                  <a:pt x="2026863" y="0"/>
                  <a:pt x="2313937" y="77299"/>
                  <a:pt x="2564444" y="213382"/>
                </a:cubicBezTo>
                <a:lnTo>
                  <a:pt x="2672863" y="279248"/>
                </a:lnTo>
                <a:lnTo>
                  <a:pt x="2672863" y="1371600"/>
                </a:lnTo>
                <a:lnTo>
                  <a:pt x="0" y="1371600"/>
                </a:lnTo>
                <a:lnTo>
                  <a:pt x="33268" y="1242216"/>
                </a:lnTo>
                <a:cubicBezTo>
                  <a:pt x="257110" y="522539"/>
                  <a:pt x="928399" y="0"/>
                  <a:pt x="1721734" y="0"/>
                </a:cubicBezTo>
                <a:close/>
              </a:path>
            </a:pathLst>
          </a:cu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60EE81E2-E0ED-CD2E-2E76-2F0F53F813D7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703182" y="1654130"/>
            <a:ext cx="4777381" cy="3379996"/>
          </a:xfrm>
          <a:custGeom>
            <a:avLst/>
            <a:gdLst/>
            <a:ahLst/>
            <a:cxnLst/>
            <a:rect l="l" t="t" r="r" b="b"/>
            <a:pathLst>
              <a:path w="4777381" h="5643794">
                <a:moveTo>
                  <a:pt x="143704" y="0"/>
                </a:moveTo>
                <a:lnTo>
                  <a:pt x="4633677" y="0"/>
                </a:lnTo>
                <a:cubicBezTo>
                  <a:pt x="4713043" y="0"/>
                  <a:pt x="4777381" y="64338"/>
                  <a:pt x="4777381" y="143704"/>
                </a:cubicBezTo>
                <a:lnTo>
                  <a:pt x="4777381" y="5500090"/>
                </a:lnTo>
                <a:cubicBezTo>
                  <a:pt x="4777381" y="5579456"/>
                  <a:pt x="4713043" y="5643794"/>
                  <a:pt x="4633677" y="5643794"/>
                </a:cubicBezTo>
                <a:lnTo>
                  <a:pt x="143704" y="5643794"/>
                </a:lnTo>
                <a:cubicBezTo>
                  <a:pt x="64338" y="5643794"/>
                  <a:pt x="0" y="5579456"/>
                  <a:pt x="0" y="5500090"/>
                </a:cubicBezTo>
                <a:lnTo>
                  <a:pt x="0" y="143704"/>
                </a:lnTo>
                <a:cubicBezTo>
                  <a:pt x="0" y="64338"/>
                  <a:pt x="64338" y="0"/>
                  <a:pt x="143704" y="0"/>
                </a:cubicBezTo>
                <a:close/>
              </a:path>
            </a:pathLst>
          </a:cu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B7796CE-6560-EC5B-E047-7B67F58656E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894962" y="1984443"/>
            <a:ext cx="5458838" cy="4192520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2200" i="1"/>
              <a:t>What do these case studies tell us about how professionalism is judged in interviews and in practice?</a:t>
            </a:r>
          </a:p>
          <a:p>
            <a:pPr marL="0" indent="0">
              <a:buNone/>
            </a:pPr>
            <a:endParaRPr lang="en-GB" sz="2200" i="1"/>
          </a:p>
          <a:p>
            <a:pPr marL="0" indent="0">
              <a:buNone/>
            </a:pPr>
            <a:r>
              <a:rPr lang="en-GB" sz="2200"/>
              <a:t>Example of interviews questions:</a:t>
            </a:r>
          </a:p>
          <a:p>
            <a:endParaRPr lang="en-GB" sz="2200"/>
          </a:p>
          <a:p>
            <a:pPr marL="285750" indent="-285750"/>
            <a:r>
              <a:rPr lang="en-GB" sz="2200"/>
              <a:t>“Tell me about a time you acted professionally in a difficult situation.”</a:t>
            </a:r>
          </a:p>
          <a:p>
            <a:pPr marL="285750" indent="-285750"/>
            <a:r>
              <a:rPr lang="en-GB" sz="2200"/>
              <a:t>“How do you handle confidentiality?”</a:t>
            </a:r>
          </a:p>
          <a:p>
            <a:pPr marL="285750" indent="-285750"/>
            <a:r>
              <a:rPr lang="en-GB" sz="2200"/>
              <a:t>“How do you support patients/people who are anxious or upset?”</a:t>
            </a:r>
          </a:p>
          <a:p>
            <a:pPr marL="0" indent="0">
              <a:buNone/>
            </a:pPr>
            <a:endParaRPr lang="en-GB" sz="2200" i="1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AA1CCFF2-122F-29C0-C538-BFC8FA0E2C6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</p:spPr>
        <p:txBody>
          <a:bodyPr>
            <a:normAutofit/>
          </a:bodyPr>
          <a:lstStyle/>
          <a:p>
            <a:pPr>
              <a:spcAft>
                <a:spcPts val="600"/>
              </a:spcAft>
            </a:pPr>
            <a:r>
              <a:rPr lang="en-GB"/>
              <a:t>Simona Ferraraccio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F87BD481-D64C-BD87-1DCA-71D8BB53B5B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</p:spPr>
        <p:txBody>
          <a:bodyPr>
            <a:normAutofit/>
          </a:bodyPr>
          <a:lstStyle/>
          <a:p>
            <a:pPr>
              <a:spcAft>
                <a:spcPts val="600"/>
              </a:spcAft>
            </a:pPr>
            <a:fld id="{18A6BF25-60AE-4C21-8F6F-C6291BFE2ED6}" type="slidenum">
              <a:rPr lang="en-GB" smtClean="0"/>
              <a:pPr>
                <a:spcAft>
                  <a:spcPts val="600"/>
                </a:spcAft>
              </a:pPr>
              <a:t>13</a:t>
            </a:fld>
            <a:endParaRPr lang="en-GB"/>
          </a:p>
        </p:txBody>
      </p:sp>
      <p:pic>
        <p:nvPicPr>
          <p:cNvPr id="6" name="Picture 5" descr="A black and yellow logo&#10;&#10;Description automatically generated">
            <a:extLst>
              <a:ext uri="{FF2B5EF4-FFF2-40B4-BE49-F238E27FC236}">
                <a16:creationId xmlns:a16="http://schemas.microsoft.com/office/drawing/2014/main" id="{9E47D2D6-A751-2C4E-D030-B9DD77CED327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5557957"/>
            <a:ext cx="2340077" cy="130004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07436458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CBA66F8-97AC-70A7-68EF-2F73CACD3B7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9F4D8AB1-EE46-4F73-67BE-985EAB2635A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Simona Ferraraccio</a:t>
            </a:r>
          </a:p>
        </p:txBody>
      </p:sp>
      <p:pic>
        <p:nvPicPr>
          <p:cNvPr id="10" name="Picture 9" descr="A black and yellow logo&#10;&#10;Description automatically generated">
            <a:extLst>
              <a:ext uri="{FF2B5EF4-FFF2-40B4-BE49-F238E27FC236}">
                <a16:creationId xmlns:a16="http://schemas.microsoft.com/office/drawing/2014/main" id="{9190C061-2CC8-D9C0-5F50-A45A4AD4736A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5557957"/>
            <a:ext cx="2340077" cy="1300043"/>
          </a:xfrm>
          <a:prstGeom prst="rect">
            <a:avLst/>
          </a:prstGeom>
        </p:spPr>
      </p:pic>
      <p:pic>
        <p:nvPicPr>
          <p:cNvPr id="12" name="Picture 11" descr="A hand holding a megaphone&#10;&#10;AI-generated content may be incorrect.">
            <a:extLst>
              <a:ext uri="{FF2B5EF4-FFF2-40B4-BE49-F238E27FC236}">
                <a16:creationId xmlns:a16="http://schemas.microsoft.com/office/drawing/2014/main" id="{6273172A-3E87-A2B0-159C-96C96E68D87A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4"/>
              </a:ext>
            </a:extLst>
          </a:blip>
          <a:stretch>
            <a:fillRect/>
          </a:stretch>
        </p:blipFill>
        <p:spPr>
          <a:xfrm>
            <a:off x="1524000" y="414457"/>
            <a:ext cx="9144000" cy="51435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49872792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B5E07E1-DB62-CB33-62A5-B663FD1D220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Content Placeholder 6" descr="A chalkboard with a clock and words&#10;&#10;AI-generated content may be incorrect.">
            <a:extLst>
              <a:ext uri="{FF2B5EF4-FFF2-40B4-BE49-F238E27FC236}">
                <a16:creationId xmlns:a16="http://schemas.microsoft.com/office/drawing/2014/main" id="{EE8FB42F-DCBA-D719-AA4F-90EA59B71AB0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l="3461" t="14464"/>
          <a:stretch>
            <a:fillRect/>
          </a:stretch>
        </p:blipFill>
        <p:spPr>
          <a:xfrm>
            <a:off x="0" y="0"/>
            <a:ext cx="12192000" cy="6856718"/>
          </a:xfrm>
          <a:prstGeom prst="rect">
            <a:avLst/>
          </a:prstGeom>
        </p:spPr>
      </p:pic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1095A233-1EB8-3305-7BC7-3E1FED604BB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</p:spPr>
        <p:txBody>
          <a:bodyPr vert="horz" lIns="91440" tIns="45720" rIns="91440" bIns="45720" rtlCol="0" anchor="ctr">
            <a:normAutofit/>
          </a:bodyPr>
          <a:lstStyle/>
          <a:p>
            <a:pPr>
              <a:spcAft>
                <a:spcPts val="600"/>
              </a:spcAft>
            </a:pPr>
            <a:r>
              <a:rPr lang="en-US" kern="1200">
                <a:solidFill>
                  <a:srgbClr val="FFFFFF"/>
                </a:solidFill>
                <a:latin typeface="+mn-lt"/>
                <a:ea typeface="+mn-ea"/>
                <a:cs typeface="+mn-cs"/>
              </a:rPr>
              <a:t>Simona Ferraraccio</a:t>
            </a:r>
          </a:p>
        </p:txBody>
      </p:sp>
      <p:pic>
        <p:nvPicPr>
          <p:cNvPr id="8" name="Picture 7" descr="A black and yellow logo&#10;&#10;Description automatically generated">
            <a:extLst>
              <a:ext uri="{FF2B5EF4-FFF2-40B4-BE49-F238E27FC236}">
                <a16:creationId xmlns:a16="http://schemas.microsoft.com/office/drawing/2014/main" id="{4D7113C8-7E57-EB05-4FB6-370224E104BA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5557957"/>
            <a:ext cx="2340077" cy="130004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95698748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B6CDA21F-E7AF-4C75-8395-33F58D5B0E4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73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3" name="Group 12">
            <a:extLst>
              <a:ext uri="{FF2B5EF4-FFF2-40B4-BE49-F238E27FC236}">
                <a16:creationId xmlns:a16="http://schemas.microsoft.com/office/drawing/2014/main" id="{AE1C45F0-260A-458C-96ED-C1F6D215121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4" y="1216597"/>
            <a:ext cx="731521" cy="673460"/>
            <a:chOff x="3940602" y="308034"/>
            <a:chExt cx="2116791" cy="3428999"/>
          </a:xfrm>
          <a:solidFill>
            <a:schemeClr val="accent4"/>
          </a:solidFill>
        </p:grpSpPr>
        <p:sp>
          <p:nvSpPr>
            <p:cNvPr id="14" name="Rectangle 13">
              <a:extLst>
                <a:ext uri="{FF2B5EF4-FFF2-40B4-BE49-F238E27FC236}">
                  <a16:creationId xmlns:a16="http://schemas.microsoft.com/office/drawing/2014/main" id="{A6604B49-AD5C-4590-B051-06C8222ECD9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940602" y="308034"/>
              <a:ext cx="566743" cy="3428999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5" name="Rectangle 14">
              <a:extLst>
                <a:ext uri="{FF2B5EF4-FFF2-40B4-BE49-F238E27FC236}">
                  <a16:creationId xmlns:a16="http://schemas.microsoft.com/office/drawing/2014/main" id="{743ECCAF-29C5-4537-947C-7EA1292463D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715626" y="308034"/>
              <a:ext cx="566743" cy="3428999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6" name="Rectangle 15">
              <a:extLst>
                <a:ext uri="{FF2B5EF4-FFF2-40B4-BE49-F238E27FC236}">
                  <a16:creationId xmlns:a16="http://schemas.microsoft.com/office/drawing/2014/main" id="{ED49787B-8DE6-4467-AD0A-8DECC6E0C2D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490650" y="308034"/>
              <a:ext cx="566743" cy="3428999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8" name="Rectangle 17">
            <a:extLst>
              <a:ext uri="{FF2B5EF4-FFF2-40B4-BE49-F238E27FC236}">
                <a16:creationId xmlns:a16="http://schemas.microsoft.com/office/drawing/2014/main" id="{D5B0017B-2ECA-49AF-B397-DC140825DF8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0079" y="613954"/>
            <a:ext cx="10907487" cy="1894116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A5F9878-75DA-85B4-A99F-C5099F25514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43631" y="809898"/>
            <a:ext cx="10680322" cy="1554480"/>
          </a:xfrm>
        </p:spPr>
        <p:txBody>
          <a:bodyPr anchor="ctr">
            <a:normAutofit/>
          </a:bodyPr>
          <a:lstStyle/>
          <a:p>
            <a:r>
              <a:rPr lang="en-GB" sz="3600" b="1" dirty="0"/>
              <a:t>Session 2: Self-awareness and Professional identity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9C30CA4-A2AC-A965-2BBB-12B7CF500F2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43631" y="2704014"/>
            <a:ext cx="10813424" cy="3124658"/>
          </a:xfrm>
        </p:spPr>
        <p:txBody>
          <a:bodyPr anchor="ctr">
            <a:normAutofit/>
          </a:bodyPr>
          <a:lstStyle/>
          <a:p>
            <a:r>
              <a:rPr lang="en-GB" sz="2400" dirty="0"/>
              <a:t>Lecture: Self awareness in Professionalism</a:t>
            </a:r>
          </a:p>
          <a:p>
            <a:r>
              <a:rPr lang="en-GB" sz="2400" dirty="0"/>
              <a:t>Digital professionalism</a:t>
            </a:r>
          </a:p>
          <a:p>
            <a:r>
              <a:rPr lang="en-GB" sz="2400" dirty="0"/>
              <a:t>Activity: Reflection writing</a:t>
            </a:r>
          </a:p>
          <a:p>
            <a:r>
              <a:rPr lang="en-GB" sz="2400" dirty="0"/>
              <a:t>Group work</a:t>
            </a:r>
          </a:p>
        </p:txBody>
      </p:sp>
      <p:cxnSp>
        <p:nvCxnSpPr>
          <p:cNvPr id="20" name="Straight Connector 19">
            <a:extLst>
              <a:ext uri="{FF2B5EF4-FFF2-40B4-BE49-F238E27FC236}">
                <a16:creationId xmlns:a16="http://schemas.microsoft.com/office/drawing/2014/main" id="{6CF1BAF6-AD41-4082-B212-8A1F9A2E877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838200" y="6485313"/>
            <a:ext cx="10515600" cy="0"/>
          </a:xfrm>
          <a:prstGeom prst="line">
            <a:avLst/>
          </a:prstGeom>
          <a:ln w="57150">
            <a:solidFill>
              <a:schemeClr val="accent4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ABF7F2FE-A3C8-3016-80D8-3FE58BEB53F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492240"/>
            <a:ext cx="4114800" cy="365125"/>
          </a:xfrm>
        </p:spPr>
        <p:txBody>
          <a:bodyPr>
            <a:normAutofit/>
          </a:bodyPr>
          <a:lstStyle/>
          <a:p>
            <a:pPr>
              <a:spcAft>
                <a:spcPts val="600"/>
              </a:spcAft>
            </a:pPr>
            <a:r>
              <a:rPr lang="en-GB"/>
              <a:t>Simona Ferraraccio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7BE41F47-6AF3-207F-0348-188A91769AA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492240"/>
            <a:ext cx="2743200" cy="365125"/>
          </a:xfrm>
        </p:spPr>
        <p:txBody>
          <a:bodyPr>
            <a:normAutofit/>
          </a:bodyPr>
          <a:lstStyle/>
          <a:p>
            <a:pPr>
              <a:spcAft>
                <a:spcPts val="600"/>
              </a:spcAft>
            </a:pPr>
            <a:fld id="{18A6BF25-60AE-4C21-8F6F-C6291BFE2ED6}" type="slidenum">
              <a:rPr lang="en-GB" smtClean="0"/>
              <a:pPr>
                <a:spcAft>
                  <a:spcPts val="600"/>
                </a:spcAft>
              </a:pPr>
              <a:t>16</a:t>
            </a:fld>
            <a:endParaRPr lang="en-GB"/>
          </a:p>
        </p:txBody>
      </p:sp>
      <p:pic>
        <p:nvPicPr>
          <p:cNvPr id="6" name="Picture 5" descr="A black and yellow logo&#10;&#10;Description automatically generated">
            <a:extLst>
              <a:ext uri="{FF2B5EF4-FFF2-40B4-BE49-F238E27FC236}">
                <a16:creationId xmlns:a16="http://schemas.microsoft.com/office/drawing/2014/main" id="{3873211B-7951-8252-8A8D-AD8E50A5F59F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5557957"/>
            <a:ext cx="2340077" cy="130004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21793027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4" name="Rectangle 13">
            <a:extLst>
              <a:ext uri="{FF2B5EF4-FFF2-40B4-BE49-F238E27FC236}">
                <a16:creationId xmlns:a16="http://schemas.microsoft.com/office/drawing/2014/main" id="{2EB492CD-616E-47F8-933B-5E2D952A059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>
        <p:nvSpPr>
          <p:cNvPr id="16" name="Arc 15">
            <a:extLst>
              <a:ext uri="{FF2B5EF4-FFF2-40B4-BE49-F238E27FC236}">
                <a16:creationId xmlns:a16="http://schemas.microsoft.com/office/drawing/2014/main" id="{59383CF9-23B5-4335-9B21-1791C4CF1C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3967198" flipH="1">
            <a:off x="8631348" y="490493"/>
            <a:ext cx="2987899" cy="2987899"/>
          </a:xfrm>
          <a:prstGeom prst="arc">
            <a:avLst>
              <a:gd name="adj1" fmla="val 14441841"/>
              <a:gd name="adj2" fmla="val 0"/>
            </a:avLst>
          </a:prstGeom>
          <a:ln w="127000" cap="rnd">
            <a:solidFill>
              <a:schemeClr val="accent4"/>
            </a:solidFill>
            <a:prstDash val="dash"/>
            <a:miter lim="800000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9FB73E8-9999-4E1A-57BF-0A0161D4ED4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94962" y="479493"/>
            <a:ext cx="5458838" cy="1325563"/>
          </a:xfrm>
        </p:spPr>
        <p:txBody>
          <a:bodyPr>
            <a:normAutofit/>
          </a:bodyPr>
          <a:lstStyle/>
          <a:p>
            <a:r>
              <a:rPr lang="en-GB" b="1" dirty="0"/>
              <a:t>Self awareness in professionalism</a:t>
            </a:r>
          </a:p>
        </p:txBody>
      </p:sp>
      <p:sp>
        <p:nvSpPr>
          <p:cNvPr id="18" name="Freeform: Shape 17">
            <a:extLst>
              <a:ext uri="{FF2B5EF4-FFF2-40B4-BE49-F238E27FC236}">
                <a16:creationId xmlns:a16="http://schemas.microsoft.com/office/drawing/2014/main" id="{0007FE00-9498-4706-B255-6437B0252C0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0" y="5486400"/>
            <a:ext cx="2672863" cy="1371600"/>
          </a:xfrm>
          <a:custGeom>
            <a:avLst/>
            <a:gdLst>
              <a:gd name="connsiteX0" fmla="*/ 1721734 w 2672863"/>
              <a:gd name="connsiteY0" fmla="*/ 0 h 1371600"/>
              <a:gd name="connsiteX1" fmla="*/ 2564444 w 2672863"/>
              <a:gd name="connsiteY1" fmla="*/ 213382 h 1371600"/>
              <a:gd name="connsiteX2" fmla="*/ 2672863 w 2672863"/>
              <a:gd name="connsiteY2" fmla="*/ 279248 h 1371600"/>
              <a:gd name="connsiteX3" fmla="*/ 2672863 w 2672863"/>
              <a:gd name="connsiteY3" fmla="*/ 1371600 h 1371600"/>
              <a:gd name="connsiteX4" fmla="*/ 0 w 2672863"/>
              <a:gd name="connsiteY4" fmla="*/ 1371600 h 1371600"/>
              <a:gd name="connsiteX5" fmla="*/ 33268 w 2672863"/>
              <a:gd name="connsiteY5" fmla="*/ 1242216 h 1371600"/>
              <a:gd name="connsiteX6" fmla="*/ 1721734 w 2672863"/>
              <a:gd name="connsiteY6" fmla="*/ 0 h 13716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2672863" h="1371600">
                <a:moveTo>
                  <a:pt x="1721734" y="0"/>
                </a:moveTo>
                <a:cubicBezTo>
                  <a:pt x="2026863" y="0"/>
                  <a:pt x="2313937" y="77299"/>
                  <a:pt x="2564444" y="213382"/>
                </a:cubicBezTo>
                <a:lnTo>
                  <a:pt x="2672863" y="279248"/>
                </a:lnTo>
                <a:lnTo>
                  <a:pt x="2672863" y="1371600"/>
                </a:lnTo>
                <a:lnTo>
                  <a:pt x="0" y="1371600"/>
                </a:lnTo>
                <a:lnTo>
                  <a:pt x="33268" y="1242216"/>
                </a:lnTo>
                <a:cubicBezTo>
                  <a:pt x="257110" y="522539"/>
                  <a:pt x="928399" y="0"/>
                  <a:pt x="1721734" y="0"/>
                </a:cubicBezTo>
                <a:close/>
              </a:path>
            </a:pathLst>
          </a:cu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pic>
        <p:nvPicPr>
          <p:cNvPr id="8" name="Picture 7" descr="A blue figure with black background&#10;&#10;AI-generated content may be incorrect.">
            <a:extLst>
              <a:ext uri="{FF2B5EF4-FFF2-40B4-BE49-F238E27FC236}">
                <a16:creationId xmlns:a16="http://schemas.microsoft.com/office/drawing/2014/main" id="{E9CDBED0-9739-DE67-10CF-A34EB1E53BAD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842343" y="1187577"/>
            <a:ext cx="3835037" cy="3835037"/>
          </a:xfrm>
          <a:custGeom>
            <a:avLst/>
            <a:gdLst/>
            <a:ahLst/>
            <a:cxnLst/>
            <a:rect l="l" t="t" r="r" b="b"/>
            <a:pathLst>
              <a:path w="4777381" h="5643794">
                <a:moveTo>
                  <a:pt x="143704" y="0"/>
                </a:moveTo>
                <a:lnTo>
                  <a:pt x="4633677" y="0"/>
                </a:lnTo>
                <a:cubicBezTo>
                  <a:pt x="4713043" y="0"/>
                  <a:pt x="4777381" y="64338"/>
                  <a:pt x="4777381" y="143704"/>
                </a:cubicBezTo>
                <a:lnTo>
                  <a:pt x="4777381" y="5500090"/>
                </a:lnTo>
                <a:cubicBezTo>
                  <a:pt x="4777381" y="5579456"/>
                  <a:pt x="4713043" y="5643794"/>
                  <a:pt x="4633677" y="5643794"/>
                </a:cubicBezTo>
                <a:lnTo>
                  <a:pt x="143704" y="5643794"/>
                </a:lnTo>
                <a:cubicBezTo>
                  <a:pt x="64338" y="5643794"/>
                  <a:pt x="0" y="5579456"/>
                  <a:pt x="0" y="5500090"/>
                </a:cubicBezTo>
                <a:lnTo>
                  <a:pt x="0" y="143704"/>
                </a:lnTo>
                <a:cubicBezTo>
                  <a:pt x="0" y="64338"/>
                  <a:pt x="64338" y="0"/>
                  <a:pt x="143704" y="0"/>
                </a:cubicBezTo>
                <a:close/>
              </a:path>
            </a:pathLst>
          </a:cu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A5094F8-BE6F-57FF-5E0B-D5B45868D02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727835" y="1984443"/>
            <a:ext cx="6888060" cy="4192520"/>
          </a:xfrm>
        </p:spPr>
        <p:txBody>
          <a:bodyPr>
            <a:normAutofit/>
          </a:bodyPr>
          <a:lstStyle/>
          <a:p>
            <a:r>
              <a:rPr lang="en-GB" sz="2000" dirty="0"/>
              <a:t>Understanding your strengths and weaknesses in a professional context</a:t>
            </a:r>
          </a:p>
          <a:p>
            <a:r>
              <a:rPr lang="en-GB" sz="2000" dirty="0"/>
              <a:t>Being aware of howe others perceive you (patients, colleagues, managers)</a:t>
            </a:r>
          </a:p>
          <a:p>
            <a:r>
              <a:rPr lang="en-GB" sz="2000" dirty="0"/>
              <a:t>Reflecting on your values: align them with NHS values, HCPC standards, NMC Code</a:t>
            </a:r>
          </a:p>
          <a:p>
            <a:pPr marL="0" indent="0">
              <a:buNone/>
            </a:pPr>
            <a:endParaRPr lang="en-GB" sz="2000" dirty="0"/>
          </a:p>
          <a:p>
            <a:pPr marL="0" indent="0">
              <a:buNone/>
            </a:pPr>
            <a:endParaRPr lang="en-GB" sz="2000" dirty="0"/>
          </a:p>
          <a:p>
            <a:pPr marL="0" indent="0" algn="ctr">
              <a:buNone/>
            </a:pPr>
            <a:r>
              <a:rPr lang="en-GB" sz="2000" b="1" dirty="0"/>
              <a:t>PROFESSIONAL IDENTITY</a:t>
            </a:r>
            <a:r>
              <a:rPr lang="en-GB" sz="2000" dirty="0"/>
              <a:t> = Personal values + Professional Standards + Workplace Role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64D8B2D4-29BD-39C8-DD96-DD5832EC6E4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</p:spPr>
        <p:txBody>
          <a:bodyPr>
            <a:normAutofit/>
          </a:bodyPr>
          <a:lstStyle/>
          <a:p>
            <a:pPr>
              <a:spcAft>
                <a:spcPts val="600"/>
              </a:spcAft>
            </a:pPr>
            <a:r>
              <a:rPr lang="en-GB"/>
              <a:t>Simona Ferraraccio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75F937F8-A799-403A-758F-49A00ED8883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</p:spPr>
        <p:txBody>
          <a:bodyPr>
            <a:normAutofit/>
          </a:bodyPr>
          <a:lstStyle/>
          <a:p>
            <a:pPr>
              <a:spcAft>
                <a:spcPts val="600"/>
              </a:spcAft>
            </a:pPr>
            <a:fld id="{18A6BF25-60AE-4C21-8F6F-C6291BFE2ED6}" type="slidenum">
              <a:rPr lang="en-GB" smtClean="0"/>
              <a:pPr>
                <a:spcAft>
                  <a:spcPts val="600"/>
                </a:spcAft>
              </a:pPr>
              <a:t>17</a:t>
            </a:fld>
            <a:endParaRPr lang="en-GB"/>
          </a:p>
        </p:txBody>
      </p:sp>
      <p:pic>
        <p:nvPicPr>
          <p:cNvPr id="6" name="Picture 5" descr="A black and yellow logo&#10;&#10;Description automatically generated">
            <a:extLst>
              <a:ext uri="{FF2B5EF4-FFF2-40B4-BE49-F238E27FC236}">
                <a16:creationId xmlns:a16="http://schemas.microsoft.com/office/drawing/2014/main" id="{EEA59F5B-46A8-D7FB-96AB-6A4EA04783E7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5557957"/>
            <a:ext cx="2340077" cy="1300043"/>
          </a:xfrm>
          <a:prstGeom prst="rect">
            <a:avLst/>
          </a:prstGeom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36FDD287-E4F1-0791-969D-DC89268D1960}"/>
              </a:ext>
            </a:extLst>
          </p:cNvPr>
          <p:cNvSpPr txBox="1"/>
          <p:nvPr/>
        </p:nvSpPr>
        <p:spPr>
          <a:xfrm>
            <a:off x="9759924" y="6657945"/>
            <a:ext cx="2432076" cy="200055"/>
          </a:xfrm>
          <a:prstGeom prst="rect">
            <a:avLst/>
          </a:prstGeom>
          <a:solidFill>
            <a:srgbClr val="000000"/>
          </a:solidFill>
        </p:spPr>
        <p:txBody>
          <a:bodyPr wrap="none" rtlCol="0">
            <a:spAutoFit/>
          </a:bodyPr>
          <a:lstStyle/>
          <a:p>
            <a:pPr algn="r">
              <a:spcAft>
                <a:spcPts val="600"/>
              </a:spcAft>
            </a:pPr>
            <a:r>
              <a:rPr lang="en-GB" sz="700">
                <a:solidFill>
                  <a:srgbClr val="FFFFFF"/>
                </a:solidFill>
                <a:hlinkClick r:id="rId3" tooltip="https://dh.aks.ac.kr/~nkh/wiki/index.php/%EC%B5%9C%EC%8A%B9%ED%9D%AC.lst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This Photo</a:t>
            </a:r>
            <a:r>
              <a:rPr lang="en-GB" sz="700">
                <a:solidFill>
                  <a:srgbClr val="FFFFFF"/>
                </a:solidFill>
              </a:rPr>
              <a:t> by Unknown Author is licensed under </a:t>
            </a:r>
            <a:r>
              <a:rPr lang="en-GB" sz="700">
                <a:solidFill>
                  <a:srgbClr val="FFFFFF"/>
                </a:solidFill>
                <a:hlinkClick r:id="rId5" tooltip="https://creativecommons.org/licenses/by-sa/3.0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CC BY-SA</a:t>
            </a:r>
            <a:endParaRPr lang="en-GB" sz="700">
              <a:solidFill>
                <a:srgbClr val="FFFFFF"/>
              </a:solidFill>
            </a:endParaRPr>
          </a:p>
        </p:txBody>
      </p:sp>
      <p:pic>
        <p:nvPicPr>
          <p:cNvPr id="15" name="Picture 14" descr="A close-up of a logo&#10;&#10;AI-generated content may be incorrect.">
            <a:extLst>
              <a:ext uri="{FF2B5EF4-FFF2-40B4-BE49-F238E27FC236}">
                <a16:creationId xmlns:a16="http://schemas.microsoft.com/office/drawing/2014/main" id="{6F6551A7-5AD2-0883-E1E8-A01F89367EFD}"/>
              </a:ext>
            </a:extLst>
          </p:cNvPr>
          <p:cNvPicPr>
            <a:picLocks noChangeAspect="1"/>
          </p:cNvPicPr>
          <p:nvPr/>
        </p:nvPicPr>
        <p:blipFill>
          <a:blip r:embed="rId6">
            <a:alphaModFix amt="70000"/>
            <a:extLst>
              <a:ext uri="{BEBA8EAE-BF5A-486C-A8C5-ECC9F3942E4B}">
                <a14:imgProps xmlns:a14="http://schemas.microsoft.com/office/drawing/2010/main">
                  <a14:imgLayer r:embed="rId7">
                    <a14:imgEffect>
                      <a14:backgroundRemoval t="10000" b="90000" l="10000" r="9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8"/>
              </a:ext>
            </a:extLst>
          </a:blip>
          <a:srcRect l="8068" t="9396" r="7903" b="12720"/>
          <a:stretch>
            <a:fillRect/>
          </a:stretch>
        </p:blipFill>
        <p:spPr>
          <a:xfrm>
            <a:off x="663191" y="992430"/>
            <a:ext cx="4200212" cy="4192520"/>
          </a:xfrm>
          <a:prstGeom prst="rect">
            <a:avLst/>
          </a:prstGeom>
        </p:spPr>
      </p:pic>
      <p:sp>
        <p:nvSpPr>
          <p:cNvPr id="17" name="TextBox 16">
            <a:extLst>
              <a:ext uri="{FF2B5EF4-FFF2-40B4-BE49-F238E27FC236}">
                <a16:creationId xmlns:a16="http://schemas.microsoft.com/office/drawing/2014/main" id="{342CBDC1-F955-9A53-B31C-9729DEF6A3F4}"/>
              </a:ext>
            </a:extLst>
          </p:cNvPr>
          <p:cNvSpPr txBox="1"/>
          <p:nvPr/>
        </p:nvSpPr>
        <p:spPr>
          <a:xfrm>
            <a:off x="1080163" y="1651167"/>
            <a:ext cx="1475147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GB" sz="1400" b="1" dirty="0"/>
              <a:t>Personal values</a:t>
            </a:r>
          </a:p>
        </p:txBody>
      </p:sp>
      <p:sp>
        <p:nvSpPr>
          <p:cNvPr id="20" name="TextBox 19">
            <a:extLst>
              <a:ext uri="{FF2B5EF4-FFF2-40B4-BE49-F238E27FC236}">
                <a16:creationId xmlns:a16="http://schemas.microsoft.com/office/drawing/2014/main" id="{03C8A510-13D9-AB4C-AD9E-E29FC80B2048}"/>
              </a:ext>
            </a:extLst>
          </p:cNvPr>
          <p:cNvSpPr txBox="1"/>
          <p:nvPr/>
        </p:nvSpPr>
        <p:spPr>
          <a:xfrm>
            <a:off x="879232" y="2075697"/>
            <a:ext cx="1475148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dirty="0"/>
              <a:t>Honesty</a:t>
            </a:r>
          </a:p>
          <a:p>
            <a:r>
              <a:rPr lang="en-GB" sz="1400" dirty="0"/>
              <a:t>Respect</a:t>
            </a:r>
          </a:p>
          <a:p>
            <a:r>
              <a:rPr lang="en-GB" sz="1400" dirty="0"/>
              <a:t>Compassion</a:t>
            </a:r>
          </a:p>
          <a:p>
            <a:r>
              <a:rPr lang="en-GB" sz="1400" dirty="0"/>
              <a:t>Responsibility</a:t>
            </a:r>
          </a:p>
        </p:txBody>
      </p:sp>
      <p:sp>
        <p:nvSpPr>
          <p:cNvPr id="21" name="TextBox 20">
            <a:extLst>
              <a:ext uri="{FF2B5EF4-FFF2-40B4-BE49-F238E27FC236}">
                <a16:creationId xmlns:a16="http://schemas.microsoft.com/office/drawing/2014/main" id="{3C166271-70A7-CDDB-AE6E-04D08DA1C95B}"/>
              </a:ext>
            </a:extLst>
          </p:cNvPr>
          <p:cNvSpPr txBox="1"/>
          <p:nvPr/>
        </p:nvSpPr>
        <p:spPr>
          <a:xfrm>
            <a:off x="2638160" y="1651167"/>
            <a:ext cx="2089675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GB" sz="1400" b="1" dirty="0"/>
              <a:t>Professional Standards</a:t>
            </a:r>
          </a:p>
        </p:txBody>
      </p:sp>
      <p:sp>
        <p:nvSpPr>
          <p:cNvPr id="22" name="TextBox 21">
            <a:extLst>
              <a:ext uri="{FF2B5EF4-FFF2-40B4-BE49-F238E27FC236}">
                <a16:creationId xmlns:a16="http://schemas.microsoft.com/office/drawing/2014/main" id="{E081D5C5-92F4-E56C-932D-093044CDCD12}"/>
              </a:ext>
            </a:extLst>
          </p:cNvPr>
          <p:cNvSpPr txBox="1"/>
          <p:nvPr/>
        </p:nvSpPr>
        <p:spPr>
          <a:xfrm>
            <a:off x="2865066" y="1985263"/>
            <a:ext cx="1475148" cy="116955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dirty="0"/>
              <a:t>People first</a:t>
            </a:r>
          </a:p>
          <a:p>
            <a:r>
              <a:rPr lang="en-GB" sz="1400" dirty="0"/>
              <a:t>Communication</a:t>
            </a:r>
          </a:p>
          <a:p>
            <a:r>
              <a:rPr lang="en-GB" sz="1400" dirty="0"/>
              <a:t>Teamwork</a:t>
            </a:r>
          </a:p>
          <a:p>
            <a:r>
              <a:rPr lang="en-GB" sz="1400" dirty="0"/>
              <a:t>Commitment</a:t>
            </a:r>
          </a:p>
          <a:p>
            <a:r>
              <a:rPr lang="en-GB" sz="1400" dirty="0"/>
              <a:t>Professionalism</a:t>
            </a:r>
          </a:p>
        </p:txBody>
      </p:sp>
      <p:sp>
        <p:nvSpPr>
          <p:cNvPr id="23" name="TextBox 22">
            <a:extLst>
              <a:ext uri="{FF2B5EF4-FFF2-40B4-BE49-F238E27FC236}">
                <a16:creationId xmlns:a16="http://schemas.microsoft.com/office/drawing/2014/main" id="{C1346B16-AE08-3FE2-ABFA-0250D5728A62}"/>
              </a:ext>
            </a:extLst>
          </p:cNvPr>
          <p:cNvSpPr txBox="1"/>
          <p:nvPr/>
        </p:nvSpPr>
        <p:spPr>
          <a:xfrm>
            <a:off x="1961867" y="3610147"/>
            <a:ext cx="1421992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GB" sz="1400" b="1" dirty="0"/>
              <a:t>Workplace role</a:t>
            </a:r>
          </a:p>
        </p:txBody>
      </p:sp>
    </p:spTree>
    <p:extLst>
      <p:ext uri="{BB962C8B-B14F-4D97-AF65-F5344CB8AC3E}">
        <p14:creationId xmlns:p14="http://schemas.microsoft.com/office/powerpoint/2010/main" val="3937821059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3" name="Rectangle 12">
            <a:extLst>
              <a:ext uri="{FF2B5EF4-FFF2-40B4-BE49-F238E27FC236}">
                <a16:creationId xmlns:a16="http://schemas.microsoft.com/office/drawing/2014/main" id="{45D37F4E-DDB4-456B-97E0-9937730A03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BDE3229-69A2-B052-DEED-561DE3E87C4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72493" y="238539"/>
            <a:ext cx="11018520" cy="1434415"/>
          </a:xfrm>
        </p:spPr>
        <p:txBody>
          <a:bodyPr anchor="b">
            <a:normAutofit/>
          </a:bodyPr>
          <a:lstStyle/>
          <a:p>
            <a:pPr algn="ctr"/>
            <a:r>
              <a:rPr lang="en-GB" sz="4800" b="1" dirty="0"/>
              <a:t>Digital professionalism: </a:t>
            </a:r>
            <a:br>
              <a:rPr lang="en-GB" sz="4800" b="1" dirty="0"/>
            </a:br>
            <a:r>
              <a:rPr lang="en-GB" sz="4800" b="1" dirty="0"/>
              <a:t>Being professional in a digital world</a:t>
            </a:r>
          </a:p>
        </p:txBody>
      </p:sp>
      <p:sp>
        <p:nvSpPr>
          <p:cNvPr id="15" name="sketchy line">
            <a:extLst>
              <a:ext uri="{FF2B5EF4-FFF2-40B4-BE49-F238E27FC236}">
                <a16:creationId xmlns:a16="http://schemas.microsoft.com/office/drawing/2014/main" id="{B2DD41CD-8F47-4F56-AD12-4E2FF76969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72493" y="1681544"/>
            <a:ext cx="10972800" cy="18288"/>
          </a:xfrm>
          <a:custGeom>
            <a:avLst/>
            <a:gdLst>
              <a:gd name="connsiteX0" fmla="*/ 0 w 10972800"/>
              <a:gd name="connsiteY0" fmla="*/ 0 h 18288"/>
              <a:gd name="connsiteX1" fmla="*/ 356616 w 10972800"/>
              <a:gd name="connsiteY1" fmla="*/ 0 h 18288"/>
              <a:gd name="connsiteX2" fmla="*/ 1042416 w 10972800"/>
              <a:gd name="connsiteY2" fmla="*/ 0 h 18288"/>
              <a:gd name="connsiteX3" fmla="*/ 1947672 w 10972800"/>
              <a:gd name="connsiteY3" fmla="*/ 0 h 18288"/>
              <a:gd name="connsiteX4" fmla="*/ 2633472 w 10972800"/>
              <a:gd name="connsiteY4" fmla="*/ 0 h 18288"/>
              <a:gd name="connsiteX5" fmla="*/ 2990088 w 10972800"/>
              <a:gd name="connsiteY5" fmla="*/ 0 h 18288"/>
              <a:gd name="connsiteX6" fmla="*/ 3456432 w 10972800"/>
              <a:gd name="connsiteY6" fmla="*/ 0 h 18288"/>
              <a:gd name="connsiteX7" fmla="*/ 4361688 w 10972800"/>
              <a:gd name="connsiteY7" fmla="*/ 0 h 18288"/>
              <a:gd name="connsiteX8" fmla="*/ 5266944 w 10972800"/>
              <a:gd name="connsiteY8" fmla="*/ 0 h 18288"/>
              <a:gd name="connsiteX9" fmla="*/ 6172200 w 10972800"/>
              <a:gd name="connsiteY9" fmla="*/ 0 h 18288"/>
              <a:gd name="connsiteX10" fmla="*/ 6528816 w 10972800"/>
              <a:gd name="connsiteY10" fmla="*/ 0 h 18288"/>
              <a:gd name="connsiteX11" fmla="*/ 7214616 w 10972800"/>
              <a:gd name="connsiteY11" fmla="*/ 0 h 18288"/>
              <a:gd name="connsiteX12" fmla="*/ 7790688 w 10972800"/>
              <a:gd name="connsiteY12" fmla="*/ 0 h 18288"/>
              <a:gd name="connsiteX13" fmla="*/ 8147304 w 10972800"/>
              <a:gd name="connsiteY13" fmla="*/ 0 h 18288"/>
              <a:gd name="connsiteX14" fmla="*/ 9052560 w 10972800"/>
              <a:gd name="connsiteY14" fmla="*/ 0 h 18288"/>
              <a:gd name="connsiteX15" fmla="*/ 9409176 w 10972800"/>
              <a:gd name="connsiteY15" fmla="*/ 0 h 18288"/>
              <a:gd name="connsiteX16" fmla="*/ 9765792 w 10972800"/>
              <a:gd name="connsiteY16" fmla="*/ 0 h 18288"/>
              <a:gd name="connsiteX17" fmla="*/ 10341864 w 10972800"/>
              <a:gd name="connsiteY17" fmla="*/ 0 h 18288"/>
              <a:gd name="connsiteX18" fmla="*/ 10972800 w 10972800"/>
              <a:gd name="connsiteY18" fmla="*/ 0 h 18288"/>
              <a:gd name="connsiteX19" fmla="*/ 10972800 w 10972800"/>
              <a:gd name="connsiteY19" fmla="*/ 18288 h 18288"/>
              <a:gd name="connsiteX20" fmla="*/ 10177272 w 10972800"/>
              <a:gd name="connsiteY20" fmla="*/ 18288 h 18288"/>
              <a:gd name="connsiteX21" fmla="*/ 9820656 w 10972800"/>
              <a:gd name="connsiteY21" fmla="*/ 18288 h 18288"/>
              <a:gd name="connsiteX22" fmla="*/ 9464040 w 10972800"/>
              <a:gd name="connsiteY22" fmla="*/ 18288 h 18288"/>
              <a:gd name="connsiteX23" fmla="*/ 8778240 w 10972800"/>
              <a:gd name="connsiteY23" fmla="*/ 18288 h 18288"/>
              <a:gd name="connsiteX24" fmla="*/ 8421624 w 10972800"/>
              <a:gd name="connsiteY24" fmla="*/ 18288 h 18288"/>
              <a:gd name="connsiteX25" fmla="*/ 7735824 w 10972800"/>
              <a:gd name="connsiteY25" fmla="*/ 18288 h 18288"/>
              <a:gd name="connsiteX26" fmla="*/ 6940296 w 10972800"/>
              <a:gd name="connsiteY26" fmla="*/ 18288 h 18288"/>
              <a:gd name="connsiteX27" fmla="*/ 6254496 w 10972800"/>
              <a:gd name="connsiteY27" fmla="*/ 18288 h 18288"/>
              <a:gd name="connsiteX28" fmla="*/ 5458968 w 10972800"/>
              <a:gd name="connsiteY28" fmla="*/ 18288 h 18288"/>
              <a:gd name="connsiteX29" fmla="*/ 4663440 w 10972800"/>
              <a:gd name="connsiteY29" fmla="*/ 18288 h 18288"/>
              <a:gd name="connsiteX30" fmla="*/ 4306824 w 10972800"/>
              <a:gd name="connsiteY30" fmla="*/ 18288 h 18288"/>
              <a:gd name="connsiteX31" fmla="*/ 3840480 w 10972800"/>
              <a:gd name="connsiteY31" fmla="*/ 18288 h 18288"/>
              <a:gd name="connsiteX32" fmla="*/ 3264408 w 10972800"/>
              <a:gd name="connsiteY32" fmla="*/ 18288 h 18288"/>
              <a:gd name="connsiteX33" fmla="*/ 2578608 w 10972800"/>
              <a:gd name="connsiteY33" fmla="*/ 18288 h 18288"/>
              <a:gd name="connsiteX34" fmla="*/ 1673352 w 10972800"/>
              <a:gd name="connsiteY34" fmla="*/ 18288 h 18288"/>
              <a:gd name="connsiteX35" fmla="*/ 877824 w 10972800"/>
              <a:gd name="connsiteY35" fmla="*/ 18288 h 18288"/>
              <a:gd name="connsiteX36" fmla="*/ 0 w 10972800"/>
              <a:gd name="connsiteY36" fmla="*/ 18288 h 18288"/>
              <a:gd name="connsiteX37" fmla="*/ 0 w 10972800"/>
              <a:gd name="connsiteY37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</a:cxnLst>
            <a:rect l="l" t="t" r="r" b="b"/>
            <a:pathLst>
              <a:path w="10972800" h="18288" fill="none" extrusionOk="0">
                <a:moveTo>
                  <a:pt x="0" y="0"/>
                </a:moveTo>
                <a:cubicBezTo>
                  <a:pt x="165916" y="-1866"/>
                  <a:pt x="188720" y="13756"/>
                  <a:pt x="356616" y="0"/>
                </a:cubicBezTo>
                <a:cubicBezTo>
                  <a:pt x="524512" y="-13756"/>
                  <a:pt x="734781" y="8922"/>
                  <a:pt x="1042416" y="0"/>
                </a:cubicBezTo>
                <a:cubicBezTo>
                  <a:pt x="1350051" y="-8922"/>
                  <a:pt x="1595982" y="-26315"/>
                  <a:pt x="1947672" y="0"/>
                </a:cubicBezTo>
                <a:cubicBezTo>
                  <a:pt x="2299362" y="26315"/>
                  <a:pt x="2292691" y="-19526"/>
                  <a:pt x="2633472" y="0"/>
                </a:cubicBezTo>
                <a:cubicBezTo>
                  <a:pt x="2974253" y="19526"/>
                  <a:pt x="2857309" y="10773"/>
                  <a:pt x="2990088" y="0"/>
                </a:cubicBezTo>
                <a:cubicBezTo>
                  <a:pt x="3122867" y="-10773"/>
                  <a:pt x="3359343" y="7194"/>
                  <a:pt x="3456432" y="0"/>
                </a:cubicBezTo>
                <a:cubicBezTo>
                  <a:pt x="3553521" y="-7194"/>
                  <a:pt x="4136258" y="5108"/>
                  <a:pt x="4361688" y="0"/>
                </a:cubicBezTo>
                <a:cubicBezTo>
                  <a:pt x="4587118" y="-5108"/>
                  <a:pt x="4992424" y="-42958"/>
                  <a:pt x="5266944" y="0"/>
                </a:cubicBezTo>
                <a:cubicBezTo>
                  <a:pt x="5541464" y="42958"/>
                  <a:pt x="5882966" y="-3430"/>
                  <a:pt x="6172200" y="0"/>
                </a:cubicBezTo>
                <a:cubicBezTo>
                  <a:pt x="6461434" y="3430"/>
                  <a:pt x="6432127" y="6688"/>
                  <a:pt x="6528816" y="0"/>
                </a:cubicBezTo>
                <a:cubicBezTo>
                  <a:pt x="6625505" y="-6688"/>
                  <a:pt x="6916805" y="-436"/>
                  <a:pt x="7214616" y="0"/>
                </a:cubicBezTo>
                <a:cubicBezTo>
                  <a:pt x="7512427" y="436"/>
                  <a:pt x="7626159" y="-6909"/>
                  <a:pt x="7790688" y="0"/>
                </a:cubicBezTo>
                <a:cubicBezTo>
                  <a:pt x="7955217" y="6909"/>
                  <a:pt x="8048891" y="15307"/>
                  <a:pt x="8147304" y="0"/>
                </a:cubicBezTo>
                <a:cubicBezTo>
                  <a:pt x="8245717" y="-15307"/>
                  <a:pt x="8645618" y="-11734"/>
                  <a:pt x="9052560" y="0"/>
                </a:cubicBezTo>
                <a:cubicBezTo>
                  <a:pt x="9459502" y="11734"/>
                  <a:pt x="9320584" y="8388"/>
                  <a:pt x="9409176" y="0"/>
                </a:cubicBezTo>
                <a:cubicBezTo>
                  <a:pt x="9497768" y="-8388"/>
                  <a:pt x="9644192" y="8379"/>
                  <a:pt x="9765792" y="0"/>
                </a:cubicBezTo>
                <a:cubicBezTo>
                  <a:pt x="9887392" y="-8379"/>
                  <a:pt x="10105220" y="-12663"/>
                  <a:pt x="10341864" y="0"/>
                </a:cubicBezTo>
                <a:cubicBezTo>
                  <a:pt x="10578508" y="12663"/>
                  <a:pt x="10773103" y="-5786"/>
                  <a:pt x="10972800" y="0"/>
                </a:cubicBezTo>
                <a:cubicBezTo>
                  <a:pt x="10972146" y="8818"/>
                  <a:pt x="10972240" y="13823"/>
                  <a:pt x="10972800" y="18288"/>
                </a:cubicBezTo>
                <a:cubicBezTo>
                  <a:pt x="10588778" y="31598"/>
                  <a:pt x="10543381" y="-12698"/>
                  <a:pt x="10177272" y="18288"/>
                </a:cubicBezTo>
                <a:cubicBezTo>
                  <a:pt x="9811163" y="49274"/>
                  <a:pt x="9996817" y="25662"/>
                  <a:pt x="9820656" y="18288"/>
                </a:cubicBezTo>
                <a:cubicBezTo>
                  <a:pt x="9644495" y="10914"/>
                  <a:pt x="9607007" y="31631"/>
                  <a:pt x="9464040" y="18288"/>
                </a:cubicBezTo>
                <a:cubicBezTo>
                  <a:pt x="9321073" y="4945"/>
                  <a:pt x="9114189" y="28940"/>
                  <a:pt x="8778240" y="18288"/>
                </a:cubicBezTo>
                <a:cubicBezTo>
                  <a:pt x="8442291" y="7636"/>
                  <a:pt x="8594763" y="987"/>
                  <a:pt x="8421624" y="18288"/>
                </a:cubicBezTo>
                <a:cubicBezTo>
                  <a:pt x="8248485" y="35589"/>
                  <a:pt x="7929515" y="37573"/>
                  <a:pt x="7735824" y="18288"/>
                </a:cubicBezTo>
                <a:cubicBezTo>
                  <a:pt x="7542133" y="-997"/>
                  <a:pt x="7252504" y="33858"/>
                  <a:pt x="6940296" y="18288"/>
                </a:cubicBezTo>
                <a:cubicBezTo>
                  <a:pt x="6628088" y="2718"/>
                  <a:pt x="6528503" y="48389"/>
                  <a:pt x="6254496" y="18288"/>
                </a:cubicBezTo>
                <a:cubicBezTo>
                  <a:pt x="5980489" y="-11813"/>
                  <a:pt x="5695784" y="-3740"/>
                  <a:pt x="5458968" y="18288"/>
                </a:cubicBezTo>
                <a:cubicBezTo>
                  <a:pt x="5222152" y="40316"/>
                  <a:pt x="5010751" y="19095"/>
                  <a:pt x="4663440" y="18288"/>
                </a:cubicBezTo>
                <a:cubicBezTo>
                  <a:pt x="4316129" y="17481"/>
                  <a:pt x="4425552" y="1606"/>
                  <a:pt x="4306824" y="18288"/>
                </a:cubicBezTo>
                <a:cubicBezTo>
                  <a:pt x="4188096" y="34970"/>
                  <a:pt x="3941535" y="7481"/>
                  <a:pt x="3840480" y="18288"/>
                </a:cubicBezTo>
                <a:cubicBezTo>
                  <a:pt x="3739425" y="29095"/>
                  <a:pt x="3402388" y="17641"/>
                  <a:pt x="3264408" y="18288"/>
                </a:cubicBezTo>
                <a:cubicBezTo>
                  <a:pt x="3126428" y="18935"/>
                  <a:pt x="2776779" y="9983"/>
                  <a:pt x="2578608" y="18288"/>
                </a:cubicBezTo>
                <a:cubicBezTo>
                  <a:pt x="2380437" y="26593"/>
                  <a:pt x="1909468" y="25818"/>
                  <a:pt x="1673352" y="18288"/>
                </a:cubicBezTo>
                <a:cubicBezTo>
                  <a:pt x="1437236" y="10758"/>
                  <a:pt x="1131180" y="49884"/>
                  <a:pt x="877824" y="18288"/>
                </a:cubicBezTo>
                <a:cubicBezTo>
                  <a:pt x="624468" y="-13308"/>
                  <a:pt x="206753" y="2195"/>
                  <a:pt x="0" y="18288"/>
                </a:cubicBezTo>
                <a:cubicBezTo>
                  <a:pt x="313" y="10654"/>
                  <a:pt x="-263" y="4056"/>
                  <a:pt x="0" y="0"/>
                </a:cubicBezTo>
                <a:close/>
              </a:path>
              <a:path w="10972800" h="18288" stroke="0" extrusionOk="0">
                <a:moveTo>
                  <a:pt x="0" y="0"/>
                </a:moveTo>
                <a:cubicBezTo>
                  <a:pt x="164017" y="-17675"/>
                  <a:pt x="309425" y="9913"/>
                  <a:pt x="466344" y="0"/>
                </a:cubicBezTo>
                <a:cubicBezTo>
                  <a:pt x="623263" y="-9913"/>
                  <a:pt x="659300" y="-14524"/>
                  <a:pt x="822960" y="0"/>
                </a:cubicBezTo>
                <a:cubicBezTo>
                  <a:pt x="986620" y="14524"/>
                  <a:pt x="1105222" y="-16481"/>
                  <a:pt x="1289304" y="0"/>
                </a:cubicBezTo>
                <a:cubicBezTo>
                  <a:pt x="1473386" y="16481"/>
                  <a:pt x="1693223" y="26161"/>
                  <a:pt x="1975104" y="0"/>
                </a:cubicBezTo>
                <a:cubicBezTo>
                  <a:pt x="2256985" y="-26161"/>
                  <a:pt x="2435781" y="23061"/>
                  <a:pt x="2770632" y="0"/>
                </a:cubicBezTo>
                <a:cubicBezTo>
                  <a:pt x="3105483" y="-23061"/>
                  <a:pt x="3247479" y="-44011"/>
                  <a:pt x="3675888" y="0"/>
                </a:cubicBezTo>
                <a:cubicBezTo>
                  <a:pt x="4104297" y="44011"/>
                  <a:pt x="4280918" y="4017"/>
                  <a:pt x="4581144" y="0"/>
                </a:cubicBezTo>
                <a:cubicBezTo>
                  <a:pt x="4881370" y="-4017"/>
                  <a:pt x="5021699" y="-11889"/>
                  <a:pt x="5157216" y="0"/>
                </a:cubicBezTo>
                <a:cubicBezTo>
                  <a:pt x="5292733" y="11889"/>
                  <a:pt x="5603398" y="-17698"/>
                  <a:pt x="5952744" y="0"/>
                </a:cubicBezTo>
                <a:cubicBezTo>
                  <a:pt x="6302090" y="17698"/>
                  <a:pt x="6353093" y="-11909"/>
                  <a:pt x="6638544" y="0"/>
                </a:cubicBezTo>
                <a:cubicBezTo>
                  <a:pt x="6923995" y="11909"/>
                  <a:pt x="7053404" y="21630"/>
                  <a:pt x="7214616" y="0"/>
                </a:cubicBezTo>
                <a:cubicBezTo>
                  <a:pt x="7375828" y="-21630"/>
                  <a:pt x="7837963" y="3886"/>
                  <a:pt x="8010144" y="0"/>
                </a:cubicBezTo>
                <a:cubicBezTo>
                  <a:pt x="8182325" y="-3886"/>
                  <a:pt x="8224183" y="16009"/>
                  <a:pt x="8366760" y="0"/>
                </a:cubicBezTo>
                <a:cubicBezTo>
                  <a:pt x="8509337" y="-16009"/>
                  <a:pt x="8687920" y="-5720"/>
                  <a:pt x="8942832" y="0"/>
                </a:cubicBezTo>
                <a:cubicBezTo>
                  <a:pt x="9197744" y="5720"/>
                  <a:pt x="9368437" y="20479"/>
                  <a:pt x="9628632" y="0"/>
                </a:cubicBezTo>
                <a:cubicBezTo>
                  <a:pt x="9888827" y="-20479"/>
                  <a:pt x="10560858" y="-20746"/>
                  <a:pt x="10972800" y="0"/>
                </a:cubicBezTo>
                <a:cubicBezTo>
                  <a:pt x="10972186" y="5722"/>
                  <a:pt x="10972980" y="12495"/>
                  <a:pt x="10972800" y="18288"/>
                </a:cubicBezTo>
                <a:cubicBezTo>
                  <a:pt x="10786146" y="12536"/>
                  <a:pt x="10623717" y="14033"/>
                  <a:pt x="10506456" y="18288"/>
                </a:cubicBezTo>
                <a:cubicBezTo>
                  <a:pt x="10389195" y="22543"/>
                  <a:pt x="10296178" y="20107"/>
                  <a:pt x="10149840" y="18288"/>
                </a:cubicBezTo>
                <a:cubicBezTo>
                  <a:pt x="10003502" y="16469"/>
                  <a:pt x="9767530" y="28891"/>
                  <a:pt x="9464040" y="18288"/>
                </a:cubicBezTo>
                <a:cubicBezTo>
                  <a:pt x="9160550" y="7685"/>
                  <a:pt x="9229050" y="2659"/>
                  <a:pt x="8997696" y="18288"/>
                </a:cubicBezTo>
                <a:cubicBezTo>
                  <a:pt x="8766342" y="33917"/>
                  <a:pt x="8340136" y="34864"/>
                  <a:pt x="8092440" y="18288"/>
                </a:cubicBezTo>
                <a:cubicBezTo>
                  <a:pt x="7844744" y="1712"/>
                  <a:pt x="7863720" y="27405"/>
                  <a:pt x="7735824" y="18288"/>
                </a:cubicBezTo>
                <a:cubicBezTo>
                  <a:pt x="7607928" y="9171"/>
                  <a:pt x="7323619" y="461"/>
                  <a:pt x="7050024" y="18288"/>
                </a:cubicBezTo>
                <a:cubicBezTo>
                  <a:pt x="6776429" y="36115"/>
                  <a:pt x="6787899" y="28206"/>
                  <a:pt x="6693408" y="18288"/>
                </a:cubicBezTo>
                <a:cubicBezTo>
                  <a:pt x="6598917" y="8370"/>
                  <a:pt x="6395231" y="19114"/>
                  <a:pt x="6227064" y="18288"/>
                </a:cubicBezTo>
                <a:cubicBezTo>
                  <a:pt x="6058897" y="17462"/>
                  <a:pt x="5618582" y="1091"/>
                  <a:pt x="5431536" y="18288"/>
                </a:cubicBezTo>
                <a:cubicBezTo>
                  <a:pt x="5244490" y="35485"/>
                  <a:pt x="4729797" y="-9650"/>
                  <a:pt x="4526280" y="18288"/>
                </a:cubicBezTo>
                <a:cubicBezTo>
                  <a:pt x="4322763" y="46226"/>
                  <a:pt x="4216797" y="756"/>
                  <a:pt x="4059936" y="18288"/>
                </a:cubicBezTo>
                <a:cubicBezTo>
                  <a:pt x="3903075" y="35820"/>
                  <a:pt x="3537912" y="42098"/>
                  <a:pt x="3374136" y="18288"/>
                </a:cubicBezTo>
                <a:cubicBezTo>
                  <a:pt x="3210360" y="-5522"/>
                  <a:pt x="3126842" y="39135"/>
                  <a:pt x="2907792" y="18288"/>
                </a:cubicBezTo>
                <a:cubicBezTo>
                  <a:pt x="2688742" y="-2559"/>
                  <a:pt x="2490436" y="34100"/>
                  <a:pt x="2112264" y="18288"/>
                </a:cubicBezTo>
                <a:cubicBezTo>
                  <a:pt x="1734092" y="2476"/>
                  <a:pt x="1744622" y="-7274"/>
                  <a:pt x="1536192" y="18288"/>
                </a:cubicBezTo>
                <a:cubicBezTo>
                  <a:pt x="1327762" y="43850"/>
                  <a:pt x="1189025" y="6435"/>
                  <a:pt x="1069848" y="18288"/>
                </a:cubicBezTo>
                <a:cubicBezTo>
                  <a:pt x="950671" y="30141"/>
                  <a:pt x="858345" y="33684"/>
                  <a:pt x="713232" y="18288"/>
                </a:cubicBezTo>
                <a:cubicBezTo>
                  <a:pt x="568119" y="2892"/>
                  <a:pt x="250292" y="5410"/>
                  <a:pt x="0" y="18288"/>
                </a:cubicBezTo>
                <a:cubicBezTo>
                  <a:pt x="465" y="13062"/>
                  <a:pt x="-894" y="9029"/>
                  <a:pt x="0" y="0"/>
                </a:cubicBezTo>
                <a:close/>
              </a:path>
            </a:pathLst>
          </a:custGeom>
          <a:solidFill>
            <a:schemeClr val="accent2">
              <a:alpha val="75000"/>
            </a:schemeClr>
          </a:solidFill>
          <a:ln w="44450" cap="rnd">
            <a:solidFill>
              <a:schemeClr val="accent2">
                <a:alpha val="75000"/>
              </a:schemeClr>
            </a:solidFill>
            <a:round/>
            <a:extLst>
              <a:ext uri="{C807C97D-BFC1-408E-A445-0C87EB9F89A2}">
                <ask:lineSketchStyleProps xmlns:ask="http://schemas.microsoft.com/office/drawing/2018/sketchyshapes" sd="2727557108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4FE6771-BBBB-9170-2983-8A2F64F8F1A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1914" y="2154247"/>
            <a:ext cx="7345608" cy="4119172"/>
          </a:xfrm>
        </p:spPr>
        <p:txBody>
          <a:bodyPr anchor="t">
            <a:normAutofit/>
          </a:bodyPr>
          <a:lstStyle/>
          <a:p>
            <a:pPr marL="0" indent="0">
              <a:buNone/>
            </a:pPr>
            <a:r>
              <a:rPr lang="en-GB" sz="1500" i="1" dirty="0"/>
              <a:t>Digital professionalism is the use of digital tools, technology, and online platforms in a way that reflects professional values, ethical standards, and workplace expectations. </a:t>
            </a:r>
          </a:p>
          <a:p>
            <a:pPr marL="0" indent="0">
              <a:buNone/>
            </a:pPr>
            <a:endParaRPr lang="en-GB" sz="1500" i="1" dirty="0"/>
          </a:p>
          <a:p>
            <a:pPr marL="457200" indent="-457200">
              <a:buFont typeface="+mj-lt"/>
              <a:buAutoNum type="arabicPeriod"/>
            </a:pPr>
            <a:r>
              <a:rPr lang="en-GB" sz="1500" dirty="0"/>
              <a:t>Confidentiality online: protect your data and patient data</a:t>
            </a:r>
          </a:p>
          <a:p>
            <a:pPr marL="457200" indent="-457200">
              <a:buFont typeface="+mj-lt"/>
              <a:buAutoNum type="arabicPeriod"/>
            </a:pPr>
            <a:r>
              <a:rPr lang="en-GB" sz="1500" dirty="0"/>
              <a:t>Professional social media use: post responsibly, separate personal/professional</a:t>
            </a:r>
          </a:p>
          <a:p>
            <a:pPr marL="457200" indent="-457200">
              <a:buFont typeface="+mj-lt"/>
              <a:buAutoNum type="arabicPeriod"/>
            </a:pPr>
            <a:r>
              <a:rPr lang="en-GB" sz="1500" dirty="0"/>
              <a:t>Accurate Record-Keeping: clear, timely, secure documentation</a:t>
            </a:r>
          </a:p>
          <a:p>
            <a:pPr marL="457200" indent="-457200">
              <a:buFont typeface="+mj-lt"/>
              <a:buAutoNum type="arabicPeriod"/>
            </a:pPr>
            <a:r>
              <a:rPr lang="en-GB" sz="1500" dirty="0"/>
              <a:t>Cybersecurity awareness: passwords, logging out, avoiding phishing</a:t>
            </a:r>
          </a:p>
          <a:p>
            <a:pPr marL="457200" indent="-457200">
              <a:buFont typeface="+mj-lt"/>
              <a:buAutoNum type="arabicPeriod"/>
            </a:pPr>
            <a:r>
              <a:rPr lang="en-GB" sz="1500" dirty="0"/>
              <a:t>Digital etiquette: professional tone in emails/ online meetings</a:t>
            </a:r>
          </a:p>
          <a:p>
            <a:pPr marL="457200" indent="-457200">
              <a:buFont typeface="+mj-lt"/>
              <a:buAutoNum type="arabicPeriod"/>
            </a:pPr>
            <a:r>
              <a:rPr lang="en-GB" sz="1500" dirty="0"/>
              <a:t>Lifelong learning: using digital tools for CPD and research</a:t>
            </a:r>
          </a:p>
          <a:p>
            <a:pPr marL="457200" indent="-457200">
              <a:buFont typeface="+mj-lt"/>
              <a:buAutoNum type="arabicPeriod"/>
            </a:pPr>
            <a:endParaRPr lang="en-GB" sz="1500" dirty="0"/>
          </a:p>
          <a:p>
            <a:pPr marL="0" indent="0">
              <a:buNone/>
            </a:pPr>
            <a:r>
              <a:rPr lang="en-GB" sz="1500" dirty="0"/>
              <a:t>Professionalism doesn’t stop at the ward or office, it continues online!</a:t>
            </a:r>
          </a:p>
        </p:txBody>
      </p:sp>
      <p:pic>
        <p:nvPicPr>
          <p:cNvPr id="8" name="Picture 7" descr="A person in a suit and tie&#10;&#10;AI-generated content may be incorrect.">
            <a:extLst>
              <a:ext uri="{FF2B5EF4-FFF2-40B4-BE49-F238E27FC236}">
                <a16:creationId xmlns:a16="http://schemas.microsoft.com/office/drawing/2014/main" id="{D114A717-F796-07C3-F904-171DADAAD49A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r="3" b="30619"/>
          <a:stretch>
            <a:fillRect/>
          </a:stretch>
        </p:blipFill>
        <p:spPr>
          <a:xfrm>
            <a:off x="7675658" y="2093976"/>
            <a:ext cx="3941064" cy="4096512"/>
          </a:xfrm>
          <a:prstGeom prst="rect">
            <a:avLst/>
          </a:prstGeom>
        </p:spPr>
      </p:pic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471C68FC-A9FB-E645-6233-9DFEC75BED6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</p:spPr>
        <p:txBody>
          <a:bodyPr>
            <a:normAutofit/>
          </a:bodyPr>
          <a:lstStyle/>
          <a:p>
            <a:pPr>
              <a:spcAft>
                <a:spcPts val="600"/>
              </a:spcAft>
            </a:pPr>
            <a:r>
              <a:rPr lang="en-GB"/>
              <a:t>Simona Ferraraccio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67B5BB9F-03F0-209D-A951-98C974FFF01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</p:spPr>
        <p:txBody>
          <a:bodyPr>
            <a:normAutofit/>
          </a:bodyPr>
          <a:lstStyle/>
          <a:p>
            <a:pPr>
              <a:spcAft>
                <a:spcPts val="600"/>
              </a:spcAft>
            </a:pPr>
            <a:fld id="{18A6BF25-60AE-4C21-8F6F-C6291BFE2ED6}" type="slidenum">
              <a:rPr lang="en-GB" smtClean="0"/>
              <a:pPr>
                <a:spcAft>
                  <a:spcPts val="600"/>
                </a:spcAft>
              </a:pPr>
              <a:t>18</a:t>
            </a:fld>
            <a:endParaRPr lang="en-GB"/>
          </a:p>
        </p:txBody>
      </p:sp>
      <p:pic>
        <p:nvPicPr>
          <p:cNvPr id="6" name="Picture 5" descr="A black and yellow logo&#10;&#10;Description automatically generated">
            <a:extLst>
              <a:ext uri="{FF2B5EF4-FFF2-40B4-BE49-F238E27FC236}">
                <a16:creationId xmlns:a16="http://schemas.microsoft.com/office/drawing/2014/main" id="{9BACD756-015E-680A-59DF-5B4352ECE603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5557957"/>
            <a:ext cx="2340077" cy="130004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4950624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5BC6C98-FCD6-BE73-311A-5B176E9AB60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46798" y="1325563"/>
            <a:ext cx="10515600" cy="4351338"/>
          </a:xfrm>
        </p:spPr>
        <p:txBody>
          <a:bodyPr/>
          <a:lstStyle/>
          <a:p>
            <a:pPr marL="0" indent="0">
              <a:buNone/>
            </a:pPr>
            <a:r>
              <a:rPr lang="en-GB" dirty="0"/>
              <a:t>Email 1: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“Hey, what’s up with patient 123? Send me their info ASAP!!”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Email 2:</a:t>
            </a:r>
          </a:p>
          <a:p>
            <a:pPr marL="0" indent="0">
              <a:buNone/>
            </a:pPr>
            <a:r>
              <a:rPr lang="en-GB" dirty="0"/>
              <a:t>“Dear [Name], Could you please update me on Mr Jones’ care plan today? Many thanks.”</a:t>
            </a:r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F7DC2CCD-F92C-533E-1775-28A118B4B358}"/>
              </a:ext>
            </a:extLst>
          </p:cNvPr>
          <p:cNvSpPr/>
          <p:nvPr/>
        </p:nvSpPr>
        <p:spPr>
          <a:xfrm>
            <a:off x="622998" y="1325563"/>
            <a:ext cx="10379947" cy="1769329"/>
          </a:xfrm>
          <a:prstGeom prst="rect">
            <a:avLst/>
          </a:prstGeom>
          <a:noFill/>
          <a:ln>
            <a:solidFill>
              <a:srgbClr val="C0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58390D5-8598-3068-64B0-6A69EB9B54C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0"/>
            <a:ext cx="12192000" cy="1065125"/>
          </a:xfrm>
        </p:spPr>
        <p:txBody>
          <a:bodyPr>
            <a:normAutofit/>
          </a:bodyPr>
          <a:lstStyle/>
          <a:p>
            <a:r>
              <a:rPr lang="en-GB" sz="3200" b="1" dirty="0"/>
              <a:t>Analyse these two emails: which one is unprofessional and why?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91AEC3D9-1113-8B88-87F8-DE1C7580333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Simona Ferraraccio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338610B4-37F2-B9B1-6E8F-13A683365DF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A6BF25-60AE-4C21-8F6F-C6291BFE2ED6}" type="slidenum">
              <a:rPr lang="en-GB" smtClean="0"/>
              <a:t>19</a:t>
            </a:fld>
            <a:endParaRPr lang="en-GB"/>
          </a:p>
        </p:txBody>
      </p:sp>
      <p:pic>
        <p:nvPicPr>
          <p:cNvPr id="6" name="Picture 5" descr="A black and yellow logo&#10;&#10;Description automatically generated">
            <a:extLst>
              <a:ext uri="{FF2B5EF4-FFF2-40B4-BE49-F238E27FC236}">
                <a16:creationId xmlns:a16="http://schemas.microsoft.com/office/drawing/2014/main" id="{B702956A-4383-6E75-CF93-3D1DCD5FCB03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5557957"/>
            <a:ext cx="2340077" cy="1300043"/>
          </a:xfrm>
          <a:prstGeom prst="rect">
            <a:avLst/>
          </a:prstGeom>
        </p:spPr>
      </p:pic>
      <p:sp>
        <p:nvSpPr>
          <p:cNvPr id="11" name="TextBox 10">
            <a:extLst>
              <a:ext uri="{FF2B5EF4-FFF2-40B4-BE49-F238E27FC236}">
                <a16:creationId xmlns:a16="http://schemas.microsoft.com/office/drawing/2014/main" id="{9FFAF5DF-9E3E-8A55-2CC5-712FD207B595}"/>
              </a:ext>
            </a:extLst>
          </p:cNvPr>
          <p:cNvSpPr txBox="1"/>
          <p:nvPr/>
        </p:nvSpPr>
        <p:spPr>
          <a:xfrm>
            <a:off x="2383971" y="6125518"/>
            <a:ext cx="3383783" cy="2308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900" dirty="0">
                <a:hlinkClick r:id="rId3" tooltip="http://mithileshjoshi.blogspot.com/2016/06/why-your-adsense-account-not-getting.html"/>
              </a:rPr>
              <a:t>This Photo</a:t>
            </a:r>
            <a:r>
              <a:rPr lang="en-GB" sz="900" dirty="0"/>
              <a:t> by Unknown Author is licensed under </a:t>
            </a:r>
            <a:r>
              <a:rPr lang="en-GB" sz="900" dirty="0">
                <a:hlinkClick r:id="rId4" tooltip="https://creativecommons.org/licenses/by-nc-nd/3.0/"/>
              </a:rPr>
              <a:t>CC BY-NC-ND</a:t>
            </a:r>
            <a:endParaRPr lang="en-GB" sz="900" dirty="0"/>
          </a:p>
        </p:txBody>
      </p:sp>
      <p:pic>
        <p:nvPicPr>
          <p:cNvPr id="10" name="Picture 9" descr="Red text on a black background&#10;&#10;AI-generated content may be incorrect.">
            <a:extLst>
              <a:ext uri="{FF2B5EF4-FFF2-40B4-BE49-F238E27FC236}">
                <a16:creationId xmlns:a16="http://schemas.microsoft.com/office/drawing/2014/main" id="{28FD388D-DF07-2C8D-2BC9-F5EEAB9F398B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8140002" y="838627"/>
            <a:ext cx="3429000" cy="1371600"/>
          </a:xfrm>
          <a:prstGeom prst="rect">
            <a:avLst/>
          </a:prstGeom>
        </p:spPr>
      </p:pic>
      <p:sp>
        <p:nvSpPr>
          <p:cNvPr id="12" name="Rectangle 11">
            <a:extLst>
              <a:ext uri="{FF2B5EF4-FFF2-40B4-BE49-F238E27FC236}">
                <a16:creationId xmlns:a16="http://schemas.microsoft.com/office/drawing/2014/main" id="{D14D9F24-4BBF-DA50-694F-27629F61E0C1}"/>
              </a:ext>
            </a:extLst>
          </p:cNvPr>
          <p:cNvSpPr/>
          <p:nvPr/>
        </p:nvSpPr>
        <p:spPr>
          <a:xfrm>
            <a:off x="622998" y="3236486"/>
            <a:ext cx="10379947" cy="1769329"/>
          </a:xfrm>
          <a:prstGeom prst="rect">
            <a:avLst/>
          </a:prstGeom>
          <a:noFill/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14" name="Picture 13" descr="A green stamp with white text&#10;&#10;AI-generated content may be incorrect.">
            <a:extLst>
              <a:ext uri="{FF2B5EF4-FFF2-40B4-BE49-F238E27FC236}">
                <a16:creationId xmlns:a16="http://schemas.microsoft.com/office/drawing/2014/main" id="{20F6D655-5E44-71DF-4EE2-5302D32AE75E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7"/>
              </a:ext>
            </a:extLst>
          </a:blip>
          <a:stretch>
            <a:fillRect/>
          </a:stretch>
        </p:blipFill>
        <p:spPr>
          <a:xfrm>
            <a:off x="9468896" y="4365612"/>
            <a:ext cx="2100106" cy="184236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6573023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animBg="1"/>
      <p:bldP spid="12" grpId="0" animBg="1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" name="Group 2">
            <a:extLst>
              <a:ext uri="{FF2B5EF4-FFF2-40B4-BE49-F238E27FC236}">
                <a16:creationId xmlns:a16="http://schemas.microsoft.com/office/drawing/2014/main" id="{B4B73C34-963E-5485-58EA-5AD2922287FB}"/>
              </a:ext>
            </a:extLst>
          </p:cNvPr>
          <p:cNvGrpSpPr/>
          <p:nvPr/>
        </p:nvGrpSpPr>
        <p:grpSpPr>
          <a:xfrm>
            <a:off x="6959059" y="1536174"/>
            <a:ext cx="5006696" cy="4895816"/>
            <a:chOff x="6422480" y="1536174"/>
            <a:chExt cx="5006696" cy="4895816"/>
          </a:xfrm>
        </p:grpSpPr>
        <p:pic>
          <p:nvPicPr>
            <p:cNvPr id="13" name="Picture 12" descr="A colorful circle with four circles&#10;&#10;AI-generated content may be incorrect.">
              <a:extLst>
                <a:ext uri="{FF2B5EF4-FFF2-40B4-BE49-F238E27FC236}">
                  <a16:creationId xmlns:a16="http://schemas.microsoft.com/office/drawing/2014/main" id="{EE274121-6959-D62A-3B56-43B5A9866D69}"/>
                </a:ext>
              </a:extLst>
            </p:cNvPr>
            <p:cNvPicPr>
              <a:picLocks noChangeAspect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  <a:ext uri="{837473B0-CC2E-450A-ABE3-18F120FF3D39}">
                  <a1611:picAttrSrcUrl xmlns:a1611="http://schemas.microsoft.com/office/drawing/2016/11/main" r:id="rId3"/>
                </a:ext>
              </a:extLst>
            </a:blip>
            <a:srcRect l="6697" t="7367" r="7296" b="8531"/>
            <a:stretch>
              <a:fillRect/>
            </a:stretch>
          </p:blipFill>
          <p:spPr>
            <a:xfrm>
              <a:off x="6422480" y="1536174"/>
              <a:ext cx="5006696" cy="4895816"/>
            </a:xfrm>
            <a:prstGeom prst="rect">
              <a:avLst/>
            </a:prstGeom>
          </p:spPr>
        </p:pic>
        <p:sp>
          <p:nvSpPr>
            <p:cNvPr id="14" name="TextBox 13">
              <a:extLst>
                <a:ext uri="{FF2B5EF4-FFF2-40B4-BE49-F238E27FC236}">
                  <a16:creationId xmlns:a16="http://schemas.microsoft.com/office/drawing/2014/main" id="{47F805A1-07D3-1F40-B801-18C123A04809}"/>
                </a:ext>
              </a:extLst>
            </p:cNvPr>
            <p:cNvSpPr txBox="1"/>
            <p:nvPr/>
          </p:nvSpPr>
          <p:spPr>
            <a:xfrm>
              <a:off x="6867577" y="2444909"/>
              <a:ext cx="1621134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GB" b="1" dirty="0"/>
                <a:t>My Values</a:t>
              </a:r>
            </a:p>
          </p:txBody>
        </p:sp>
        <p:sp>
          <p:nvSpPr>
            <p:cNvPr id="15" name="TextBox 14">
              <a:extLst>
                <a:ext uri="{FF2B5EF4-FFF2-40B4-BE49-F238E27FC236}">
                  <a16:creationId xmlns:a16="http://schemas.microsoft.com/office/drawing/2014/main" id="{BFAE9C87-BAA4-3E11-DDE3-ACD79E76522A}"/>
                </a:ext>
              </a:extLst>
            </p:cNvPr>
            <p:cNvSpPr txBox="1"/>
            <p:nvPr/>
          </p:nvSpPr>
          <p:spPr>
            <a:xfrm>
              <a:off x="9491872" y="2444909"/>
              <a:ext cx="1621134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GB" b="1" dirty="0"/>
                <a:t>My strengths</a:t>
              </a:r>
            </a:p>
          </p:txBody>
        </p:sp>
        <p:sp>
          <p:nvSpPr>
            <p:cNvPr id="16" name="TextBox 15">
              <a:extLst>
                <a:ext uri="{FF2B5EF4-FFF2-40B4-BE49-F238E27FC236}">
                  <a16:creationId xmlns:a16="http://schemas.microsoft.com/office/drawing/2014/main" id="{16243820-087E-2AB7-5640-030E714902FE}"/>
                </a:ext>
              </a:extLst>
            </p:cNvPr>
            <p:cNvSpPr txBox="1"/>
            <p:nvPr/>
          </p:nvSpPr>
          <p:spPr>
            <a:xfrm>
              <a:off x="6673309" y="4868237"/>
              <a:ext cx="2009670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GB" b="1" dirty="0"/>
                <a:t>Areas to improve</a:t>
              </a:r>
            </a:p>
          </p:txBody>
        </p:sp>
        <p:sp>
          <p:nvSpPr>
            <p:cNvPr id="17" name="TextBox 16">
              <a:extLst>
                <a:ext uri="{FF2B5EF4-FFF2-40B4-BE49-F238E27FC236}">
                  <a16:creationId xmlns:a16="http://schemas.microsoft.com/office/drawing/2014/main" id="{4AB96AF8-F46A-AC37-4271-558584E2DA5B}"/>
                </a:ext>
              </a:extLst>
            </p:cNvPr>
            <p:cNvSpPr txBox="1"/>
            <p:nvPr/>
          </p:nvSpPr>
          <p:spPr>
            <a:xfrm>
              <a:off x="9327905" y="4868237"/>
              <a:ext cx="2009670" cy="646331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GB" b="1" dirty="0"/>
                <a:t>Professional standards</a:t>
              </a:r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31913EB4-A347-800B-104E-B53F76A4C8A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4864" y="188119"/>
            <a:ext cx="10515600" cy="711740"/>
          </a:xfrm>
        </p:spPr>
        <p:txBody>
          <a:bodyPr>
            <a:normAutofit/>
          </a:bodyPr>
          <a:lstStyle/>
          <a:p>
            <a:r>
              <a:rPr lang="en-GB" sz="3600" b="1" dirty="0"/>
              <a:t>Self-assessment activity: Professional Identity Map</a:t>
            </a:r>
          </a:p>
        </p:txBody>
      </p:sp>
      <p:pic>
        <p:nvPicPr>
          <p:cNvPr id="7" name="Content Placeholder 6">
            <a:extLst>
              <a:ext uri="{FF2B5EF4-FFF2-40B4-BE49-F238E27FC236}">
                <a16:creationId xmlns:a16="http://schemas.microsoft.com/office/drawing/2014/main" id="{4E9FE183-73EA-E23C-FB3E-3F1ADE0DD80E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5"/>
              </a:ext>
            </a:extLst>
          </a:blip>
          <a:stretch>
            <a:fillRect/>
          </a:stretch>
        </p:blipFill>
        <p:spPr>
          <a:xfrm>
            <a:off x="10375080" y="136525"/>
            <a:ext cx="1590675" cy="1428750"/>
          </a:xfrm>
        </p:spPr>
      </p:pic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DD209864-DEC0-A117-D384-8499560CAC5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Simona Ferraraccio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733A73FF-2B19-9F45-EB61-F713BCF5A10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A6BF25-60AE-4C21-8F6F-C6291BFE2ED6}" type="slidenum">
              <a:rPr lang="en-GB" smtClean="0"/>
              <a:t>20</a:t>
            </a:fld>
            <a:endParaRPr lang="en-GB"/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EF5CA135-BA3E-8BCD-E604-26F15644A929}"/>
              </a:ext>
            </a:extLst>
          </p:cNvPr>
          <p:cNvSpPr txBox="1"/>
          <p:nvPr/>
        </p:nvSpPr>
        <p:spPr>
          <a:xfrm>
            <a:off x="0" y="1536174"/>
            <a:ext cx="6673309" cy="378565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600" dirty="0"/>
              <a:t>Reflect about your-self and fill the Venn diagram:</a:t>
            </a:r>
          </a:p>
          <a:p>
            <a:endParaRPr lang="en-GB" sz="1600" dirty="0"/>
          </a:p>
          <a:p>
            <a:pPr marL="342900" indent="-342900">
              <a:buAutoNum type="arabicPeriod"/>
            </a:pPr>
            <a:r>
              <a:rPr lang="en-GB" sz="1600" dirty="0"/>
              <a:t>My values: What matters to me?</a:t>
            </a:r>
          </a:p>
          <a:p>
            <a:pPr marL="342900" indent="-342900">
              <a:buAutoNum type="arabicPeriod"/>
            </a:pPr>
            <a:r>
              <a:rPr lang="en-GB" sz="1600" dirty="0"/>
              <a:t>My strengths: What am I good at?</a:t>
            </a:r>
          </a:p>
          <a:p>
            <a:pPr marL="342900" indent="-342900">
              <a:buAutoNum type="arabicPeriod"/>
            </a:pPr>
            <a:r>
              <a:rPr lang="en-GB" sz="1600" dirty="0"/>
              <a:t>Areas to improve: Where do I struggle?</a:t>
            </a:r>
          </a:p>
          <a:p>
            <a:pPr marL="342900" indent="-342900">
              <a:buAutoNum type="arabicPeriod"/>
            </a:pPr>
            <a:r>
              <a:rPr lang="en-GB" sz="1600" dirty="0"/>
              <a:t>Professional standards: What does my future profession expect from me?</a:t>
            </a:r>
          </a:p>
          <a:p>
            <a:pPr marL="342900" indent="-342900">
              <a:buAutoNum type="arabicPeriod"/>
            </a:pPr>
            <a:endParaRPr lang="en-GB" sz="1600" dirty="0"/>
          </a:p>
          <a:p>
            <a:r>
              <a:rPr lang="en-GB" sz="1600" dirty="0"/>
              <a:t>Where the circles overlap, it forms your </a:t>
            </a:r>
            <a:r>
              <a:rPr lang="en-GB" sz="1600" b="1" dirty="0"/>
              <a:t>Professional Identity.</a:t>
            </a:r>
          </a:p>
          <a:p>
            <a:endParaRPr lang="en-GB" sz="1600" b="1" dirty="0"/>
          </a:p>
          <a:p>
            <a:r>
              <a:rPr lang="en-GB" sz="1600" b="1" dirty="0"/>
              <a:t>For example: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600" dirty="0"/>
              <a:t>“I value honesty and teamwork”</a:t>
            </a:r>
            <a:r>
              <a:rPr lang="en-GB" sz="1600" dirty="0">
                <a:sym typeface="Wingdings" panose="05000000000000000000" pitchFamily="2" charset="2"/>
              </a:rPr>
              <a:t> links to NHS Working together value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600" dirty="0">
                <a:sym typeface="Wingdings" panose="05000000000000000000" pitchFamily="2" charset="2"/>
              </a:rPr>
              <a:t>“I’m good at communicating with patients” links to employability and patient care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600" dirty="0">
                <a:sym typeface="Wingdings" panose="05000000000000000000" pitchFamily="2" charset="2"/>
              </a:rPr>
              <a:t>“I need to improve my digital skills”  links to digital professionalism</a:t>
            </a:r>
            <a:endParaRPr lang="en-GB" sz="1600" dirty="0"/>
          </a:p>
        </p:txBody>
      </p:sp>
      <p:pic>
        <p:nvPicPr>
          <p:cNvPr id="19" name="Picture 18" descr="A black and yellow logo&#10;&#10;Description automatically generated">
            <a:extLst>
              <a:ext uri="{FF2B5EF4-FFF2-40B4-BE49-F238E27FC236}">
                <a16:creationId xmlns:a16="http://schemas.microsoft.com/office/drawing/2014/main" id="{63FB6F63-F6A6-D081-7031-8BD0566CBC19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5557957"/>
            <a:ext cx="2340077" cy="130004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68465991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82C2139-6608-72B3-B562-50DD3B4ED5D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7BE228CE-B7B1-E1FB-B63C-61070FA4CEB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Simona Ferraraccio</a:t>
            </a:r>
          </a:p>
        </p:txBody>
      </p:sp>
      <p:pic>
        <p:nvPicPr>
          <p:cNvPr id="10" name="Picture 9" descr="A black and yellow logo&#10;&#10;Description automatically generated">
            <a:extLst>
              <a:ext uri="{FF2B5EF4-FFF2-40B4-BE49-F238E27FC236}">
                <a16:creationId xmlns:a16="http://schemas.microsoft.com/office/drawing/2014/main" id="{32FD8A73-5AB3-02BF-80C6-A4A118498A20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5557957"/>
            <a:ext cx="2340077" cy="1300043"/>
          </a:xfrm>
          <a:prstGeom prst="rect">
            <a:avLst/>
          </a:prstGeom>
        </p:spPr>
      </p:pic>
      <p:pic>
        <p:nvPicPr>
          <p:cNvPr id="12" name="Picture 11" descr="A hand holding a megaphone&#10;&#10;AI-generated content may be incorrect.">
            <a:extLst>
              <a:ext uri="{FF2B5EF4-FFF2-40B4-BE49-F238E27FC236}">
                <a16:creationId xmlns:a16="http://schemas.microsoft.com/office/drawing/2014/main" id="{A9A29838-7913-7589-5C12-D0FB602C9ACB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4"/>
              </a:ext>
            </a:extLst>
          </a:blip>
          <a:stretch>
            <a:fillRect/>
          </a:stretch>
        </p:blipFill>
        <p:spPr>
          <a:xfrm>
            <a:off x="1524000" y="414457"/>
            <a:ext cx="9144000" cy="51435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79085003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48FF5CD-938B-7B08-273A-A57B9CDE84E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Content Placeholder 6" descr="A chalkboard with a clock and words&#10;&#10;AI-generated content may be incorrect.">
            <a:extLst>
              <a:ext uri="{FF2B5EF4-FFF2-40B4-BE49-F238E27FC236}">
                <a16:creationId xmlns:a16="http://schemas.microsoft.com/office/drawing/2014/main" id="{C5C61636-2809-2500-903A-CA3DBC56D5B5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l="3461" t="14464"/>
          <a:stretch>
            <a:fillRect/>
          </a:stretch>
        </p:blipFill>
        <p:spPr>
          <a:xfrm>
            <a:off x="0" y="0"/>
            <a:ext cx="12192000" cy="6856718"/>
          </a:xfrm>
          <a:prstGeom prst="rect">
            <a:avLst/>
          </a:prstGeom>
        </p:spPr>
      </p:pic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B83F8E3B-6C26-6D08-6B04-2EBEE51C599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</p:spPr>
        <p:txBody>
          <a:bodyPr vert="horz" lIns="91440" tIns="45720" rIns="91440" bIns="45720" rtlCol="0" anchor="ctr">
            <a:normAutofit/>
          </a:bodyPr>
          <a:lstStyle/>
          <a:p>
            <a:pPr>
              <a:spcAft>
                <a:spcPts val="600"/>
              </a:spcAft>
            </a:pPr>
            <a:r>
              <a:rPr lang="en-US" kern="1200">
                <a:solidFill>
                  <a:srgbClr val="FFFFFF"/>
                </a:solidFill>
                <a:latin typeface="+mn-lt"/>
                <a:ea typeface="+mn-ea"/>
                <a:cs typeface="+mn-cs"/>
              </a:rPr>
              <a:t>Simona Ferraraccio</a:t>
            </a:r>
          </a:p>
        </p:txBody>
      </p:sp>
      <p:pic>
        <p:nvPicPr>
          <p:cNvPr id="8" name="Picture 7" descr="A black and yellow logo&#10;&#10;Description automatically generated">
            <a:extLst>
              <a:ext uri="{FF2B5EF4-FFF2-40B4-BE49-F238E27FC236}">
                <a16:creationId xmlns:a16="http://schemas.microsoft.com/office/drawing/2014/main" id="{88001CF4-B5A7-C3AF-F407-519559C8347B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5557957"/>
            <a:ext cx="2340077" cy="130004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71964293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B6CDA21F-E7AF-4C75-8395-33F58D5B0E4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73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3" name="Group 12">
            <a:extLst>
              <a:ext uri="{FF2B5EF4-FFF2-40B4-BE49-F238E27FC236}">
                <a16:creationId xmlns:a16="http://schemas.microsoft.com/office/drawing/2014/main" id="{AE1C45F0-260A-458C-96ED-C1F6D215121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4" y="1216597"/>
            <a:ext cx="731521" cy="673460"/>
            <a:chOff x="3940602" y="308034"/>
            <a:chExt cx="2116791" cy="3428999"/>
          </a:xfrm>
          <a:solidFill>
            <a:schemeClr val="accent4"/>
          </a:solidFill>
        </p:grpSpPr>
        <p:sp>
          <p:nvSpPr>
            <p:cNvPr id="14" name="Rectangle 13">
              <a:extLst>
                <a:ext uri="{FF2B5EF4-FFF2-40B4-BE49-F238E27FC236}">
                  <a16:creationId xmlns:a16="http://schemas.microsoft.com/office/drawing/2014/main" id="{A6604B49-AD5C-4590-B051-06C8222ECD9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940602" y="308034"/>
              <a:ext cx="566743" cy="3428999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5" name="Rectangle 14">
              <a:extLst>
                <a:ext uri="{FF2B5EF4-FFF2-40B4-BE49-F238E27FC236}">
                  <a16:creationId xmlns:a16="http://schemas.microsoft.com/office/drawing/2014/main" id="{743ECCAF-29C5-4537-947C-7EA1292463D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715626" y="308034"/>
              <a:ext cx="566743" cy="3428999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6" name="Rectangle 15">
              <a:extLst>
                <a:ext uri="{FF2B5EF4-FFF2-40B4-BE49-F238E27FC236}">
                  <a16:creationId xmlns:a16="http://schemas.microsoft.com/office/drawing/2014/main" id="{ED49787B-8DE6-4467-AD0A-8DECC6E0C2D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490650" y="308034"/>
              <a:ext cx="566743" cy="3428999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8" name="Rectangle 17">
            <a:extLst>
              <a:ext uri="{FF2B5EF4-FFF2-40B4-BE49-F238E27FC236}">
                <a16:creationId xmlns:a16="http://schemas.microsoft.com/office/drawing/2014/main" id="{D5B0017B-2ECA-49AF-B397-DC140825DF8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0079" y="613954"/>
            <a:ext cx="10907487" cy="1894116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D9B513F-17EA-581C-8A56-66847587620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43631" y="809898"/>
            <a:ext cx="9942716" cy="1554480"/>
          </a:xfrm>
        </p:spPr>
        <p:txBody>
          <a:bodyPr anchor="ctr">
            <a:normAutofit/>
          </a:bodyPr>
          <a:lstStyle/>
          <a:p>
            <a:r>
              <a:rPr lang="en-GB" b="1" dirty="0"/>
              <a:t>Session 3: Professionalism in Interviews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6DD94ED-EF89-C3D0-38AE-E808FAE1FFD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45028" y="2704014"/>
            <a:ext cx="9941319" cy="3124658"/>
          </a:xfrm>
        </p:spPr>
        <p:txBody>
          <a:bodyPr anchor="ctr">
            <a:normAutofit/>
          </a:bodyPr>
          <a:lstStyle/>
          <a:p>
            <a:r>
              <a:rPr lang="en-GB" sz="2400" dirty="0"/>
              <a:t>Why interviews are tests of professionalism</a:t>
            </a:r>
          </a:p>
          <a:p>
            <a:r>
              <a:rPr lang="en-GB" sz="2400" dirty="0"/>
              <a:t>Key professional behaviours in interviews</a:t>
            </a:r>
          </a:p>
          <a:p>
            <a:r>
              <a:rPr lang="en-GB" sz="2400" dirty="0"/>
              <a:t>Group work: Mock interview questions to practice in pairs.</a:t>
            </a:r>
          </a:p>
          <a:p>
            <a:r>
              <a:rPr lang="en-GB" sz="2400" dirty="0"/>
              <a:t>Activity: Write a reflection about your mock interview</a:t>
            </a:r>
          </a:p>
        </p:txBody>
      </p:sp>
      <p:cxnSp>
        <p:nvCxnSpPr>
          <p:cNvPr id="20" name="Straight Connector 19">
            <a:extLst>
              <a:ext uri="{FF2B5EF4-FFF2-40B4-BE49-F238E27FC236}">
                <a16:creationId xmlns:a16="http://schemas.microsoft.com/office/drawing/2014/main" id="{6CF1BAF6-AD41-4082-B212-8A1F9A2E877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838200" y="6485313"/>
            <a:ext cx="10515600" cy="0"/>
          </a:xfrm>
          <a:prstGeom prst="line">
            <a:avLst/>
          </a:prstGeom>
          <a:ln w="57150">
            <a:solidFill>
              <a:schemeClr val="accent4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9A2BDB72-48D8-C779-AE2A-656B643BFB3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492240"/>
            <a:ext cx="4114800" cy="365125"/>
          </a:xfrm>
        </p:spPr>
        <p:txBody>
          <a:bodyPr>
            <a:normAutofit/>
          </a:bodyPr>
          <a:lstStyle/>
          <a:p>
            <a:pPr>
              <a:spcAft>
                <a:spcPts val="600"/>
              </a:spcAft>
            </a:pPr>
            <a:r>
              <a:rPr lang="en-GB"/>
              <a:t>Simona Ferraraccio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A08C7387-0A74-F5B5-2E52-A07803538DE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492240"/>
            <a:ext cx="2743200" cy="365125"/>
          </a:xfrm>
        </p:spPr>
        <p:txBody>
          <a:bodyPr>
            <a:normAutofit/>
          </a:bodyPr>
          <a:lstStyle/>
          <a:p>
            <a:pPr>
              <a:spcAft>
                <a:spcPts val="600"/>
              </a:spcAft>
            </a:pPr>
            <a:fld id="{18A6BF25-60AE-4C21-8F6F-C6291BFE2ED6}" type="slidenum">
              <a:rPr lang="en-GB" smtClean="0"/>
              <a:pPr>
                <a:spcAft>
                  <a:spcPts val="600"/>
                </a:spcAft>
              </a:pPr>
              <a:t>23</a:t>
            </a:fld>
            <a:endParaRPr lang="en-GB"/>
          </a:p>
        </p:txBody>
      </p:sp>
      <p:pic>
        <p:nvPicPr>
          <p:cNvPr id="6" name="Picture 5" descr="A black and yellow logo&#10;&#10;Description automatically generated">
            <a:extLst>
              <a:ext uri="{FF2B5EF4-FFF2-40B4-BE49-F238E27FC236}">
                <a16:creationId xmlns:a16="http://schemas.microsoft.com/office/drawing/2014/main" id="{A8ED0A76-BCA8-0055-239E-3975B57F772B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5557957"/>
            <a:ext cx="2340077" cy="130004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88397002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8D12ECA-9AAD-D6F3-7D9B-B73174CAA40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45347" y="136525"/>
            <a:ext cx="10515600" cy="1325563"/>
          </a:xfrm>
        </p:spPr>
        <p:txBody>
          <a:bodyPr/>
          <a:lstStyle/>
          <a:p>
            <a:r>
              <a:rPr lang="en-GB" b="1" dirty="0"/>
              <a:t>Why interviews test Professionalism?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9F43020-CC36-60F6-5638-F217F329B60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90435" y="1482185"/>
            <a:ext cx="12101565" cy="4351338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2000" dirty="0"/>
              <a:t>An interview is not just about your skills; it’s about how you demonstrate professionalism!</a:t>
            </a:r>
          </a:p>
          <a:p>
            <a:pPr marL="0" indent="0">
              <a:buNone/>
            </a:pPr>
            <a:endParaRPr lang="en-GB" sz="2000" dirty="0"/>
          </a:p>
          <a:p>
            <a:pPr marL="0" indent="0">
              <a:buNone/>
            </a:pPr>
            <a:r>
              <a:rPr lang="en-GB" sz="2000" dirty="0"/>
              <a:t>Employers are looking at:</a:t>
            </a:r>
          </a:p>
          <a:p>
            <a:pPr marL="0" indent="0">
              <a:buNone/>
            </a:pPr>
            <a:r>
              <a:rPr lang="en-GB" sz="2000" dirty="0"/>
              <a:t>👔 </a:t>
            </a:r>
            <a:r>
              <a:rPr lang="en-GB" sz="2000" b="1" dirty="0"/>
              <a:t>Appearance and first impressions: </a:t>
            </a:r>
            <a:r>
              <a:rPr lang="en-GB" sz="2000" dirty="0"/>
              <a:t>dress, posture, eye contact</a:t>
            </a:r>
          </a:p>
          <a:p>
            <a:pPr marL="0" indent="0">
              <a:buNone/>
            </a:pPr>
            <a:r>
              <a:rPr lang="en-GB" sz="2000" dirty="0"/>
              <a:t>        </a:t>
            </a:r>
            <a:r>
              <a:rPr lang="en-GB" sz="2000" b="1" dirty="0"/>
              <a:t>Punctuality</a:t>
            </a:r>
            <a:r>
              <a:rPr lang="en-GB" sz="2000" dirty="0"/>
              <a:t>: arriving early, prepared, respectful of time</a:t>
            </a:r>
          </a:p>
          <a:p>
            <a:pPr marL="0" indent="0">
              <a:buNone/>
            </a:pPr>
            <a:r>
              <a:rPr lang="en-GB" sz="2000" dirty="0"/>
              <a:t>        </a:t>
            </a:r>
            <a:r>
              <a:rPr lang="en-GB" sz="2000" b="1" dirty="0"/>
              <a:t>Communication</a:t>
            </a:r>
            <a:r>
              <a:rPr lang="en-GB" sz="2000" dirty="0"/>
              <a:t>: clear, polite, confident, no slang</a:t>
            </a:r>
          </a:p>
          <a:p>
            <a:pPr marL="0" indent="0">
              <a:buNone/>
            </a:pPr>
            <a:r>
              <a:rPr lang="en-GB" sz="2000" dirty="0"/>
              <a:t>        </a:t>
            </a:r>
            <a:r>
              <a:rPr lang="en-GB" sz="2000" b="1" dirty="0"/>
              <a:t>Attitude: </a:t>
            </a:r>
            <a:r>
              <a:rPr lang="en-GB" sz="2000" dirty="0"/>
              <a:t>positivity, willingness to learn, respect</a:t>
            </a:r>
          </a:p>
          <a:p>
            <a:pPr marL="0" indent="0">
              <a:buNone/>
            </a:pPr>
            <a:r>
              <a:rPr lang="en-GB" sz="2000" b="1" dirty="0"/>
              <a:t>        Reflection: </a:t>
            </a:r>
            <a:r>
              <a:rPr lang="en-GB" sz="2000" dirty="0"/>
              <a:t>ability to talk about mistakes and learning from them</a:t>
            </a:r>
          </a:p>
          <a:p>
            <a:pPr marL="0" indent="0">
              <a:buNone/>
            </a:pPr>
            <a:r>
              <a:rPr lang="en-GB" sz="2000" b="1" dirty="0"/>
              <a:t>        Digital professionalism: i</a:t>
            </a:r>
            <a:r>
              <a:rPr lang="en-GB" sz="2000" dirty="0"/>
              <a:t>nterview is online, background, technical readiness, email etiquette.</a:t>
            </a:r>
            <a:endParaRPr lang="en-GB" sz="2000" b="1" dirty="0"/>
          </a:p>
          <a:p>
            <a:pPr marL="0" indent="0">
              <a:buNone/>
            </a:pPr>
            <a:endParaRPr lang="en-GB" sz="2000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38D0DB4B-846C-2492-F704-F322F3071E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Simona Ferraraccio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70488E9F-8962-8D6F-0E66-6233DF05D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A6BF25-60AE-4C21-8F6F-C6291BFE2ED6}" type="slidenum">
              <a:rPr lang="en-GB" smtClean="0"/>
              <a:t>24</a:t>
            </a:fld>
            <a:endParaRPr lang="en-GB"/>
          </a:p>
        </p:txBody>
      </p:sp>
      <p:pic>
        <p:nvPicPr>
          <p:cNvPr id="6" name="Picture 5" descr="A black and yellow logo&#10;&#10;Description automatically generated">
            <a:extLst>
              <a:ext uri="{FF2B5EF4-FFF2-40B4-BE49-F238E27FC236}">
                <a16:creationId xmlns:a16="http://schemas.microsoft.com/office/drawing/2014/main" id="{6BD87671-65AE-EEAA-CE65-0578CA465349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5557957"/>
            <a:ext cx="2340077" cy="1300043"/>
          </a:xfrm>
          <a:prstGeom prst="rect">
            <a:avLst/>
          </a:prstGeom>
        </p:spPr>
      </p:pic>
      <p:pic>
        <p:nvPicPr>
          <p:cNvPr id="10" name="Graphic 9" descr="Clock with solid fill">
            <a:extLst>
              <a:ext uri="{FF2B5EF4-FFF2-40B4-BE49-F238E27FC236}">
                <a16:creationId xmlns:a16="http://schemas.microsoft.com/office/drawing/2014/main" id="{884B263A-CBB7-DE31-1F65-A059D75B7304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120579" y="3034856"/>
            <a:ext cx="401934" cy="401934"/>
          </a:xfrm>
          <a:prstGeom prst="rect">
            <a:avLst/>
          </a:prstGeom>
        </p:spPr>
      </p:pic>
      <p:pic>
        <p:nvPicPr>
          <p:cNvPr id="12" name="Graphic 11" descr="Marketing with solid fill">
            <a:extLst>
              <a:ext uri="{FF2B5EF4-FFF2-40B4-BE49-F238E27FC236}">
                <a16:creationId xmlns:a16="http://schemas.microsoft.com/office/drawing/2014/main" id="{420ABD8B-68CD-3B2F-FE68-2594CAC7971B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p:blipFill>
        <p:spPr>
          <a:xfrm>
            <a:off x="164960" y="3456887"/>
            <a:ext cx="401934" cy="401934"/>
          </a:xfrm>
          <a:prstGeom prst="rect">
            <a:avLst/>
          </a:prstGeom>
        </p:spPr>
      </p:pic>
      <p:pic>
        <p:nvPicPr>
          <p:cNvPr id="14" name="Graphic 13" descr="Expressionless face outline with solid fill">
            <a:extLst>
              <a:ext uri="{FF2B5EF4-FFF2-40B4-BE49-F238E27FC236}">
                <a16:creationId xmlns:a16="http://schemas.microsoft.com/office/drawing/2014/main" id="{B006FAEF-B696-8578-D7A0-3F7EF15DFAF4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p:blipFill>
        <p:spPr>
          <a:xfrm>
            <a:off x="124767" y="3878918"/>
            <a:ext cx="401934" cy="401934"/>
          </a:xfrm>
          <a:prstGeom prst="rect">
            <a:avLst/>
          </a:prstGeom>
        </p:spPr>
      </p:pic>
      <p:pic>
        <p:nvPicPr>
          <p:cNvPr id="16" name="Graphic 15" descr="Head with gears with solid fill">
            <a:extLst>
              <a:ext uri="{FF2B5EF4-FFF2-40B4-BE49-F238E27FC236}">
                <a16:creationId xmlns:a16="http://schemas.microsoft.com/office/drawing/2014/main" id="{21806E57-C95E-8DC8-F18B-273F15E06583}"/>
              </a:ext>
            </a:extLst>
          </p:cNvPr>
          <p:cNvPicPr>
            <a:picLocks noChangeAspect="1"/>
          </p:cNvPicPr>
          <p:nvPr/>
        </p:nvPicPr>
        <p:blipFill>
          <a:blip r:embed="rId9">
            <a:extLs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p:blipFill>
        <p:spPr>
          <a:xfrm>
            <a:off x="164960" y="4306455"/>
            <a:ext cx="401934" cy="401934"/>
          </a:xfrm>
          <a:prstGeom prst="rect">
            <a:avLst/>
          </a:prstGeom>
        </p:spPr>
      </p:pic>
      <p:pic>
        <p:nvPicPr>
          <p:cNvPr id="18" name="Graphic 17" descr="Scanner with solid fill">
            <a:extLst>
              <a:ext uri="{FF2B5EF4-FFF2-40B4-BE49-F238E27FC236}">
                <a16:creationId xmlns:a16="http://schemas.microsoft.com/office/drawing/2014/main" id="{4E1BC52B-3222-483F-C516-BED2980C910D}"/>
              </a:ext>
            </a:extLst>
          </p:cNvPr>
          <p:cNvPicPr>
            <a:picLocks noChangeAspect="1"/>
          </p:cNvPicPr>
          <p:nvPr/>
        </p:nvPicPr>
        <p:blipFill>
          <a:blip r:embed="rId11">
            <a:extLst>
              <a:ext uri="{96DAC541-7B7A-43D3-8B79-37D633B846F1}">
                <asvg:svgBlip xmlns:asvg="http://schemas.microsoft.com/office/drawing/2016/SVG/main" r:embed="rId12"/>
              </a:ext>
            </a:extLst>
          </a:blip>
          <a:stretch>
            <a:fillRect/>
          </a:stretch>
        </p:blipFill>
        <p:spPr>
          <a:xfrm>
            <a:off x="120579" y="4731239"/>
            <a:ext cx="401934" cy="40193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09489884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4" name="Rectangle 13">
            <a:extLst>
              <a:ext uri="{FF2B5EF4-FFF2-40B4-BE49-F238E27FC236}">
                <a16:creationId xmlns:a16="http://schemas.microsoft.com/office/drawing/2014/main" id="{7FF47CB7-972F-479F-A36D-9E72D26EC8D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Freeform: Shape 15">
            <a:extLst>
              <a:ext uri="{FF2B5EF4-FFF2-40B4-BE49-F238E27FC236}">
                <a16:creationId xmlns:a16="http://schemas.microsoft.com/office/drawing/2014/main" id="{0D153B68-5844-490D-8E67-F616D6D721C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1"/>
            <a:ext cx="11766176" cy="2061837"/>
          </a:xfrm>
          <a:custGeom>
            <a:avLst/>
            <a:gdLst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9437 w 10768629"/>
              <a:gd name="connsiteY140" fmla="*/ 1636968 h 1978172"/>
              <a:gd name="connsiteX141" fmla="*/ 5440853 w 10768629"/>
              <a:gd name="connsiteY141" fmla="*/ 1657958 h 1978172"/>
              <a:gd name="connsiteX142" fmla="*/ 4945936 w 10768629"/>
              <a:gd name="connsiteY142" fmla="*/ 1713743 h 1978172"/>
              <a:gd name="connsiteX143" fmla="*/ 4818446 w 10768629"/>
              <a:gd name="connsiteY143" fmla="*/ 1726895 h 1978172"/>
              <a:gd name="connsiteX144" fmla="*/ 4813657 w 10768629"/>
              <a:gd name="connsiteY144" fmla="*/ 1730706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38835 w 10768629"/>
              <a:gd name="connsiteY164" fmla="*/ 1920210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32568 w 10768629"/>
              <a:gd name="connsiteY178" fmla="*/ 1793149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9437 w 10768629"/>
              <a:gd name="connsiteY140" fmla="*/ 1636968 h 1978172"/>
              <a:gd name="connsiteX141" fmla="*/ 5440853 w 10768629"/>
              <a:gd name="connsiteY141" fmla="*/ 1657958 h 1978172"/>
              <a:gd name="connsiteX142" fmla="*/ 4945936 w 10768629"/>
              <a:gd name="connsiteY142" fmla="*/ 1713743 h 1978172"/>
              <a:gd name="connsiteX143" fmla="*/ 4818446 w 10768629"/>
              <a:gd name="connsiteY143" fmla="*/ 1726895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38835 w 10768629"/>
              <a:gd name="connsiteY164" fmla="*/ 1920210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32568 w 10768629"/>
              <a:gd name="connsiteY178" fmla="*/ 1793149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9437 w 10768629"/>
              <a:gd name="connsiteY140" fmla="*/ 1636968 h 1978172"/>
              <a:gd name="connsiteX141" fmla="*/ 5440853 w 10768629"/>
              <a:gd name="connsiteY141" fmla="*/ 1657958 h 1978172"/>
              <a:gd name="connsiteX142" fmla="*/ 4945936 w 10768629"/>
              <a:gd name="connsiteY142" fmla="*/ 1713743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38835 w 10768629"/>
              <a:gd name="connsiteY164" fmla="*/ 1920210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32568 w 10768629"/>
              <a:gd name="connsiteY178" fmla="*/ 1793149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9437 w 10768629"/>
              <a:gd name="connsiteY140" fmla="*/ 1636968 h 1978172"/>
              <a:gd name="connsiteX141" fmla="*/ 5440853 w 10768629"/>
              <a:gd name="connsiteY141" fmla="*/ 1657958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38835 w 10768629"/>
              <a:gd name="connsiteY164" fmla="*/ 1920210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32568 w 10768629"/>
              <a:gd name="connsiteY178" fmla="*/ 1793149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40853 w 10768629"/>
              <a:gd name="connsiteY141" fmla="*/ 1657958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38835 w 10768629"/>
              <a:gd name="connsiteY164" fmla="*/ 1920210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32568 w 10768629"/>
              <a:gd name="connsiteY178" fmla="*/ 1793149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38835 w 10768629"/>
              <a:gd name="connsiteY164" fmla="*/ 1920210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32568 w 10768629"/>
              <a:gd name="connsiteY178" fmla="*/ 1793149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32568 w 10768629"/>
              <a:gd name="connsiteY178" fmla="*/ 1793149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32568 w 10768629"/>
              <a:gd name="connsiteY178" fmla="*/ 1793149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57365 w 10768629"/>
              <a:gd name="connsiteY178" fmla="*/ 1832140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57365 w 10768629"/>
              <a:gd name="connsiteY178" fmla="*/ 1832140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57365 w 10768629"/>
              <a:gd name="connsiteY178" fmla="*/ 1832140 h 1978172"/>
              <a:gd name="connsiteX179" fmla="*/ 1232341 w 10768629"/>
              <a:gd name="connsiteY179" fmla="*/ 1785942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57365 w 10768629"/>
              <a:gd name="connsiteY178" fmla="*/ 1832140 h 1978172"/>
              <a:gd name="connsiteX179" fmla="*/ 1232341 w 10768629"/>
              <a:gd name="connsiteY179" fmla="*/ 1785942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1228 w 10768629"/>
              <a:gd name="connsiteY152" fmla="*/ 1868717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1228 w 10768629"/>
              <a:gd name="connsiteY152" fmla="*/ 1868717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11935 w 10768629"/>
              <a:gd name="connsiteY151" fmla="*/ 1860177 h 1978172"/>
              <a:gd name="connsiteX152" fmla="*/ 4101228 w 10768629"/>
              <a:gd name="connsiteY152" fmla="*/ 1868717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11935 w 10768629"/>
              <a:gd name="connsiteY151" fmla="*/ 1860177 h 1978172"/>
              <a:gd name="connsiteX152" fmla="*/ 4101228 w 10768629"/>
              <a:gd name="connsiteY152" fmla="*/ 1868717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09389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11935 w 10768629"/>
              <a:gd name="connsiteY151" fmla="*/ 1860177 h 1978172"/>
              <a:gd name="connsiteX152" fmla="*/ 4101228 w 10768629"/>
              <a:gd name="connsiteY152" fmla="*/ 1868717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09389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11935 w 10768629"/>
              <a:gd name="connsiteY151" fmla="*/ 1860177 h 1978172"/>
              <a:gd name="connsiteX152" fmla="*/ 4101228 w 10768629"/>
              <a:gd name="connsiteY152" fmla="*/ 1868717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09389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11935 w 10768629"/>
              <a:gd name="connsiteY151" fmla="*/ 1860177 h 1978172"/>
              <a:gd name="connsiteX152" fmla="*/ 4101228 w 10768629"/>
              <a:gd name="connsiteY152" fmla="*/ 1868717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0257 w 10768629"/>
              <a:gd name="connsiteY182" fmla="*/ 1789615 h 1978172"/>
              <a:gd name="connsiteX183" fmla="*/ 991903 w 10768629"/>
              <a:gd name="connsiteY183" fmla="*/ 1786741 h 1978172"/>
              <a:gd name="connsiteX184" fmla="*/ 883960 w 10768629"/>
              <a:gd name="connsiteY184" fmla="*/ 1809389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11935 w 10768629"/>
              <a:gd name="connsiteY151" fmla="*/ 1860177 h 1978172"/>
              <a:gd name="connsiteX152" fmla="*/ 4101228 w 10768629"/>
              <a:gd name="connsiteY152" fmla="*/ 1868717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84330 h 1978172"/>
              <a:gd name="connsiteX182" fmla="*/ 1120257 w 10768629"/>
              <a:gd name="connsiteY182" fmla="*/ 1789615 h 1978172"/>
              <a:gd name="connsiteX183" fmla="*/ 991903 w 10768629"/>
              <a:gd name="connsiteY183" fmla="*/ 1786741 h 1978172"/>
              <a:gd name="connsiteX184" fmla="*/ 883960 w 10768629"/>
              <a:gd name="connsiteY184" fmla="*/ 1809389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</a:cxnLst>
            <a:rect l="l" t="t" r="r" b="b"/>
            <a:pathLst>
              <a:path w="10768629" h="1978172">
                <a:moveTo>
                  <a:pt x="0" y="0"/>
                </a:moveTo>
                <a:lnTo>
                  <a:pt x="10768629" y="0"/>
                </a:lnTo>
                <a:lnTo>
                  <a:pt x="10733254" y="31439"/>
                </a:lnTo>
                <a:lnTo>
                  <a:pt x="10727085" y="37910"/>
                </a:lnTo>
                <a:cubicBezTo>
                  <a:pt x="10712973" y="56080"/>
                  <a:pt x="10699457" y="78430"/>
                  <a:pt x="10675953" y="68623"/>
                </a:cubicBezTo>
                <a:cubicBezTo>
                  <a:pt x="10685972" y="89202"/>
                  <a:pt x="10641629" y="69781"/>
                  <a:pt x="10637091" y="90361"/>
                </a:cubicBezTo>
                <a:cubicBezTo>
                  <a:pt x="10635214" y="107005"/>
                  <a:pt x="10621323" y="104993"/>
                  <a:pt x="10610971" y="110764"/>
                </a:cubicBezTo>
                <a:cubicBezTo>
                  <a:pt x="10603980" y="127568"/>
                  <a:pt x="10551417" y="141180"/>
                  <a:pt x="10532872" y="138028"/>
                </a:cubicBezTo>
                <a:cubicBezTo>
                  <a:pt x="10480300" y="119072"/>
                  <a:pt x="10440532" y="186296"/>
                  <a:pt x="10398558" y="172911"/>
                </a:cubicBezTo>
                <a:cubicBezTo>
                  <a:pt x="10387708" y="174114"/>
                  <a:pt x="10378792" y="177646"/>
                  <a:pt x="10371128" y="182609"/>
                </a:cubicBezTo>
                <a:lnTo>
                  <a:pt x="10352178" y="199976"/>
                </a:lnTo>
                <a:lnTo>
                  <a:pt x="10351815" y="211879"/>
                </a:lnTo>
                <a:lnTo>
                  <a:pt x="10337471" y="218661"/>
                </a:lnTo>
                <a:lnTo>
                  <a:pt x="10334625" y="222351"/>
                </a:lnTo>
                <a:cubicBezTo>
                  <a:pt x="10321108" y="225227"/>
                  <a:pt x="10278615" y="228401"/>
                  <a:pt x="10256365" y="235917"/>
                </a:cubicBezTo>
                <a:cubicBezTo>
                  <a:pt x="10218136" y="258033"/>
                  <a:pt x="10224552" y="209685"/>
                  <a:pt x="10201127" y="267448"/>
                </a:cubicBezTo>
                <a:cubicBezTo>
                  <a:pt x="10121320" y="273476"/>
                  <a:pt x="10040763" y="345580"/>
                  <a:pt x="9961218" y="326720"/>
                </a:cubicBezTo>
                <a:cubicBezTo>
                  <a:pt x="9980173" y="341621"/>
                  <a:pt x="9883038" y="318484"/>
                  <a:pt x="9859715" y="355698"/>
                </a:cubicBezTo>
                <a:cubicBezTo>
                  <a:pt x="9812822" y="367758"/>
                  <a:pt x="9752089" y="383830"/>
                  <a:pt x="9679867" y="399081"/>
                </a:cubicBezTo>
                <a:cubicBezTo>
                  <a:pt x="9618357" y="415668"/>
                  <a:pt x="9525492" y="446315"/>
                  <a:pt x="9490654" y="455225"/>
                </a:cubicBezTo>
                <a:lnTo>
                  <a:pt x="9470837" y="452539"/>
                </a:lnTo>
                <a:lnTo>
                  <a:pt x="9469082" y="454891"/>
                </a:lnTo>
                <a:cubicBezTo>
                  <a:pt x="9460057" y="461184"/>
                  <a:pt x="9453495" y="461729"/>
                  <a:pt x="9448038" y="459733"/>
                </a:cubicBezTo>
                <a:lnTo>
                  <a:pt x="9396821" y="455795"/>
                </a:lnTo>
                <a:lnTo>
                  <a:pt x="9392197" y="459796"/>
                </a:lnTo>
                <a:lnTo>
                  <a:pt x="9347994" y="464462"/>
                </a:lnTo>
                <a:cubicBezTo>
                  <a:pt x="9347959" y="465155"/>
                  <a:pt x="9347925" y="465846"/>
                  <a:pt x="9347889" y="466539"/>
                </a:cubicBezTo>
                <a:cubicBezTo>
                  <a:pt x="9346648" y="471307"/>
                  <a:pt x="9343831" y="475025"/>
                  <a:pt x="9337639" y="476654"/>
                </a:cubicBezTo>
                <a:cubicBezTo>
                  <a:pt x="9354547" y="503661"/>
                  <a:pt x="9307720" y="510631"/>
                  <a:pt x="9287964" y="513052"/>
                </a:cubicBezTo>
                <a:cubicBezTo>
                  <a:pt x="9269905" y="526173"/>
                  <a:pt x="9245386" y="544358"/>
                  <a:pt x="9229283" y="555377"/>
                </a:cubicBezTo>
                <a:lnTo>
                  <a:pt x="9220274" y="557502"/>
                </a:lnTo>
                <a:cubicBezTo>
                  <a:pt x="9220250" y="557668"/>
                  <a:pt x="9220226" y="557835"/>
                  <a:pt x="9220202" y="558001"/>
                </a:cubicBezTo>
                <a:cubicBezTo>
                  <a:pt x="9218468" y="559434"/>
                  <a:pt x="9215591" y="560497"/>
                  <a:pt x="9210908" y="561147"/>
                </a:cubicBezTo>
                <a:lnTo>
                  <a:pt x="9186374" y="565502"/>
                </a:lnTo>
                <a:lnTo>
                  <a:pt x="9181058" y="569943"/>
                </a:lnTo>
                <a:lnTo>
                  <a:pt x="9167549" y="584727"/>
                </a:lnTo>
                <a:lnTo>
                  <a:pt x="9149110" y="598906"/>
                </a:lnTo>
                <a:cubicBezTo>
                  <a:pt x="9133575" y="594395"/>
                  <a:pt x="9087390" y="636567"/>
                  <a:pt x="9078556" y="644039"/>
                </a:cubicBezTo>
                <a:lnTo>
                  <a:pt x="8996399" y="690055"/>
                </a:lnTo>
                <a:cubicBezTo>
                  <a:pt x="8913147" y="777045"/>
                  <a:pt x="8867993" y="772591"/>
                  <a:pt x="8803791" y="813860"/>
                </a:cubicBezTo>
                <a:cubicBezTo>
                  <a:pt x="8745270" y="819906"/>
                  <a:pt x="8690049" y="823612"/>
                  <a:pt x="8636202" y="848463"/>
                </a:cubicBezTo>
                <a:cubicBezTo>
                  <a:pt x="8594799" y="860014"/>
                  <a:pt x="8568613" y="864779"/>
                  <a:pt x="8555372" y="883171"/>
                </a:cubicBezTo>
                <a:lnTo>
                  <a:pt x="8507229" y="901665"/>
                </a:lnTo>
                <a:lnTo>
                  <a:pt x="8428473" y="927985"/>
                </a:lnTo>
                <a:cubicBezTo>
                  <a:pt x="8428287" y="929817"/>
                  <a:pt x="8428100" y="931648"/>
                  <a:pt x="8427914" y="933480"/>
                </a:cubicBezTo>
                <a:lnTo>
                  <a:pt x="8420327" y="941984"/>
                </a:lnTo>
                <a:lnTo>
                  <a:pt x="8394729" y="948347"/>
                </a:lnTo>
                <a:lnTo>
                  <a:pt x="8380548" y="987916"/>
                </a:lnTo>
                <a:lnTo>
                  <a:pt x="8375330" y="965444"/>
                </a:lnTo>
                <a:cubicBezTo>
                  <a:pt x="8372375" y="964202"/>
                  <a:pt x="8344433" y="977378"/>
                  <a:pt x="8340796" y="980522"/>
                </a:cubicBezTo>
                <a:cubicBezTo>
                  <a:pt x="8328292" y="982128"/>
                  <a:pt x="8319237" y="991089"/>
                  <a:pt x="8304438" y="996739"/>
                </a:cubicBezTo>
                <a:cubicBezTo>
                  <a:pt x="8297193" y="1005683"/>
                  <a:pt x="8289328" y="1014568"/>
                  <a:pt x="8280929" y="1023089"/>
                </a:cubicBezTo>
                <a:lnTo>
                  <a:pt x="8275760" y="1027772"/>
                </a:lnTo>
                <a:lnTo>
                  <a:pt x="8275478" y="1027605"/>
                </a:lnTo>
                <a:cubicBezTo>
                  <a:pt x="8273970" y="1028076"/>
                  <a:pt x="8251461" y="1029408"/>
                  <a:pt x="8249003" y="1032033"/>
                </a:cubicBezTo>
                <a:lnTo>
                  <a:pt x="8203836" y="1037347"/>
                </a:lnTo>
                <a:cubicBezTo>
                  <a:pt x="8172789" y="1049890"/>
                  <a:pt x="8148166" y="1034625"/>
                  <a:pt x="8122936" y="1063113"/>
                </a:cubicBezTo>
                <a:cubicBezTo>
                  <a:pt x="8093850" y="1074757"/>
                  <a:pt x="8066781" y="1075350"/>
                  <a:pt x="8043658" y="1092746"/>
                </a:cubicBezTo>
                <a:cubicBezTo>
                  <a:pt x="8032157" y="1089174"/>
                  <a:pt x="8022145" y="1089998"/>
                  <a:pt x="8015351" y="1105478"/>
                </a:cubicBezTo>
                <a:cubicBezTo>
                  <a:pt x="7987544" y="1113006"/>
                  <a:pt x="7977708" y="1099152"/>
                  <a:pt x="7963145" y="1119346"/>
                </a:cubicBezTo>
                <a:cubicBezTo>
                  <a:pt x="7942622" y="1098880"/>
                  <a:pt x="7943760" y="1109516"/>
                  <a:pt x="7938145" y="1120225"/>
                </a:cubicBezTo>
                <a:lnTo>
                  <a:pt x="7937238" y="1121204"/>
                </a:lnTo>
                <a:lnTo>
                  <a:pt x="7934398" y="1118240"/>
                </a:lnTo>
                <a:lnTo>
                  <a:pt x="7918248" y="1124371"/>
                </a:lnTo>
                <a:lnTo>
                  <a:pt x="7914119" y="1127653"/>
                </a:lnTo>
                <a:cubicBezTo>
                  <a:pt x="7911201" y="1129547"/>
                  <a:pt x="7909169" y="1130331"/>
                  <a:pt x="7907658" y="1130350"/>
                </a:cubicBezTo>
                <a:lnTo>
                  <a:pt x="7907434" y="1130103"/>
                </a:lnTo>
                <a:lnTo>
                  <a:pt x="7901508" y="1133245"/>
                </a:lnTo>
                <a:cubicBezTo>
                  <a:pt x="7891644" y="1139271"/>
                  <a:pt x="7882185" y="1145815"/>
                  <a:pt x="7873287" y="1152609"/>
                </a:cubicBezTo>
                <a:cubicBezTo>
                  <a:pt x="7864672" y="1141906"/>
                  <a:pt x="7845199" y="1159242"/>
                  <a:pt x="7834833" y="1153868"/>
                </a:cubicBezTo>
                <a:lnTo>
                  <a:pt x="7828661" y="1139994"/>
                </a:lnTo>
                <a:lnTo>
                  <a:pt x="7823966" y="1143178"/>
                </a:lnTo>
                <a:lnTo>
                  <a:pt x="7815078" y="1151776"/>
                </a:lnTo>
                <a:cubicBezTo>
                  <a:pt x="7813692" y="1152943"/>
                  <a:pt x="7812687" y="1153116"/>
                  <a:pt x="7812026" y="1151522"/>
                </a:cubicBezTo>
                <a:cubicBezTo>
                  <a:pt x="7806555" y="1153054"/>
                  <a:pt x="7788673" y="1159989"/>
                  <a:pt x="7782249" y="1160970"/>
                </a:cubicBezTo>
                <a:lnTo>
                  <a:pt x="7773476" y="1157414"/>
                </a:lnTo>
                <a:lnTo>
                  <a:pt x="7769600" y="1157365"/>
                </a:lnTo>
                <a:lnTo>
                  <a:pt x="7752631" y="1172815"/>
                </a:lnTo>
                <a:lnTo>
                  <a:pt x="7739392" y="1192062"/>
                </a:lnTo>
                <a:lnTo>
                  <a:pt x="7677677" y="1216394"/>
                </a:lnTo>
                <a:lnTo>
                  <a:pt x="7586920" y="1261888"/>
                </a:lnTo>
                <a:cubicBezTo>
                  <a:pt x="7556723" y="1298911"/>
                  <a:pt x="7489187" y="1284518"/>
                  <a:pt x="7486100" y="1292563"/>
                </a:cubicBezTo>
                <a:cubicBezTo>
                  <a:pt x="7454875" y="1308356"/>
                  <a:pt x="7453335" y="1326361"/>
                  <a:pt x="7411323" y="1340732"/>
                </a:cubicBezTo>
                <a:cubicBezTo>
                  <a:pt x="7372519" y="1390006"/>
                  <a:pt x="7288617" y="1403664"/>
                  <a:pt x="7240698" y="1438832"/>
                </a:cubicBezTo>
                <a:cubicBezTo>
                  <a:pt x="7206467" y="1417136"/>
                  <a:pt x="7227555" y="1441678"/>
                  <a:pt x="7197675" y="1447530"/>
                </a:cubicBezTo>
                <a:cubicBezTo>
                  <a:pt x="7211601" y="1474927"/>
                  <a:pt x="7159483" y="1444981"/>
                  <a:pt x="7164788" y="1480293"/>
                </a:cubicBezTo>
                <a:cubicBezTo>
                  <a:pt x="7159184" y="1480240"/>
                  <a:pt x="7153584" y="1479075"/>
                  <a:pt x="7147929" y="1477641"/>
                </a:cubicBezTo>
                <a:lnTo>
                  <a:pt x="7144965" y="1476908"/>
                </a:lnTo>
                <a:lnTo>
                  <a:pt x="7134299" y="1479969"/>
                </a:lnTo>
                <a:lnTo>
                  <a:pt x="7129809" y="1473339"/>
                </a:lnTo>
                <a:lnTo>
                  <a:pt x="7112688" y="1472575"/>
                </a:lnTo>
                <a:cubicBezTo>
                  <a:pt x="7106506" y="1473449"/>
                  <a:pt x="7100123" y="1475741"/>
                  <a:pt x="7093470" y="1480300"/>
                </a:cubicBezTo>
                <a:cubicBezTo>
                  <a:pt x="7079039" y="1501274"/>
                  <a:pt x="7048991" y="1495718"/>
                  <a:pt x="7025034" y="1506934"/>
                </a:cubicBezTo>
                <a:lnTo>
                  <a:pt x="7014783" y="1515868"/>
                </a:lnTo>
                <a:lnTo>
                  <a:pt x="6979706" y="1523511"/>
                </a:lnTo>
                <a:lnTo>
                  <a:pt x="6977890" y="1525793"/>
                </a:lnTo>
                <a:cubicBezTo>
                  <a:pt x="6971996" y="1527914"/>
                  <a:pt x="6959488" y="1529941"/>
                  <a:pt x="6944339" y="1536237"/>
                </a:cubicBezTo>
                <a:lnTo>
                  <a:pt x="6886996" y="1563569"/>
                </a:lnTo>
                <a:lnTo>
                  <a:pt x="6874510" y="1558469"/>
                </a:lnTo>
                <a:lnTo>
                  <a:pt x="6871943" y="1554651"/>
                </a:lnTo>
                <a:lnTo>
                  <a:pt x="6856174" y="1562024"/>
                </a:lnTo>
                <a:lnTo>
                  <a:pt x="6842321" y="1560554"/>
                </a:lnTo>
                <a:lnTo>
                  <a:pt x="6832713" y="1569357"/>
                </a:lnTo>
                <a:lnTo>
                  <a:pt x="6816351" y="1571495"/>
                </a:lnTo>
                <a:cubicBezTo>
                  <a:pt x="6810216" y="1571510"/>
                  <a:pt x="6803310" y="1571324"/>
                  <a:pt x="6795800" y="1572010"/>
                </a:cubicBezTo>
                <a:lnTo>
                  <a:pt x="6777546" y="1568661"/>
                </a:lnTo>
                <a:lnTo>
                  <a:pt x="6751528" y="1574143"/>
                </a:lnTo>
                <a:cubicBezTo>
                  <a:pt x="6731455" y="1578562"/>
                  <a:pt x="6712054" y="1582098"/>
                  <a:pt x="6691966" y="1582255"/>
                </a:cubicBezTo>
                <a:cubicBezTo>
                  <a:pt x="6677921" y="1590738"/>
                  <a:pt x="6663787" y="1595441"/>
                  <a:pt x="6646941" y="1588471"/>
                </a:cubicBezTo>
                <a:cubicBezTo>
                  <a:pt x="6605135" y="1597971"/>
                  <a:pt x="6598373" y="1612583"/>
                  <a:pt x="6568576" y="1606488"/>
                </a:cubicBezTo>
                <a:cubicBezTo>
                  <a:pt x="6562510" y="1614734"/>
                  <a:pt x="6558067" y="1619360"/>
                  <a:pt x="6554358" y="1621701"/>
                </a:cubicBezTo>
                <a:cubicBezTo>
                  <a:pt x="6543227" y="1628727"/>
                  <a:pt x="6538724" y="1615196"/>
                  <a:pt x="6516968" y="1617195"/>
                </a:cubicBezTo>
                <a:cubicBezTo>
                  <a:pt x="6493173" y="1617368"/>
                  <a:pt x="6528193" y="1598652"/>
                  <a:pt x="6506479" y="1602227"/>
                </a:cubicBezTo>
                <a:cubicBezTo>
                  <a:pt x="6486674" y="1613929"/>
                  <a:pt x="6478484" y="1593997"/>
                  <a:pt x="6458436" y="1607332"/>
                </a:cubicBezTo>
                <a:cubicBezTo>
                  <a:pt x="6471168" y="1620800"/>
                  <a:pt x="6410323" y="1615478"/>
                  <a:pt x="6414786" y="1628815"/>
                </a:cubicBezTo>
                <a:cubicBezTo>
                  <a:pt x="6385942" y="1615041"/>
                  <a:pt x="6386569" y="1640238"/>
                  <a:pt x="6357085" y="1640846"/>
                </a:cubicBezTo>
                <a:cubicBezTo>
                  <a:pt x="6341163" y="1636809"/>
                  <a:pt x="6331497" y="1637754"/>
                  <a:pt x="6322636" y="1648213"/>
                </a:cubicBezTo>
                <a:cubicBezTo>
                  <a:pt x="6248448" y="1627802"/>
                  <a:pt x="6286748" y="1654976"/>
                  <a:pt x="6226172" y="1654676"/>
                </a:cubicBezTo>
                <a:lnTo>
                  <a:pt x="6221217" y="1654506"/>
                </a:lnTo>
                <a:lnTo>
                  <a:pt x="6204956" y="1664280"/>
                </a:lnTo>
                <a:cubicBezTo>
                  <a:pt x="6204728" y="1665114"/>
                  <a:pt x="6204498" y="1665947"/>
                  <a:pt x="6204270" y="1666782"/>
                </a:cubicBezTo>
                <a:lnTo>
                  <a:pt x="6143810" y="1661963"/>
                </a:lnTo>
                <a:lnTo>
                  <a:pt x="6136560" y="1665728"/>
                </a:lnTo>
                <a:lnTo>
                  <a:pt x="6096155" y="1656951"/>
                </a:lnTo>
                <a:lnTo>
                  <a:pt x="6075812" y="1655422"/>
                </a:lnTo>
                <a:lnTo>
                  <a:pt x="6039495" y="1649680"/>
                </a:lnTo>
                <a:lnTo>
                  <a:pt x="6036523" y="1652121"/>
                </a:lnTo>
                <a:lnTo>
                  <a:pt x="6029328" y="1649904"/>
                </a:lnTo>
                <a:lnTo>
                  <a:pt x="6024075" y="1652779"/>
                </a:lnTo>
                <a:lnTo>
                  <a:pt x="6018085" y="1652030"/>
                </a:lnTo>
                <a:cubicBezTo>
                  <a:pt x="6006658" y="1653831"/>
                  <a:pt x="5968194" y="1662035"/>
                  <a:pt x="5955513" y="1663584"/>
                </a:cubicBezTo>
                <a:lnTo>
                  <a:pt x="5941996" y="1661326"/>
                </a:lnTo>
                <a:lnTo>
                  <a:pt x="5931789" y="1669915"/>
                </a:lnTo>
                <a:lnTo>
                  <a:pt x="5888686" y="1672175"/>
                </a:lnTo>
                <a:lnTo>
                  <a:pt x="5873794" y="1665454"/>
                </a:lnTo>
                <a:lnTo>
                  <a:pt x="5860022" y="1660635"/>
                </a:lnTo>
                <a:lnTo>
                  <a:pt x="5858237" y="1660649"/>
                </a:lnTo>
                <a:lnTo>
                  <a:pt x="5840319" y="1660798"/>
                </a:lnTo>
                <a:lnTo>
                  <a:pt x="5806984" y="1661075"/>
                </a:lnTo>
                <a:cubicBezTo>
                  <a:pt x="5785708" y="1661533"/>
                  <a:pt x="5764126" y="1662974"/>
                  <a:pt x="5742351" y="1667489"/>
                </a:cubicBezTo>
                <a:cubicBezTo>
                  <a:pt x="5659069" y="1645168"/>
                  <a:pt x="5615134" y="1706361"/>
                  <a:pt x="5521171" y="1671626"/>
                </a:cubicBezTo>
                <a:cubicBezTo>
                  <a:pt x="5491803" y="1671296"/>
                  <a:pt x="5498089" y="1662666"/>
                  <a:pt x="5457384" y="1683952"/>
                </a:cubicBezTo>
                <a:cubicBezTo>
                  <a:pt x="5356959" y="1699287"/>
                  <a:pt x="5078905" y="1774579"/>
                  <a:pt x="4950070" y="1748401"/>
                </a:cubicBezTo>
                <a:cubicBezTo>
                  <a:pt x="4918276" y="1752255"/>
                  <a:pt x="4891043" y="1756936"/>
                  <a:pt x="4872172" y="1757222"/>
                </a:cubicBezTo>
                <a:lnTo>
                  <a:pt x="4809524" y="1761033"/>
                </a:lnTo>
                <a:cubicBezTo>
                  <a:pt x="4791324" y="1772975"/>
                  <a:pt x="4777258" y="1754591"/>
                  <a:pt x="4759058" y="1766533"/>
                </a:cubicBezTo>
                <a:cubicBezTo>
                  <a:pt x="4747481" y="1770744"/>
                  <a:pt x="4734604" y="1772921"/>
                  <a:pt x="4719749" y="1771811"/>
                </a:cubicBezTo>
                <a:cubicBezTo>
                  <a:pt x="4671168" y="1780243"/>
                  <a:pt x="4634134" y="1775931"/>
                  <a:pt x="4568686" y="1786141"/>
                </a:cubicBezTo>
                <a:cubicBezTo>
                  <a:pt x="4544667" y="1777910"/>
                  <a:pt x="4432547" y="1778168"/>
                  <a:pt x="4418751" y="1796932"/>
                </a:cubicBezTo>
                <a:cubicBezTo>
                  <a:pt x="4403360" y="1801488"/>
                  <a:pt x="4385278" y="1795746"/>
                  <a:pt x="4378377" y="1815528"/>
                </a:cubicBezTo>
                <a:cubicBezTo>
                  <a:pt x="4366870" y="1839461"/>
                  <a:pt x="4337372" y="1814003"/>
                  <a:pt x="4320575" y="1832722"/>
                </a:cubicBezTo>
                <a:cubicBezTo>
                  <a:pt x="4277898" y="1857053"/>
                  <a:pt x="4243945" y="1846759"/>
                  <a:pt x="4211935" y="1860177"/>
                </a:cubicBezTo>
                <a:cubicBezTo>
                  <a:pt x="4181519" y="1859584"/>
                  <a:pt x="4171342" y="1859762"/>
                  <a:pt x="4101228" y="1868717"/>
                </a:cubicBezTo>
                <a:cubicBezTo>
                  <a:pt x="4080159" y="1876188"/>
                  <a:pt x="4039427" y="1877381"/>
                  <a:pt x="3973223" y="1881015"/>
                </a:cubicBezTo>
                <a:cubicBezTo>
                  <a:pt x="3971330" y="1884974"/>
                  <a:pt x="3952843" y="1879225"/>
                  <a:pt x="3900992" y="1880603"/>
                </a:cubicBezTo>
                <a:cubicBezTo>
                  <a:pt x="3849141" y="1881981"/>
                  <a:pt x="3740060" y="1895686"/>
                  <a:pt x="3662119" y="1889285"/>
                </a:cubicBezTo>
                <a:cubicBezTo>
                  <a:pt x="3565155" y="1881322"/>
                  <a:pt x="3613412" y="1915150"/>
                  <a:pt x="3496919" y="1873180"/>
                </a:cubicBezTo>
                <a:cubicBezTo>
                  <a:pt x="3488062" y="1895719"/>
                  <a:pt x="3474293" y="1876288"/>
                  <a:pt x="3449433" y="1889681"/>
                </a:cubicBezTo>
                <a:cubicBezTo>
                  <a:pt x="3406553" y="1891629"/>
                  <a:pt x="3413217" y="1897797"/>
                  <a:pt x="3369766" y="1916653"/>
                </a:cubicBezTo>
                <a:cubicBezTo>
                  <a:pt x="3338805" y="1929531"/>
                  <a:pt x="3289487" y="1928617"/>
                  <a:pt x="3269672" y="1938036"/>
                </a:cubicBezTo>
                <a:lnTo>
                  <a:pt x="3224897" y="1943733"/>
                </a:lnTo>
                <a:cubicBezTo>
                  <a:pt x="3188693" y="1949271"/>
                  <a:pt x="3178540" y="1909145"/>
                  <a:pt x="3161463" y="1946591"/>
                </a:cubicBezTo>
                <a:lnTo>
                  <a:pt x="3112044" y="1935614"/>
                </a:lnTo>
                <a:lnTo>
                  <a:pt x="3069716" y="1930463"/>
                </a:lnTo>
                <a:cubicBezTo>
                  <a:pt x="3049937" y="1924285"/>
                  <a:pt x="3047816" y="1925644"/>
                  <a:pt x="3005773" y="1915878"/>
                </a:cubicBezTo>
                <a:cubicBezTo>
                  <a:pt x="2978838" y="1921092"/>
                  <a:pt x="2967972" y="1927319"/>
                  <a:pt x="2897201" y="1926772"/>
                </a:cubicBezTo>
                <a:lnTo>
                  <a:pt x="2783891" y="1931749"/>
                </a:lnTo>
                <a:cubicBezTo>
                  <a:pt x="2753098" y="1932794"/>
                  <a:pt x="2731621" y="1915151"/>
                  <a:pt x="2712447" y="1933044"/>
                </a:cubicBezTo>
                <a:cubicBezTo>
                  <a:pt x="2621923" y="1990472"/>
                  <a:pt x="2637976" y="1949546"/>
                  <a:pt x="2560151" y="1963609"/>
                </a:cubicBezTo>
                <a:cubicBezTo>
                  <a:pt x="2472084" y="1973456"/>
                  <a:pt x="2423631" y="1962133"/>
                  <a:pt x="2367221" y="1971884"/>
                </a:cubicBezTo>
                <a:cubicBezTo>
                  <a:pt x="2355331" y="1950582"/>
                  <a:pt x="2295649" y="1950006"/>
                  <a:pt x="2272130" y="1961162"/>
                </a:cubicBezTo>
                <a:cubicBezTo>
                  <a:pt x="2229336" y="1964326"/>
                  <a:pt x="2232627" y="1943953"/>
                  <a:pt x="2189404" y="1978172"/>
                </a:cubicBezTo>
                <a:cubicBezTo>
                  <a:pt x="2153824" y="1968017"/>
                  <a:pt x="2114605" y="1969166"/>
                  <a:pt x="2077704" y="1965002"/>
                </a:cubicBezTo>
                <a:cubicBezTo>
                  <a:pt x="2053064" y="1962036"/>
                  <a:pt x="2051584" y="1971011"/>
                  <a:pt x="2033299" y="1969042"/>
                </a:cubicBezTo>
                <a:cubicBezTo>
                  <a:pt x="2015014" y="1967073"/>
                  <a:pt x="1998956" y="1958903"/>
                  <a:pt x="1967996" y="1953187"/>
                </a:cubicBezTo>
                <a:cubicBezTo>
                  <a:pt x="1924117" y="1970917"/>
                  <a:pt x="1915668" y="1940297"/>
                  <a:pt x="1855805" y="1926082"/>
                </a:cubicBezTo>
                <a:cubicBezTo>
                  <a:pt x="1830663" y="1943732"/>
                  <a:pt x="1810564" y="1935694"/>
                  <a:pt x="1790957" y="1919460"/>
                </a:cubicBezTo>
                <a:cubicBezTo>
                  <a:pt x="1732588" y="1924884"/>
                  <a:pt x="1679506" y="1900619"/>
                  <a:pt x="1613978" y="1891581"/>
                </a:cubicBezTo>
                <a:cubicBezTo>
                  <a:pt x="1542961" y="1912227"/>
                  <a:pt x="1506863" y="1865666"/>
                  <a:pt x="1436831" y="1856201"/>
                </a:cubicBezTo>
                <a:cubicBezTo>
                  <a:pt x="1409149" y="1862955"/>
                  <a:pt x="1416370" y="1829853"/>
                  <a:pt x="1357365" y="1832140"/>
                </a:cubicBezTo>
                <a:cubicBezTo>
                  <a:pt x="1285880" y="1811785"/>
                  <a:pt x="1273193" y="1786872"/>
                  <a:pt x="1232341" y="1785942"/>
                </a:cubicBezTo>
                <a:cubicBezTo>
                  <a:pt x="1223903" y="1792798"/>
                  <a:pt x="1160576" y="1793911"/>
                  <a:pt x="1162595" y="1784330"/>
                </a:cubicBezTo>
                <a:cubicBezTo>
                  <a:pt x="1153167" y="1787110"/>
                  <a:pt x="1122206" y="1805077"/>
                  <a:pt x="1120257" y="1789615"/>
                </a:cubicBezTo>
                <a:cubicBezTo>
                  <a:pt x="1073149" y="1786750"/>
                  <a:pt x="1034361" y="1768718"/>
                  <a:pt x="991903" y="1786741"/>
                </a:cubicBezTo>
                <a:cubicBezTo>
                  <a:pt x="966383" y="1781126"/>
                  <a:pt x="949501" y="1800915"/>
                  <a:pt x="883960" y="1809389"/>
                </a:cubicBezTo>
                <a:cubicBezTo>
                  <a:pt x="836064" y="1808194"/>
                  <a:pt x="826980" y="1826610"/>
                  <a:pt x="766531" y="1805053"/>
                </a:cubicBezTo>
                <a:cubicBezTo>
                  <a:pt x="732778" y="1801141"/>
                  <a:pt x="694055" y="1787044"/>
                  <a:pt x="669779" y="1800537"/>
                </a:cubicBezTo>
                <a:cubicBezTo>
                  <a:pt x="645252" y="1794709"/>
                  <a:pt x="563495" y="1813232"/>
                  <a:pt x="523898" y="1811085"/>
                </a:cubicBezTo>
                <a:cubicBezTo>
                  <a:pt x="457555" y="1798530"/>
                  <a:pt x="395227" y="1824052"/>
                  <a:pt x="360251" y="1830735"/>
                </a:cubicBezTo>
                <a:cubicBezTo>
                  <a:pt x="313564" y="1825583"/>
                  <a:pt x="298281" y="1811622"/>
                  <a:pt x="255207" y="1818275"/>
                </a:cubicBezTo>
                <a:cubicBezTo>
                  <a:pt x="206572" y="1839769"/>
                  <a:pt x="160277" y="1836800"/>
                  <a:pt x="101803" y="1870647"/>
                </a:cubicBezTo>
                <a:cubicBezTo>
                  <a:pt x="85849" y="1910002"/>
                  <a:pt x="27997" y="1845258"/>
                  <a:pt x="25397" y="1888443"/>
                </a:cubicBezTo>
                <a:cubicBezTo>
                  <a:pt x="19096" y="1881154"/>
                  <a:pt x="11260" y="1878398"/>
                  <a:pt x="2370" y="1878311"/>
                </a:cubicBezTo>
                <a:lnTo>
                  <a:pt x="0" y="1878785"/>
                </a:lnTo>
                <a:lnTo>
                  <a:pt x="0" y="0"/>
                </a:lnTo>
                <a:close/>
              </a:path>
            </a:pathLst>
          </a:custGeom>
          <a:solidFill>
            <a:srgbClr val="82766A">
              <a:alpha val="15000"/>
            </a:srgb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71FA714-8BA7-171E-E33D-D07E4B80E1D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136525"/>
            <a:ext cx="10529455" cy="1330841"/>
          </a:xfrm>
        </p:spPr>
        <p:txBody>
          <a:bodyPr>
            <a:normAutofit/>
          </a:bodyPr>
          <a:lstStyle/>
          <a:p>
            <a:r>
              <a:rPr lang="en-GB" b="1" dirty="0"/>
              <a:t>Key professional behaviours in Interviews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8FB67C2-A81F-CDA3-D30C-AC5D16BEB95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9690" y="2374923"/>
            <a:ext cx="6719367" cy="4648769"/>
          </a:xfrm>
        </p:spPr>
        <p:txBody>
          <a:bodyPr>
            <a:normAutofit/>
          </a:bodyPr>
          <a:lstStyle/>
          <a:p>
            <a:r>
              <a:rPr lang="en-GB" sz="1900" b="1" dirty="0"/>
              <a:t>Preparation</a:t>
            </a:r>
            <a:r>
              <a:rPr lang="en-GB" sz="1900" dirty="0"/>
              <a:t>: researching the role and the organisation</a:t>
            </a:r>
          </a:p>
          <a:p>
            <a:r>
              <a:rPr lang="en-GB" sz="1900" b="1" dirty="0"/>
              <a:t>Active listening: </a:t>
            </a:r>
            <a:r>
              <a:rPr lang="en-GB" sz="1900" dirty="0"/>
              <a:t>answering the question asked, not rehearsed the scripts or interrupting while someone else is talking.</a:t>
            </a:r>
          </a:p>
          <a:p>
            <a:r>
              <a:rPr lang="en-GB" sz="1900" b="1" dirty="0"/>
              <a:t>Respect &amp; empathy: </a:t>
            </a:r>
            <a:r>
              <a:rPr lang="en-GB" sz="1900" dirty="0"/>
              <a:t>acknowledging patient-centred values when giving examples</a:t>
            </a:r>
          </a:p>
          <a:p>
            <a:r>
              <a:rPr lang="en-GB" sz="1900" b="1" dirty="0"/>
              <a:t>Emotional intelligence: </a:t>
            </a:r>
            <a:r>
              <a:rPr lang="en-GB" sz="1900" dirty="0"/>
              <a:t>staying calm under pressure</a:t>
            </a:r>
          </a:p>
          <a:p>
            <a:r>
              <a:rPr lang="en-GB" sz="1900" b="1" dirty="0"/>
              <a:t>Integrity:</a:t>
            </a:r>
            <a:r>
              <a:rPr lang="en-GB" sz="1900" dirty="0"/>
              <a:t> admitting what you don’t know instead of bluffing</a:t>
            </a:r>
          </a:p>
        </p:txBody>
      </p:sp>
      <p:pic>
        <p:nvPicPr>
          <p:cNvPr id="8" name="Picture 7" descr="A person and person sitting at a box&#10;&#10;AI-generated content may be incorrect.">
            <a:extLst>
              <a:ext uri="{FF2B5EF4-FFF2-40B4-BE49-F238E27FC236}">
                <a16:creationId xmlns:a16="http://schemas.microsoft.com/office/drawing/2014/main" id="{FE134D03-61E1-37E4-C308-6F747861D769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6719367" y="2374923"/>
            <a:ext cx="4788505" cy="3375896"/>
          </a:xfrm>
          <a:prstGeom prst="rect">
            <a:avLst/>
          </a:prstGeom>
        </p:spPr>
      </p:pic>
      <p:sp>
        <p:nvSpPr>
          <p:cNvPr id="18" name="Freeform: Shape 17">
            <a:extLst>
              <a:ext uri="{FF2B5EF4-FFF2-40B4-BE49-F238E27FC236}">
                <a16:creationId xmlns:a16="http://schemas.microsoft.com/office/drawing/2014/main" id="{9A0D773F-7A7D-4DBB-9DEA-86BB8B8F4BC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5381624" y="6209414"/>
            <a:ext cx="6810375" cy="648586"/>
          </a:xfrm>
          <a:custGeom>
            <a:avLst/>
            <a:gdLst>
              <a:gd name="connsiteX0" fmla="*/ 0 w 10753706"/>
              <a:gd name="connsiteY0" fmla="*/ 0 h 1027260"/>
              <a:gd name="connsiteX1" fmla="*/ 10753706 w 10753706"/>
              <a:gd name="connsiteY1" fmla="*/ 0 h 1027260"/>
              <a:gd name="connsiteX2" fmla="*/ 10748809 w 10753706"/>
              <a:gd name="connsiteY2" fmla="*/ 2522 h 1027260"/>
              <a:gd name="connsiteX3" fmla="*/ 10725330 w 10753706"/>
              <a:gd name="connsiteY3" fmla="*/ 11977 h 1027260"/>
              <a:gd name="connsiteX4" fmla="*/ 10615423 w 10753706"/>
              <a:gd name="connsiteY4" fmla="*/ 52967 h 1027260"/>
              <a:gd name="connsiteX5" fmla="*/ 10533936 w 10753706"/>
              <a:gd name="connsiteY5" fmla="*/ 53095 h 1027260"/>
              <a:gd name="connsiteX6" fmla="*/ 10466876 w 10753706"/>
              <a:gd name="connsiteY6" fmla="*/ 45180 h 1027260"/>
              <a:gd name="connsiteX7" fmla="*/ 10355090 w 10753706"/>
              <a:gd name="connsiteY7" fmla="*/ 89741 h 1027260"/>
              <a:gd name="connsiteX8" fmla="*/ 10087145 w 10753706"/>
              <a:gd name="connsiteY8" fmla="*/ 66115 h 1027260"/>
              <a:gd name="connsiteX9" fmla="*/ 10015902 w 10753706"/>
              <a:gd name="connsiteY9" fmla="*/ 76178 h 1027260"/>
              <a:gd name="connsiteX10" fmla="*/ 9806005 w 10753706"/>
              <a:gd name="connsiteY10" fmla="*/ 102435 h 1027260"/>
              <a:gd name="connsiteX11" fmla="*/ 9602583 w 10753706"/>
              <a:gd name="connsiteY11" fmla="*/ 179170 h 1027260"/>
              <a:gd name="connsiteX12" fmla="*/ 9469719 w 10753706"/>
              <a:gd name="connsiteY12" fmla="*/ 174721 h 1027260"/>
              <a:gd name="connsiteX13" fmla="*/ 9408692 w 10753706"/>
              <a:gd name="connsiteY13" fmla="*/ 189513 h 1027260"/>
              <a:gd name="connsiteX14" fmla="*/ 9364151 w 10753706"/>
              <a:gd name="connsiteY14" fmla="*/ 194072 h 1027260"/>
              <a:gd name="connsiteX15" fmla="*/ 9337751 w 10753706"/>
              <a:gd name="connsiteY15" fmla="*/ 197579 h 1027260"/>
              <a:gd name="connsiteX16" fmla="*/ 9297166 w 10753706"/>
              <a:gd name="connsiteY16" fmla="*/ 216558 h 1027260"/>
              <a:gd name="connsiteX17" fmla="*/ 9123859 w 10753706"/>
              <a:gd name="connsiteY17" fmla="*/ 237356 h 1027260"/>
              <a:gd name="connsiteX18" fmla="*/ 8950741 w 10753706"/>
              <a:gd name="connsiteY18" fmla="*/ 238020 h 1027260"/>
              <a:gd name="connsiteX19" fmla="*/ 8718236 w 10753706"/>
              <a:gd name="connsiteY19" fmla="*/ 303148 h 1027260"/>
              <a:gd name="connsiteX20" fmla="*/ 8694011 w 10753706"/>
              <a:gd name="connsiteY20" fmla="*/ 308812 h 1027260"/>
              <a:gd name="connsiteX21" fmla="*/ 8611976 w 10753706"/>
              <a:gd name="connsiteY21" fmla="*/ 324819 h 1027260"/>
              <a:gd name="connsiteX22" fmla="*/ 8562074 w 10753706"/>
              <a:gd name="connsiteY22" fmla="*/ 337971 h 1027260"/>
              <a:gd name="connsiteX23" fmla="*/ 8501724 w 10753706"/>
              <a:gd name="connsiteY23" fmla="*/ 360865 h 1027260"/>
              <a:gd name="connsiteX24" fmla="*/ 8504489 w 10753706"/>
              <a:gd name="connsiteY24" fmla="*/ 364790 h 1027260"/>
              <a:gd name="connsiteX25" fmla="*/ 8492774 w 10753706"/>
              <a:gd name="connsiteY25" fmla="*/ 366181 h 1027260"/>
              <a:gd name="connsiteX26" fmla="*/ 8466405 w 10753706"/>
              <a:gd name="connsiteY26" fmla="*/ 368724 h 1027260"/>
              <a:gd name="connsiteX27" fmla="*/ 8427069 w 10753706"/>
              <a:gd name="connsiteY27" fmla="*/ 387211 h 1027260"/>
              <a:gd name="connsiteX28" fmla="*/ 8387766 w 10753706"/>
              <a:gd name="connsiteY28" fmla="*/ 377161 h 1027260"/>
              <a:gd name="connsiteX29" fmla="*/ 8315874 w 10753706"/>
              <a:gd name="connsiteY29" fmla="*/ 395527 h 1027260"/>
              <a:gd name="connsiteX30" fmla="*/ 8274474 w 10753706"/>
              <a:gd name="connsiteY30" fmla="*/ 405112 h 1027260"/>
              <a:gd name="connsiteX31" fmla="*/ 8234664 w 10753706"/>
              <a:gd name="connsiteY31" fmla="*/ 410219 h 1027260"/>
              <a:gd name="connsiteX32" fmla="*/ 8211268 w 10753706"/>
              <a:gd name="connsiteY32" fmla="*/ 416791 h 1027260"/>
              <a:gd name="connsiteX33" fmla="*/ 8188615 w 10753706"/>
              <a:gd name="connsiteY33" fmla="*/ 421755 h 1027260"/>
              <a:gd name="connsiteX34" fmla="*/ 8179981 w 10753706"/>
              <a:gd name="connsiteY34" fmla="*/ 420402 h 1027260"/>
              <a:gd name="connsiteX35" fmla="*/ 8179307 w 10753706"/>
              <a:gd name="connsiteY35" fmla="*/ 422516 h 1027260"/>
              <a:gd name="connsiteX36" fmla="*/ 8147929 w 10753706"/>
              <a:gd name="connsiteY36" fmla="*/ 450302 h 1027260"/>
              <a:gd name="connsiteX37" fmla="*/ 8089136 w 10753706"/>
              <a:gd name="connsiteY37" fmla="*/ 465283 h 1027260"/>
              <a:gd name="connsiteX38" fmla="*/ 8049973 w 10753706"/>
              <a:gd name="connsiteY38" fmla="*/ 454121 h 1027260"/>
              <a:gd name="connsiteX39" fmla="*/ 7965913 w 10753706"/>
              <a:gd name="connsiteY39" fmla="*/ 464415 h 1027260"/>
              <a:gd name="connsiteX40" fmla="*/ 7945093 w 10753706"/>
              <a:gd name="connsiteY40" fmla="*/ 464798 h 1027260"/>
              <a:gd name="connsiteX41" fmla="*/ 7935335 w 10753706"/>
              <a:gd name="connsiteY41" fmla="*/ 462442 h 1027260"/>
              <a:gd name="connsiteX42" fmla="*/ 7904779 w 10753706"/>
              <a:gd name="connsiteY42" fmla="*/ 471429 h 1027260"/>
              <a:gd name="connsiteX43" fmla="*/ 7855604 w 10753706"/>
              <a:gd name="connsiteY43" fmla="*/ 480199 h 1027260"/>
              <a:gd name="connsiteX44" fmla="*/ 7832630 w 10753706"/>
              <a:gd name="connsiteY44" fmla="*/ 485371 h 1027260"/>
              <a:gd name="connsiteX45" fmla="*/ 7812438 w 10753706"/>
              <a:gd name="connsiteY45" fmla="*/ 485391 h 1027260"/>
              <a:gd name="connsiteX46" fmla="*/ 7701399 w 10753706"/>
              <a:gd name="connsiteY46" fmla="*/ 495197 h 1027260"/>
              <a:gd name="connsiteX47" fmla="*/ 7674778 w 10753706"/>
              <a:gd name="connsiteY47" fmla="*/ 494723 h 1027260"/>
              <a:gd name="connsiteX48" fmla="*/ 7660445 w 10753706"/>
              <a:gd name="connsiteY48" fmla="*/ 490194 h 1027260"/>
              <a:gd name="connsiteX49" fmla="*/ 7651781 w 10753706"/>
              <a:gd name="connsiteY49" fmla="*/ 493084 h 1027260"/>
              <a:gd name="connsiteX50" fmla="*/ 7584807 w 10753706"/>
              <a:gd name="connsiteY50" fmla="*/ 499490 h 1027260"/>
              <a:gd name="connsiteX51" fmla="*/ 7541324 w 10753706"/>
              <a:gd name="connsiteY51" fmla="*/ 504184 h 1027260"/>
              <a:gd name="connsiteX52" fmla="*/ 7541756 w 10753706"/>
              <a:gd name="connsiteY52" fmla="*/ 512184 h 1027260"/>
              <a:gd name="connsiteX53" fmla="*/ 7503906 w 10753706"/>
              <a:gd name="connsiteY53" fmla="*/ 518551 h 1027260"/>
              <a:gd name="connsiteX54" fmla="*/ 7460411 w 10753706"/>
              <a:gd name="connsiteY54" fmla="*/ 517415 h 1027260"/>
              <a:gd name="connsiteX55" fmla="*/ 7460116 w 10753706"/>
              <a:gd name="connsiteY55" fmla="*/ 517548 h 1027260"/>
              <a:gd name="connsiteX56" fmla="*/ 7297810 w 10753706"/>
              <a:gd name="connsiteY56" fmla="*/ 563947 h 1027260"/>
              <a:gd name="connsiteX57" fmla="*/ 6946388 w 10753706"/>
              <a:gd name="connsiteY57" fmla="*/ 665244 h 1027260"/>
              <a:gd name="connsiteX58" fmla="*/ 6741704 w 10753706"/>
              <a:gd name="connsiteY58" fmla="*/ 679365 h 1027260"/>
              <a:gd name="connsiteX59" fmla="*/ 6624680 w 10753706"/>
              <a:gd name="connsiteY59" fmla="*/ 677674 h 1027260"/>
              <a:gd name="connsiteX60" fmla="*/ 6605700 w 10753706"/>
              <a:gd name="connsiteY60" fmla="*/ 683566 h 1027260"/>
              <a:gd name="connsiteX61" fmla="*/ 6576922 w 10753706"/>
              <a:gd name="connsiteY61" fmla="*/ 683030 h 1027260"/>
              <a:gd name="connsiteX62" fmla="*/ 6405123 w 10753706"/>
              <a:gd name="connsiteY62" fmla="*/ 721946 h 1027260"/>
              <a:gd name="connsiteX63" fmla="*/ 6368938 w 10753706"/>
              <a:gd name="connsiteY63" fmla="*/ 717341 h 1027260"/>
              <a:gd name="connsiteX64" fmla="*/ 6295102 w 10753706"/>
              <a:gd name="connsiteY64" fmla="*/ 729508 h 1027260"/>
              <a:gd name="connsiteX65" fmla="*/ 6202084 w 10753706"/>
              <a:gd name="connsiteY65" fmla="*/ 767091 h 1027260"/>
              <a:gd name="connsiteX66" fmla="*/ 6067157 w 10753706"/>
              <a:gd name="connsiteY66" fmla="*/ 790339 h 1027260"/>
              <a:gd name="connsiteX67" fmla="*/ 6061443 w 10753706"/>
              <a:gd name="connsiteY67" fmla="*/ 796151 h 1027260"/>
              <a:gd name="connsiteX68" fmla="*/ 6051406 w 10753706"/>
              <a:gd name="connsiteY68" fmla="*/ 800684 h 1027260"/>
              <a:gd name="connsiteX69" fmla="*/ 6049097 w 10753706"/>
              <a:gd name="connsiteY69" fmla="*/ 800636 h 1027260"/>
              <a:gd name="connsiteX70" fmla="*/ 6034222 w 10753706"/>
              <a:gd name="connsiteY70" fmla="*/ 804110 h 1027260"/>
              <a:gd name="connsiteX71" fmla="*/ 6033121 w 10753706"/>
              <a:gd name="connsiteY71" fmla="*/ 806078 h 1027260"/>
              <a:gd name="connsiteX72" fmla="*/ 6023593 w 10753706"/>
              <a:gd name="connsiteY72" fmla="*/ 808842 h 1027260"/>
              <a:gd name="connsiteX73" fmla="*/ 6006639 w 10753706"/>
              <a:gd name="connsiteY73" fmla="*/ 815304 h 1027260"/>
              <a:gd name="connsiteX74" fmla="*/ 6001762 w 10753706"/>
              <a:gd name="connsiteY74" fmla="*/ 815557 h 1027260"/>
              <a:gd name="connsiteX75" fmla="*/ 5973534 w 10753706"/>
              <a:gd name="connsiteY75" fmla="*/ 823815 h 1027260"/>
              <a:gd name="connsiteX76" fmla="*/ 5972336 w 10753706"/>
              <a:gd name="connsiteY76" fmla="*/ 823476 h 1027260"/>
              <a:gd name="connsiteX77" fmla="*/ 5960841 w 10753706"/>
              <a:gd name="connsiteY77" fmla="*/ 823819 h 1027260"/>
              <a:gd name="connsiteX78" fmla="*/ 5940719 w 10753706"/>
              <a:gd name="connsiteY78" fmla="*/ 825514 h 1027260"/>
              <a:gd name="connsiteX79" fmla="*/ 5884298 w 10753706"/>
              <a:gd name="connsiteY79" fmla="*/ 823806 h 1027260"/>
              <a:gd name="connsiteX80" fmla="*/ 5854779 w 10753706"/>
              <a:gd name="connsiteY80" fmla="*/ 832365 h 1027260"/>
              <a:gd name="connsiteX81" fmla="*/ 5848382 w 10753706"/>
              <a:gd name="connsiteY81" fmla="*/ 833844 h 1027260"/>
              <a:gd name="connsiteX82" fmla="*/ 5848066 w 10753706"/>
              <a:gd name="connsiteY82" fmla="*/ 833772 h 1027260"/>
              <a:gd name="connsiteX83" fmla="*/ 5840944 w 10753706"/>
              <a:gd name="connsiteY83" fmla="*/ 835132 h 1027260"/>
              <a:gd name="connsiteX84" fmla="*/ 5836719 w 10753706"/>
              <a:gd name="connsiteY84" fmla="*/ 836539 h 1027260"/>
              <a:gd name="connsiteX85" fmla="*/ 5824311 w 10753706"/>
              <a:gd name="connsiteY85" fmla="*/ 839408 h 1027260"/>
              <a:gd name="connsiteX86" fmla="*/ 5818788 w 10753706"/>
              <a:gd name="connsiteY86" fmla="*/ 839727 h 1027260"/>
              <a:gd name="connsiteX87" fmla="*/ 5763953 w 10753706"/>
              <a:gd name="connsiteY87" fmla="*/ 834282 h 1027260"/>
              <a:gd name="connsiteX88" fmla="*/ 5667748 w 10753706"/>
              <a:gd name="connsiteY88" fmla="*/ 840211 h 1027260"/>
              <a:gd name="connsiteX89" fmla="*/ 5573108 w 10753706"/>
              <a:gd name="connsiteY89" fmla="*/ 847611 h 1027260"/>
              <a:gd name="connsiteX90" fmla="*/ 5539137 w 10753706"/>
              <a:gd name="connsiteY90" fmla="*/ 851033 h 1027260"/>
              <a:gd name="connsiteX91" fmla="*/ 5510651 w 10753706"/>
              <a:gd name="connsiteY91" fmla="*/ 844215 h 1027260"/>
              <a:gd name="connsiteX92" fmla="*/ 5457331 w 10753706"/>
              <a:gd name="connsiteY92" fmla="*/ 839159 h 1027260"/>
              <a:gd name="connsiteX93" fmla="*/ 5410613 w 10753706"/>
              <a:gd name="connsiteY93" fmla="*/ 834358 h 1027260"/>
              <a:gd name="connsiteX94" fmla="*/ 5370040 w 10753706"/>
              <a:gd name="connsiteY94" fmla="*/ 862127 h 1027260"/>
              <a:gd name="connsiteX95" fmla="*/ 5318778 w 10753706"/>
              <a:gd name="connsiteY95" fmla="*/ 855310 h 1027260"/>
              <a:gd name="connsiteX96" fmla="*/ 5298645 w 10753706"/>
              <a:gd name="connsiteY96" fmla="*/ 855171 h 1027260"/>
              <a:gd name="connsiteX97" fmla="*/ 5253828 w 10753706"/>
              <a:gd name="connsiteY97" fmla="*/ 859670 h 1027260"/>
              <a:gd name="connsiteX98" fmla="*/ 5216955 w 10753706"/>
              <a:gd name="connsiteY98" fmla="*/ 866245 h 1027260"/>
              <a:gd name="connsiteX99" fmla="*/ 5214344 w 10753706"/>
              <a:gd name="connsiteY99" fmla="*/ 868102 h 1027260"/>
              <a:gd name="connsiteX100" fmla="*/ 5195561 w 10753706"/>
              <a:gd name="connsiteY100" fmla="*/ 869949 h 1027260"/>
              <a:gd name="connsiteX101" fmla="*/ 5182555 w 10753706"/>
              <a:gd name="connsiteY101" fmla="*/ 873542 h 1027260"/>
              <a:gd name="connsiteX102" fmla="*/ 5172552 w 10753706"/>
              <a:gd name="connsiteY102" fmla="*/ 878801 h 1027260"/>
              <a:gd name="connsiteX103" fmla="*/ 5027993 w 10753706"/>
              <a:gd name="connsiteY103" fmla="*/ 889666 h 1027260"/>
              <a:gd name="connsiteX104" fmla="*/ 4939844 w 10753706"/>
              <a:gd name="connsiteY104" fmla="*/ 934802 h 1027260"/>
              <a:gd name="connsiteX105" fmla="*/ 4792576 w 10753706"/>
              <a:gd name="connsiteY105" fmla="*/ 934820 h 1027260"/>
              <a:gd name="connsiteX106" fmla="*/ 4602423 w 10753706"/>
              <a:gd name="connsiteY106" fmla="*/ 958063 h 1027260"/>
              <a:gd name="connsiteX107" fmla="*/ 4290656 w 10753706"/>
              <a:gd name="connsiteY107" fmla="*/ 969152 h 1027260"/>
              <a:gd name="connsiteX108" fmla="*/ 3952334 w 10753706"/>
              <a:gd name="connsiteY108" fmla="*/ 954043 h 1027260"/>
              <a:gd name="connsiteX109" fmla="*/ 3858560 w 10753706"/>
              <a:gd name="connsiteY109" fmla="*/ 948781 h 1027260"/>
              <a:gd name="connsiteX110" fmla="*/ 3846597 w 10753706"/>
              <a:gd name="connsiteY110" fmla="*/ 948382 h 1027260"/>
              <a:gd name="connsiteX111" fmla="*/ 3736044 w 10753706"/>
              <a:gd name="connsiteY111" fmla="*/ 947759 h 1027260"/>
              <a:gd name="connsiteX112" fmla="*/ 3713136 w 10753706"/>
              <a:gd name="connsiteY112" fmla="*/ 946963 h 1027260"/>
              <a:gd name="connsiteX113" fmla="*/ 3695939 w 10753706"/>
              <a:gd name="connsiteY113" fmla="*/ 943639 h 1027260"/>
              <a:gd name="connsiteX114" fmla="*/ 3694125 w 10753706"/>
              <a:gd name="connsiteY114" fmla="*/ 940567 h 1027260"/>
              <a:gd name="connsiteX115" fmla="*/ 3681925 w 10753706"/>
              <a:gd name="connsiteY115" fmla="*/ 939706 h 1027260"/>
              <a:gd name="connsiteX116" fmla="*/ 3679204 w 10753706"/>
              <a:gd name="connsiteY116" fmla="*/ 938926 h 1027260"/>
              <a:gd name="connsiteX117" fmla="*/ 3615656 w 10753706"/>
              <a:gd name="connsiteY117" fmla="*/ 940320 h 1027260"/>
              <a:gd name="connsiteX118" fmla="*/ 3567983 w 10753706"/>
              <a:gd name="connsiteY118" fmla="*/ 935596 h 1027260"/>
              <a:gd name="connsiteX119" fmla="*/ 3422423 w 10753706"/>
              <a:gd name="connsiteY119" fmla="*/ 932129 h 1027260"/>
              <a:gd name="connsiteX120" fmla="*/ 3310925 w 10753706"/>
              <a:gd name="connsiteY120" fmla="*/ 911072 h 1027260"/>
              <a:gd name="connsiteX121" fmla="*/ 3139421 w 10753706"/>
              <a:gd name="connsiteY121" fmla="*/ 934151 h 1027260"/>
              <a:gd name="connsiteX122" fmla="*/ 2996922 w 10753706"/>
              <a:gd name="connsiteY122" fmla="*/ 927537 h 1027260"/>
              <a:gd name="connsiteX123" fmla="*/ 2982785 w 10753706"/>
              <a:gd name="connsiteY123" fmla="*/ 931453 h 1027260"/>
              <a:gd name="connsiteX124" fmla="*/ 2967478 w 10753706"/>
              <a:gd name="connsiteY124" fmla="*/ 933397 h 1027260"/>
              <a:gd name="connsiteX125" fmla="*/ 2948552 w 10753706"/>
              <a:gd name="connsiteY125" fmla="*/ 932961 h 1027260"/>
              <a:gd name="connsiteX126" fmla="*/ 2944404 w 10753706"/>
              <a:gd name="connsiteY126" fmla="*/ 934452 h 1027260"/>
              <a:gd name="connsiteX127" fmla="*/ 2908608 w 10753706"/>
              <a:gd name="connsiteY127" fmla="*/ 937205 h 1027260"/>
              <a:gd name="connsiteX128" fmla="*/ 2904443 w 10753706"/>
              <a:gd name="connsiteY128" fmla="*/ 936455 h 1027260"/>
              <a:gd name="connsiteX129" fmla="*/ 2868935 w 10753706"/>
              <a:gd name="connsiteY129" fmla="*/ 938022 h 1027260"/>
              <a:gd name="connsiteX130" fmla="*/ 2868586 w 10753706"/>
              <a:gd name="connsiteY130" fmla="*/ 937487 h 1027260"/>
              <a:gd name="connsiteX131" fmla="*/ 2859191 w 10753706"/>
              <a:gd name="connsiteY131" fmla="*/ 935503 h 1027260"/>
              <a:gd name="connsiteX132" fmla="*/ 2840915 w 10753706"/>
              <a:gd name="connsiteY132" fmla="*/ 932977 h 1027260"/>
              <a:gd name="connsiteX133" fmla="*/ 2763509 w 10753706"/>
              <a:gd name="connsiteY133" fmla="*/ 921850 h 1027260"/>
              <a:gd name="connsiteX134" fmla="*/ 2756121 w 10753706"/>
              <a:gd name="connsiteY134" fmla="*/ 921864 h 1027260"/>
              <a:gd name="connsiteX135" fmla="*/ 2755998 w 10753706"/>
              <a:gd name="connsiteY135" fmla="*/ 921739 h 1027260"/>
              <a:gd name="connsiteX136" fmla="*/ 2748255 w 10753706"/>
              <a:gd name="connsiteY136" fmla="*/ 921505 h 1027260"/>
              <a:gd name="connsiteX137" fmla="*/ 2694601 w 10753706"/>
              <a:gd name="connsiteY137" fmla="*/ 915575 h 1027260"/>
              <a:gd name="connsiteX138" fmla="*/ 2635357 w 10753706"/>
              <a:gd name="connsiteY138" fmla="*/ 910976 h 1027260"/>
              <a:gd name="connsiteX139" fmla="*/ 2601047 w 10753706"/>
              <a:gd name="connsiteY139" fmla="*/ 910263 h 1027260"/>
              <a:gd name="connsiteX140" fmla="*/ 2507482 w 10753706"/>
              <a:gd name="connsiteY140" fmla="*/ 906211 h 1027260"/>
              <a:gd name="connsiteX141" fmla="*/ 2413884 w 10753706"/>
              <a:gd name="connsiteY141" fmla="*/ 900545 h 1027260"/>
              <a:gd name="connsiteX142" fmla="*/ 2368912 w 10753706"/>
              <a:gd name="connsiteY142" fmla="*/ 888755 h 1027260"/>
              <a:gd name="connsiteX143" fmla="*/ 2349490 w 10753706"/>
              <a:gd name="connsiteY143" fmla="*/ 889719 h 1027260"/>
              <a:gd name="connsiteX144" fmla="*/ 2344290 w 10753706"/>
              <a:gd name="connsiteY144" fmla="*/ 890584 h 1027260"/>
              <a:gd name="connsiteX145" fmla="*/ 2336488 w 10753706"/>
              <a:gd name="connsiteY145" fmla="*/ 891058 h 1027260"/>
              <a:gd name="connsiteX146" fmla="*/ 2329015 w 10753706"/>
              <a:gd name="connsiteY146" fmla="*/ 891627 h 1027260"/>
              <a:gd name="connsiteX147" fmla="*/ 2293898 w 10753706"/>
              <a:gd name="connsiteY147" fmla="*/ 896431 h 1027260"/>
              <a:gd name="connsiteX148" fmla="*/ 2243927 w 10753706"/>
              <a:gd name="connsiteY148" fmla="*/ 888076 h 1027260"/>
              <a:gd name="connsiteX149" fmla="*/ 2223920 w 10753706"/>
              <a:gd name="connsiteY149" fmla="*/ 887331 h 1027260"/>
              <a:gd name="connsiteX150" fmla="*/ 2213081 w 10753706"/>
              <a:gd name="connsiteY150" fmla="*/ 886302 h 1027260"/>
              <a:gd name="connsiteX151" fmla="*/ 2212307 w 10753706"/>
              <a:gd name="connsiteY151" fmla="*/ 885829 h 1027260"/>
              <a:gd name="connsiteX152" fmla="*/ 2152321 w 10753706"/>
              <a:gd name="connsiteY152" fmla="*/ 894418 h 1027260"/>
              <a:gd name="connsiteX153" fmla="*/ 2140985 w 10753706"/>
              <a:gd name="connsiteY153" fmla="*/ 895968 h 1027260"/>
              <a:gd name="connsiteX154" fmla="*/ 2121210 w 10753706"/>
              <a:gd name="connsiteY154" fmla="*/ 899354 h 1027260"/>
              <a:gd name="connsiteX155" fmla="*/ 2119146 w 10753706"/>
              <a:gd name="connsiteY155" fmla="*/ 899033 h 1027260"/>
              <a:gd name="connsiteX156" fmla="*/ 2105666 w 10753706"/>
              <a:gd name="connsiteY156" fmla="*/ 902240 h 1027260"/>
              <a:gd name="connsiteX157" fmla="*/ 2094924 w 10753706"/>
              <a:gd name="connsiteY157" fmla="*/ 907203 h 1027260"/>
              <a:gd name="connsiteX158" fmla="*/ 1949478 w 10753706"/>
              <a:gd name="connsiteY158" fmla="*/ 913748 h 1027260"/>
              <a:gd name="connsiteX159" fmla="*/ 1749684 w 10753706"/>
              <a:gd name="connsiteY159" fmla="*/ 942223 h 1027260"/>
              <a:gd name="connsiteX160" fmla="*/ 1585576 w 10753706"/>
              <a:gd name="connsiteY160" fmla="*/ 954170 h 1027260"/>
              <a:gd name="connsiteX161" fmla="*/ 1476250 w 10753706"/>
              <a:gd name="connsiteY161" fmla="*/ 950653 h 1027260"/>
              <a:gd name="connsiteX162" fmla="*/ 1433927 w 10753706"/>
              <a:gd name="connsiteY162" fmla="*/ 959926 h 1027260"/>
              <a:gd name="connsiteX163" fmla="*/ 1414893 w 10753706"/>
              <a:gd name="connsiteY163" fmla="*/ 957671 h 1027260"/>
              <a:gd name="connsiteX164" fmla="*/ 1411585 w 10753706"/>
              <a:gd name="connsiteY164" fmla="*/ 957179 h 1027260"/>
              <a:gd name="connsiteX165" fmla="*/ 1398896 w 10753706"/>
              <a:gd name="connsiteY165" fmla="*/ 957460 h 1027260"/>
              <a:gd name="connsiteX166" fmla="*/ 1394632 w 10753706"/>
              <a:gd name="connsiteY166" fmla="*/ 954725 h 1027260"/>
              <a:gd name="connsiteX167" fmla="*/ 1375043 w 10753706"/>
              <a:gd name="connsiteY167" fmla="*/ 953132 h 1027260"/>
              <a:gd name="connsiteX168" fmla="*/ 1351876 w 10753706"/>
              <a:gd name="connsiteY168" fmla="*/ 954436 h 1027260"/>
              <a:gd name="connsiteX169" fmla="*/ 1242676 w 10753706"/>
              <a:gd name="connsiteY169" fmla="*/ 963767 h 1027260"/>
              <a:gd name="connsiteX170" fmla="*/ 1205993 w 10753706"/>
              <a:gd name="connsiteY170" fmla="*/ 974080 h 1027260"/>
              <a:gd name="connsiteX171" fmla="*/ 1052221 w 10753706"/>
              <a:gd name="connsiteY171" fmla="*/ 963954 h 1027260"/>
              <a:gd name="connsiteX172" fmla="*/ 968270 w 10753706"/>
              <a:gd name="connsiteY172" fmla="*/ 964761 h 1027260"/>
              <a:gd name="connsiteX173" fmla="*/ 874493 w 10753706"/>
              <a:gd name="connsiteY173" fmla="*/ 998122 h 1027260"/>
              <a:gd name="connsiteX174" fmla="*/ 814411 w 10753706"/>
              <a:gd name="connsiteY174" fmla="*/ 1007391 h 1027260"/>
              <a:gd name="connsiteX175" fmla="*/ 688604 w 10753706"/>
              <a:gd name="connsiteY175" fmla="*/ 1015631 h 1027260"/>
              <a:gd name="connsiteX176" fmla="*/ 618171 w 10753706"/>
              <a:gd name="connsiteY176" fmla="*/ 1027260 h 1027260"/>
              <a:gd name="connsiteX177" fmla="*/ 570379 w 10753706"/>
              <a:gd name="connsiteY177" fmla="*/ 1023487 h 1027260"/>
              <a:gd name="connsiteX178" fmla="*/ 482519 w 10753706"/>
              <a:gd name="connsiteY178" fmla="*/ 1002108 h 1027260"/>
              <a:gd name="connsiteX179" fmla="*/ 475319 w 10753706"/>
              <a:gd name="connsiteY179" fmla="*/ 1009922 h 1027260"/>
              <a:gd name="connsiteX180" fmla="*/ 431104 w 10753706"/>
              <a:gd name="connsiteY180" fmla="*/ 1009317 h 1027260"/>
              <a:gd name="connsiteX181" fmla="*/ 363782 w 10753706"/>
              <a:gd name="connsiteY181" fmla="*/ 1007585 h 1027260"/>
              <a:gd name="connsiteX182" fmla="*/ 325533 w 10753706"/>
              <a:gd name="connsiteY182" fmla="*/ 1008502 h 1027260"/>
              <a:gd name="connsiteX183" fmla="*/ 220429 w 10753706"/>
              <a:gd name="connsiteY183" fmla="*/ 1008927 h 1027260"/>
              <a:gd name="connsiteX184" fmla="*/ 114676 w 10753706"/>
              <a:gd name="connsiteY184" fmla="*/ 1007765 h 1027260"/>
              <a:gd name="connsiteX185" fmla="*/ 13470 w 10753706"/>
              <a:gd name="connsiteY185" fmla="*/ 998544 h 1027260"/>
              <a:gd name="connsiteX186" fmla="*/ 0 w 10753706"/>
              <a:gd name="connsiteY186" fmla="*/ 997355 h 102726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</a:cxnLst>
            <a:rect l="l" t="t" r="r" b="b"/>
            <a:pathLst>
              <a:path w="10753706" h="1027260">
                <a:moveTo>
                  <a:pt x="0" y="0"/>
                </a:moveTo>
                <a:lnTo>
                  <a:pt x="10753706" y="0"/>
                </a:lnTo>
                <a:lnTo>
                  <a:pt x="10748809" y="2522"/>
                </a:lnTo>
                <a:cubicBezTo>
                  <a:pt x="10744031" y="4644"/>
                  <a:pt x="10737551" y="7204"/>
                  <a:pt x="10725330" y="11977"/>
                </a:cubicBezTo>
                <a:cubicBezTo>
                  <a:pt x="10700888" y="21523"/>
                  <a:pt x="10652058" y="39304"/>
                  <a:pt x="10615423" y="52967"/>
                </a:cubicBezTo>
                <a:cubicBezTo>
                  <a:pt x="10598524" y="49017"/>
                  <a:pt x="10550674" y="61360"/>
                  <a:pt x="10533936" y="53095"/>
                </a:cubicBezTo>
                <a:cubicBezTo>
                  <a:pt x="10519435" y="55674"/>
                  <a:pt x="10480156" y="49393"/>
                  <a:pt x="10466876" y="45180"/>
                </a:cubicBezTo>
                <a:cubicBezTo>
                  <a:pt x="10443145" y="68059"/>
                  <a:pt x="10382269" y="71294"/>
                  <a:pt x="10355090" y="89741"/>
                </a:cubicBezTo>
                <a:cubicBezTo>
                  <a:pt x="10286222" y="95376"/>
                  <a:pt x="10146285" y="63529"/>
                  <a:pt x="10087145" y="66115"/>
                </a:cubicBezTo>
                <a:cubicBezTo>
                  <a:pt x="10067575" y="79584"/>
                  <a:pt x="10043111" y="68921"/>
                  <a:pt x="10015902" y="76178"/>
                </a:cubicBezTo>
                <a:cubicBezTo>
                  <a:pt x="9952302" y="84628"/>
                  <a:pt x="9893286" y="103337"/>
                  <a:pt x="9806005" y="102435"/>
                </a:cubicBezTo>
                <a:cubicBezTo>
                  <a:pt x="9782247" y="141133"/>
                  <a:pt x="9674787" y="151643"/>
                  <a:pt x="9602583" y="179170"/>
                </a:cubicBezTo>
                <a:cubicBezTo>
                  <a:pt x="9557658" y="187584"/>
                  <a:pt x="9478290" y="154235"/>
                  <a:pt x="9469719" y="174721"/>
                </a:cubicBezTo>
                <a:cubicBezTo>
                  <a:pt x="9443779" y="165070"/>
                  <a:pt x="9431317" y="185692"/>
                  <a:pt x="9408692" y="189513"/>
                </a:cubicBezTo>
                <a:cubicBezTo>
                  <a:pt x="9387154" y="183843"/>
                  <a:pt x="9380475" y="191089"/>
                  <a:pt x="9364151" y="194072"/>
                </a:cubicBezTo>
                <a:cubicBezTo>
                  <a:pt x="9354686" y="190222"/>
                  <a:pt x="9340485" y="191782"/>
                  <a:pt x="9337751" y="197579"/>
                </a:cubicBezTo>
                <a:cubicBezTo>
                  <a:pt x="9349566" y="209270"/>
                  <a:pt x="9297468" y="207714"/>
                  <a:pt x="9297166" y="216558"/>
                </a:cubicBezTo>
                <a:cubicBezTo>
                  <a:pt x="9269057" y="220999"/>
                  <a:pt x="9139630" y="221783"/>
                  <a:pt x="9123859" y="237356"/>
                </a:cubicBezTo>
                <a:cubicBezTo>
                  <a:pt x="9068176" y="249209"/>
                  <a:pt x="8975349" y="235349"/>
                  <a:pt x="8950741" y="238020"/>
                </a:cubicBezTo>
                <a:cubicBezTo>
                  <a:pt x="8916265" y="215428"/>
                  <a:pt x="8822808" y="292026"/>
                  <a:pt x="8718236" y="303148"/>
                </a:cubicBezTo>
                <a:cubicBezTo>
                  <a:pt x="8703111" y="302060"/>
                  <a:pt x="8695551" y="302792"/>
                  <a:pt x="8694011" y="308812"/>
                </a:cubicBezTo>
                <a:cubicBezTo>
                  <a:pt x="8661810" y="312764"/>
                  <a:pt x="8637956" y="329628"/>
                  <a:pt x="8611976" y="324819"/>
                </a:cubicBezTo>
                <a:cubicBezTo>
                  <a:pt x="8621849" y="336388"/>
                  <a:pt x="8562809" y="325917"/>
                  <a:pt x="8562074" y="337971"/>
                </a:cubicBezTo>
                <a:cubicBezTo>
                  <a:pt x="8543699" y="343978"/>
                  <a:pt x="8511321" y="356396"/>
                  <a:pt x="8501724" y="360865"/>
                </a:cubicBezTo>
                <a:lnTo>
                  <a:pt x="8504489" y="364790"/>
                </a:lnTo>
                <a:lnTo>
                  <a:pt x="8492774" y="366181"/>
                </a:lnTo>
                <a:lnTo>
                  <a:pt x="8466405" y="368724"/>
                </a:lnTo>
                <a:cubicBezTo>
                  <a:pt x="8455454" y="372229"/>
                  <a:pt x="8440175" y="385805"/>
                  <a:pt x="8427069" y="387211"/>
                </a:cubicBezTo>
                <a:cubicBezTo>
                  <a:pt x="8400442" y="392215"/>
                  <a:pt x="8397079" y="382989"/>
                  <a:pt x="8387766" y="377161"/>
                </a:cubicBezTo>
                <a:cubicBezTo>
                  <a:pt x="8369233" y="378548"/>
                  <a:pt x="8334756" y="390869"/>
                  <a:pt x="8315874" y="395527"/>
                </a:cubicBezTo>
                <a:cubicBezTo>
                  <a:pt x="8306664" y="400500"/>
                  <a:pt x="8272845" y="393679"/>
                  <a:pt x="8274474" y="405112"/>
                </a:cubicBezTo>
                <a:cubicBezTo>
                  <a:pt x="8255483" y="406194"/>
                  <a:pt x="8244963" y="408376"/>
                  <a:pt x="8234664" y="410219"/>
                </a:cubicBezTo>
                <a:lnTo>
                  <a:pt x="8211268" y="416791"/>
                </a:lnTo>
                <a:cubicBezTo>
                  <a:pt x="8204720" y="419941"/>
                  <a:pt x="8197411" y="422004"/>
                  <a:pt x="8188615" y="421755"/>
                </a:cubicBezTo>
                <a:lnTo>
                  <a:pt x="8179981" y="420402"/>
                </a:lnTo>
                <a:lnTo>
                  <a:pt x="8179307" y="422516"/>
                </a:lnTo>
                <a:cubicBezTo>
                  <a:pt x="8179027" y="425797"/>
                  <a:pt x="8175790" y="448341"/>
                  <a:pt x="8147929" y="450302"/>
                </a:cubicBezTo>
                <a:cubicBezTo>
                  <a:pt x="8130300" y="457967"/>
                  <a:pt x="8114933" y="461015"/>
                  <a:pt x="8089136" y="465283"/>
                </a:cubicBezTo>
                <a:cubicBezTo>
                  <a:pt x="8072810" y="465920"/>
                  <a:pt x="8069376" y="451569"/>
                  <a:pt x="8049973" y="454121"/>
                </a:cubicBezTo>
                <a:cubicBezTo>
                  <a:pt x="7974508" y="471465"/>
                  <a:pt x="8006050" y="447139"/>
                  <a:pt x="7965913" y="464415"/>
                </a:cubicBezTo>
                <a:cubicBezTo>
                  <a:pt x="7958234" y="466025"/>
                  <a:pt x="7951405" y="465800"/>
                  <a:pt x="7945093" y="464798"/>
                </a:cubicBezTo>
                <a:lnTo>
                  <a:pt x="7935335" y="462442"/>
                </a:lnTo>
                <a:lnTo>
                  <a:pt x="7904779" y="471429"/>
                </a:lnTo>
                <a:cubicBezTo>
                  <a:pt x="7889387" y="474999"/>
                  <a:pt x="7872867" y="477951"/>
                  <a:pt x="7855604" y="480199"/>
                </a:cubicBezTo>
                <a:cubicBezTo>
                  <a:pt x="7850005" y="476378"/>
                  <a:pt x="7838628" y="483595"/>
                  <a:pt x="7832630" y="485371"/>
                </a:cubicBezTo>
                <a:cubicBezTo>
                  <a:pt x="7831473" y="482645"/>
                  <a:pt x="7816623" y="482661"/>
                  <a:pt x="7812438" y="485391"/>
                </a:cubicBezTo>
                <a:cubicBezTo>
                  <a:pt x="7709470" y="505049"/>
                  <a:pt x="7759426" y="473956"/>
                  <a:pt x="7701399" y="495197"/>
                </a:cubicBezTo>
                <a:cubicBezTo>
                  <a:pt x="7690986" y="496989"/>
                  <a:pt x="7682397" y="496365"/>
                  <a:pt x="7674778" y="494723"/>
                </a:cubicBezTo>
                <a:lnTo>
                  <a:pt x="7660445" y="490194"/>
                </a:lnTo>
                <a:lnTo>
                  <a:pt x="7651781" y="493084"/>
                </a:lnTo>
                <a:cubicBezTo>
                  <a:pt x="7616113" y="496548"/>
                  <a:pt x="7603273" y="491735"/>
                  <a:pt x="7584807" y="499490"/>
                </a:cubicBezTo>
                <a:cubicBezTo>
                  <a:pt x="7549256" y="490212"/>
                  <a:pt x="7563949" y="500167"/>
                  <a:pt x="7541324" y="504184"/>
                </a:cubicBezTo>
                <a:cubicBezTo>
                  <a:pt x="7523851" y="508307"/>
                  <a:pt x="7559546" y="509825"/>
                  <a:pt x="7541756" y="512184"/>
                </a:cubicBezTo>
                <a:cubicBezTo>
                  <a:pt x="7520963" y="510864"/>
                  <a:pt x="7525755" y="520497"/>
                  <a:pt x="7503906" y="518551"/>
                </a:cubicBezTo>
                <a:cubicBezTo>
                  <a:pt x="7505924" y="510774"/>
                  <a:pt x="7464361" y="523683"/>
                  <a:pt x="7460411" y="517415"/>
                </a:cubicBezTo>
                <a:lnTo>
                  <a:pt x="7460116" y="517548"/>
                </a:lnTo>
                <a:cubicBezTo>
                  <a:pt x="7447785" y="530928"/>
                  <a:pt x="7310141" y="550568"/>
                  <a:pt x="7297810" y="563947"/>
                </a:cubicBezTo>
                <a:cubicBezTo>
                  <a:pt x="7221791" y="605698"/>
                  <a:pt x="7039072" y="646008"/>
                  <a:pt x="6946388" y="665244"/>
                </a:cubicBezTo>
                <a:cubicBezTo>
                  <a:pt x="6853704" y="684480"/>
                  <a:pt x="6804875" y="677485"/>
                  <a:pt x="6741704" y="679365"/>
                </a:cubicBezTo>
                <a:lnTo>
                  <a:pt x="6624680" y="677674"/>
                </a:lnTo>
                <a:lnTo>
                  <a:pt x="6605700" y="683566"/>
                </a:lnTo>
                <a:cubicBezTo>
                  <a:pt x="6603309" y="685184"/>
                  <a:pt x="6599550" y="685647"/>
                  <a:pt x="6576922" y="683030"/>
                </a:cubicBezTo>
                <a:cubicBezTo>
                  <a:pt x="6527275" y="698355"/>
                  <a:pt x="6440981" y="702347"/>
                  <a:pt x="6405123" y="721946"/>
                </a:cubicBezTo>
                <a:cubicBezTo>
                  <a:pt x="6407963" y="715467"/>
                  <a:pt x="6383450" y="712913"/>
                  <a:pt x="6368938" y="717341"/>
                </a:cubicBezTo>
                <a:cubicBezTo>
                  <a:pt x="6377914" y="692119"/>
                  <a:pt x="6315316" y="744281"/>
                  <a:pt x="6295102" y="729508"/>
                </a:cubicBezTo>
                <a:cubicBezTo>
                  <a:pt x="6300358" y="744473"/>
                  <a:pt x="6240070" y="776254"/>
                  <a:pt x="6202084" y="767091"/>
                </a:cubicBezTo>
                <a:cubicBezTo>
                  <a:pt x="6152826" y="774744"/>
                  <a:pt x="6122010" y="790367"/>
                  <a:pt x="6067157" y="790339"/>
                </a:cubicBezTo>
                <a:cubicBezTo>
                  <a:pt x="6066310" y="792484"/>
                  <a:pt x="6064283" y="794403"/>
                  <a:pt x="6061443" y="796151"/>
                </a:cubicBezTo>
                <a:lnTo>
                  <a:pt x="6051406" y="800684"/>
                </a:lnTo>
                <a:lnTo>
                  <a:pt x="6049097" y="800636"/>
                </a:lnTo>
                <a:cubicBezTo>
                  <a:pt x="6040408" y="801393"/>
                  <a:pt x="6036299" y="802645"/>
                  <a:pt x="6034222" y="804110"/>
                </a:cubicBezTo>
                <a:lnTo>
                  <a:pt x="6033121" y="806078"/>
                </a:lnTo>
                <a:lnTo>
                  <a:pt x="6023593" y="808842"/>
                </a:lnTo>
                <a:lnTo>
                  <a:pt x="6006639" y="815304"/>
                </a:lnTo>
                <a:lnTo>
                  <a:pt x="6001762" y="815557"/>
                </a:lnTo>
                <a:lnTo>
                  <a:pt x="5973534" y="823815"/>
                </a:lnTo>
                <a:lnTo>
                  <a:pt x="5972336" y="823476"/>
                </a:lnTo>
                <a:cubicBezTo>
                  <a:pt x="5969004" y="822901"/>
                  <a:pt x="5965329" y="822833"/>
                  <a:pt x="5960841" y="823819"/>
                </a:cubicBezTo>
                <a:cubicBezTo>
                  <a:pt x="5955860" y="815655"/>
                  <a:pt x="5953515" y="821882"/>
                  <a:pt x="5940719" y="825514"/>
                </a:cubicBezTo>
                <a:cubicBezTo>
                  <a:pt x="5930130" y="813644"/>
                  <a:pt x="5900943" y="827979"/>
                  <a:pt x="5884298" y="823806"/>
                </a:cubicBezTo>
                <a:cubicBezTo>
                  <a:pt x="5875133" y="826741"/>
                  <a:pt x="5865250" y="829630"/>
                  <a:pt x="5854779" y="832365"/>
                </a:cubicBezTo>
                <a:lnTo>
                  <a:pt x="5848382" y="833844"/>
                </a:lnTo>
                <a:lnTo>
                  <a:pt x="5848066" y="833772"/>
                </a:lnTo>
                <a:cubicBezTo>
                  <a:pt x="5846273" y="833879"/>
                  <a:pt x="5844018" y="834284"/>
                  <a:pt x="5840944" y="835132"/>
                </a:cubicBezTo>
                <a:lnTo>
                  <a:pt x="5836719" y="836539"/>
                </a:lnTo>
                <a:lnTo>
                  <a:pt x="5824311" y="839408"/>
                </a:lnTo>
                <a:lnTo>
                  <a:pt x="5818788" y="839727"/>
                </a:lnTo>
                <a:cubicBezTo>
                  <a:pt x="5797008" y="838594"/>
                  <a:pt x="5786883" y="822081"/>
                  <a:pt x="5763953" y="834282"/>
                </a:cubicBezTo>
                <a:cubicBezTo>
                  <a:pt x="5726813" y="837521"/>
                  <a:pt x="5699446" y="830949"/>
                  <a:pt x="5667748" y="840211"/>
                </a:cubicBezTo>
                <a:cubicBezTo>
                  <a:pt x="5632959" y="843205"/>
                  <a:pt x="5601436" y="842280"/>
                  <a:pt x="5573108" y="847611"/>
                </a:cubicBezTo>
                <a:cubicBezTo>
                  <a:pt x="5560030" y="845832"/>
                  <a:pt x="5549547" y="851598"/>
                  <a:pt x="5539137" y="851033"/>
                </a:cubicBezTo>
                <a:cubicBezTo>
                  <a:pt x="5528728" y="850467"/>
                  <a:pt x="5529256" y="837509"/>
                  <a:pt x="5510651" y="844215"/>
                </a:cubicBezTo>
                <a:cubicBezTo>
                  <a:pt x="5494241" y="833607"/>
                  <a:pt x="5466101" y="839171"/>
                  <a:pt x="5457331" y="839159"/>
                </a:cubicBezTo>
                <a:lnTo>
                  <a:pt x="5410613" y="834358"/>
                </a:lnTo>
                <a:lnTo>
                  <a:pt x="5370040" y="862127"/>
                </a:lnTo>
                <a:cubicBezTo>
                  <a:pt x="5357863" y="856469"/>
                  <a:pt x="5319115" y="868069"/>
                  <a:pt x="5318778" y="855310"/>
                </a:cubicBezTo>
                <a:cubicBezTo>
                  <a:pt x="5303920" y="857760"/>
                  <a:pt x="5296727" y="863736"/>
                  <a:pt x="5298645" y="855171"/>
                </a:cubicBezTo>
                <a:cubicBezTo>
                  <a:pt x="5287819" y="855897"/>
                  <a:pt x="5267444" y="857825"/>
                  <a:pt x="5253828" y="859670"/>
                </a:cubicBezTo>
                <a:lnTo>
                  <a:pt x="5216955" y="866245"/>
                </a:lnTo>
                <a:lnTo>
                  <a:pt x="5214344" y="868102"/>
                </a:lnTo>
                <a:cubicBezTo>
                  <a:pt x="5210778" y="868719"/>
                  <a:pt x="5200859" y="869042"/>
                  <a:pt x="5195561" y="869949"/>
                </a:cubicBezTo>
                <a:lnTo>
                  <a:pt x="5182555" y="873542"/>
                </a:lnTo>
                <a:cubicBezTo>
                  <a:pt x="5178496" y="875023"/>
                  <a:pt x="5175066" y="876746"/>
                  <a:pt x="5172552" y="878801"/>
                </a:cubicBezTo>
                <a:cubicBezTo>
                  <a:pt x="5121406" y="873797"/>
                  <a:pt x="5080096" y="886529"/>
                  <a:pt x="5027993" y="889666"/>
                </a:cubicBezTo>
                <a:cubicBezTo>
                  <a:pt x="4999924" y="877115"/>
                  <a:pt x="4946973" y="919452"/>
                  <a:pt x="4939844" y="934802"/>
                </a:cubicBezTo>
                <a:cubicBezTo>
                  <a:pt x="4895154" y="940701"/>
                  <a:pt x="4844006" y="928240"/>
                  <a:pt x="4792576" y="934820"/>
                </a:cubicBezTo>
                <a:lnTo>
                  <a:pt x="4602423" y="958063"/>
                </a:lnTo>
                <a:cubicBezTo>
                  <a:pt x="4488530" y="967131"/>
                  <a:pt x="4399004" y="969822"/>
                  <a:pt x="4290656" y="969152"/>
                </a:cubicBezTo>
                <a:cubicBezTo>
                  <a:pt x="4182308" y="968482"/>
                  <a:pt x="4046938" y="971167"/>
                  <a:pt x="3952334" y="954043"/>
                </a:cubicBezTo>
                <a:lnTo>
                  <a:pt x="3858560" y="948781"/>
                </a:lnTo>
                <a:lnTo>
                  <a:pt x="3846597" y="948382"/>
                </a:lnTo>
                <a:cubicBezTo>
                  <a:pt x="3807516" y="956616"/>
                  <a:pt x="3767475" y="941640"/>
                  <a:pt x="3736044" y="947759"/>
                </a:cubicBezTo>
                <a:cubicBezTo>
                  <a:pt x="3727323" y="948128"/>
                  <a:pt x="3719828" y="947771"/>
                  <a:pt x="3713136" y="946963"/>
                </a:cubicBezTo>
                <a:lnTo>
                  <a:pt x="3695939" y="943639"/>
                </a:lnTo>
                <a:lnTo>
                  <a:pt x="3694125" y="940567"/>
                </a:lnTo>
                <a:lnTo>
                  <a:pt x="3681925" y="939706"/>
                </a:lnTo>
                <a:lnTo>
                  <a:pt x="3679204" y="938926"/>
                </a:lnTo>
                <a:cubicBezTo>
                  <a:pt x="3668160" y="939028"/>
                  <a:pt x="3634193" y="940875"/>
                  <a:pt x="3615656" y="940320"/>
                </a:cubicBezTo>
                <a:cubicBezTo>
                  <a:pt x="3582626" y="936974"/>
                  <a:pt x="3593904" y="949140"/>
                  <a:pt x="3567983" y="935596"/>
                </a:cubicBezTo>
                <a:cubicBezTo>
                  <a:pt x="3504185" y="939048"/>
                  <a:pt x="3482818" y="922224"/>
                  <a:pt x="3422423" y="932129"/>
                </a:cubicBezTo>
                <a:cubicBezTo>
                  <a:pt x="3369166" y="933413"/>
                  <a:pt x="3329486" y="910108"/>
                  <a:pt x="3310925" y="911072"/>
                </a:cubicBezTo>
                <a:cubicBezTo>
                  <a:pt x="3261363" y="909787"/>
                  <a:pt x="3198415" y="933574"/>
                  <a:pt x="3139421" y="934151"/>
                </a:cubicBezTo>
                <a:cubicBezTo>
                  <a:pt x="3088799" y="931012"/>
                  <a:pt x="3038941" y="938464"/>
                  <a:pt x="2996922" y="927537"/>
                </a:cubicBezTo>
                <a:cubicBezTo>
                  <a:pt x="2992673" y="929234"/>
                  <a:pt x="2987900" y="930498"/>
                  <a:pt x="2982785" y="931453"/>
                </a:cubicBezTo>
                <a:lnTo>
                  <a:pt x="2967478" y="933397"/>
                </a:lnTo>
                <a:lnTo>
                  <a:pt x="2948552" y="932961"/>
                </a:lnTo>
                <a:lnTo>
                  <a:pt x="2944404" y="934452"/>
                </a:lnTo>
                <a:lnTo>
                  <a:pt x="2908608" y="937205"/>
                </a:lnTo>
                <a:lnTo>
                  <a:pt x="2904443" y="936455"/>
                </a:lnTo>
                <a:lnTo>
                  <a:pt x="2868935" y="938022"/>
                </a:lnTo>
                <a:lnTo>
                  <a:pt x="2868586" y="937487"/>
                </a:lnTo>
                <a:cubicBezTo>
                  <a:pt x="2866994" y="936327"/>
                  <a:pt x="2864292" y="935538"/>
                  <a:pt x="2859191" y="935503"/>
                </a:cubicBezTo>
                <a:cubicBezTo>
                  <a:pt x="2869075" y="927418"/>
                  <a:pt x="2856828" y="932364"/>
                  <a:pt x="2840915" y="932977"/>
                </a:cubicBezTo>
                <a:lnTo>
                  <a:pt x="2763509" y="921850"/>
                </a:lnTo>
                <a:lnTo>
                  <a:pt x="2756121" y="921864"/>
                </a:lnTo>
                <a:cubicBezTo>
                  <a:pt x="2756081" y="921822"/>
                  <a:pt x="2756039" y="921781"/>
                  <a:pt x="2755998" y="921739"/>
                </a:cubicBezTo>
                <a:cubicBezTo>
                  <a:pt x="2754445" y="921476"/>
                  <a:pt x="2752036" y="921380"/>
                  <a:pt x="2748255" y="921505"/>
                </a:cubicBezTo>
                <a:lnTo>
                  <a:pt x="2694601" y="915575"/>
                </a:lnTo>
                <a:cubicBezTo>
                  <a:pt x="2671223" y="919874"/>
                  <a:pt x="2666972" y="913376"/>
                  <a:pt x="2635357" y="910976"/>
                </a:cubicBezTo>
                <a:cubicBezTo>
                  <a:pt x="2621906" y="915051"/>
                  <a:pt x="2611315" y="913542"/>
                  <a:pt x="2601047" y="910263"/>
                </a:cubicBezTo>
                <a:cubicBezTo>
                  <a:pt x="2570084" y="912074"/>
                  <a:pt x="2542135" y="907435"/>
                  <a:pt x="2507482" y="906211"/>
                </a:cubicBezTo>
                <a:cubicBezTo>
                  <a:pt x="2469706" y="911437"/>
                  <a:pt x="2450920" y="901812"/>
                  <a:pt x="2413884" y="900545"/>
                </a:cubicBezTo>
                <a:cubicBezTo>
                  <a:pt x="2381338" y="909664"/>
                  <a:pt x="2387753" y="892438"/>
                  <a:pt x="2368912" y="888755"/>
                </a:cubicBezTo>
                <a:lnTo>
                  <a:pt x="2349490" y="889719"/>
                </a:lnTo>
                <a:lnTo>
                  <a:pt x="2344290" y="890584"/>
                </a:lnTo>
                <a:cubicBezTo>
                  <a:pt x="2340673" y="891041"/>
                  <a:pt x="2338228" y="891167"/>
                  <a:pt x="2336488" y="891058"/>
                </a:cubicBezTo>
                <a:lnTo>
                  <a:pt x="2329015" y="891627"/>
                </a:lnTo>
                <a:cubicBezTo>
                  <a:pt x="2316843" y="893039"/>
                  <a:pt x="2305064" y="894669"/>
                  <a:pt x="2293898" y="896431"/>
                </a:cubicBezTo>
                <a:cubicBezTo>
                  <a:pt x="2282637" y="890404"/>
                  <a:pt x="2242346" y="900851"/>
                  <a:pt x="2243927" y="888076"/>
                </a:cubicBezTo>
                <a:cubicBezTo>
                  <a:pt x="2228778" y="890081"/>
                  <a:pt x="2220725" y="895845"/>
                  <a:pt x="2223920" y="887331"/>
                </a:cubicBezTo>
                <a:cubicBezTo>
                  <a:pt x="2218877" y="887756"/>
                  <a:pt x="2215583" y="887254"/>
                  <a:pt x="2213081" y="886302"/>
                </a:cubicBezTo>
                <a:lnTo>
                  <a:pt x="2212307" y="885829"/>
                </a:lnTo>
                <a:lnTo>
                  <a:pt x="2152321" y="894418"/>
                </a:lnTo>
                <a:lnTo>
                  <a:pt x="2140985" y="895968"/>
                </a:lnTo>
                <a:lnTo>
                  <a:pt x="2121210" y="899354"/>
                </a:lnTo>
                <a:lnTo>
                  <a:pt x="2119146" y="899033"/>
                </a:lnTo>
                <a:lnTo>
                  <a:pt x="2105666" y="902240"/>
                </a:lnTo>
                <a:cubicBezTo>
                  <a:pt x="2101407" y="903601"/>
                  <a:pt x="2097735" y="905221"/>
                  <a:pt x="2094924" y="907203"/>
                </a:cubicBezTo>
                <a:cubicBezTo>
                  <a:pt x="2044793" y="900664"/>
                  <a:pt x="2001785" y="912168"/>
                  <a:pt x="1949478" y="913748"/>
                </a:cubicBezTo>
                <a:cubicBezTo>
                  <a:pt x="1891937" y="919585"/>
                  <a:pt x="1810334" y="935486"/>
                  <a:pt x="1749684" y="942223"/>
                </a:cubicBezTo>
                <a:lnTo>
                  <a:pt x="1585576" y="954170"/>
                </a:lnTo>
                <a:cubicBezTo>
                  <a:pt x="1549165" y="943719"/>
                  <a:pt x="1511425" y="950847"/>
                  <a:pt x="1476250" y="950653"/>
                </a:cubicBezTo>
                <a:cubicBezTo>
                  <a:pt x="1488515" y="961596"/>
                  <a:pt x="1432660" y="946795"/>
                  <a:pt x="1433927" y="959926"/>
                </a:cubicBezTo>
                <a:cubicBezTo>
                  <a:pt x="1427485" y="959475"/>
                  <a:pt x="1421205" y="958623"/>
                  <a:pt x="1414893" y="957671"/>
                </a:cubicBezTo>
                <a:lnTo>
                  <a:pt x="1411585" y="957179"/>
                </a:lnTo>
                <a:lnTo>
                  <a:pt x="1398896" y="957460"/>
                </a:lnTo>
                <a:lnTo>
                  <a:pt x="1394632" y="954725"/>
                </a:lnTo>
                <a:lnTo>
                  <a:pt x="1375043" y="953132"/>
                </a:lnTo>
                <a:cubicBezTo>
                  <a:pt x="1367813" y="952970"/>
                  <a:pt x="1360155" y="953305"/>
                  <a:pt x="1351876" y="954436"/>
                </a:cubicBezTo>
                <a:cubicBezTo>
                  <a:pt x="1325912" y="963028"/>
                  <a:pt x="1274459" y="952492"/>
                  <a:pt x="1242676" y="963767"/>
                </a:cubicBezTo>
                <a:cubicBezTo>
                  <a:pt x="1230276" y="966918"/>
                  <a:pt x="1216715" y="977098"/>
                  <a:pt x="1205993" y="974080"/>
                </a:cubicBezTo>
                <a:cubicBezTo>
                  <a:pt x="1174251" y="974112"/>
                  <a:pt x="1086982" y="964420"/>
                  <a:pt x="1052221" y="963954"/>
                </a:cubicBezTo>
                <a:cubicBezTo>
                  <a:pt x="1038515" y="970622"/>
                  <a:pt x="1009522" y="962342"/>
                  <a:pt x="968270" y="964761"/>
                </a:cubicBezTo>
                <a:cubicBezTo>
                  <a:pt x="943437" y="973698"/>
                  <a:pt x="900136" y="991017"/>
                  <a:pt x="874493" y="998122"/>
                </a:cubicBezTo>
                <a:cubicBezTo>
                  <a:pt x="848849" y="1005226"/>
                  <a:pt x="853424" y="1009427"/>
                  <a:pt x="814411" y="1007391"/>
                </a:cubicBezTo>
                <a:cubicBezTo>
                  <a:pt x="765926" y="1022821"/>
                  <a:pt x="732885" y="1009859"/>
                  <a:pt x="688604" y="1015631"/>
                </a:cubicBezTo>
                <a:cubicBezTo>
                  <a:pt x="638045" y="1020877"/>
                  <a:pt x="677999" y="1011556"/>
                  <a:pt x="618171" y="1027260"/>
                </a:cubicBezTo>
                <a:cubicBezTo>
                  <a:pt x="609680" y="1023165"/>
                  <a:pt x="583253" y="1020277"/>
                  <a:pt x="570379" y="1023487"/>
                </a:cubicBezTo>
                <a:cubicBezTo>
                  <a:pt x="543992" y="1022523"/>
                  <a:pt x="505183" y="1001686"/>
                  <a:pt x="482519" y="1002108"/>
                </a:cubicBezTo>
                <a:cubicBezTo>
                  <a:pt x="464011" y="1002285"/>
                  <a:pt x="495211" y="1007995"/>
                  <a:pt x="475319" y="1009922"/>
                </a:cubicBezTo>
                <a:cubicBezTo>
                  <a:pt x="450818" y="1011135"/>
                  <a:pt x="454804" y="1022539"/>
                  <a:pt x="431104" y="1009317"/>
                </a:cubicBezTo>
                <a:cubicBezTo>
                  <a:pt x="406857" y="1014651"/>
                  <a:pt x="399686" y="1008456"/>
                  <a:pt x="363782" y="1007585"/>
                </a:cubicBezTo>
                <a:cubicBezTo>
                  <a:pt x="350440" y="1012231"/>
                  <a:pt x="338145" y="1011245"/>
                  <a:pt x="325533" y="1008502"/>
                </a:cubicBezTo>
                <a:cubicBezTo>
                  <a:pt x="291944" y="1011745"/>
                  <a:pt x="259251" y="1008497"/>
                  <a:pt x="220429" y="1008927"/>
                </a:cubicBezTo>
                <a:cubicBezTo>
                  <a:pt x="180594" y="1015852"/>
                  <a:pt x="156150" y="1007265"/>
                  <a:pt x="114676" y="1007765"/>
                </a:cubicBezTo>
                <a:cubicBezTo>
                  <a:pt x="85718" y="1006195"/>
                  <a:pt x="43316" y="1001491"/>
                  <a:pt x="13470" y="998544"/>
                </a:cubicBezTo>
                <a:lnTo>
                  <a:pt x="0" y="997355"/>
                </a:lnTo>
                <a:close/>
              </a:path>
            </a:pathLst>
          </a:custGeom>
          <a:solidFill>
            <a:srgbClr val="82766A">
              <a:alpha val="15000"/>
            </a:srgb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73123022-6370-5F3A-B40C-2497C5B2FA0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</p:spPr>
        <p:txBody>
          <a:bodyPr>
            <a:normAutofit/>
          </a:bodyPr>
          <a:lstStyle/>
          <a:p>
            <a:pPr>
              <a:spcAft>
                <a:spcPts val="600"/>
              </a:spcAft>
            </a:pPr>
            <a:r>
              <a:rPr lang="en-GB" sz="1000"/>
              <a:t>Simona Ferraraccio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AD29B52A-6284-58DC-AD07-F18E2A8B26D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</p:spPr>
        <p:txBody>
          <a:bodyPr>
            <a:normAutofit/>
          </a:bodyPr>
          <a:lstStyle/>
          <a:p>
            <a:pPr>
              <a:spcAft>
                <a:spcPts val="600"/>
              </a:spcAft>
            </a:pPr>
            <a:fld id="{18A6BF25-60AE-4C21-8F6F-C6291BFE2ED6}" type="slidenum">
              <a:rPr lang="en-GB" sz="1000"/>
              <a:pPr>
                <a:spcAft>
                  <a:spcPts val="600"/>
                </a:spcAft>
              </a:pPr>
              <a:t>25</a:t>
            </a:fld>
            <a:endParaRPr lang="en-GB" sz="1000"/>
          </a:p>
        </p:txBody>
      </p:sp>
      <p:pic>
        <p:nvPicPr>
          <p:cNvPr id="6" name="Picture 5" descr="A black and yellow logo&#10;&#10;Description automatically generated">
            <a:extLst>
              <a:ext uri="{FF2B5EF4-FFF2-40B4-BE49-F238E27FC236}">
                <a16:creationId xmlns:a16="http://schemas.microsoft.com/office/drawing/2014/main" id="{3F08E5B0-5BB7-3BD8-9891-6513853CAA63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5557957"/>
            <a:ext cx="2340077" cy="1300043"/>
          </a:xfrm>
          <a:prstGeom prst="rect">
            <a:avLst/>
          </a:prstGeom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9DCE7740-D28F-4C06-61A2-C441714CFF25}"/>
              </a:ext>
            </a:extLst>
          </p:cNvPr>
          <p:cNvSpPr txBox="1"/>
          <p:nvPr/>
        </p:nvSpPr>
        <p:spPr>
          <a:xfrm>
            <a:off x="8918702" y="5780061"/>
            <a:ext cx="2589170" cy="200055"/>
          </a:xfrm>
          <a:prstGeom prst="rect">
            <a:avLst/>
          </a:prstGeom>
          <a:solidFill>
            <a:srgbClr val="000000"/>
          </a:solidFill>
        </p:spPr>
        <p:txBody>
          <a:bodyPr wrap="none" rtlCol="0">
            <a:spAutoFit/>
          </a:bodyPr>
          <a:lstStyle/>
          <a:p>
            <a:pPr algn="r">
              <a:spcAft>
                <a:spcPts val="600"/>
              </a:spcAft>
            </a:pPr>
            <a:r>
              <a:rPr lang="en-GB" sz="700">
                <a:solidFill>
                  <a:srgbClr val="FFFFFF"/>
                </a:solidFill>
                <a:hlinkClick r:id="rId3" tooltip="https://www.pictofigo.com/freehand-image-search/Interview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This Photo</a:t>
            </a:r>
            <a:r>
              <a:rPr lang="en-GB" sz="700">
                <a:solidFill>
                  <a:srgbClr val="FFFFFF"/>
                </a:solidFill>
              </a:rPr>
              <a:t> by Unknown Author is licensed under </a:t>
            </a:r>
            <a:r>
              <a:rPr lang="en-GB" sz="700">
                <a:solidFill>
                  <a:srgbClr val="FFFFFF"/>
                </a:solidFill>
                <a:hlinkClick r:id="rId5" tooltip="https://creativecommons.org/licenses/by-nc-sa/3.0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CC BY-SA-NC</a:t>
            </a:r>
            <a:endParaRPr lang="en-GB" sz="700">
              <a:solidFill>
                <a:srgbClr val="FFFFFF"/>
              </a:solidFill>
            </a:endParaRP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737C82E5-A7A6-C429-435B-1E51CC898D88}"/>
              </a:ext>
            </a:extLst>
          </p:cNvPr>
          <p:cNvSpPr txBox="1"/>
          <p:nvPr/>
        </p:nvSpPr>
        <p:spPr>
          <a:xfrm>
            <a:off x="80388" y="1549985"/>
            <a:ext cx="12111612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indent="0" algn="ctr">
              <a:buNone/>
            </a:pPr>
            <a:r>
              <a:rPr lang="en-GB" sz="2400" i="1" dirty="0"/>
              <a:t>In an interview, employers see the ‘professional you’ before they see the ‘qualified you’.</a:t>
            </a:r>
          </a:p>
        </p:txBody>
      </p:sp>
    </p:spTree>
    <p:extLst>
      <p:ext uri="{BB962C8B-B14F-4D97-AF65-F5344CB8AC3E}">
        <p14:creationId xmlns:p14="http://schemas.microsoft.com/office/powerpoint/2010/main" val="1365906235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4" name="Rectangle 13">
            <a:extLst>
              <a:ext uri="{FF2B5EF4-FFF2-40B4-BE49-F238E27FC236}">
                <a16:creationId xmlns:a16="http://schemas.microsoft.com/office/drawing/2014/main" id="{352BEC0E-22F8-46D0-9632-375DB541B06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14266D7-0F3E-1583-FEF6-EFDD1B2BD9B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80" y="329184"/>
            <a:ext cx="6894576" cy="1783080"/>
          </a:xfrm>
        </p:spPr>
        <p:txBody>
          <a:bodyPr anchor="b">
            <a:normAutofit/>
          </a:bodyPr>
          <a:lstStyle/>
          <a:p>
            <a:r>
              <a:rPr lang="en-GB" sz="3800" b="1" dirty="0"/>
              <a:t>Group work</a:t>
            </a:r>
            <a:br>
              <a:rPr lang="en-GB" sz="3800" b="1" dirty="0"/>
            </a:br>
            <a:r>
              <a:rPr lang="en-GB" sz="3800" b="1" dirty="0"/>
              <a:t>Part 1: Mock interview practice</a:t>
            </a:r>
          </a:p>
        </p:txBody>
      </p:sp>
      <p:sp>
        <p:nvSpPr>
          <p:cNvPr id="16" name="sketch line">
            <a:extLst>
              <a:ext uri="{FF2B5EF4-FFF2-40B4-BE49-F238E27FC236}">
                <a16:creationId xmlns:a16="http://schemas.microsoft.com/office/drawing/2014/main" id="{3FCFB1DE-0B7E-48CC-BA90-B2AB0889F9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58952" y="2395728"/>
            <a:ext cx="4243589" cy="18288"/>
          </a:xfrm>
          <a:custGeom>
            <a:avLst/>
            <a:gdLst>
              <a:gd name="connsiteX0" fmla="*/ 0 w 4243589"/>
              <a:gd name="connsiteY0" fmla="*/ 0 h 18288"/>
              <a:gd name="connsiteX1" fmla="*/ 478919 w 4243589"/>
              <a:gd name="connsiteY1" fmla="*/ 0 h 18288"/>
              <a:gd name="connsiteX2" fmla="*/ 957839 w 4243589"/>
              <a:gd name="connsiteY2" fmla="*/ 0 h 18288"/>
              <a:gd name="connsiteX3" fmla="*/ 1521630 w 4243589"/>
              <a:gd name="connsiteY3" fmla="*/ 0 h 18288"/>
              <a:gd name="connsiteX4" fmla="*/ 2212729 w 4243589"/>
              <a:gd name="connsiteY4" fmla="*/ 0 h 18288"/>
              <a:gd name="connsiteX5" fmla="*/ 2734084 w 4243589"/>
              <a:gd name="connsiteY5" fmla="*/ 0 h 18288"/>
              <a:gd name="connsiteX6" fmla="*/ 3255439 w 4243589"/>
              <a:gd name="connsiteY6" fmla="*/ 0 h 18288"/>
              <a:gd name="connsiteX7" fmla="*/ 4243589 w 4243589"/>
              <a:gd name="connsiteY7" fmla="*/ 0 h 18288"/>
              <a:gd name="connsiteX8" fmla="*/ 4243589 w 4243589"/>
              <a:gd name="connsiteY8" fmla="*/ 18288 h 18288"/>
              <a:gd name="connsiteX9" fmla="*/ 3594926 w 4243589"/>
              <a:gd name="connsiteY9" fmla="*/ 18288 h 18288"/>
              <a:gd name="connsiteX10" fmla="*/ 3073571 w 4243589"/>
              <a:gd name="connsiteY10" fmla="*/ 18288 h 18288"/>
              <a:gd name="connsiteX11" fmla="*/ 2552216 w 4243589"/>
              <a:gd name="connsiteY11" fmla="*/ 18288 h 18288"/>
              <a:gd name="connsiteX12" fmla="*/ 1903553 w 4243589"/>
              <a:gd name="connsiteY12" fmla="*/ 18288 h 18288"/>
              <a:gd name="connsiteX13" fmla="*/ 1212454 w 4243589"/>
              <a:gd name="connsiteY13" fmla="*/ 18288 h 18288"/>
              <a:gd name="connsiteX14" fmla="*/ 733535 w 4243589"/>
              <a:gd name="connsiteY14" fmla="*/ 18288 h 18288"/>
              <a:gd name="connsiteX15" fmla="*/ 0 w 4243589"/>
              <a:gd name="connsiteY15" fmla="*/ 18288 h 18288"/>
              <a:gd name="connsiteX16" fmla="*/ 0 w 4243589"/>
              <a:gd name="connsiteY16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4243589" h="18288" fill="none" extrusionOk="0">
                <a:moveTo>
                  <a:pt x="0" y="0"/>
                </a:moveTo>
                <a:cubicBezTo>
                  <a:pt x="213395" y="-21006"/>
                  <a:pt x="307421" y="-18116"/>
                  <a:pt x="478919" y="0"/>
                </a:cubicBezTo>
                <a:cubicBezTo>
                  <a:pt x="650417" y="18116"/>
                  <a:pt x="831092" y="-21237"/>
                  <a:pt x="957839" y="0"/>
                </a:cubicBezTo>
                <a:cubicBezTo>
                  <a:pt x="1084586" y="21237"/>
                  <a:pt x="1301682" y="25124"/>
                  <a:pt x="1521630" y="0"/>
                </a:cubicBezTo>
                <a:cubicBezTo>
                  <a:pt x="1741578" y="-25124"/>
                  <a:pt x="1970269" y="-29139"/>
                  <a:pt x="2212729" y="0"/>
                </a:cubicBezTo>
                <a:cubicBezTo>
                  <a:pt x="2455189" y="29139"/>
                  <a:pt x="2558847" y="-4796"/>
                  <a:pt x="2734084" y="0"/>
                </a:cubicBezTo>
                <a:cubicBezTo>
                  <a:pt x="2909321" y="4796"/>
                  <a:pt x="3097217" y="-13409"/>
                  <a:pt x="3255439" y="0"/>
                </a:cubicBezTo>
                <a:cubicBezTo>
                  <a:pt x="3413662" y="13409"/>
                  <a:pt x="3979999" y="-10121"/>
                  <a:pt x="4243589" y="0"/>
                </a:cubicBezTo>
                <a:cubicBezTo>
                  <a:pt x="4244484" y="8974"/>
                  <a:pt x="4243043" y="9359"/>
                  <a:pt x="4243589" y="18288"/>
                </a:cubicBezTo>
                <a:cubicBezTo>
                  <a:pt x="4058777" y="31246"/>
                  <a:pt x="3910348" y="3158"/>
                  <a:pt x="3594926" y="18288"/>
                </a:cubicBezTo>
                <a:cubicBezTo>
                  <a:pt x="3279504" y="33418"/>
                  <a:pt x="3319955" y="-3977"/>
                  <a:pt x="3073571" y="18288"/>
                </a:cubicBezTo>
                <a:cubicBezTo>
                  <a:pt x="2827187" y="40553"/>
                  <a:pt x="2767387" y="1863"/>
                  <a:pt x="2552216" y="18288"/>
                </a:cubicBezTo>
                <a:cubicBezTo>
                  <a:pt x="2337046" y="34713"/>
                  <a:pt x="2181871" y="19527"/>
                  <a:pt x="1903553" y="18288"/>
                </a:cubicBezTo>
                <a:cubicBezTo>
                  <a:pt x="1625235" y="17049"/>
                  <a:pt x="1557672" y="24174"/>
                  <a:pt x="1212454" y="18288"/>
                </a:cubicBezTo>
                <a:cubicBezTo>
                  <a:pt x="867236" y="12402"/>
                  <a:pt x="874382" y="15627"/>
                  <a:pt x="733535" y="18288"/>
                </a:cubicBezTo>
                <a:cubicBezTo>
                  <a:pt x="592688" y="20949"/>
                  <a:pt x="183477" y="14753"/>
                  <a:pt x="0" y="18288"/>
                </a:cubicBezTo>
                <a:cubicBezTo>
                  <a:pt x="-229" y="14222"/>
                  <a:pt x="509" y="5816"/>
                  <a:pt x="0" y="0"/>
                </a:cubicBezTo>
                <a:close/>
              </a:path>
              <a:path w="4243589" h="18288" stroke="0" extrusionOk="0">
                <a:moveTo>
                  <a:pt x="0" y="0"/>
                </a:moveTo>
                <a:cubicBezTo>
                  <a:pt x="143690" y="16630"/>
                  <a:pt x="266667" y="14847"/>
                  <a:pt x="521355" y="0"/>
                </a:cubicBezTo>
                <a:cubicBezTo>
                  <a:pt x="776043" y="-14847"/>
                  <a:pt x="814491" y="-17363"/>
                  <a:pt x="1000275" y="0"/>
                </a:cubicBezTo>
                <a:cubicBezTo>
                  <a:pt x="1186059" y="17363"/>
                  <a:pt x="1352504" y="-23507"/>
                  <a:pt x="1521630" y="0"/>
                </a:cubicBezTo>
                <a:cubicBezTo>
                  <a:pt x="1690756" y="23507"/>
                  <a:pt x="1889525" y="5871"/>
                  <a:pt x="2127857" y="0"/>
                </a:cubicBezTo>
                <a:cubicBezTo>
                  <a:pt x="2366189" y="-5871"/>
                  <a:pt x="2620628" y="-27997"/>
                  <a:pt x="2776520" y="0"/>
                </a:cubicBezTo>
                <a:cubicBezTo>
                  <a:pt x="2932412" y="27997"/>
                  <a:pt x="3131683" y="-25073"/>
                  <a:pt x="3467618" y="0"/>
                </a:cubicBezTo>
                <a:cubicBezTo>
                  <a:pt x="3803553" y="25073"/>
                  <a:pt x="4017371" y="3071"/>
                  <a:pt x="4243589" y="0"/>
                </a:cubicBezTo>
                <a:cubicBezTo>
                  <a:pt x="4243134" y="6162"/>
                  <a:pt x="4243492" y="11775"/>
                  <a:pt x="4243589" y="18288"/>
                </a:cubicBezTo>
                <a:cubicBezTo>
                  <a:pt x="4017834" y="-5779"/>
                  <a:pt x="3834586" y="13376"/>
                  <a:pt x="3594926" y="18288"/>
                </a:cubicBezTo>
                <a:cubicBezTo>
                  <a:pt x="3355266" y="23200"/>
                  <a:pt x="3204179" y="2869"/>
                  <a:pt x="2903827" y="18288"/>
                </a:cubicBezTo>
                <a:cubicBezTo>
                  <a:pt x="2603475" y="33707"/>
                  <a:pt x="2526187" y="46187"/>
                  <a:pt x="2212729" y="18288"/>
                </a:cubicBezTo>
                <a:cubicBezTo>
                  <a:pt x="1899271" y="-9611"/>
                  <a:pt x="1966289" y="29692"/>
                  <a:pt x="1733809" y="18288"/>
                </a:cubicBezTo>
                <a:cubicBezTo>
                  <a:pt x="1501329" y="6884"/>
                  <a:pt x="1343612" y="12492"/>
                  <a:pt x="1085146" y="18288"/>
                </a:cubicBezTo>
                <a:cubicBezTo>
                  <a:pt x="826680" y="24084"/>
                  <a:pt x="778184" y="35607"/>
                  <a:pt x="521355" y="18288"/>
                </a:cubicBezTo>
                <a:cubicBezTo>
                  <a:pt x="264526" y="969"/>
                  <a:pt x="120277" y="4268"/>
                  <a:pt x="0" y="18288"/>
                </a:cubicBezTo>
                <a:cubicBezTo>
                  <a:pt x="766" y="10800"/>
                  <a:pt x="-457" y="8180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2727557108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7" name="Picture 6" descr="A black and yellow logo&#10;&#10;Description automatically generated">
            <a:extLst>
              <a:ext uri="{FF2B5EF4-FFF2-40B4-BE49-F238E27FC236}">
                <a16:creationId xmlns:a16="http://schemas.microsoft.com/office/drawing/2014/main" id="{FEFA4105-EA00-2894-A94C-4D0C5C52DD0B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5557957"/>
            <a:ext cx="2340077" cy="1300043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7F74D93-09D2-92CD-BEAF-39A28DCE213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20758" y="2570734"/>
            <a:ext cx="6894576" cy="3483864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1900" dirty="0"/>
              <a:t>Work in pair and ask/answer these questions:</a:t>
            </a:r>
          </a:p>
          <a:p>
            <a:pPr marL="0" indent="0">
              <a:buNone/>
            </a:pPr>
            <a:endParaRPr lang="en-GB" sz="1900" dirty="0"/>
          </a:p>
          <a:p>
            <a:pPr marL="971550" lvl="1" indent="-514350">
              <a:buFont typeface="+mj-lt"/>
              <a:buAutoNum type="arabicPeriod"/>
            </a:pPr>
            <a:r>
              <a:rPr lang="en-GB" sz="1900" dirty="0"/>
              <a:t>Tell me about a time you had to work as part of a team.</a:t>
            </a:r>
          </a:p>
          <a:p>
            <a:pPr marL="971550" lvl="1" indent="-514350">
              <a:buFont typeface="+mj-lt"/>
              <a:buAutoNum type="arabicPeriod"/>
            </a:pPr>
            <a:r>
              <a:rPr lang="en-GB" sz="1900" dirty="0"/>
              <a:t>How do handle stressful or emotional situations?</a:t>
            </a:r>
          </a:p>
          <a:p>
            <a:pPr marL="971550" lvl="1" indent="-514350">
              <a:buFont typeface="+mj-lt"/>
              <a:buAutoNum type="arabicPeriod"/>
            </a:pPr>
            <a:r>
              <a:rPr lang="en-GB" sz="1900" dirty="0"/>
              <a:t>What does professionalism mean to you in a healthcare setting?</a:t>
            </a:r>
          </a:p>
          <a:p>
            <a:pPr marL="971550" lvl="1" indent="-514350">
              <a:buFont typeface="+mj-lt"/>
              <a:buAutoNum type="arabicPeriod"/>
            </a:pPr>
            <a:r>
              <a:rPr lang="en-GB" sz="1900" dirty="0"/>
              <a:t>Can you give an example of when you demonstrated empathy or respect?</a:t>
            </a:r>
          </a:p>
          <a:p>
            <a:pPr marL="457200" lvl="1" indent="0">
              <a:buNone/>
            </a:pPr>
            <a:endParaRPr lang="en-GB" sz="1900" dirty="0"/>
          </a:p>
          <a:p>
            <a:pPr marL="457200" lvl="1" indent="0">
              <a:buNone/>
            </a:pPr>
            <a:r>
              <a:rPr lang="en-GB" sz="1900" dirty="0"/>
              <a:t>After 5 mins swap roles. </a:t>
            </a:r>
          </a:p>
        </p:txBody>
      </p:sp>
      <p:pic>
        <p:nvPicPr>
          <p:cNvPr id="6" name="Picture 5" descr="A green and white circle with text&#10;&#10;AI-generated content may be incorrect.">
            <a:extLst>
              <a:ext uri="{FF2B5EF4-FFF2-40B4-BE49-F238E27FC236}">
                <a16:creationId xmlns:a16="http://schemas.microsoft.com/office/drawing/2014/main" id="{75CF59B0-7689-F450-8D7C-36A2AB2E3FCD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4"/>
              </a:ext>
            </a:extLst>
          </a:blip>
          <a:srcRect l="5432" r="6876"/>
          <a:stretch>
            <a:fillRect/>
          </a:stretch>
        </p:blipFill>
        <p:spPr>
          <a:xfrm>
            <a:off x="10286746" y="136525"/>
            <a:ext cx="1500087" cy="1710632"/>
          </a:xfrm>
          <a:prstGeom prst="rect">
            <a:avLst/>
          </a:prstGeom>
        </p:spPr>
      </p:pic>
      <p:pic>
        <p:nvPicPr>
          <p:cNvPr id="9" name="Picture 8" descr="A black background with a black square&#10;&#10;AI-generated content may be incorrect.">
            <a:extLst>
              <a:ext uri="{FF2B5EF4-FFF2-40B4-BE49-F238E27FC236}">
                <a16:creationId xmlns:a16="http://schemas.microsoft.com/office/drawing/2014/main" id="{DA664B52-C407-8CCF-0C55-8D325D475320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6"/>
              </a:ext>
            </a:extLst>
          </a:blip>
          <a:stretch>
            <a:fillRect/>
          </a:stretch>
        </p:blipFill>
        <p:spPr>
          <a:xfrm>
            <a:off x="8506761" y="2933681"/>
            <a:ext cx="2950877" cy="2176272"/>
          </a:xfrm>
          <a:prstGeom prst="rect">
            <a:avLst/>
          </a:prstGeom>
        </p:spPr>
      </p:pic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7CF3BFA0-FCDB-3DAF-DAD1-D6A31F31035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</p:spPr>
        <p:txBody>
          <a:bodyPr>
            <a:normAutofit/>
          </a:bodyPr>
          <a:lstStyle/>
          <a:p>
            <a:pPr>
              <a:spcAft>
                <a:spcPts val="600"/>
              </a:spcAft>
            </a:pPr>
            <a:r>
              <a:rPr lang="en-GB"/>
              <a:t>Simona Ferraraccio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93449B98-5980-C48E-0F13-4B284B1D791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</p:spPr>
        <p:txBody>
          <a:bodyPr>
            <a:normAutofit/>
          </a:bodyPr>
          <a:lstStyle/>
          <a:p>
            <a:pPr>
              <a:spcAft>
                <a:spcPts val="600"/>
              </a:spcAft>
            </a:pPr>
            <a:fld id="{18A6BF25-60AE-4C21-8F6F-C6291BFE2ED6}" type="slidenum">
              <a:rPr lang="en-GB" smtClean="0"/>
              <a:pPr>
                <a:spcAft>
                  <a:spcPts val="600"/>
                </a:spcAft>
              </a:pPr>
              <a:t>26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09751832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5" name="Rectangle 14">
            <a:extLst>
              <a:ext uri="{FF2B5EF4-FFF2-40B4-BE49-F238E27FC236}">
                <a16:creationId xmlns:a16="http://schemas.microsoft.com/office/drawing/2014/main" id="{5AC1364A-3E3D-4F0D-8776-78AF3A270D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12ECF3C-A349-244E-627C-D41FA5B86F7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797501" y="329184"/>
            <a:ext cx="6755626" cy="1783080"/>
          </a:xfrm>
        </p:spPr>
        <p:txBody>
          <a:bodyPr anchor="b">
            <a:normAutofit/>
          </a:bodyPr>
          <a:lstStyle/>
          <a:p>
            <a:r>
              <a:rPr lang="en-GB" sz="4600" b="1"/>
              <a:t>Group work</a:t>
            </a:r>
            <a:br>
              <a:rPr lang="en-GB" sz="4600" b="1"/>
            </a:br>
            <a:r>
              <a:rPr lang="en-GB" sz="4600" b="1"/>
              <a:t>Part 2: Reflection activity</a:t>
            </a:r>
            <a:endParaRPr lang="en-GB" sz="4600"/>
          </a:p>
        </p:txBody>
      </p:sp>
      <p:pic>
        <p:nvPicPr>
          <p:cNvPr id="7" name="Picture 6" descr="A green and white circle with text&#10;&#10;AI-generated content may be incorrect.">
            <a:extLst>
              <a:ext uri="{FF2B5EF4-FFF2-40B4-BE49-F238E27FC236}">
                <a16:creationId xmlns:a16="http://schemas.microsoft.com/office/drawing/2014/main" id="{C95C4AEC-B78C-0F5F-2A2B-5FC8A5AEC9A4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l="5432" r="6876"/>
          <a:stretch>
            <a:fillRect/>
          </a:stretch>
        </p:blipFill>
        <p:spPr>
          <a:xfrm>
            <a:off x="71239" y="105322"/>
            <a:ext cx="1727074" cy="1969477"/>
          </a:xfrm>
          <a:prstGeom prst="rect">
            <a:avLst/>
          </a:prstGeom>
        </p:spPr>
      </p:pic>
      <p:sp>
        <p:nvSpPr>
          <p:cNvPr id="17" name="sketchy line">
            <a:extLst>
              <a:ext uri="{FF2B5EF4-FFF2-40B4-BE49-F238E27FC236}">
                <a16:creationId xmlns:a16="http://schemas.microsoft.com/office/drawing/2014/main" id="{3FCFB1DE-0B7E-48CC-BA90-B2AB0889F9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797494" y="2395728"/>
            <a:ext cx="4243589" cy="18288"/>
          </a:xfrm>
          <a:custGeom>
            <a:avLst/>
            <a:gdLst>
              <a:gd name="connsiteX0" fmla="*/ 0 w 4243589"/>
              <a:gd name="connsiteY0" fmla="*/ 0 h 18288"/>
              <a:gd name="connsiteX1" fmla="*/ 478919 w 4243589"/>
              <a:gd name="connsiteY1" fmla="*/ 0 h 18288"/>
              <a:gd name="connsiteX2" fmla="*/ 957839 w 4243589"/>
              <a:gd name="connsiteY2" fmla="*/ 0 h 18288"/>
              <a:gd name="connsiteX3" fmla="*/ 1521630 w 4243589"/>
              <a:gd name="connsiteY3" fmla="*/ 0 h 18288"/>
              <a:gd name="connsiteX4" fmla="*/ 2212729 w 4243589"/>
              <a:gd name="connsiteY4" fmla="*/ 0 h 18288"/>
              <a:gd name="connsiteX5" fmla="*/ 2734084 w 4243589"/>
              <a:gd name="connsiteY5" fmla="*/ 0 h 18288"/>
              <a:gd name="connsiteX6" fmla="*/ 3255439 w 4243589"/>
              <a:gd name="connsiteY6" fmla="*/ 0 h 18288"/>
              <a:gd name="connsiteX7" fmla="*/ 4243589 w 4243589"/>
              <a:gd name="connsiteY7" fmla="*/ 0 h 18288"/>
              <a:gd name="connsiteX8" fmla="*/ 4243589 w 4243589"/>
              <a:gd name="connsiteY8" fmla="*/ 18288 h 18288"/>
              <a:gd name="connsiteX9" fmla="*/ 3594926 w 4243589"/>
              <a:gd name="connsiteY9" fmla="*/ 18288 h 18288"/>
              <a:gd name="connsiteX10" fmla="*/ 3073571 w 4243589"/>
              <a:gd name="connsiteY10" fmla="*/ 18288 h 18288"/>
              <a:gd name="connsiteX11" fmla="*/ 2552216 w 4243589"/>
              <a:gd name="connsiteY11" fmla="*/ 18288 h 18288"/>
              <a:gd name="connsiteX12" fmla="*/ 1903553 w 4243589"/>
              <a:gd name="connsiteY12" fmla="*/ 18288 h 18288"/>
              <a:gd name="connsiteX13" fmla="*/ 1212454 w 4243589"/>
              <a:gd name="connsiteY13" fmla="*/ 18288 h 18288"/>
              <a:gd name="connsiteX14" fmla="*/ 733535 w 4243589"/>
              <a:gd name="connsiteY14" fmla="*/ 18288 h 18288"/>
              <a:gd name="connsiteX15" fmla="*/ 0 w 4243589"/>
              <a:gd name="connsiteY15" fmla="*/ 18288 h 18288"/>
              <a:gd name="connsiteX16" fmla="*/ 0 w 4243589"/>
              <a:gd name="connsiteY16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4243589" h="18288" fill="none" extrusionOk="0">
                <a:moveTo>
                  <a:pt x="0" y="0"/>
                </a:moveTo>
                <a:cubicBezTo>
                  <a:pt x="213395" y="-21006"/>
                  <a:pt x="307421" y="-18116"/>
                  <a:pt x="478919" y="0"/>
                </a:cubicBezTo>
                <a:cubicBezTo>
                  <a:pt x="650417" y="18116"/>
                  <a:pt x="831092" y="-21237"/>
                  <a:pt x="957839" y="0"/>
                </a:cubicBezTo>
                <a:cubicBezTo>
                  <a:pt x="1084586" y="21237"/>
                  <a:pt x="1301682" y="25124"/>
                  <a:pt x="1521630" y="0"/>
                </a:cubicBezTo>
                <a:cubicBezTo>
                  <a:pt x="1741578" y="-25124"/>
                  <a:pt x="1970269" y="-29139"/>
                  <a:pt x="2212729" y="0"/>
                </a:cubicBezTo>
                <a:cubicBezTo>
                  <a:pt x="2455189" y="29139"/>
                  <a:pt x="2558847" y="-4796"/>
                  <a:pt x="2734084" y="0"/>
                </a:cubicBezTo>
                <a:cubicBezTo>
                  <a:pt x="2909321" y="4796"/>
                  <a:pt x="3097217" y="-13409"/>
                  <a:pt x="3255439" y="0"/>
                </a:cubicBezTo>
                <a:cubicBezTo>
                  <a:pt x="3413662" y="13409"/>
                  <a:pt x="3979999" y="-10121"/>
                  <a:pt x="4243589" y="0"/>
                </a:cubicBezTo>
                <a:cubicBezTo>
                  <a:pt x="4244484" y="8974"/>
                  <a:pt x="4243043" y="9359"/>
                  <a:pt x="4243589" y="18288"/>
                </a:cubicBezTo>
                <a:cubicBezTo>
                  <a:pt x="4058777" y="31246"/>
                  <a:pt x="3910348" y="3158"/>
                  <a:pt x="3594926" y="18288"/>
                </a:cubicBezTo>
                <a:cubicBezTo>
                  <a:pt x="3279504" y="33418"/>
                  <a:pt x="3319955" y="-3977"/>
                  <a:pt x="3073571" y="18288"/>
                </a:cubicBezTo>
                <a:cubicBezTo>
                  <a:pt x="2827187" y="40553"/>
                  <a:pt x="2767387" y="1863"/>
                  <a:pt x="2552216" y="18288"/>
                </a:cubicBezTo>
                <a:cubicBezTo>
                  <a:pt x="2337046" y="34713"/>
                  <a:pt x="2181871" y="19527"/>
                  <a:pt x="1903553" y="18288"/>
                </a:cubicBezTo>
                <a:cubicBezTo>
                  <a:pt x="1625235" y="17049"/>
                  <a:pt x="1557672" y="24174"/>
                  <a:pt x="1212454" y="18288"/>
                </a:cubicBezTo>
                <a:cubicBezTo>
                  <a:pt x="867236" y="12402"/>
                  <a:pt x="874382" y="15627"/>
                  <a:pt x="733535" y="18288"/>
                </a:cubicBezTo>
                <a:cubicBezTo>
                  <a:pt x="592688" y="20949"/>
                  <a:pt x="183477" y="14753"/>
                  <a:pt x="0" y="18288"/>
                </a:cubicBezTo>
                <a:cubicBezTo>
                  <a:pt x="-229" y="14222"/>
                  <a:pt x="509" y="5816"/>
                  <a:pt x="0" y="0"/>
                </a:cubicBezTo>
                <a:close/>
              </a:path>
              <a:path w="4243589" h="18288" stroke="0" extrusionOk="0">
                <a:moveTo>
                  <a:pt x="0" y="0"/>
                </a:moveTo>
                <a:cubicBezTo>
                  <a:pt x="143690" y="16630"/>
                  <a:pt x="266667" y="14847"/>
                  <a:pt x="521355" y="0"/>
                </a:cubicBezTo>
                <a:cubicBezTo>
                  <a:pt x="776043" y="-14847"/>
                  <a:pt x="814491" y="-17363"/>
                  <a:pt x="1000275" y="0"/>
                </a:cubicBezTo>
                <a:cubicBezTo>
                  <a:pt x="1186059" y="17363"/>
                  <a:pt x="1352504" y="-23507"/>
                  <a:pt x="1521630" y="0"/>
                </a:cubicBezTo>
                <a:cubicBezTo>
                  <a:pt x="1690756" y="23507"/>
                  <a:pt x="1889525" y="5871"/>
                  <a:pt x="2127857" y="0"/>
                </a:cubicBezTo>
                <a:cubicBezTo>
                  <a:pt x="2366189" y="-5871"/>
                  <a:pt x="2620628" y="-27997"/>
                  <a:pt x="2776520" y="0"/>
                </a:cubicBezTo>
                <a:cubicBezTo>
                  <a:pt x="2932412" y="27997"/>
                  <a:pt x="3131683" y="-25073"/>
                  <a:pt x="3467618" y="0"/>
                </a:cubicBezTo>
                <a:cubicBezTo>
                  <a:pt x="3803553" y="25073"/>
                  <a:pt x="4017371" y="3071"/>
                  <a:pt x="4243589" y="0"/>
                </a:cubicBezTo>
                <a:cubicBezTo>
                  <a:pt x="4243134" y="6162"/>
                  <a:pt x="4243492" y="11775"/>
                  <a:pt x="4243589" y="18288"/>
                </a:cubicBezTo>
                <a:cubicBezTo>
                  <a:pt x="4017834" y="-5779"/>
                  <a:pt x="3834586" y="13376"/>
                  <a:pt x="3594926" y="18288"/>
                </a:cubicBezTo>
                <a:cubicBezTo>
                  <a:pt x="3355266" y="23200"/>
                  <a:pt x="3204179" y="2869"/>
                  <a:pt x="2903827" y="18288"/>
                </a:cubicBezTo>
                <a:cubicBezTo>
                  <a:pt x="2603475" y="33707"/>
                  <a:pt x="2526187" y="46187"/>
                  <a:pt x="2212729" y="18288"/>
                </a:cubicBezTo>
                <a:cubicBezTo>
                  <a:pt x="1899271" y="-9611"/>
                  <a:pt x="1966289" y="29692"/>
                  <a:pt x="1733809" y="18288"/>
                </a:cubicBezTo>
                <a:cubicBezTo>
                  <a:pt x="1501329" y="6884"/>
                  <a:pt x="1343612" y="12492"/>
                  <a:pt x="1085146" y="18288"/>
                </a:cubicBezTo>
                <a:cubicBezTo>
                  <a:pt x="826680" y="24084"/>
                  <a:pt x="778184" y="35607"/>
                  <a:pt x="521355" y="18288"/>
                </a:cubicBezTo>
                <a:cubicBezTo>
                  <a:pt x="264526" y="969"/>
                  <a:pt x="120277" y="4268"/>
                  <a:pt x="0" y="18288"/>
                </a:cubicBezTo>
                <a:cubicBezTo>
                  <a:pt x="766" y="10800"/>
                  <a:pt x="-457" y="8180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2727557108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9" name="Picture 8" descr="A cartoon of a child writing on a piece of paper&#10;&#10;AI-generated content may be incorrect.">
            <a:extLst>
              <a:ext uri="{FF2B5EF4-FFF2-40B4-BE49-F238E27FC236}">
                <a16:creationId xmlns:a16="http://schemas.microsoft.com/office/drawing/2014/main" id="{33E33BA1-77C2-5BC9-22BA-C9DA3098EE2B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5"/>
              </a:ext>
            </a:extLst>
          </a:blip>
          <a:stretch>
            <a:fillRect/>
          </a:stretch>
        </p:blipFill>
        <p:spPr>
          <a:xfrm>
            <a:off x="638880" y="2414016"/>
            <a:ext cx="3151851" cy="3049416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C9DECFA-40C8-A478-3C66-AEC4E749F4F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797494" y="2706624"/>
            <a:ext cx="7394506" cy="3483864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2000" dirty="0"/>
              <a:t>Individually, write a short reflection on your mock interview:</a:t>
            </a:r>
          </a:p>
          <a:p>
            <a:pPr marL="0" indent="0">
              <a:buNone/>
            </a:pPr>
            <a:endParaRPr lang="en-GB" sz="2000" dirty="0"/>
          </a:p>
          <a:p>
            <a:r>
              <a:rPr lang="en-GB" sz="2000" i="1" dirty="0"/>
              <a:t>What went well?</a:t>
            </a:r>
          </a:p>
          <a:p>
            <a:r>
              <a:rPr lang="en-GB" sz="2000" i="1" dirty="0"/>
              <a:t>What could I improve?</a:t>
            </a:r>
          </a:p>
          <a:p>
            <a:r>
              <a:rPr lang="en-GB" sz="2000" i="1" dirty="0"/>
              <a:t>Which professional behaviours did I show?</a:t>
            </a:r>
          </a:p>
          <a:p>
            <a:r>
              <a:rPr lang="en-GB" sz="2000" i="1" dirty="0"/>
              <a:t>What will I do differently next time?</a:t>
            </a:r>
          </a:p>
          <a:p>
            <a:endParaRPr lang="en-GB" sz="2000" i="1" dirty="0"/>
          </a:p>
          <a:p>
            <a:pPr marL="0" indent="0">
              <a:buNone/>
            </a:pPr>
            <a:r>
              <a:rPr lang="en-GB" sz="2000" dirty="0"/>
              <a:t>(You can then hand your reflection to receive feedback next week).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2B8BABA5-B162-CFAF-F998-622EDDF5950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</p:spPr>
        <p:txBody>
          <a:bodyPr>
            <a:normAutofit/>
          </a:bodyPr>
          <a:lstStyle/>
          <a:p>
            <a:pPr>
              <a:spcAft>
                <a:spcPts val="600"/>
              </a:spcAft>
            </a:pPr>
            <a:r>
              <a:rPr lang="en-GB"/>
              <a:t>Simona Ferraraccio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F0D92E94-FCB5-D203-2D21-40B73BDCEE6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</p:spPr>
        <p:txBody>
          <a:bodyPr>
            <a:normAutofit/>
          </a:bodyPr>
          <a:lstStyle/>
          <a:p>
            <a:pPr>
              <a:spcAft>
                <a:spcPts val="600"/>
              </a:spcAft>
            </a:pPr>
            <a:fld id="{18A6BF25-60AE-4C21-8F6F-C6291BFE2ED6}" type="slidenum">
              <a:rPr lang="en-GB" smtClean="0"/>
              <a:pPr>
                <a:spcAft>
                  <a:spcPts val="600"/>
                </a:spcAft>
              </a:pPr>
              <a:t>27</a:t>
            </a:fld>
            <a:endParaRPr lang="en-GB"/>
          </a:p>
        </p:txBody>
      </p:sp>
      <p:pic>
        <p:nvPicPr>
          <p:cNvPr id="6" name="Picture 5" descr="A black and yellow logo&#10;&#10;Description automatically generated">
            <a:extLst>
              <a:ext uri="{FF2B5EF4-FFF2-40B4-BE49-F238E27FC236}">
                <a16:creationId xmlns:a16="http://schemas.microsoft.com/office/drawing/2014/main" id="{F76390D7-B13E-52EF-20F1-329E564E235D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5557957"/>
            <a:ext cx="2340077" cy="1300043"/>
          </a:xfrm>
          <a:prstGeom prst="rect">
            <a:avLst/>
          </a:prstGeom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1E9B7EF0-723D-7869-5DAD-21157738BD00}"/>
              </a:ext>
            </a:extLst>
          </p:cNvPr>
          <p:cNvSpPr txBox="1"/>
          <p:nvPr/>
        </p:nvSpPr>
        <p:spPr>
          <a:xfrm>
            <a:off x="9759924" y="6657945"/>
            <a:ext cx="2432076" cy="200055"/>
          </a:xfrm>
          <a:prstGeom prst="rect">
            <a:avLst/>
          </a:prstGeom>
          <a:solidFill>
            <a:srgbClr val="000000"/>
          </a:solidFill>
        </p:spPr>
        <p:txBody>
          <a:bodyPr wrap="none" rtlCol="0">
            <a:spAutoFit/>
          </a:bodyPr>
          <a:lstStyle/>
          <a:p>
            <a:pPr algn="r">
              <a:spcAft>
                <a:spcPts val="600"/>
              </a:spcAft>
            </a:pPr>
            <a:r>
              <a:rPr lang="en-GB" sz="700">
                <a:solidFill>
                  <a:srgbClr val="FFFFFF"/>
                </a:solidFill>
                <a:hlinkClick r:id="rId5" tooltip="https://profslusos.blogspot.com/2012/06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This Photo</a:t>
            </a:r>
            <a:r>
              <a:rPr lang="en-GB" sz="700">
                <a:solidFill>
                  <a:srgbClr val="FFFFFF"/>
                </a:solidFill>
              </a:rPr>
              <a:t> by Unknown Author is licensed under </a:t>
            </a:r>
            <a:r>
              <a:rPr lang="en-GB" sz="700">
                <a:solidFill>
                  <a:srgbClr val="FFFFFF"/>
                </a:solidFill>
                <a:hlinkClick r:id="rId7" tooltip="https://creativecommons.org/licenses/by-sa/3.0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CC BY-SA</a:t>
            </a:r>
            <a:endParaRPr lang="en-GB" sz="70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516892272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80F3CA2-E37C-F1DB-0651-80622D744A1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F67B1C0C-8E5F-219C-54F2-EAA6C3C4839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Simona Ferraraccio</a:t>
            </a:r>
          </a:p>
        </p:txBody>
      </p:sp>
      <p:pic>
        <p:nvPicPr>
          <p:cNvPr id="10" name="Picture 9" descr="A black and yellow logo&#10;&#10;Description automatically generated">
            <a:extLst>
              <a:ext uri="{FF2B5EF4-FFF2-40B4-BE49-F238E27FC236}">
                <a16:creationId xmlns:a16="http://schemas.microsoft.com/office/drawing/2014/main" id="{CC4741F8-8CC0-4E47-C074-86D0E2183917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5557957"/>
            <a:ext cx="2340077" cy="1300043"/>
          </a:xfrm>
          <a:prstGeom prst="rect">
            <a:avLst/>
          </a:prstGeom>
        </p:spPr>
      </p:pic>
      <p:pic>
        <p:nvPicPr>
          <p:cNvPr id="12" name="Picture 11" descr="A hand holding a megaphone&#10;&#10;AI-generated content may be incorrect.">
            <a:extLst>
              <a:ext uri="{FF2B5EF4-FFF2-40B4-BE49-F238E27FC236}">
                <a16:creationId xmlns:a16="http://schemas.microsoft.com/office/drawing/2014/main" id="{6C7E664F-E214-FB1B-2E53-591E6E3CE4CE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4"/>
              </a:ext>
            </a:extLst>
          </a:blip>
          <a:stretch>
            <a:fillRect/>
          </a:stretch>
        </p:blipFill>
        <p:spPr>
          <a:xfrm>
            <a:off x="1524000" y="414457"/>
            <a:ext cx="9144000" cy="51435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62983461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Content Placeholder 6" descr="A red and black circle with white text&#10;&#10;AI-generated content may be incorrect.">
            <a:extLst>
              <a:ext uri="{FF2B5EF4-FFF2-40B4-BE49-F238E27FC236}">
                <a16:creationId xmlns:a16="http://schemas.microsoft.com/office/drawing/2014/main" id="{3D8768D0-1949-3234-E591-73B2145B5171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l="121" r="1" b="1"/>
          <a:stretch>
            <a:fillRect/>
          </a:stretch>
        </p:blipFill>
        <p:spPr>
          <a:xfrm>
            <a:off x="20" y="10"/>
            <a:ext cx="12191980" cy="6866290"/>
          </a:xfrm>
          <a:prstGeom prst="rect">
            <a:avLst/>
          </a:prstGeom>
        </p:spPr>
      </p:pic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32685EAB-BB7C-2A03-DA26-6DAC3C10EFC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</p:spPr>
        <p:txBody>
          <a:bodyPr vert="horz" lIns="91440" tIns="45720" rIns="91440" bIns="45720" rtlCol="0" anchor="ctr">
            <a:normAutofit/>
          </a:bodyPr>
          <a:lstStyle/>
          <a:p>
            <a:pPr>
              <a:spcAft>
                <a:spcPts val="600"/>
              </a:spcAft>
            </a:pPr>
            <a:r>
              <a:rPr lang="en-US" kern="1200">
                <a:solidFill>
                  <a:srgbClr val="FFFFFF"/>
                </a:solidFill>
                <a:latin typeface="+mn-lt"/>
                <a:ea typeface="+mn-ea"/>
                <a:cs typeface="+mn-cs"/>
              </a:rPr>
              <a:t>Simona Ferraraccio</a:t>
            </a:r>
          </a:p>
        </p:txBody>
      </p:sp>
    </p:spTree>
    <p:extLst>
      <p:ext uri="{BB962C8B-B14F-4D97-AF65-F5344CB8AC3E}">
        <p14:creationId xmlns:p14="http://schemas.microsoft.com/office/powerpoint/2010/main" val="2313568668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ppt/webextensions/_rels/taskpanes.xml.rels><?xml version="1.0" encoding="UTF-8" standalone="yes"?>
<Relationships xmlns="http://schemas.openxmlformats.org/package/2006/relationships"><Relationship Id="rId1" Type="http://schemas.microsoft.com/office/2011/relationships/webextension" Target="webextension1.xml"/></Relationships>
</file>

<file path=ppt/webextensions/taskpanes.xml><?xml version="1.0" encoding="utf-8"?>
<wetp:taskpanes xmlns:wetp="http://schemas.microsoft.com/office/webextensions/taskpanes/2010/11">
  <wetp:taskpane dockstate="right" visibility="0" width="350" row="1">
    <wetp:webextensionref xmlns:r="http://schemas.openxmlformats.org/officeDocument/2006/relationships" r:id="rId1"/>
  </wetp:taskpane>
</wetp:taskpanes>
</file>

<file path=ppt/webextensions/webextension1.xml><?xml version="1.0" encoding="utf-8"?>
<we:webextension xmlns:we="http://schemas.microsoft.com/office/webextensions/webextension/2010/11" id="{1F4D6380-E4A6-4563-8955-DAA10E88A601}">
  <we:reference id="3e0fcce7-415c-4081-926c-b4e449c650e4" version="1.1.0.2" store="EXCatalog" storeType="EXCatalog"/>
  <we:alternateReferences>
    <we:reference id="WA200004709" version="1.1.0.2" store="en-GB" storeType="OMEX"/>
  </we:alternateReferences>
  <we:properties/>
  <we:bindings/>
  <we:snapshot xmlns:r="http://schemas.openxmlformats.org/officeDocument/2006/relationships"/>
</we:webextension>
</file>

<file path=ppt/webextensions/webextension2.xml><?xml version="1.0" encoding="utf-8"?>
<we:webextension xmlns:we="http://schemas.microsoft.com/office/webextensions/webextension/2010/11" id="{963F5C70-155B-4913-86E7-BBEFF7F29084}">
  <we:reference id="wa104381526" version="1.0.0.2" store="en-US" storeType="OMEX"/>
  <we:alternateReferences>
    <we:reference id="WA104381526" version="1.0.0.2" store="WA104381526" storeType="OMEX"/>
  </we:alternateReferences>
  <we:properties>
    <we:property name="FormID" value="&quot;-REPTm4EBUWcuNshUjEeIetKaclQLxtAir9n-KcQZwFUNFBDTFBBMTEzT1YzNzVWOU05QUQ5OUlIQy4u&quot;"/>
    <we:property name="FormMode" value="&quot;DesignTime&quot;"/>
  </we:properties>
  <we:bindings/>
  <we:snapshot xmlns:r="http://schemas.openxmlformats.org/officeDocument/2006/relationships"/>
</we:webextension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1772</Words>
  <Application>Microsoft Office PowerPoint</Application>
  <PresentationFormat>Widescreen</PresentationFormat>
  <Paragraphs>294</Paragraphs>
  <Slides>29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29</vt:i4>
      </vt:variant>
    </vt:vector>
  </HeadingPairs>
  <TitlesOfParts>
    <vt:vector size="36" baseType="lpstr">
      <vt:lpstr>Aptos</vt:lpstr>
      <vt:lpstr>Aptos Display</vt:lpstr>
      <vt:lpstr>Arial</vt:lpstr>
      <vt:lpstr>Calibri</vt:lpstr>
      <vt:lpstr>Times New Roman</vt:lpstr>
      <vt:lpstr>Wingdings</vt:lpstr>
      <vt:lpstr>Office Theme</vt:lpstr>
      <vt:lpstr>Developing Skills for Employment</vt:lpstr>
      <vt:lpstr>Session 1: What is Professionalism?</vt:lpstr>
      <vt:lpstr>PowerPoint Presentation</vt:lpstr>
      <vt:lpstr>Definition: Professionalism </vt:lpstr>
      <vt:lpstr>Core elements of Professionalism</vt:lpstr>
      <vt:lpstr>Examples of National Standards</vt:lpstr>
      <vt:lpstr>Why professionalism matters in employability?</vt:lpstr>
      <vt:lpstr>Professionalism in Health and Social Care</vt:lpstr>
      <vt:lpstr>Self-reflection</vt:lpstr>
      <vt:lpstr>Professional behaviour</vt:lpstr>
      <vt:lpstr>PowerPoint Presentation</vt:lpstr>
      <vt:lpstr>Case studies: Professional vs Unprofessional Behaviour</vt:lpstr>
      <vt:lpstr>Group reflection</vt:lpstr>
      <vt:lpstr>PowerPoint Presentation</vt:lpstr>
      <vt:lpstr>PowerPoint Presentation</vt:lpstr>
      <vt:lpstr>Session 2: Self-awareness and Professional identity</vt:lpstr>
      <vt:lpstr>Self awareness in professionalism</vt:lpstr>
      <vt:lpstr>Digital professionalism:  Being professional in a digital world</vt:lpstr>
      <vt:lpstr>Analyse these two emails: which one is unprofessional and why?</vt:lpstr>
      <vt:lpstr>Self-assessment activity: Professional Identity Map</vt:lpstr>
      <vt:lpstr>PowerPoint Presentation</vt:lpstr>
      <vt:lpstr>PowerPoint Presentation</vt:lpstr>
      <vt:lpstr>Session 3: Professionalism in Interviews </vt:lpstr>
      <vt:lpstr>Why interviews test Professionalism?</vt:lpstr>
      <vt:lpstr>Key professional behaviours in Interviews</vt:lpstr>
      <vt:lpstr>Group work Part 1: Mock interview practice</vt:lpstr>
      <vt:lpstr>Group work Part 2: Reflection activity</vt:lpstr>
      <vt:lpstr>PowerPoint Presentation</vt:lpstr>
      <vt:lpstr>PowerPoint Presentation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Simona Ferraraccio</dc:creator>
  <cp:lastModifiedBy>Simona Ferraraccio</cp:lastModifiedBy>
  <cp:revision>1</cp:revision>
  <dcterms:created xsi:type="dcterms:W3CDTF">2025-08-27T15:35:07Z</dcterms:created>
  <dcterms:modified xsi:type="dcterms:W3CDTF">2025-10-06T10:17:37Z</dcterms:modified>
</cp:coreProperties>
</file>