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37"/>
  </p:notesMasterIdLst>
  <p:handoutMasterIdLst>
    <p:handoutMasterId r:id="rId38"/>
  </p:handoutMasterIdLst>
  <p:sldIdLst>
    <p:sldId id="371" r:id="rId2"/>
    <p:sldId id="642" r:id="rId3"/>
    <p:sldId id="633" r:id="rId4"/>
    <p:sldId id="614" r:id="rId5"/>
    <p:sldId id="615" r:id="rId6"/>
    <p:sldId id="616" r:id="rId7"/>
    <p:sldId id="617" r:id="rId8"/>
    <p:sldId id="618" r:id="rId9"/>
    <p:sldId id="619" r:id="rId10"/>
    <p:sldId id="620" r:id="rId11"/>
    <p:sldId id="621" r:id="rId12"/>
    <p:sldId id="622" r:id="rId13"/>
    <p:sldId id="623" r:id="rId14"/>
    <p:sldId id="624" r:id="rId15"/>
    <p:sldId id="625" r:id="rId16"/>
    <p:sldId id="626" r:id="rId17"/>
    <p:sldId id="627" r:id="rId18"/>
    <p:sldId id="628" r:id="rId19"/>
    <p:sldId id="629" r:id="rId20"/>
    <p:sldId id="630" r:id="rId21"/>
    <p:sldId id="645" r:id="rId22"/>
    <p:sldId id="646" r:id="rId23"/>
    <p:sldId id="647" r:id="rId24"/>
    <p:sldId id="648" r:id="rId25"/>
    <p:sldId id="631" r:id="rId26"/>
    <p:sldId id="632" r:id="rId27"/>
    <p:sldId id="643" r:id="rId28"/>
    <p:sldId id="634" r:id="rId29"/>
    <p:sldId id="644" r:id="rId30"/>
    <p:sldId id="635" r:id="rId31"/>
    <p:sldId id="636" r:id="rId32"/>
    <p:sldId id="637" r:id="rId33"/>
    <p:sldId id="638" r:id="rId34"/>
    <p:sldId id="639" r:id="rId35"/>
    <p:sldId id="640" r:id="rId36"/>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94181" autoAdjust="0"/>
  </p:normalViewPr>
  <p:slideViewPr>
    <p:cSldViewPr>
      <p:cViewPr varScale="1">
        <p:scale>
          <a:sx n="70" d="100"/>
          <a:sy n="70" d="100"/>
        </p:scale>
        <p:origin x="1070" y="278"/>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2025/9/26</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2025/9/26</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2025/9/26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2025/9/26</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2025/9/26</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2025/9/26</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2025/9/26</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2025/9/26</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2025/9/26</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2025/9/26</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2025/9/26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2025/9/26</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2025/9/26</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2025/9/26</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98062018-F544-6958-83B3-E6A0D065000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3" name="文字方塊 2">
            <a:extLst>
              <a:ext uri="{FF2B5EF4-FFF2-40B4-BE49-F238E27FC236}">
                <a16:creationId xmlns:a16="http://schemas.microsoft.com/office/drawing/2014/main" id="{CDD65899-CFB0-D1C5-918F-98B363D529D4}"/>
              </a:ext>
            </a:extLst>
          </p:cNvPr>
          <p:cNvSpPr txBox="1"/>
          <p:nvPr/>
        </p:nvSpPr>
        <p:spPr>
          <a:xfrm>
            <a:off x="8947844" y="490785"/>
            <a:ext cx="1954381"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而白佛言。世尊今日入大寂定。住奇特法。住諸佛所住導師之行。最勝之道。</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6" name="文字方塊 5">
            <a:extLst>
              <a:ext uri="{FF2B5EF4-FFF2-40B4-BE49-F238E27FC236}">
                <a16:creationId xmlns:a16="http://schemas.microsoft.com/office/drawing/2014/main" id="{7DAB6D81-5E24-DF0D-67F2-2F144431F815}"/>
              </a:ext>
            </a:extLst>
          </p:cNvPr>
          <p:cNvSpPr txBox="1"/>
          <p:nvPr/>
        </p:nvSpPr>
        <p:spPr>
          <a:xfrm>
            <a:off x="7543978" y="654142"/>
            <a:ext cx="1287532"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「白」者，表白也。阿難長跪合掌，向佛陳說，敬發所問。</a:t>
            </a:r>
          </a:p>
        </p:txBody>
      </p:sp>
      <p:sp>
        <p:nvSpPr>
          <p:cNvPr id="7" name="文字方塊 6">
            <a:extLst>
              <a:ext uri="{FF2B5EF4-FFF2-40B4-BE49-F238E27FC236}">
                <a16:creationId xmlns:a16="http://schemas.microsoft.com/office/drawing/2014/main" id="{3BAA638D-B858-E498-B8B8-B76DC3B1818F}"/>
              </a:ext>
            </a:extLst>
          </p:cNvPr>
          <p:cNvSpPr txBox="1"/>
          <p:nvPr/>
        </p:nvSpPr>
        <p:spPr>
          <a:xfrm>
            <a:off x="4075354" y="621482"/>
            <a:ext cx="3493264"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「入大寂定」。離一切散動，究竟寂靜，謂之大寂。「大寂定」者，如來所入之禪定。若按今經，則指念佛三昧，念佛三昧稱寶王三昧，為三昧中王。今日世尊開演淨土法門，故入念佛寶王三昧。</a:t>
            </a:r>
          </a:p>
        </p:txBody>
      </p:sp>
      <p:sp>
        <p:nvSpPr>
          <p:cNvPr id="8" name="文字方塊 7">
            <a:extLst>
              <a:ext uri="{FF2B5EF4-FFF2-40B4-BE49-F238E27FC236}">
                <a16:creationId xmlns:a16="http://schemas.microsoft.com/office/drawing/2014/main" id="{AE186A8F-F874-F367-3A75-F8FFB7718031}"/>
              </a:ext>
            </a:extLst>
          </p:cNvPr>
          <p:cNvSpPr txBox="1"/>
          <p:nvPr/>
        </p:nvSpPr>
        <p:spPr>
          <a:xfrm>
            <a:off x="2217339" y="490785"/>
            <a:ext cx="1838965"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「住奇特法」。</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曰：「佛所得法，超出餘人，在世所無，故云奇特。」</a:t>
            </a:r>
          </a:p>
        </p:txBody>
      </p:sp>
      <p:sp>
        <p:nvSpPr>
          <p:cNvPr id="10" name="文字方塊 9">
            <a:extLst>
              <a:ext uri="{FF2B5EF4-FFF2-40B4-BE49-F238E27FC236}">
                <a16:creationId xmlns:a16="http://schemas.microsoft.com/office/drawing/2014/main" id="{E5C35149-65BD-5FA3-3A7D-7758E2C6B3B5}"/>
              </a:ext>
            </a:extLst>
          </p:cNvPr>
          <p:cNvSpPr txBox="1"/>
          <p:nvPr/>
        </p:nvSpPr>
        <p:spPr>
          <a:xfrm>
            <a:off x="359324" y="544791"/>
            <a:ext cx="1838965"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今日世尊欲宣彌陀弘願一乘、最奇特之法，住於彌陀之所住，佛佛相念。故曰：「住奇特法」。</a:t>
            </a:r>
          </a:p>
        </p:txBody>
      </p:sp>
    </p:spTree>
    <p:extLst>
      <p:ext uri="{BB962C8B-B14F-4D97-AF65-F5344CB8AC3E}">
        <p14:creationId xmlns:p14="http://schemas.microsoft.com/office/powerpoint/2010/main" val="13962985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B541FD42-EDD1-92B9-F045-84E5480F182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3" name="文字方塊 2">
            <a:extLst>
              <a:ext uri="{FF2B5EF4-FFF2-40B4-BE49-F238E27FC236}">
                <a16:creationId xmlns:a16="http://schemas.microsoft.com/office/drawing/2014/main" id="{885573DB-C789-D7EA-01D3-6027DC7F35CC}"/>
              </a:ext>
            </a:extLst>
          </p:cNvPr>
          <p:cNvSpPr txBox="1"/>
          <p:nvPr/>
        </p:nvSpPr>
        <p:spPr>
          <a:xfrm>
            <a:off x="7977911" y="654142"/>
            <a:ext cx="2941831"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「住諸佛所住導師之行、最勝之道」。「佛所住」者，</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曰：「住佛住者，涅槃常果，諸佛同住。今日世雄（指釋尊），住彼所住，住大涅槃，能起化用。」</a:t>
            </a:r>
          </a:p>
        </p:txBody>
      </p:sp>
      <p:sp>
        <p:nvSpPr>
          <p:cNvPr id="6" name="文字方塊 5">
            <a:extLst>
              <a:ext uri="{FF2B5EF4-FFF2-40B4-BE49-F238E27FC236}">
                <a16:creationId xmlns:a16="http://schemas.microsoft.com/office/drawing/2014/main" id="{54A6B422-DBA1-9996-8948-F11411570CE6}"/>
              </a:ext>
            </a:extLst>
          </p:cNvPr>
          <p:cNvSpPr txBox="1"/>
          <p:nvPr/>
        </p:nvSpPr>
        <p:spPr>
          <a:xfrm>
            <a:off x="4474150" y="621482"/>
            <a:ext cx="3493264" cy="5551304"/>
          </a:xfrm>
          <a:prstGeom prst="rect">
            <a:avLst/>
          </a:prstGeom>
          <a:noFill/>
        </p:spPr>
        <p:txBody>
          <a:bodyPr vert="eaVert" wrap="square" rtlCol="0">
            <a:spAutoFit/>
          </a:bodyPr>
          <a:lstStyle/>
          <a:p>
            <a:pPr>
              <a:lnSpc>
                <a:spcPts val="4300"/>
              </a:lnSpc>
            </a:pP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曰：「住佛所住者，住普等三昧。普等三昧及大寂定，並是念佛三昧異名也。三世諸佛皆住此念佛，故云佛所住。今佛為說念佛法門，住念佛三昧。」</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之說，更切經旨。</a:t>
            </a:r>
          </a:p>
        </p:txBody>
      </p:sp>
      <p:sp>
        <p:nvSpPr>
          <p:cNvPr id="9" name="文字方塊 8">
            <a:extLst>
              <a:ext uri="{FF2B5EF4-FFF2-40B4-BE49-F238E27FC236}">
                <a16:creationId xmlns:a16="http://schemas.microsoft.com/office/drawing/2014/main" id="{46F75769-C479-0C5D-ADFC-457025292D39}"/>
              </a:ext>
            </a:extLst>
          </p:cNvPr>
          <p:cNvSpPr txBox="1"/>
          <p:nvPr/>
        </p:nvSpPr>
        <p:spPr>
          <a:xfrm>
            <a:off x="2672065" y="614794"/>
            <a:ext cx="1838965"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「導師」者，指引導他人入於佛道者。</a:t>
            </a:r>
            <a:r>
              <a:rPr lang="en-US" altLang="zh-TW" sz="2800" dirty="0">
                <a:solidFill>
                  <a:schemeClr val="bg1">
                    <a:lumMod val="95000"/>
                  </a:schemeClr>
                </a:solidFill>
              </a:rPr>
              <a:t>《</a:t>
            </a:r>
            <a:r>
              <a:rPr lang="zh-TW" altLang="en-US" sz="2800" dirty="0">
                <a:solidFill>
                  <a:schemeClr val="bg1">
                    <a:lumMod val="95000"/>
                  </a:schemeClr>
                </a:solidFill>
              </a:rPr>
              <a:t>十住斷結經</a:t>
            </a:r>
            <a:r>
              <a:rPr lang="en-US" altLang="zh-TW" sz="2800" dirty="0">
                <a:solidFill>
                  <a:schemeClr val="bg1">
                    <a:lumMod val="95000"/>
                  </a:schemeClr>
                </a:solidFill>
              </a:rPr>
              <a:t>》</a:t>
            </a:r>
            <a:r>
              <a:rPr lang="zh-TW" altLang="en-US" sz="2800" dirty="0">
                <a:solidFill>
                  <a:schemeClr val="bg1">
                    <a:lumMod val="95000"/>
                  </a:schemeClr>
                </a:solidFill>
              </a:rPr>
              <a:t>曰：「號導師者，令眾生類示其正道故。」</a:t>
            </a:r>
          </a:p>
        </p:txBody>
      </p:sp>
      <p:sp>
        <p:nvSpPr>
          <p:cNvPr id="10" name="文字方塊 9">
            <a:extLst>
              <a:ext uri="{FF2B5EF4-FFF2-40B4-BE49-F238E27FC236}">
                <a16:creationId xmlns:a16="http://schemas.microsoft.com/office/drawing/2014/main" id="{EA818495-726B-AA35-0DC5-F7D868E23CAF}"/>
              </a:ext>
            </a:extLst>
          </p:cNvPr>
          <p:cNvSpPr txBox="1"/>
          <p:nvPr/>
        </p:nvSpPr>
        <p:spPr>
          <a:xfrm>
            <a:off x="118542" y="628158"/>
            <a:ext cx="2390398"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今日釋尊將演彌陀之妙法，故住於彌陀之所住，行彌陀之所行，念彌陀之所念，故云住諸佛所住最勝之道。</a:t>
            </a:r>
          </a:p>
        </p:txBody>
      </p:sp>
    </p:spTree>
    <p:extLst>
      <p:ext uri="{BB962C8B-B14F-4D97-AF65-F5344CB8AC3E}">
        <p14:creationId xmlns:p14="http://schemas.microsoft.com/office/powerpoint/2010/main" val="22660380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3751826-62A5-71FB-49A0-56566A377E49}"/>
              </a:ext>
            </a:extLst>
          </p:cNvPr>
          <p:cNvSpPr txBox="1"/>
          <p:nvPr/>
        </p:nvSpPr>
        <p:spPr>
          <a:xfrm>
            <a:off x="9455576" y="490784"/>
            <a:ext cx="2544286" cy="5747321"/>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去來現在佛佛相念。為念過去未來諸佛耶。為念現在他方諸佛耶。何故威神顯耀。光瑞殊妙乃爾。願為宣說。</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3CA445E1-0B23-ECA6-D47A-391535BEF23E}"/>
              </a:ext>
            </a:extLst>
          </p:cNvPr>
          <p:cNvSpPr txBox="1"/>
          <p:nvPr/>
        </p:nvSpPr>
        <p:spPr>
          <a:xfrm>
            <a:off x="7632057" y="490785"/>
            <a:ext cx="1838965"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「去來現在佛佛相念」等等。</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曰：「去來現佛等，舉三世佛相念，以推度今佛所念。」</a:t>
            </a:r>
          </a:p>
        </p:txBody>
      </p:sp>
      <p:sp>
        <p:nvSpPr>
          <p:cNvPr id="7" name="文字方塊 6">
            <a:extLst>
              <a:ext uri="{FF2B5EF4-FFF2-40B4-BE49-F238E27FC236}">
                <a16:creationId xmlns:a16="http://schemas.microsoft.com/office/drawing/2014/main" id="{DF5C6B91-1373-4C57-2226-5CFFD815BF6D}"/>
              </a:ext>
            </a:extLst>
          </p:cNvPr>
          <p:cNvSpPr txBox="1"/>
          <p:nvPr/>
        </p:nvSpPr>
        <p:spPr>
          <a:xfrm>
            <a:off x="190550" y="477466"/>
            <a:ext cx="7353295"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經云「威神顯耀，光瑞殊妙」，表所現色相，光顏巍巍，威神難測，放光現瑞，殊勝絕妙，十方寶剎映現光中。</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阿難因現睹光瑞，前所未見，歡喜慶幸。復自思維，今日世尊現希有之光明，顯難睹之瑞相，故知世尊必入大寂之定，住奇特之法。此定此法即是念佛三昧，導師之行，最勝之道。蓋以三世如來佛佛相念，故推計釋尊今時必正念佛，但未知所念何佛。故問曰：「為念過去未來諸佛耶？為念現在他方諸佛耶？」</a:t>
            </a:r>
          </a:p>
        </p:txBody>
      </p:sp>
    </p:spTree>
    <p:extLst>
      <p:ext uri="{BB962C8B-B14F-4D97-AF65-F5344CB8AC3E}">
        <p14:creationId xmlns:p14="http://schemas.microsoft.com/office/powerpoint/2010/main" val="14864054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C38C153-C52F-C28D-8588-6854F2D1B6E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3" name="文字方塊 2">
            <a:extLst>
              <a:ext uri="{FF2B5EF4-FFF2-40B4-BE49-F238E27FC236}">
                <a16:creationId xmlns:a16="http://schemas.microsoft.com/office/drawing/2014/main" id="{C761EA78-D995-D275-F57E-33E59F791DF3}"/>
              </a:ext>
            </a:extLst>
          </p:cNvPr>
          <p:cNvSpPr txBox="1"/>
          <p:nvPr/>
        </p:nvSpPr>
        <p:spPr>
          <a:xfrm>
            <a:off x="8875836" y="490785"/>
            <a:ext cx="1954381"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於是世尊。告阿難言。善哉善哉。汝為哀愍利樂諸眾生故。能問如是微妙之義。</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F5B3D25E-38DC-BAD8-9AA0-84ECCEA3C682}"/>
              </a:ext>
            </a:extLst>
          </p:cNvPr>
          <p:cNvSpPr txBox="1"/>
          <p:nvPr/>
        </p:nvSpPr>
        <p:spPr>
          <a:xfrm>
            <a:off x="6221611" y="581606"/>
            <a:ext cx="2390398"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「善」者，好也。「善哉」，稱讚之辭也。</a:t>
            </a:r>
            <a:r>
              <a:rPr lang="en-US" altLang="zh-TW" sz="2800" dirty="0">
                <a:solidFill>
                  <a:schemeClr val="bg1">
                    <a:lumMod val="95000"/>
                  </a:schemeClr>
                </a:solidFill>
              </a:rPr>
              <a:t>《</a:t>
            </a:r>
            <a:r>
              <a:rPr lang="zh-TW" altLang="en-US" sz="2800" dirty="0">
                <a:solidFill>
                  <a:schemeClr val="bg1">
                    <a:lumMod val="95000"/>
                  </a:schemeClr>
                </a:solidFill>
              </a:rPr>
              <a:t>智度論</a:t>
            </a:r>
            <a:r>
              <a:rPr lang="en-US" altLang="zh-TW" sz="2800" dirty="0">
                <a:solidFill>
                  <a:schemeClr val="bg1">
                    <a:lumMod val="95000"/>
                  </a:schemeClr>
                </a:solidFill>
              </a:rPr>
              <a:t>》</a:t>
            </a:r>
            <a:r>
              <a:rPr lang="zh-TW" altLang="en-US" sz="2800" dirty="0">
                <a:solidFill>
                  <a:schemeClr val="bg1">
                    <a:lumMod val="95000"/>
                  </a:schemeClr>
                </a:solidFill>
              </a:rPr>
              <a:t>曰：「善哉善哉，再言之者，喜之至也。」</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謂「所問稱可佛心故。」</a:t>
            </a:r>
          </a:p>
        </p:txBody>
      </p:sp>
      <p:sp>
        <p:nvSpPr>
          <p:cNvPr id="6" name="文字方塊 5">
            <a:extLst>
              <a:ext uri="{FF2B5EF4-FFF2-40B4-BE49-F238E27FC236}">
                <a16:creationId xmlns:a16="http://schemas.microsoft.com/office/drawing/2014/main" id="{661CF8BD-7E48-FC8E-D131-8AE12200FEB0}"/>
              </a:ext>
            </a:extLst>
          </p:cNvPr>
          <p:cNvSpPr txBox="1"/>
          <p:nvPr/>
        </p:nvSpPr>
        <p:spPr>
          <a:xfrm>
            <a:off x="2422798" y="613046"/>
            <a:ext cx="3493264"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以下即如來自釋其讚歎之故。「汝為哀愍利樂諸眾生故，能問如是微妙之義」。「哀愍」，悲心拔苦也，「利樂」，慈心與樂也。佛讚阿難汝今願拔一切眾生苦，與一切眾生樂，乃能問如是之義。</a:t>
            </a:r>
          </a:p>
        </p:txBody>
      </p:sp>
    </p:spTree>
    <p:extLst>
      <p:ext uri="{BB962C8B-B14F-4D97-AF65-F5344CB8AC3E}">
        <p14:creationId xmlns:p14="http://schemas.microsoft.com/office/powerpoint/2010/main" val="22798282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ACF98EDB-65DA-366B-4A08-6564DB567DA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2" name="文字方塊 1">
            <a:extLst>
              <a:ext uri="{FF2B5EF4-FFF2-40B4-BE49-F238E27FC236}">
                <a16:creationId xmlns:a16="http://schemas.microsoft.com/office/drawing/2014/main" id="{4535ED7A-4ACC-4E74-2155-A0732F7D9F6C}"/>
              </a:ext>
            </a:extLst>
          </p:cNvPr>
          <p:cNvSpPr txBox="1"/>
          <p:nvPr/>
        </p:nvSpPr>
        <p:spPr>
          <a:xfrm>
            <a:off x="8519472" y="572796"/>
            <a:ext cx="2544286" cy="5387281"/>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 汝今斯問。勝於供養一天下阿羅漢。辟支佛。布施累劫。諸天人民。蜎飛蠕動之類。功德百千萬倍。</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3" name="文字方塊 2">
            <a:extLst>
              <a:ext uri="{FF2B5EF4-FFF2-40B4-BE49-F238E27FC236}">
                <a16:creationId xmlns:a16="http://schemas.microsoft.com/office/drawing/2014/main" id="{4357F754-C3AC-0F01-245B-AA3A0556DE86}"/>
              </a:ext>
            </a:extLst>
          </p:cNvPr>
          <p:cNvSpPr txBox="1"/>
          <p:nvPr/>
        </p:nvSpPr>
        <p:spPr>
          <a:xfrm>
            <a:off x="63311" y="572796"/>
            <a:ext cx="8456161"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一天下」乃四天下之一，「四天下」者，即住於須彌山四方之四大洲：一南瞻部洲（即地球）。二東勝神洲。三西牛貨洲。四北鬱單洲。故知一天下即一大洲。佛言，阿難此問之功德，勝於供養一大洲之阿羅漢、辟支佛，與多劫布施諸天人民，及「蜎飛蠕動」之蟲類，百千萬倍。劫者，梵語劫簸之略，譯為長時。</a:t>
            </a:r>
            <a:r>
              <a:rPr lang="en-US" altLang="zh-TW" sz="2800" dirty="0">
                <a:solidFill>
                  <a:schemeClr val="bg1">
                    <a:lumMod val="95000"/>
                  </a:schemeClr>
                </a:solidFill>
              </a:rPr>
              <a:t>《</a:t>
            </a:r>
            <a:r>
              <a:rPr lang="zh-TW" altLang="en-US" sz="2800" dirty="0">
                <a:solidFill>
                  <a:schemeClr val="bg1">
                    <a:lumMod val="95000"/>
                  </a:schemeClr>
                </a:solidFill>
              </a:rPr>
              <a:t>智度論</a:t>
            </a:r>
            <a:r>
              <a:rPr lang="en-US" altLang="zh-TW" sz="2800" dirty="0">
                <a:solidFill>
                  <a:schemeClr val="bg1">
                    <a:lumMod val="95000"/>
                  </a:schemeClr>
                </a:solidFill>
              </a:rPr>
              <a:t>》</a:t>
            </a:r>
            <a:r>
              <a:rPr lang="zh-TW" altLang="en-US" sz="2800" dirty="0">
                <a:solidFill>
                  <a:schemeClr val="bg1">
                    <a:lumMod val="95000"/>
                  </a:schemeClr>
                </a:solidFill>
              </a:rPr>
              <a:t>云：「四十里石山，有長壽人，每百歲一來，以細軟衣拂拭此大石盡，而劫未盡。」「蜎」者小蟲，「蜎飛」，能飛之小蟲。「蠕動」者，無足而行也，指爬行之蟲也。</a:t>
            </a:r>
          </a:p>
        </p:txBody>
      </p:sp>
    </p:spTree>
    <p:extLst>
      <p:ext uri="{BB962C8B-B14F-4D97-AF65-F5344CB8AC3E}">
        <p14:creationId xmlns:p14="http://schemas.microsoft.com/office/powerpoint/2010/main" val="35187783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A555665C-A889-9730-5A2D-2FBE78E66C6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3" name="文字方塊 2">
            <a:extLst>
              <a:ext uri="{FF2B5EF4-FFF2-40B4-BE49-F238E27FC236}">
                <a16:creationId xmlns:a16="http://schemas.microsoft.com/office/drawing/2014/main" id="{A22B5B99-E6E3-5E1E-8D50-9740C2BC96A1}"/>
              </a:ext>
            </a:extLst>
          </p:cNvPr>
          <p:cNvSpPr txBox="1"/>
          <p:nvPr/>
        </p:nvSpPr>
        <p:spPr>
          <a:xfrm>
            <a:off x="9465741" y="490785"/>
            <a:ext cx="1364476"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何以故。當來諸天人民。一切含靈。皆因汝問而得度脫故。</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6" name="文字方塊 5">
            <a:extLst>
              <a:ext uri="{FF2B5EF4-FFF2-40B4-BE49-F238E27FC236}">
                <a16:creationId xmlns:a16="http://schemas.microsoft.com/office/drawing/2014/main" id="{AF76188E-ACA5-BD4B-22D4-8C629B1DC417}"/>
              </a:ext>
            </a:extLst>
          </p:cNvPr>
          <p:cNvSpPr txBox="1"/>
          <p:nvPr/>
        </p:nvSpPr>
        <p:spPr>
          <a:xfrm>
            <a:off x="8352085" y="654142"/>
            <a:ext cx="736099"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含靈指含有靈性者，即眾生也。</a:t>
            </a:r>
          </a:p>
        </p:txBody>
      </p:sp>
      <p:sp>
        <p:nvSpPr>
          <p:cNvPr id="9" name="文字方塊 8">
            <a:extLst>
              <a:ext uri="{FF2B5EF4-FFF2-40B4-BE49-F238E27FC236}">
                <a16:creationId xmlns:a16="http://schemas.microsoft.com/office/drawing/2014/main" id="{6C3A9EA9-F4AF-B4D4-0FDA-64D312264E5E}"/>
              </a:ext>
            </a:extLst>
          </p:cNvPr>
          <p:cNvSpPr txBox="1"/>
          <p:nvPr/>
        </p:nvSpPr>
        <p:spPr>
          <a:xfrm>
            <a:off x="4618166" y="621482"/>
            <a:ext cx="3493264"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蓋因此問而引出，凡聖齊收，利鈍悉被，橫超三界，逕登四土，諸佛同讚，經論共指，一乘了義，萬善同歸，不可思議，淨土法門。當來一切眾生，皆以此法而得度脫，故佛讚其功德。</a:t>
            </a:r>
          </a:p>
        </p:txBody>
      </p:sp>
    </p:spTree>
    <p:extLst>
      <p:ext uri="{BB962C8B-B14F-4D97-AF65-F5344CB8AC3E}">
        <p14:creationId xmlns:p14="http://schemas.microsoft.com/office/powerpoint/2010/main" val="3323022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A4E0E621-AA80-6A3E-7714-E68A175B4BC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3" name="文字方塊 2">
            <a:extLst>
              <a:ext uri="{FF2B5EF4-FFF2-40B4-BE49-F238E27FC236}">
                <a16:creationId xmlns:a16="http://schemas.microsoft.com/office/drawing/2014/main" id="{F60F0B9B-7C96-47F5-9F6B-A1E0EEAAF2DC}"/>
              </a:ext>
            </a:extLst>
          </p:cNvPr>
          <p:cNvSpPr txBox="1"/>
          <p:nvPr/>
        </p:nvSpPr>
        <p:spPr>
          <a:xfrm>
            <a:off x="9488061" y="490785"/>
            <a:ext cx="1364476"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阿難。如來以無盡大悲。矜哀三界。所以出興於世。</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6" name="文字方塊 5">
            <a:extLst>
              <a:ext uri="{FF2B5EF4-FFF2-40B4-BE49-F238E27FC236}">
                <a16:creationId xmlns:a16="http://schemas.microsoft.com/office/drawing/2014/main" id="{BB37C840-2172-7C13-742B-ADA9A95DF2E1}"/>
              </a:ext>
            </a:extLst>
          </p:cNvPr>
          <p:cNvSpPr txBox="1"/>
          <p:nvPr/>
        </p:nvSpPr>
        <p:spPr>
          <a:xfrm>
            <a:off x="1918742" y="544791"/>
            <a:ext cx="7353295"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「無盡大悲」。</a:t>
            </a:r>
            <a:r>
              <a:rPr lang="en-US" altLang="zh-TW" sz="2800" dirty="0">
                <a:solidFill>
                  <a:schemeClr val="bg1">
                    <a:lumMod val="95000"/>
                  </a:schemeClr>
                </a:solidFill>
              </a:rPr>
              <a:t>《</a:t>
            </a:r>
            <a:r>
              <a:rPr lang="zh-TW" altLang="en-US" sz="2800" dirty="0">
                <a:solidFill>
                  <a:schemeClr val="bg1">
                    <a:lumMod val="95000"/>
                  </a:schemeClr>
                </a:solidFill>
              </a:rPr>
              <a:t>普賢行願品</a:t>
            </a:r>
            <a:r>
              <a:rPr lang="en-US" altLang="zh-TW" sz="2800" dirty="0">
                <a:solidFill>
                  <a:schemeClr val="bg1">
                    <a:lumMod val="95000"/>
                  </a:schemeClr>
                </a:solidFill>
              </a:rPr>
              <a:t>》</a:t>
            </a:r>
            <a:r>
              <a:rPr lang="zh-TW" altLang="en-US" sz="2800" dirty="0">
                <a:solidFill>
                  <a:schemeClr val="bg1">
                    <a:lumMod val="95000"/>
                  </a:schemeClr>
                </a:solidFill>
              </a:rPr>
              <a:t>曰：「諸佛如來以大悲心而為體故。」</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「無盡」者，即</a:t>
            </a:r>
            <a:r>
              <a:rPr lang="en-US" altLang="zh-TW" sz="2800" dirty="0">
                <a:solidFill>
                  <a:schemeClr val="bg1">
                    <a:lumMod val="95000"/>
                  </a:schemeClr>
                </a:solidFill>
              </a:rPr>
              <a:t>《</a:t>
            </a:r>
            <a:r>
              <a:rPr lang="zh-TW" altLang="en-US" sz="2800" dirty="0">
                <a:solidFill>
                  <a:schemeClr val="bg1">
                    <a:lumMod val="95000"/>
                  </a:schemeClr>
                </a:solidFill>
              </a:rPr>
              <a:t>行願品</a:t>
            </a:r>
            <a:r>
              <a:rPr lang="en-US" altLang="zh-TW" sz="2800" dirty="0">
                <a:solidFill>
                  <a:schemeClr val="bg1">
                    <a:lumMod val="95000"/>
                  </a:schemeClr>
                </a:solidFill>
              </a:rPr>
              <a:t>》</a:t>
            </a:r>
            <a:r>
              <a:rPr lang="zh-TW" altLang="en-US" sz="2800" dirty="0">
                <a:solidFill>
                  <a:schemeClr val="bg1">
                    <a:lumMod val="95000"/>
                  </a:schemeClr>
                </a:solidFill>
              </a:rPr>
              <a:t>中「無有窮盡」。如來以無有窮盡之大悲心，「矜哀三界」。「矜哀」者，憐恤也，憐憫也。「三界」者，欲界、色界、無色界也。佛為悲憫三界之一切眾生，「所以出興於世」。此正表明如來出現世間之本懷。</a:t>
            </a:r>
            <a:r>
              <a:rPr lang="en-US" altLang="zh-TW" sz="2800" dirty="0">
                <a:solidFill>
                  <a:schemeClr val="bg1">
                    <a:lumMod val="95000"/>
                  </a:schemeClr>
                </a:solidFill>
              </a:rPr>
              <a:t>《</a:t>
            </a:r>
            <a:r>
              <a:rPr lang="zh-TW" altLang="en-US" sz="2800" dirty="0">
                <a:solidFill>
                  <a:schemeClr val="bg1">
                    <a:lumMod val="95000"/>
                  </a:schemeClr>
                </a:solidFill>
              </a:rPr>
              <a:t>法華經</a:t>
            </a:r>
            <a:r>
              <a:rPr lang="en-US" altLang="zh-TW" sz="2800" dirty="0">
                <a:solidFill>
                  <a:schemeClr val="bg1">
                    <a:lumMod val="95000"/>
                  </a:schemeClr>
                </a:solidFill>
              </a:rPr>
              <a:t>》</a:t>
            </a:r>
            <a:r>
              <a:rPr lang="zh-TW" altLang="en-US" sz="2800" dirty="0">
                <a:solidFill>
                  <a:schemeClr val="bg1">
                    <a:lumMod val="95000"/>
                  </a:schemeClr>
                </a:solidFill>
              </a:rPr>
              <a:t>曰：「諸佛世尊唯以一大事因緣故，出現於世。」釋尊所為之大事因緣，即宣說彌陀願力，普度眾生也。</a:t>
            </a:r>
          </a:p>
        </p:txBody>
      </p:sp>
    </p:spTree>
    <p:extLst>
      <p:ext uri="{BB962C8B-B14F-4D97-AF65-F5344CB8AC3E}">
        <p14:creationId xmlns:p14="http://schemas.microsoft.com/office/powerpoint/2010/main" val="35660714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2C6F6652-06CD-F298-2F49-B9C516C5ABAA}"/>
              </a:ext>
            </a:extLst>
          </p:cNvPr>
          <p:cNvSpPr txBox="1"/>
          <p:nvPr/>
        </p:nvSpPr>
        <p:spPr>
          <a:xfrm>
            <a:off x="10563378" y="608800"/>
            <a:ext cx="1364476" cy="5315273"/>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光闡道教。欲拯群萌。惠以真實之利。</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3" name="文字方塊 2">
            <a:extLst>
              <a:ext uri="{FF2B5EF4-FFF2-40B4-BE49-F238E27FC236}">
                <a16:creationId xmlns:a16="http://schemas.microsoft.com/office/drawing/2014/main" id="{BA49725A-526F-8B95-5710-0C3D12822EEE}"/>
              </a:ext>
            </a:extLst>
          </p:cNvPr>
          <p:cNvSpPr txBox="1"/>
          <p:nvPr/>
        </p:nvSpPr>
        <p:spPr>
          <a:xfrm>
            <a:off x="5308057" y="654142"/>
            <a:ext cx="5147563"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光」者，明也，大也，廣也。「闡」者，開也。「道教」指正道實教，即諸佛之教化。總指世尊一代時教，八萬四千法門。故知「光闡道教」，即廣宣如來經法之義。「拯」者，救也，助也。「萌」者，芽也。「群萌」，即指群生。諸如來以大悲為體，欲救一切眾生，故曰「欲拯群萌」。</a:t>
            </a:r>
          </a:p>
        </p:txBody>
      </p:sp>
      <p:sp>
        <p:nvSpPr>
          <p:cNvPr id="4" name="文字方塊 3">
            <a:extLst>
              <a:ext uri="{FF2B5EF4-FFF2-40B4-BE49-F238E27FC236}">
                <a16:creationId xmlns:a16="http://schemas.microsoft.com/office/drawing/2014/main" id="{511828B2-8653-3CC9-C8D2-0A0293650EB6}"/>
              </a:ext>
            </a:extLst>
          </p:cNvPr>
          <p:cNvSpPr txBox="1"/>
          <p:nvPr/>
        </p:nvSpPr>
        <p:spPr>
          <a:xfrm>
            <a:off x="3464153" y="621482"/>
            <a:ext cx="1838965" cy="5551304"/>
          </a:xfrm>
          <a:prstGeom prst="rect">
            <a:avLst/>
          </a:prstGeom>
          <a:noFill/>
        </p:spPr>
        <p:txBody>
          <a:bodyPr vert="eaVert" wrap="square" rtlCol="0">
            <a:spAutoFit/>
          </a:bodyPr>
          <a:lstStyle/>
          <a:p>
            <a:pPr>
              <a:lnSpc>
                <a:spcPts val="4300"/>
              </a:lnSpc>
            </a:pP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曰：「諸佛之所以出興於世，欲說彌陀願力，惠救萬眾生，將為本懷故。」</a:t>
            </a:r>
          </a:p>
        </p:txBody>
      </p:sp>
      <p:sp>
        <p:nvSpPr>
          <p:cNvPr id="5" name="文字方塊 4">
            <a:extLst>
              <a:ext uri="{FF2B5EF4-FFF2-40B4-BE49-F238E27FC236}">
                <a16:creationId xmlns:a16="http://schemas.microsoft.com/office/drawing/2014/main" id="{9E088552-5FB5-0BD4-C33A-949BFBAC8EFE}"/>
              </a:ext>
            </a:extLst>
          </p:cNvPr>
          <p:cNvSpPr txBox="1"/>
          <p:nvPr/>
        </p:nvSpPr>
        <p:spPr>
          <a:xfrm>
            <a:off x="406574" y="621482"/>
            <a:ext cx="2941831"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「惠以真實之利」。「惠」者，惠施也，亦恩賜之義。「真實之利」者，按善導大師意，指彌陀誓願為真實之利。大師偈云：「如來所以興出世，唯說彌陀本願海。」</a:t>
            </a:r>
          </a:p>
        </p:txBody>
      </p:sp>
    </p:spTree>
    <p:extLst>
      <p:ext uri="{BB962C8B-B14F-4D97-AF65-F5344CB8AC3E}">
        <p14:creationId xmlns:p14="http://schemas.microsoft.com/office/powerpoint/2010/main" val="29342227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AB280290-E5C0-C9F9-6CBE-8403D31960F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3" name="文字方塊 2">
            <a:extLst>
              <a:ext uri="{FF2B5EF4-FFF2-40B4-BE49-F238E27FC236}">
                <a16:creationId xmlns:a16="http://schemas.microsoft.com/office/drawing/2014/main" id="{87E6665B-2FE0-98FE-A33F-78B351E45156}"/>
              </a:ext>
            </a:extLst>
          </p:cNvPr>
          <p:cNvSpPr txBox="1"/>
          <p:nvPr/>
        </p:nvSpPr>
        <p:spPr>
          <a:xfrm>
            <a:off x="6648524" y="618138"/>
            <a:ext cx="4044697" cy="5551304"/>
          </a:xfrm>
          <a:prstGeom prst="rect">
            <a:avLst/>
          </a:prstGeom>
          <a:noFill/>
        </p:spPr>
        <p:txBody>
          <a:bodyPr vert="eaVert" wrap="square" rtlCol="0">
            <a:spAutoFit/>
          </a:bodyPr>
          <a:lstStyle/>
          <a:p>
            <a:pPr>
              <a:lnSpc>
                <a:spcPts val="4300"/>
              </a:lnSpc>
            </a:pP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讚曰：「此今家（日人稱善導大師為今家）獨步妙釋，他人所未談也。順此祖釋，以彌陀本願為真實利，則可以八萬四千法門為光闡道教，其義明矣。」</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又</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引</a:t>
            </a:r>
            <a:r>
              <a:rPr lang="en-US" altLang="zh-TW" sz="2800" dirty="0">
                <a:solidFill>
                  <a:schemeClr val="bg1">
                    <a:lumMod val="95000"/>
                  </a:schemeClr>
                </a:solidFill>
              </a:rPr>
              <a:t>《</a:t>
            </a:r>
            <a:r>
              <a:rPr lang="zh-TW" altLang="en-US" sz="2800" dirty="0">
                <a:solidFill>
                  <a:schemeClr val="bg1">
                    <a:lumMod val="95000"/>
                  </a:schemeClr>
                </a:solidFill>
              </a:rPr>
              <a:t>六要</a:t>
            </a:r>
            <a:r>
              <a:rPr lang="en-US" altLang="zh-TW" sz="2800" dirty="0">
                <a:solidFill>
                  <a:schemeClr val="bg1">
                    <a:lumMod val="95000"/>
                  </a:schemeClr>
                </a:solidFill>
              </a:rPr>
              <a:t>》</a:t>
            </a:r>
            <a:r>
              <a:rPr lang="zh-TW" altLang="en-US" sz="2800" dirty="0">
                <a:solidFill>
                  <a:schemeClr val="bg1">
                    <a:lumMod val="95000"/>
                  </a:schemeClr>
                </a:solidFill>
              </a:rPr>
              <a:t>曰：「真實利者，指此名號，即是佛智也。」</a:t>
            </a:r>
          </a:p>
        </p:txBody>
      </p:sp>
      <p:sp>
        <p:nvSpPr>
          <p:cNvPr id="4" name="文字方塊 3">
            <a:extLst>
              <a:ext uri="{FF2B5EF4-FFF2-40B4-BE49-F238E27FC236}">
                <a16:creationId xmlns:a16="http://schemas.microsoft.com/office/drawing/2014/main" id="{CCFBC52E-18A7-2990-BE5B-C7A265A4CE06}"/>
              </a:ext>
            </a:extLst>
          </p:cNvPr>
          <p:cNvSpPr txBox="1"/>
          <p:nvPr/>
        </p:nvSpPr>
        <p:spPr>
          <a:xfrm>
            <a:off x="4552282" y="618138"/>
            <a:ext cx="1838965"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本經能惠真實之利者，緣由經中開化皆是真實之際，極樂妙土正是彌陀住真實慧之所流現。</a:t>
            </a:r>
          </a:p>
        </p:txBody>
      </p:sp>
    </p:spTree>
    <p:extLst>
      <p:ext uri="{BB962C8B-B14F-4D97-AF65-F5344CB8AC3E}">
        <p14:creationId xmlns:p14="http://schemas.microsoft.com/office/powerpoint/2010/main" val="144314510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D5D9E7C0-173F-4141-0D75-2CFDF087B0D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2" name="文字方塊 1">
            <a:extLst>
              <a:ext uri="{FF2B5EF4-FFF2-40B4-BE49-F238E27FC236}">
                <a16:creationId xmlns:a16="http://schemas.microsoft.com/office/drawing/2014/main" id="{8D1AB6C9-67D3-667B-DBE8-38D4B26B1A18}"/>
              </a:ext>
            </a:extLst>
          </p:cNvPr>
          <p:cNvSpPr txBox="1"/>
          <p:nvPr/>
        </p:nvSpPr>
        <p:spPr>
          <a:xfrm>
            <a:off x="9537749" y="490785"/>
            <a:ext cx="1364476"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 難值難見。如優曇花。希有出現。汝今所問。多所饒益。</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3" name="文字方塊 2">
            <a:extLst>
              <a:ext uri="{FF2B5EF4-FFF2-40B4-BE49-F238E27FC236}">
                <a16:creationId xmlns:a16="http://schemas.microsoft.com/office/drawing/2014/main" id="{CB4B6E98-38B2-945B-ADCB-2AC578B13E55}"/>
              </a:ext>
            </a:extLst>
          </p:cNvPr>
          <p:cNvSpPr txBox="1"/>
          <p:nvPr/>
        </p:nvSpPr>
        <p:spPr>
          <a:xfrm>
            <a:off x="4615466" y="490362"/>
            <a:ext cx="4596130"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值者，遇也。</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曰：「佛法難聞，故云難值。佛身難睹，故言難見。」優曇花，一譯靈瑞花。此葉似梨，果大如拳，其味甘，無花而結子，亦有花而難值。</a:t>
            </a:r>
            <a:r>
              <a:rPr lang="en-US" altLang="zh-TW" sz="2800" dirty="0">
                <a:solidFill>
                  <a:schemeClr val="bg1">
                    <a:lumMod val="95000"/>
                  </a:schemeClr>
                </a:solidFill>
              </a:rPr>
              <a:t>《</a:t>
            </a:r>
            <a:r>
              <a:rPr lang="zh-TW" altLang="en-US" sz="2800" dirty="0">
                <a:solidFill>
                  <a:schemeClr val="bg1">
                    <a:lumMod val="95000"/>
                  </a:schemeClr>
                </a:solidFill>
              </a:rPr>
              <a:t>般涅槃經</a:t>
            </a:r>
            <a:r>
              <a:rPr lang="en-US" altLang="zh-TW" sz="2800" dirty="0">
                <a:solidFill>
                  <a:schemeClr val="bg1">
                    <a:lumMod val="95000"/>
                  </a:schemeClr>
                </a:solidFill>
              </a:rPr>
              <a:t>》</a:t>
            </a:r>
            <a:r>
              <a:rPr lang="zh-TW" altLang="en-US" sz="2800" dirty="0">
                <a:solidFill>
                  <a:schemeClr val="bg1">
                    <a:lumMod val="95000"/>
                  </a:schemeClr>
                </a:solidFill>
              </a:rPr>
              <a:t>曰：「有尊樹王，名優曇缽，有實無華。若金華生者，世乃有佛。」</a:t>
            </a:r>
          </a:p>
        </p:txBody>
      </p:sp>
      <p:sp>
        <p:nvSpPr>
          <p:cNvPr id="9" name="文字方塊 8">
            <a:extLst>
              <a:ext uri="{FF2B5EF4-FFF2-40B4-BE49-F238E27FC236}">
                <a16:creationId xmlns:a16="http://schemas.microsoft.com/office/drawing/2014/main" id="{3B6FAF1F-C707-C6AD-E306-21B4958CC3BA}"/>
              </a:ext>
            </a:extLst>
          </p:cNvPr>
          <p:cNvSpPr txBox="1"/>
          <p:nvPr/>
        </p:nvSpPr>
        <p:spPr>
          <a:xfrm>
            <a:off x="1115999" y="490362"/>
            <a:ext cx="3493264"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據諸經可知此花希有難逢，於有佛世方始出現，故以喻佛之真實教法難值難遇。今因阿難之問，開釋尊之本懷，顯彌陀之宏願，乃將此真實之法和盤托出，普利群生。故讚阿難曰：「汝今所問，多所饒益。」</a:t>
            </a:r>
          </a:p>
        </p:txBody>
      </p:sp>
    </p:spTree>
    <p:extLst>
      <p:ext uri="{BB962C8B-B14F-4D97-AF65-F5344CB8AC3E}">
        <p14:creationId xmlns:p14="http://schemas.microsoft.com/office/powerpoint/2010/main" val="17578136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1B823454-71A7-2F04-8FF3-62C0B69B90E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2" name="文字方塊 1">
            <a:extLst>
              <a:ext uri="{FF2B5EF4-FFF2-40B4-BE49-F238E27FC236}">
                <a16:creationId xmlns:a16="http://schemas.microsoft.com/office/drawing/2014/main" id="{642F286B-F504-42D8-A1AB-029DB1667225}"/>
              </a:ext>
            </a:extLst>
          </p:cNvPr>
          <p:cNvSpPr txBox="1"/>
          <p:nvPr/>
        </p:nvSpPr>
        <p:spPr>
          <a:xfrm>
            <a:off x="9537749" y="490785"/>
            <a:ext cx="1364476"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阿難當知。如來正覺。其智難量。無有障礙。</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3" name="文字方塊 2">
            <a:extLst>
              <a:ext uri="{FF2B5EF4-FFF2-40B4-BE49-F238E27FC236}">
                <a16:creationId xmlns:a16="http://schemas.microsoft.com/office/drawing/2014/main" id="{FC1E27D1-2479-C9D3-54FC-542D7EE8323F}"/>
              </a:ext>
            </a:extLst>
          </p:cNvPr>
          <p:cNvSpPr txBox="1"/>
          <p:nvPr/>
        </p:nvSpPr>
        <p:spPr>
          <a:xfrm>
            <a:off x="7944668" y="578699"/>
            <a:ext cx="1287532"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正覺者，證悟一切諸法之真正覺智，即如來之實智。故成佛曰成正覺。</a:t>
            </a:r>
          </a:p>
        </p:txBody>
      </p:sp>
      <p:sp>
        <p:nvSpPr>
          <p:cNvPr id="4" name="文字方塊 3">
            <a:extLst>
              <a:ext uri="{FF2B5EF4-FFF2-40B4-BE49-F238E27FC236}">
                <a16:creationId xmlns:a16="http://schemas.microsoft.com/office/drawing/2014/main" id="{CED77633-C539-31FB-5787-3BA113A8313B}"/>
              </a:ext>
            </a:extLst>
          </p:cNvPr>
          <p:cNvSpPr txBox="1"/>
          <p:nvPr/>
        </p:nvSpPr>
        <p:spPr>
          <a:xfrm>
            <a:off x="5975821" y="549474"/>
            <a:ext cx="1838965"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可見「如來正覺」四字，全表佛智。此智甚深，故曰「難量」。因佛極證涅槃甚深法性故</a:t>
            </a:r>
            <a:r>
              <a:rPr lang="zh-CN" altLang="en-US" sz="2800" dirty="0">
                <a:solidFill>
                  <a:schemeClr val="bg1">
                    <a:lumMod val="95000"/>
                  </a:schemeClr>
                </a:solidFill>
              </a:rPr>
              <a:t>。</a:t>
            </a:r>
            <a:endParaRPr lang="zh-TW" altLang="en-US" sz="2800" dirty="0">
              <a:solidFill>
                <a:schemeClr val="bg1">
                  <a:lumMod val="95000"/>
                </a:schemeClr>
              </a:solidFill>
            </a:endParaRPr>
          </a:p>
        </p:txBody>
      </p:sp>
      <p:sp>
        <p:nvSpPr>
          <p:cNvPr id="5" name="文字方塊 4">
            <a:extLst>
              <a:ext uri="{FF2B5EF4-FFF2-40B4-BE49-F238E27FC236}">
                <a16:creationId xmlns:a16="http://schemas.microsoft.com/office/drawing/2014/main" id="{65D63D08-84A5-A873-472B-6F6CF40A4432}"/>
              </a:ext>
            </a:extLst>
          </p:cNvPr>
          <p:cNvSpPr txBox="1"/>
          <p:nvPr/>
        </p:nvSpPr>
        <p:spPr>
          <a:xfrm>
            <a:off x="146943" y="549474"/>
            <a:ext cx="5698996"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釋迦如來正覺，乃乘彌陀一如之乘而來成正覺，故與彌陀同一真如，亦即同一法身。當前現瑞之應身佛，實即法身（本地身）如來。一如彌陀住於念佛三昧，由於住此三昧，發勝妙之智慧，故「其智難量」。因此非地上及等覺諸大士，所能稱量測度也。由於勝妙真智，照了真如，並能通達一切諸法，無有阻礙，故曰「無有障礙」。</a:t>
            </a:r>
          </a:p>
        </p:txBody>
      </p:sp>
    </p:spTree>
    <p:extLst>
      <p:ext uri="{BB962C8B-B14F-4D97-AF65-F5344CB8AC3E}">
        <p14:creationId xmlns:p14="http://schemas.microsoft.com/office/powerpoint/2010/main" val="2509356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9E07F86-5D6A-64BC-54A2-93A43E27D529}"/>
              </a:ext>
            </a:extLst>
          </p:cNvPr>
          <p:cNvSpPr txBox="1"/>
          <p:nvPr/>
        </p:nvSpPr>
        <p:spPr>
          <a:xfrm>
            <a:off x="9249717" y="513470"/>
            <a:ext cx="1364476" cy="5832648"/>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能於念頃。住無量億劫。身及諸根。無有增減。</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3C92FC7C-B921-64E0-81E4-E29B2D2266CB}"/>
              </a:ext>
            </a:extLst>
          </p:cNvPr>
          <p:cNvSpPr txBox="1"/>
          <p:nvPr/>
        </p:nvSpPr>
        <p:spPr>
          <a:xfrm>
            <a:off x="7739290" y="654142"/>
            <a:ext cx="1236236"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（上四句見</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）顯本地法身之德。住無量億劫，表佛壽命無量。</a:t>
            </a:r>
          </a:p>
        </p:txBody>
      </p:sp>
      <p:sp>
        <p:nvSpPr>
          <p:cNvPr id="6" name="匾額 5" descr="佛學概要十四講表 習講">
            <a:extLst>
              <a:ext uri="{FF2B5EF4-FFF2-40B4-BE49-F238E27FC236}">
                <a16:creationId xmlns:a16="http://schemas.microsoft.com/office/drawing/2014/main" id="{D5C9598B-043F-D28A-B00B-2D6E30CCFC5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2" name="文字方塊 1">
            <a:extLst>
              <a:ext uri="{FF2B5EF4-FFF2-40B4-BE49-F238E27FC236}">
                <a16:creationId xmlns:a16="http://schemas.microsoft.com/office/drawing/2014/main" id="{DF9EE6E5-3752-AE9E-1D24-D5350116AFD6}"/>
              </a:ext>
            </a:extLst>
          </p:cNvPr>
          <p:cNvSpPr txBox="1"/>
          <p:nvPr/>
        </p:nvSpPr>
        <p:spPr>
          <a:xfrm>
            <a:off x="1075980" y="686802"/>
            <a:ext cx="6494085"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今經云能於一念，住無量劫，此即</a:t>
            </a:r>
            <a:r>
              <a:rPr lang="en-US" altLang="zh-TW" sz="2800" dirty="0">
                <a:solidFill>
                  <a:schemeClr val="bg1">
                    <a:lumMod val="95000"/>
                  </a:schemeClr>
                </a:solidFill>
              </a:rPr>
              <a:t>《</a:t>
            </a:r>
            <a:r>
              <a:rPr lang="zh-TW" altLang="en-US" sz="2800" dirty="0">
                <a:solidFill>
                  <a:schemeClr val="bg1">
                    <a:lumMod val="95000"/>
                  </a:schemeClr>
                </a:solidFill>
              </a:rPr>
              <a:t>華嚴</a:t>
            </a:r>
            <a:r>
              <a:rPr lang="en-US" altLang="zh-TW" sz="2800" dirty="0">
                <a:solidFill>
                  <a:schemeClr val="bg1">
                    <a:lumMod val="95000"/>
                  </a:schemeClr>
                </a:solidFill>
              </a:rPr>
              <a:t>》</a:t>
            </a:r>
            <a:r>
              <a:rPr lang="zh-TW" altLang="en-US" sz="2800" dirty="0">
                <a:solidFill>
                  <a:schemeClr val="bg1">
                    <a:lumMod val="95000"/>
                  </a:schemeClr>
                </a:solidFill>
              </a:rPr>
              <a:t>事事無礙法界十玄門中之「十世隔法異成門」。如</a:t>
            </a:r>
            <a:r>
              <a:rPr lang="en-US" altLang="zh-TW" sz="2800" dirty="0">
                <a:solidFill>
                  <a:schemeClr val="bg1">
                    <a:lumMod val="95000"/>
                  </a:schemeClr>
                </a:solidFill>
              </a:rPr>
              <a:t>《</a:t>
            </a:r>
            <a:r>
              <a:rPr lang="zh-TW" altLang="en-US" sz="2800" dirty="0">
                <a:solidFill>
                  <a:schemeClr val="bg1">
                    <a:lumMod val="95000"/>
                  </a:schemeClr>
                </a:solidFill>
              </a:rPr>
              <a:t>晉譯華嚴</a:t>
            </a:r>
            <a:r>
              <a:rPr lang="en-US" altLang="zh-TW" sz="2800" dirty="0">
                <a:solidFill>
                  <a:schemeClr val="bg1">
                    <a:lumMod val="95000"/>
                  </a:schemeClr>
                </a:solidFill>
              </a:rPr>
              <a:t>》</a:t>
            </a:r>
            <a:r>
              <a:rPr lang="zh-TW" altLang="en-US" sz="2800" dirty="0">
                <a:solidFill>
                  <a:schemeClr val="bg1">
                    <a:lumMod val="95000"/>
                  </a:schemeClr>
                </a:solidFill>
              </a:rPr>
              <a:t>曰：「知無量劫是一念，知一念即無量劫。」延促同時，正與今經一味。足證今經無異</a:t>
            </a:r>
            <a:r>
              <a:rPr lang="en-US" altLang="zh-TW" sz="2800" dirty="0">
                <a:solidFill>
                  <a:schemeClr val="bg1">
                    <a:lumMod val="95000"/>
                  </a:schemeClr>
                </a:solidFill>
              </a:rPr>
              <a:t>《</a:t>
            </a:r>
            <a:r>
              <a:rPr lang="zh-TW" altLang="en-US" sz="2800" dirty="0">
                <a:solidFill>
                  <a:schemeClr val="bg1">
                    <a:lumMod val="95000"/>
                  </a:schemeClr>
                </a:solidFill>
              </a:rPr>
              <a:t>華嚴</a:t>
            </a:r>
            <a:r>
              <a:rPr lang="en-US" altLang="zh-TW" sz="2800" dirty="0">
                <a:solidFill>
                  <a:schemeClr val="bg1">
                    <a:lumMod val="95000"/>
                  </a:schemeClr>
                </a:solidFill>
              </a:rPr>
              <a:t>》</a:t>
            </a:r>
            <a:r>
              <a:rPr lang="zh-TW" altLang="en-US" sz="2800" dirty="0">
                <a:solidFill>
                  <a:schemeClr val="bg1">
                    <a:lumMod val="95000"/>
                  </a:schemeClr>
                </a:solidFill>
              </a:rPr>
              <a:t>，釋尊即是毘盧。我土應身教主，亦即是法身無量壽佛。釋迦與毘盧、彌陀不一不異。</a:t>
            </a:r>
            <a:endParaRPr lang="en-US" altLang="zh-TW" sz="2800" dirty="0">
              <a:solidFill>
                <a:schemeClr val="bg1">
                  <a:lumMod val="95000"/>
                </a:schemeClr>
              </a:solidFill>
            </a:endParaRPr>
          </a:p>
          <a:p>
            <a:pPr>
              <a:lnSpc>
                <a:spcPts val="4100"/>
              </a:lnSpc>
            </a:pPr>
            <a:r>
              <a:rPr lang="zh-TW" altLang="en-US" sz="2800" dirty="0">
                <a:solidFill>
                  <a:schemeClr val="bg1">
                    <a:lumMod val="95000"/>
                  </a:schemeClr>
                </a:solidFill>
              </a:rPr>
              <a:t>下云：「身及諸根，無有增減」，表佛身殊妙。由於住本地法身，示現之應身即具圓滿報身德。</a:t>
            </a:r>
          </a:p>
        </p:txBody>
      </p:sp>
    </p:spTree>
    <p:extLst>
      <p:ext uri="{BB962C8B-B14F-4D97-AF65-F5344CB8AC3E}">
        <p14:creationId xmlns:p14="http://schemas.microsoft.com/office/powerpoint/2010/main" val="21361140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67DADCE-3C53-58C3-ADDC-00034F159F9B}"/>
              </a:ext>
            </a:extLst>
          </p:cNvPr>
          <p:cNvSpPr txBox="1"/>
          <p:nvPr/>
        </p:nvSpPr>
        <p:spPr>
          <a:xfrm>
            <a:off x="9398669" y="513470"/>
            <a:ext cx="1364476" cy="5400600"/>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所以者何。 如來定慧。究暢無極。</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2A07E869-897C-3D2F-3647-0C18F139AD57}"/>
              </a:ext>
            </a:extLst>
          </p:cNvPr>
          <p:cNvSpPr txBox="1"/>
          <p:nvPr/>
        </p:nvSpPr>
        <p:spPr>
          <a:xfrm>
            <a:off x="7823398" y="513470"/>
            <a:ext cx="1287532"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佛之禪定智慧，究竟通暢，非一切在因位之大士所能得。</a:t>
            </a:r>
          </a:p>
        </p:txBody>
      </p:sp>
      <p:sp>
        <p:nvSpPr>
          <p:cNvPr id="6" name="匾額 5" descr="佛學概要十四講表 習講">
            <a:extLst>
              <a:ext uri="{FF2B5EF4-FFF2-40B4-BE49-F238E27FC236}">
                <a16:creationId xmlns:a16="http://schemas.microsoft.com/office/drawing/2014/main" id="{8887542C-46D1-620B-2740-00DDE079304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Tree>
    <p:extLst>
      <p:ext uri="{BB962C8B-B14F-4D97-AF65-F5344CB8AC3E}">
        <p14:creationId xmlns:p14="http://schemas.microsoft.com/office/powerpoint/2010/main" val="13700349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A241DD27-D66D-FABF-49BC-28D1F9CAF088}"/>
              </a:ext>
            </a:extLst>
          </p:cNvPr>
          <p:cNvSpPr txBox="1"/>
          <p:nvPr/>
        </p:nvSpPr>
        <p:spPr>
          <a:xfrm>
            <a:off x="10055646" y="415898"/>
            <a:ext cx="774571"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於一切法。而得最勝自在故。</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7" name="文字方塊 6">
            <a:extLst>
              <a:ext uri="{FF2B5EF4-FFF2-40B4-BE49-F238E27FC236}">
                <a16:creationId xmlns:a16="http://schemas.microsoft.com/office/drawing/2014/main" id="{A275212C-6435-56D9-36DC-FE041034A5C1}"/>
              </a:ext>
            </a:extLst>
          </p:cNvPr>
          <p:cNvSpPr txBox="1"/>
          <p:nvPr/>
        </p:nvSpPr>
        <p:spPr>
          <a:xfrm>
            <a:off x="838622" y="654142"/>
            <a:ext cx="9007594"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（「最勝」二字，自</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）。心離煩惱之繫縛，通達無礙，謂之自在。又不謀而運，一切無礙，謂之自在。如</a:t>
            </a:r>
            <a:r>
              <a:rPr lang="en-US" altLang="zh-TW" sz="2800" dirty="0">
                <a:solidFill>
                  <a:schemeClr val="bg1">
                    <a:lumMod val="95000"/>
                  </a:schemeClr>
                </a:solidFill>
              </a:rPr>
              <a:t>《</a:t>
            </a:r>
            <a:r>
              <a:rPr lang="zh-TW" altLang="en-US" sz="2800" dirty="0">
                <a:solidFill>
                  <a:schemeClr val="bg1">
                    <a:lumMod val="95000"/>
                  </a:schemeClr>
                </a:solidFill>
              </a:rPr>
              <a:t>華嚴經</a:t>
            </a:r>
            <a:r>
              <a:rPr lang="en-US" altLang="zh-TW" sz="2800" dirty="0">
                <a:solidFill>
                  <a:schemeClr val="bg1">
                    <a:lumMod val="95000"/>
                  </a:schemeClr>
                </a:solidFill>
              </a:rPr>
              <a:t>》</a:t>
            </a:r>
            <a:r>
              <a:rPr lang="zh-TW" altLang="en-US" sz="2800" dirty="0">
                <a:solidFill>
                  <a:schemeClr val="bg1">
                    <a:lumMod val="95000"/>
                  </a:schemeClr>
                </a:solidFill>
              </a:rPr>
              <a:t>中之十自在：㈠命自在，菩薩得長壽慧命，經無量阿僧祇劫住持世間，無有障礙也。㈡心自在，菩薩智慧方便，調伏自心，能入無量之大三昧，遊戲神通，而無障礙也。</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㈢資具自在，菩薩能以無量珍寶，種種資具，嚴飾一切世界，清淨無礙也。</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㈣業自在，菩薩能隨諸業，應時示現，受諸果報，無障無礙也。</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㈤受生自在，菩薩隨其心念，能於諸世界中示現受生，無障無礙也。</a:t>
            </a:r>
          </a:p>
        </p:txBody>
      </p:sp>
      <p:sp>
        <p:nvSpPr>
          <p:cNvPr id="8" name="匾額 7" descr="佛學概要十四講表 習講">
            <a:extLst>
              <a:ext uri="{FF2B5EF4-FFF2-40B4-BE49-F238E27FC236}">
                <a16:creationId xmlns:a16="http://schemas.microsoft.com/office/drawing/2014/main" id="{6BA0DA57-7296-8056-CB7E-9FE6BDE0525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Tree>
    <p:extLst>
      <p:ext uri="{BB962C8B-B14F-4D97-AF65-F5344CB8AC3E}">
        <p14:creationId xmlns:p14="http://schemas.microsoft.com/office/powerpoint/2010/main" val="19748557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85FC0C49-6912-B5A0-E049-BC249D2AF4DF}"/>
              </a:ext>
            </a:extLst>
          </p:cNvPr>
          <p:cNvSpPr txBox="1"/>
          <p:nvPr/>
        </p:nvSpPr>
        <p:spPr>
          <a:xfrm>
            <a:off x="1702718" y="654142"/>
            <a:ext cx="9007594"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㈥解自在，菩薩勝解成就，能示現種種色身，演說妙法，無障無礙也。㈦願自在。菩薩隨願欲，於諸剎中，應時出現，成等正覺，無障無礙也。㈧神力自在。菩薩神通廣大，威力難量，於世界中，示現變化，無障無礙也。</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㈨法自在。菩薩得大辯才，於諸法中，廣演說無邊法門，無障無礙也。㈩智自在。菩薩智慧具足，於一念中，能現如來之十力無畏，成等正覺，無障無礙也。</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今云「最勝自在」，應如</a:t>
            </a:r>
            <a:r>
              <a:rPr lang="en-US" altLang="zh-TW" sz="2800" dirty="0">
                <a:solidFill>
                  <a:schemeClr val="bg1">
                    <a:lumMod val="95000"/>
                  </a:schemeClr>
                </a:solidFill>
              </a:rPr>
              <a:t>《</a:t>
            </a:r>
            <a:r>
              <a:rPr lang="zh-TW" altLang="en-US" sz="2800" dirty="0">
                <a:solidFill>
                  <a:schemeClr val="bg1">
                    <a:lumMod val="95000"/>
                  </a:schemeClr>
                </a:solidFill>
              </a:rPr>
              <a:t>法華經</a:t>
            </a:r>
            <a:r>
              <a:rPr lang="en-US" altLang="zh-TW" sz="2800" dirty="0">
                <a:solidFill>
                  <a:schemeClr val="bg1">
                    <a:lumMod val="95000"/>
                  </a:schemeClr>
                </a:solidFill>
              </a:rPr>
              <a:t>》</a:t>
            </a:r>
            <a:r>
              <a:rPr lang="zh-TW" altLang="en-US" sz="2800" dirty="0">
                <a:solidFill>
                  <a:schemeClr val="bg1">
                    <a:lumMod val="95000"/>
                  </a:schemeClr>
                </a:solidFill>
              </a:rPr>
              <a:t>「我為法王，於法自在」，圓滿究竟</a:t>
            </a:r>
            <a:r>
              <a:rPr lang="en-US" altLang="zh-TW" sz="2800" dirty="0">
                <a:solidFill>
                  <a:schemeClr val="bg1">
                    <a:lumMod val="95000"/>
                  </a:schemeClr>
                </a:solidFill>
              </a:rPr>
              <a:t>《</a:t>
            </a:r>
            <a:r>
              <a:rPr lang="zh-TW" altLang="en-US" sz="2800" dirty="0">
                <a:solidFill>
                  <a:schemeClr val="bg1">
                    <a:lumMod val="95000"/>
                  </a:schemeClr>
                </a:solidFill>
              </a:rPr>
              <a:t>華嚴</a:t>
            </a:r>
            <a:r>
              <a:rPr lang="en-US" altLang="zh-TW" sz="2800" dirty="0">
                <a:solidFill>
                  <a:schemeClr val="bg1">
                    <a:lumMod val="95000"/>
                  </a:schemeClr>
                </a:solidFill>
              </a:rPr>
              <a:t>》</a:t>
            </a:r>
            <a:r>
              <a:rPr lang="zh-TW" altLang="en-US" sz="2800" dirty="0">
                <a:solidFill>
                  <a:schemeClr val="bg1">
                    <a:lumMod val="95000"/>
                  </a:schemeClr>
                </a:solidFill>
              </a:rPr>
              <a:t>之十自在，故云「最勝」。</a:t>
            </a:r>
          </a:p>
        </p:txBody>
      </p:sp>
      <p:sp>
        <p:nvSpPr>
          <p:cNvPr id="8" name="匾額 7" descr="佛學概要十四講表 習講">
            <a:extLst>
              <a:ext uri="{FF2B5EF4-FFF2-40B4-BE49-F238E27FC236}">
                <a16:creationId xmlns:a16="http://schemas.microsoft.com/office/drawing/2014/main" id="{5E673981-9F39-0F8F-453D-F5BAE0F9C73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Tree>
    <p:extLst>
      <p:ext uri="{BB962C8B-B14F-4D97-AF65-F5344CB8AC3E}">
        <p14:creationId xmlns:p14="http://schemas.microsoft.com/office/powerpoint/2010/main" val="1590198237"/>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55DA23D-CBBB-5427-8D5A-6D5652BF0D1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5" name="文字方塊 4">
            <a:extLst>
              <a:ext uri="{FF2B5EF4-FFF2-40B4-BE49-F238E27FC236}">
                <a16:creationId xmlns:a16="http://schemas.microsoft.com/office/drawing/2014/main" id="{6639639D-BD79-DC99-3CBC-0CD13B867E1E}"/>
              </a:ext>
            </a:extLst>
          </p:cNvPr>
          <p:cNvSpPr txBox="1"/>
          <p:nvPr/>
        </p:nvSpPr>
        <p:spPr>
          <a:xfrm>
            <a:off x="9537749" y="490785"/>
            <a:ext cx="1364476"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阿難諦聽。善思念之。吾當為汝分別解說。</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6" name="文字方塊 5">
            <a:extLst>
              <a:ext uri="{FF2B5EF4-FFF2-40B4-BE49-F238E27FC236}">
                <a16:creationId xmlns:a16="http://schemas.microsoft.com/office/drawing/2014/main" id="{9808DE98-5D6A-C2E8-85FD-DD2545308277}"/>
              </a:ext>
            </a:extLst>
          </p:cNvPr>
          <p:cNvSpPr txBox="1"/>
          <p:nvPr/>
        </p:nvSpPr>
        <p:spPr>
          <a:xfrm>
            <a:off x="7910811" y="509361"/>
            <a:ext cx="1287532"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此下世尊許說，並敕令阿難諦聽（細心聽法），善自思維所聞義理。</a:t>
            </a:r>
          </a:p>
        </p:txBody>
      </p:sp>
      <p:sp>
        <p:nvSpPr>
          <p:cNvPr id="7" name="文字方塊 6">
            <a:extLst>
              <a:ext uri="{FF2B5EF4-FFF2-40B4-BE49-F238E27FC236}">
                <a16:creationId xmlns:a16="http://schemas.microsoft.com/office/drawing/2014/main" id="{20302C00-6498-3CE3-5388-45FE90BB29BD}"/>
              </a:ext>
            </a:extLst>
          </p:cNvPr>
          <p:cNvSpPr txBox="1"/>
          <p:nvPr/>
        </p:nvSpPr>
        <p:spPr>
          <a:xfrm>
            <a:off x="6802518" y="618138"/>
            <a:ext cx="736099"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以上別序竟。</a:t>
            </a:r>
          </a:p>
        </p:txBody>
      </p:sp>
    </p:spTree>
    <p:extLst>
      <p:ext uri="{BB962C8B-B14F-4D97-AF65-F5344CB8AC3E}">
        <p14:creationId xmlns:p14="http://schemas.microsoft.com/office/powerpoint/2010/main" val="24371858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3B0238F-D15C-2825-C8EB-6DBFBF7DC47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8" name="文字方塊 7">
            <a:extLst>
              <a:ext uri="{FF2B5EF4-FFF2-40B4-BE49-F238E27FC236}">
                <a16:creationId xmlns:a16="http://schemas.microsoft.com/office/drawing/2014/main" id="{20302C00-6498-3CE3-5388-45FE90BB29BD}"/>
              </a:ext>
            </a:extLst>
          </p:cNvPr>
          <p:cNvSpPr txBox="1"/>
          <p:nvPr/>
        </p:nvSpPr>
        <p:spPr>
          <a:xfrm>
            <a:off x="6830022" y="654142"/>
            <a:ext cx="4044697"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別序又名發起序，蓋為發起全經正文。現因阿難啟問，世尊允說，演此究竟方便、最極圓頓之殊勝淨土法門。但以此乃超情離見，不可思議難信之法，眾生情執深重，信不能及，故於發起序中，深入證信。共計五重：</a:t>
            </a:r>
          </a:p>
        </p:txBody>
      </p:sp>
      <p:sp>
        <p:nvSpPr>
          <p:cNvPr id="9" name="文字方塊 8">
            <a:extLst>
              <a:ext uri="{FF2B5EF4-FFF2-40B4-BE49-F238E27FC236}">
                <a16:creationId xmlns:a16="http://schemas.microsoft.com/office/drawing/2014/main" id="{2880DD1E-6FB7-2A2A-D336-93972B79ED48}"/>
              </a:ext>
            </a:extLst>
          </p:cNvPr>
          <p:cNvSpPr txBox="1"/>
          <p:nvPr/>
        </p:nvSpPr>
        <p:spPr>
          <a:xfrm>
            <a:off x="6104623" y="654142"/>
            <a:ext cx="736099"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第一、世尊放光現瑞證信。</a:t>
            </a:r>
          </a:p>
        </p:txBody>
      </p:sp>
      <p:sp>
        <p:nvSpPr>
          <p:cNvPr id="10" name="文字方塊 9">
            <a:extLst>
              <a:ext uri="{FF2B5EF4-FFF2-40B4-BE49-F238E27FC236}">
                <a16:creationId xmlns:a16="http://schemas.microsoft.com/office/drawing/2014/main" id="{1E83B5C1-F26E-2CF9-1D62-08766B65D042}"/>
              </a:ext>
            </a:extLst>
          </p:cNvPr>
          <p:cNvSpPr txBox="1"/>
          <p:nvPr/>
        </p:nvSpPr>
        <p:spPr>
          <a:xfrm>
            <a:off x="790532" y="654142"/>
            <a:ext cx="5147563"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第二、阿難歡喜啟問。阿難之問有兩要義：一者，阿難見佛放希有之光，必是住奇特之法，導師之行，最勝之道。但此法此行此道，必是佛佛相念，而非其他。二者，阿難何能問此妙義，正表阿難本是德遵普賢、從果向因之大菩薩。會中純一無雜，演說圓音，今正是時。會眾殊勝，正表妙法希有。</a:t>
            </a:r>
          </a:p>
        </p:txBody>
      </p:sp>
    </p:spTree>
    <p:extLst>
      <p:ext uri="{BB962C8B-B14F-4D97-AF65-F5344CB8AC3E}">
        <p14:creationId xmlns:p14="http://schemas.microsoft.com/office/powerpoint/2010/main" val="34358132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A5D9BDAA-3934-DDBB-8705-ED08C613B1E5}"/>
              </a:ext>
            </a:extLst>
          </p:cNvPr>
          <p:cNvSpPr txBox="1"/>
          <p:nvPr/>
        </p:nvSpPr>
        <p:spPr>
          <a:xfrm>
            <a:off x="9058031" y="654142"/>
            <a:ext cx="2941831"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第三重證信，則是世尊讚歎此問之功德難思。佛說：當來一切含靈，皆以此問而得度脫。一語道破淨土法門所以興起之真因，故本品名為</a:t>
            </a:r>
            <a:r>
              <a:rPr lang="en-US" altLang="zh-TW" sz="2800" dirty="0">
                <a:solidFill>
                  <a:schemeClr val="bg1">
                    <a:lumMod val="95000"/>
                  </a:schemeClr>
                </a:solidFill>
              </a:rPr>
              <a:t>《</a:t>
            </a:r>
            <a:r>
              <a:rPr lang="zh-TW" altLang="en-US" sz="2800" dirty="0">
                <a:solidFill>
                  <a:schemeClr val="bg1">
                    <a:lumMod val="95000"/>
                  </a:schemeClr>
                </a:solidFill>
              </a:rPr>
              <a:t>大教緣起</a:t>
            </a:r>
            <a:r>
              <a:rPr lang="en-US" altLang="zh-TW" sz="2800" dirty="0">
                <a:solidFill>
                  <a:schemeClr val="bg1">
                    <a:lumMod val="95000"/>
                  </a:schemeClr>
                </a:solidFill>
              </a:rPr>
              <a:t>》</a:t>
            </a:r>
            <a:r>
              <a:rPr lang="zh-TW" altLang="en-US" sz="2800" dirty="0">
                <a:solidFill>
                  <a:schemeClr val="bg1">
                    <a:lumMod val="95000"/>
                  </a:schemeClr>
                </a:solidFill>
              </a:rPr>
              <a:t>。</a:t>
            </a:r>
          </a:p>
        </p:txBody>
      </p:sp>
      <p:sp>
        <p:nvSpPr>
          <p:cNvPr id="7" name="文字方塊 6">
            <a:extLst>
              <a:ext uri="{FF2B5EF4-FFF2-40B4-BE49-F238E27FC236}">
                <a16:creationId xmlns:a16="http://schemas.microsoft.com/office/drawing/2014/main" id="{018380E9-3BE3-7F0D-0DE4-A6FFB9A223D1}"/>
              </a:ext>
            </a:extLst>
          </p:cNvPr>
          <p:cNvSpPr txBox="1"/>
          <p:nvPr/>
        </p:nvSpPr>
        <p:spPr>
          <a:xfrm>
            <a:off x="5013334" y="654142"/>
            <a:ext cx="4044697"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第四重，佛告阿難，如來之所以出興於世者，只為「欲拯群萌，惠以真實之利」。云何惠予？則唯賴彌陀願海六字洪名。正因阿難之問，而啟示如是妙法，希有難逢，如優曇花，當來一切眾生，全賴阿難之問而得度脫，故佛讚阿難以證信。</a:t>
            </a:r>
          </a:p>
        </p:txBody>
      </p:sp>
      <p:sp>
        <p:nvSpPr>
          <p:cNvPr id="8" name="文字方塊 7">
            <a:extLst>
              <a:ext uri="{FF2B5EF4-FFF2-40B4-BE49-F238E27FC236}">
                <a16:creationId xmlns:a16="http://schemas.microsoft.com/office/drawing/2014/main" id="{E47464E5-72CB-C6B0-6AB4-79150269D2B7}"/>
              </a:ext>
            </a:extLst>
          </p:cNvPr>
          <p:cNvSpPr txBox="1"/>
          <p:nvPr/>
        </p:nvSpPr>
        <p:spPr>
          <a:xfrm>
            <a:off x="287189" y="621482"/>
            <a:ext cx="4596130"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第五重，世尊深知此實為一切世間難信之法，故曉喻眾生曰：如來覺智難量，神通無礙，定慧究暢，於法自在。世尊所說，真實不虛，萬勿輕疑，但當仰信。是乃喻示我等，佛是果覺，我是凡夫，焉可以凡夫愚昧之分別心，妄測如來聖智，但當信受，必滿所願。</a:t>
            </a:r>
          </a:p>
        </p:txBody>
      </p:sp>
    </p:spTree>
    <p:extLst>
      <p:ext uri="{BB962C8B-B14F-4D97-AF65-F5344CB8AC3E}">
        <p14:creationId xmlns:p14="http://schemas.microsoft.com/office/powerpoint/2010/main" val="25715307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AD66315B-8D2C-A507-D158-72F9FEE3DFA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6" name="文字方塊 5">
            <a:extLst>
              <a:ext uri="{FF2B5EF4-FFF2-40B4-BE49-F238E27FC236}">
                <a16:creationId xmlns:a16="http://schemas.microsoft.com/office/drawing/2014/main" id="{D3FB902A-9B5A-4A79-E0E7-78E075FFFB0D}"/>
              </a:ext>
            </a:extLst>
          </p:cNvPr>
          <p:cNvSpPr txBox="1"/>
          <p:nvPr/>
        </p:nvSpPr>
        <p:spPr>
          <a:xfrm>
            <a:off x="6243528" y="477466"/>
            <a:ext cx="1838965"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我等幸聞，此真無量劫來希有難逢之一日也。（序分竟）</a:t>
            </a:r>
          </a:p>
          <a:p>
            <a:pPr>
              <a:lnSpc>
                <a:spcPts val="4300"/>
              </a:lnSpc>
            </a:pPr>
            <a:r>
              <a:rPr lang="zh-TW" altLang="en-US" sz="2800" dirty="0">
                <a:solidFill>
                  <a:schemeClr val="bg1">
                    <a:lumMod val="95000"/>
                  </a:schemeClr>
                </a:solidFill>
              </a:rPr>
              <a:t> （第一卷終）</a:t>
            </a:r>
          </a:p>
        </p:txBody>
      </p:sp>
      <p:sp>
        <p:nvSpPr>
          <p:cNvPr id="7" name="文字方塊 6">
            <a:extLst>
              <a:ext uri="{FF2B5EF4-FFF2-40B4-BE49-F238E27FC236}">
                <a16:creationId xmlns:a16="http://schemas.microsoft.com/office/drawing/2014/main" id="{72A0AE36-5DFE-F40E-3B58-783327D84750}"/>
              </a:ext>
            </a:extLst>
          </p:cNvPr>
          <p:cNvSpPr txBox="1"/>
          <p:nvPr/>
        </p:nvSpPr>
        <p:spPr>
          <a:xfrm>
            <a:off x="8327454" y="618138"/>
            <a:ext cx="2390398"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由上可見，經之序分，全為證信。本經小本之宗，蕅益大師指為「信願持名」。此三資糧，缺一不可，而信居首，其要可知。</a:t>
            </a:r>
          </a:p>
        </p:txBody>
      </p:sp>
    </p:spTree>
    <p:extLst>
      <p:ext uri="{BB962C8B-B14F-4D97-AF65-F5344CB8AC3E}">
        <p14:creationId xmlns:p14="http://schemas.microsoft.com/office/powerpoint/2010/main" val="3629197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0AA9F036-9E97-7BAD-12C7-8F7E994CC4B5}"/>
              </a:ext>
            </a:extLst>
          </p:cNvPr>
          <p:cNvSpPr txBox="1"/>
          <p:nvPr/>
        </p:nvSpPr>
        <p:spPr>
          <a:xfrm>
            <a:off x="125549" y="9380"/>
            <a:ext cx="12064864" cy="2246769"/>
          </a:xfrm>
          <a:prstGeom prst="rect">
            <a:avLst/>
          </a:prstGeom>
          <a:noFill/>
        </p:spPr>
        <p:txBody>
          <a:bodyPr wrap="square" rtlCol="0">
            <a:spAutoFit/>
          </a:bodyPr>
          <a:lstStyle/>
          <a:p>
            <a:r>
              <a:rPr lang="zh-TW" altLang="en-US" sz="2800" dirty="0">
                <a:solidFill>
                  <a:schemeClr val="bg1"/>
                </a:solidFill>
              </a:rPr>
              <a:t>大教緣起第三</a:t>
            </a:r>
            <a:endParaRPr lang="en-US" altLang="zh-TW" sz="2800" dirty="0">
              <a:solidFill>
                <a:schemeClr val="bg1"/>
              </a:solidFill>
            </a:endParaRPr>
          </a:p>
          <a:p>
            <a:r>
              <a:rPr lang="zh-TW" altLang="en-US" sz="2800" dirty="0">
                <a:solidFill>
                  <a:schemeClr val="bg1"/>
                </a:solidFill>
              </a:rPr>
              <a:t>爾時世尊。威光赫奕。如融金聚。又如明鏡。影暢表裡。現大光明。數千百變。尊者阿難。即自思惟。今日世尊色身諸根。悅豫清淨。光顏巍巍。寶剎莊嚴。從昔以來。所未曾見。喜得瞻仰。生希有心。即從座起。偏袒右肩。長跪合掌。而白佛言。世尊今日入大寂定。住奇特法。</a:t>
            </a:r>
          </a:p>
        </p:txBody>
      </p:sp>
      <p:sp>
        <p:nvSpPr>
          <p:cNvPr id="7" name="文字方塊 6">
            <a:extLst>
              <a:ext uri="{FF2B5EF4-FFF2-40B4-BE49-F238E27FC236}">
                <a16:creationId xmlns:a16="http://schemas.microsoft.com/office/drawing/2014/main" id="{FDBDD4F6-7548-D763-BEF2-9335AA6FD171}"/>
              </a:ext>
            </a:extLst>
          </p:cNvPr>
          <p:cNvSpPr txBox="1"/>
          <p:nvPr/>
        </p:nvSpPr>
        <p:spPr>
          <a:xfrm>
            <a:off x="93978" y="2205658"/>
            <a:ext cx="12121908" cy="4708981"/>
          </a:xfrm>
          <a:prstGeom prst="rect">
            <a:avLst/>
          </a:prstGeom>
          <a:noFill/>
        </p:spPr>
        <p:txBody>
          <a:bodyPr wrap="square" rtlCol="0">
            <a:spAutoFit/>
          </a:bodyPr>
          <a:lstStyle/>
          <a:p>
            <a:pPr>
              <a:lnSpc>
                <a:spcPts val="3000"/>
              </a:lnSpc>
            </a:pPr>
            <a:r>
              <a:rPr lang="en-US" altLang="zh-TW" sz="2600" b="1" dirty="0">
                <a:solidFill>
                  <a:schemeClr val="bg1"/>
                </a:solidFill>
              </a:rPr>
              <a:t>Chapter Three: The Arising of the Great Teaching</a:t>
            </a:r>
          </a:p>
          <a:p>
            <a:pPr>
              <a:lnSpc>
                <a:spcPts val="3000"/>
              </a:lnSpc>
            </a:pPr>
            <a:r>
              <a:rPr lang="en-US" altLang="zh-TW" sz="2600" b="1" dirty="0">
                <a:solidFill>
                  <a:schemeClr val="bg1"/>
                </a:solidFill>
              </a:rPr>
              <a:t>At that time, the World-Honored One radiated majestic brilliance, resplendent like molten gold gathered together, and also like a clear mirror reflecting inside and out without obstruction. He manifested great light, transforming in countless ways. Venerable </a:t>
            </a:r>
            <a:r>
              <a:rPr lang="en-US" altLang="zh-TW" sz="2600" b="1" dirty="0" err="1">
                <a:solidFill>
                  <a:schemeClr val="bg1"/>
                </a:solidFill>
              </a:rPr>
              <a:t>Ānanda</a:t>
            </a:r>
            <a:r>
              <a:rPr lang="en-US" altLang="zh-TW" sz="2600" b="1" dirty="0">
                <a:solidFill>
                  <a:schemeClr val="bg1"/>
                </a:solidFill>
              </a:rPr>
              <a:t> then thought to himself: “Today, the World-Honored One’s body and faculties are joyful, pure, and serene. His radiant countenance is lofty and majestic, and </a:t>
            </a:r>
            <a:r>
              <a:rPr lang="en-US" altLang="zh-CN" sz="2600" b="1" dirty="0">
                <a:solidFill>
                  <a:schemeClr val="bg1"/>
                </a:solidFill>
              </a:rPr>
              <a:t>w</a:t>
            </a:r>
            <a:r>
              <a:rPr lang="en-US" altLang="zh-TW" sz="2600" b="1" dirty="0">
                <a:solidFill>
                  <a:schemeClr val="bg1"/>
                </a:solidFill>
              </a:rPr>
              <a:t>ithin his radiance appeared the Buddha-lands of the ten directions. Never before, from the past until now, have I witnessed such a sight. I rejoice in beholding it and give rise to a rare and wondrous feeling.”</a:t>
            </a:r>
          </a:p>
          <a:p>
            <a:pPr>
              <a:lnSpc>
                <a:spcPts val="3000"/>
              </a:lnSpc>
            </a:pPr>
            <a:r>
              <a:rPr lang="en-US" altLang="zh-TW" sz="2600" b="1" dirty="0">
                <a:solidFill>
                  <a:schemeClr val="bg1"/>
                </a:solidFill>
              </a:rPr>
              <a:t>Immediately rising from his seat, he bared his right shoulder, knelt with joined palms, and addressed the Buddha: “World-Honored One, today you have entered the Great </a:t>
            </a:r>
            <a:r>
              <a:rPr lang="en-US" altLang="zh-TW" sz="2600" b="1" dirty="0" err="1">
                <a:solidFill>
                  <a:schemeClr val="bg1"/>
                </a:solidFill>
              </a:rPr>
              <a:t>Samādhi</a:t>
            </a:r>
            <a:r>
              <a:rPr lang="en-US" altLang="zh-TW" sz="2600" b="1" dirty="0">
                <a:solidFill>
                  <a:schemeClr val="bg1"/>
                </a:solidFill>
              </a:rPr>
              <a:t> of Quiescence, dwelling in a most extraordinary Dharma,</a:t>
            </a:r>
            <a:endParaRPr lang="zh-TW" altLang="en-US" sz="2600" b="1" dirty="0">
              <a:solidFill>
                <a:schemeClr val="bg1"/>
              </a:solidFill>
            </a:endParaRPr>
          </a:p>
        </p:txBody>
      </p:sp>
    </p:spTree>
    <p:extLst>
      <p:ext uri="{BB962C8B-B14F-4D97-AF65-F5344CB8AC3E}">
        <p14:creationId xmlns:p14="http://schemas.microsoft.com/office/powerpoint/2010/main" val="2681924857"/>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6EF6B01-DA85-702A-5031-FF4EBC4C49F6}"/>
              </a:ext>
            </a:extLst>
          </p:cNvPr>
          <p:cNvSpPr txBox="1"/>
          <p:nvPr/>
        </p:nvSpPr>
        <p:spPr>
          <a:xfrm>
            <a:off x="125549" y="9380"/>
            <a:ext cx="12064864" cy="2246769"/>
          </a:xfrm>
          <a:prstGeom prst="rect">
            <a:avLst/>
          </a:prstGeom>
          <a:noFill/>
        </p:spPr>
        <p:txBody>
          <a:bodyPr wrap="square" rtlCol="0">
            <a:spAutoFit/>
          </a:bodyPr>
          <a:lstStyle/>
          <a:p>
            <a:r>
              <a:rPr lang="zh-TW" altLang="en-US" sz="2800" dirty="0">
                <a:solidFill>
                  <a:schemeClr val="bg1"/>
                </a:solidFill>
              </a:rPr>
              <a:t>住諸佛所住導師之行。最勝之道。去來現在佛佛相念。為念過去未來諸佛耶。為念現在他方諸佛耶。何故威神顯耀。光瑞殊妙乃爾。願為宣說。於是世尊。告阿難言。善哉善哉。汝為哀愍利樂諸眾生故。能問如是微妙之義。汝今斯問。勝於供養一天下阿羅漢。辟支佛。布施累劫諸天人民蜎飛蠕動之類。功德百千萬倍。</a:t>
            </a:r>
          </a:p>
        </p:txBody>
      </p:sp>
      <p:sp>
        <p:nvSpPr>
          <p:cNvPr id="5" name="文字方塊 4">
            <a:extLst>
              <a:ext uri="{FF2B5EF4-FFF2-40B4-BE49-F238E27FC236}">
                <a16:creationId xmlns:a16="http://schemas.microsoft.com/office/drawing/2014/main" id="{833FB586-178E-E34D-AE55-8737F15FF429}"/>
              </a:ext>
            </a:extLst>
          </p:cNvPr>
          <p:cNvSpPr txBox="1"/>
          <p:nvPr/>
        </p:nvSpPr>
        <p:spPr>
          <a:xfrm>
            <a:off x="97027" y="2177197"/>
            <a:ext cx="12121908" cy="4708981"/>
          </a:xfrm>
          <a:prstGeom prst="rect">
            <a:avLst/>
          </a:prstGeom>
          <a:noFill/>
        </p:spPr>
        <p:txBody>
          <a:bodyPr wrap="square" rtlCol="0">
            <a:spAutoFit/>
          </a:bodyPr>
          <a:lstStyle/>
          <a:p>
            <a:pPr>
              <a:lnSpc>
                <a:spcPts val="3000"/>
              </a:lnSpc>
            </a:pPr>
            <a:r>
              <a:rPr lang="en-US" altLang="zh-TW" sz="2600" b="1" dirty="0">
                <a:solidFill>
                  <a:schemeClr val="bg1"/>
                </a:solidFill>
              </a:rPr>
              <a:t>abiding in the practice wherein all Buddhas dwell—the conduct of the guiding teacher, the supreme and unsurpassed path. The Buddhas of the past, present, and future are all mindful of one another. Is the World-Honored One now recollecting the Buddhas of the past and future? Or is he contemplating the Buddhas of other worlds in the present? Why does his majestic power shine forth with such extraordinary radiance? I earnestly wish that you would explain this for us.”</a:t>
            </a:r>
          </a:p>
          <a:p>
            <a:pPr>
              <a:lnSpc>
                <a:spcPts val="3000"/>
              </a:lnSpc>
            </a:pPr>
            <a:r>
              <a:rPr lang="en-US" altLang="zh-TW" sz="2600" b="1" dirty="0">
                <a:solidFill>
                  <a:schemeClr val="bg1"/>
                </a:solidFill>
              </a:rPr>
              <a:t>Thereupon, the World-Honored One said to </a:t>
            </a:r>
            <a:r>
              <a:rPr lang="en-US" altLang="zh-TW" sz="2600" b="1" dirty="0" err="1">
                <a:solidFill>
                  <a:schemeClr val="bg1"/>
                </a:solidFill>
              </a:rPr>
              <a:t>Ānanda</a:t>
            </a:r>
            <a:r>
              <a:rPr lang="en-US" altLang="zh-TW" sz="2600" b="1" dirty="0">
                <a:solidFill>
                  <a:schemeClr val="bg1"/>
                </a:solidFill>
              </a:rPr>
              <a:t>: “Excellent, excellent! Out of compassion, seeking to bring benefit and joy to all beings, you are able to ask about such a subtle and profound meaning. This question of yours surpasses the merit of making offerings to all the Arhats and Pratyekabuddhas in the world, and of giving for countless eons to gods, humans, and even the smallest creeping creatures. The merit of your question is a hundred thousand million times greater. </a:t>
            </a:r>
            <a:endParaRPr lang="zh-TW" altLang="en-US" sz="2600" b="1" dirty="0">
              <a:solidFill>
                <a:schemeClr val="bg1"/>
              </a:solidFill>
            </a:endParaRPr>
          </a:p>
        </p:txBody>
      </p:sp>
    </p:spTree>
    <p:extLst>
      <p:ext uri="{BB962C8B-B14F-4D97-AF65-F5344CB8AC3E}">
        <p14:creationId xmlns:p14="http://schemas.microsoft.com/office/powerpoint/2010/main" val="1373924898"/>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419E5AD-2326-955C-AF5D-33F4D561E975}"/>
              </a:ext>
            </a:extLst>
          </p:cNvPr>
          <p:cNvSpPr txBox="1"/>
          <p:nvPr/>
        </p:nvSpPr>
        <p:spPr>
          <a:xfrm>
            <a:off x="125549" y="462328"/>
            <a:ext cx="12064864" cy="1815882"/>
          </a:xfrm>
          <a:prstGeom prst="rect">
            <a:avLst/>
          </a:prstGeom>
          <a:noFill/>
        </p:spPr>
        <p:txBody>
          <a:bodyPr wrap="square" rtlCol="0">
            <a:spAutoFit/>
          </a:bodyPr>
          <a:lstStyle/>
          <a:p>
            <a:r>
              <a:rPr lang="zh-TW" altLang="en-US" sz="2800" dirty="0">
                <a:solidFill>
                  <a:schemeClr val="bg1"/>
                </a:solidFill>
              </a:rPr>
              <a:t>何以故。當來諸天人民一切含靈。皆因汝問而得度脫故。阿難。如來以無盡大悲。矜哀三界。所以出興於世。光闡道教。欲拯群萌。惠以真實之利。難值難見。如優曇花。希有出現。汝今所問。多所饒益。阿難當知。如來正覺。其智難量。無有障礙。能於念頃。住無量億劫。身及諸根。無有增減。</a:t>
            </a:r>
          </a:p>
        </p:txBody>
      </p:sp>
      <p:sp>
        <p:nvSpPr>
          <p:cNvPr id="5" name="文字方塊 4">
            <a:extLst>
              <a:ext uri="{FF2B5EF4-FFF2-40B4-BE49-F238E27FC236}">
                <a16:creationId xmlns:a16="http://schemas.microsoft.com/office/drawing/2014/main" id="{64E0C185-2169-8B2E-CD96-E2925575CAEF}"/>
              </a:ext>
            </a:extLst>
          </p:cNvPr>
          <p:cNvSpPr txBox="1"/>
          <p:nvPr/>
        </p:nvSpPr>
        <p:spPr>
          <a:xfrm>
            <a:off x="125549" y="2658606"/>
            <a:ext cx="12121908" cy="3939540"/>
          </a:xfrm>
          <a:prstGeom prst="rect">
            <a:avLst/>
          </a:prstGeom>
          <a:noFill/>
        </p:spPr>
        <p:txBody>
          <a:bodyPr wrap="square" rtlCol="0">
            <a:spAutoFit/>
          </a:bodyPr>
          <a:lstStyle/>
          <a:p>
            <a:pPr>
              <a:lnSpc>
                <a:spcPts val="3000"/>
              </a:lnSpc>
            </a:pPr>
            <a:r>
              <a:rPr lang="en-US" altLang="zh-TW" sz="2600" b="1" dirty="0">
                <a:solidFill>
                  <a:schemeClr val="bg1"/>
                </a:solidFill>
              </a:rPr>
              <a:t>Why is this so? Because in the future, all gods, humans, and sentient beings will obtain liberation as a result of this very question of yours. </a:t>
            </a:r>
            <a:r>
              <a:rPr lang="en-US" altLang="zh-TW" sz="2600" b="1" dirty="0" err="1">
                <a:solidFill>
                  <a:schemeClr val="bg1"/>
                </a:solidFill>
              </a:rPr>
              <a:t>Ānanda</a:t>
            </a:r>
            <a:r>
              <a:rPr lang="en-US" altLang="zh-TW" sz="2600" b="1" dirty="0">
                <a:solidFill>
                  <a:schemeClr val="bg1"/>
                </a:solidFill>
              </a:rPr>
              <a:t>, the </a:t>
            </a:r>
            <a:r>
              <a:rPr lang="en-US" altLang="zh-TW" sz="2600" b="1" dirty="0" err="1">
                <a:solidFill>
                  <a:schemeClr val="bg1"/>
                </a:solidFill>
              </a:rPr>
              <a:t>Tathāgata</a:t>
            </a:r>
            <a:r>
              <a:rPr lang="en-US" altLang="zh-TW" sz="2600" b="1" dirty="0">
                <a:solidFill>
                  <a:schemeClr val="bg1"/>
                </a:solidFill>
              </a:rPr>
              <a:t>, out of boundless great compassion, takes pity on the beings of the three realms. Therefore he appears in the world, to radiantly proclaim the Dharma and guide the way, wishing to rescue all living beings and bestow upon them the true and genuine benefit. To encounter him is exceedingly rare, as rare as the </a:t>
            </a:r>
            <a:r>
              <a:rPr lang="en-US" altLang="zh-TW" sz="2600" b="1" dirty="0" err="1">
                <a:solidFill>
                  <a:schemeClr val="bg1"/>
                </a:solidFill>
              </a:rPr>
              <a:t>udumbara</a:t>
            </a:r>
            <a:r>
              <a:rPr lang="en-US" altLang="zh-TW" sz="2600" b="1" dirty="0">
                <a:solidFill>
                  <a:schemeClr val="bg1"/>
                </a:solidFill>
              </a:rPr>
              <a:t> flower, which seldom appears. The question you have raised now brings abundant benefit. </a:t>
            </a:r>
            <a:r>
              <a:rPr lang="en-US" altLang="zh-TW" sz="2600" b="1" dirty="0" err="1">
                <a:solidFill>
                  <a:schemeClr val="bg1"/>
                </a:solidFill>
              </a:rPr>
              <a:t>Ānanda</a:t>
            </a:r>
            <a:r>
              <a:rPr lang="en-US" altLang="zh-TW" sz="2600" b="1" dirty="0">
                <a:solidFill>
                  <a:schemeClr val="bg1"/>
                </a:solidFill>
              </a:rPr>
              <a:t>, you should know: the Perfect Enlightenment of the </a:t>
            </a:r>
            <a:r>
              <a:rPr lang="en-US" altLang="zh-TW" sz="2600" b="1" dirty="0" err="1">
                <a:solidFill>
                  <a:schemeClr val="bg1"/>
                </a:solidFill>
              </a:rPr>
              <a:t>Tathāgata</a:t>
            </a:r>
            <a:r>
              <a:rPr lang="en-US" altLang="zh-TW" sz="2600" b="1" dirty="0">
                <a:solidFill>
                  <a:schemeClr val="bg1"/>
                </a:solidFill>
              </a:rPr>
              <a:t> is of unfathomable wisdom, free from all obstruction. In but a single instant of thought, he can abide through countless eons, and yet his body and faculties undergo neither increase nor decrease.</a:t>
            </a:r>
            <a:endParaRPr lang="zh-TW" altLang="en-US" sz="2600" b="1" dirty="0">
              <a:solidFill>
                <a:schemeClr val="bg1"/>
              </a:solidFill>
            </a:endParaRPr>
          </a:p>
        </p:txBody>
      </p:sp>
    </p:spTree>
    <p:extLst>
      <p:ext uri="{BB962C8B-B14F-4D97-AF65-F5344CB8AC3E}">
        <p14:creationId xmlns:p14="http://schemas.microsoft.com/office/powerpoint/2010/main" val="2764491831"/>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EB25300-CF04-9618-4F33-EDB599CC791F}"/>
              </a:ext>
            </a:extLst>
          </p:cNvPr>
          <p:cNvSpPr txBox="1"/>
          <p:nvPr/>
        </p:nvSpPr>
        <p:spPr>
          <a:xfrm>
            <a:off x="164085" y="606344"/>
            <a:ext cx="12064864" cy="1964512"/>
          </a:xfrm>
          <a:prstGeom prst="rect">
            <a:avLst/>
          </a:prstGeom>
          <a:noFill/>
        </p:spPr>
        <p:txBody>
          <a:bodyPr wrap="square" rtlCol="0">
            <a:spAutoFit/>
          </a:bodyPr>
          <a:lstStyle/>
          <a:p>
            <a:pPr>
              <a:lnSpc>
                <a:spcPct val="150000"/>
              </a:lnSpc>
            </a:pPr>
            <a:r>
              <a:rPr lang="zh-TW" altLang="en-US" sz="2800" dirty="0">
                <a:solidFill>
                  <a:schemeClr val="bg1"/>
                </a:solidFill>
              </a:rPr>
              <a:t>所以者何。如來定慧。究暢無極。於一切法。而得最勝自在故。阿難諦聽。善思念之。吾當為汝。分別解說。</a:t>
            </a:r>
          </a:p>
          <a:p>
            <a:pPr>
              <a:lnSpc>
                <a:spcPct val="150000"/>
              </a:lnSpc>
            </a:pPr>
            <a:endParaRPr lang="zh-TW" altLang="en-US" sz="2800" dirty="0">
              <a:solidFill>
                <a:schemeClr val="bg1"/>
              </a:solidFill>
            </a:endParaRPr>
          </a:p>
        </p:txBody>
      </p:sp>
      <p:sp>
        <p:nvSpPr>
          <p:cNvPr id="5" name="文字方塊 4">
            <a:extLst>
              <a:ext uri="{FF2B5EF4-FFF2-40B4-BE49-F238E27FC236}">
                <a16:creationId xmlns:a16="http://schemas.microsoft.com/office/drawing/2014/main" id="{CFF8D2D1-4F75-F725-5226-DDD723A8E6EE}"/>
              </a:ext>
            </a:extLst>
          </p:cNvPr>
          <p:cNvSpPr txBox="1"/>
          <p:nvPr/>
        </p:nvSpPr>
        <p:spPr>
          <a:xfrm>
            <a:off x="125549" y="2313704"/>
            <a:ext cx="12121908" cy="2430922"/>
          </a:xfrm>
          <a:prstGeom prst="rect">
            <a:avLst/>
          </a:prstGeom>
          <a:noFill/>
        </p:spPr>
        <p:txBody>
          <a:bodyPr wrap="square" rtlCol="0">
            <a:spAutoFit/>
          </a:bodyPr>
          <a:lstStyle/>
          <a:p>
            <a:pPr>
              <a:lnSpc>
                <a:spcPct val="150000"/>
              </a:lnSpc>
            </a:pPr>
            <a:r>
              <a:rPr lang="en-US" altLang="zh-TW" sz="2600" b="1" dirty="0">
                <a:solidFill>
                  <a:schemeClr val="bg1"/>
                </a:solidFill>
              </a:rPr>
              <a:t>And why is this so? Because the </a:t>
            </a:r>
            <a:r>
              <a:rPr lang="en-US" altLang="zh-TW" sz="2600" b="1" dirty="0" err="1">
                <a:solidFill>
                  <a:schemeClr val="bg1"/>
                </a:solidFill>
              </a:rPr>
              <a:t>Tathāgata’s</a:t>
            </a:r>
            <a:r>
              <a:rPr lang="en-US" altLang="zh-TW" sz="2600" b="1" dirty="0">
                <a:solidFill>
                  <a:schemeClr val="bg1"/>
                </a:solidFill>
              </a:rPr>
              <a:t> concentration and wisdom are perfected and boundless, and with regard to all dharmas he attains supreme mastery and freedom. </a:t>
            </a:r>
            <a:r>
              <a:rPr lang="en-US" altLang="zh-TW" sz="2600" b="1" dirty="0" err="1">
                <a:solidFill>
                  <a:schemeClr val="bg1"/>
                </a:solidFill>
              </a:rPr>
              <a:t>Ānanda</a:t>
            </a:r>
            <a:r>
              <a:rPr lang="en-US" altLang="zh-TW" sz="2600" b="1" dirty="0">
                <a:solidFill>
                  <a:schemeClr val="bg1"/>
                </a:solidFill>
              </a:rPr>
              <a:t>, listen attentively and bear this well in mind—I shall now explain and clarify it for you.</a:t>
            </a:r>
            <a:endParaRPr lang="zh-TW" altLang="en-US" sz="2600" b="1" dirty="0">
              <a:solidFill>
                <a:schemeClr val="bg1"/>
              </a:solidFill>
            </a:endParaRPr>
          </a:p>
        </p:txBody>
      </p:sp>
    </p:spTree>
    <p:extLst>
      <p:ext uri="{BB962C8B-B14F-4D97-AF65-F5344CB8AC3E}">
        <p14:creationId xmlns:p14="http://schemas.microsoft.com/office/powerpoint/2010/main" val="3386249828"/>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9D51D41-06FD-D45D-A07D-6333B4352C97}"/>
              </a:ext>
            </a:extLst>
          </p:cNvPr>
          <p:cNvSpPr txBox="1"/>
          <p:nvPr/>
        </p:nvSpPr>
        <p:spPr>
          <a:xfrm>
            <a:off x="5663158" y="654142"/>
            <a:ext cx="5147563"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第二卷（從經中第四品至第十品）。</a:t>
            </a:r>
          </a:p>
          <a:p>
            <a:pPr>
              <a:lnSpc>
                <a:spcPts val="4300"/>
              </a:lnSpc>
            </a:pPr>
            <a:r>
              <a:rPr lang="zh-TW" altLang="en-US" sz="2800" dirty="0">
                <a:solidFill>
                  <a:schemeClr val="bg1">
                    <a:lumMod val="95000"/>
                  </a:schemeClr>
                </a:solidFill>
              </a:rPr>
              <a:t>　　本卷詳陳彌陀因地，見佛聞法，初發大心，五劫精勤，結得大願。一乘願海，六字洪名，三根普被，萬類齊收，積功累德，住真實慧，一向專志莊嚴妙土。於無量劫，積植德行，所發誓願圓滿成就。如是內容，淨土三經，唯此獨備，故稱本經為淨土第一經也。</a:t>
            </a:r>
          </a:p>
        </p:txBody>
      </p:sp>
      <p:sp>
        <p:nvSpPr>
          <p:cNvPr id="6" name="匾額 5" descr="佛學概要十四講表 習講">
            <a:extLst>
              <a:ext uri="{FF2B5EF4-FFF2-40B4-BE49-F238E27FC236}">
                <a16:creationId xmlns:a16="http://schemas.microsoft.com/office/drawing/2014/main" id="{31ADDC2A-EB39-76BD-9FA8-722DCC06089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Tree>
    <p:extLst>
      <p:ext uri="{BB962C8B-B14F-4D97-AF65-F5344CB8AC3E}">
        <p14:creationId xmlns:p14="http://schemas.microsoft.com/office/powerpoint/2010/main" val="859646540"/>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A5E8F24F-AA7F-333F-D803-28659EA35AE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5" name="文字方塊 4">
            <a:extLst>
              <a:ext uri="{FF2B5EF4-FFF2-40B4-BE49-F238E27FC236}">
                <a16:creationId xmlns:a16="http://schemas.microsoft.com/office/drawing/2014/main" id="{AC8FF000-FE2A-9169-2915-B17C09607494}"/>
              </a:ext>
            </a:extLst>
          </p:cNvPr>
          <p:cNvSpPr txBox="1"/>
          <p:nvPr/>
        </p:nvSpPr>
        <p:spPr>
          <a:xfrm>
            <a:off x="4295006" y="618138"/>
            <a:ext cx="6250429"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甲二、正宗分 （四品至四十二品）分二</a:t>
            </a:r>
          </a:p>
          <a:p>
            <a:pPr>
              <a:lnSpc>
                <a:spcPts val="4300"/>
              </a:lnSpc>
            </a:pPr>
            <a:endParaRPr lang="zh-TW" altLang="en-US" sz="2800" dirty="0">
              <a:solidFill>
                <a:schemeClr val="bg1">
                  <a:lumMod val="95000"/>
                </a:schemeClr>
              </a:solidFill>
            </a:endParaRPr>
          </a:p>
          <a:p>
            <a:pPr>
              <a:lnSpc>
                <a:spcPts val="4300"/>
              </a:lnSpc>
            </a:pPr>
            <a:r>
              <a:rPr lang="zh-TW" altLang="en-US" sz="2800" dirty="0">
                <a:solidFill>
                  <a:schemeClr val="bg1">
                    <a:lumMod val="95000"/>
                  </a:schemeClr>
                </a:solidFill>
              </a:rPr>
              <a:t>經之正宗分，如人之身軀，心肺各臟皆備於是。本經以第四品至四十二品為正宗分。彌陀因行，法藏大願，極樂依正莊嚴，三輩往生正因，極樂菩薩修持，邊地疑城生因，娑婆穢土惡苦，極樂顯現證信等，皆攝於此。故不但為全經之主體，實亦為一部淨宗妙法之綱宗也。</a:t>
            </a:r>
          </a:p>
        </p:txBody>
      </p:sp>
    </p:spTree>
    <p:extLst>
      <p:ext uri="{BB962C8B-B14F-4D97-AF65-F5344CB8AC3E}">
        <p14:creationId xmlns:p14="http://schemas.microsoft.com/office/powerpoint/2010/main" val="2020227094"/>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A3966AF5-357B-D589-02D9-E755971ED1DA}"/>
              </a:ext>
            </a:extLst>
          </p:cNvPr>
          <p:cNvPicPr>
            <a:picLocks noChangeAspect="1"/>
          </p:cNvPicPr>
          <p:nvPr/>
        </p:nvPicPr>
        <p:blipFill>
          <a:blip r:embed="rId3"/>
          <a:stretch>
            <a:fillRect/>
          </a:stretch>
        </p:blipFill>
        <p:spPr>
          <a:xfrm>
            <a:off x="46533" y="45418"/>
            <a:ext cx="12143879" cy="6814170"/>
          </a:xfrm>
          <a:prstGeom prst="rect">
            <a:avLst/>
          </a:prstGeom>
        </p:spPr>
      </p:pic>
      <p:sp>
        <p:nvSpPr>
          <p:cNvPr id="8" name="矩形 7">
            <a:extLst>
              <a:ext uri="{FF2B5EF4-FFF2-40B4-BE49-F238E27FC236}">
                <a16:creationId xmlns:a16="http://schemas.microsoft.com/office/drawing/2014/main" id="{42F174FF-01CE-D333-D627-69B1398CB1B6}"/>
              </a:ext>
            </a:extLst>
          </p:cNvPr>
          <p:cNvSpPr/>
          <p:nvPr/>
        </p:nvSpPr>
        <p:spPr>
          <a:xfrm>
            <a:off x="11135766" y="3069754"/>
            <a:ext cx="720080" cy="100811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F1E2A7D7-FC09-18CF-A2C5-63FF54F91497}"/>
              </a:ext>
            </a:extLst>
          </p:cNvPr>
          <p:cNvSpPr/>
          <p:nvPr/>
        </p:nvSpPr>
        <p:spPr>
          <a:xfrm>
            <a:off x="8183438" y="4293890"/>
            <a:ext cx="720080"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2AA149AA-DC19-7E77-3739-3911C2A00211}"/>
              </a:ext>
            </a:extLst>
          </p:cNvPr>
          <p:cNvSpPr/>
          <p:nvPr/>
        </p:nvSpPr>
        <p:spPr>
          <a:xfrm>
            <a:off x="3286894" y="5878066"/>
            <a:ext cx="720080" cy="100811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10">
            <a:extLst>
              <a:ext uri="{FF2B5EF4-FFF2-40B4-BE49-F238E27FC236}">
                <a16:creationId xmlns:a16="http://schemas.microsoft.com/office/drawing/2014/main" id="{9AEB9DEA-807D-A86C-C106-39026A82C28B}"/>
              </a:ext>
            </a:extLst>
          </p:cNvPr>
          <p:cNvSpPr/>
          <p:nvPr/>
        </p:nvSpPr>
        <p:spPr>
          <a:xfrm>
            <a:off x="2422798" y="5878066"/>
            <a:ext cx="720080" cy="100811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矩形 11">
            <a:extLst>
              <a:ext uri="{FF2B5EF4-FFF2-40B4-BE49-F238E27FC236}">
                <a16:creationId xmlns:a16="http://schemas.microsoft.com/office/drawing/2014/main" id="{9B95E1E0-4F92-B643-2E27-3C1ABEE982BB}"/>
              </a:ext>
            </a:extLst>
          </p:cNvPr>
          <p:cNvSpPr/>
          <p:nvPr/>
        </p:nvSpPr>
        <p:spPr>
          <a:xfrm>
            <a:off x="838622" y="4365898"/>
            <a:ext cx="720080" cy="100811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7799933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C3731C8F-B013-8997-E3FA-81778AF9824C}"/>
              </a:ext>
            </a:extLst>
          </p:cNvPr>
          <p:cNvSpPr txBox="1"/>
          <p:nvPr/>
        </p:nvSpPr>
        <p:spPr>
          <a:xfrm>
            <a:off x="10775726" y="765498"/>
            <a:ext cx="1236236"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下第四品，首明法藏比丘因地學道發心之因緣。</a:t>
            </a:r>
          </a:p>
        </p:txBody>
      </p:sp>
      <p:sp>
        <p:nvSpPr>
          <p:cNvPr id="2" name="文字方塊 1">
            <a:extLst>
              <a:ext uri="{FF2B5EF4-FFF2-40B4-BE49-F238E27FC236}">
                <a16:creationId xmlns:a16="http://schemas.microsoft.com/office/drawing/2014/main" id="{137BAAFB-E2A1-C90D-B502-C9983723B8C1}"/>
              </a:ext>
            </a:extLst>
          </p:cNvPr>
          <p:cNvSpPr txBox="1"/>
          <p:nvPr/>
        </p:nvSpPr>
        <p:spPr>
          <a:xfrm>
            <a:off x="46534" y="618138"/>
            <a:ext cx="10033516"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阿難。過去無量不可思議無央數劫。有佛出世。名世間自在王如來。應供。等正覺。明行足。善逝。世間解。無上士。調御丈夫。天人師。佛世尊。在世教授四十二劫。時為諸天及世人民說經講道。有大國主名世饒王。聞佛說法。歡喜開解。尋發無上真正道意。棄國捐王。行作沙門。號曰法藏。修菩薩道。高才勇哲。與世超異。信解明記。悉皆第一。又有殊勝行願。及念慧力。增上其心。堅固不動。修行精進。無能踰者。往詣佛所。頂禮長跪。向佛合掌。即以伽他讚佛。發廣大願。頌曰。</a:t>
            </a:r>
          </a:p>
        </p:txBody>
      </p:sp>
      <p:sp>
        <p:nvSpPr>
          <p:cNvPr id="3" name="文字方塊 2">
            <a:extLst>
              <a:ext uri="{FF2B5EF4-FFF2-40B4-BE49-F238E27FC236}">
                <a16:creationId xmlns:a16="http://schemas.microsoft.com/office/drawing/2014/main" id="{68B77396-821A-A0BE-A64F-6DD6E6079AE1}"/>
              </a:ext>
            </a:extLst>
          </p:cNvPr>
          <p:cNvSpPr txBox="1"/>
          <p:nvPr/>
        </p:nvSpPr>
        <p:spPr>
          <a:xfrm>
            <a:off x="10001155" y="618138"/>
            <a:ext cx="774571" cy="5551304"/>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法藏因地第四</a:t>
            </a:r>
          </a:p>
        </p:txBody>
      </p:sp>
    </p:spTree>
    <p:extLst>
      <p:ext uri="{BB962C8B-B14F-4D97-AF65-F5344CB8AC3E}">
        <p14:creationId xmlns:p14="http://schemas.microsoft.com/office/powerpoint/2010/main" val="1827652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A6EA8E9-F3D2-9418-DD65-06CD0D82F196}"/>
              </a:ext>
            </a:extLst>
          </p:cNvPr>
          <p:cNvSpPr txBox="1"/>
          <p:nvPr/>
        </p:nvSpPr>
        <p:spPr>
          <a:xfrm>
            <a:off x="118542" y="618138"/>
            <a:ext cx="11982768" cy="5551304"/>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如來微妙色端嚴  一切世間無有等</a:t>
            </a:r>
          </a:p>
          <a:p>
            <a:pPr>
              <a:lnSpc>
                <a:spcPts val="4600"/>
              </a:lnSpc>
            </a:pPr>
            <a:r>
              <a:rPr lang="zh-TW" altLang="en-US" sz="3000" b="1" dirty="0">
                <a:solidFill>
                  <a:schemeClr val="bg1">
                    <a:lumMod val="95000"/>
                  </a:schemeClr>
                </a:solidFill>
              </a:rPr>
              <a:t>光明無量照十方  日月火珠皆匿曜</a:t>
            </a:r>
          </a:p>
          <a:p>
            <a:pPr>
              <a:lnSpc>
                <a:spcPts val="4600"/>
              </a:lnSpc>
            </a:pPr>
            <a:r>
              <a:rPr lang="zh-TW" altLang="en-US" sz="3000" b="1" dirty="0">
                <a:solidFill>
                  <a:schemeClr val="bg1">
                    <a:lumMod val="95000"/>
                  </a:schemeClr>
                </a:solidFill>
              </a:rPr>
              <a:t>世尊能演一音聲  有情各各隨類解</a:t>
            </a:r>
          </a:p>
          <a:p>
            <a:pPr>
              <a:lnSpc>
                <a:spcPts val="4600"/>
              </a:lnSpc>
            </a:pPr>
            <a:r>
              <a:rPr lang="zh-TW" altLang="en-US" sz="3000" b="1" dirty="0">
                <a:solidFill>
                  <a:schemeClr val="bg1">
                    <a:lumMod val="95000"/>
                  </a:schemeClr>
                </a:solidFill>
              </a:rPr>
              <a:t>又能現一妙色身  普使眾生隨類見</a:t>
            </a:r>
          </a:p>
          <a:p>
            <a:pPr>
              <a:lnSpc>
                <a:spcPts val="4600"/>
              </a:lnSpc>
            </a:pPr>
            <a:r>
              <a:rPr lang="zh-TW" altLang="en-US" sz="3000" b="1" dirty="0">
                <a:solidFill>
                  <a:schemeClr val="bg1">
                    <a:lumMod val="95000"/>
                  </a:schemeClr>
                </a:solidFill>
              </a:rPr>
              <a:t>願我得佛清淨聲  法音普及無邊界</a:t>
            </a:r>
          </a:p>
          <a:p>
            <a:pPr>
              <a:lnSpc>
                <a:spcPts val="4600"/>
              </a:lnSpc>
            </a:pPr>
            <a:r>
              <a:rPr lang="zh-TW" altLang="en-US" sz="3000" b="1" dirty="0">
                <a:solidFill>
                  <a:schemeClr val="bg1">
                    <a:lumMod val="95000"/>
                  </a:schemeClr>
                </a:solidFill>
              </a:rPr>
              <a:t>宣揚戒定精進門  通達甚深微妙法</a:t>
            </a:r>
          </a:p>
          <a:p>
            <a:pPr>
              <a:lnSpc>
                <a:spcPts val="4600"/>
              </a:lnSpc>
            </a:pPr>
            <a:r>
              <a:rPr lang="zh-TW" altLang="en-US" sz="3000" b="1" dirty="0">
                <a:solidFill>
                  <a:schemeClr val="bg1">
                    <a:lumMod val="95000"/>
                  </a:schemeClr>
                </a:solidFill>
              </a:rPr>
              <a:t>智慧廣大深如海  內心清淨絕塵勞</a:t>
            </a:r>
          </a:p>
          <a:p>
            <a:pPr>
              <a:lnSpc>
                <a:spcPts val="4600"/>
              </a:lnSpc>
            </a:pPr>
            <a:r>
              <a:rPr lang="zh-TW" altLang="en-US" sz="3000" b="1" dirty="0">
                <a:solidFill>
                  <a:schemeClr val="bg1">
                    <a:lumMod val="95000"/>
                  </a:schemeClr>
                </a:solidFill>
              </a:rPr>
              <a:t>超過無邊惡趣門  速到菩提究竟岸</a:t>
            </a:r>
          </a:p>
          <a:p>
            <a:pPr>
              <a:lnSpc>
                <a:spcPts val="4600"/>
              </a:lnSpc>
            </a:pPr>
            <a:r>
              <a:rPr lang="zh-TW" altLang="en-US" sz="3000" b="1" dirty="0">
                <a:solidFill>
                  <a:schemeClr val="bg1">
                    <a:lumMod val="95000"/>
                  </a:schemeClr>
                </a:solidFill>
              </a:rPr>
              <a:t>無明貪瞋皆永無  惑盡過亡三昧力</a:t>
            </a:r>
          </a:p>
          <a:p>
            <a:pPr>
              <a:lnSpc>
                <a:spcPts val="4600"/>
              </a:lnSpc>
            </a:pPr>
            <a:r>
              <a:rPr lang="zh-TW" altLang="en-US" sz="3000" b="1" dirty="0">
                <a:solidFill>
                  <a:schemeClr val="bg1">
                    <a:lumMod val="95000"/>
                  </a:schemeClr>
                </a:solidFill>
              </a:rPr>
              <a:t>亦如過去無量佛  為彼群生大導師</a:t>
            </a:r>
          </a:p>
          <a:p>
            <a:pPr>
              <a:lnSpc>
                <a:spcPts val="4600"/>
              </a:lnSpc>
            </a:pPr>
            <a:r>
              <a:rPr lang="zh-TW" altLang="en-US" sz="3000" b="1" dirty="0">
                <a:solidFill>
                  <a:schemeClr val="bg1">
                    <a:lumMod val="95000"/>
                  </a:schemeClr>
                </a:solidFill>
              </a:rPr>
              <a:t>能救一切諸世間  生老病死眾苦惱</a:t>
            </a:r>
          </a:p>
          <a:p>
            <a:pPr>
              <a:lnSpc>
                <a:spcPts val="4600"/>
              </a:lnSpc>
            </a:pPr>
            <a:r>
              <a:rPr lang="zh-TW" altLang="en-US" sz="3000" b="1" dirty="0">
                <a:solidFill>
                  <a:schemeClr val="bg1">
                    <a:lumMod val="95000"/>
                  </a:schemeClr>
                </a:solidFill>
              </a:rPr>
              <a:t>常行布施及戒忍  精進定慧六波羅</a:t>
            </a:r>
          </a:p>
          <a:p>
            <a:pPr>
              <a:lnSpc>
                <a:spcPts val="4600"/>
              </a:lnSpc>
            </a:pPr>
            <a:r>
              <a:rPr lang="zh-TW" altLang="en-US" sz="3000" b="1" dirty="0">
                <a:solidFill>
                  <a:schemeClr val="bg1">
                    <a:lumMod val="95000"/>
                  </a:schemeClr>
                </a:solidFill>
              </a:rPr>
              <a:t>未度有情令得度  已度之者使成佛</a:t>
            </a:r>
          </a:p>
          <a:p>
            <a:pPr>
              <a:lnSpc>
                <a:spcPts val="4600"/>
              </a:lnSpc>
            </a:pPr>
            <a:r>
              <a:rPr lang="zh-TW" altLang="en-US" sz="3000" b="1" dirty="0">
                <a:solidFill>
                  <a:schemeClr val="bg1">
                    <a:lumMod val="95000"/>
                  </a:schemeClr>
                </a:solidFill>
              </a:rPr>
              <a:t>假令供養恆沙聖  不如堅勇求正覺</a:t>
            </a:r>
          </a:p>
          <a:p>
            <a:pPr>
              <a:lnSpc>
                <a:spcPts val="4600"/>
              </a:lnSpc>
            </a:pPr>
            <a:r>
              <a:rPr lang="zh-TW" altLang="en-US" sz="3000" b="1" dirty="0">
                <a:solidFill>
                  <a:schemeClr val="bg1">
                    <a:lumMod val="95000"/>
                  </a:schemeClr>
                </a:solidFill>
              </a:rPr>
              <a:t>願當安住三摩地  恆放光明照一切</a:t>
            </a:r>
          </a:p>
          <a:p>
            <a:pPr>
              <a:lnSpc>
                <a:spcPts val="4600"/>
              </a:lnSpc>
            </a:pPr>
            <a:r>
              <a:rPr lang="zh-TW" altLang="en-US" sz="3000" b="1" dirty="0">
                <a:solidFill>
                  <a:schemeClr val="bg1">
                    <a:lumMod val="95000"/>
                  </a:schemeClr>
                </a:solidFill>
              </a:rPr>
              <a:t>感得廣大清淨居  殊勝莊嚴無等倫</a:t>
            </a:r>
          </a:p>
          <a:p>
            <a:pPr>
              <a:lnSpc>
                <a:spcPts val="4600"/>
              </a:lnSpc>
            </a:pPr>
            <a:r>
              <a:rPr lang="zh-TW" altLang="en-US" sz="3000" b="1" dirty="0">
                <a:solidFill>
                  <a:schemeClr val="bg1">
                    <a:lumMod val="95000"/>
                  </a:schemeClr>
                </a:solidFill>
              </a:rPr>
              <a:t>輪迴諸趣眾生類  速生我剎受安樂</a:t>
            </a:r>
          </a:p>
          <a:p>
            <a:pPr>
              <a:lnSpc>
                <a:spcPts val="4600"/>
              </a:lnSpc>
            </a:pPr>
            <a:r>
              <a:rPr lang="zh-TW" altLang="en-US" sz="3000" b="1" dirty="0">
                <a:solidFill>
                  <a:schemeClr val="bg1">
                    <a:lumMod val="95000"/>
                  </a:schemeClr>
                </a:solidFill>
              </a:rPr>
              <a:t>常運慈心拔有情  度盡無邊苦眾生</a:t>
            </a:r>
          </a:p>
          <a:p>
            <a:pPr>
              <a:lnSpc>
                <a:spcPts val="4600"/>
              </a:lnSpc>
            </a:pPr>
            <a:r>
              <a:rPr lang="zh-TW" altLang="en-US" sz="3000" b="1" dirty="0">
                <a:solidFill>
                  <a:schemeClr val="bg1">
                    <a:lumMod val="95000"/>
                  </a:schemeClr>
                </a:solidFill>
              </a:rPr>
              <a:t>我行決定堅固力  唯佛聖智能證知</a:t>
            </a:r>
          </a:p>
          <a:p>
            <a:pPr>
              <a:lnSpc>
                <a:spcPts val="4600"/>
              </a:lnSpc>
            </a:pPr>
            <a:r>
              <a:rPr lang="zh-TW" altLang="en-US" sz="3000" b="1" dirty="0">
                <a:solidFill>
                  <a:schemeClr val="bg1">
                    <a:lumMod val="95000"/>
                  </a:schemeClr>
                </a:solidFill>
              </a:rPr>
              <a:t>縱使身止諸苦中  如是願心永不退</a:t>
            </a:r>
          </a:p>
        </p:txBody>
      </p:sp>
    </p:spTree>
    <p:extLst>
      <p:ext uri="{BB962C8B-B14F-4D97-AF65-F5344CB8AC3E}">
        <p14:creationId xmlns:p14="http://schemas.microsoft.com/office/powerpoint/2010/main" val="110182207"/>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207B2A46-E8AB-5D55-23B2-FBC00FF78B7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3" name="文字方塊 2">
            <a:extLst>
              <a:ext uri="{FF2B5EF4-FFF2-40B4-BE49-F238E27FC236}">
                <a16:creationId xmlns:a16="http://schemas.microsoft.com/office/drawing/2014/main" id="{F3B1654A-795E-72F0-1DEC-09A817E94126}"/>
              </a:ext>
            </a:extLst>
          </p:cNvPr>
          <p:cNvSpPr txBox="1"/>
          <p:nvPr/>
        </p:nvSpPr>
        <p:spPr>
          <a:xfrm>
            <a:off x="6770035" y="387456"/>
            <a:ext cx="3134191" cy="608467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佛告阿難。過去無量不可思議。無央數劫。有佛出世。名世間自在王如來。應供。等正覺。明行足。善逝。世間解。無上士。調御丈夫。天人師。佛。世尊。</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4" name="文字方塊 3">
            <a:extLst>
              <a:ext uri="{FF2B5EF4-FFF2-40B4-BE49-F238E27FC236}">
                <a16:creationId xmlns:a16="http://schemas.microsoft.com/office/drawing/2014/main" id="{58EE9E6A-1A1E-0381-54BC-6B7A195E9A58}"/>
              </a:ext>
            </a:extLst>
          </p:cNvPr>
          <p:cNvSpPr txBox="1"/>
          <p:nvPr/>
        </p:nvSpPr>
        <p:spPr>
          <a:xfrm>
            <a:off x="1846734" y="611359"/>
            <a:ext cx="4596130"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無央數劫」。梵語阿僧祇，翻為無央數。央者，盡也。無盡數之劫，稱為無央數劫，或阿僧祇劫。劫為極長之時間單位，非算數所及之劫，名無央數劫，亦名阿僧祇劫。而此阿僧祇劫又復是無有限量，非思議所能及，故云「無量不可思議無央數劫」。指過去之時，久遠無極。</a:t>
            </a:r>
          </a:p>
        </p:txBody>
      </p:sp>
      <p:sp>
        <p:nvSpPr>
          <p:cNvPr id="5" name="文字方塊 4">
            <a:extLst>
              <a:ext uri="{FF2B5EF4-FFF2-40B4-BE49-F238E27FC236}">
                <a16:creationId xmlns:a16="http://schemas.microsoft.com/office/drawing/2014/main" id="{244DAD92-1E59-A911-7F61-4A2B179019B1}"/>
              </a:ext>
            </a:extLst>
          </p:cNvPr>
          <p:cNvSpPr txBox="1"/>
          <p:nvPr/>
        </p:nvSpPr>
        <p:spPr>
          <a:xfrm>
            <a:off x="10129251" y="618138"/>
            <a:ext cx="736099"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丙一、在家聞法</a:t>
            </a:r>
          </a:p>
        </p:txBody>
      </p:sp>
    </p:spTree>
    <p:extLst>
      <p:ext uri="{BB962C8B-B14F-4D97-AF65-F5344CB8AC3E}">
        <p14:creationId xmlns:p14="http://schemas.microsoft.com/office/powerpoint/2010/main" val="28051231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51AC2838-0350-69E4-600D-32CEF967162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4" name="文字方塊 3">
            <a:extLst>
              <a:ext uri="{FF2B5EF4-FFF2-40B4-BE49-F238E27FC236}">
                <a16:creationId xmlns:a16="http://schemas.microsoft.com/office/drawing/2014/main" id="{A8C59E2B-7DD4-4A86-22AB-AFB20593E789}"/>
              </a:ext>
            </a:extLst>
          </p:cNvPr>
          <p:cNvSpPr txBox="1"/>
          <p:nvPr/>
        </p:nvSpPr>
        <p:spPr>
          <a:xfrm>
            <a:off x="8185323" y="618138"/>
            <a:ext cx="2390398"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「世間自在王」（自</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）。是乃古佛別有之名號，稱為</a:t>
            </a:r>
            <a:r>
              <a:rPr lang="zh-TW" altLang="en-US" sz="2800" u="sng" dirty="0">
                <a:solidFill>
                  <a:schemeClr val="bg1">
                    <a:lumMod val="95000"/>
                  </a:schemeClr>
                </a:solidFill>
              </a:rPr>
              <a:t>別號</a:t>
            </a:r>
            <a:r>
              <a:rPr lang="zh-TW" altLang="en-US" sz="2800" dirty="0">
                <a:solidFill>
                  <a:schemeClr val="bg1">
                    <a:lumMod val="95000"/>
                  </a:schemeClr>
                </a:solidFill>
              </a:rPr>
              <a:t>。世間自在者，常在世間而不為世間所拘礙。</a:t>
            </a:r>
          </a:p>
        </p:txBody>
      </p:sp>
      <p:sp>
        <p:nvSpPr>
          <p:cNvPr id="5" name="文字方塊 4">
            <a:extLst>
              <a:ext uri="{FF2B5EF4-FFF2-40B4-BE49-F238E27FC236}">
                <a16:creationId xmlns:a16="http://schemas.microsoft.com/office/drawing/2014/main" id="{CF08BCF1-671A-99FE-6C9B-D84F04ADA0A0}"/>
              </a:ext>
            </a:extLst>
          </p:cNvPr>
          <p:cNvSpPr txBox="1"/>
          <p:nvPr/>
        </p:nvSpPr>
        <p:spPr>
          <a:xfrm>
            <a:off x="5577016" y="621482"/>
            <a:ext cx="2390398" cy="5551304"/>
          </a:xfrm>
          <a:prstGeom prst="rect">
            <a:avLst/>
          </a:prstGeom>
          <a:noFill/>
        </p:spPr>
        <p:txBody>
          <a:bodyPr vert="eaVert" wrap="square" rtlCol="0">
            <a:spAutoFit/>
          </a:bodyPr>
          <a:lstStyle/>
          <a:p>
            <a:pPr>
              <a:lnSpc>
                <a:spcPts val="4300"/>
              </a:lnSpc>
            </a:pP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曰：「以</a:t>
            </a:r>
            <a:r>
              <a:rPr lang="en-US" altLang="zh-TW" sz="2800" dirty="0">
                <a:solidFill>
                  <a:schemeClr val="bg1">
                    <a:lumMod val="95000"/>
                  </a:schemeClr>
                </a:solidFill>
              </a:rPr>
              <a:t>『</a:t>
            </a:r>
            <a:r>
              <a:rPr lang="zh-TW" altLang="en-US" sz="2800" dirty="0">
                <a:solidFill>
                  <a:schemeClr val="bg1">
                    <a:lumMod val="95000"/>
                  </a:schemeClr>
                </a:solidFill>
              </a:rPr>
              <a:t>世間</a:t>
            </a:r>
            <a:r>
              <a:rPr lang="en-US" altLang="zh-TW" sz="2800" dirty="0">
                <a:solidFill>
                  <a:schemeClr val="bg1">
                    <a:lumMod val="95000"/>
                  </a:schemeClr>
                </a:solidFill>
              </a:rPr>
              <a:t>』</a:t>
            </a:r>
            <a:r>
              <a:rPr lang="zh-TW" altLang="en-US" sz="2800" dirty="0">
                <a:solidFill>
                  <a:schemeClr val="bg1">
                    <a:lumMod val="95000"/>
                  </a:schemeClr>
                </a:solidFill>
              </a:rPr>
              <a:t>配般若，</a:t>
            </a:r>
            <a:r>
              <a:rPr lang="en-US" altLang="zh-TW" sz="2800" dirty="0">
                <a:solidFill>
                  <a:schemeClr val="bg1">
                    <a:lumMod val="95000"/>
                  </a:schemeClr>
                </a:solidFill>
              </a:rPr>
              <a:t>『</a:t>
            </a:r>
            <a:r>
              <a:rPr lang="zh-TW" altLang="en-US" sz="2800" dirty="0">
                <a:solidFill>
                  <a:schemeClr val="bg1">
                    <a:lumMod val="95000"/>
                  </a:schemeClr>
                </a:solidFill>
              </a:rPr>
              <a:t>自在</a:t>
            </a:r>
            <a:r>
              <a:rPr lang="en-US" altLang="zh-TW" sz="2800" dirty="0">
                <a:solidFill>
                  <a:schemeClr val="bg1">
                    <a:lumMod val="95000"/>
                  </a:schemeClr>
                </a:solidFill>
              </a:rPr>
              <a:t>』</a:t>
            </a:r>
            <a:r>
              <a:rPr lang="zh-TW" altLang="en-US" sz="2800" dirty="0">
                <a:solidFill>
                  <a:schemeClr val="bg1">
                    <a:lumMod val="95000"/>
                  </a:schemeClr>
                </a:solidFill>
              </a:rPr>
              <a:t>即解脫義，</a:t>
            </a:r>
            <a:r>
              <a:rPr lang="en-US" altLang="zh-TW" sz="2800" dirty="0">
                <a:solidFill>
                  <a:schemeClr val="bg1">
                    <a:lumMod val="95000"/>
                  </a:schemeClr>
                </a:solidFill>
              </a:rPr>
              <a:t>『</a:t>
            </a:r>
            <a:r>
              <a:rPr lang="zh-TW" altLang="en-US" sz="2800" dirty="0">
                <a:solidFill>
                  <a:schemeClr val="bg1">
                    <a:lumMod val="95000"/>
                  </a:schemeClr>
                </a:solidFill>
              </a:rPr>
              <a:t>王</a:t>
            </a:r>
            <a:r>
              <a:rPr lang="en-US" altLang="zh-TW" sz="2800" dirty="0">
                <a:solidFill>
                  <a:schemeClr val="bg1">
                    <a:lumMod val="95000"/>
                  </a:schemeClr>
                </a:solidFill>
              </a:rPr>
              <a:t>』</a:t>
            </a:r>
            <a:r>
              <a:rPr lang="zh-TW" altLang="en-US" sz="2800" dirty="0">
                <a:solidFill>
                  <a:schemeClr val="bg1">
                    <a:lumMod val="95000"/>
                  </a:schemeClr>
                </a:solidFill>
              </a:rPr>
              <a:t>是法身。三一相即，不縱不橫，名世自在王。」</a:t>
            </a:r>
          </a:p>
        </p:txBody>
      </p:sp>
      <p:sp>
        <p:nvSpPr>
          <p:cNvPr id="6" name="文字方塊 5">
            <a:extLst>
              <a:ext uri="{FF2B5EF4-FFF2-40B4-BE49-F238E27FC236}">
                <a16:creationId xmlns:a16="http://schemas.microsoft.com/office/drawing/2014/main" id="{60E5E08A-6F8F-6C35-EF1D-5871E2CCE449}"/>
              </a:ext>
            </a:extLst>
          </p:cNvPr>
          <p:cNvSpPr txBox="1"/>
          <p:nvPr/>
        </p:nvSpPr>
        <p:spPr>
          <a:xfrm>
            <a:off x="2970594" y="621482"/>
            <a:ext cx="2390398"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「如來，應供</a:t>
            </a:r>
            <a:r>
              <a:rPr lang="en-US" altLang="zh-TW" sz="2800" dirty="0">
                <a:solidFill>
                  <a:schemeClr val="bg1">
                    <a:lumMod val="95000"/>
                  </a:schemeClr>
                </a:solidFill>
              </a:rPr>
              <a:t>……</a:t>
            </a:r>
            <a:r>
              <a:rPr lang="zh-TW" altLang="en-US" sz="2800" dirty="0">
                <a:solidFill>
                  <a:schemeClr val="bg1">
                    <a:lumMod val="95000"/>
                  </a:schemeClr>
                </a:solidFill>
              </a:rPr>
              <a:t>佛世尊」是諸佛通號。一切佛同具此十號，實則諸佛德無量，故德號亦無量，今隨眾生機，節略而稱十號。</a:t>
            </a:r>
          </a:p>
        </p:txBody>
      </p:sp>
    </p:spTree>
    <p:extLst>
      <p:ext uri="{BB962C8B-B14F-4D97-AF65-F5344CB8AC3E}">
        <p14:creationId xmlns:p14="http://schemas.microsoft.com/office/powerpoint/2010/main" val="40938305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0780FF44-48AD-2287-B2A8-288CF94E5D2E}"/>
              </a:ext>
            </a:extLst>
          </p:cNvPr>
          <p:cNvSpPr txBox="1"/>
          <p:nvPr/>
        </p:nvSpPr>
        <p:spPr>
          <a:xfrm>
            <a:off x="10111635" y="693490"/>
            <a:ext cx="736099"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以下分釋十號。</a:t>
            </a:r>
          </a:p>
        </p:txBody>
      </p:sp>
      <p:sp>
        <p:nvSpPr>
          <p:cNvPr id="11" name="匾額 10" descr="佛學概要十四講表 習講">
            <a:extLst>
              <a:ext uri="{FF2B5EF4-FFF2-40B4-BE49-F238E27FC236}">
                <a16:creationId xmlns:a16="http://schemas.microsoft.com/office/drawing/2014/main" id="{278E0B53-FDB7-3CFB-8654-D8CA900E5AB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2" name="文字方塊 1">
            <a:extLst>
              <a:ext uri="{FF2B5EF4-FFF2-40B4-BE49-F238E27FC236}">
                <a16:creationId xmlns:a16="http://schemas.microsoft.com/office/drawing/2014/main" id="{9B0AE555-D2F1-9B41-166E-1197173D2207}"/>
              </a:ext>
            </a:extLst>
          </p:cNvPr>
          <p:cNvSpPr txBox="1"/>
          <p:nvPr/>
        </p:nvSpPr>
        <p:spPr>
          <a:xfrm>
            <a:off x="7185823" y="693490"/>
            <a:ext cx="2941831"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一、「如來」。如者，真如也。乘真如之道來成正覺，故名如來。又如諸佛安穩道來，此佛亦如是來，更不去後有中，故名如來。又如諸佛而來，故名如來。</a:t>
            </a:r>
          </a:p>
        </p:txBody>
      </p:sp>
      <p:sp>
        <p:nvSpPr>
          <p:cNvPr id="3" name="文字方塊 2">
            <a:extLst>
              <a:ext uri="{FF2B5EF4-FFF2-40B4-BE49-F238E27FC236}">
                <a16:creationId xmlns:a16="http://schemas.microsoft.com/office/drawing/2014/main" id="{8C744282-2060-D7EC-36E3-EFC04568C1C7}"/>
              </a:ext>
            </a:extLst>
          </p:cNvPr>
          <p:cNvSpPr txBox="1"/>
          <p:nvPr/>
        </p:nvSpPr>
        <p:spPr>
          <a:xfrm>
            <a:off x="4702423" y="693490"/>
            <a:ext cx="2390398"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二、「應供」。</a:t>
            </a:r>
            <a:r>
              <a:rPr lang="en-US" altLang="zh-TW" sz="2800" dirty="0">
                <a:solidFill>
                  <a:schemeClr val="bg1">
                    <a:lumMod val="95000"/>
                  </a:schemeClr>
                </a:solidFill>
              </a:rPr>
              <a:t>《</a:t>
            </a:r>
            <a:r>
              <a:rPr lang="zh-TW" altLang="en-US" sz="2800" dirty="0">
                <a:solidFill>
                  <a:schemeClr val="bg1">
                    <a:lumMod val="95000"/>
                  </a:schemeClr>
                </a:solidFill>
              </a:rPr>
              <a:t>大論</a:t>
            </a:r>
            <a:r>
              <a:rPr lang="en-US" altLang="zh-TW" sz="2800" dirty="0">
                <a:solidFill>
                  <a:schemeClr val="bg1">
                    <a:lumMod val="95000"/>
                  </a:schemeClr>
                </a:solidFill>
              </a:rPr>
              <a:t>》</a:t>
            </a:r>
            <a:r>
              <a:rPr lang="zh-TW" altLang="en-US" sz="2800" dirty="0">
                <a:solidFill>
                  <a:schemeClr val="bg1">
                    <a:lumMod val="95000"/>
                  </a:schemeClr>
                </a:solidFill>
              </a:rPr>
              <a:t>曰：「佛諸結使除盡，得一切智慧，故應受一切天地眾生供養。以是故佛名應供。」</a:t>
            </a:r>
          </a:p>
        </p:txBody>
      </p:sp>
      <p:sp>
        <p:nvSpPr>
          <p:cNvPr id="6" name="文字方塊 5">
            <a:extLst>
              <a:ext uri="{FF2B5EF4-FFF2-40B4-BE49-F238E27FC236}">
                <a16:creationId xmlns:a16="http://schemas.microsoft.com/office/drawing/2014/main" id="{4A4AC2B4-CEE1-8FEC-C660-DBF9710B26BC}"/>
              </a:ext>
            </a:extLst>
          </p:cNvPr>
          <p:cNvSpPr txBox="1"/>
          <p:nvPr/>
        </p:nvSpPr>
        <p:spPr>
          <a:xfrm>
            <a:off x="945758" y="693490"/>
            <a:ext cx="3493264"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三、「等正覺」。梵語三藐三菩提。具云阿耨多羅三藐三菩提。「阿」為無，「耨多羅」為上，「三」為正，「藐」為等，「菩提」為覺，即無上正等正覺。菩薩因行圓滿而成等正覺。舊譯為無上正遍知</a:t>
            </a:r>
            <a:r>
              <a:rPr lang="zh-CN" altLang="en-US" sz="2800" dirty="0">
                <a:solidFill>
                  <a:schemeClr val="bg1">
                    <a:lumMod val="95000"/>
                  </a:schemeClr>
                </a:solidFill>
              </a:rPr>
              <a:t>。</a:t>
            </a:r>
            <a:endParaRPr lang="zh-TW" altLang="en-US" sz="2800" dirty="0">
              <a:solidFill>
                <a:schemeClr val="bg1">
                  <a:lumMod val="95000"/>
                </a:schemeClr>
              </a:solidFill>
            </a:endParaRPr>
          </a:p>
        </p:txBody>
      </p:sp>
    </p:spTree>
    <p:extLst>
      <p:ext uri="{BB962C8B-B14F-4D97-AF65-F5344CB8AC3E}">
        <p14:creationId xmlns:p14="http://schemas.microsoft.com/office/powerpoint/2010/main" val="19582304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7E91C250-5395-4C8F-D29F-4548B3C8B72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2" name="文字方塊 1">
            <a:extLst>
              <a:ext uri="{FF2B5EF4-FFF2-40B4-BE49-F238E27FC236}">
                <a16:creationId xmlns:a16="http://schemas.microsoft.com/office/drawing/2014/main" id="{FE967B4B-6DCB-1882-1122-8CF90E917890}"/>
              </a:ext>
            </a:extLst>
          </p:cNvPr>
          <p:cNvSpPr txBox="1"/>
          <p:nvPr/>
        </p:nvSpPr>
        <p:spPr>
          <a:xfrm>
            <a:off x="1054646" y="621482"/>
            <a:ext cx="9559027"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四、「明行足」。「明」有多解。㈠</a:t>
            </a:r>
            <a:r>
              <a:rPr lang="en-US" altLang="zh-TW" sz="2800" dirty="0">
                <a:solidFill>
                  <a:schemeClr val="bg1">
                    <a:lumMod val="95000"/>
                  </a:schemeClr>
                </a:solidFill>
              </a:rPr>
              <a:t>《</a:t>
            </a:r>
            <a:r>
              <a:rPr lang="zh-TW" altLang="en-US" sz="2800" dirty="0">
                <a:solidFill>
                  <a:schemeClr val="bg1">
                    <a:lumMod val="95000"/>
                  </a:schemeClr>
                </a:solidFill>
              </a:rPr>
              <a:t>大論</a:t>
            </a:r>
            <a:r>
              <a:rPr lang="en-US" altLang="zh-TW" sz="2800" dirty="0">
                <a:solidFill>
                  <a:schemeClr val="bg1">
                    <a:lumMod val="95000"/>
                  </a:schemeClr>
                </a:solidFill>
              </a:rPr>
              <a:t>》</a:t>
            </a:r>
            <a:r>
              <a:rPr lang="zh-TW" altLang="en-US" sz="2800" dirty="0">
                <a:solidFill>
                  <a:schemeClr val="bg1">
                    <a:lumMod val="95000"/>
                  </a:schemeClr>
                </a:solidFill>
              </a:rPr>
              <a:t>曰：「宿命、天眼、漏盡，名為三明。」</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與</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同之，均謂「明」即三明也。㈡但</a:t>
            </a:r>
            <a:r>
              <a:rPr lang="en-US" altLang="zh-TW" sz="2800" dirty="0">
                <a:solidFill>
                  <a:schemeClr val="bg1">
                    <a:lumMod val="95000"/>
                  </a:schemeClr>
                </a:solidFill>
              </a:rPr>
              <a:t>《</a:t>
            </a:r>
            <a:r>
              <a:rPr lang="zh-TW" altLang="en-US" sz="2800" dirty="0">
                <a:solidFill>
                  <a:schemeClr val="bg1">
                    <a:lumMod val="95000"/>
                  </a:schemeClr>
                </a:solidFill>
              </a:rPr>
              <a:t>淨影</a:t>
            </a:r>
            <a:r>
              <a:rPr lang="en-US" altLang="zh-TW" sz="2800" dirty="0">
                <a:solidFill>
                  <a:schemeClr val="bg1">
                    <a:lumMod val="95000"/>
                  </a:schemeClr>
                </a:solidFill>
              </a:rPr>
              <a:t>》</a:t>
            </a:r>
            <a:r>
              <a:rPr lang="zh-TW" altLang="en-US" sz="2800" dirty="0">
                <a:solidFill>
                  <a:schemeClr val="bg1">
                    <a:lumMod val="95000"/>
                  </a:schemeClr>
                </a:solidFill>
              </a:rPr>
              <a:t>又謂：「明是證行，證法顯了，故名為明。」是說較深。蓋</a:t>
            </a:r>
            <a:r>
              <a:rPr lang="en-US" altLang="zh-TW" sz="2800" dirty="0">
                <a:solidFill>
                  <a:schemeClr val="bg1">
                    <a:lumMod val="95000"/>
                  </a:schemeClr>
                </a:solidFill>
              </a:rPr>
              <a:t>《</a:t>
            </a:r>
            <a:r>
              <a:rPr lang="zh-TW" altLang="en-US" sz="2800" dirty="0">
                <a:solidFill>
                  <a:schemeClr val="bg1">
                    <a:lumMod val="95000"/>
                  </a:schemeClr>
                </a:solidFill>
              </a:rPr>
              <a:t>華嚴</a:t>
            </a:r>
            <a:r>
              <a:rPr lang="en-US" altLang="zh-TW" sz="2800" dirty="0">
                <a:solidFill>
                  <a:schemeClr val="bg1">
                    <a:lumMod val="95000"/>
                  </a:schemeClr>
                </a:solidFill>
              </a:rPr>
              <a:t>》</a:t>
            </a:r>
            <a:r>
              <a:rPr lang="zh-TW" altLang="en-US" sz="2800" dirty="0">
                <a:solidFill>
                  <a:schemeClr val="bg1">
                    <a:lumMod val="95000"/>
                  </a:schemeClr>
                </a:solidFill>
              </a:rPr>
              <a:t>一經唯是信解行證。若於行法顯了明證，如是方為明也。㈢</a:t>
            </a:r>
            <a:r>
              <a:rPr lang="en-US" altLang="zh-TW" sz="2800" dirty="0">
                <a:solidFill>
                  <a:schemeClr val="bg1">
                    <a:lumMod val="95000"/>
                  </a:schemeClr>
                </a:solidFill>
              </a:rPr>
              <a:t>《</a:t>
            </a:r>
            <a:r>
              <a:rPr lang="zh-TW" altLang="en-US" sz="2800" dirty="0">
                <a:solidFill>
                  <a:schemeClr val="bg1">
                    <a:lumMod val="95000"/>
                  </a:schemeClr>
                </a:solidFill>
              </a:rPr>
              <a:t>涅槃經十八</a:t>
            </a:r>
            <a:r>
              <a:rPr lang="en-US" altLang="zh-TW" sz="2800" dirty="0">
                <a:solidFill>
                  <a:schemeClr val="bg1">
                    <a:lumMod val="95000"/>
                  </a:schemeClr>
                </a:solidFill>
              </a:rPr>
              <a:t>》</a:t>
            </a:r>
            <a:r>
              <a:rPr lang="zh-TW" altLang="en-US" sz="2800" dirty="0">
                <a:solidFill>
                  <a:schemeClr val="bg1">
                    <a:lumMod val="95000"/>
                  </a:schemeClr>
                </a:solidFill>
              </a:rPr>
              <a:t>曰：「明者，名得無量善果。</a:t>
            </a:r>
            <a:r>
              <a:rPr lang="en-US" altLang="zh-TW" sz="2800" dirty="0">
                <a:solidFill>
                  <a:schemeClr val="bg1">
                    <a:lumMod val="95000"/>
                  </a:schemeClr>
                </a:solidFill>
              </a:rPr>
              <a:t>……</a:t>
            </a:r>
            <a:r>
              <a:rPr lang="zh-TW" altLang="en-US" sz="2800" dirty="0">
                <a:solidFill>
                  <a:schemeClr val="bg1">
                    <a:lumMod val="95000"/>
                  </a:schemeClr>
                </a:solidFill>
              </a:rPr>
              <a:t>善果者，名阿耨多羅三藐三菩提。」是說最深，蓋以得無上正等正覺為明也。今釋本經，以</a:t>
            </a:r>
            <a:r>
              <a:rPr lang="en-US" altLang="zh-TW" sz="2800" dirty="0">
                <a:solidFill>
                  <a:schemeClr val="bg1">
                    <a:lumMod val="95000"/>
                  </a:schemeClr>
                </a:solidFill>
              </a:rPr>
              <a:t>《</a:t>
            </a:r>
            <a:r>
              <a:rPr lang="zh-TW" altLang="en-US" sz="2800" dirty="0">
                <a:solidFill>
                  <a:schemeClr val="bg1">
                    <a:lumMod val="95000"/>
                  </a:schemeClr>
                </a:solidFill>
              </a:rPr>
              <a:t>涅槃</a:t>
            </a:r>
            <a:r>
              <a:rPr lang="en-US" altLang="zh-TW" sz="2800" dirty="0">
                <a:solidFill>
                  <a:schemeClr val="bg1">
                    <a:lumMod val="95000"/>
                  </a:schemeClr>
                </a:solidFill>
              </a:rPr>
              <a:t>》</a:t>
            </a:r>
            <a:r>
              <a:rPr lang="zh-TW" altLang="en-US" sz="2800" dirty="0">
                <a:solidFill>
                  <a:schemeClr val="bg1">
                    <a:lumMod val="95000"/>
                  </a:schemeClr>
                </a:solidFill>
              </a:rPr>
              <a:t>之說為妥。又「行足」者，</a:t>
            </a:r>
            <a:r>
              <a:rPr lang="en-US" altLang="zh-TW" sz="2800" dirty="0">
                <a:solidFill>
                  <a:schemeClr val="bg1">
                    <a:lumMod val="95000"/>
                  </a:schemeClr>
                </a:solidFill>
              </a:rPr>
              <a:t>《</a:t>
            </a:r>
            <a:r>
              <a:rPr lang="zh-TW" altLang="en-US" sz="2800" dirty="0">
                <a:solidFill>
                  <a:schemeClr val="bg1">
                    <a:lumMod val="95000"/>
                  </a:schemeClr>
                </a:solidFill>
              </a:rPr>
              <a:t>涅槃經十八</a:t>
            </a:r>
            <a:r>
              <a:rPr lang="en-US" altLang="zh-TW" sz="2800" dirty="0">
                <a:solidFill>
                  <a:schemeClr val="bg1">
                    <a:lumMod val="95000"/>
                  </a:schemeClr>
                </a:solidFill>
              </a:rPr>
              <a:t>》</a:t>
            </a:r>
            <a:r>
              <a:rPr lang="zh-TW" altLang="en-US" sz="2800" dirty="0">
                <a:solidFill>
                  <a:schemeClr val="bg1">
                    <a:lumMod val="95000"/>
                  </a:schemeClr>
                </a:solidFill>
              </a:rPr>
              <a:t>曰：「行名腳足。</a:t>
            </a:r>
            <a:r>
              <a:rPr lang="en-US" altLang="zh-TW" sz="2800" dirty="0">
                <a:solidFill>
                  <a:schemeClr val="bg1">
                    <a:lumMod val="95000"/>
                  </a:schemeClr>
                </a:solidFill>
              </a:rPr>
              <a:t>……</a:t>
            </a:r>
            <a:r>
              <a:rPr lang="zh-TW" altLang="en-US" sz="2800" dirty="0">
                <a:solidFill>
                  <a:schemeClr val="bg1">
                    <a:lumMod val="95000"/>
                  </a:schemeClr>
                </a:solidFill>
              </a:rPr>
              <a:t>腳足者，名為戒慧。乘戒慧足，得阿耨多羅三藐三菩提，是故名為明行足也。」</a:t>
            </a:r>
          </a:p>
        </p:txBody>
      </p:sp>
    </p:spTree>
    <p:extLst>
      <p:ext uri="{BB962C8B-B14F-4D97-AF65-F5344CB8AC3E}">
        <p14:creationId xmlns:p14="http://schemas.microsoft.com/office/powerpoint/2010/main" val="4058415105"/>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9" name="匾額 8" descr="佛學概要十四講表 習講">
            <a:extLst>
              <a:ext uri="{FF2B5EF4-FFF2-40B4-BE49-F238E27FC236}">
                <a16:creationId xmlns:a16="http://schemas.microsoft.com/office/drawing/2014/main" id="{0A639303-070A-479E-DE66-B1D34E621B9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2" name="文字方塊 1">
            <a:extLst>
              <a:ext uri="{FF2B5EF4-FFF2-40B4-BE49-F238E27FC236}">
                <a16:creationId xmlns:a16="http://schemas.microsoft.com/office/drawing/2014/main" id="{4B95864B-70FC-473F-F236-26E3F0FFB06A}"/>
              </a:ext>
            </a:extLst>
          </p:cNvPr>
          <p:cNvSpPr txBox="1"/>
          <p:nvPr/>
        </p:nvSpPr>
        <p:spPr>
          <a:xfrm>
            <a:off x="7354470" y="693490"/>
            <a:ext cx="3493264"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五、「善逝」。善者好也，逝者去也，故又名好去。</a:t>
            </a:r>
            <a:r>
              <a:rPr lang="en-US" altLang="zh-TW" sz="2800" dirty="0">
                <a:solidFill>
                  <a:schemeClr val="bg1">
                    <a:lumMod val="95000"/>
                  </a:schemeClr>
                </a:solidFill>
              </a:rPr>
              <a:t>《</a:t>
            </a:r>
            <a:r>
              <a:rPr lang="zh-TW" altLang="en-US" sz="2800" dirty="0">
                <a:solidFill>
                  <a:schemeClr val="bg1">
                    <a:lumMod val="95000"/>
                  </a:schemeClr>
                </a:solidFill>
              </a:rPr>
              <a:t>大論</a:t>
            </a:r>
            <a:r>
              <a:rPr lang="en-US" altLang="zh-TW" sz="2800" dirty="0">
                <a:solidFill>
                  <a:schemeClr val="bg1">
                    <a:lumMod val="95000"/>
                  </a:schemeClr>
                </a:solidFill>
              </a:rPr>
              <a:t>》</a:t>
            </a:r>
            <a:r>
              <a:rPr lang="zh-TW" altLang="en-US" sz="2800" dirty="0">
                <a:solidFill>
                  <a:schemeClr val="bg1">
                    <a:lumMod val="95000"/>
                  </a:schemeClr>
                </a:solidFill>
              </a:rPr>
              <a:t>曰：「好去者，於種種諸深三摩提（即正定）無量諸大智慧中去。如偈說：</a:t>
            </a:r>
            <a:r>
              <a:rPr lang="en-US" altLang="zh-TW" sz="2800" dirty="0">
                <a:solidFill>
                  <a:schemeClr val="bg1">
                    <a:lumMod val="95000"/>
                  </a:schemeClr>
                </a:solidFill>
              </a:rPr>
              <a:t>『</a:t>
            </a:r>
            <a:r>
              <a:rPr lang="zh-TW" altLang="en-US" sz="2800" dirty="0">
                <a:solidFill>
                  <a:schemeClr val="bg1">
                    <a:lumMod val="95000"/>
                  </a:schemeClr>
                </a:solidFill>
              </a:rPr>
              <a:t>佛一切智為大車，八正道行入涅槃。</a:t>
            </a:r>
            <a:r>
              <a:rPr lang="en-US" altLang="zh-TW" sz="2800" dirty="0">
                <a:solidFill>
                  <a:schemeClr val="bg1">
                    <a:lumMod val="95000"/>
                  </a:schemeClr>
                </a:solidFill>
              </a:rPr>
              <a:t>』</a:t>
            </a:r>
            <a:r>
              <a:rPr lang="zh-TW" altLang="en-US" sz="2800" dirty="0">
                <a:solidFill>
                  <a:schemeClr val="bg1">
                    <a:lumMod val="95000"/>
                  </a:schemeClr>
                </a:solidFill>
              </a:rPr>
              <a:t>是名好去。」</a:t>
            </a:r>
          </a:p>
        </p:txBody>
      </p:sp>
      <p:sp>
        <p:nvSpPr>
          <p:cNvPr id="3" name="文字方塊 2">
            <a:extLst>
              <a:ext uri="{FF2B5EF4-FFF2-40B4-BE49-F238E27FC236}">
                <a16:creationId xmlns:a16="http://schemas.microsoft.com/office/drawing/2014/main" id="{152ACED6-4E09-DD27-E319-E94E9DA54E6B}"/>
              </a:ext>
            </a:extLst>
          </p:cNvPr>
          <p:cNvSpPr txBox="1"/>
          <p:nvPr/>
        </p:nvSpPr>
        <p:spPr>
          <a:xfrm>
            <a:off x="4629134" y="693490"/>
            <a:ext cx="2390398"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六、「世間解」。又譯知世間。</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曰：「世間者，名為五陰。解者，名知。諸佛世尊善知五陰，故名世間解</a:t>
            </a:r>
            <a:r>
              <a:rPr lang="zh-TW" altLang="en-US" sz="2800">
                <a:solidFill>
                  <a:schemeClr val="bg1">
                    <a:lumMod val="95000"/>
                  </a:schemeClr>
                </a:solidFill>
              </a:rPr>
              <a:t>。」</a:t>
            </a:r>
            <a:endParaRPr lang="zh-TW" altLang="en-US" sz="2800" dirty="0">
              <a:solidFill>
                <a:schemeClr val="bg1">
                  <a:lumMod val="95000"/>
                </a:schemeClr>
              </a:solidFill>
            </a:endParaRPr>
          </a:p>
        </p:txBody>
      </p:sp>
      <p:sp>
        <p:nvSpPr>
          <p:cNvPr id="4" name="文字方塊 3">
            <a:extLst>
              <a:ext uri="{FF2B5EF4-FFF2-40B4-BE49-F238E27FC236}">
                <a16:creationId xmlns:a16="http://schemas.microsoft.com/office/drawing/2014/main" id="{EFC49242-AEDB-0110-DFAD-CE5B89E3F933}"/>
              </a:ext>
            </a:extLst>
          </p:cNvPr>
          <p:cNvSpPr txBox="1"/>
          <p:nvPr/>
        </p:nvSpPr>
        <p:spPr>
          <a:xfrm>
            <a:off x="1511325" y="693490"/>
            <a:ext cx="2941831"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七、「無上士」。士者，人也。人中最勝，名無上士。</a:t>
            </a:r>
            <a:r>
              <a:rPr lang="en-US" altLang="zh-TW" sz="2800" dirty="0">
                <a:solidFill>
                  <a:schemeClr val="bg1">
                    <a:lumMod val="95000"/>
                  </a:schemeClr>
                </a:solidFill>
              </a:rPr>
              <a:t>《</a:t>
            </a:r>
            <a:r>
              <a:rPr lang="zh-TW" altLang="en-US" sz="2800" dirty="0">
                <a:solidFill>
                  <a:schemeClr val="bg1">
                    <a:lumMod val="95000"/>
                  </a:schemeClr>
                </a:solidFill>
              </a:rPr>
              <a:t>涅槃經</a:t>
            </a:r>
            <a:r>
              <a:rPr lang="en-US" altLang="zh-TW" sz="2800" dirty="0">
                <a:solidFill>
                  <a:schemeClr val="bg1">
                    <a:lumMod val="95000"/>
                  </a:schemeClr>
                </a:solidFill>
              </a:rPr>
              <a:t>》</a:t>
            </a:r>
            <a:r>
              <a:rPr lang="zh-TW" altLang="en-US" sz="2800" dirty="0">
                <a:solidFill>
                  <a:schemeClr val="bg1">
                    <a:lumMod val="95000"/>
                  </a:schemeClr>
                </a:solidFill>
              </a:rPr>
              <a:t>曰：「如來者，名無上士。譬如人身，頭為最上，非餘肢手足等也。佛亦如是，最為尊上，非法僧也。」</a:t>
            </a:r>
          </a:p>
        </p:txBody>
      </p:sp>
    </p:spTree>
    <p:extLst>
      <p:ext uri="{BB962C8B-B14F-4D97-AF65-F5344CB8AC3E}">
        <p14:creationId xmlns:p14="http://schemas.microsoft.com/office/powerpoint/2010/main" val="7608860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45A5D756-87C0-8125-C524-B4FC2731715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第八講</a:t>
            </a:r>
            <a:endParaRPr lang="en-US" altLang="zh-TW" dirty="0"/>
          </a:p>
        </p:txBody>
      </p:sp>
      <p:sp>
        <p:nvSpPr>
          <p:cNvPr id="2" name="文字方塊 1">
            <a:extLst>
              <a:ext uri="{FF2B5EF4-FFF2-40B4-BE49-F238E27FC236}">
                <a16:creationId xmlns:a16="http://schemas.microsoft.com/office/drawing/2014/main" id="{96147E8B-7312-B5E0-0B7A-7D9E10A7E3C9}"/>
              </a:ext>
            </a:extLst>
          </p:cNvPr>
          <p:cNvSpPr txBox="1"/>
          <p:nvPr/>
        </p:nvSpPr>
        <p:spPr>
          <a:xfrm>
            <a:off x="6803037" y="693490"/>
            <a:ext cx="4044697"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八、「調御丈夫」。</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曰：「能善調伏眾生，名調御丈夫。」</a:t>
            </a:r>
            <a:r>
              <a:rPr lang="en-US" altLang="zh-TW" sz="2800" dirty="0">
                <a:solidFill>
                  <a:schemeClr val="bg1">
                    <a:lumMod val="95000"/>
                  </a:schemeClr>
                </a:solidFill>
              </a:rPr>
              <a:t>《</a:t>
            </a:r>
            <a:r>
              <a:rPr lang="zh-TW" altLang="en-US" sz="2800" dirty="0">
                <a:solidFill>
                  <a:schemeClr val="bg1">
                    <a:lumMod val="95000"/>
                  </a:schemeClr>
                </a:solidFill>
              </a:rPr>
              <a:t>合贊</a:t>
            </a:r>
            <a:r>
              <a:rPr lang="en-US" altLang="zh-TW" sz="2800" dirty="0">
                <a:solidFill>
                  <a:schemeClr val="bg1">
                    <a:lumMod val="95000"/>
                  </a:schemeClr>
                </a:solidFill>
              </a:rPr>
              <a:t>》</a:t>
            </a:r>
            <a:r>
              <a:rPr lang="zh-TW" altLang="en-US" sz="2800" dirty="0">
                <a:solidFill>
                  <a:schemeClr val="bg1">
                    <a:lumMod val="95000"/>
                  </a:schemeClr>
                </a:solidFill>
              </a:rPr>
              <a:t>曰：「自既丈夫，復調丈夫。故號佛為調御丈夫。若具四法，則名丈夫。何等為四：㈠近善知識。㈡能聽法。㈢思惟義。㈣如說修行。」</a:t>
            </a:r>
          </a:p>
        </p:txBody>
      </p:sp>
      <p:sp>
        <p:nvSpPr>
          <p:cNvPr id="3" name="文字方塊 2">
            <a:extLst>
              <a:ext uri="{FF2B5EF4-FFF2-40B4-BE49-F238E27FC236}">
                <a16:creationId xmlns:a16="http://schemas.microsoft.com/office/drawing/2014/main" id="{606A25C5-3FCF-BD06-362B-6B611D6A6F44}"/>
              </a:ext>
            </a:extLst>
          </p:cNvPr>
          <p:cNvSpPr txBox="1"/>
          <p:nvPr/>
        </p:nvSpPr>
        <p:spPr>
          <a:xfrm>
            <a:off x="3861206" y="693490"/>
            <a:ext cx="2941831"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九、「天人師」。</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曰：「能以正法近訓天人，名天人師。」</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曰：「所有天上人間、魔王外道、釋梵天龍，悉皆歸命，依教奉行，俱作弟子，故號天人師。」</a:t>
            </a:r>
          </a:p>
        </p:txBody>
      </p:sp>
      <p:sp>
        <p:nvSpPr>
          <p:cNvPr id="7" name="文字方塊 6">
            <a:extLst>
              <a:ext uri="{FF2B5EF4-FFF2-40B4-BE49-F238E27FC236}">
                <a16:creationId xmlns:a16="http://schemas.microsoft.com/office/drawing/2014/main" id="{5B4A9343-7AC9-9F02-9F78-842CF157B794}"/>
              </a:ext>
            </a:extLst>
          </p:cNvPr>
          <p:cNvSpPr txBox="1"/>
          <p:nvPr/>
        </p:nvSpPr>
        <p:spPr>
          <a:xfrm>
            <a:off x="478582" y="693490"/>
            <a:ext cx="2941831"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十、「佛世尊」。</a:t>
            </a:r>
            <a:r>
              <a:rPr lang="en-US" altLang="zh-TW" sz="2800" dirty="0">
                <a:solidFill>
                  <a:schemeClr val="bg1">
                    <a:lumMod val="95000"/>
                  </a:schemeClr>
                </a:solidFill>
              </a:rPr>
              <a:t>《</a:t>
            </a:r>
            <a:r>
              <a:rPr lang="zh-TW" altLang="en-US" sz="2800" dirty="0">
                <a:solidFill>
                  <a:schemeClr val="bg1">
                    <a:lumMod val="95000"/>
                  </a:schemeClr>
                </a:solidFill>
              </a:rPr>
              <a:t>成實論</a:t>
            </a:r>
            <a:r>
              <a:rPr lang="en-US" altLang="zh-TW" sz="2800" dirty="0">
                <a:solidFill>
                  <a:schemeClr val="bg1">
                    <a:lumMod val="95000"/>
                  </a:schemeClr>
                </a:solidFill>
              </a:rPr>
              <a:t>》</a:t>
            </a:r>
            <a:r>
              <a:rPr lang="zh-TW" altLang="en-US" sz="2800" dirty="0">
                <a:solidFill>
                  <a:schemeClr val="bg1">
                    <a:lumMod val="95000"/>
                  </a:schemeClr>
                </a:solidFill>
              </a:rPr>
              <a:t>等開為兩號，以佛為第九號，世尊為第十號。今依</a:t>
            </a:r>
            <a:r>
              <a:rPr lang="en-US" altLang="zh-TW" sz="2800" dirty="0">
                <a:solidFill>
                  <a:schemeClr val="bg1">
                    <a:lumMod val="95000"/>
                  </a:schemeClr>
                </a:solidFill>
              </a:rPr>
              <a:t>《</a:t>
            </a:r>
            <a:r>
              <a:rPr lang="zh-TW" altLang="en-US" sz="2800" dirty="0">
                <a:solidFill>
                  <a:schemeClr val="bg1">
                    <a:lumMod val="95000"/>
                  </a:schemeClr>
                </a:solidFill>
              </a:rPr>
              <a:t>涅槃經</a:t>
            </a:r>
            <a:r>
              <a:rPr lang="en-US" altLang="zh-TW" sz="2800" dirty="0">
                <a:solidFill>
                  <a:schemeClr val="bg1">
                    <a:lumMod val="95000"/>
                  </a:schemeClr>
                </a:solidFill>
              </a:rPr>
              <a:t>》</a:t>
            </a:r>
            <a:r>
              <a:rPr lang="zh-TW" altLang="en-US" sz="2800" dirty="0">
                <a:solidFill>
                  <a:schemeClr val="bg1">
                    <a:lumMod val="95000"/>
                  </a:schemeClr>
                </a:solidFill>
              </a:rPr>
              <a:t>，合佛世尊為第十號。佛者覺也。自覺、覺他與覺滿，三覺圓滿，故稱為佛。</a:t>
            </a:r>
          </a:p>
        </p:txBody>
      </p:sp>
    </p:spTree>
    <p:extLst>
      <p:ext uri="{BB962C8B-B14F-4D97-AF65-F5344CB8AC3E}">
        <p14:creationId xmlns:p14="http://schemas.microsoft.com/office/powerpoint/2010/main" val="28860845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34292</TotalTime>
  <Words>6300</Words>
  <Application>Microsoft Office PowerPoint</Application>
  <PresentationFormat>自訂</PresentationFormat>
  <Paragraphs>218</Paragraphs>
  <Slides>35</Slides>
  <Notes>0</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35</vt:i4>
      </vt:variant>
    </vt:vector>
  </HeadingPairs>
  <TitlesOfParts>
    <vt:vector size="38"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792</cp:revision>
  <dcterms:created xsi:type="dcterms:W3CDTF">2019-12-17T19:51:00Z</dcterms:created>
  <dcterms:modified xsi:type="dcterms:W3CDTF">2025-09-26T22:51:17Z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