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9" userDrawn="1">
          <p15:clr>
            <a:srgbClr val="A4A3A4"/>
          </p15:clr>
        </p15:guide>
        <p15:guide id="10" pos="288" userDrawn="1">
          <p15:clr>
            <a:srgbClr val="A4A3A4"/>
          </p15:clr>
        </p15:guide>
        <p15:guide id="11" pos="2737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CE400"/>
    <a:srgbClr val="B5E6FB"/>
    <a:srgbClr val="E4F511"/>
    <a:srgbClr val="143161"/>
    <a:srgbClr val="F1D906"/>
    <a:srgbClr val="107A74"/>
    <a:srgbClr val="A18616"/>
    <a:srgbClr val="147B5F"/>
    <a:srgbClr val="0575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4" d="100"/>
          <a:sy n="24" d="100"/>
        </p:scale>
        <p:origin x="152" y="-1096"/>
      </p:cViewPr>
      <p:guideLst>
        <p:guide orient="horz" pos="2899"/>
        <p:guide pos="288"/>
        <p:guide pos="2737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7/27/26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7/27/26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298330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995209"/>
          </a:xfrm>
          <a:prstGeom prst="rect">
            <a:avLst/>
          </a:prstGeom>
        </p:spPr>
        <p:txBody>
          <a:bodyPr wrap="square"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323439"/>
          </a:xfrm>
          <a:prstGeom prst="rect">
            <a:avLst/>
          </a:prstGeom>
        </p:spPr>
        <p:txBody>
          <a:bodyPr wrap="square"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897892"/>
          </a:xfrm>
          <a:prstGeom prst="rect">
            <a:avLst/>
          </a:prstGeom>
        </p:spPr>
        <p:txBody>
          <a:bodyPr wrap="square"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974540"/>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995209"/>
          </a:xfrm>
          <a:prstGeom prst="rect">
            <a:avLst/>
          </a:prstGeom>
        </p:spPr>
        <p:txBody>
          <a:bodyPr wrap="square"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323439"/>
          </a:xfrm>
          <a:prstGeom prst="rect">
            <a:avLst/>
          </a:prstGeom>
        </p:spPr>
        <p:txBody>
          <a:bodyPr wrap="square"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897892"/>
          </a:xfrm>
          <a:prstGeom prst="rect">
            <a:avLst/>
          </a:prstGeom>
        </p:spPr>
        <p:txBody>
          <a:bodyPr wrap="square"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995187"/>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995187"/>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995187"/>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995187"/>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995187"/>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943776"/>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995187"/>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995187"/>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995209"/>
          </a:xfrm>
          <a:prstGeom prst="rect">
            <a:avLst/>
          </a:prstGeom>
        </p:spPr>
        <p:txBody>
          <a:bodyPr wrap="square"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323439"/>
          </a:xfrm>
          <a:prstGeom prst="rect">
            <a:avLst/>
          </a:prstGeom>
        </p:spPr>
        <p:txBody>
          <a:bodyPr wrap="square"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897892"/>
          </a:xfrm>
          <a:prstGeom prst="rect">
            <a:avLst/>
          </a:prstGeom>
        </p:spPr>
        <p:txBody>
          <a:bodyPr wrap="square"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974540"/>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974540"/>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974540"/>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943776"/>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1702894"/>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974540"/>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995209"/>
          </a:xfrm>
          <a:prstGeom prst="rect">
            <a:avLst/>
          </a:prstGeom>
        </p:spPr>
        <p:txBody>
          <a:bodyPr wrap="square"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323439"/>
          </a:xfrm>
          <a:prstGeom prst="rect">
            <a:avLst/>
          </a:prstGeom>
        </p:spPr>
        <p:txBody>
          <a:bodyPr wrap="square"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897892"/>
          </a:xfrm>
          <a:prstGeom prst="rect">
            <a:avLst/>
          </a:prstGeom>
        </p:spPr>
        <p:txBody>
          <a:bodyPr wrap="square"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439013"/>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1770716041"/>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1779845714"/>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439013"/>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439013"/>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128897302"/>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2780327646"/>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439013"/>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44469487"/>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2485511024"/>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27/07/2026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8" Type="http://schemas.openxmlformats.org/officeDocument/2006/relationships/hyperlink" Target="https://www.bing.com/search?q=%22https%3A%2F%2Fdoi.org%2F10.1176%2Fappi.books.9780890425596%22" TargetMode="External"/><Relationship Id="rId13" Type="http://schemas.openxmlformats.org/officeDocument/2006/relationships/image" Target="../media/image14.png"/><Relationship Id="rId3" Type="http://schemas.openxmlformats.org/officeDocument/2006/relationships/hyperlink" Target="https://doi.org/10.1080/20008198.2020.1866423" TargetMode="External"/><Relationship Id="rId7" Type="http://schemas.openxmlformats.org/officeDocument/2006/relationships/hyperlink" Target="https://doi.org/10.1080/20008198.2019.1705599" TargetMode="External"/><Relationship Id="rId12" Type="http://schemas.openxmlformats.org/officeDocument/2006/relationships/image" Target="../media/image13.png"/><Relationship Id="rId17" Type="http://schemas.openxmlformats.org/officeDocument/2006/relationships/image" Target="../media/image18.png"/><Relationship Id="rId2" Type="http://schemas.openxmlformats.org/officeDocument/2006/relationships/notesSlide" Target="../notesSlides/notesSlide1.xml"/><Relationship Id="rId16"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hyperlink" Target="https://doi.org/10.1002/jts.22523" TargetMode="External"/><Relationship Id="rId11" Type="http://schemas.openxmlformats.org/officeDocument/2006/relationships/image" Target="../media/image12.png"/><Relationship Id="rId5" Type="http://schemas.openxmlformats.org/officeDocument/2006/relationships/hyperlink" Target="https://doi.org/10.1002/jts.22559" TargetMode="External"/><Relationship Id="rId15" Type="http://schemas.openxmlformats.org/officeDocument/2006/relationships/image" Target="../media/image16.png"/><Relationship Id="rId10" Type="http://schemas.openxmlformats.org/officeDocument/2006/relationships/hyperlink" Target="https://www.bing.com/search?q=%22https%3A%2F%2Fdoi.org%2F10.1146%2Fannurev-clinpsy-050718-095718%22" TargetMode="External"/><Relationship Id="rId4" Type="http://schemas.openxmlformats.org/officeDocument/2006/relationships/hyperlink" Target="https://www.bing.com/search?q=%22https%3A%2F%2Fonlinelibrary.wiley.com%2Fdoi%2F10.1002%2Fwps.20672%22" TargetMode="External"/><Relationship Id="rId9" Type="http://schemas.openxmlformats.org/officeDocument/2006/relationships/hyperlink" Target="https://icd.who.int/browse11/l-m/en" TargetMode="External"/><Relationship Id="rId1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alphaModFix amt="7871"/>
          </a:blip>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989992" y="15788346"/>
            <a:ext cx="40987579" cy="7455172"/>
          </a:xfrm>
        </p:spPr>
        <p:txBody>
          <a:bodyPr>
            <a:noAutofit/>
            <a:scene3d>
              <a:camera prst="orthographicFront"/>
              <a:lightRig rig="harsh" dir="t"/>
            </a:scene3d>
            <a:sp3d extrusionH="57150" prstMaterial="matte">
              <a:bevelT w="63500" h="12700" prst="angle"/>
              <a:contourClr>
                <a:schemeClr val="bg1">
                  <a:lumMod val="65000"/>
                </a:schemeClr>
              </a:contourClr>
            </a:sp3d>
          </a:bodyPr>
          <a:lstStyle/>
          <a:p>
            <a:r>
              <a:rPr lang="en-GB" sz="8000" b="1" dirty="0">
                <a:ln/>
                <a:solidFill>
                  <a:schemeClr val="accent3"/>
                </a:solidFill>
                <a:latin typeface="Arial" panose="020B0604020202020204" pitchFamily="34" charset="0"/>
                <a:cs typeface="Arial" panose="020B0604020202020204" pitchFamily="34" charset="0"/>
              </a:rPr>
              <a:t>Student name: Noemi Putz</a:t>
            </a:r>
            <a:br>
              <a:rPr lang="en-GB" sz="8000" b="1" dirty="0">
                <a:ln/>
                <a:solidFill>
                  <a:schemeClr val="accent3"/>
                </a:solidFill>
                <a:latin typeface="Arial" panose="020B0604020202020204" pitchFamily="34" charset="0"/>
                <a:cs typeface="Arial" panose="020B0604020202020204" pitchFamily="34" charset="0"/>
              </a:rPr>
            </a:br>
            <a:r>
              <a:rPr lang="en-GB" sz="8000" b="1" dirty="0">
                <a:ln/>
                <a:solidFill>
                  <a:schemeClr val="accent3"/>
                </a:solidFill>
                <a:latin typeface="Arial" panose="020B0604020202020204" pitchFamily="34" charset="0"/>
                <a:cs typeface="Arial" panose="020B0604020202020204" pitchFamily="34" charset="0"/>
              </a:rPr>
              <a:t>Student number: 2336726</a:t>
            </a:r>
            <a:br>
              <a:rPr lang="en-GB" sz="8000" b="1" dirty="0">
                <a:ln/>
                <a:solidFill>
                  <a:schemeClr val="accent3"/>
                </a:solidFill>
                <a:latin typeface="Arial" panose="020B0604020202020204" pitchFamily="34" charset="0"/>
                <a:cs typeface="Arial" panose="020B0604020202020204" pitchFamily="34" charset="0"/>
              </a:rPr>
            </a:br>
            <a:br>
              <a:rPr lang="en-GB" sz="8000" b="1" dirty="0">
                <a:ln/>
                <a:solidFill>
                  <a:schemeClr val="accent3"/>
                </a:solidFill>
                <a:latin typeface="Arial" panose="020B0604020202020204" pitchFamily="34" charset="0"/>
                <a:cs typeface="Arial" panose="020B0604020202020204" pitchFamily="34" charset="0"/>
              </a:rPr>
            </a:br>
            <a:r>
              <a:rPr lang="en-GB" sz="8000" b="1" i="1" dirty="0">
                <a:ln/>
                <a:solidFill>
                  <a:schemeClr val="accent3"/>
                </a:solidFill>
                <a:latin typeface="Arial" panose="020B0604020202020204" pitchFamily="34" charset="0"/>
                <a:cs typeface="Arial" panose="020B0604020202020204" pitchFamily="34" charset="0"/>
              </a:rPr>
              <a:t>Post‑Traumatic Stress Disorder (PTSD): </a:t>
            </a:r>
            <a:br>
              <a:rPr lang="en-GB" sz="8000" b="1" i="1" dirty="0">
                <a:ln/>
                <a:solidFill>
                  <a:schemeClr val="accent3"/>
                </a:solidFill>
                <a:latin typeface="Arial" panose="020B0604020202020204" pitchFamily="34" charset="0"/>
                <a:cs typeface="Arial" panose="020B0604020202020204" pitchFamily="34" charset="0"/>
              </a:rPr>
            </a:br>
            <a:r>
              <a:rPr lang="en-GB" sz="8000" b="1" i="1" dirty="0">
                <a:ln/>
                <a:solidFill>
                  <a:schemeClr val="accent3"/>
                </a:solidFill>
                <a:latin typeface="Arial" panose="020B0604020202020204" pitchFamily="34" charset="0"/>
                <a:cs typeface="Arial" panose="020B0604020202020204" pitchFamily="34" charset="0"/>
              </a:rPr>
              <a:t>Historical and Contemporary Approaches to Care</a:t>
            </a:r>
            <a:br>
              <a:rPr lang="en-GB" sz="8000" b="1" i="1" dirty="0">
                <a:ln/>
                <a:solidFill>
                  <a:schemeClr val="accent3"/>
                </a:solidFill>
                <a:latin typeface="Arial" panose="020B0604020202020204" pitchFamily="34" charset="0"/>
                <a:cs typeface="Arial" panose="020B0604020202020204" pitchFamily="34" charset="0"/>
              </a:rPr>
            </a:br>
            <a:r>
              <a:rPr lang="en-GB" sz="8000" b="1" i="1" dirty="0">
                <a:ln/>
                <a:solidFill>
                  <a:schemeClr val="accent3"/>
                </a:solidFill>
                <a:latin typeface="Arial" panose="020B0604020202020204" pitchFamily="34" charset="0"/>
                <a:cs typeface="Arial" panose="020B0604020202020204" pitchFamily="34" charset="0"/>
              </a:rPr>
              <a:t>ICD‑11 Code: 6B40</a:t>
            </a:r>
            <a:endParaRPr lang="en-GB" sz="8000" b="1" dirty="0">
              <a:ln/>
              <a:solidFill>
                <a:schemeClr val="accent3"/>
              </a:solidFill>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652337" y="28558612"/>
            <a:ext cx="39848589" cy="3306844"/>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058525" y="9612135"/>
            <a:ext cx="29036209" cy="4154984"/>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8800" b="1" dirty="0">
                <a:ln/>
                <a:solidFill>
                  <a:schemeClr val="accent3"/>
                </a:solidFill>
                <a:latin typeface="Arial" panose="020B0604020202020204" pitchFamily="34" charset="0"/>
                <a:cs typeface="Arial" panose="020B0604020202020204" pitchFamily="34" charset="0"/>
              </a:rPr>
              <a:t>BMHP6029</a:t>
            </a:r>
          </a:p>
          <a:p>
            <a:pPr algn="ctr"/>
            <a:r>
              <a:rPr lang="en-GB" sz="8800" b="1" dirty="0">
                <a:ln/>
                <a:solidFill>
                  <a:schemeClr val="accent3"/>
                </a:solidFill>
                <a:latin typeface="Arial" panose="020B0604020202020204" pitchFamily="34" charset="0"/>
                <a:cs typeface="Arial" panose="020B0604020202020204" pitchFamily="34" charset="0"/>
              </a:rPr>
              <a:t>Psychopathological Classifications and Provisions </a:t>
            </a:r>
            <a:r>
              <a:rPr lang="en-GB" sz="8800" b="1" dirty="0">
                <a:ln/>
                <a:solidFill>
                  <a:schemeClr val="accent3"/>
                </a:solidFill>
                <a:latin typeface="Arial" panose="020B0604020202020204" pitchFamily="34" charset="0"/>
                <a:ea typeface="Aptos" panose="020B0004020202020204" pitchFamily="34" charset="0"/>
                <a:cs typeface="Arial" panose="020B0604020202020204" pitchFamily="34" charset="0"/>
              </a:rPr>
              <a:t>Component</a:t>
            </a:r>
            <a:endParaRPr lang="en-GB" b="1" dirty="0">
              <a:ln/>
              <a:solidFill>
                <a:schemeClr val="accent3"/>
              </a:solidFill>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F3BAF67-1F24-BEEF-8D2B-AD7E28C7A9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79990" y="464024"/>
            <a:ext cx="10803078" cy="7455173"/>
          </a:xfrm>
          <a:prstGeom prst="rect">
            <a:avLst/>
          </a:prstGeom>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3521452" cy="6093863"/>
          </a:xfrm>
          <a:gradFill flip="none" rotWithShape="1">
            <a:gsLst>
              <a:gs pos="0">
                <a:srgbClr val="A032AA">
                  <a:lumMod val="0"/>
                  <a:lumOff val="100000"/>
                </a:srgbClr>
              </a:gs>
              <a:gs pos="58000">
                <a:srgbClr val="A032AA">
                  <a:lumMod val="0"/>
                  <a:lumOff val="100000"/>
                </a:srgbClr>
              </a:gs>
              <a:gs pos="100000">
                <a:srgbClr val="A032AA">
                  <a:lumMod val="100000"/>
                </a:srgbClr>
              </a:gs>
            </a:gsLst>
            <a:path path="circle">
              <a:fillToRect l="100000" t="100000"/>
            </a:path>
            <a:tileRect r="-100000" b="-100000"/>
          </a:gradFill>
        </p:spPr>
        <p:style>
          <a:lnRef idx="0">
            <a:schemeClr val="accent2"/>
          </a:lnRef>
          <a:fillRef idx="3">
            <a:schemeClr val="accent2"/>
          </a:fillRef>
          <a:effectRef idx="3">
            <a:schemeClr val="accent2"/>
          </a:effectRef>
          <a:fontRef idx="minor">
            <a:schemeClr val="lt1"/>
          </a:fontRef>
        </p:style>
        <p:txBody>
          <a:bodyPr/>
          <a:lstStyle/>
          <a:p>
            <a:r>
              <a:rPr lang="en-GB" sz="3500" b="1"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Broad category:</a:t>
            </a:r>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 Trauma‑related disorders within anxiety and stress‑related disorders (World Health </a:t>
            </a:r>
            <a:r>
              <a:rPr lang="en-GB" sz="3500" dirty="0" err="1">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Organization</a:t>
            </a:r>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 2019).</a:t>
            </a:r>
          </a:p>
          <a:p>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Definition: PTSD is defined in ICD‑11 as a trauma‑related disorder following exposure to extremely or persistently horrific events. It involves intrusive memories, avoidance, </a:t>
            </a:r>
            <a:r>
              <a:rPr lang="en-GB" sz="3500" dirty="0" err="1">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hyperarousal</a:t>
            </a:r>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 and a persistent sense of threat (</a:t>
            </a:r>
            <a:r>
              <a:rPr lang="en-GB" sz="3500" dirty="0" err="1">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Brewin</a:t>
            </a:r>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 2020; </a:t>
            </a:r>
            <a:r>
              <a:rPr lang="en-GB" sz="3500" dirty="0" err="1">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Maercker</a:t>
            </a:r>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 2019). </a:t>
            </a:r>
          </a:p>
          <a:p>
            <a:r>
              <a:rPr lang="en-GB" sz="3500" b="1"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Prevalence:</a:t>
            </a:r>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 Around 3–4% of the global population experience PTSD annually; higher rates occur among veterans, refugees, and survivors of violence (Nickerson, 2020; </a:t>
            </a:r>
            <a:r>
              <a:rPr lang="en-GB" sz="3500" dirty="0" err="1">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Yehuda</a:t>
            </a:r>
            <a:r>
              <a:rPr lang="en-GB" sz="3500"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rPr>
              <a:t> and McFarlane, 2020).</a:t>
            </a:r>
          </a:p>
          <a:p>
            <a:endParaRPr lang="en-GB" dirty="0">
              <a:ln w="0"/>
              <a:effectLst>
                <a:outerShdw blurRad="38100" dist="19050" dir="2700000" algn="tl" rotWithShape="0">
                  <a:schemeClr val="dk1">
                    <a:alpha val="40000"/>
                  </a:schemeClr>
                </a:outerShdw>
              </a:effectLst>
              <a:latin typeface="Arial" panose="020B0604020202020204" pitchFamily="34" charset="0"/>
              <a:ea typeface="ADLaM Display" panose="02010000000000000000" pitchFamily="2" charset="77"/>
              <a:cs typeface="Arial" panose="020B06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100"/>
            <a:ext cx="10828451" cy="910836"/>
          </a:xfrm>
        </p:spPr>
        <p:style>
          <a:lnRef idx="0">
            <a:schemeClr val="accent5"/>
          </a:lnRef>
          <a:fillRef idx="3">
            <a:schemeClr val="accent5"/>
          </a:fillRef>
          <a:effectRef idx="3">
            <a:schemeClr val="accent5"/>
          </a:effectRef>
          <a:fontRef idx="minor">
            <a:schemeClr val="lt1"/>
          </a:fontRef>
        </p:style>
        <p:txBody>
          <a:bodyPr/>
          <a:lstStyle/>
          <a:p>
            <a:r>
              <a:rPr lang="en-GB" sz="5000" u="none" dirty="0">
                <a:solidFill>
                  <a:srgbClr val="F3F5FA"/>
                </a:solidFill>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93705" y="22785223"/>
            <a:ext cx="13745620" cy="1211981"/>
          </a:xfrm>
          <a:ln/>
        </p:spPr>
        <p:style>
          <a:lnRef idx="0">
            <a:schemeClr val="accent5"/>
          </a:lnRef>
          <a:fillRef idx="3">
            <a:schemeClr val="accent5"/>
          </a:fillRef>
          <a:effectRef idx="3">
            <a:schemeClr val="accent5"/>
          </a:effectRef>
          <a:fontRef idx="minor">
            <a:schemeClr val="lt1"/>
          </a:fontRef>
        </p:style>
        <p:txBody>
          <a:bodyPr/>
          <a:lstStyle/>
          <a:p>
            <a:r>
              <a:rPr lang="en-GB" sz="5000" u="none" dirty="0">
                <a:solidFill>
                  <a:srgbClr val="F3F5FA"/>
                </a:solidFill>
                <a:latin typeface="Aptos" panose="020B0004020202020204" pitchFamily="34" charset="0"/>
              </a:rPr>
              <a:t>Causes, Symptoms, Diagnosis</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4122822" y="12715707"/>
            <a:ext cx="8171820" cy="9030135"/>
          </a:xfrm>
          <a:gradFill flip="none" rotWithShape="1">
            <a:gsLst>
              <a:gs pos="0">
                <a:srgbClr val="A032AA">
                  <a:lumMod val="0"/>
                  <a:lumOff val="100000"/>
                </a:srgbClr>
              </a:gs>
              <a:gs pos="35000">
                <a:srgbClr val="A032AA">
                  <a:lumMod val="0"/>
                  <a:lumOff val="100000"/>
                </a:srgbClr>
              </a:gs>
              <a:gs pos="100000">
                <a:srgbClr val="A032AA">
                  <a:lumMod val="100000"/>
                </a:srgbClr>
              </a:gs>
            </a:gsLst>
            <a:path path="circle">
              <a:fillToRect l="50000" t="-80000" r="50000" b="180000"/>
            </a:path>
            <a:tileRect/>
          </a:gradFill>
        </p:spPr>
        <p:style>
          <a:lnRef idx="0">
            <a:schemeClr val="accent2"/>
          </a:lnRef>
          <a:fillRef idx="3">
            <a:schemeClr val="accent2"/>
          </a:fillRef>
          <a:effectRef idx="3">
            <a:schemeClr val="accent2"/>
          </a:effectRef>
          <a:fontRef idx="minor">
            <a:schemeClr val="lt1"/>
          </a:fontRef>
        </p:style>
        <p:txBody>
          <a:bodyPr/>
          <a:lstStyle/>
          <a:p>
            <a:r>
              <a:rPr lang="en-GB" sz="3500" b="1" dirty="0">
                <a:solidFill>
                  <a:srgbClr val="000000"/>
                </a:solidFill>
                <a:latin typeface="Arial" panose="020B0604020202020204" pitchFamily="34" charset="0"/>
                <a:ea typeface="ADLaM Display" panose="02010000000000000000" pitchFamily="2" charset="77"/>
                <a:cs typeface="Arial" panose="020B0604020202020204" pitchFamily="34" charset="0"/>
              </a:rPr>
              <a:t>Past views:</a:t>
            </a:r>
            <a:endPar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endParaRPr>
          </a:p>
          <a:p>
            <a:pPr lvl="0"/>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19th–20th century: Symptoms labelled as hysteria, “railway spine,” or “shell shock”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Hoge</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2020).</a:t>
            </a:r>
          </a:p>
          <a:p>
            <a:pPr lvl="0"/>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World Wars: Soldiers punished or discharged for “lack of moral fibre”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Hoge</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2020).</a:t>
            </a:r>
          </a:p>
          <a:p>
            <a:pPr lvl="0"/>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PTSD formally recognised in DSM‑III after advocacy by veterans and survivors (American Psychiatric Association, 2013).</a:t>
            </a:r>
          </a:p>
          <a:p>
            <a:r>
              <a:rPr lang="en-GB" sz="3500" b="1" dirty="0">
                <a:solidFill>
                  <a:srgbClr val="000000"/>
                </a:solidFill>
                <a:latin typeface="Arial" panose="020B0604020202020204" pitchFamily="34" charset="0"/>
                <a:ea typeface="ADLaM Display" panose="02010000000000000000" pitchFamily="2" charset="77"/>
                <a:cs typeface="Arial" panose="020B0604020202020204" pitchFamily="34" charset="0"/>
              </a:rPr>
              <a:t>Medical evolution:</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Shift from moral weakness to psychological injury; improved diagnostic accuracy and treatment planning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Maercker</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2019).</a:t>
            </a:r>
          </a:p>
          <a:p>
            <a:pPr lvl="0"/>
            <a:endPar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4122822" y="10735148"/>
            <a:ext cx="8171821" cy="1980558"/>
          </a:xfrm>
        </p:spPr>
        <p:style>
          <a:lnRef idx="0">
            <a:schemeClr val="accent5"/>
          </a:lnRef>
          <a:fillRef idx="3">
            <a:schemeClr val="accent5"/>
          </a:fillRef>
          <a:effectRef idx="3">
            <a:schemeClr val="accent5"/>
          </a:effectRef>
          <a:fontRef idx="minor">
            <a:schemeClr val="lt1"/>
          </a:fontRef>
        </p:style>
        <p:txBody>
          <a:bodyPr/>
          <a:lstStyle/>
          <a:p>
            <a:r>
              <a:rPr lang="en-GB" sz="4800" u="none" dirty="0">
                <a:solidFill>
                  <a:srgbClr val="F3F5FA"/>
                </a:solidFill>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4113452" y="5503830"/>
            <a:ext cx="18438942" cy="5176794"/>
          </a:xfrm>
          <a:gradFill flip="none" rotWithShape="1">
            <a:gsLst>
              <a:gs pos="0">
                <a:srgbClr val="A032AA">
                  <a:lumMod val="0"/>
                  <a:lumOff val="100000"/>
                </a:srgbClr>
              </a:gs>
              <a:gs pos="35000">
                <a:srgbClr val="A032AA">
                  <a:lumMod val="0"/>
                  <a:lumOff val="100000"/>
                </a:srgbClr>
              </a:gs>
              <a:gs pos="100000">
                <a:srgbClr val="A032AA">
                  <a:lumMod val="100000"/>
                </a:srgbClr>
              </a:gs>
            </a:gsLst>
            <a:path path="circle">
              <a:fillToRect l="50000" t="-80000" r="50000" b="180000"/>
            </a:path>
            <a:tileRect/>
          </a:gradFill>
        </p:spPr>
        <p:style>
          <a:lnRef idx="0">
            <a:schemeClr val="accent2"/>
          </a:lnRef>
          <a:fillRef idx="3">
            <a:schemeClr val="accent2"/>
          </a:fillRef>
          <a:effectRef idx="3">
            <a:schemeClr val="accent2"/>
          </a:effectRef>
          <a:fontRef idx="minor">
            <a:schemeClr val="lt1"/>
          </a:fontRef>
        </p:style>
        <p:txBody>
          <a:bodyPr/>
          <a:lstStyle/>
          <a:p>
            <a:r>
              <a:rPr lang="en-GB" sz="3500" u="none" dirty="0">
                <a:solidFill>
                  <a:srgbClr val="000000"/>
                </a:solidFill>
                <a:latin typeface="Arial" panose="020B0604020202020204" pitchFamily="34" charset="0"/>
                <a:cs typeface="Arial" panose="020B0604020202020204" pitchFamily="34" charset="0"/>
              </a:rPr>
              <a:t>Evidence‑based interventions:</a:t>
            </a:r>
            <a:endParaRPr lang="en-GB" sz="3500" b="0" u="none" dirty="0">
              <a:solidFill>
                <a:srgbClr val="000000"/>
              </a:solidFill>
              <a:latin typeface="Arial" panose="020B0604020202020204" pitchFamily="34" charset="0"/>
              <a:cs typeface="Arial" panose="020B0604020202020204" pitchFamily="34" charset="0"/>
            </a:endParaRPr>
          </a:p>
          <a:p>
            <a:pPr lvl="0"/>
            <a:r>
              <a:rPr lang="en-GB" sz="3500" b="0" u="none" dirty="0">
                <a:solidFill>
                  <a:srgbClr val="000000"/>
                </a:solidFill>
                <a:latin typeface="Arial" panose="020B0604020202020204" pitchFamily="34" charset="0"/>
                <a:cs typeface="Arial" panose="020B0604020202020204" pitchFamily="34" charset="0"/>
              </a:rPr>
              <a:t>Trauma‑focused CBT (TF‑CBT) (</a:t>
            </a:r>
            <a:r>
              <a:rPr lang="en-GB" sz="3500" b="0" u="none" dirty="0" err="1">
                <a:solidFill>
                  <a:srgbClr val="000000"/>
                </a:solidFill>
                <a:latin typeface="Arial" panose="020B0604020202020204" pitchFamily="34" charset="0"/>
                <a:cs typeface="Arial" panose="020B0604020202020204" pitchFamily="34" charset="0"/>
              </a:rPr>
              <a:t>Cloitre</a:t>
            </a:r>
            <a:r>
              <a:rPr lang="en-GB" sz="3500" b="0" u="none" dirty="0">
                <a:solidFill>
                  <a:srgbClr val="000000"/>
                </a:solidFill>
                <a:latin typeface="Arial" panose="020B0604020202020204" pitchFamily="34" charset="0"/>
                <a:cs typeface="Arial" panose="020B0604020202020204" pitchFamily="34" charset="0"/>
              </a:rPr>
              <a:t>, 2020)</a:t>
            </a:r>
          </a:p>
          <a:p>
            <a:pPr lvl="0"/>
            <a:r>
              <a:rPr lang="en-GB" sz="3500" b="0" u="none" dirty="0">
                <a:solidFill>
                  <a:srgbClr val="000000"/>
                </a:solidFill>
                <a:latin typeface="Arial" panose="020B0604020202020204" pitchFamily="34" charset="0"/>
                <a:cs typeface="Arial" panose="020B0604020202020204" pitchFamily="34" charset="0"/>
              </a:rPr>
              <a:t>Eye Movement </a:t>
            </a:r>
            <a:r>
              <a:rPr lang="en-GB" sz="3500" b="0" u="none" dirty="0" err="1">
                <a:solidFill>
                  <a:srgbClr val="000000"/>
                </a:solidFill>
                <a:latin typeface="Arial" panose="020B0604020202020204" pitchFamily="34" charset="0"/>
                <a:cs typeface="Arial" panose="020B0604020202020204" pitchFamily="34" charset="0"/>
              </a:rPr>
              <a:t>Desensitization</a:t>
            </a:r>
            <a:r>
              <a:rPr lang="en-GB" sz="3500" b="0" u="none" dirty="0">
                <a:solidFill>
                  <a:srgbClr val="000000"/>
                </a:solidFill>
                <a:latin typeface="Arial" panose="020B0604020202020204" pitchFamily="34" charset="0"/>
                <a:cs typeface="Arial" panose="020B0604020202020204" pitchFamily="34" charset="0"/>
              </a:rPr>
              <a:t> and Reprocessing (EMDR) (</a:t>
            </a:r>
            <a:r>
              <a:rPr lang="en-GB" sz="3500" b="0" u="none" dirty="0" err="1">
                <a:solidFill>
                  <a:srgbClr val="000000"/>
                </a:solidFill>
                <a:latin typeface="Arial" panose="020B0604020202020204" pitchFamily="34" charset="0"/>
                <a:cs typeface="Arial" panose="020B0604020202020204" pitchFamily="34" charset="0"/>
              </a:rPr>
              <a:t>Nijenhuis</a:t>
            </a:r>
            <a:r>
              <a:rPr lang="en-GB" sz="3500" b="0" u="none" dirty="0">
                <a:solidFill>
                  <a:srgbClr val="000000"/>
                </a:solidFill>
                <a:latin typeface="Arial" panose="020B0604020202020204" pitchFamily="34" charset="0"/>
                <a:cs typeface="Arial" panose="020B0604020202020204" pitchFamily="34" charset="0"/>
              </a:rPr>
              <a:t>, 2020)</a:t>
            </a:r>
          </a:p>
          <a:p>
            <a:pPr lvl="0"/>
            <a:r>
              <a:rPr lang="en-GB" sz="3500" b="0" u="none" dirty="0">
                <a:solidFill>
                  <a:srgbClr val="000000"/>
                </a:solidFill>
                <a:latin typeface="Arial" panose="020B0604020202020204" pitchFamily="34" charset="0"/>
                <a:cs typeface="Arial" panose="020B0604020202020204" pitchFamily="34" charset="0"/>
              </a:rPr>
              <a:t>Narrative Exposure Therapy (NET) (</a:t>
            </a:r>
            <a:r>
              <a:rPr lang="en-GB" sz="3500" b="0" u="none" dirty="0" err="1">
                <a:solidFill>
                  <a:srgbClr val="000000"/>
                </a:solidFill>
                <a:latin typeface="Arial" panose="020B0604020202020204" pitchFamily="34" charset="0"/>
                <a:cs typeface="Arial" panose="020B0604020202020204" pitchFamily="34" charset="0"/>
              </a:rPr>
              <a:t>Cloitre</a:t>
            </a:r>
            <a:r>
              <a:rPr lang="en-GB" sz="3500" b="0" u="none" dirty="0">
                <a:solidFill>
                  <a:srgbClr val="000000"/>
                </a:solidFill>
                <a:latin typeface="Arial" panose="020B0604020202020204" pitchFamily="34" charset="0"/>
                <a:cs typeface="Arial" panose="020B0604020202020204" pitchFamily="34" charset="0"/>
              </a:rPr>
              <a:t>, 2020)</a:t>
            </a:r>
          </a:p>
          <a:p>
            <a:pPr lvl="0"/>
            <a:r>
              <a:rPr lang="en-GB" sz="3500" b="0" u="none" dirty="0">
                <a:solidFill>
                  <a:srgbClr val="000000"/>
                </a:solidFill>
                <a:latin typeface="Arial" panose="020B0604020202020204" pitchFamily="34" charset="0"/>
                <a:cs typeface="Arial" panose="020B0604020202020204" pitchFamily="34" charset="0"/>
              </a:rPr>
              <a:t>Pharmacological management (SSRIs) (</a:t>
            </a:r>
            <a:r>
              <a:rPr lang="en-GB" sz="3500" b="0" u="none" dirty="0" err="1">
                <a:solidFill>
                  <a:srgbClr val="000000"/>
                </a:solidFill>
                <a:latin typeface="Arial" panose="020B0604020202020204" pitchFamily="34" charset="0"/>
                <a:cs typeface="Arial" panose="020B0604020202020204" pitchFamily="34" charset="0"/>
              </a:rPr>
              <a:t>Nijenhuis</a:t>
            </a:r>
            <a:r>
              <a:rPr lang="en-GB" sz="3500" b="0" u="none" dirty="0">
                <a:solidFill>
                  <a:srgbClr val="000000"/>
                </a:solidFill>
                <a:latin typeface="Arial" panose="020B0604020202020204" pitchFamily="34" charset="0"/>
                <a:cs typeface="Arial" panose="020B0604020202020204" pitchFamily="34" charset="0"/>
              </a:rPr>
              <a:t>, 2020)</a:t>
            </a:r>
          </a:p>
          <a:p>
            <a:r>
              <a:rPr lang="en-GB" sz="3500" u="none" dirty="0">
                <a:solidFill>
                  <a:srgbClr val="000000"/>
                </a:solidFill>
                <a:latin typeface="Arial" panose="020B0604020202020204" pitchFamily="34" charset="0"/>
                <a:cs typeface="Arial" panose="020B0604020202020204" pitchFamily="34" charset="0"/>
              </a:rPr>
              <a:t>Holistic approaches:</a:t>
            </a:r>
            <a:r>
              <a:rPr lang="en-GB" sz="3500" b="0" u="none" dirty="0">
                <a:solidFill>
                  <a:srgbClr val="000000"/>
                </a:solidFill>
                <a:latin typeface="Arial" panose="020B0604020202020204" pitchFamily="34" charset="0"/>
                <a:cs typeface="Arial" panose="020B0604020202020204" pitchFamily="34" charset="0"/>
              </a:rPr>
              <a:t> Community and peer support, empowerment, resilience‑building, and trauma‑informed care across health and social services (Greenberg and Jones, 2020).</a:t>
            </a:r>
          </a:p>
          <a:p>
            <a:endParaRPr lang="en-GB"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294647" y="22606323"/>
            <a:ext cx="10179666" cy="923322"/>
          </a:xfrm>
        </p:spPr>
        <p:style>
          <a:lnRef idx="0">
            <a:schemeClr val="accent5"/>
          </a:lnRef>
          <a:fillRef idx="3">
            <a:schemeClr val="accent5"/>
          </a:fillRef>
          <a:effectRef idx="3">
            <a:schemeClr val="accent5"/>
          </a:effectRef>
          <a:fontRef idx="minor">
            <a:schemeClr val="lt1"/>
          </a:fontRef>
        </p:style>
        <p:txBody>
          <a:bodyPr/>
          <a:lstStyle/>
          <a:p>
            <a:r>
              <a:rPr lang="en-GB" sz="4800" u="none" dirty="0">
                <a:solidFill>
                  <a:srgbClr val="F3F5FA"/>
                </a:solidFill>
                <a:latin typeface="Aptos" panose="020B0004020202020204" pitchFamily="34" charset="0"/>
              </a:rPr>
              <a:t>Recommendations</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294647" y="23529645"/>
            <a:ext cx="10179667" cy="8106812"/>
          </a:xfrm>
          <a:gradFill flip="none" rotWithShape="1">
            <a:gsLst>
              <a:gs pos="0">
                <a:srgbClr val="A032AA">
                  <a:lumMod val="0"/>
                  <a:lumOff val="100000"/>
                </a:srgbClr>
              </a:gs>
              <a:gs pos="35000">
                <a:srgbClr val="A032AA">
                  <a:lumMod val="0"/>
                  <a:lumOff val="100000"/>
                </a:srgbClr>
              </a:gs>
              <a:gs pos="100000">
                <a:srgbClr val="A032AA">
                  <a:lumMod val="100000"/>
                </a:srgbClr>
              </a:gs>
            </a:gsLst>
            <a:path path="circle">
              <a:fillToRect l="50000" t="-80000" r="50000" b="180000"/>
            </a:path>
            <a:tileRect/>
          </a:gradFill>
        </p:spPr>
        <p:style>
          <a:lnRef idx="0">
            <a:schemeClr val="accent2"/>
          </a:lnRef>
          <a:fillRef idx="3">
            <a:schemeClr val="accent2"/>
          </a:fillRef>
          <a:effectRef idx="3">
            <a:schemeClr val="accent2"/>
          </a:effectRef>
          <a:fontRef idx="minor">
            <a:schemeClr val="lt1"/>
          </a:fontRef>
        </p:style>
        <p:txBody>
          <a:bodyPr/>
          <a:lstStyle/>
          <a:p>
            <a:pPr marL="571500" lvl="0" indent="-571500">
              <a:buFont typeface="Arial" panose="020B0604020202020204" pitchFamily="34" charset="0"/>
              <a:buChar char="•"/>
            </a:pPr>
            <a:r>
              <a:rPr lang="en-GB" sz="3600" dirty="0">
                <a:solidFill>
                  <a:srgbClr val="000000"/>
                </a:solidFill>
                <a:latin typeface="Arial" panose="020B0604020202020204" pitchFamily="34" charset="0"/>
                <a:cs typeface="Arial" panose="020B0604020202020204" pitchFamily="34" charset="0"/>
              </a:rPr>
              <a:t>Expand culturally adapted trauma services (Nickerson, 2020).</a:t>
            </a:r>
          </a:p>
          <a:p>
            <a:pPr marL="571500" lvl="0" indent="-571500">
              <a:buFont typeface="Arial" panose="020B0604020202020204" pitchFamily="34" charset="0"/>
              <a:buChar char="•"/>
            </a:pPr>
            <a:r>
              <a:rPr lang="en-GB" sz="3600" dirty="0">
                <a:solidFill>
                  <a:srgbClr val="000000"/>
                </a:solidFill>
                <a:latin typeface="Arial" panose="020B0604020202020204" pitchFamily="34" charset="0"/>
                <a:cs typeface="Arial" panose="020B0604020202020204" pitchFamily="34" charset="0"/>
              </a:rPr>
              <a:t>Integrate multidisciplinary and community‑based interventions (</a:t>
            </a:r>
            <a:r>
              <a:rPr lang="en-GB" sz="3600" dirty="0" err="1">
                <a:solidFill>
                  <a:srgbClr val="000000"/>
                </a:solidFill>
                <a:latin typeface="Arial" panose="020B0604020202020204" pitchFamily="34" charset="0"/>
                <a:cs typeface="Arial" panose="020B0604020202020204" pitchFamily="34" charset="0"/>
              </a:rPr>
              <a:t>Maercker</a:t>
            </a:r>
            <a:r>
              <a:rPr lang="en-GB" sz="3600" dirty="0">
                <a:solidFill>
                  <a:srgbClr val="000000"/>
                </a:solidFill>
                <a:latin typeface="Arial" panose="020B0604020202020204" pitchFamily="34" charset="0"/>
                <a:cs typeface="Arial" panose="020B0604020202020204" pitchFamily="34" charset="0"/>
              </a:rPr>
              <a:t>, 2019).</a:t>
            </a:r>
          </a:p>
          <a:p>
            <a:pPr marL="571500" lvl="0" indent="-571500">
              <a:buFont typeface="Arial" panose="020B0604020202020204" pitchFamily="34" charset="0"/>
              <a:buChar char="•"/>
            </a:pPr>
            <a:r>
              <a:rPr lang="en-GB" sz="3600" dirty="0">
                <a:solidFill>
                  <a:srgbClr val="000000"/>
                </a:solidFill>
                <a:latin typeface="Arial" panose="020B0604020202020204" pitchFamily="34" charset="0"/>
                <a:cs typeface="Arial" panose="020B0604020202020204" pitchFamily="34" charset="0"/>
              </a:rPr>
              <a:t>Increase trauma‑informed training across health, social care, and criminal justice (</a:t>
            </a:r>
            <a:r>
              <a:rPr lang="en-GB" sz="3600" dirty="0" err="1">
                <a:solidFill>
                  <a:srgbClr val="000000"/>
                </a:solidFill>
                <a:latin typeface="Arial" panose="020B0604020202020204" pitchFamily="34" charset="0"/>
                <a:cs typeface="Arial" panose="020B0604020202020204" pitchFamily="34" charset="0"/>
              </a:rPr>
              <a:t>Cloitre</a:t>
            </a:r>
            <a:r>
              <a:rPr lang="en-GB" sz="3600" dirty="0">
                <a:solidFill>
                  <a:srgbClr val="000000"/>
                </a:solidFill>
                <a:latin typeface="Arial" panose="020B0604020202020204" pitchFamily="34" charset="0"/>
                <a:cs typeface="Arial" panose="020B0604020202020204" pitchFamily="34" charset="0"/>
              </a:rPr>
              <a:t>, 2020).</a:t>
            </a:r>
          </a:p>
          <a:p>
            <a:pPr marL="571500" lvl="0" indent="-571500">
              <a:buFont typeface="Arial" panose="020B0604020202020204" pitchFamily="34" charset="0"/>
              <a:buChar char="•"/>
            </a:pPr>
            <a:r>
              <a:rPr lang="en-GB" sz="3600" dirty="0">
                <a:solidFill>
                  <a:srgbClr val="000000"/>
                </a:solidFill>
                <a:latin typeface="Arial" panose="020B0604020202020204" pitchFamily="34" charset="0"/>
                <a:cs typeface="Arial" panose="020B0604020202020204" pitchFamily="34" charset="0"/>
              </a:rPr>
              <a:t>Improve access for children, young people, and marginalised groups (Greenberg and Jones, 2020).</a:t>
            </a:r>
          </a:p>
          <a:p>
            <a:pPr marL="571500" lvl="0" indent="-571500">
              <a:buFont typeface="Arial" panose="020B0604020202020204" pitchFamily="34" charset="0"/>
              <a:buChar char="•"/>
            </a:pPr>
            <a:r>
              <a:rPr lang="en-GB" sz="3600" dirty="0">
                <a:solidFill>
                  <a:srgbClr val="000000"/>
                </a:solidFill>
                <a:latin typeface="Arial" panose="020B0604020202020204" pitchFamily="34" charset="0"/>
                <a:cs typeface="Arial" panose="020B0604020202020204" pitchFamily="34" charset="0"/>
              </a:rPr>
              <a:t>Promote public education to reduce stigma (</a:t>
            </a:r>
            <a:r>
              <a:rPr lang="en-GB" sz="3600" dirty="0" err="1">
                <a:solidFill>
                  <a:srgbClr val="000000"/>
                </a:solidFill>
                <a:latin typeface="Arial" panose="020B0604020202020204" pitchFamily="34" charset="0"/>
                <a:cs typeface="Arial" panose="020B0604020202020204" pitchFamily="34" charset="0"/>
              </a:rPr>
              <a:t>Hoge</a:t>
            </a:r>
            <a:r>
              <a:rPr lang="en-GB" sz="3600" dirty="0">
                <a:solidFill>
                  <a:srgbClr val="000000"/>
                </a:solidFill>
                <a:latin typeface="Arial" panose="020B0604020202020204" pitchFamily="34" charset="0"/>
                <a:cs typeface="Arial" panose="020B0604020202020204" pitchFamily="34" charset="0"/>
              </a:rPr>
              <a:t>, 2020).</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2474313" y="4597520"/>
            <a:ext cx="11051509" cy="869914"/>
          </a:xfrm>
        </p:spPr>
        <p:style>
          <a:lnRef idx="0">
            <a:schemeClr val="accent5"/>
          </a:lnRef>
          <a:fillRef idx="3">
            <a:schemeClr val="accent5"/>
          </a:fillRef>
          <a:effectRef idx="3">
            <a:schemeClr val="accent5"/>
          </a:effectRef>
          <a:fontRef idx="minor">
            <a:schemeClr val="lt1"/>
          </a:fontRef>
        </p:style>
        <p:txBody>
          <a:bodyPr/>
          <a:lstStyle/>
          <a:p>
            <a:r>
              <a:rPr lang="en-GB" sz="4800" u="none" dirty="0">
                <a:solidFill>
                  <a:srgbClr val="F3F5FA"/>
                </a:solidFill>
                <a:latin typeface="Aptos" panose="020B0004020202020204" pitchFamily="34" charset="0"/>
              </a:rPr>
              <a:t>Conclusions</a:t>
            </a:r>
            <a:r>
              <a:rPr lang="en-GB" sz="48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2606640" y="5467433"/>
            <a:ext cx="10864937" cy="7737975"/>
          </a:xfrm>
          <a:gradFill flip="none" rotWithShape="1">
            <a:gsLst>
              <a:gs pos="0">
                <a:srgbClr val="A032AA">
                  <a:lumMod val="0"/>
                  <a:lumOff val="100000"/>
                </a:srgbClr>
              </a:gs>
              <a:gs pos="54000">
                <a:srgbClr val="A032AA">
                  <a:lumMod val="0"/>
                  <a:lumOff val="100000"/>
                </a:srgbClr>
              </a:gs>
              <a:gs pos="100000">
                <a:srgbClr val="A032AA">
                  <a:lumMod val="100000"/>
                </a:srgbClr>
              </a:gs>
            </a:gsLst>
            <a:path path="circle">
              <a:fillToRect t="100000" r="100000"/>
            </a:path>
            <a:tileRect l="-100000" b="-100000"/>
          </a:gradFill>
        </p:spPr>
        <p:style>
          <a:lnRef idx="0">
            <a:schemeClr val="accent2"/>
          </a:lnRef>
          <a:fillRef idx="3">
            <a:schemeClr val="accent2"/>
          </a:fillRef>
          <a:effectRef idx="3">
            <a:schemeClr val="accent2"/>
          </a:effectRef>
          <a:fontRef idx="minor">
            <a:schemeClr val="lt1"/>
          </a:fontRef>
        </p:style>
        <p:txBody>
          <a:bodyPr/>
          <a:lstStyle/>
          <a:p>
            <a:pPr>
              <a:spcAft>
                <a:spcPts val="1100"/>
              </a:spcAft>
            </a:pPr>
            <a:r>
              <a:rPr lang="en-GB" sz="3600" dirty="0">
                <a:solidFill>
                  <a:srgbClr val="000000"/>
                </a:solidFill>
                <a:latin typeface="Arial" panose="020B0604020202020204" pitchFamily="34" charset="0"/>
                <a:cs typeface="Arial" panose="020B0604020202020204" pitchFamily="34" charset="0"/>
              </a:rPr>
              <a:t>Understanding PTSD through historical, cultural and </a:t>
            </a:r>
            <a:r>
              <a:rPr lang="en-GB" sz="3600" dirty="0" err="1">
                <a:solidFill>
                  <a:srgbClr val="000000"/>
                </a:solidFill>
                <a:latin typeface="Arial" panose="020B0604020202020204" pitchFamily="34" charset="0"/>
                <a:cs typeface="Arial" panose="020B0604020202020204" pitchFamily="34" charset="0"/>
              </a:rPr>
              <a:t>biopsychosocial</a:t>
            </a:r>
            <a:r>
              <a:rPr lang="en-GB" sz="3600" dirty="0">
                <a:solidFill>
                  <a:srgbClr val="000000"/>
                </a:solidFill>
                <a:latin typeface="Arial" panose="020B0604020202020204" pitchFamily="34" charset="0"/>
                <a:cs typeface="Arial" panose="020B0604020202020204" pitchFamily="34" charset="0"/>
              </a:rPr>
              <a:t> perspectives strengthens diagnosis, treatment and recovery outcomes (</a:t>
            </a:r>
            <a:r>
              <a:rPr lang="en-GB" sz="3600" dirty="0" err="1">
                <a:solidFill>
                  <a:srgbClr val="000000"/>
                </a:solidFill>
                <a:latin typeface="Arial" panose="020B0604020202020204" pitchFamily="34" charset="0"/>
                <a:cs typeface="Arial" panose="020B0604020202020204" pitchFamily="34" charset="0"/>
              </a:rPr>
              <a:t>Brewin</a:t>
            </a:r>
            <a:r>
              <a:rPr lang="en-GB" sz="3600" dirty="0">
                <a:solidFill>
                  <a:srgbClr val="000000"/>
                </a:solidFill>
                <a:latin typeface="Arial" panose="020B0604020202020204" pitchFamily="34" charset="0"/>
                <a:cs typeface="Arial" panose="020B0604020202020204" pitchFamily="34" charset="0"/>
              </a:rPr>
              <a:t>, 2020; </a:t>
            </a:r>
            <a:r>
              <a:rPr lang="en-GB" sz="3600" dirty="0" err="1">
                <a:solidFill>
                  <a:srgbClr val="000000"/>
                </a:solidFill>
                <a:latin typeface="Arial" panose="020B0604020202020204" pitchFamily="34" charset="0"/>
                <a:cs typeface="Arial" panose="020B0604020202020204" pitchFamily="34" charset="0"/>
              </a:rPr>
              <a:t>Yehuda</a:t>
            </a:r>
            <a:r>
              <a:rPr lang="en-GB" sz="3600" dirty="0">
                <a:solidFill>
                  <a:srgbClr val="000000"/>
                </a:solidFill>
                <a:latin typeface="Arial" panose="020B0604020202020204" pitchFamily="34" charset="0"/>
                <a:cs typeface="Arial" panose="020B0604020202020204" pitchFamily="34" charset="0"/>
              </a:rPr>
              <a:t> and McFarlane, 2020).The shift from early misinterpretations to modern trauma‑informed practice highlights how professional knowledge has evolved (</a:t>
            </a:r>
            <a:r>
              <a:rPr lang="en-GB" sz="3600" dirty="0" err="1">
                <a:solidFill>
                  <a:srgbClr val="000000"/>
                </a:solidFill>
                <a:latin typeface="Arial" panose="020B0604020202020204" pitchFamily="34" charset="0"/>
                <a:cs typeface="Arial" panose="020B0604020202020204" pitchFamily="34" charset="0"/>
              </a:rPr>
              <a:t>Hoge</a:t>
            </a:r>
            <a:r>
              <a:rPr lang="en-GB" sz="3600" dirty="0">
                <a:solidFill>
                  <a:srgbClr val="000000"/>
                </a:solidFill>
                <a:latin typeface="Arial" panose="020B0604020202020204" pitchFamily="34" charset="0"/>
                <a:cs typeface="Arial" panose="020B0604020202020204" pitchFamily="34" charset="0"/>
              </a:rPr>
              <a:t>, 2020; American Psychiatric Association, 2013). Evidence‑based and culturally responsive interventions further support person‑centred care and long‑term wellbeing (</a:t>
            </a:r>
            <a:r>
              <a:rPr lang="en-GB" sz="3600" dirty="0" err="1">
                <a:solidFill>
                  <a:srgbClr val="000000"/>
                </a:solidFill>
                <a:latin typeface="Arial" panose="020B0604020202020204" pitchFamily="34" charset="0"/>
                <a:cs typeface="Arial" panose="020B0604020202020204" pitchFamily="34" charset="0"/>
              </a:rPr>
              <a:t>Cloitre</a:t>
            </a:r>
            <a:r>
              <a:rPr lang="en-GB" sz="3600" dirty="0">
                <a:solidFill>
                  <a:srgbClr val="000000"/>
                </a:solidFill>
                <a:latin typeface="Arial" panose="020B0604020202020204" pitchFamily="34" charset="0"/>
                <a:cs typeface="Arial" panose="020B0604020202020204" pitchFamily="34" charset="0"/>
              </a:rPr>
              <a:t>, 2020; </a:t>
            </a:r>
            <a:r>
              <a:rPr lang="en-GB" sz="3600" dirty="0" err="1">
                <a:solidFill>
                  <a:srgbClr val="000000"/>
                </a:solidFill>
                <a:latin typeface="Arial" panose="020B0604020202020204" pitchFamily="34" charset="0"/>
                <a:cs typeface="Arial" panose="020B0604020202020204" pitchFamily="34" charset="0"/>
              </a:rPr>
              <a:t>Maercker</a:t>
            </a:r>
            <a:r>
              <a:rPr lang="en-GB" sz="3600" dirty="0">
                <a:solidFill>
                  <a:srgbClr val="000000"/>
                </a:solidFill>
                <a:latin typeface="Arial" panose="020B0604020202020204" pitchFamily="34" charset="0"/>
                <a:cs typeface="Arial" panose="020B0604020202020204" pitchFamily="34" charset="0"/>
              </a:rPr>
              <a:t>, 2019).</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2552396" y="13327378"/>
            <a:ext cx="10973426" cy="1333493"/>
          </a:xfrm>
        </p:spPr>
        <p:style>
          <a:lnRef idx="0">
            <a:schemeClr val="accent5"/>
          </a:lnRef>
          <a:fillRef idx="3">
            <a:schemeClr val="accent5"/>
          </a:fillRef>
          <a:effectRef idx="3">
            <a:schemeClr val="accent5"/>
          </a:effectRef>
          <a:fontRef idx="minor">
            <a:schemeClr val="lt1"/>
          </a:fontRef>
        </p:style>
        <p:txBody>
          <a:bodyPr/>
          <a:lstStyle/>
          <a:p>
            <a:r>
              <a:rPr lang="en-GB" sz="4800" u="none" dirty="0">
                <a:solidFill>
                  <a:srgbClr val="F3F5FA"/>
                </a:solidFill>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2606640" y="14592558"/>
            <a:ext cx="10997265" cy="17043897"/>
          </a:xfrm>
          <a:gradFill flip="none" rotWithShape="1">
            <a:gsLst>
              <a:gs pos="0">
                <a:srgbClr val="A032AA">
                  <a:lumMod val="0"/>
                  <a:lumOff val="100000"/>
                </a:srgbClr>
              </a:gs>
              <a:gs pos="55000">
                <a:srgbClr val="FFFFFF"/>
              </a:gs>
              <a:gs pos="100000">
                <a:srgbClr val="A032AA">
                  <a:lumMod val="100000"/>
                </a:srgbClr>
              </a:gs>
            </a:gsLst>
            <a:path path="circle">
              <a:fillToRect r="100000" b="100000"/>
            </a:path>
            <a:tileRect l="-100000" t="-100000"/>
          </a:gradFill>
        </p:spPr>
        <p:style>
          <a:lnRef idx="0">
            <a:schemeClr val="accent2"/>
          </a:lnRef>
          <a:fillRef idx="3">
            <a:schemeClr val="accent2"/>
          </a:fillRef>
          <a:effectRef idx="3">
            <a:schemeClr val="accent2"/>
          </a:effectRef>
          <a:fontRef idx="minor">
            <a:schemeClr val="lt1"/>
          </a:fontRef>
        </p:style>
        <p:txBody>
          <a:bodyPr/>
          <a:lstStyle/>
          <a:p>
            <a:r>
              <a:rPr lang="en-GB" b="1" i="0">
                <a:solidFill>
                  <a:srgbClr val="000000"/>
                </a:solidFill>
                <a:effectLst/>
              </a:rPr>
              <a:t>1. Brewin, C.R. (2020)</a:t>
            </a:r>
          </a:p>
          <a:p>
            <a:r>
              <a:rPr lang="en-GB" b="0" i="1">
                <a:solidFill>
                  <a:srgbClr val="000000"/>
                </a:solidFill>
                <a:effectLst/>
              </a:rPr>
              <a:t>Complex PTSD and ICD‑11: A major advancement in trauma diagnosis.</a:t>
            </a:r>
            <a:r>
              <a:rPr lang="en-GB" b="0" i="0">
                <a:solidFill>
                  <a:srgbClr val="000000"/>
                </a:solidFill>
                <a:effectLst/>
              </a:rPr>
              <a:t> European Journal of Psychotraumatology </a:t>
            </a:r>
            <a:r>
              <a:rPr lang="en-GB" b="1" i="0">
                <a:solidFill>
                  <a:srgbClr val="000000"/>
                </a:solidFill>
                <a:effectLst/>
              </a:rPr>
              <a:t>Link:</a:t>
            </a:r>
            <a:r>
              <a:rPr lang="en-GB" b="0" i="0">
                <a:solidFill>
                  <a:srgbClr val="000000"/>
                </a:solidFill>
                <a:effectLst/>
              </a:rPr>
              <a:t> </a:t>
            </a:r>
            <a:r>
              <a:rPr lang="en-GB" b="0" i="0">
                <a:solidFill>
                  <a:srgbClr val="000000"/>
                </a:solidFill>
                <a:effectLst/>
                <a:hlinkClick r:id="rId3"/>
              </a:rPr>
              <a:t>https://doi.org/10.1080/20008198.2020.1866423</a:t>
            </a:r>
            <a:endParaRPr lang="en-GB" b="0" i="0">
              <a:solidFill>
                <a:srgbClr val="000000"/>
              </a:solidFill>
              <a:effectLst/>
            </a:endParaRPr>
          </a:p>
          <a:p>
            <a:r>
              <a:rPr lang="en-GB" b="1" i="0">
                <a:solidFill>
                  <a:srgbClr val="000000"/>
                </a:solidFill>
                <a:effectLst/>
              </a:rPr>
              <a:t>2. Maercker, A. (2019)</a:t>
            </a:r>
          </a:p>
          <a:p>
            <a:r>
              <a:rPr lang="en-GB" b="0" i="1">
                <a:solidFill>
                  <a:srgbClr val="000000"/>
                </a:solidFill>
                <a:effectLst/>
              </a:rPr>
              <a:t>ICD‑11 PTSD and CPTSD: Clinical implications and global perspectives.</a:t>
            </a:r>
            <a:r>
              <a:rPr lang="en-GB" b="0" i="0">
                <a:solidFill>
                  <a:srgbClr val="000000"/>
                </a:solidFill>
                <a:effectLst/>
              </a:rPr>
              <a:t> World Psychiatry </a:t>
            </a:r>
            <a:r>
              <a:rPr lang="en-GB" b="1" i="0">
                <a:solidFill>
                  <a:srgbClr val="000000"/>
                </a:solidFill>
                <a:effectLst/>
              </a:rPr>
              <a:t>Link:</a:t>
            </a:r>
            <a:r>
              <a:rPr lang="en-GB" b="0" i="0">
                <a:solidFill>
                  <a:srgbClr val="000000"/>
                </a:solidFill>
                <a:effectLst/>
              </a:rPr>
              <a:t> </a:t>
            </a:r>
            <a:r>
              <a:rPr lang="en-GB" b="0" i="0">
                <a:solidFill>
                  <a:srgbClr val="000000"/>
                </a:solidFill>
                <a:effectLst/>
                <a:latin typeface="Courier New" panose="02070309020205020404" pitchFamily="49" charset="0"/>
              </a:rPr>
              <a:t>https://onlinelibrary.wiley.com/doi/10.1002/wps.20672</a:t>
            </a:r>
            <a:r>
              <a:rPr lang="en-GB" b="0" i="0">
                <a:solidFill>
                  <a:srgbClr val="000000"/>
                </a:solidFill>
                <a:effectLst/>
              </a:rPr>
              <a:t> </a:t>
            </a:r>
            <a:r>
              <a:rPr lang="en-GB" b="0" i="0">
                <a:solidFill>
                  <a:srgbClr val="000000"/>
                </a:solidFill>
                <a:effectLst/>
                <a:hlinkClick r:id="rId4"/>
              </a:rPr>
              <a:t>(onlinelibrary.wiley.com in Bing)</a:t>
            </a:r>
            <a:endParaRPr lang="en-GB" b="0" i="0">
              <a:solidFill>
                <a:srgbClr val="000000"/>
              </a:solidFill>
              <a:effectLst/>
            </a:endParaRPr>
          </a:p>
          <a:p>
            <a:r>
              <a:rPr lang="en-GB" b="1" i="0">
                <a:solidFill>
                  <a:srgbClr val="000000"/>
                </a:solidFill>
                <a:effectLst/>
              </a:rPr>
              <a:t>3. Nickerson, A. (2020)</a:t>
            </a:r>
          </a:p>
          <a:p>
            <a:r>
              <a:rPr lang="en-GB" b="0" i="1">
                <a:solidFill>
                  <a:srgbClr val="000000"/>
                </a:solidFill>
                <a:effectLst/>
              </a:rPr>
              <a:t>Cultural influences on trauma and PTSD.</a:t>
            </a:r>
            <a:r>
              <a:rPr lang="en-GB" b="0" i="0">
                <a:solidFill>
                  <a:srgbClr val="000000"/>
                </a:solidFill>
                <a:effectLst/>
              </a:rPr>
              <a:t> Journal of Traumatic Stress </a:t>
            </a:r>
            <a:r>
              <a:rPr lang="en-GB" b="1" i="0">
                <a:solidFill>
                  <a:srgbClr val="000000"/>
                </a:solidFill>
                <a:effectLst/>
              </a:rPr>
              <a:t>Link:</a:t>
            </a:r>
            <a:r>
              <a:rPr lang="en-GB" b="0" i="0">
                <a:solidFill>
                  <a:srgbClr val="000000"/>
                </a:solidFill>
                <a:effectLst/>
              </a:rPr>
              <a:t> </a:t>
            </a:r>
            <a:r>
              <a:rPr lang="en-GB" b="0" i="0">
                <a:solidFill>
                  <a:srgbClr val="000000"/>
                </a:solidFill>
                <a:effectLst/>
                <a:hlinkClick r:id="rId5"/>
              </a:rPr>
              <a:t>https://doi.org/10.1002/jts.22559</a:t>
            </a:r>
            <a:endParaRPr lang="en-GB" b="0" i="0">
              <a:solidFill>
                <a:srgbClr val="000000"/>
              </a:solidFill>
              <a:effectLst/>
            </a:endParaRPr>
          </a:p>
          <a:p>
            <a:r>
              <a:rPr lang="en-GB" b="1" i="0">
                <a:solidFill>
                  <a:srgbClr val="000000"/>
                </a:solidFill>
                <a:effectLst/>
              </a:rPr>
              <a:t>4. Hoge, C.W. (2020)</a:t>
            </a:r>
          </a:p>
          <a:p>
            <a:r>
              <a:rPr lang="en-GB" b="0" i="1">
                <a:solidFill>
                  <a:srgbClr val="000000"/>
                </a:solidFill>
                <a:effectLst/>
              </a:rPr>
              <a:t>Barriers to care among military personnel with PTSD.</a:t>
            </a:r>
            <a:r>
              <a:rPr lang="en-GB" b="0" i="0">
                <a:solidFill>
                  <a:srgbClr val="000000"/>
                </a:solidFill>
                <a:effectLst/>
              </a:rPr>
              <a:t> Journal of Traumatic Stress </a:t>
            </a:r>
            <a:r>
              <a:rPr lang="en-GB" b="1" i="0">
                <a:solidFill>
                  <a:srgbClr val="000000"/>
                </a:solidFill>
                <a:effectLst/>
              </a:rPr>
              <a:t>Link:</a:t>
            </a:r>
            <a:r>
              <a:rPr lang="en-GB" b="0" i="0">
                <a:solidFill>
                  <a:srgbClr val="000000"/>
                </a:solidFill>
                <a:effectLst/>
              </a:rPr>
              <a:t> </a:t>
            </a:r>
            <a:r>
              <a:rPr lang="en-GB" b="0" i="0">
                <a:solidFill>
                  <a:srgbClr val="000000"/>
                </a:solidFill>
                <a:effectLst/>
                <a:hlinkClick r:id="rId6"/>
              </a:rPr>
              <a:t>https://doi.org/10.1002/jts.22523</a:t>
            </a:r>
            <a:endParaRPr lang="en-GB" b="0" i="0">
              <a:solidFill>
                <a:srgbClr val="000000"/>
              </a:solidFill>
              <a:effectLst/>
            </a:endParaRPr>
          </a:p>
          <a:p>
            <a:r>
              <a:rPr lang="en-GB" b="1" i="0">
                <a:solidFill>
                  <a:srgbClr val="000000"/>
                </a:solidFill>
                <a:effectLst/>
              </a:rPr>
              <a:t>5. Nijenhuis, E.R.S. (2020)</a:t>
            </a:r>
          </a:p>
          <a:p>
            <a:r>
              <a:rPr lang="en-GB" b="0" i="1">
                <a:solidFill>
                  <a:srgbClr val="000000"/>
                </a:solidFill>
                <a:effectLst/>
              </a:rPr>
              <a:t>Traumatic stress disorder: Evidence‑based interventions and neurobiological perspectives.</a:t>
            </a:r>
            <a:r>
              <a:rPr lang="en-GB" b="0" i="0">
                <a:solidFill>
                  <a:srgbClr val="000000"/>
                </a:solidFill>
                <a:effectLst/>
              </a:rPr>
              <a:t> European Psychiatry </a:t>
            </a:r>
            <a:r>
              <a:rPr lang="en-GB" b="1" i="0">
                <a:solidFill>
                  <a:srgbClr val="000000"/>
                </a:solidFill>
                <a:effectLst/>
              </a:rPr>
              <a:t>Link:</a:t>
            </a:r>
            <a:r>
              <a:rPr lang="en-GB" b="0" i="0">
                <a:solidFill>
                  <a:srgbClr val="000000"/>
                </a:solidFill>
                <a:effectLst/>
              </a:rPr>
              <a:t> </a:t>
            </a:r>
            <a:r>
              <a:rPr lang="en-GB" b="0" i="0">
                <a:solidFill>
                  <a:srgbClr val="000000"/>
                </a:solidFill>
                <a:effectLst/>
                <a:hlinkClick r:id="rId7"/>
              </a:rPr>
              <a:t>https://doi.org/10.1080/20008198.2019.1705599</a:t>
            </a:r>
            <a:endParaRPr lang="en-GB" b="0" i="0">
              <a:solidFill>
                <a:srgbClr val="000000"/>
              </a:solidFill>
              <a:effectLst/>
            </a:endParaRPr>
          </a:p>
          <a:p>
            <a:r>
              <a:rPr lang="en-GB" b="1" i="0">
                <a:solidFill>
                  <a:srgbClr val="000000"/>
                </a:solidFill>
                <a:effectLst/>
              </a:rPr>
              <a:t>6. Cloitre, M. (2020)</a:t>
            </a:r>
          </a:p>
          <a:p>
            <a:r>
              <a:rPr lang="en-GB" b="0" i="1">
                <a:solidFill>
                  <a:srgbClr val="000000"/>
                </a:solidFill>
                <a:effectLst/>
              </a:rPr>
              <a:t>Complex PTSD, trauma exposure, and treatment outcomes.</a:t>
            </a:r>
            <a:r>
              <a:rPr lang="en-GB" b="0" i="0">
                <a:solidFill>
                  <a:srgbClr val="000000"/>
                </a:solidFill>
                <a:effectLst/>
              </a:rPr>
              <a:t> European Journal of Psychotraumatology </a:t>
            </a:r>
            <a:r>
              <a:rPr lang="en-GB" b="1" i="0">
                <a:solidFill>
                  <a:srgbClr val="000000"/>
                </a:solidFill>
                <a:effectLst/>
              </a:rPr>
              <a:t>Link:</a:t>
            </a:r>
            <a:r>
              <a:rPr lang="en-GB" b="0" i="0">
                <a:solidFill>
                  <a:srgbClr val="000000"/>
                </a:solidFill>
                <a:effectLst/>
              </a:rPr>
              <a:t> </a:t>
            </a:r>
            <a:r>
              <a:rPr lang="en-GB" b="0" i="0">
                <a:solidFill>
                  <a:srgbClr val="000000"/>
                </a:solidFill>
                <a:effectLst/>
                <a:hlinkClick r:id="rId3"/>
              </a:rPr>
              <a:t>https://doi.org/10.1080/20008198.2020.1866423</a:t>
            </a:r>
            <a:endParaRPr lang="en-GB" b="0" i="0">
              <a:solidFill>
                <a:srgbClr val="000000"/>
              </a:solidFill>
              <a:effectLst/>
            </a:endParaRPr>
          </a:p>
          <a:p>
            <a:r>
              <a:rPr lang="en-GB" b="1" i="0">
                <a:solidFill>
                  <a:srgbClr val="000000"/>
                </a:solidFill>
                <a:effectLst/>
              </a:rPr>
              <a:t>7. American Psychiatric Association (2013)</a:t>
            </a:r>
          </a:p>
          <a:p>
            <a:r>
              <a:rPr lang="en-GB" b="0" i="1">
                <a:solidFill>
                  <a:srgbClr val="000000"/>
                </a:solidFill>
                <a:effectLst/>
              </a:rPr>
              <a:t>Diagnostic and Statistical Manual of Mental Disorders (DSM‑5).</a:t>
            </a:r>
            <a:r>
              <a:rPr lang="en-GB" b="0" i="0">
                <a:solidFill>
                  <a:srgbClr val="000000"/>
                </a:solidFill>
                <a:effectLst/>
              </a:rPr>
              <a:t> </a:t>
            </a:r>
            <a:r>
              <a:rPr lang="en-GB" b="1" i="0">
                <a:solidFill>
                  <a:srgbClr val="000000"/>
                </a:solidFill>
                <a:effectLst/>
              </a:rPr>
              <a:t>Link:</a:t>
            </a:r>
            <a:r>
              <a:rPr lang="en-GB" b="0" i="0">
                <a:solidFill>
                  <a:srgbClr val="000000"/>
                </a:solidFill>
                <a:effectLst/>
              </a:rPr>
              <a:t> </a:t>
            </a:r>
            <a:r>
              <a:rPr lang="en-GB" b="0" i="0">
                <a:solidFill>
                  <a:srgbClr val="000000"/>
                </a:solidFill>
                <a:effectLst/>
                <a:latin typeface="Courier New" panose="02070309020205020404" pitchFamily="49" charset="0"/>
              </a:rPr>
              <a:t>https://doi.org/10.1176/appi.books.9780890425596</a:t>
            </a:r>
            <a:r>
              <a:rPr lang="en-GB" b="0" i="0">
                <a:solidFill>
                  <a:srgbClr val="000000"/>
                </a:solidFill>
                <a:effectLst/>
              </a:rPr>
              <a:t> </a:t>
            </a:r>
            <a:r>
              <a:rPr lang="en-GB" b="0" i="0">
                <a:solidFill>
                  <a:srgbClr val="000000"/>
                </a:solidFill>
                <a:effectLst/>
                <a:hlinkClick r:id="rId8"/>
              </a:rPr>
              <a:t>(doi.org in Bing)</a:t>
            </a:r>
            <a:r>
              <a:rPr lang="en-GB" b="0" i="0">
                <a:solidFill>
                  <a:srgbClr val="000000"/>
                </a:solidFill>
                <a:effectLst/>
              </a:rPr>
              <a:t> (Official APA publication page)</a:t>
            </a:r>
          </a:p>
          <a:p>
            <a:r>
              <a:rPr lang="en-GB" b="1" i="0">
                <a:solidFill>
                  <a:srgbClr val="000000"/>
                </a:solidFill>
                <a:effectLst/>
              </a:rPr>
              <a:t>8. World Health Organization (2019)</a:t>
            </a:r>
          </a:p>
          <a:p>
            <a:r>
              <a:rPr lang="en-GB" b="0" i="1">
                <a:solidFill>
                  <a:srgbClr val="000000"/>
                </a:solidFill>
                <a:effectLst/>
              </a:rPr>
              <a:t>International Classification of Diseases, 11th Revision (ICD‑11).</a:t>
            </a:r>
            <a:r>
              <a:rPr lang="en-GB" b="0" i="0">
                <a:solidFill>
                  <a:srgbClr val="000000"/>
                </a:solidFill>
                <a:effectLst/>
              </a:rPr>
              <a:t> </a:t>
            </a:r>
            <a:r>
              <a:rPr lang="en-GB" b="1" i="0">
                <a:solidFill>
                  <a:srgbClr val="000000"/>
                </a:solidFill>
                <a:effectLst/>
              </a:rPr>
              <a:t>Link:</a:t>
            </a:r>
            <a:r>
              <a:rPr lang="en-GB" b="0" i="0">
                <a:solidFill>
                  <a:srgbClr val="000000"/>
                </a:solidFill>
                <a:effectLst/>
              </a:rPr>
              <a:t> </a:t>
            </a:r>
            <a:r>
              <a:rPr lang="en-GB" b="0" i="0">
                <a:solidFill>
                  <a:srgbClr val="000000"/>
                </a:solidFill>
                <a:effectLst/>
                <a:hlinkClick r:id="rId9"/>
              </a:rPr>
              <a:t>https://icd.who.int/browse11/l-m/en</a:t>
            </a:r>
            <a:endParaRPr lang="en-GB" b="0" i="0">
              <a:solidFill>
                <a:srgbClr val="000000"/>
              </a:solidFill>
              <a:effectLst/>
            </a:endParaRPr>
          </a:p>
          <a:p>
            <a:r>
              <a:rPr lang="en-GB" b="1" i="0">
                <a:solidFill>
                  <a:srgbClr val="000000"/>
                </a:solidFill>
                <a:effectLst/>
              </a:rPr>
              <a:t>9. Yehuda, R. &amp; McFarlane, A.C. (2020)</a:t>
            </a:r>
          </a:p>
          <a:p>
            <a:r>
              <a:rPr lang="en-GB" b="0" i="1">
                <a:solidFill>
                  <a:srgbClr val="000000"/>
                </a:solidFill>
                <a:effectLst/>
              </a:rPr>
              <a:t>Resilience and vulnerability in PTSD: Neurobiological and psychosocial factors.</a:t>
            </a:r>
            <a:r>
              <a:rPr lang="en-GB" b="0" i="0">
                <a:solidFill>
                  <a:srgbClr val="000000"/>
                </a:solidFill>
                <a:effectLst/>
              </a:rPr>
              <a:t> Annual Review of Clinical Psychology </a:t>
            </a:r>
            <a:r>
              <a:rPr lang="en-GB" b="1" i="0">
                <a:solidFill>
                  <a:srgbClr val="000000"/>
                </a:solidFill>
                <a:effectLst/>
              </a:rPr>
              <a:t>Link:</a:t>
            </a:r>
            <a:r>
              <a:rPr lang="en-GB" b="0" i="0">
                <a:solidFill>
                  <a:srgbClr val="000000"/>
                </a:solidFill>
                <a:effectLst/>
              </a:rPr>
              <a:t> </a:t>
            </a:r>
            <a:r>
              <a:rPr lang="en-GB" b="0" i="0">
                <a:solidFill>
                  <a:srgbClr val="000000"/>
                </a:solidFill>
                <a:effectLst/>
                <a:latin typeface="Courier New" panose="02070309020205020404" pitchFamily="49" charset="0"/>
              </a:rPr>
              <a:t>https://doi.org/10.1146/annurev-clinpsy-050718-095718</a:t>
            </a:r>
            <a:r>
              <a:rPr lang="en-GB" b="0" i="0">
                <a:solidFill>
                  <a:srgbClr val="000000"/>
                </a:solidFill>
                <a:effectLst/>
              </a:rPr>
              <a:t> </a:t>
            </a:r>
            <a:r>
              <a:rPr lang="en-GB" b="0" i="0">
                <a:solidFill>
                  <a:srgbClr val="000000"/>
                </a:solidFill>
                <a:effectLst/>
                <a:hlinkClick r:id="rId10"/>
              </a:rPr>
              <a:t>(doi.org in Bing)</a:t>
            </a:r>
            <a:endParaRPr lang="en-GB" b="0" i="0">
              <a:solidFill>
                <a:srgbClr val="000000"/>
              </a:solidFill>
              <a:effectLst/>
            </a:endParaRPr>
          </a:p>
          <a:p>
            <a:r>
              <a:rPr lang="en-GB" b="1" i="0">
                <a:solidFill>
                  <a:srgbClr val="000000"/>
                </a:solidFill>
                <a:effectLst/>
              </a:rPr>
              <a:t>10. Greenberg, N. &amp; Jones, N. (2020)</a:t>
            </a:r>
          </a:p>
          <a:p>
            <a:r>
              <a:rPr lang="en-GB" b="0" i="1">
                <a:solidFill>
                  <a:srgbClr val="000000"/>
                </a:solidFill>
                <a:effectLst/>
              </a:rPr>
              <a:t>Stigma and barriers to care among military personnel with PTSD.</a:t>
            </a:r>
            <a:r>
              <a:rPr lang="en-GB" b="0" i="0">
                <a:solidFill>
                  <a:srgbClr val="000000"/>
                </a:solidFill>
                <a:effectLst/>
              </a:rPr>
              <a:t> Journal of Traumatic Stress </a:t>
            </a:r>
            <a:r>
              <a:rPr lang="en-GB" b="1" i="0">
                <a:solidFill>
                  <a:srgbClr val="000000"/>
                </a:solidFill>
                <a:effectLst/>
              </a:rPr>
              <a:t>Link:</a:t>
            </a:r>
            <a:r>
              <a:rPr lang="en-GB" b="0" i="0">
                <a:solidFill>
                  <a:srgbClr val="000000"/>
                </a:solidFill>
                <a:effectLst/>
              </a:rPr>
              <a:t> </a:t>
            </a:r>
            <a:r>
              <a:rPr lang="en-GB" b="0" i="0">
                <a:solidFill>
                  <a:srgbClr val="000000"/>
                </a:solidFill>
                <a:effectLst/>
                <a:hlinkClick r:id="rId6"/>
              </a:rPr>
              <a:t>https://doi.org/10.1002/jts.22523</a:t>
            </a:r>
            <a:endParaRPr lang="en-GB" b="0" i="0">
              <a:solidFill>
                <a:srgbClr val="000000"/>
              </a:solidFill>
              <a:effectLst/>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384090" y="24129999"/>
            <a:ext cx="13684487" cy="7506455"/>
          </a:xfrm>
          <a:gradFill flip="none" rotWithShape="1">
            <a:gsLst>
              <a:gs pos="0">
                <a:srgbClr val="A032AA">
                  <a:lumMod val="0"/>
                  <a:lumOff val="100000"/>
                </a:srgbClr>
              </a:gs>
              <a:gs pos="60000">
                <a:srgbClr val="FFFFFF"/>
              </a:gs>
              <a:gs pos="100000">
                <a:srgbClr val="A032AA">
                  <a:lumMod val="100000"/>
                </a:srgbClr>
              </a:gs>
            </a:gsLst>
            <a:path path="circle">
              <a:fillToRect l="100000" b="100000"/>
            </a:path>
            <a:tileRect t="-100000" r="-100000"/>
          </a:gradFill>
        </p:spPr>
        <p:style>
          <a:lnRef idx="0">
            <a:schemeClr val="accent2"/>
          </a:lnRef>
          <a:fillRef idx="3">
            <a:schemeClr val="accent2"/>
          </a:fillRef>
          <a:effectRef idx="3">
            <a:schemeClr val="accent2"/>
          </a:effectRef>
          <a:fontRef idx="minor">
            <a:schemeClr val="lt1"/>
          </a:fontRef>
        </p:style>
        <p:txBody>
          <a:bodyPr/>
          <a:lstStyle/>
          <a:p>
            <a:r>
              <a:rPr lang="en-GB" sz="3500" b="1" dirty="0">
                <a:solidFill>
                  <a:srgbClr val="000000"/>
                </a:solidFill>
                <a:latin typeface="Arial" panose="020B0604020202020204" pitchFamily="34" charset="0"/>
                <a:ea typeface="ADLaM Display" panose="02010000000000000000" pitchFamily="2" charset="77"/>
                <a:cs typeface="Arial" panose="020B0604020202020204" pitchFamily="34" charset="0"/>
              </a:rPr>
              <a:t>Causes:</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Exposure to traumatic events such as war, abuse, accidents, or disasters. Biological, psychological, and social factors contribute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Yehuda</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and McFarlane, 2020).</a:t>
            </a:r>
          </a:p>
          <a:p>
            <a:r>
              <a:rPr lang="en-GB" sz="3500" b="1" dirty="0">
                <a:solidFill>
                  <a:srgbClr val="000000"/>
                </a:solidFill>
                <a:latin typeface="Arial" panose="020B0604020202020204" pitchFamily="34" charset="0"/>
                <a:ea typeface="ADLaM Display" panose="02010000000000000000" pitchFamily="2" charset="77"/>
                <a:cs typeface="Arial" panose="020B0604020202020204" pitchFamily="34" charset="0"/>
              </a:rPr>
              <a:t>Symptoms:</a:t>
            </a:r>
            <a:endPar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endParaRPr>
          </a:p>
          <a:p>
            <a:pPr lvl="0"/>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Re‑experiencing trauma (flashbacks, nightmares)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Brewin</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2020)</a:t>
            </a:r>
          </a:p>
          <a:p>
            <a:pPr lvl="0"/>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Avoidance of reminders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Maercker</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2019)</a:t>
            </a:r>
          </a:p>
          <a:p>
            <a:pPr lvl="0"/>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Persistent sense of threat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hypervigilance</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exaggerated startle response)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Brewin</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2020)</a:t>
            </a:r>
          </a:p>
          <a:p>
            <a:r>
              <a:rPr lang="en-GB" sz="3500" b="1" dirty="0">
                <a:solidFill>
                  <a:srgbClr val="000000"/>
                </a:solidFill>
                <a:latin typeface="Arial" panose="020B0604020202020204" pitchFamily="34" charset="0"/>
                <a:ea typeface="ADLaM Display" panose="02010000000000000000" pitchFamily="2" charset="77"/>
                <a:cs typeface="Arial" panose="020B0604020202020204" pitchFamily="34" charset="0"/>
              </a:rPr>
              <a:t>Diagnosis:</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Based on ICD‑11 or DSM‑5 criteria; clinical interviews and trauma history assessment distinguish PTSD from Complex PTSD (World Health </a:t>
            </a:r>
            <a:r>
              <a:rPr lang="en-GB" sz="3500" dirty="0" err="1">
                <a:solidFill>
                  <a:srgbClr val="000000"/>
                </a:solidFill>
                <a:latin typeface="Arial" panose="020B0604020202020204" pitchFamily="34" charset="0"/>
                <a:ea typeface="ADLaM Display" panose="02010000000000000000" pitchFamily="2" charset="77"/>
                <a:cs typeface="Arial" panose="020B0604020202020204" pitchFamily="34" charset="0"/>
              </a:rPr>
              <a:t>Organization</a:t>
            </a:r>
            <a:r>
              <a:rPr lang="en-GB" sz="3500" dirty="0">
                <a:solidFill>
                  <a:srgbClr val="000000"/>
                </a:solidFill>
                <a:latin typeface="Arial" panose="020B0604020202020204" pitchFamily="34" charset="0"/>
                <a:ea typeface="ADLaM Display" panose="02010000000000000000" pitchFamily="2" charset="77"/>
                <a:cs typeface="Arial" panose="020B0604020202020204" pitchFamily="34" charset="0"/>
              </a:rPr>
              <a:t>, 2019; American Psychiatric Association, 2013).</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6389726" y="629642"/>
            <a:ext cx="31998968" cy="2369880"/>
          </a:xfrm>
          <a:gradFill flip="none" rotWithShape="1">
            <a:gsLst>
              <a:gs pos="0">
                <a:srgbClr val="FF3F14">
                  <a:alpha val="79000"/>
                </a:srgbClr>
              </a:gs>
              <a:gs pos="39000">
                <a:srgbClr val="FDFA40">
                  <a:alpha val="73000"/>
                </a:srgbClr>
              </a:gs>
              <a:gs pos="100000">
                <a:srgbClr val="FF6900">
                  <a:alpha val="95000"/>
                </a:srgbClr>
              </a:gs>
            </a:gsLst>
            <a:path path="circle">
              <a:fillToRect l="50000" t="-80000" r="50000" b="180000"/>
            </a:path>
            <a:tileRect/>
          </a:gradFill>
        </p:spPr>
        <p:style>
          <a:lnRef idx="0">
            <a:schemeClr val="accent4"/>
          </a:lnRef>
          <a:fillRef idx="3">
            <a:schemeClr val="accent4"/>
          </a:fillRef>
          <a:effectRef idx="3">
            <a:schemeClr val="accent4"/>
          </a:effectRef>
          <a:fontRef idx="minor">
            <a:schemeClr val="lt1"/>
          </a:fontRef>
        </p:style>
        <p:txBody>
          <a:bodyPr/>
          <a:lstStyle/>
          <a:p>
            <a:r>
              <a:rPr lang="en-GB" sz="7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Post-Traumatic Stress Disorder (PTSD): Historical and Contemporary Approaches to Care ICD‑11 Code: 6B40</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square" rtlCol="0">
            <a:spAutoFit/>
          </a:bodyPr>
          <a:lstStyle/>
          <a:p>
            <a:endParaRPr lang="en-GB" dirty="0"/>
          </a:p>
        </p:txBody>
      </p:sp>
      <p:pic>
        <p:nvPicPr>
          <p:cNvPr id="25" name="Picture 24">
            <a:extLst>
              <a:ext uri="{FF2B5EF4-FFF2-40B4-BE49-F238E27FC236}">
                <a16:creationId xmlns:a16="http://schemas.microsoft.com/office/drawing/2014/main" id="{4D1FB11B-AC96-9F89-7DA4-3EFC74B2394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4122822" y="21878635"/>
            <a:ext cx="8171820" cy="97578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0" name="Picture 29">
            <a:extLst>
              <a:ext uri="{FF2B5EF4-FFF2-40B4-BE49-F238E27FC236}">
                <a16:creationId xmlns:a16="http://schemas.microsoft.com/office/drawing/2014/main" id="{CF1C64D3-39BA-D883-8F35-4FC4E4F3FF1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19623" y="11652217"/>
            <a:ext cx="13521452" cy="111330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1" name="TextBox 30">
            <a:extLst>
              <a:ext uri="{FF2B5EF4-FFF2-40B4-BE49-F238E27FC236}">
                <a16:creationId xmlns:a16="http://schemas.microsoft.com/office/drawing/2014/main" id="{0AD2BF6F-C14F-825B-54E2-EA27F4BEBD4A}"/>
              </a:ext>
            </a:extLst>
          </p:cNvPr>
          <p:cNvSpPr txBox="1"/>
          <p:nvPr/>
        </p:nvSpPr>
        <p:spPr>
          <a:xfrm>
            <a:off x="11306278" y="4674099"/>
            <a:ext cx="21168036" cy="830997"/>
          </a:xfrm>
          <a:prstGeom prst="rect">
            <a:avLst/>
          </a:prstGeom>
        </p:spPr>
        <p:style>
          <a:lnRef idx="0">
            <a:schemeClr val="accent5"/>
          </a:lnRef>
          <a:fillRef idx="3">
            <a:schemeClr val="accent5"/>
          </a:fillRef>
          <a:effectRef idx="3">
            <a:schemeClr val="accent5"/>
          </a:effectRef>
          <a:fontRef idx="minor">
            <a:schemeClr val="lt1"/>
          </a:fontRef>
        </p:style>
        <p:txBody>
          <a:bodyPr wrap="square" rtlCol="0">
            <a:spAutoFit/>
          </a:bodyPr>
          <a:lstStyle/>
          <a:p>
            <a:pPr algn="ctr"/>
            <a:r>
              <a:rPr lang="en-GB" sz="4800" b="1" dirty="0">
                <a:latin typeface="Aptos" panose="020B0004020202020204" pitchFamily="34" charset="0"/>
                <a:cs typeface="Arial" panose="020B0604020202020204" pitchFamily="34" charset="0"/>
              </a:rPr>
              <a:t>Current services and treatments</a:t>
            </a:r>
            <a:r>
              <a:rPr lang="en-GB" sz="4800" dirty="0">
                <a:latin typeface="Aptos" panose="020B0004020202020204" pitchFamily="34" charset="0"/>
                <a:cs typeface="Arial" panose="020B0604020202020204" pitchFamily="34" charset="0"/>
              </a:rPr>
              <a:t> </a:t>
            </a:r>
          </a:p>
        </p:txBody>
      </p:sp>
      <p:pic>
        <p:nvPicPr>
          <p:cNvPr id="34" name="Picture 33">
            <a:extLst>
              <a:ext uri="{FF2B5EF4-FFF2-40B4-BE49-F238E27FC236}">
                <a16:creationId xmlns:a16="http://schemas.microsoft.com/office/drawing/2014/main" id="{3B5E00DF-F9BA-9E6B-1CA7-96DE3C96162F}"/>
              </a:ext>
            </a:extLst>
          </p:cNvPr>
          <p:cNvPicPr>
            <a:picLocks noChangeAspect="1"/>
          </p:cNvPicPr>
          <p:nvPr/>
        </p:nvPicPr>
        <p:blipFill>
          <a:blip r:embed="rId13"/>
          <a:stretch>
            <a:fillRect/>
          </a:stretch>
        </p:blipFill>
        <p:spPr>
          <a:xfrm>
            <a:off x="516413" y="766448"/>
            <a:ext cx="5086927" cy="3393873"/>
          </a:xfrm>
          <a:prstGeom prst="rect">
            <a:avLst/>
          </a:prstGeom>
        </p:spPr>
      </p:pic>
      <p:pic>
        <p:nvPicPr>
          <p:cNvPr id="37" name="Picture 36">
            <a:extLst>
              <a:ext uri="{FF2B5EF4-FFF2-40B4-BE49-F238E27FC236}">
                <a16:creationId xmlns:a16="http://schemas.microsoft.com/office/drawing/2014/main" id="{62DA919C-A2AA-3D84-267F-68FEE0533165}"/>
              </a:ext>
            </a:extLst>
          </p:cNvPr>
          <p:cNvPicPr>
            <a:picLocks noChangeAspect="1"/>
          </p:cNvPicPr>
          <p:nvPr/>
        </p:nvPicPr>
        <p:blipFill>
          <a:blip r:embed="rId14"/>
          <a:stretch>
            <a:fillRect/>
          </a:stretch>
        </p:blipFill>
        <p:spPr>
          <a:xfrm>
            <a:off x="39184316" y="549685"/>
            <a:ext cx="3517900" cy="3530600"/>
          </a:xfrm>
          <a:prstGeom prst="rect">
            <a:avLst/>
          </a:prstGeom>
        </p:spPr>
      </p:pic>
      <p:pic>
        <p:nvPicPr>
          <p:cNvPr id="49" name="Picture 48">
            <a:extLst>
              <a:ext uri="{FF2B5EF4-FFF2-40B4-BE49-F238E27FC236}">
                <a16:creationId xmlns:a16="http://schemas.microsoft.com/office/drawing/2014/main" id="{90B67C2B-0C54-0BE8-D0CB-0961EE88B294}"/>
              </a:ext>
            </a:extLst>
          </p:cNvPr>
          <p:cNvPicPr>
            <a:picLocks noChangeAspect="1"/>
          </p:cNvPicPr>
          <p:nvPr/>
        </p:nvPicPr>
        <p:blipFill>
          <a:blip r:embed="rId15"/>
          <a:stretch>
            <a:fillRect/>
          </a:stretch>
        </p:blipFill>
        <p:spPr>
          <a:xfrm>
            <a:off x="33505507" y="3332226"/>
            <a:ext cx="1839120" cy="2384977"/>
          </a:xfrm>
          <a:prstGeom prst="rect">
            <a:avLst/>
          </a:prstGeom>
        </p:spPr>
      </p:pic>
      <p:pic>
        <p:nvPicPr>
          <p:cNvPr id="52" name="Picture 51">
            <a:extLst>
              <a:ext uri="{FF2B5EF4-FFF2-40B4-BE49-F238E27FC236}">
                <a16:creationId xmlns:a16="http://schemas.microsoft.com/office/drawing/2014/main" id="{EF37BA14-0B61-C748-785D-29164607162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2294642" y="10680623"/>
            <a:ext cx="10257753" cy="6669941"/>
          </a:xfrm>
          <a:prstGeom prst="rect">
            <a:avLst/>
          </a:prstGeom>
        </p:spPr>
      </p:pic>
      <p:pic>
        <p:nvPicPr>
          <p:cNvPr id="16" name="Picture 15">
            <a:extLst>
              <a:ext uri="{FF2B5EF4-FFF2-40B4-BE49-F238E27FC236}">
                <a16:creationId xmlns:a16="http://schemas.microsoft.com/office/drawing/2014/main" id="{02367244-6A82-8B3D-9192-91BF5C3CD528}"/>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22294646" y="17350565"/>
            <a:ext cx="10233911" cy="5255758"/>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2910</TotalTime>
  <Words>285</Words>
  <Application>Microsoft Office PowerPoint</Application>
  <PresentationFormat>Custom</PresentationFormat>
  <Paragraphs>32</Paragraphs>
  <Slides>2</Slides>
  <Notes>1</Notes>
  <HiddenSlides>0</HiddenSlides>
  <MMClips>0</MMClips>
  <ScaleCrop>false</ScaleCrop>
  <HeadingPairs>
    <vt:vector size="4" baseType="variant">
      <vt:variant>
        <vt:lpstr>Theme</vt:lpstr>
      </vt:variant>
      <vt:variant>
        <vt:i4>5</vt:i4>
      </vt:variant>
      <vt:variant>
        <vt:lpstr>Slide Titles</vt:lpstr>
      </vt:variant>
      <vt:variant>
        <vt:i4>2</vt:i4>
      </vt:variant>
    </vt:vector>
  </HeadingPairs>
  <TitlesOfParts>
    <vt:vector size="7" baseType="lpstr">
      <vt:lpstr>36x48-Template-V2b</vt:lpstr>
      <vt:lpstr>Without Quick Guides</vt:lpstr>
      <vt:lpstr>Classic 3 Columns</vt:lpstr>
      <vt:lpstr>Trifold - Wide Center</vt:lpstr>
      <vt:lpstr>Office Theme</vt:lpstr>
      <vt:lpstr>Student name: Noemi Putz Student number: 2336726  Post‑Traumatic Stress Disorder (PTSD):  Historical and Contemporary Approaches to Care ICD‑11 Code: 6B40</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Noemi Eniko Putz (2336726)</cp:lastModifiedBy>
  <cp:revision>90</cp:revision>
  <cp:lastPrinted>2015-06-29T17:31:11Z</cp:lastPrinted>
  <dcterms:created xsi:type="dcterms:W3CDTF">2012-02-03T19:11:35Z</dcterms:created>
  <dcterms:modified xsi:type="dcterms:W3CDTF">2026-07-27T14:57:28Z</dcterms:modified>
</cp:coreProperties>
</file>