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399" r:id="rId6"/>
    <p:sldId id="401" r:id="rId7"/>
    <p:sldId id="403" r:id="rId8"/>
    <p:sldId id="402" r:id="rId9"/>
    <p:sldId id="404" r:id="rId10"/>
    <p:sldId id="405" r:id="rId11"/>
    <p:sldId id="406" r:id="rId12"/>
    <p:sldId id="407" r:id="rId13"/>
    <p:sldId id="408" r:id="rId14"/>
    <p:sldId id="409" r:id="rId15"/>
    <p:sldId id="410" r:id="rId16"/>
    <p:sldId id="412"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76" d="100"/>
          <a:sy n="76" d="100"/>
        </p:scale>
        <p:origin x="1642" y="5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17/05/2020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17/05/2020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9673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4165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68362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3790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790147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7921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99567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08323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033515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197857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81499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2160240"/>
          </a:xfrm>
        </p:spPr>
        <p:txBody>
          <a:bodyPr>
            <a:normAutofit/>
          </a:bodyPr>
          <a:lstStyle/>
          <a:p>
            <a:r>
              <a:rPr lang="en-GB" sz="3600" b="1" dirty="0">
                <a:solidFill>
                  <a:srgbClr val="FFFF00"/>
                </a:solidFill>
              </a:rPr>
              <a:t>Week 2</a:t>
            </a:r>
          </a:p>
          <a:p>
            <a:r>
              <a:rPr lang="en-GB" sz="3600" b="1" dirty="0">
                <a:solidFill>
                  <a:srgbClr val="FFFF00"/>
                </a:solidFill>
              </a:rPr>
              <a:t>Logical reasoning</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BMSK5001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What is logic</a:t>
            </a:r>
          </a:p>
        </p:txBody>
      </p:sp>
      <p:sp>
        <p:nvSpPr>
          <p:cNvPr id="5123" name="Rectangle 3"/>
          <p:cNvSpPr>
            <a:spLocks noGrp="1" noChangeArrowheads="1"/>
          </p:cNvSpPr>
          <p:nvPr>
            <p:ph type="body" idx="1"/>
          </p:nvPr>
        </p:nvSpPr>
        <p:spPr>
          <a:xfrm>
            <a:off x="251520" y="548681"/>
            <a:ext cx="8064896" cy="4896544"/>
          </a:xfrm>
          <a:noFill/>
        </p:spPr>
        <p:txBody>
          <a:bodyPr>
            <a:normAutofit fontScale="85000" lnSpcReduction="20000"/>
          </a:bodyPr>
          <a:lstStyle/>
          <a:p>
            <a:endParaRPr lang="en-GB" b="1" dirty="0"/>
          </a:p>
          <a:p>
            <a:r>
              <a:rPr lang="en-US" altLang="en-US" dirty="0"/>
              <a:t>Logic has often been called the study of reason, but that isn’t entirely correct. Logic does not concern itself with the study of reason broadly, but rather with the methods and principles which distinguish correct from incorrect reasoning. </a:t>
            </a:r>
          </a:p>
          <a:p>
            <a:endParaRPr lang="en-US" altLang="en-US" dirty="0"/>
          </a:p>
          <a:p>
            <a:r>
              <a:rPr lang="en-GB" b="1" dirty="0"/>
              <a:t>Logic </a:t>
            </a:r>
            <a:r>
              <a:rPr lang="en-GB" dirty="0"/>
              <a:t>is a branch of Philosophy and it described as the science of correct reasoning.</a:t>
            </a:r>
          </a:p>
          <a:p>
            <a:pPr marL="0" indent="0">
              <a:buNone/>
            </a:pPr>
            <a:endParaRPr lang="en-GB" dirty="0"/>
          </a:p>
          <a:p>
            <a:pPr algn="just"/>
            <a:r>
              <a:rPr lang="en-GB" b="1" dirty="0"/>
              <a:t>Reasoning </a:t>
            </a:r>
            <a:r>
              <a:rPr lang="en-GB" dirty="0"/>
              <a:t>– The drawing of inferences or conclusions from known or assumed facts. </a:t>
            </a:r>
            <a:endParaRPr lang="en-GB" sz="2800" i="1" dirty="0"/>
          </a:p>
        </p:txBody>
      </p:sp>
    </p:spTree>
    <p:extLst>
      <p:ext uri="{BB962C8B-B14F-4D97-AF65-F5344CB8AC3E}">
        <p14:creationId xmlns:p14="http://schemas.microsoft.com/office/powerpoint/2010/main" val="285262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and Deductive reasoning</a:t>
            </a:r>
          </a:p>
        </p:txBody>
      </p:sp>
      <p:sp>
        <p:nvSpPr>
          <p:cNvPr id="5123" name="Rectangle 3"/>
          <p:cNvSpPr>
            <a:spLocks noGrp="1" noChangeArrowheads="1"/>
          </p:cNvSpPr>
          <p:nvPr>
            <p:ph type="body" idx="1"/>
          </p:nvPr>
        </p:nvSpPr>
        <p:spPr>
          <a:xfrm>
            <a:off x="251520" y="692697"/>
            <a:ext cx="8208912" cy="4752528"/>
          </a:xfrm>
          <a:noFill/>
        </p:spPr>
        <p:txBody>
          <a:bodyPr>
            <a:normAutofit fontScale="77500" lnSpcReduction="20000"/>
          </a:bodyPr>
          <a:lstStyle/>
          <a:p>
            <a:pPr marL="609600" indent="-609600">
              <a:buFont typeface="Wingdings" panose="05000000000000000000" pitchFamily="2" charset="2"/>
              <a:buNone/>
            </a:pPr>
            <a:endParaRPr lang="en-GB" altLang="en-US" b="1" dirty="0"/>
          </a:p>
          <a:p>
            <a:pPr marL="609600" indent="-609600">
              <a:buFont typeface="Wingdings" panose="05000000000000000000" pitchFamily="2" charset="2"/>
              <a:buNone/>
            </a:pPr>
            <a:r>
              <a:rPr lang="en-US" altLang="en-US" dirty="0"/>
              <a:t>There are two types of reasoning / arguments.</a:t>
            </a:r>
            <a:br>
              <a:rPr lang="en-US" altLang="en-US" dirty="0"/>
            </a:br>
            <a:endParaRPr lang="en-US" altLang="en-US" dirty="0"/>
          </a:p>
          <a:p>
            <a:pPr marL="609600" indent="-609600" algn="just">
              <a:buFont typeface="Wingdings" panose="05000000000000000000" pitchFamily="2" charset="2"/>
              <a:buAutoNum type="arabicPeriod"/>
            </a:pPr>
            <a:r>
              <a:rPr lang="en-US" altLang="en-US" b="1" dirty="0"/>
              <a:t>Inductive reasoning:</a:t>
            </a:r>
            <a:r>
              <a:rPr lang="en-US" altLang="en-US" dirty="0"/>
              <a:t> This involves probabilistic reasoning, i.e. the truth of the premises makes the conclusion </a:t>
            </a:r>
            <a:r>
              <a:rPr lang="en-US" altLang="en-US" i="1" dirty="0"/>
              <a:t>probable</a:t>
            </a:r>
            <a:r>
              <a:rPr lang="en-US" altLang="en-US" dirty="0"/>
              <a:t>. </a:t>
            </a:r>
            <a:r>
              <a:rPr lang="en-GB" altLang="en-US" dirty="0"/>
              <a:t>Inductive reasoning moves from specific instances into a generalized conclusion.</a:t>
            </a:r>
            <a:br>
              <a:rPr lang="en-US" altLang="en-US" dirty="0"/>
            </a:br>
            <a:endParaRPr lang="en-US" altLang="en-US" dirty="0"/>
          </a:p>
          <a:p>
            <a:pPr marL="609600" indent="-609600" algn="just">
              <a:buFont typeface="Wingdings" panose="05000000000000000000" pitchFamily="2" charset="2"/>
              <a:buAutoNum type="arabicPeriod"/>
            </a:pPr>
            <a:r>
              <a:rPr lang="en-US" altLang="en-US" b="1" dirty="0"/>
              <a:t>Deductive reasoning:</a:t>
            </a:r>
            <a:r>
              <a:rPr lang="en-US" altLang="en-US" dirty="0"/>
              <a:t> This involves necessary reasoning, i.e. the truth of the premises makes the truth of the conclusion </a:t>
            </a:r>
            <a:r>
              <a:rPr lang="en-US" altLang="en-US" i="1" dirty="0"/>
              <a:t>necessary. </a:t>
            </a:r>
            <a:r>
              <a:rPr lang="en-GB" altLang="en-US" dirty="0"/>
              <a:t>Deductive reasoning moves from generalized principles that are known to be true to a specific conclusion</a:t>
            </a:r>
            <a:endParaRPr lang="en-US" altLang="en-US" b="1" dirty="0"/>
          </a:p>
        </p:txBody>
      </p:sp>
    </p:spTree>
    <p:extLst>
      <p:ext uri="{BB962C8B-B14F-4D97-AF65-F5344CB8AC3E}">
        <p14:creationId xmlns:p14="http://schemas.microsoft.com/office/powerpoint/2010/main" val="217173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2656"/>
            <a:ext cx="8892479" cy="5263281"/>
          </a:xfrm>
          <a:prstGeom prst="rect">
            <a:avLst/>
          </a:prstGeom>
        </p:spPr>
      </p:pic>
    </p:spTree>
    <p:extLst>
      <p:ext uri="{BB962C8B-B14F-4D97-AF65-F5344CB8AC3E}">
        <p14:creationId xmlns:p14="http://schemas.microsoft.com/office/powerpoint/2010/main" val="3850643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a:t>
            </a:r>
          </a:p>
        </p:txBody>
      </p:sp>
      <p:sp>
        <p:nvSpPr>
          <p:cNvPr id="5123" name="Rectangle 3"/>
          <p:cNvSpPr>
            <a:spLocks noGrp="1" noChangeArrowheads="1"/>
          </p:cNvSpPr>
          <p:nvPr>
            <p:ph type="body" idx="1"/>
          </p:nvPr>
        </p:nvSpPr>
        <p:spPr>
          <a:xfrm>
            <a:off x="322512" y="1124744"/>
            <a:ext cx="8640960" cy="4609232"/>
          </a:xfrm>
          <a:noFill/>
        </p:spPr>
        <p:txBody>
          <a:bodyPr>
            <a:normAutofit fontScale="92500" lnSpcReduction="10000"/>
          </a:bodyPr>
          <a:lstStyle/>
          <a:p>
            <a:r>
              <a:rPr lang="en-GB" sz="2800" dirty="0"/>
              <a:t>Involves going from a series of specific cases to a general statement. The conclusion in an inductive argument is never guaranteed.</a:t>
            </a:r>
          </a:p>
          <a:p>
            <a:endParaRPr lang="en-GB" sz="2800" b="1" dirty="0"/>
          </a:p>
          <a:p>
            <a:r>
              <a:rPr lang="en-GB" altLang="en-US" sz="2800" dirty="0"/>
              <a:t>Thus, Inductive reasoning moves from specific instances to making a generalized conclusion that may be probable depending on the truth of the premises.</a:t>
            </a:r>
          </a:p>
          <a:p>
            <a:endParaRPr lang="en-GB" altLang="en-US" sz="2800" dirty="0"/>
          </a:p>
          <a:p>
            <a:r>
              <a:rPr lang="en-GB" altLang="en-US" sz="2800" dirty="0"/>
              <a:t>Note that Inductive reasoning allows for the possibility that the conclusion is false, even if all of the premises are true</a:t>
            </a:r>
          </a:p>
          <a:p>
            <a:endParaRPr lang="en-GB" altLang="en-US" sz="2800" dirty="0"/>
          </a:p>
          <a:p>
            <a:endParaRPr lang="en-GB" sz="2800" b="1" dirty="0"/>
          </a:p>
        </p:txBody>
      </p:sp>
    </p:spTree>
    <p:extLst>
      <p:ext uri="{BB962C8B-B14F-4D97-AF65-F5344CB8AC3E}">
        <p14:creationId xmlns:p14="http://schemas.microsoft.com/office/powerpoint/2010/main" val="385122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 (Examples)</a:t>
            </a:r>
          </a:p>
        </p:txBody>
      </p:sp>
      <p:sp>
        <p:nvSpPr>
          <p:cNvPr id="5123" name="Rectangle 3"/>
          <p:cNvSpPr>
            <a:spLocks noGrp="1" noChangeArrowheads="1"/>
          </p:cNvSpPr>
          <p:nvPr>
            <p:ph type="body" idx="1"/>
          </p:nvPr>
        </p:nvSpPr>
        <p:spPr>
          <a:xfrm>
            <a:off x="107504" y="835993"/>
            <a:ext cx="8855968" cy="4609232"/>
          </a:xfrm>
          <a:noFill/>
        </p:spPr>
        <p:txBody>
          <a:bodyPr>
            <a:normAutofit fontScale="92500"/>
          </a:bodyPr>
          <a:lstStyle/>
          <a:p>
            <a:endParaRPr lang="en-GB" altLang="en-US" sz="2800" dirty="0"/>
          </a:p>
          <a:p>
            <a:pPr marL="0" indent="0">
              <a:buNone/>
            </a:pPr>
            <a:r>
              <a:rPr lang="en-US" altLang="en-US" sz="2800" dirty="0">
                <a:solidFill>
                  <a:srgbClr val="FFFF00"/>
                </a:solidFill>
              </a:rPr>
              <a:t>Premise 1:</a:t>
            </a:r>
            <a:r>
              <a:rPr lang="en-US" altLang="en-US" sz="2800" dirty="0"/>
              <a:t> 	</a:t>
            </a:r>
            <a:r>
              <a:rPr lang="en-GB" altLang="en-US" sz="2800" dirty="0"/>
              <a:t>2/3 of the students at this university receive       		 student aid. </a:t>
            </a:r>
          </a:p>
          <a:p>
            <a:pPr marL="0" indent="0">
              <a:buNone/>
            </a:pPr>
            <a:r>
              <a:rPr lang="en-US" altLang="en-US" sz="2800" dirty="0">
                <a:solidFill>
                  <a:srgbClr val="FF0000"/>
                </a:solidFill>
              </a:rPr>
              <a:t>Conclusion:</a:t>
            </a:r>
            <a:r>
              <a:rPr lang="en-US" altLang="en-US" sz="2800" dirty="0"/>
              <a:t> 	</a:t>
            </a:r>
            <a:r>
              <a:rPr lang="en-GB" altLang="en-US" sz="2800" dirty="0"/>
              <a:t>Therefore, two-thirds of all college 	  		    	students receive student aid.</a:t>
            </a:r>
          </a:p>
          <a:p>
            <a:endParaRPr lang="en-GB" altLang="en-US" sz="2800" dirty="0"/>
          </a:p>
          <a:p>
            <a:pPr marL="0" indent="0">
              <a:buNone/>
            </a:pPr>
            <a:r>
              <a:rPr lang="en-US" altLang="en-US" sz="2800" dirty="0">
                <a:solidFill>
                  <a:srgbClr val="FFFF00"/>
                </a:solidFill>
              </a:rPr>
              <a:t>Premise 1:</a:t>
            </a:r>
            <a:r>
              <a:rPr lang="en-US" altLang="en-US" sz="2800" dirty="0"/>
              <a:t> 	</a:t>
            </a:r>
            <a:r>
              <a:rPr lang="en-GB" altLang="en-US" sz="2800" dirty="0"/>
              <a:t> The chair in the living room is red.</a:t>
            </a:r>
          </a:p>
          <a:p>
            <a:pPr marL="0" indent="0">
              <a:buNone/>
            </a:pPr>
            <a:r>
              <a:rPr lang="en-US" altLang="en-US" sz="2800" dirty="0">
                <a:solidFill>
                  <a:srgbClr val="FFFF00"/>
                </a:solidFill>
              </a:rPr>
              <a:t>Premise 2:	 </a:t>
            </a:r>
            <a:r>
              <a:rPr lang="en-GB" altLang="en-US" sz="2800" dirty="0"/>
              <a:t>The chair in the dining room is red. </a:t>
            </a:r>
          </a:p>
          <a:p>
            <a:pPr marL="0" indent="0">
              <a:buNone/>
            </a:pPr>
            <a:r>
              <a:rPr lang="en-US" altLang="en-US" sz="2800" dirty="0">
                <a:solidFill>
                  <a:srgbClr val="FFFF00"/>
                </a:solidFill>
              </a:rPr>
              <a:t>Premise 3:	 </a:t>
            </a:r>
            <a:r>
              <a:rPr lang="en-GB" altLang="en-US" sz="2800" dirty="0"/>
              <a:t>The chair in the bedroom is red. </a:t>
            </a:r>
          </a:p>
          <a:p>
            <a:pPr marL="0" indent="0">
              <a:buNone/>
            </a:pPr>
            <a:r>
              <a:rPr lang="en-US" altLang="en-US" sz="2800" dirty="0">
                <a:solidFill>
                  <a:srgbClr val="FF0000"/>
                </a:solidFill>
              </a:rPr>
              <a:t>Conclusion:</a:t>
            </a:r>
            <a:r>
              <a:rPr lang="en-US" altLang="en-US" sz="2800" dirty="0"/>
              <a:t> 	</a:t>
            </a:r>
            <a:r>
              <a:rPr lang="en-GB" altLang="en-US" sz="2800" dirty="0"/>
              <a:t> Therefore, all chairs in the house are red.</a:t>
            </a:r>
          </a:p>
          <a:p>
            <a:endParaRPr lang="en-GB" altLang="en-US" sz="2800" dirty="0"/>
          </a:p>
          <a:p>
            <a:endParaRPr lang="en-GB" sz="2800" b="1" dirty="0"/>
          </a:p>
        </p:txBody>
      </p:sp>
    </p:spTree>
    <p:extLst>
      <p:ext uri="{BB962C8B-B14F-4D97-AF65-F5344CB8AC3E}">
        <p14:creationId xmlns:p14="http://schemas.microsoft.com/office/powerpoint/2010/main" val="134946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 (Examples)</a:t>
            </a:r>
          </a:p>
        </p:txBody>
      </p:sp>
      <p:sp>
        <p:nvSpPr>
          <p:cNvPr id="5123" name="Rectangle 3"/>
          <p:cNvSpPr>
            <a:spLocks noGrp="1" noChangeArrowheads="1"/>
          </p:cNvSpPr>
          <p:nvPr>
            <p:ph type="body" idx="1"/>
          </p:nvPr>
        </p:nvSpPr>
        <p:spPr>
          <a:xfrm>
            <a:off x="107504" y="1124744"/>
            <a:ext cx="9036496" cy="4609232"/>
          </a:xfrm>
          <a:noFill/>
        </p:spPr>
        <p:txBody>
          <a:bodyPr>
            <a:normAutofit/>
          </a:bodyPr>
          <a:lstStyle/>
          <a:p>
            <a:r>
              <a:rPr lang="en-GB" dirty="0"/>
              <a:t>What is the next number in the sequence 6,13, 20, 27,… 34?</a:t>
            </a:r>
          </a:p>
          <a:p>
            <a:endParaRPr lang="en-GB" sz="28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132856"/>
            <a:ext cx="3278715" cy="3240360"/>
          </a:xfrm>
          <a:prstGeom prst="rect">
            <a:avLst/>
          </a:prstGeom>
        </p:spPr>
      </p:pic>
    </p:spTree>
    <p:extLst>
      <p:ext uri="{BB962C8B-B14F-4D97-AF65-F5344CB8AC3E}">
        <p14:creationId xmlns:p14="http://schemas.microsoft.com/office/powerpoint/2010/main" val="111476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a:t>
            </a:r>
          </a:p>
        </p:txBody>
      </p:sp>
      <p:sp>
        <p:nvSpPr>
          <p:cNvPr id="5123" name="Rectangle 3"/>
          <p:cNvSpPr>
            <a:spLocks noGrp="1" noChangeArrowheads="1"/>
          </p:cNvSpPr>
          <p:nvPr>
            <p:ph type="body" idx="1"/>
          </p:nvPr>
        </p:nvSpPr>
        <p:spPr>
          <a:xfrm>
            <a:off x="107504" y="1124744"/>
            <a:ext cx="8855968" cy="4392488"/>
          </a:xfrm>
          <a:noFill/>
        </p:spPr>
        <p:txBody>
          <a:bodyPr>
            <a:normAutofit lnSpcReduction="10000"/>
          </a:bodyPr>
          <a:lstStyle/>
          <a:p>
            <a:r>
              <a:rPr lang="en-GB" dirty="0"/>
              <a:t>A type of reasoning in which one goes from a general statement to a specific instance. </a:t>
            </a:r>
            <a:r>
              <a:rPr lang="en-GB" altLang="en-US" dirty="0"/>
              <a:t>Deductive reasoning deals with certainty, and goes from the universal to a particular.</a:t>
            </a:r>
          </a:p>
          <a:p>
            <a:endParaRPr lang="en-GB" altLang="en-US" sz="2800" dirty="0"/>
          </a:p>
          <a:p>
            <a:r>
              <a:rPr lang="en-GB" dirty="0"/>
              <a:t>Deductive reasoning is when you start from things you </a:t>
            </a:r>
            <a:r>
              <a:rPr lang="en-GB" b="1" i="1" dirty="0"/>
              <a:t>assume to be true</a:t>
            </a:r>
            <a:r>
              <a:rPr lang="en-GB" dirty="0"/>
              <a:t>, and draw </a:t>
            </a:r>
            <a:r>
              <a:rPr lang="en-GB" i="1" dirty="0"/>
              <a:t>conclusions that must be true if your assumptions are true.</a:t>
            </a:r>
            <a:endParaRPr lang="en-GB" altLang="en-US" sz="2800" dirty="0"/>
          </a:p>
          <a:p>
            <a:endParaRPr lang="en-GB" sz="2800" dirty="0"/>
          </a:p>
          <a:p>
            <a:endParaRPr lang="en-GB" sz="2800" dirty="0"/>
          </a:p>
        </p:txBody>
      </p:sp>
    </p:spTree>
    <p:extLst>
      <p:ext uri="{BB962C8B-B14F-4D97-AF65-F5344CB8AC3E}">
        <p14:creationId xmlns:p14="http://schemas.microsoft.com/office/powerpoint/2010/main" val="98050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Validity vs Truth</a:t>
            </a: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a:t>When engaging deductive reasoning, do not confuse truth with validity. The notion of validity is more important in the context of logical reasoning.</a:t>
            </a:r>
          </a:p>
          <a:p>
            <a:endParaRPr lang="en-GB" dirty="0"/>
          </a:p>
          <a:p>
            <a:r>
              <a:rPr lang="en-GB" dirty="0"/>
              <a:t>For any given set of premises, if the conclusion is guaranteed, the arguments is said to be </a:t>
            </a:r>
            <a:r>
              <a:rPr lang="en-GB" b="1" i="1" dirty="0"/>
              <a:t>valid</a:t>
            </a:r>
            <a:r>
              <a:rPr lang="en-GB" dirty="0"/>
              <a:t>. Thus, </a:t>
            </a:r>
            <a:r>
              <a:rPr lang="en-US" dirty="0"/>
              <a:t>a</a:t>
            </a:r>
            <a:r>
              <a:rPr lang="en-US" altLang="en-US" dirty="0"/>
              <a:t>n argument is valid </a:t>
            </a:r>
            <a:r>
              <a:rPr lang="en-US" altLang="en-US" i="1" dirty="0"/>
              <a:t>if and only if</a:t>
            </a:r>
            <a:r>
              <a:rPr lang="en-US" altLang="en-US" dirty="0"/>
              <a:t> it is NOT possible for the conclusion to be false when ALL the premises are true.</a:t>
            </a:r>
          </a:p>
          <a:p>
            <a:endParaRPr lang="en-GB" dirty="0"/>
          </a:p>
          <a:p>
            <a:r>
              <a:rPr lang="en-GB" dirty="0"/>
              <a:t>If the conclusion is not guaranteed (at least one instance in which the conclusion does not follow), the argument is said to be </a:t>
            </a:r>
            <a:r>
              <a:rPr lang="en-GB" b="1" i="1" dirty="0"/>
              <a:t>invalid</a:t>
            </a:r>
            <a:r>
              <a:rPr lang="en-GB" dirty="0"/>
              <a:t>.</a:t>
            </a:r>
          </a:p>
          <a:p>
            <a:endParaRPr lang="en-GB" sz="2800" b="1" dirty="0"/>
          </a:p>
        </p:txBody>
      </p:sp>
    </p:spTree>
    <p:extLst>
      <p:ext uri="{BB962C8B-B14F-4D97-AF65-F5344CB8AC3E}">
        <p14:creationId xmlns:p14="http://schemas.microsoft.com/office/powerpoint/2010/main" val="43296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a:t>
            </a: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a:t>When engaging deductive reasoning, do not confuse truth with validity. The notion of validity is more important in the context of logical reasoning.</a:t>
            </a:r>
          </a:p>
          <a:p>
            <a:endParaRPr lang="en-GB" dirty="0"/>
          </a:p>
          <a:p>
            <a:r>
              <a:rPr lang="en-GB" dirty="0"/>
              <a:t>For any given set of premises, if the conclusion is guaranteed, the arguments is said to be </a:t>
            </a:r>
            <a:r>
              <a:rPr lang="en-GB" b="1" i="1" dirty="0"/>
              <a:t>valid</a:t>
            </a:r>
            <a:r>
              <a:rPr lang="en-GB" dirty="0"/>
              <a:t>. Thus, </a:t>
            </a:r>
            <a:r>
              <a:rPr lang="en-US" dirty="0"/>
              <a:t>a</a:t>
            </a:r>
            <a:r>
              <a:rPr lang="en-US" altLang="en-US" dirty="0"/>
              <a:t>n argument is valid </a:t>
            </a:r>
            <a:r>
              <a:rPr lang="en-US" altLang="en-US" i="1" dirty="0"/>
              <a:t>if and only if</a:t>
            </a:r>
            <a:r>
              <a:rPr lang="en-US" altLang="en-US" dirty="0"/>
              <a:t> it is NOT possible for the conclusion to be false when ALL the premises are true.</a:t>
            </a:r>
          </a:p>
          <a:p>
            <a:endParaRPr lang="en-GB" dirty="0"/>
          </a:p>
          <a:p>
            <a:r>
              <a:rPr lang="en-GB" dirty="0"/>
              <a:t>If the conclusion is not guaranteed (at least one instance in which the conclusion does not follow), the argument is said to be </a:t>
            </a:r>
            <a:r>
              <a:rPr lang="en-GB" b="1" i="1" dirty="0"/>
              <a:t>invalid</a:t>
            </a:r>
            <a:r>
              <a:rPr lang="en-GB" dirty="0"/>
              <a:t>.</a:t>
            </a:r>
          </a:p>
          <a:p>
            <a:endParaRPr lang="en-GB" sz="2800" b="1" dirty="0"/>
          </a:p>
        </p:txBody>
      </p:sp>
    </p:spTree>
    <p:extLst>
      <p:ext uri="{BB962C8B-B14F-4D97-AF65-F5344CB8AC3E}">
        <p14:creationId xmlns:p14="http://schemas.microsoft.com/office/powerpoint/2010/main" val="316624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 (Examples)</a:t>
            </a:r>
          </a:p>
        </p:txBody>
      </p:sp>
      <p:sp>
        <p:nvSpPr>
          <p:cNvPr id="5123" name="Rectangle 3"/>
          <p:cNvSpPr>
            <a:spLocks noGrp="1" noChangeArrowheads="1"/>
          </p:cNvSpPr>
          <p:nvPr>
            <p:ph type="body" idx="1"/>
          </p:nvPr>
        </p:nvSpPr>
        <p:spPr>
          <a:xfrm>
            <a:off x="251519" y="908720"/>
            <a:ext cx="8568953" cy="4608513"/>
          </a:xfrm>
          <a:noFill/>
        </p:spPr>
        <p:txBody>
          <a:bodyPr>
            <a:normAutofit fontScale="70000" lnSpcReduction="20000"/>
          </a:bodyPr>
          <a:lstStyle/>
          <a:p>
            <a:pPr>
              <a:buFont typeface="Wingdings" panose="05000000000000000000" pitchFamily="2" charset="2"/>
              <a:buNone/>
            </a:pPr>
            <a:r>
              <a:rPr lang="en-US" altLang="en-US" dirty="0">
                <a:solidFill>
                  <a:srgbClr val="FFFF00"/>
                </a:solidFill>
              </a:rPr>
              <a:t>Premise 1:</a:t>
            </a:r>
            <a:r>
              <a:rPr lang="en-US" altLang="en-US" dirty="0"/>
              <a:t> 	All men are mortal.</a:t>
            </a:r>
          </a:p>
          <a:p>
            <a:pPr>
              <a:buFont typeface="Wingdings" panose="05000000000000000000" pitchFamily="2" charset="2"/>
              <a:buNone/>
            </a:pPr>
            <a:r>
              <a:rPr lang="en-US" altLang="en-US" dirty="0">
                <a:solidFill>
                  <a:srgbClr val="FFFF00"/>
                </a:solidFill>
              </a:rPr>
              <a:t>Premise 2:</a:t>
            </a:r>
            <a:r>
              <a:rPr lang="en-US" altLang="en-US" dirty="0"/>
              <a:t>	Socrates is a man.</a:t>
            </a:r>
          </a:p>
          <a:p>
            <a:pPr>
              <a:buFont typeface="Wingdings" panose="05000000000000000000" pitchFamily="2" charset="2"/>
              <a:buNone/>
            </a:pPr>
            <a:r>
              <a:rPr lang="en-US" altLang="en-US" dirty="0">
                <a:solidFill>
                  <a:srgbClr val="FF0000"/>
                </a:solidFill>
              </a:rPr>
              <a:t>Conclusion:</a:t>
            </a:r>
            <a:r>
              <a:rPr lang="en-US" altLang="en-US" dirty="0"/>
              <a:t> 	Socrates is mortal</a:t>
            </a:r>
          </a:p>
          <a:p>
            <a:pPr>
              <a:buFont typeface="Wingdings" panose="05000000000000000000" pitchFamily="2" charset="2"/>
              <a:buNone/>
            </a:pPr>
            <a:endParaRPr lang="en-US" altLang="en-US" dirty="0"/>
          </a:p>
          <a:p>
            <a:pPr marL="0" indent="0">
              <a:buNone/>
            </a:pPr>
            <a:r>
              <a:rPr lang="en-US" altLang="en-US" dirty="0">
                <a:solidFill>
                  <a:srgbClr val="FFFF00"/>
                </a:solidFill>
              </a:rPr>
              <a:t>Premise 1:</a:t>
            </a:r>
            <a:r>
              <a:rPr lang="en-US" altLang="en-US" dirty="0"/>
              <a:t>	</a:t>
            </a:r>
            <a:r>
              <a:rPr lang="en-GB" dirty="0"/>
              <a:t>The law of gravity means everything that goes up                    	           must come down.</a:t>
            </a:r>
            <a:endParaRPr lang="en-US" altLang="en-US" dirty="0"/>
          </a:p>
          <a:p>
            <a:pPr marL="0" indent="0">
              <a:buNone/>
            </a:pPr>
            <a:r>
              <a:rPr lang="en-US" altLang="en-US" dirty="0">
                <a:solidFill>
                  <a:srgbClr val="FFFF00"/>
                </a:solidFill>
              </a:rPr>
              <a:t>Premise 2:</a:t>
            </a:r>
            <a:r>
              <a:rPr lang="en-US" altLang="en-US" dirty="0"/>
              <a:t>	</a:t>
            </a:r>
            <a:r>
              <a:rPr lang="en-GB" dirty="0"/>
              <a:t>I threw a ball in the air.</a:t>
            </a:r>
          </a:p>
          <a:p>
            <a:pPr>
              <a:buFont typeface="Wingdings" panose="05000000000000000000" pitchFamily="2" charset="2"/>
              <a:buNone/>
            </a:pPr>
            <a:r>
              <a:rPr lang="en-US" altLang="en-US" dirty="0">
                <a:solidFill>
                  <a:srgbClr val="FF0000"/>
                </a:solidFill>
              </a:rPr>
              <a:t>Conclusion:</a:t>
            </a:r>
            <a:r>
              <a:rPr lang="en-US" altLang="en-US" dirty="0"/>
              <a:t>	</a:t>
            </a:r>
            <a:r>
              <a:rPr lang="en-GB" dirty="0"/>
              <a:t>That means the ball must come down</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solidFill>
                  <a:srgbClr val="FFFF00"/>
                </a:solidFill>
              </a:rPr>
              <a:t>Premise 1:</a:t>
            </a:r>
            <a:r>
              <a:rPr lang="en-US" altLang="en-US" dirty="0"/>
              <a:t>	All phones have very large screens.</a:t>
            </a:r>
          </a:p>
          <a:p>
            <a:pPr>
              <a:buFont typeface="Wingdings" panose="05000000000000000000" pitchFamily="2" charset="2"/>
              <a:buNone/>
            </a:pPr>
            <a:r>
              <a:rPr lang="en-US" altLang="en-US" dirty="0">
                <a:solidFill>
                  <a:srgbClr val="FFFF00"/>
                </a:solidFill>
              </a:rPr>
              <a:t>Premise 2:</a:t>
            </a:r>
            <a:r>
              <a:rPr lang="en-US" altLang="en-US" dirty="0"/>
              <a:t>	Nokia Lumia is a phone.</a:t>
            </a:r>
          </a:p>
          <a:p>
            <a:pPr>
              <a:buFont typeface="Wingdings" panose="05000000000000000000" pitchFamily="2" charset="2"/>
              <a:buNone/>
            </a:pPr>
            <a:r>
              <a:rPr lang="en-US" altLang="en-US" dirty="0">
                <a:solidFill>
                  <a:srgbClr val="FF0000"/>
                </a:solidFill>
              </a:rPr>
              <a:t>Conclusion:</a:t>
            </a:r>
            <a:r>
              <a:rPr lang="en-US" altLang="en-US" dirty="0"/>
              <a:t>	Therefore, Nokia Lumia has a very large screen..</a:t>
            </a:r>
          </a:p>
        </p:txBody>
      </p:sp>
    </p:spTree>
    <p:extLst>
      <p:ext uri="{BB962C8B-B14F-4D97-AF65-F5344CB8AC3E}">
        <p14:creationId xmlns:p14="http://schemas.microsoft.com/office/powerpoint/2010/main" val="32346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Entailment and Soundness</a:t>
            </a:r>
          </a:p>
        </p:txBody>
      </p:sp>
      <p:sp>
        <p:nvSpPr>
          <p:cNvPr id="5123" name="Rectangle 3"/>
          <p:cNvSpPr>
            <a:spLocks noGrp="1" noChangeArrowheads="1"/>
          </p:cNvSpPr>
          <p:nvPr>
            <p:ph type="body" idx="1"/>
          </p:nvPr>
        </p:nvSpPr>
        <p:spPr>
          <a:xfrm>
            <a:off x="0" y="548680"/>
            <a:ext cx="8532440" cy="4897983"/>
          </a:xfrm>
          <a:noFill/>
        </p:spPr>
        <p:txBody>
          <a:bodyPr>
            <a:normAutofit/>
          </a:bodyPr>
          <a:lstStyle/>
          <a:p>
            <a:pPr>
              <a:lnSpc>
                <a:spcPct val="90000"/>
              </a:lnSpc>
            </a:pPr>
            <a:endParaRPr lang="en-US" altLang="en-US" sz="2800" dirty="0"/>
          </a:p>
          <a:p>
            <a:pPr>
              <a:lnSpc>
                <a:spcPct val="90000"/>
              </a:lnSpc>
            </a:pPr>
            <a:r>
              <a:rPr lang="en-US" altLang="en-US" sz="2800" dirty="0"/>
              <a:t>In a valid argument, the premises are said to entail the conclusion. Whereas validity is a </a:t>
            </a:r>
            <a:r>
              <a:rPr lang="en-US" altLang="en-US" sz="2800" i="1" dirty="0"/>
              <a:t>property</a:t>
            </a:r>
            <a:r>
              <a:rPr lang="en-US" altLang="en-US" sz="2800" dirty="0"/>
              <a:t> of arguments as a whole, entailment is a </a:t>
            </a:r>
            <a:r>
              <a:rPr lang="en-US" altLang="en-US" sz="2800" i="1" dirty="0"/>
              <a:t>relationship</a:t>
            </a:r>
            <a:r>
              <a:rPr lang="en-US" altLang="en-US" sz="2800" dirty="0"/>
              <a:t> that holds between the premises and conclusion of a valid argument.</a:t>
            </a:r>
            <a:br>
              <a:rPr lang="en-US" altLang="en-US" sz="2800" dirty="0"/>
            </a:br>
            <a:endParaRPr lang="en-US" altLang="en-US" sz="2800" dirty="0"/>
          </a:p>
          <a:p>
            <a:pPr algn="just">
              <a:lnSpc>
                <a:spcPct val="90000"/>
              </a:lnSpc>
            </a:pPr>
            <a:r>
              <a:rPr lang="en-US" altLang="en-US" sz="2800" dirty="0"/>
              <a:t>Soundness is a property of a valid argument </a:t>
            </a:r>
            <a:r>
              <a:rPr lang="en-US" altLang="en-US" sz="2800" i="1" dirty="0"/>
              <a:t>with</a:t>
            </a:r>
            <a:r>
              <a:rPr lang="en-US" altLang="en-US" sz="2800" dirty="0"/>
              <a:t> all true premises. Only a sound argument is a “good” argument, as validity only speaks to the </a:t>
            </a:r>
            <a:r>
              <a:rPr lang="en-US" altLang="en-US" sz="2800" i="1" dirty="0"/>
              <a:t>potential</a:t>
            </a:r>
            <a:r>
              <a:rPr lang="en-US" altLang="en-US" sz="2800" dirty="0"/>
              <a:t> of the argument to yield a true conclusion.</a:t>
            </a:r>
          </a:p>
        </p:txBody>
      </p:sp>
    </p:spTree>
    <p:extLst>
      <p:ext uri="{BB962C8B-B14F-4D97-AF65-F5344CB8AC3E}">
        <p14:creationId xmlns:p14="http://schemas.microsoft.com/office/powerpoint/2010/main" val="368429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395536" y="116632"/>
            <a:ext cx="8229600" cy="634082"/>
          </a:xfrm>
        </p:spPr>
        <p:txBody>
          <a:bodyPr>
            <a:normAutofit fontScale="90000"/>
          </a:bodyPr>
          <a:lstStyle/>
          <a:p>
            <a:r>
              <a:rPr lang="en-GB" altLang="en-US" b="1" dirty="0">
                <a:solidFill>
                  <a:schemeClr val="tx2"/>
                </a:solidFill>
                <a:ea typeface="ＭＳ Ｐゴシック" panose="020B0600070205080204" pitchFamily="34" charset="-128"/>
              </a:rPr>
              <a:t>Implications for the workplace</a:t>
            </a:r>
            <a:endParaRPr lang="en-GB" altLang="en-US" dirty="0"/>
          </a:p>
        </p:txBody>
      </p:sp>
      <p:sp>
        <p:nvSpPr>
          <p:cNvPr id="3" name="Content Placeholder 2"/>
          <p:cNvSpPr>
            <a:spLocks noGrp="1"/>
          </p:cNvSpPr>
          <p:nvPr>
            <p:ph idx="1"/>
          </p:nvPr>
        </p:nvSpPr>
        <p:spPr>
          <a:xfrm>
            <a:off x="225860" y="980728"/>
            <a:ext cx="8568952" cy="4680519"/>
          </a:xfrm>
        </p:spPr>
        <p:txBody>
          <a:bodyPr>
            <a:normAutofit lnSpcReduction="10000"/>
          </a:bodyPr>
          <a:lstStyle/>
          <a:p>
            <a:pPr algn="just">
              <a:defRPr/>
            </a:pPr>
            <a:r>
              <a:rPr lang="en-GB" sz="2500" dirty="0"/>
              <a:t>Employees who accept established premises and formulate approaches to their work based on those premises (or standards) are using their deductive reasoning skills</a:t>
            </a:r>
          </a:p>
          <a:p>
            <a:pPr marL="0" indent="0" algn="just">
              <a:buNone/>
              <a:defRPr/>
            </a:pPr>
            <a:r>
              <a:rPr lang="en-GB" sz="2500" dirty="0"/>
              <a:t> </a:t>
            </a:r>
          </a:p>
          <a:p>
            <a:pPr algn="just">
              <a:defRPr/>
            </a:pPr>
            <a:r>
              <a:rPr lang="en-GB" sz="2500" dirty="0"/>
              <a:t>Overall, these employees are guided by the philosophy, policies, and procedures embraced by their organization.</a:t>
            </a:r>
          </a:p>
          <a:p>
            <a:pPr marL="0" indent="0" algn="just">
              <a:buNone/>
              <a:defRPr/>
            </a:pPr>
            <a:endParaRPr lang="en-GB" sz="2500" dirty="0"/>
          </a:p>
          <a:p>
            <a:pPr algn="just">
              <a:defRPr/>
            </a:pPr>
            <a:r>
              <a:rPr lang="en-GB" sz="2500" dirty="0"/>
              <a:t>In their day-to-day activity, these employees are guided by their knowledge of the job, company, and industry (including the most recent industry trends) as they make decisions and solve problems.</a:t>
            </a:r>
          </a:p>
          <a:p>
            <a:pPr marL="0" indent="0" algn="just">
              <a:buFont typeface="Arial" panose="020B0604020202020204" pitchFamily="34" charset="0"/>
              <a:buNone/>
              <a:defRPr/>
            </a:pPr>
            <a:endParaRPr lang="en-GB" sz="2500" dirty="0"/>
          </a:p>
        </p:txBody>
      </p:sp>
      <p:sp>
        <p:nvSpPr>
          <p:cNvPr id="35844"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B7BF305-7F4A-426F-A638-5EB0FC9AD977}" type="datetime1">
              <a:rPr lang="en-GB" altLang="en-US" sz="1000" smtClean="0">
                <a:solidFill>
                  <a:srgbClr val="898989"/>
                </a:solidFill>
              </a:rPr>
              <a:pPr>
                <a:spcBef>
                  <a:spcPct val="0"/>
                </a:spcBef>
                <a:buFontTx/>
                <a:buNone/>
              </a:pPr>
              <a:t>17/05/2020</a:t>
            </a:fld>
            <a:endParaRPr lang="en-GB" altLang="en-US" sz="1000">
              <a:solidFill>
                <a:srgbClr val="898989"/>
              </a:solidFill>
            </a:endParaRPr>
          </a:p>
        </p:txBody>
      </p:sp>
      <p:sp>
        <p:nvSpPr>
          <p:cNvPr id="35845"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E41987E-44F0-4E24-8B55-C54DCDD8A94D}"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1198417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3837</TotalTime>
  <Words>547</Words>
  <Application>Microsoft Office PowerPoint</Application>
  <PresentationFormat>On-screen Show (4:3)</PresentationFormat>
  <Paragraphs>73</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MS PGothic</vt:lpstr>
      <vt:lpstr>MS PGothic</vt:lpstr>
      <vt:lpstr>Arial</vt:lpstr>
      <vt:lpstr>Calibri</vt:lpstr>
      <vt:lpstr>Myriad Pro</vt:lpstr>
      <vt:lpstr>Wingdings</vt:lpstr>
      <vt:lpstr>20140311PresentationUWTSDTemplate</vt:lpstr>
      <vt:lpstr>BMSK5001 Developing workplace critical thinking</vt:lpstr>
      <vt:lpstr>What is logic</vt:lpstr>
      <vt:lpstr>Inductive and Deductive reasoning</vt:lpstr>
      <vt:lpstr>PowerPoint Presentation</vt:lpstr>
      <vt:lpstr>Inductive reasoning</vt:lpstr>
      <vt:lpstr>Inductive reasoning (Examples)</vt:lpstr>
      <vt:lpstr>Inductive reasoning (Examples)</vt:lpstr>
      <vt:lpstr>Deductive reasoning</vt:lpstr>
      <vt:lpstr>Validity vs Truth</vt:lpstr>
      <vt:lpstr>Deductive reasoning</vt:lpstr>
      <vt:lpstr>Deductive reasoning (Examples)</vt:lpstr>
      <vt:lpstr>Entailment and Soundness</vt:lpstr>
      <vt:lpstr>Implications for the workplace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Ernest Ovia</cp:lastModifiedBy>
  <cp:revision>157</cp:revision>
  <dcterms:created xsi:type="dcterms:W3CDTF">2015-04-14T15:21:28Z</dcterms:created>
  <dcterms:modified xsi:type="dcterms:W3CDTF">2020-05-17T10:56:09Z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