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60" r:id="rId3"/>
    <p:sldId id="257" r:id="rId4"/>
    <p:sldId id="258" r:id="rId5"/>
    <p:sldId id="264" r:id="rId6"/>
    <p:sldId id="265" r:id="rId7"/>
    <p:sldId id="259"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974"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4288288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1287434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2518334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11A998-FD9E-4305-BCE1-A380222E00CD}"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5710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11A998-FD9E-4305-BCE1-A380222E00CD}" type="datetimeFigureOut">
              <a:rPr lang="en-GB" smtClean="0"/>
              <a:t>05/12/2023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138392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11A998-FD9E-4305-BCE1-A380222E00CD}" type="datetimeFigureOut">
              <a:rPr lang="en-GB" smtClean="0"/>
              <a:t>05/12/2023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2051608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11A998-FD9E-4305-BCE1-A380222E00CD}" type="datetimeFigureOut">
              <a:rPr lang="en-GB" smtClean="0"/>
              <a:t>05/12/2023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4221335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11A998-FD9E-4305-BCE1-A380222E00CD}"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3743212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6BDFB2-2053-4F32-8ADF-39E15942B09F}" type="slidenum">
              <a:rPr lang="en-GB" smtClean="0"/>
              <a:t>‹#›</a:t>
            </a:fld>
            <a:endParaRPr lang="en-GB"/>
          </a:p>
        </p:txBody>
      </p:sp>
      <p:sp>
        <p:nvSpPr>
          <p:cNvPr id="5" name="Date Placeholder 4"/>
          <p:cNvSpPr>
            <a:spLocks noGrp="1"/>
          </p:cNvSpPr>
          <p:nvPr>
            <p:ph type="dt" sz="half" idx="10"/>
          </p:nvPr>
        </p:nvSpPr>
        <p:spPr/>
        <p:txBody>
          <a:bodyPr/>
          <a:lstStyle/>
          <a:p>
            <a:fld id="{5C11A998-FD9E-4305-BCE1-A380222E00CD}" type="datetimeFigureOut">
              <a:rPr lang="en-GB" smtClean="0"/>
              <a:t>05/12/2023</a:t>
            </a:fld>
            <a:endParaRPr lang="en-GB"/>
          </a:p>
        </p:txBody>
      </p:sp>
    </p:spTree>
    <p:extLst>
      <p:ext uri="{BB962C8B-B14F-4D97-AF65-F5344CB8AC3E}">
        <p14:creationId xmlns:p14="http://schemas.microsoft.com/office/powerpoint/2010/main" val="2546739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4249305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68687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2817958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31233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1164985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2234244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11A998-FD9E-4305-BCE1-A380222E00CD}"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DFB2-2053-4F32-8ADF-39E15942B09F}" type="slidenum">
              <a:rPr lang="en-GB" smtClean="0"/>
              <a:t>‹#›</a:t>
            </a:fld>
            <a:endParaRPr lang="en-GB"/>
          </a:p>
        </p:txBody>
      </p:sp>
    </p:spTree>
    <p:extLst>
      <p:ext uri="{BB962C8B-B14F-4D97-AF65-F5344CB8AC3E}">
        <p14:creationId xmlns:p14="http://schemas.microsoft.com/office/powerpoint/2010/main" val="3543016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C11A998-FD9E-4305-BCE1-A380222E00CD}" type="datetimeFigureOut">
              <a:rPr lang="en-GB" smtClean="0"/>
              <a:t>05/12/2023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6BDFB2-2053-4F32-8ADF-39E15942B09F}" type="slidenum">
              <a:rPr lang="en-GB" smtClean="0"/>
              <a:t>‹#›</a:t>
            </a:fld>
            <a:endParaRPr lang="en-GB"/>
          </a:p>
        </p:txBody>
      </p:sp>
    </p:spTree>
    <p:extLst>
      <p:ext uri="{BB962C8B-B14F-4D97-AF65-F5344CB8AC3E}">
        <p14:creationId xmlns:p14="http://schemas.microsoft.com/office/powerpoint/2010/main" val="95580248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4548-FC87-792E-6F4A-EBDABB6E30BB}"/>
              </a:ext>
            </a:extLst>
          </p:cNvPr>
          <p:cNvSpPr>
            <a:spLocks noGrp="1"/>
          </p:cNvSpPr>
          <p:nvPr>
            <p:ph type="ctrTitle"/>
          </p:nvPr>
        </p:nvSpPr>
        <p:spPr>
          <a:xfrm>
            <a:off x="511946" y="207322"/>
            <a:ext cx="9144000" cy="1243765"/>
          </a:xfrm>
        </p:spPr>
        <p:txBody>
          <a:bodyPr/>
          <a:lstStyle/>
          <a:p>
            <a:r>
              <a:rPr lang="en-GB" dirty="0"/>
              <a:t>LEADERSHIP AND CHANGE</a:t>
            </a:r>
          </a:p>
        </p:txBody>
      </p:sp>
      <p:sp>
        <p:nvSpPr>
          <p:cNvPr id="3" name="Subtitle 2">
            <a:extLst>
              <a:ext uri="{FF2B5EF4-FFF2-40B4-BE49-F238E27FC236}">
                <a16:creationId xmlns:a16="http://schemas.microsoft.com/office/drawing/2014/main" id="{C1C5D266-6125-1391-FDD2-E2C690053104}"/>
              </a:ext>
            </a:extLst>
          </p:cNvPr>
          <p:cNvSpPr>
            <a:spLocks noGrp="1"/>
          </p:cNvSpPr>
          <p:nvPr>
            <p:ph type="subTitle" idx="1"/>
          </p:nvPr>
        </p:nvSpPr>
        <p:spPr>
          <a:xfrm>
            <a:off x="962569" y="2213295"/>
            <a:ext cx="7176940" cy="1323967"/>
          </a:xfrm>
        </p:spPr>
        <p:txBody>
          <a:bodyPr>
            <a:normAutofit lnSpcReduction="10000"/>
          </a:bodyPr>
          <a:lstStyle/>
          <a:p>
            <a:pPr algn="l"/>
            <a:r>
              <a:rPr lang="en-GB" sz="2800" dirty="0"/>
              <a:t>Critical evaluation of my leadership style and how I can promote a successful and seamless change within CYNO.</a:t>
            </a:r>
          </a:p>
        </p:txBody>
      </p:sp>
      <p:sp>
        <p:nvSpPr>
          <p:cNvPr id="4" name="TextBox 3">
            <a:extLst>
              <a:ext uri="{FF2B5EF4-FFF2-40B4-BE49-F238E27FC236}">
                <a16:creationId xmlns:a16="http://schemas.microsoft.com/office/drawing/2014/main" id="{404CA199-003C-1383-4E85-41876B787242}"/>
              </a:ext>
            </a:extLst>
          </p:cNvPr>
          <p:cNvSpPr txBox="1"/>
          <p:nvPr/>
        </p:nvSpPr>
        <p:spPr>
          <a:xfrm>
            <a:off x="7567574" y="6304429"/>
            <a:ext cx="3740506" cy="692497"/>
          </a:xfrm>
          <a:prstGeom prst="rect">
            <a:avLst/>
          </a:prstGeom>
          <a:noFill/>
        </p:spPr>
        <p:txBody>
          <a:bodyPr wrap="square" rtlCol="0">
            <a:spAutoFit/>
          </a:bodyPr>
          <a:lstStyle/>
          <a:p>
            <a:r>
              <a:rPr lang="en-GB" sz="1050" dirty="0"/>
              <a:t>A presentation by Georgi Dudev (2027285)</a:t>
            </a:r>
          </a:p>
          <a:p>
            <a:r>
              <a:rPr lang="en-GB" sz="1050" dirty="0"/>
              <a:t>UWTSD - </a:t>
            </a:r>
            <a:r>
              <a:rPr lang="en-GB" sz="1050" b="1" i="0" dirty="0">
                <a:solidFill>
                  <a:srgbClr val="1D2125"/>
                </a:solidFill>
                <a:effectLst/>
                <a:latin typeface="-apple-system"/>
              </a:rPr>
              <a:t>BMSW6010_SWAN; </a:t>
            </a:r>
            <a:r>
              <a:rPr lang="en-GB" sz="1050" dirty="0"/>
              <a:t>2027285@student.uwtsd.ac.uk</a:t>
            </a:r>
          </a:p>
          <a:p>
            <a:endParaRPr lang="en-GB" dirty="0"/>
          </a:p>
        </p:txBody>
      </p:sp>
      <p:sp>
        <p:nvSpPr>
          <p:cNvPr id="5" name="Subtitle 2">
            <a:extLst>
              <a:ext uri="{FF2B5EF4-FFF2-40B4-BE49-F238E27FC236}">
                <a16:creationId xmlns:a16="http://schemas.microsoft.com/office/drawing/2014/main" id="{F9ECAE8B-11B9-77AF-0240-340A0B11981D}"/>
              </a:ext>
            </a:extLst>
          </p:cNvPr>
          <p:cNvSpPr txBox="1">
            <a:spLocks/>
          </p:cNvSpPr>
          <p:nvPr/>
        </p:nvSpPr>
        <p:spPr>
          <a:xfrm>
            <a:off x="962569" y="3982721"/>
            <a:ext cx="8693377" cy="1646302"/>
          </a:xfrm>
          <a:prstGeom prst="rect">
            <a:avLst/>
          </a:prstGeom>
        </p:spPr>
        <p:txBody>
          <a:bodyPr vert="horz" lIns="91440" tIns="45720" rIns="91440" bIns="45720" rtlCol="0" anchor="t">
            <a:no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ctr"/>
            <a:r>
              <a:rPr lang="en-GB" sz="2000" i="1" dirty="0">
                <a:solidFill>
                  <a:srgbClr val="333333"/>
                </a:solidFill>
                <a:latin typeface="Georgia" panose="02040502050405020303" pitchFamily="18" charset="0"/>
              </a:rPr>
              <a:t>“Compassionate Leadership is the practice of using your head and heart to inspire and influence people so they can, in turn, inspire and influence others. Compassionate Leaders use their influence to positively impact themselves, others, and the planet.” </a:t>
            </a:r>
            <a:r>
              <a:rPr lang="en-GB" sz="2000" dirty="0">
                <a:solidFill>
                  <a:srgbClr val="333333"/>
                </a:solidFill>
                <a:latin typeface="Georgia" panose="02040502050405020303" pitchFamily="18" charset="0"/>
              </a:rPr>
              <a:t>(Donnellan, 2022)</a:t>
            </a:r>
            <a:endParaRPr lang="en-GB" sz="2000" dirty="0"/>
          </a:p>
        </p:txBody>
      </p:sp>
    </p:spTree>
    <p:extLst>
      <p:ext uri="{BB962C8B-B14F-4D97-AF65-F5344CB8AC3E}">
        <p14:creationId xmlns:p14="http://schemas.microsoft.com/office/powerpoint/2010/main" val="4189143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A5591-62B0-6F7A-A17A-765E48D6EA6F}"/>
              </a:ext>
            </a:extLst>
          </p:cNvPr>
          <p:cNvSpPr>
            <a:spLocks noGrp="1"/>
          </p:cNvSpPr>
          <p:nvPr>
            <p:ph type="title"/>
          </p:nvPr>
        </p:nvSpPr>
        <p:spPr>
          <a:xfrm>
            <a:off x="2754709" y="50955"/>
            <a:ext cx="5129577" cy="1320800"/>
          </a:xfrm>
        </p:spPr>
        <p:txBody>
          <a:bodyPr/>
          <a:lstStyle/>
          <a:p>
            <a:r>
              <a:rPr lang="en-GB" dirty="0"/>
              <a:t>Means of Identifying my Leadership Style</a:t>
            </a:r>
          </a:p>
        </p:txBody>
      </p:sp>
      <p:sp>
        <p:nvSpPr>
          <p:cNvPr id="3" name="Content Placeholder 2">
            <a:extLst>
              <a:ext uri="{FF2B5EF4-FFF2-40B4-BE49-F238E27FC236}">
                <a16:creationId xmlns:a16="http://schemas.microsoft.com/office/drawing/2014/main" id="{9EC1D6BF-63B8-7D69-61B6-D53D2B38592B}"/>
              </a:ext>
            </a:extLst>
          </p:cNvPr>
          <p:cNvSpPr>
            <a:spLocks noGrp="1"/>
          </p:cNvSpPr>
          <p:nvPr>
            <p:ph idx="1"/>
          </p:nvPr>
        </p:nvSpPr>
        <p:spPr>
          <a:xfrm>
            <a:off x="7074423" y="2132449"/>
            <a:ext cx="3583581" cy="1628986"/>
          </a:xfrm>
        </p:spPr>
        <p:txBody>
          <a:bodyPr/>
          <a:lstStyle/>
          <a:p>
            <a:pPr>
              <a:buClr>
                <a:schemeClr val="accent2"/>
              </a:buClr>
              <a:buFont typeface="Wingdings" panose="05000000000000000000" pitchFamily="2" charset="2"/>
              <a:buChar char="Ø"/>
            </a:pPr>
            <a:r>
              <a:rPr lang="en-GB" dirty="0"/>
              <a:t>Questionnaire – a questionnaire has been filled out and the results show a prevalent Democratic Leadership style.</a:t>
            </a:r>
          </a:p>
        </p:txBody>
      </p:sp>
      <p:sp>
        <p:nvSpPr>
          <p:cNvPr id="5" name="TextBox 4">
            <a:extLst>
              <a:ext uri="{FF2B5EF4-FFF2-40B4-BE49-F238E27FC236}">
                <a16:creationId xmlns:a16="http://schemas.microsoft.com/office/drawing/2014/main" id="{7A2A4DA3-4EA0-F847-BA19-DA9F7490BBBF}"/>
              </a:ext>
            </a:extLst>
          </p:cNvPr>
          <p:cNvSpPr txBox="1"/>
          <p:nvPr/>
        </p:nvSpPr>
        <p:spPr>
          <a:xfrm>
            <a:off x="3696638" y="2132449"/>
            <a:ext cx="3415648" cy="1754326"/>
          </a:xfrm>
          <a:prstGeom prst="rect">
            <a:avLst/>
          </a:prstGeom>
          <a:noFill/>
        </p:spPr>
        <p:txBody>
          <a:bodyPr wrap="square" rtlCol="0">
            <a:spAutoFit/>
          </a:bodyPr>
          <a:lstStyle/>
          <a:p>
            <a:pPr marL="285750" indent="-285750">
              <a:buClr>
                <a:schemeClr val="accent2"/>
              </a:buClr>
              <a:buFont typeface="Wingdings" panose="05000000000000000000" pitchFamily="2" charset="2"/>
              <a:buChar char="Ø"/>
            </a:pPr>
            <a:r>
              <a:rPr lang="en-GB" dirty="0"/>
              <a:t>Feedback – number of family, relatives, and peers have been asked for their opinion on my leadership style</a:t>
            </a:r>
          </a:p>
          <a:p>
            <a:endParaRPr lang="en-GB" dirty="0"/>
          </a:p>
        </p:txBody>
      </p:sp>
      <p:sp>
        <p:nvSpPr>
          <p:cNvPr id="6" name="TextBox 5">
            <a:extLst>
              <a:ext uri="{FF2B5EF4-FFF2-40B4-BE49-F238E27FC236}">
                <a16:creationId xmlns:a16="http://schemas.microsoft.com/office/drawing/2014/main" id="{096FC337-9CBF-C95E-EE5B-71F528D8EF4F}"/>
              </a:ext>
            </a:extLst>
          </p:cNvPr>
          <p:cNvSpPr txBox="1"/>
          <p:nvPr/>
        </p:nvSpPr>
        <p:spPr>
          <a:xfrm>
            <a:off x="150920" y="2132449"/>
            <a:ext cx="3714161" cy="1477328"/>
          </a:xfrm>
          <a:prstGeom prst="rect">
            <a:avLst/>
          </a:prstGeom>
          <a:noFill/>
        </p:spPr>
        <p:txBody>
          <a:bodyPr wrap="square" rtlCol="0">
            <a:spAutoFit/>
          </a:bodyPr>
          <a:lstStyle/>
          <a:p>
            <a:pPr marL="285750" indent="-285750">
              <a:buClr>
                <a:schemeClr val="accent2"/>
              </a:buClr>
              <a:buFont typeface="Wingdings" panose="05000000000000000000" pitchFamily="2" charset="2"/>
              <a:buChar char="Ø"/>
            </a:pPr>
            <a:r>
              <a:rPr lang="en-GB" dirty="0"/>
              <a:t>Personal Views – my personal opinion based on my own values and beliefs and how I think I would act in certain leadership situations.</a:t>
            </a:r>
          </a:p>
        </p:txBody>
      </p:sp>
      <p:sp>
        <p:nvSpPr>
          <p:cNvPr id="7" name="TextBox 6">
            <a:extLst>
              <a:ext uri="{FF2B5EF4-FFF2-40B4-BE49-F238E27FC236}">
                <a16:creationId xmlns:a16="http://schemas.microsoft.com/office/drawing/2014/main" id="{3E8B63CC-998D-E0A8-7860-FD7A3BA8B128}"/>
              </a:ext>
            </a:extLst>
          </p:cNvPr>
          <p:cNvSpPr txBox="1"/>
          <p:nvPr/>
        </p:nvSpPr>
        <p:spPr>
          <a:xfrm>
            <a:off x="-142043" y="4370471"/>
            <a:ext cx="9785799" cy="1323439"/>
          </a:xfrm>
          <a:prstGeom prst="rect">
            <a:avLst/>
          </a:prstGeom>
          <a:noFill/>
        </p:spPr>
        <p:txBody>
          <a:bodyPr wrap="square">
            <a:spAutoFit/>
          </a:bodyPr>
          <a:lstStyle/>
          <a:p>
            <a:pPr algn="ctr"/>
            <a:r>
              <a:rPr lang="en-GB" sz="2000" b="0" i="1" dirty="0">
                <a:solidFill>
                  <a:srgbClr val="000000"/>
                </a:solidFill>
                <a:effectLst/>
                <a:latin typeface="ff2"/>
              </a:rPr>
              <a:t>“It is possible, if more time consuming and probably expensive, to conduct a </a:t>
            </a:r>
          </a:p>
          <a:p>
            <a:pPr algn="ctr"/>
            <a:r>
              <a:rPr lang="en-GB" sz="2000" b="0" i="1" dirty="0">
                <a:solidFill>
                  <a:srgbClr val="000000"/>
                </a:solidFill>
                <a:effectLst/>
                <a:latin typeface="ff2"/>
              </a:rPr>
              <a:t>survey using structured individual interviews, but questionnaires remain the single </a:t>
            </a:r>
          </a:p>
          <a:p>
            <a:pPr algn="ctr"/>
            <a:r>
              <a:rPr lang="en-GB" sz="2000" b="0" i="1" dirty="0">
                <a:solidFill>
                  <a:srgbClr val="000000"/>
                </a:solidFill>
                <a:effectLst/>
                <a:latin typeface="ff2"/>
              </a:rPr>
              <a:t>most common means of conducting surveys and are indeed probably one of, if not </a:t>
            </a:r>
            <a:r>
              <a:rPr lang="en-GB" sz="2000" b="0" i="1" dirty="0">
                <a:solidFill>
                  <a:srgbClr val="000000"/>
                </a:solidFill>
                <a:effectLst/>
                <a:latin typeface="ff4"/>
              </a:rPr>
              <a:t>the</a:t>
            </a:r>
            <a:r>
              <a:rPr lang="en-GB" sz="2000" b="0" i="1" dirty="0">
                <a:solidFill>
                  <a:srgbClr val="000000"/>
                </a:solidFill>
                <a:effectLst/>
                <a:latin typeface="ff2"/>
              </a:rPr>
              <a:t>, </a:t>
            </a:r>
          </a:p>
          <a:p>
            <a:pPr algn="ctr"/>
            <a:r>
              <a:rPr lang="en-GB" sz="2000" b="0" i="1" dirty="0">
                <a:solidFill>
                  <a:srgbClr val="000000"/>
                </a:solidFill>
                <a:effectLst/>
                <a:latin typeface="ff2"/>
              </a:rPr>
              <a:t>most commonly-used research tools in the social sciences.” </a:t>
            </a:r>
            <a:r>
              <a:rPr lang="en-GB" sz="2000" b="0" dirty="0">
                <a:solidFill>
                  <a:srgbClr val="000000"/>
                </a:solidFill>
                <a:effectLst/>
                <a:latin typeface="ff2"/>
              </a:rPr>
              <a:t>(Young, 2015)</a:t>
            </a:r>
          </a:p>
        </p:txBody>
      </p:sp>
      <p:pic>
        <p:nvPicPr>
          <p:cNvPr id="9" name="Picture 8" descr="A clipboard with check marks&#10;&#10;Description automatically generated">
            <a:extLst>
              <a:ext uri="{FF2B5EF4-FFF2-40B4-BE49-F238E27FC236}">
                <a16:creationId xmlns:a16="http://schemas.microsoft.com/office/drawing/2014/main" id="{7C1BAB70-0005-E1D6-8D84-8B7E398EFD2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286" b="95119" l="10000" r="90000">
                        <a14:foregroundMark x1="58571" y1="91786" x2="58571" y2="91786"/>
                        <a14:foregroundMark x1="63333" y1="91786" x2="63333" y2="91786"/>
                        <a14:foregroundMark x1="65595" y1="95357" x2="65595" y2="95357"/>
                        <a14:foregroundMark x1="65595" y1="95357" x2="65595" y2="95357"/>
                        <a14:foregroundMark x1="59881" y1="7738" x2="59881" y2="7738"/>
                        <a14:foregroundMark x1="34524" y1="4286" x2="34524" y2="4286"/>
                        <a14:backgroundMark x1="61429" y1="7262" x2="61429" y2="7262"/>
                      </a14:backgroundRemoval>
                    </a14:imgEffect>
                  </a14:imgLayer>
                </a14:imgProps>
              </a:ext>
              <a:ext uri="{28A0092B-C50C-407E-A947-70E740481C1C}">
                <a14:useLocalDpi xmlns:a14="http://schemas.microsoft.com/office/drawing/2010/main" val="0"/>
              </a:ext>
            </a:extLst>
          </a:blip>
          <a:stretch>
            <a:fillRect/>
          </a:stretch>
        </p:blipFill>
        <p:spPr>
          <a:xfrm>
            <a:off x="9085556" y="3999390"/>
            <a:ext cx="2858610" cy="2858610"/>
          </a:xfrm>
          <a:prstGeom prst="rect">
            <a:avLst/>
          </a:prstGeom>
        </p:spPr>
      </p:pic>
    </p:spTree>
    <p:extLst>
      <p:ext uri="{BB962C8B-B14F-4D97-AF65-F5344CB8AC3E}">
        <p14:creationId xmlns:p14="http://schemas.microsoft.com/office/powerpoint/2010/main" val="1062962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8B0B8-0820-D2AD-21F0-D79A5E85EA66}"/>
              </a:ext>
            </a:extLst>
          </p:cNvPr>
          <p:cNvSpPr>
            <a:spLocks noGrp="1"/>
          </p:cNvSpPr>
          <p:nvPr>
            <p:ph type="title"/>
          </p:nvPr>
        </p:nvSpPr>
        <p:spPr/>
        <p:txBody>
          <a:bodyPr/>
          <a:lstStyle/>
          <a:p>
            <a:r>
              <a:rPr lang="en-GB" dirty="0"/>
              <a:t>My Leadership Style</a:t>
            </a:r>
          </a:p>
        </p:txBody>
      </p:sp>
      <p:sp>
        <p:nvSpPr>
          <p:cNvPr id="3" name="Content Placeholder 2">
            <a:extLst>
              <a:ext uri="{FF2B5EF4-FFF2-40B4-BE49-F238E27FC236}">
                <a16:creationId xmlns:a16="http://schemas.microsoft.com/office/drawing/2014/main" id="{BC4D1BBF-AA7A-E631-F02B-90483BDB842F}"/>
              </a:ext>
            </a:extLst>
          </p:cNvPr>
          <p:cNvSpPr>
            <a:spLocks noGrp="1"/>
          </p:cNvSpPr>
          <p:nvPr>
            <p:ph idx="1"/>
          </p:nvPr>
        </p:nvSpPr>
        <p:spPr>
          <a:xfrm>
            <a:off x="677334" y="2149013"/>
            <a:ext cx="4974436" cy="3880773"/>
          </a:xfrm>
        </p:spPr>
        <p:txBody>
          <a:bodyPr/>
          <a:lstStyle/>
          <a:p>
            <a:r>
              <a:rPr lang="en-GB" dirty="0"/>
              <a:t>After filling out the leadership questionnaire I came up with the following results:</a:t>
            </a:r>
          </a:p>
          <a:p>
            <a:pPr lvl="1"/>
            <a:r>
              <a:rPr lang="en-GB" dirty="0"/>
              <a:t>Autocratic – 17/30</a:t>
            </a:r>
          </a:p>
          <a:p>
            <a:pPr lvl="1"/>
            <a:r>
              <a:rPr lang="en-GB" dirty="0"/>
              <a:t>Democratic – 29/30</a:t>
            </a:r>
          </a:p>
          <a:p>
            <a:pPr lvl="1"/>
            <a:r>
              <a:rPr lang="en-GB" dirty="0"/>
              <a:t>Laissez-faire – 24/30</a:t>
            </a:r>
          </a:p>
          <a:p>
            <a:pPr marL="457200" lvl="1" indent="0">
              <a:buNone/>
            </a:pPr>
            <a:endParaRPr lang="en-GB" dirty="0"/>
          </a:p>
          <a:p>
            <a:pPr marL="457200" lvl="1" indent="0">
              <a:buNone/>
            </a:pPr>
            <a:r>
              <a:rPr lang="en-GB" dirty="0"/>
              <a:t>My most prevalent leadership style is Democratic closely followed by the </a:t>
            </a:r>
            <a:r>
              <a:rPr lang="en-GB" dirty="0" err="1"/>
              <a:t>Leissez</a:t>
            </a:r>
            <a:r>
              <a:rPr lang="en-GB" dirty="0"/>
              <a:t>-faire style.</a:t>
            </a:r>
          </a:p>
        </p:txBody>
      </p:sp>
      <p:pic>
        <p:nvPicPr>
          <p:cNvPr id="5" name="Picture 4" descr="A group of people walking on a mountain&#10;&#10;Description automatically generated">
            <a:extLst>
              <a:ext uri="{FF2B5EF4-FFF2-40B4-BE49-F238E27FC236}">
                <a16:creationId xmlns:a16="http://schemas.microsoft.com/office/drawing/2014/main" id="{C07E6817-091A-54F5-4A28-DC493E3167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733550"/>
            <a:ext cx="4514850" cy="4514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41028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414A-947E-3C2E-1039-DB5917175E1E}"/>
              </a:ext>
            </a:extLst>
          </p:cNvPr>
          <p:cNvSpPr>
            <a:spLocks noGrp="1"/>
          </p:cNvSpPr>
          <p:nvPr>
            <p:ph type="title"/>
          </p:nvPr>
        </p:nvSpPr>
        <p:spPr>
          <a:xfrm>
            <a:off x="1103463" y="494547"/>
            <a:ext cx="8596668" cy="1320800"/>
          </a:xfrm>
        </p:spPr>
        <p:txBody>
          <a:bodyPr/>
          <a:lstStyle/>
          <a:p>
            <a:pPr algn="ctr"/>
            <a:r>
              <a:rPr lang="en-GB" i="1" dirty="0"/>
              <a:t>What is Emotional Intelligence and why it is Important</a:t>
            </a:r>
          </a:p>
        </p:txBody>
      </p:sp>
      <p:sp>
        <p:nvSpPr>
          <p:cNvPr id="3" name="Content Placeholder 2">
            <a:extLst>
              <a:ext uri="{FF2B5EF4-FFF2-40B4-BE49-F238E27FC236}">
                <a16:creationId xmlns:a16="http://schemas.microsoft.com/office/drawing/2014/main" id="{03BC3BE2-88CC-6FFF-C238-103998988DE3}"/>
              </a:ext>
            </a:extLst>
          </p:cNvPr>
          <p:cNvSpPr>
            <a:spLocks noGrp="1"/>
          </p:cNvSpPr>
          <p:nvPr>
            <p:ph idx="1"/>
          </p:nvPr>
        </p:nvSpPr>
        <p:spPr>
          <a:xfrm>
            <a:off x="677334" y="2160590"/>
            <a:ext cx="9022797" cy="2278246"/>
          </a:xfrm>
        </p:spPr>
        <p:txBody>
          <a:bodyPr>
            <a:normAutofit/>
          </a:bodyPr>
          <a:lstStyle/>
          <a:p>
            <a:pPr algn="ctr">
              <a:lnSpc>
                <a:spcPct val="150000"/>
              </a:lnSpc>
              <a:buClr>
                <a:schemeClr val="accent2"/>
              </a:buClr>
              <a:buFont typeface="Wingdings" panose="05000000000000000000" pitchFamily="2" charset="2"/>
              <a:buChar char="Ø"/>
            </a:pPr>
            <a:endParaRPr lang="en-GB" i="1" dirty="0"/>
          </a:p>
          <a:p>
            <a:pPr marL="0" indent="0" algn="ctr">
              <a:lnSpc>
                <a:spcPct val="150000"/>
              </a:lnSpc>
              <a:buClr>
                <a:schemeClr val="accent2"/>
              </a:buClr>
              <a:buNone/>
            </a:pPr>
            <a:r>
              <a:rPr lang="en-GB" b="0" i="1" dirty="0">
                <a:solidFill>
                  <a:srgbClr val="333333"/>
                </a:solidFill>
                <a:effectLst/>
                <a:latin typeface="Georgia" panose="02040502050405020303" pitchFamily="18" charset="0"/>
              </a:rPr>
              <a:t>“By definition, it's your ability to understand and manage emotions. We might say someone is emotionally intelligent when they can regulate how they feel, diffuse arguments easily or stay calm in stressful situations.” </a:t>
            </a:r>
            <a:r>
              <a:rPr lang="en-GB" b="0" dirty="0">
                <a:solidFill>
                  <a:srgbClr val="333333"/>
                </a:solidFill>
                <a:effectLst/>
                <a:latin typeface="Georgia" panose="02040502050405020303" pitchFamily="18" charset="0"/>
              </a:rPr>
              <a:t>(Price, 2023)</a:t>
            </a:r>
            <a:endParaRPr lang="en-GB" dirty="0"/>
          </a:p>
        </p:txBody>
      </p:sp>
    </p:spTree>
    <p:extLst>
      <p:ext uri="{BB962C8B-B14F-4D97-AF65-F5344CB8AC3E}">
        <p14:creationId xmlns:p14="http://schemas.microsoft.com/office/powerpoint/2010/main" val="542229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8EC7A-540B-F7FE-29B7-56F405144506}"/>
              </a:ext>
            </a:extLst>
          </p:cNvPr>
          <p:cNvSpPr>
            <a:spLocks noGrp="1"/>
          </p:cNvSpPr>
          <p:nvPr>
            <p:ph type="title"/>
          </p:nvPr>
        </p:nvSpPr>
        <p:spPr>
          <a:xfrm>
            <a:off x="1886374" y="924560"/>
            <a:ext cx="6251786" cy="1320800"/>
          </a:xfrm>
        </p:spPr>
        <p:txBody>
          <a:bodyPr>
            <a:normAutofit/>
          </a:bodyPr>
          <a:lstStyle/>
          <a:p>
            <a:r>
              <a:rPr lang="en-GB" sz="4000" dirty="0"/>
              <a:t>The Importance of Change</a:t>
            </a:r>
          </a:p>
        </p:txBody>
      </p:sp>
      <p:sp>
        <p:nvSpPr>
          <p:cNvPr id="3" name="Content Placeholder 2">
            <a:extLst>
              <a:ext uri="{FF2B5EF4-FFF2-40B4-BE49-F238E27FC236}">
                <a16:creationId xmlns:a16="http://schemas.microsoft.com/office/drawing/2014/main" id="{F1D2448F-A64A-0885-7A46-1937796008A8}"/>
              </a:ext>
            </a:extLst>
          </p:cNvPr>
          <p:cNvSpPr>
            <a:spLocks noGrp="1"/>
          </p:cNvSpPr>
          <p:nvPr>
            <p:ph idx="1"/>
          </p:nvPr>
        </p:nvSpPr>
        <p:spPr>
          <a:xfrm>
            <a:off x="0" y="2871789"/>
            <a:ext cx="10407226" cy="1923731"/>
          </a:xfrm>
        </p:spPr>
        <p:txBody>
          <a:bodyPr/>
          <a:lstStyle/>
          <a:p>
            <a:pPr algn="ctr"/>
            <a:r>
              <a:rPr lang="en-GB" b="0" i="1" u="none" strike="noStrike" dirty="0">
                <a:solidFill>
                  <a:schemeClr val="tx1"/>
                </a:solidFill>
                <a:effectLst/>
                <a:latin typeface="Roboto" panose="02000000000000000000" pitchFamily="2" charset="0"/>
              </a:rPr>
              <a:t>“…</a:t>
            </a:r>
            <a:r>
              <a:rPr lang="en-GB" sz="2000" b="0" i="1" u="none" strike="noStrike" dirty="0">
                <a:solidFill>
                  <a:schemeClr val="tx1"/>
                </a:solidFill>
                <a:effectLst/>
                <a:latin typeface="Roboto" panose="02000000000000000000" pitchFamily="2" charset="0"/>
              </a:rPr>
              <a:t>change in business is absolutely vital if organizations are to realize growth potential, propel teams onto greater things and launch products and services which were once but a pipe dream. Although the process can be costly, it’s worth the struggle at the end of the day</a:t>
            </a:r>
            <a:r>
              <a:rPr lang="en-GB" sz="2000" b="0" i="1" dirty="0">
                <a:solidFill>
                  <a:schemeClr val="tx1"/>
                </a:solidFill>
                <a:effectLst/>
                <a:latin typeface="Roboto" panose="02000000000000000000" pitchFamily="2" charset="0"/>
              </a:rPr>
              <a:t>.” </a:t>
            </a:r>
            <a:r>
              <a:rPr lang="en-GB" sz="2000" b="0" dirty="0">
                <a:solidFill>
                  <a:schemeClr val="tx1"/>
                </a:solidFill>
                <a:effectLst/>
                <a:latin typeface="Roboto" panose="02000000000000000000" pitchFamily="2" charset="0"/>
              </a:rPr>
              <a:t>(Kalm, 2016)</a:t>
            </a:r>
            <a:endParaRPr lang="en-GB" dirty="0">
              <a:solidFill>
                <a:schemeClr val="tx1"/>
              </a:solidFill>
            </a:endParaRPr>
          </a:p>
        </p:txBody>
      </p:sp>
    </p:spTree>
    <p:extLst>
      <p:ext uri="{BB962C8B-B14F-4D97-AF65-F5344CB8AC3E}">
        <p14:creationId xmlns:p14="http://schemas.microsoft.com/office/powerpoint/2010/main" val="4088465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8B28-742C-3E0D-6BD9-679C4FAC2DF7}"/>
              </a:ext>
            </a:extLst>
          </p:cNvPr>
          <p:cNvSpPr>
            <a:spLocks noGrp="1"/>
          </p:cNvSpPr>
          <p:nvPr>
            <p:ph type="title"/>
          </p:nvPr>
        </p:nvSpPr>
        <p:spPr>
          <a:xfrm>
            <a:off x="1369862" y="267179"/>
            <a:ext cx="8596668" cy="1320800"/>
          </a:xfrm>
        </p:spPr>
        <p:txBody>
          <a:bodyPr/>
          <a:lstStyle/>
          <a:p>
            <a:r>
              <a:rPr lang="en-GB" dirty="0"/>
              <a:t>Benefits and Negatives of the Democratic Leadership Style</a:t>
            </a:r>
          </a:p>
        </p:txBody>
      </p:sp>
      <p:sp>
        <p:nvSpPr>
          <p:cNvPr id="3" name="Content Placeholder 2">
            <a:extLst>
              <a:ext uri="{FF2B5EF4-FFF2-40B4-BE49-F238E27FC236}">
                <a16:creationId xmlns:a16="http://schemas.microsoft.com/office/drawing/2014/main" id="{48DDA645-1BAD-26C3-6934-7DA62436BFB4}"/>
              </a:ext>
            </a:extLst>
          </p:cNvPr>
          <p:cNvSpPr>
            <a:spLocks noGrp="1"/>
          </p:cNvSpPr>
          <p:nvPr>
            <p:ph sz="half" idx="1"/>
          </p:nvPr>
        </p:nvSpPr>
        <p:spPr>
          <a:xfrm>
            <a:off x="168625" y="1769972"/>
            <a:ext cx="8866162" cy="1568032"/>
          </a:xfrm>
        </p:spPr>
        <p:txBody>
          <a:bodyPr/>
          <a:lstStyle/>
          <a:p>
            <a:pPr marL="0" indent="0" algn="ctr">
              <a:buNone/>
            </a:pPr>
            <a:r>
              <a:rPr lang="en-GB" b="0" i="1" dirty="0">
                <a:solidFill>
                  <a:srgbClr val="4A4A4A"/>
                </a:solidFill>
                <a:effectLst/>
                <a:latin typeface="Jost"/>
              </a:rPr>
              <a:t>“</a:t>
            </a:r>
            <a:r>
              <a:rPr lang="en-GB" b="0" i="1" dirty="0">
                <a:solidFill>
                  <a:srgbClr val="333333"/>
                </a:solidFill>
                <a:effectLst/>
                <a:latin typeface="Georgia" panose="02040502050405020303" pitchFamily="18" charset="0"/>
              </a:rPr>
              <a:t> If an employee feels stifled or mistreated, they become very unhappy. As a result, they spend approximately 60%-70% of their time actually doing their job and the remaining 30%-40% of their time complaining and/or looking for another job. This not only kills productivity, but it increases costs by 40% because you are still paying them 100% of their salary or hourly wage.</a:t>
            </a:r>
            <a:r>
              <a:rPr lang="en-GB" i="1" dirty="0">
                <a:solidFill>
                  <a:srgbClr val="4A4A4A"/>
                </a:solidFill>
                <a:latin typeface="Jost"/>
              </a:rPr>
              <a:t>” </a:t>
            </a:r>
            <a:r>
              <a:rPr lang="en-GB" dirty="0">
                <a:solidFill>
                  <a:srgbClr val="4A4A4A"/>
                </a:solidFill>
                <a:latin typeface="Jost"/>
              </a:rPr>
              <a:t>(Robertson, 2019)</a:t>
            </a:r>
            <a:endParaRPr lang="en-GB" dirty="0"/>
          </a:p>
        </p:txBody>
      </p:sp>
      <p:sp>
        <p:nvSpPr>
          <p:cNvPr id="4" name="Content Placeholder 3">
            <a:extLst>
              <a:ext uri="{FF2B5EF4-FFF2-40B4-BE49-F238E27FC236}">
                <a16:creationId xmlns:a16="http://schemas.microsoft.com/office/drawing/2014/main" id="{5D50D6AE-C76C-1C5A-8EF7-712AD1FAEDE0}"/>
              </a:ext>
            </a:extLst>
          </p:cNvPr>
          <p:cNvSpPr>
            <a:spLocks noGrp="1"/>
          </p:cNvSpPr>
          <p:nvPr>
            <p:ph sz="half" idx="2"/>
          </p:nvPr>
        </p:nvSpPr>
        <p:spPr>
          <a:xfrm>
            <a:off x="168625" y="4447714"/>
            <a:ext cx="9365993" cy="1669002"/>
          </a:xfrm>
        </p:spPr>
        <p:txBody>
          <a:bodyPr/>
          <a:lstStyle/>
          <a:p>
            <a:pPr marL="0" indent="0" algn="ctr">
              <a:buNone/>
            </a:pPr>
            <a:r>
              <a:rPr lang="en-GB" b="0" i="1" dirty="0">
                <a:solidFill>
                  <a:srgbClr val="202124"/>
                </a:solidFill>
                <a:effectLst/>
                <a:latin typeface="Georgia" panose="02040502050405020303" pitchFamily="18" charset="0"/>
              </a:rPr>
              <a:t>“Democratic leadership requires strong communication skills on two fronts. Firstly, the leader must be aware of how to set expectations and boundaries, how to communicate value, and how to inspire. Secondly, the leader must know how to navigate challenging communication situations, such as when a team member goes off-topic or team members don't contribute.” </a:t>
            </a:r>
            <a:r>
              <a:rPr lang="en-GB" b="0" dirty="0">
                <a:solidFill>
                  <a:srgbClr val="202124"/>
                </a:solidFill>
                <a:effectLst/>
                <a:latin typeface="Georgia" panose="02040502050405020303" pitchFamily="18" charset="0"/>
              </a:rPr>
              <a:t>(</a:t>
            </a:r>
            <a:r>
              <a:rPr lang="en-GB" b="0" dirty="0" err="1">
                <a:solidFill>
                  <a:srgbClr val="202124"/>
                </a:solidFill>
                <a:effectLst/>
                <a:latin typeface="Georgia" panose="02040502050405020303" pitchFamily="18" charset="0"/>
              </a:rPr>
              <a:t>Slingo</a:t>
            </a:r>
            <a:r>
              <a:rPr lang="en-GB" b="0" dirty="0">
                <a:solidFill>
                  <a:srgbClr val="202124"/>
                </a:solidFill>
                <a:effectLst/>
                <a:latin typeface="Georgia" panose="02040502050405020303" pitchFamily="18" charset="0"/>
              </a:rPr>
              <a:t>, 2022)</a:t>
            </a:r>
            <a:endParaRPr lang="en-GB" dirty="0">
              <a:latin typeface="Georgia" panose="02040502050405020303" pitchFamily="18" charset="0"/>
            </a:endParaRPr>
          </a:p>
        </p:txBody>
      </p:sp>
      <p:sp>
        <p:nvSpPr>
          <p:cNvPr id="5" name="TextBox 4">
            <a:extLst>
              <a:ext uri="{FF2B5EF4-FFF2-40B4-BE49-F238E27FC236}">
                <a16:creationId xmlns:a16="http://schemas.microsoft.com/office/drawing/2014/main" id="{66C3730B-DC66-B9C1-CC08-9E7983E96B15}"/>
              </a:ext>
            </a:extLst>
          </p:cNvPr>
          <p:cNvSpPr txBox="1"/>
          <p:nvPr/>
        </p:nvSpPr>
        <p:spPr>
          <a:xfrm>
            <a:off x="3635407" y="3519997"/>
            <a:ext cx="4350058" cy="646331"/>
          </a:xfrm>
          <a:prstGeom prst="rect">
            <a:avLst/>
          </a:prstGeom>
          <a:noFill/>
        </p:spPr>
        <p:txBody>
          <a:bodyPr wrap="square" rtlCol="0">
            <a:spAutoFit/>
          </a:bodyPr>
          <a:lstStyle/>
          <a:p>
            <a:r>
              <a:rPr lang="en-GB" sz="3600" b="1" dirty="0"/>
              <a:t>HOWEVER</a:t>
            </a:r>
          </a:p>
        </p:txBody>
      </p:sp>
    </p:spTree>
    <p:extLst>
      <p:ext uri="{BB962C8B-B14F-4D97-AF65-F5344CB8AC3E}">
        <p14:creationId xmlns:p14="http://schemas.microsoft.com/office/powerpoint/2010/main" val="881603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0409D-D476-6082-7EF1-FE90FF4F45A4}"/>
              </a:ext>
            </a:extLst>
          </p:cNvPr>
          <p:cNvSpPr>
            <a:spLocks noGrp="1"/>
          </p:cNvSpPr>
          <p:nvPr>
            <p:ph type="title"/>
          </p:nvPr>
        </p:nvSpPr>
        <p:spPr/>
        <p:txBody>
          <a:bodyPr/>
          <a:lstStyle/>
          <a:p>
            <a:r>
              <a:rPr lang="en-GB" dirty="0"/>
              <a:t>Planning and Implementing the Change </a:t>
            </a:r>
          </a:p>
        </p:txBody>
      </p:sp>
      <p:sp>
        <p:nvSpPr>
          <p:cNvPr id="3" name="Content Placeholder 2">
            <a:extLst>
              <a:ext uri="{FF2B5EF4-FFF2-40B4-BE49-F238E27FC236}">
                <a16:creationId xmlns:a16="http://schemas.microsoft.com/office/drawing/2014/main" id="{CCA60BD6-3137-046D-EFCB-E51EA34D0596}"/>
              </a:ext>
            </a:extLst>
          </p:cNvPr>
          <p:cNvSpPr>
            <a:spLocks noGrp="1"/>
          </p:cNvSpPr>
          <p:nvPr>
            <p:ph idx="1"/>
          </p:nvPr>
        </p:nvSpPr>
        <p:spPr>
          <a:xfrm>
            <a:off x="677334" y="2124767"/>
            <a:ext cx="8596668" cy="3880773"/>
          </a:xfrm>
        </p:spPr>
        <p:txBody>
          <a:bodyPr>
            <a:normAutofit/>
          </a:bodyPr>
          <a:lstStyle/>
          <a:p>
            <a:pPr>
              <a:buFont typeface="+mj-lt"/>
              <a:buAutoNum type="arabicPeriod"/>
            </a:pPr>
            <a:r>
              <a:rPr lang="en-GB" dirty="0"/>
              <a:t>Create a step-by-step plan for the change that will be CLEARLY explained to all parties involved</a:t>
            </a:r>
          </a:p>
          <a:p>
            <a:pPr>
              <a:buFont typeface="+mj-lt"/>
              <a:buAutoNum type="arabicPeriod"/>
            </a:pPr>
            <a:r>
              <a:rPr lang="en-GB" dirty="0"/>
              <a:t>After the introduction of the change a meeting will be held in one week to address any questions that might have arisen. Participants will be encouraged to present ideas and doubts of the change for the next session.</a:t>
            </a:r>
          </a:p>
          <a:p>
            <a:pPr>
              <a:buFont typeface="+mj-lt"/>
              <a:buAutoNum type="arabicPeriod"/>
            </a:pPr>
            <a:r>
              <a:rPr lang="en-GB" dirty="0"/>
              <a:t>In two weeks, another meeting to take place and all queries to be cleared. Resistant individuals to be identified and conversion will be attempted. Attendees will be reminded of the core values of the business (pharmaceutical/health/human life). Assurance will be provided for the positions of the employees and training offers will be given.</a:t>
            </a:r>
          </a:p>
          <a:p>
            <a:pPr>
              <a:buFont typeface="+mj-lt"/>
              <a:buAutoNum type="arabicPeriod"/>
            </a:pPr>
            <a:r>
              <a:rPr lang="en-GB" dirty="0"/>
              <a:t>Re-evaluation of the supporters/resistors ratio will be made and if needed further action will be taken.</a:t>
            </a:r>
          </a:p>
          <a:p>
            <a:pPr>
              <a:buFont typeface="+mj-lt"/>
              <a:buAutoNum type="arabicPeriod"/>
            </a:pPr>
            <a:endParaRPr lang="en-GB" dirty="0"/>
          </a:p>
          <a:p>
            <a:pPr>
              <a:buFont typeface="+mj-lt"/>
              <a:buAutoNum type="arabicPeriod"/>
            </a:pPr>
            <a:endParaRPr lang="en-GB" dirty="0"/>
          </a:p>
        </p:txBody>
      </p:sp>
    </p:spTree>
    <p:extLst>
      <p:ext uri="{BB962C8B-B14F-4D97-AF65-F5344CB8AC3E}">
        <p14:creationId xmlns:p14="http://schemas.microsoft.com/office/powerpoint/2010/main" val="2468784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5B3E-3BFD-A298-ED6C-B3ADE4E99530}"/>
              </a:ext>
            </a:extLst>
          </p:cNvPr>
          <p:cNvSpPr>
            <a:spLocks noGrp="1"/>
          </p:cNvSpPr>
          <p:nvPr>
            <p:ph type="title"/>
          </p:nvPr>
        </p:nvSpPr>
        <p:spPr/>
        <p:txBody>
          <a:bodyPr/>
          <a:lstStyle/>
          <a:p>
            <a:r>
              <a:rPr lang="en-GB" dirty="0"/>
              <a:t>Monitoring the Change and Further Development</a:t>
            </a:r>
          </a:p>
        </p:txBody>
      </p:sp>
      <p:sp>
        <p:nvSpPr>
          <p:cNvPr id="3" name="Content Placeholder 2">
            <a:extLst>
              <a:ext uri="{FF2B5EF4-FFF2-40B4-BE49-F238E27FC236}">
                <a16:creationId xmlns:a16="http://schemas.microsoft.com/office/drawing/2014/main" id="{46D1697B-D103-D6DF-D436-01BCF6B857A3}"/>
              </a:ext>
            </a:extLst>
          </p:cNvPr>
          <p:cNvSpPr>
            <a:spLocks noGrp="1"/>
          </p:cNvSpPr>
          <p:nvPr>
            <p:ph idx="1"/>
          </p:nvPr>
        </p:nvSpPr>
        <p:spPr>
          <a:xfrm>
            <a:off x="677334" y="3341410"/>
            <a:ext cx="8596668" cy="2906990"/>
          </a:xfrm>
        </p:spPr>
        <p:txBody>
          <a:bodyPr>
            <a:normAutofit/>
          </a:bodyPr>
          <a:lstStyle/>
          <a:p>
            <a:pPr>
              <a:buClrTx/>
              <a:buFont typeface="Wingdings" panose="05000000000000000000" pitchFamily="2" charset="2"/>
              <a:buChar char="Ø"/>
            </a:pPr>
            <a:r>
              <a:rPr lang="en-GB" dirty="0"/>
              <a:t>I believe that I will require additional training and support in the following sectors:	</a:t>
            </a:r>
          </a:p>
          <a:p>
            <a:pPr lvl="2"/>
            <a:r>
              <a:rPr lang="en-GB" sz="1800" dirty="0"/>
              <a:t>The ability to say “NO”</a:t>
            </a:r>
          </a:p>
          <a:p>
            <a:pPr lvl="2"/>
            <a:r>
              <a:rPr lang="en-GB" sz="1800" dirty="0"/>
              <a:t>Being able to manage a team larger than five people</a:t>
            </a:r>
          </a:p>
          <a:p>
            <a:pPr lvl="2"/>
            <a:r>
              <a:rPr lang="en-GB" sz="1800" dirty="0"/>
              <a:t>Developing my coaching/mentoring skillset</a:t>
            </a:r>
          </a:p>
          <a:p>
            <a:pPr lvl="2"/>
            <a:r>
              <a:rPr lang="en-GB" sz="1800" dirty="0"/>
              <a:t>Improving my Emotional Intelligence</a:t>
            </a:r>
          </a:p>
        </p:txBody>
      </p:sp>
      <p:sp>
        <p:nvSpPr>
          <p:cNvPr id="4" name="TextBox 3">
            <a:extLst>
              <a:ext uri="{FF2B5EF4-FFF2-40B4-BE49-F238E27FC236}">
                <a16:creationId xmlns:a16="http://schemas.microsoft.com/office/drawing/2014/main" id="{9BF2B217-CD8F-48CD-0B9D-13BC1B5DF7A0}"/>
              </a:ext>
            </a:extLst>
          </p:cNvPr>
          <p:cNvSpPr txBox="1"/>
          <p:nvPr/>
        </p:nvSpPr>
        <p:spPr>
          <a:xfrm>
            <a:off x="677334" y="2174240"/>
            <a:ext cx="877824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t>After the planning and implementation stages, the change will be monitored and reviewed monthly for the first year. Afterwards, it will be reviewed once a year until fully implemented and set.</a:t>
            </a:r>
          </a:p>
        </p:txBody>
      </p:sp>
    </p:spTree>
    <p:extLst>
      <p:ext uri="{BB962C8B-B14F-4D97-AF65-F5344CB8AC3E}">
        <p14:creationId xmlns:p14="http://schemas.microsoft.com/office/powerpoint/2010/main" val="1111888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089E1-9980-8B8A-3E96-EE637ABE4880}"/>
              </a:ext>
            </a:extLst>
          </p:cNvPr>
          <p:cNvSpPr>
            <a:spLocks noGrp="1"/>
          </p:cNvSpPr>
          <p:nvPr>
            <p:ph type="title"/>
          </p:nvPr>
        </p:nvSpPr>
        <p:spPr>
          <a:xfrm>
            <a:off x="1497466" y="2680075"/>
            <a:ext cx="8596668" cy="1320800"/>
          </a:xfrm>
        </p:spPr>
        <p:txBody>
          <a:bodyPr>
            <a:normAutofit/>
          </a:bodyPr>
          <a:lstStyle/>
          <a:p>
            <a:r>
              <a:rPr lang="en-GB" sz="4000" b="1" dirty="0"/>
              <a:t>Thank you for Your Attention!</a:t>
            </a:r>
          </a:p>
        </p:txBody>
      </p:sp>
      <p:sp>
        <p:nvSpPr>
          <p:cNvPr id="3" name="Content Placeholder 2">
            <a:extLst>
              <a:ext uri="{FF2B5EF4-FFF2-40B4-BE49-F238E27FC236}">
                <a16:creationId xmlns:a16="http://schemas.microsoft.com/office/drawing/2014/main" id="{848FDCCC-D861-20D7-C7F2-AE78AC7DC71C}"/>
              </a:ext>
            </a:extLst>
          </p:cNvPr>
          <p:cNvSpPr>
            <a:spLocks noGrp="1"/>
          </p:cNvSpPr>
          <p:nvPr>
            <p:ph idx="1"/>
          </p:nvPr>
        </p:nvSpPr>
        <p:spPr>
          <a:xfrm>
            <a:off x="913004" y="4177925"/>
            <a:ext cx="8596668" cy="1268411"/>
          </a:xfrm>
        </p:spPr>
        <p:txBody>
          <a:bodyPr>
            <a:normAutofit/>
          </a:bodyPr>
          <a:lstStyle/>
          <a:p>
            <a:pPr marL="0" indent="0" algn="ctr">
              <a:buNone/>
            </a:pPr>
            <a:r>
              <a:rPr lang="en-GB" sz="3200" i="1" dirty="0"/>
              <a:t>Any questions are welcome!</a:t>
            </a:r>
          </a:p>
        </p:txBody>
      </p:sp>
    </p:spTree>
    <p:extLst>
      <p:ext uri="{BB962C8B-B14F-4D97-AF65-F5344CB8AC3E}">
        <p14:creationId xmlns:p14="http://schemas.microsoft.com/office/powerpoint/2010/main" val="1649347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F6B36-1D8F-80E9-FABC-C34F032573C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CB5DEA4-4383-61B6-7B66-F3D0AE9C66A1}"/>
              </a:ext>
            </a:extLst>
          </p:cNvPr>
          <p:cNvSpPr>
            <a:spLocks noGrp="1"/>
          </p:cNvSpPr>
          <p:nvPr>
            <p:ph idx="1"/>
          </p:nvPr>
        </p:nvSpPr>
        <p:spPr>
          <a:xfrm>
            <a:off x="677334" y="1120288"/>
            <a:ext cx="9259146" cy="4955392"/>
          </a:xfrm>
        </p:spPr>
        <p:txBody>
          <a:bodyPr>
            <a:normAutofit fontScale="62500" lnSpcReduction="20000"/>
          </a:bodyPr>
          <a:lstStyle/>
          <a:p>
            <a:pPr marL="0" indent="0" algn="l">
              <a:lnSpc>
                <a:spcPct val="150000"/>
              </a:lnSpc>
              <a:buNone/>
            </a:pPr>
            <a:endParaRPr lang="en-GB" sz="1800" b="1" dirty="0">
              <a:effectLst/>
              <a:latin typeface="Times New Roman" panose="02020603050405020304" pitchFamily="18" charset="0"/>
            </a:endParaRPr>
          </a:p>
          <a:p>
            <a:pPr>
              <a:lnSpc>
                <a:spcPct val="150000"/>
              </a:lnSpc>
              <a:buFont typeface="+mj-lt"/>
              <a:buAutoNum type="arabicPeriod"/>
            </a:pPr>
            <a:r>
              <a:rPr lang="en-GB" sz="2300" dirty="0">
                <a:effectLst/>
                <a:latin typeface="Times New Roman" panose="02020603050405020304" pitchFamily="18" charset="0"/>
              </a:rPr>
              <a:t>Donnellan, L. (2022). </a:t>
            </a:r>
            <a:r>
              <a:rPr lang="en-GB" sz="2300" i="1" dirty="0">
                <a:effectLst/>
                <a:latin typeface="Times New Roman" panose="02020603050405020304" pitchFamily="18" charset="0"/>
              </a:rPr>
              <a:t>What Is Compassionate Leadership?</a:t>
            </a:r>
            <a:r>
              <a:rPr lang="en-GB" sz="2300" dirty="0">
                <a:effectLst/>
                <a:latin typeface="Times New Roman" panose="02020603050405020304" pitchFamily="18" charset="0"/>
              </a:rPr>
              <a:t> [online] Forbes. Available at: https://www.forbes.com/sites/laureldonnellan/2022/09/28/what-is-compassionate-leadership/.</a:t>
            </a:r>
          </a:p>
          <a:p>
            <a:pPr>
              <a:lnSpc>
                <a:spcPct val="150000"/>
              </a:lnSpc>
              <a:buFont typeface="+mj-lt"/>
              <a:buAutoNum type="arabicPeriod"/>
            </a:pPr>
            <a:r>
              <a:rPr lang="en-GB" sz="2300" dirty="0">
                <a:effectLst/>
                <a:latin typeface="Times New Roman" panose="02020603050405020304" pitchFamily="18" charset="0"/>
              </a:rPr>
              <a:t>Kalm, M. (2016). </a:t>
            </a:r>
            <a:r>
              <a:rPr lang="en-GB" sz="2300" i="1" dirty="0">
                <a:effectLst/>
                <a:latin typeface="Times New Roman" panose="02020603050405020304" pitchFamily="18" charset="0"/>
              </a:rPr>
              <a:t>Why Change is Important in Business</a:t>
            </a:r>
            <a:r>
              <a:rPr lang="en-GB" sz="2300" dirty="0">
                <a:effectLst/>
                <a:latin typeface="Times New Roman" panose="02020603050405020304" pitchFamily="18" charset="0"/>
              </a:rPr>
              <a:t>. [online] Business Partner Magazine. Available at: https://businesspartnermagazine.com/why-change-is-important-in-business/.</a:t>
            </a:r>
          </a:p>
          <a:p>
            <a:pPr>
              <a:lnSpc>
                <a:spcPct val="150000"/>
              </a:lnSpc>
              <a:buFont typeface="+mj-lt"/>
              <a:buAutoNum type="arabicPeriod"/>
            </a:pPr>
            <a:r>
              <a:rPr lang="en-GB" sz="2300" dirty="0">
                <a:effectLst/>
                <a:latin typeface="Times New Roman" panose="02020603050405020304" pitchFamily="18" charset="0"/>
              </a:rPr>
              <a:t>Price, A. (2023). </a:t>
            </a:r>
            <a:r>
              <a:rPr lang="en-GB" sz="2300" i="1" dirty="0">
                <a:effectLst/>
                <a:latin typeface="Times New Roman" panose="02020603050405020304" pitchFamily="18" charset="0"/>
              </a:rPr>
              <a:t>Council Post: The Importance Of Emotional Intelligence At Work</a:t>
            </a:r>
            <a:r>
              <a:rPr lang="en-GB" sz="2300" dirty="0">
                <a:effectLst/>
                <a:latin typeface="Times New Roman" panose="02020603050405020304" pitchFamily="18" charset="0"/>
              </a:rPr>
              <a:t>. [online] Forbes. Available at: https://www.forbes.com/sites/forbeshumanresourcescouncil/2023/07/18/the-importance-of-emotional-intelligence-at-work/.</a:t>
            </a:r>
          </a:p>
          <a:p>
            <a:pPr>
              <a:lnSpc>
                <a:spcPct val="150000"/>
              </a:lnSpc>
              <a:buFont typeface="+mj-lt"/>
              <a:buAutoNum type="arabicPeriod"/>
            </a:pPr>
            <a:r>
              <a:rPr lang="en-GB" sz="2300" dirty="0">
                <a:effectLst/>
                <a:latin typeface="Times New Roman" panose="02020603050405020304" pitchFamily="18" charset="0"/>
              </a:rPr>
              <a:t>Robertson, M. (2019). Why Authoritarian Leadership Simply Doesn’t Work Anymore. </a:t>
            </a:r>
            <a:r>
              <a:rPr lang="en-GB" sz="2300" i="1" dirty="0">
                <a:effectLst/>
                <a:latin typeface="Times New Roman" panose="02020603050405020304" pitchFamily="18" charset="0"/>
              </a:rPr>
              <a:t>Forbes</a:t>
            </a:r>
            <a:r>
              <a:rPr lang="en-GB" sz="2300" dirty="0">
                <a:effectLst/>
                <a:latin typeface="Times New Roman" panose="02020603050405020304" pitchFamily="18" charset="0"/>
              </a:rPr>
              <a:t>. [online] 14 Feb. Available at: https://www.forbes.com/sites/forbescoachescouncil/2019/02/14/why-authoritarian-leadership-simply-doesnt-work-anymore/.</a:t>
            </a:r>
          </a:p>
          <a:p>
            <a:pPr>
              <a:lnSpc>
                <a:spcPct val="150000"/>
              </a:lnSpc>
              <a:buFont typeface="+mj-lt"/>
              <a:buAutoNum type="arabicPeriod"/>
            </a:pPr>
            <a:r>
              <a:rPr lang="en-GB" sz="2300" dirty="0" err="1">
                <a:effectLst/>
                <a:latin typeface="Times New Roman" panose="02020603050405020304" pitchFamily="18" charset="0"/>
              </a:rPr>
              <a:t>Slingo</a:t>
            </a:r>
            <a:r>
              <a:rPr lang="en-GB" sz="2300" dirty="0">
                <a:effectLst/>
                <a:latin typeface="Times New Roman" panose="02020603050405020304" pitchFamily="18" charset="0"/>
              </a:rPr>
              <a:t>, L. (2022). </a:t>
            </a:r>
            <a:r>
              <a:rPr lang="en-GB" sz="2300" i="1" dirty="0">
                <a:effectLst/>
                <a:latin typeface="Times New Roman" panose="02020603050405020304" pitchFamily="18" charset="0"/>
              </a:rPr>
              <a:t>What is democratic leadership? Pros, cons, and examples</a:t>
            </a:r>
            <a:r>
              <a:rPr lang="en-GB" sz="2300" dirty="0">
                <a:effectLst/>
                <a:latin typeface="Times New Roman" panose="02020603050405020304" pitchFamily="18" charset="0"/>
              </a:rPr>
              <a:t>. [online] </a:t>
            </a:r>
            <a:r>
              <a:rPr lang="en-GB" sz="2300" dirty="0" err="1">
                <a:effectLst/>
                <a:latin typeface="Times New Roman" panose="02020603050405020304" pitchFamily="18" charset="0"/>
              </a:rPr>
              <a:t>TopCV</a:t>
            </a:r>
            <a:r>
              <a:rPr lang="en-GB" sz="2300" dirty="0">
                <a:effectLst/>
                <a:latin typeface="Times New Roman" panose="02020603050405020304" pitchFamily="18" charset="0"/>
              </a:rPr>
              <a:t>. Available at: https://www.topcv.co.uk/career-advice/what-is-democratic-leadership-pros-cons-and-examples.</a:t>
            </a:r>
          </a:p>
          <a:p>
            <a:pPr>
              <a:lnSpc>
                <a:spcPct val="150000"/>
              </a:lnSpc>
              <a:buFont typeface="+mj-lt"/>
              <a:buAutoNum type="arabicPeriod"/>
            </a:pPr>
            <a:r>
              <a:rPr lang="en-GB" sz="2300" dirty="0">
                <a:effectLst/>
                <a:latin typeface="Times New Roman" panose="02020603050405020304" pitchFamily="18" charset="0"/>
              </a:rPr>
              <a:t>Young, T. (2015). </a:t>
            </a:r>
            <a:r>
              <a:rPr lang="en-GB" sz="2300" i="1" dirty="0">
                <a:effectLst/>
                <a:latin typeface="Times New Roman" panose="02020603050405020304" pitchFamily="18" charset="0"/>
              </a:rPr>
              <a:t>Questionnaires and Surveys</a:t>
            </a:r>
            <a:r>
              <a:rPr lang="en-GB" sz="2300" dirty="0">
                <a:effectLst/>
                <a:latin typeface="Times New Roman" panose="02020603050405020304" pitchFamily="18" charset="0"/>
              </a:rPr>
              <a:t>. [online] ResearchGate. Available at: https://www.researchgate.net/publication/316228107_Questionnaires_and_Surveys.</a:t>
            </a:r>
          </a:p>
          <a:p>
            <a:pPr>
              <a:buFont typeface="+mj-lt"/>
              <a:buAutoNum type="arabicPeriod"/>
            </a:pPr>
            <a:endParaRPr lang="en-GB" dirty="0"/>
          </a:p>
        </p:txBody>
      </p:sp>
    </p:spTree>
    <p:extLst>
      <p:ext uri="{BB962C8B-B14F-4D97-AF65-F5344CB8AC3E}">
        <p14:creationId xmlns:p14="http://schemas.microsoft.com/office/powerpoint/2010/main" val="13307110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3250</TotalTime>
  <Words>1005</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10</vt:i4>
      </vt:variant>
    </vt:vector>
  </HeadingPairs>
  <TitlesOfParts>
    <vt:vector size="22" baseType="lpstr">
      <vt:lpstr>-apple-system</vt:lpstr>
      <vt:lpstr>Arial</vt:lpstr>
      <vt:lpstr>ff2</vt:lpstr>
      <vt:lpstr>ff4</vt:lpstr>
      <vt:lpstr>Georgia</vt:lpstr>
      <vt:lpstr>Jost</vt:lpstr>
      <vt:lpstr>Roboto</vt:lpstr>
      <vt:lpstr>Times New Roman</vt:lpstr>
      <vt:lpstr>Trebuchet MS</vt:lpstr>
      <vt:lpstr>Wingdings</vt:lpstr>
      <vt:lpstr>Wingdings 3</vt:lpstr>
      <vt:lpstr>Facet</vt:lpstr>
      <vt:lpstr>LEADERSHIP AND CHANGE</vt:lpstr>
      <vt:lpstr>Means of Identifying my Leadership Style</vt:lpstr>
      <vt:lpstr>My Leadership Style</vt:lpstr>
      <vt:lpstr>What is Emotional Intelligence and why it is Important</vt:lpstr>
      <vt:lpstr>The Importance of Change</vt:lpstr>
      <vt:lpstr>Benefits and Negatives of the Democratic Leadership Style</vt:lpstr>
      <vt:lpstr>Planning and Implementing the Change </vt:lpstr>
      <vt:lpstr>Monitoring the Change and Further Development</vt:lpstr>
      <vt:lpstr>Thank you for Your Attention!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CHANGE</dc:title>
  <dc:creator>Georgi Dudev (2027285)</dc:creator>
  <cp:lastModifiedBy>Georgi Dudev (2027285)</cp:lastModifiedBy>
  <cp:revision>14</cp:revision>
  <dcterms:created xsi:type="dcterms:W3CDTF">2023-12-05T12:26:57Z</dcterms:created>
  <dcterms:modified xsi:type="dcterms:W3CDTF">2023-12-07T22:51:39Z</dcterms:modified>
</cp:coreProperties>
</file>