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1600356-A500-423C-AB89-EC554B042FA1}" v="19" dt="2022-11-01T14:50:06.9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150" d="100"/>
          <a:sy n="150" d="100"/>
        </p:scale>
        <p:origin x="-3882"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clan harris" userId="3120a74b873a3674" providerId="LiveId" clId="{D1600356-A500-423C-AB89-EC554B042FA1}"/>
    <pc:docChg chg="undo redo custSel addSld modSld">
      <pc:chgData name="declan harris" userId="3120a74b873a3674" providerId="LiveId" clId="{D1600356-A500-423C-AB89-EC554B042FA1}" dt="2022-11-03T18:13:26.715" v="1065" actId="20577"/>
      <pc:docMkLst>
        <pc:docMk/>
      </pc:docMkLst>
      <pc:sldChg chg="addSp delSp modSp mod">
        <pc:chgData name="declan harris" userId="3120a74b873a3674" providerId="LiveId" clId="{D1600356-A500-423C-AB89-EC554B042FA1}" dt="2022-11-03T18:13:26.715" v="1065" actId="20577"/>
        <pc:sldMkLst>
          <pc:docMk/>
          <pc:sldMk cId="925678862" sldId="256"/>
        </pc:sldMkLst>
        <pc:spChg chg="mod">
          <ac:chgData name="declan harris" userId="3120a74b873a3674" providerId="LiveId" clId="{D1600356-A500-423C-AB89-EC554B042FA1}" dt="2022-11-01T10:57:08.435" v="720" actId="14100"/>
          <ac:spMkLst>
            <pc:docMk/>
            <pc:sldMk cId="925678862" sldId="256"/>
            <ac:spMk id="2" creationId="{DD8C4046-A5F1-9AD5-15E1-6AB06768C446}"/>
          </ac:spMkLst>
        </pc:spChg>
        <pc:spChg chg="mod">
          <ac:chgData name="declan harris" userId="3120a74b873a3674" providerId="LiveId" clId="{D1600356-A500-423C-AB89-EC554B042FA1}" dt="2022-11-03T18:13:26.715" v="1065" actId="20577"/>
          <ac:spMkLst>
            <pc:docMk/>
            <pc:sldMk cId="925678862" sldId="256"/>
            <ac:spMk id="3" creationId="{0B657D3A-3361-F618-4C89-D9C583CD85ED}"/>
          </ac:spMkLst>
        </pc:spChg>
        <pc:spChg chg="add mod ord">
          <ac:chgData name="declan harris" userId="3120a74b873a3674" providerId="LiveId" clId="{D1600356-A500-423C-AB89-EC554B042FA1}" dt="2022-11-03T18:11:40.795" v="1049" actId="14100"/>
          <ac:spMkLst>
            <pc:docMk/>
            <pc:sldMk cId="925678862" sldId="256"/>
            <ac:spMk id="4" creationId="{5BA95F23-0D13-39DA-DDAE-D36F1D16BFF0}"/>
          </ac:spMkLst>
        </pc:spChg>
        <pc:spChg chg="mod">
          <ac:chgData name="declan harris" userId="3120a74b873a3674" providerId="LiveId" clId="{D1600356-A500-423C-AB89-EC554B042FA1}" dt="2022-11-03T18:13:01.849" v="1058" actId="14100"/>
          <ac:spMkLst>
            <pc:docMk/>
            <pc:sldMk cId="925678862" sldId="256"/>
            <ac:spMk id="6" creationId="{7A7E0662-E1F0-AC25-B1B6-3C34001BF182}"/>
          </ac:spMkLst>
        </pc:spChg>
        <pc:spChg chg="mod">
          <ac:chgData name="declan harris" userId="3120a74b873a3674" providerId="LiveId" clId="{D1600356-A500-423C-AB89-EC554B042FA1}" dt="2022-11-03T18:13:06.671" v="1059" actId="1076"/>
          <ac:spMkLst>
            <pc:docMk/>
            <pc:sldMk cId="925678862" sldId="256"/>
            <ac:spMk id="7" creationId="{36B67E58-3F05-C9AC-C41C-361DB37D1626}"/>
          </ac:spMkLst>
        </pc:spChg>
        <pc:spChg chg="add mod">
          <ac:chgData name="declan harris" userId="3120a74b873a3674" providerId="LiveId" clId="{D1600356-A500-423C-AB89-EC554B042FA1}" dt="2022-11-03T18:11:52.885" v="1050" actId="1076"/>
          <ac:spMkLst>
            <pc:docMk/>
            <pc:sldMk cId="925678862" sldId="256"/>
            <ac:spMk id="8" creationId="{74814BAF-DC74-1120-68B1-01BA3A78426C}"/>
          </ac:spMkLst>
        </pc:spChg>
        <pc:spChg chg="add del mod">
          <ac:chgData name="declan harris" userId="3120a74b873a3674" providerId="LiveId" clId="{D1600356-A500-423C-AB89-EC554B042FA1}" dt="2022-10-25T13:58:54.874" v="131"/>
          <ac:spMkLst>
            <pc:docMk/>
            <pc:sldMk cId="925678862" sldId="256"/>
            <ac:spMk id="9" creationId="{800EAF34-486C-02D2-6C51-6148CDA36B12}"/>
          </ac:spMkLst>
        </pc:spChg>
        <pc:spChg chg="add mod">
          <ac:chgData name="declan harris" userId="3120a74b873a3674" providerId="LiveId" clId="{D1600356-A500-423C-AB89-EC554B042FA1}" dt="2022-11-01T13:01:33.539" v="794" actId="20577"/>
          <ac:spMkLst>
            <pc:docMk/>
            <pc:sldMk cId="925678862" sldId="256"/>
            <ac:spMk id="9" creationId="{CAD7BA94-6BC4-3907-16AA-22E8FE6F1CB1}"/>
          </ac:spMkLst>
        </pc:spChg>
        <pc:spChg chg="add del mod">
          <ac:chgData name="declan harris" userId="3120a74b873a3674" providerId="LiveId" clId="{D1600356-A500-423C-AB89-EC554B042FA1}" dt="2022-10-25T13:58:53.701" v="129"/>
          <ac:spMkLst>
            <pc:docMk/>
            <pc:sldMk cId="925678862" sldId="256"/>
            <ac:spMk id="10" creationId="{4524CC18-A0FB-4109-F4DB-BE746D98E084}"/>
          </ac:spMkLst>
        </pc:spChg>
        <pc:spChg chg="add mod ord">
          <ac:chgData name="declan harris" userId="3120a74b873a3674" providerId="LiveId" clId="{D1600356-A500-423C-AB89-EC554B042FA1}" dt="2022-10-31T12:57:12.113" v="440" actId="1076"/>
          <ac:spMkLst>
            <pc:docMk/>
            <pc:sldMk cId="925678862" sldId="256"/>
            <ac:spMk id="10" creationId="{48EEBC63-8EE3-F669-1F20-1D98C93E8812}"/>
          </ac:spMkLst>
        </pc:spChg>
        <pc:spChg chg="add mod">
          <ac:chgData name="declan harris" userId="3120a74b873a3674" providerId="LiveId" clId="{D1600356-A500-423C-AB89-EC554B042FA1}" dt="2022-11-03T18:12:04.373" v="1052" actId="1076"/>
          <ac:spMkLst>
            <pc:docMk/>
            <pc:sldMk cId="925678862" sldId="256"/>
            <ac:spMk id="11" creationId="{6E5306FA-7A0D-F60A-29D6-D5FBB4747F3C}"/>
          </ac:spMkLst>
        </pc:spChg>
        <pc:spChg chg="add mod">
          <ac:chgData name="declan harris" userId="3120a74b873a3674" providerId="LiveId" clId="{D1600356-A500-423C-AB89-EC554B042FA1}" dt="2022-11-03T18:12:00.797" v="1051" actId="1076"/>
          <ac:spMkLst>
            <pc:docMk/>
            <pc:sldMk cId="925678862" sldId="256"/>
            <ac:spMk id="13" creationId="{88CE7BEF-A50B-FB15-7B4D-115E994BCF5C}"/>
          </ac:spMkLst>
        </pc:spChg>
        <pc:spChg chg="add mod ord">
          <ac:chgData name="declan harris" userId="3120a74b873a3674" providerId="LiveId" clId="{D1600356-A500-423C-AB89-EC554B042FA1}" dt="2022-11-03T18:12:19.958" v="1053" actId="1076"/>
          <ac:spMkLst>
            <pc:docMk/>
            <pc:sldMk cId="925678862" sldId="256"/>
            <ac:spMk id="14" creationId="{79CCA815-EA78-A4B2-A0F2-5C3EE3A149C9}"/>
          </ac:spMkLst>
        </pc:spChg>
        <pc:spChg chg="add mod">
          <ac:chgData name="declan harris" userId="3120a74b873a3674" providerId="LiveId" clId="{D1600356-A500-423C-AB89-EC554B042FA1}" dt="2022-11-03T18:11:11.769" v="1043" actId="1076"/>
          <ac:spMkLst>
            <pc:docMk/>
            <pc:sldMk cId="925678862" sldId="256"/>
            <ac:spMk id="15" creationId="{EEBA2220-1367-A470-3A78-877EBE25194C}"/>
          </ac:spMkLst>
        </pc:spChg>
        <pc:spChg chg="add mod">
          <ac:chgData name="declan harris" userId="3120a74b873a3674" providerId="LiveId" clId="{D1600356-A500-423C-AB89-EC554B042FA1}" dt="2022-11-03T18:12:42.077" v="1055" actId="1076"/>
          <ac:spMkLst>
            <pc:docMk/>
            <pc:sldMk cId="925678862" sldId="256"/>
            <ac:spMk id="16" creationId="{DE694751-09CB-DD9E-8A53-57C64A3BB348}"/>
          </ac:spMkLst>
        </pc:spChg>
        <pc:spChg chg="add mod">
          <ac:chgData name="declan harris" userId="3120a74b873a3674" providerId="LiveId" clId="{D1600356-A500-423C-AB89-EC554B042FA1}" dt="2022-11-01T14:43:03.119" v="891" actId="1076"/>
          <ac:spMkLst>
            <pc:docMk/>
            <pc:sldMk cId="925678862" sldId="256"/>
            <ac:spMk id="18" creationId="{67DC790F-F504-4B74-1F36-196681A9D0EB}"/>
          </ac:spMkLst>
        </pc:spChg>
        <pc:picChg chg="add mod">
          <ac:chgData name="declan harris" userId="3120a74b873a3674" providerId="LiveId" clId="{D1600356-A500-423C-AB89-EC554B042FA1}" dt="2022-11-03T18:12:32.738" v="1054" actId="1076"/>
          <ac:picMkLst>
            <pc:docMk/>
            <pc:sldMk cId="925678862" sldId="256"/>
            <ac:picMk id="12" creationId="{A1F959D1-5B48-4A6C-C549-EF6E29917CAB}"/>
          </ac:picMkLst>
        </pc:picChg>
        <pc:picChg chg="add del mod ord">
          <ac:chgData name="declan harris" userId="3120a74b873a3674" providerId="LiveId" clId="{D1600356-A500-423C-AB89-EC554B042FA1}" dt="2022-10-31T12:58:16.110" v="446" actId="478"/>
          <ac:picMkLst>
            <pc:docMk/>
            <pc:sldMk cId="925678862" sldId="256"/>
            <ac:picMk id="12" creationId="{DDF3F72C-58A4-F12A-6312-A0B583413BF8}"/>
          </ac:picMkLst>
        </pc:picChg>
        <pc:picChg chg="add mod">
          <ac:chgData name="declan harris" userId="3120a74b873a3674" providerId="LiveId" clId="{D1600356-A500-423C-AB89-EC554B042FA1}" dt="2022-11-01T14:41:58.610" v="859" actId="14100"/>
          <ac:picMkLst>
            <pc:docMk/>
            <pc:sldMk cId="925678862" sldId="256"/>
            <ac:picMk id="17" creationId="{B2E90CA2-519D-867D-1B36-1ABED7DF206B}"/>
          </ac:picMkLst>
        </pc:picChg>
        <pc:cxnChg chg="del mod">
          <ac:chgData name="declan harris" userId="3120a74b873a3674" providerId="LiveId" clId="{D1600356-A500-423C-AB89-EC554B042FA1}" dt="2022-11-01T10:56:46.383" v="717" actId="478"/>
          <ac:cxnSpMkLst>
            <pc:docMk/>
            <pc:sldMk cId="925678862" sldId="256"/>
            <ac:cxnSpMk id="5" creationId="{5C3B2B86-4754-84BD-63B4-19FDFADA2B32}"/>
          </ac:cxnSpMkLst>
        </pc:cxnChg>
      </pc:sldChg>
      <pc:sldChg chg="delSp modSp new mod setBg">
        <pc:chgData name="declan harris" userId="3120a74b873a3674" providerId="LiveId" clId="{D1600356-A500-423C-AB89-EC554B042FA1}" dt="2022-11-03T18:07:18.682" v="1031" actId="1076"/>
        <pc:sldMkLst>
          <pc:docMk/>
          <pc:sldMk cId="2229556020" sldId="257"/>
        </pc:sldMkLst>
        <pc:spChg chg="mod">
          <ac:chgData name="declan harris" userId="3120a74b873a3674" providerId="LiveId" clId="{D1600356-A500-423C-AB89-EC554B042FA1}" dt="2022-11-03T18:07:18.682" v="1031" actId="1076"/>
          <ac:spMkLst>
            <pc:docMk/>
            <pc:sldMk cId="2229556020" sldId="257"/>
            <ac:spMk id="2" creationId="{08086914-DF54-C444-2B10-75D28CC89B13}"/>
          </ac:spMkLst>
        </pc:spChg>
        <pc:spChg chg="del mod">
          <ac:chgData name="declan harris" userId="3120a74b873a3674" providerId="LiveId" clId="{D1600356-A500-423C-AB89-EC554B042FA1}" dt="2022-10-31T13:35:03.465" v="536" actId="478"/>
          <ac:spMkLst>
            <pc:docMk/>
            <pc:sldMk cId="2229556020" sldId="257"/>
            <ac:spMk id="3" creationId="{C7A4916B-3879-2041-54C8-1B6CA3F5C33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AD3A08E-1604-4CE8-AFBE-80A08356D9BB}" type="datetimeFigureOut">
              <a:rPr lang="en-GB" smtClean="0"/>
              <a:t>03/11/2022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D7E3A2-888E-442C-9196-CCA1E9C656E6}" type="slidenum">
              <a:rPr lang="en-GB" smtClean="0"/>
              <a:t>‹#›</a:t>
            </a:fld>
            <a:endParaRPr lang="en-GB"/>
          </a:p>
        </p:txBody>
      </p:sp>
    </p:spTree>
    <p:extLst>
      <p:ext uri="{BB962C8B-B14F-4D97-AF65-F5344CB8AC3E}">
        <p14:creationId xmlns:p14="http://schemas.microsoft.com/office/powerpoint/2010/main" val="24386429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D3A08E-1604-4CE8-AFBE-80A08356D9BB}" type="datetimeFigureOut">
              <a:rPr lang="en-GB" smtClean="0"/>
              <a:t>03/11/2022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D7E3A2-888E-442C-9196-CCA1E9C656E6}" type="slidenum">
              <a:rPr lang="en-GB" smtClean="0"/>
              <a:t>‹#›</a:t>
            </a:fld>
            <a:endParaRPr lang="en-GB"/>
          </a:p>
        </p:txBody>
      </p:sp>
    </p:spTree>
    <p:extLst>
      <p:ext uri="{BB962C8B-B14F-4D97-AF65-F5344CB8AC3E}">
        <p14:creationId xmlns:p14="http://schemas.microsoft.com/office/powerpoint/2010/main" val="2709299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D3A08E-1604-4CE8-AFBE-80A08356D9BB}" type="datetimeFigureOut">
              <a:rPr lang="en-GB" smtClean="0"/>
              <a:t>03/11/2022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D7E3A2-888E-442C-9196-CCA1E9C656E6}" type="slidenum">
              <a:rPr lang="en-GB" smtClean="0"/>
              <a:t>‹#›</a:t>
            </a:fld>
            <a:endParaRPr lang="en-GB"/>
          </a:p>
        </p:txBody>
      </p:sp>
    </p:spTree>
    <p:extLst>
      <p:ext uri="{BB962C8B-B14F-4D97-AF65-F5344CB8AC3E}">
        <p14:creationId xmlns:p14="http://schemas.microsoft.com/office/powerpoint/2010/main" val="7826145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AD3A08E-1604-4CE8-AFBE-80A08356D9BB}" type="datetimeFigureOut">
              <a:rPr lang="en-GB" smtClean="0"/>
              <a:t>03/11/2022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D7E3A2-888E-442C-9196-CCA1E9C656E6}" type="slidenum">
              <a:rPr lang="en-GB" smtClean="0"/>
              <a:t>‹#›</a:t>
            </a:fld>
            <a:endParaRPr lang="en-GB"/>
          </a:p>
        </p:txBody>
      </p:sp>
    </p:spTree>
    <p:extLst>
      <p:ext uri="{BB962C8B-B14F-4D97-AF65-F5344CB8AC3E}">
        <p14:creationId xmlns:p14="http://schemas.microsoft.com/office/powerpoint/2010/main" val="8201117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D3A08E-1604-4CE8-AFBE-80A08356D9BB}" type="datetimeFigureOut">
              <a:rPr lang="en-GB" smtClean="0"/>
              <a:t>03/11/2022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5D7E3A2-888E-442C-9196-CCA1E9C656E6}" type="slidenum">
              <a:rPr lang="en-GB" smtClean="0"/>
              <a:t>‹#›</a:t>
            </a:fld>
            <a:endParaRPr lang="en-GB"/>
          </a:p>
        </p:txBody>
      </p:sp>
    </p:spTree>
    <p:extLst>
      <p:ext uri="{BB962C8B-B14F-4D97-AF65-F5344CB8AC3E}">
        <p14:creationId xmlns:p14="http://schemas.microsoft.com/office/powerpoint/2010/main" val="15327787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AD3A08E-1604-4CE8-AFBE-80A08356D9BB}" type="datetimeFigureOut">
              <a:rPr lang="en-GB" smtClean="0"/>
              <a:t>03/11/2022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5D7E3A2-888E-442C-9196-CCA1E9C656E6}" type="slidenum">
              <a:rPr lang="en-GB" smtClean="0"/>
              <a:t>‹#›</a:t>
            </a:fld>
            <a:endParaRPr lang="en-GB"/>
          </a:p>
        </p:txBody>
      </p:sp>
    </p:spTree>
    <p:extLst>
      <p:ext uri="{BB962C8B-B14F-4D97-AF65-F5344CB8AC3E}">
        <p14:creationId xmlns:p14="http://schemas.microsoft.com/office/powerpoint/2010/main" val="21651017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AD3A08E-1604-4CE8-AFBE-80A08356D9BB}" type="datetimeFigureOut">
              <a:rPr lang="en-GB" smtClean="0"/>
              <a:t>03/11/2022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5D7E3A2-888E-442C-9196-CCA1E9C656E6}" type="slidenum">
              <a:rPr lang="en-GB" smtClean="0"/>
              <a:t>‹#›</a:t>
            </a:fld>
            <a:endParaRPr lang="en-GB"/>
          </a:p>
        </p:txBody>
      </p:sp>
    </p:spTree>
    <p:extLst>
      <p:ext uri="{BB962C8B-B14F-4D97-AF65-F5344CB8AC3E}">
        <p14:creationId xmlns:p14="http://schemas.microsoft.com/office/powerpoint/2010/main" val="20253562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6AD3A08E-1604-4CE8-AFBE-80A08356D9BB}" type="datetimeFigureOut">
              <a:rPr lang="en-GB" smtClean="0"/>
              <a:t>03/11/2022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D7E3A2-888E-442C-9196-CCA1E9C656E6}" type="slidenum">
              <a:rPr lang="en-GB" smtClean="0"/>
              <a:t>‹#›</a:t>
            </a:fld>
            <a:endParaRPr lang="en-GB"/>
          </a:p>
        </p:txBody>
      </p:sp>
    </p:spTree>
    <p:extLst>
      <p:ext uri="{BB962C8B-B14F-4D97-AF65-F5344CB8AC3E}">
        <p14:creationId xmlns:p14="http://schemas.microsoft.com/office/powerpoint/2010/main" val="7352181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6AD3A08E-1604-4CE8-AFBE-80A08356D9BB}" type="datetimeFigureOut">
              <a:rPr lang="en-GB" smtClean="0"/>
              <a:t>03/11/2022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D7E3A2-888E-442C-9196-CCA1E9C656E6}" type="slidenum">
              <a:rPr lang="en-GB" smtClean="0"/>
              <a:t>‹#›</a:t>
            </a:fld>
            <a:endParaRPr lang="en-GB"/>
          </a:p>
        </p:txBody>
      </p:sp>
    </p:spTree>
    <p:extLst>
      <p:ext uri="{BB962C8B-B14F-4D97-AF65-F5344CB8AC3E}">
        <p14:creationId xmlns:p14="http://schemas.microsoft.com/office/powerpoint/2010/main" val="17466942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D3A08E-1604-4CE8-AFBE-80A08356D9BB}" type="datetimeFigureOut">
              <a:rPr lang="en-GB" smtClean="0"/>
              <a:t>03/11/2022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D7E3A2-888E-442C-9196-CCA1E9C656E6}" type="slidenum">
              <a:rPr lang="en-GB" smtClean="0"/>
              <a:t>‹#›</a:t>
            </a:fld>
            <a:endParaRPr lang="en-GB"/>
          </a:p>
        </p:txBody>
      </p:sp>
    </p:spTree>
    <p:extLst>
      <p:ext uri="{BB962C8B-B14F-4D97-AF65-F5344CB8AC3E}">
        <p14:creationId xmlns:p14="http://schemas.microsoft.com/office/powerpoint/2010/main" val="28381936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D3A08E-1604-4CE8-AFBE-80A08356D9BB}" type="datetimeFigureOut">
              <a:rPr lang="en-GB" smtClean="0"/>
              <a:t>03/11/2022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D7E3A2-888E-442C-9196-CCA1E9C656E6}" type="slidenum">
              <a:rPr lang="en-GB" smtClean="0"/>
              <a:t>‹#›</a:t>
            </a:fld>
            <a:endParaRPr lang="en-GB"/>
          </a:p>
        </p:txBody>
      </p:sp>
    </p:spTree>
    <p:extLst>
      <p:ext uri="{BB962C8B-B14F-4D97-AF65-F5344CB8AC3E}">
        <p14:creationId xmlns:p14="http://schemas.microsoft.com/office/powerpoint/2010/main" val="34759514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6AD3A08E-1604-4CE8-AFBE-80A08356D9BB}" type="datetimeFigureOut">
              <a:rPr lang="en-GB" smtClean="0"/>
              <a:t>03/11/2022</a:t>
            </a:fld>
            <a:endParaRPr lang="en-GB"/>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35D7E3A2-888E-442C-9196-CCA1E9C656E6}" type="slidenum">
              <a:rPr lang="en-GB" smtClean="0"/>
              <a:t>‹#›</a:t>
            </a:fld>
            <a:endParaRPr lang="en-GB"/>
          </a:p>
        </p:txBody>
      </p:sp>
    </p:spTree>
    <p:extLst>
      <p:ext uri="{BB962C8B-B14F-4D97-AF65-F5344CB8AC3E}">
        <p14:creationId xmlns:p14="http://schemas.microsoft.com/office/powerpoint/2010/main" val="102831606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www.proquest.com/docview/2044301228?accountid=130472&amp;parentSessionId=404rcQLWo2eCYVgG6L9iaHxi%2FGHqiK0YaDyL4bGEZDQ%3D&amp;pq-origsite=primo" TargetMode="External"/><Relationship Id="rId3" Type="http://schemas.openxmlformats.org/officeDocument/2006/relationships/hyperlink" Target="https://keepinfit.net/health-mental-health/the-effect-of-a-sedentary-lifestyle-on-your-brain" TargetMode="External"/><Relationship Id="rId7" Type="http://schemas.openxmlformats.org/officeDocument/2006/relationships/hyperlink" Target="https://digital.nhs.uk/data-and-information/publications/statistical/statistics-on-obesity-physical-activity-and-diet/england-2021" TargetMode="External"/><Relationship Id="rId2" Type="http://schemas.openxmlformats.org/officeDocument/2006/relationships/hyperlink" Target="https://www.proquest.com/docview/1779364099?accountid=130472&amp;parentSessionId=NxA7bdgWQiua1ZoXU3lbcTTyWWvc4yd0O3wuC4%2FpCok%3D&amp;pq-origsite=primo" TargetMode="External"/><Relationship Id="rId1" Type="http://schemas.openxmlformats.org/officeDocument/2006/relationships/slideLayout" Target="../slideLayouts/slideLayout2.xml"/><Relationship Id="rId6" Type="http://schemas.openxmlformats.org/officeDocument/2006/relationships/hyperlink" Target="https://www.ethnicity-facts-figures.service.gov.uk/health/diet-and-exercise/physical-activity/latest#:~:text=Main%20facts%20and%20figures%201%20from%20November%202020,consistent%20for%20the%20last%206%20years%20More%20items" TargetMode="External"/><Relationship Id="rId11" Type="http://schemas.openxmlformats.org/officeDocument/2006/relationships/hyperlink" Target="https://gov.wales/future-trends-2021-html" TargetMode="External"/><Relationship Id="rId5" Type="http://schemas.openxmlformats.org/officeDocument/2006/relationships/hyperlink" Target="https://www.gov.uk/government/news/government-and-industry-join-forces-to-help-get-more-women-and-girls-in-stem" TargetMode="External"/><Relationship Id="rId10" Type="http://schemas.openxmlformats.org/officeDocument/2006/relationships/hyperlink" Target="https://gov.wales/sites/default/files/publications/2019-07/wales-a-play-friendly-country.pdf" TargetMode="External"/><Relationship Id="rId4" Type="http://schemas.openxmlformats.org/officeDocument/2006/relationships/hyperlink" Target="https://www.proquest.com/docview/857523673?accountid=130472&amp;parentSessionId=rVrGAUYsY72fqbLS1ERo8QWwAIjgpd6qPLcpdZO7RnQ%3D&amp;pq-origsite=primo" TargetMode="External"/><Relationship Id="rId9" Type="http://schemas.openxmlformats.org/officeDocument/2006/relationships/hyperlink" Target="https://www.gov.uk/government/news/physical-activity-helps-children-to-deal-with-life-s-challeng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36B67E58-3F05-C9AC-C41C-361DB37D1626}"/>
              </a:ext>
            </a:extLst>
          </p:cNvPr>
          <p:cNvSpPr txBox="1"/>
          <p:nvPr/>
        </p:nvSpPr>
        <p:spPr>
          <a:xfrm>
            <a:off x="67502" y="734812"/>
            <a:ext cx="3720356" cy="2607637"/>
          </a:xfrm>
          <a:prstGeom prst="rect">
            <a:avLst/>
          </a:prstGeom>
          <a:solidFill>
            <a:schemeClr val="accent5">
              <a:lumMod val="60000"/>
              <a:lumOff val="40000"/>
            </a:schemeClr>
          </a:solidFill>
          <a:ln>
            <a:solidFill>
              <a:srgbClr val="0070C0"/>
            </a:solidFill>
          </a:ln>
        </p:spPr>
        <p:txBody>
          <a:bodyPr wrap="square" rtlCol="0">
            <a:spAutoFit/>
          </a:bodyPr>
          <a:lstStyle/>
          <a:p>
            <a:pPr>
              <a:lnSpc>
                <a:spcPct val="107000"/>
              </a:lnSpc>
              <a:spcAft>
                <a:spcPts val="800"/>
              </a:spcAft>
            </a:pPr>
            <a:r>
              <a:rPr lang="en-GB" sz="700" dirty="0">
                <a:effectLst/>
                <a:latin typeface="Arial" panose="020B0604020202020204" pitchFamily="34" charset="0"/>
                <a:ea typeface="Calibri" panose="020F0502020204030204" pitchFamily="34" charset="0"/>
                <a:cs typeface="Arial" panose="020B0604020202020204" pitchFamily="34" charset="0"/>
              </a:rPr>
              <a:t>Educational achievement has slowly increased in Wales and the United Kingdom (UK) throughout the previous decade; however, the attainment gap continues to be prominent at key stage 2 and key stage 3 especially (Welsh Government, 2021). Therefore, new methods and research ought to be conducted to enhance academic standards in children and young people. Furthermore, the Department for Digital, Culture, Media, and Sport (2022) stated around 40% of the population in the UK were classed as physically inactive, completing less than thirty minutes of exercise in a week. Alternative health adversities may increase, such as mental health disorders or cardiorespiratory issues. Therefore, increasing physical activity in schools may benefit the UK physically and cognitively. </a:t>
            </a:r>
          </a:p>
          <a:p>
            <a:pPr>
              <a:lnSpc>
                <a:spcPct val="107000"/>
              </a:lnSpc>
              <a:spcAft>
                <a:spcPts val="800"/>
              </a:spcAft>
            </a:pPr>
            <a:r>
              <a:rPr lang="en-GB" sz="700" dirty="0">
                <a:effectLst/>
                <a:latin typeface="Arial" panose="020B0604020202020204" pitchFamily="34" charset="0"/>
                <a:ea typeface="Calibri" panose="020F0502020204030204" pitchFamily="34" charset="0"/>
                <a:cs typeface="Arial" panose="020B0604020202020204" pitchFamily="34" charset="0"/>
              </a:rPr>
              <a:t>Accordingly, Booth </a:t>
            </a:r>
            <a:r>
              <a:rPr lang="en-GB" sz="700" i="1" dirty="0">
                <a:effectLst/>
                <a:latin typeface="Arial" panose="020B0604020202020204" pitchFamily="34" charset="0"/>
                <a:ea typeface="Calibri" panose="020F0502020204030204" pitchFamily="34" charset="0"/>
                <a:cs typeface="Arial" panose="020B0604020202020204" pitchFamily="34" charset="0"/>
              </a:rPr>
              <a:t>et al</a:t>
            </a:r>
            <a:r>
              <a:rPr lang="en-GB" sz="700" dirty="0">
                <a:effectLst/>
                <a:latin typeface="Arial" panose="020B0604020202020204" pitchFamily="34" charset="0"/>
                <a:ea typeface="Calibri" panose="020F0502020204030204" pitchFamily="34" charset="0"/>
                <a:cs typeface="Arial" panose="020B0604020202020204" pitchFamily="34" charset="0"/>
              </a:rPr>
              <a:t> (2014) conducted a research study unearthing the correlation between physical activity (PA) and educational achievement within children and young people aged 11-16. This investigation aimed to uncover new evidence that could reveal the importance PA has on improving children’s academic performance and develop new curriculum to drive standards in primary and secondary schools. Within this post-positivism designed study, the quantitative methods used may provide sufficient evidence to researchers that ensure beneficial results of incorporating PA further into education in the UK. </a:t>
            </a:r>
            <a:r>
              <a:rPr lang="en-GB" sz="700" dirty="0" err="1">
                <a:effectLst/>
                <a:latin typeface="Arial" panose="020B0604020202020204" pitchFamily="34" charset="0"/>
                <a:ea typeface="Calibri" panose="020F0502020204030204" pitchFamily="34" charset="0"/>
                <a:cs typeface="Arial" panose="020B0604020202020204" pitchFamily="34" charset="0"/>
              </a:rPr>
              <a:t>Panhwar</a:t>
            </a:r>
            <a:r>
              <a:rPr lang="en-GB" sz="700" dirty="0">
                <a:effectLst/>
                <a:latin typeface="Arial" panose="020B0604020202020204" pitchFamily="34" charset="0"/>
                <a:ea typeface="Calibri" panose="020F0502020204030204" pitchFamily="34" charset="0"/>
                <a:cs typeface="Arial" panose="020B0604020202020204" pitchFamily="34" charset="0"/>
              </a:rPr>
              <a:t>, Ansari and Shah (2017) state a post positivism study is an effective research paradigm in context of education as it evaluates the statistical and scientific approaches of education to expand learner’s knowledge. Critical analysis of this article will be developed throughout this poster, considering the reliability and credibility of the authors, ethics, methodology, data analysis and findings. </a:t>
            </a:r>
          </a:p>
        </p:txBody>
      </p:sp>
      <p:sp>
        <p:nvSpPr>
          <p:cNvPr id="2" name="Title 1">
            <a:extLst>
              <a:ext uri="{FF2B5EF4-FFF2-40B4-BE49-F238E27FC236}">
                <a16:creationId xmlns:a16="http://schemas.microsoft.com/office/drawing/2014/main" id="{DD8C4046-A5F1-9AD5-15E1-6AB06768C446}"/>
              </a:ext>
            </a:extLst>
          </p:cNvPr>
          <p:cNvSpPr>
            <a:spLocks noGrp="1"/>
          </p:cNvSpPr>
          <p:nvPr>
            <p:ph type="ctrTitle"/>
          </p:nvPr>
        </p:nvSpPr>
        <p:spPr>
          <a:xfrm>
            <a:off x="1600200" y="30956"/>
            <a:ext cx="9550400" cy="452775"/>
          </a:xfrm>
          <a:solidFill>
            <a:schemeClr val="accent5">
              <a:lumMod val="60000"/>
              <a:lumOff val="40000"/>
            </a:schemeClr>
          </a:solidFill>
          <a:ln>
            <a:solidFill>
              <a:srgbClr val="0070C0"/>
            </a:solidFill>
          </a:ln>
        </p:spPr>
        <p:txBody>
          <a:bodyPr>
            <a:noAutofit/>
          </a:bodyPr>
          <a:lstStyle/>
          <a:p>
            <a:r>
              <a:rPr lang="en-GB" sz="1400" dirty="0">
                <a:latin typeface="Arial" panose="020B0604020202020204" pitchFamily="34" charset="0"/>
                <a:cs typeface="Arial" panose="020B0604020202020204" pitchFamily="34" charset="0"/>
              </a:rPr>
              <a:t>Critique of research article: ‘Associations between objectively measured physical activity and academic attainment in adolescents from a UK cohort’ (Booth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2014)</a:t>
            </a:r>
          </a:p>
        </p:txBody>
      </p:sp>
      <p:sp>
        <p:nvSpPr>
          <p:cNvPr id="3" name="Subtitle 2">
            <a:extLst>
              <a:ext uri="{FF2B5EF4-FFF2-40B4-BE49-F238E27FC236}">
                <a16:creationId xmlns:a16="http://schemas.microsoft.com/office/drawing/2014/main" id="{0B657D3A-3361-F618-4C89-D9C583CD85ED}"/>
              </a:ext>
            </a:extLst>
          </p:cNvPr>
          <p:cNvSpPr>
            <a:spLocks noGrp="1"/>
          </p:cNvSpPr>
          <p:nvPr>
            <p:ph type="subTitle" idx="1"/>
          </p:nvPr>
        </p:nvSpPr>
        <p:spPr>
          <a:xfrm>
            <a:off x="7275021" y="294913"/>
            <a:ext cx="4958158" cy="412846"/>
          </a:xfrm>
        </p:spPr>
        <p:txBody>
          <a:bodyPr>
            <a:normAutofit/>
          </a:bodyPr>
          <a:lstStyle/>
          <a:p>
            <a:r>
              <a:rPr lang="en-GB" sz="1200" dirty="0">
                <a:latin typeface="Arial" panose="020B0604020202020204" pitchFamily="34" charset="0"/>
                <a:cs typeface="Arial" panose="020B0604020202020204" pitchFamily="34" charset="0"/>
              </a:rPr>
              <a:t>1900817  ECES5018  word count</a:t>
            </a:r>
            <a:r>
              <a:rPr lang="en-GB" sz="1200">
                <a:latin typeface="Arial" panose="020B0604020202020204" pitchFamily="34" charset="0"/>
                <a:cs typeface="Arial" panose="020B0604020202020204" pitchFamily="34" charset="0"/>
              </a:rPr>
              <a:t>: 2627 </a:t>
            </a:r>
            <a:endParaRPr lang="en-GB" sz="12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7A7E0662-E1F0-AC25-B1B6-3C34001BF182}"/>
              </a:ext>
            </a:extLst>
          </p:cNvPr>
          <p:cNvSpPr txBox="1"/>
          <p:nvPr/>
        </p:nvSpPr>
        <p:spPr>
          <a:xfrm>
            <a:off x="289408" y="536463"/>
            <a:ext cx="1072668" cy="246221"/>
          </a:xfrm>
          <a:prstGeom prst="rect">
            <a:avLst/>
          </a:prstGeom>
          <a:solidFill>
            <a:schemeClr val="accent5">
              <a:lumMod val="60000"/>
              <a:lumOff val="40000"/>
            </a:schemeClr>
          </a:solidFill>
          <a:ln>
            <a:solidFill>
              <a:srgbClr val="0070C0"/>
            </a:solidFill>
          </a:ln>
        </p:spPr>
        <p:txBody>
          <a:bodyPr wrap="square" rtlCol="0">
            <a:spAutoFit/>
          </a:bodyPr>
          <a:lstStyle/>
          <a:p>
            <a:r>
              <a:rPr lang="en-GB" sz="1000" b="1" dirty="0">
                <a:latin typeface="Arial" panose="020B0604020202020204" pitchFamily="34" charset="0"/>
                <a:cs typeface="Arial" panose="020B0604020202020204" pitchFamily="34" charset="0"/>
              </a:rPr>
              <a:t>1. Introduction</a:t>
            </a:r>
          </a:p>
        </p:txBody>
      </p:sp>
      <p:sp>
        <p:nvSpPr>
          <p:cNvPr id="8" name="TextBox 7">
            <a:extLst>
              <a:ext uri="{FF2B5EF4-FFF2-40B4-BE49-F238E27FC236}">
                <a16:creationId xmlns:a16="http://schemas.microsoft.com/office/drawing/2014/main" id="{74814BAF-DC74-1120-68B1-01BA3A78426C}"/>
              </a:ext>
            </a:extLst>
          </p:cNvPr>
          <p:cNvSpPr txBox="1"/>
          <p:nvPr/>
        </p:nvSpPr>
        <p:spPr>
          <a:xfrm>
            <a:off x="3858426" y="733109"/>
            <a:ext cx="8875672" cy="4158190"/>
          </a:xfrm>
          <a:prstGeom prst="rect">
            <a:avLst/>
          </a:prstGeom>
          <a:solidFill>
            <a:schemeClr val="accent5">
              <a:lumMod val="60000"/>
              <a:lumOff val="40000"/>
            </a:schemeClr>
          </a:solidFill>
          <a:ln>
            <a:solidFill>
              <a:srgbClr val="0070C0"/>
            </a:solidFill>
          </a:ln>
        </p:spPr>
        <p:txBody>
          <a:bodyPr wrap="square" rtlCol="0">
            <a:spAutoFit/>
          </a:bodyPr>
          <a:lstStyle/>
          <a:p>
            <a:pPr>
              <a:lnSpc>
                <a:spcPct val="107000"/>
              </a:lnSpc>
              <a:spcAft>
                <a:spcPts val="800"/>
              </a:spcAft>
            </a:pPr>
            <a:r>
              <a:rPr lang="en-GB" sz="700" dirty="0">
                <a:effectLst/>
                <a:latin typeface="Arial" panose="020B0604020202020204" pitchFamily="34" charset="0"/>
                <a:ea typeface="Calibri" panose="020F0502020204030204" pitchFamily="34" charset="0"/>
                <a:cs typeface="Arial" panose="020B0604020202020204" pitchFamily="34" charset="0"/>
              </a:rPr>
              <a:t>Methodology is considered the foundations of research as it provides the key components that allow the researcher to design their study in a systematic procedure. Methodology within research consists of adequate and reliable research methods (qualitative, quantitative), a representative sample and the consideration of ethical implications. Providing the methodology is designed precisely, the outcome of the research is more likely to be reliable and conclusive of the researcher’s hypothesis (Robert-Holmes, 2018).</a:t>
            </a:r>
          </a:p>
          <a:p>
            <a:pPr>
              <a:lnSpc>
                <a:spcPct val="107000"/>
              </a:lnSpc>
              <a:spcAft>
                <a:spcPts val="800"/>
              </a:spcAft>
            </a:pPr>
            <a:r>
              <a:rPr lang="en-GB" sz="700" b="1" dirty="0">
                <a:effectLst/>
                <a:latin typeface="Arial" panose="020B0604020202020204" pitchFamily="34" charset="0"/>
                <a:ea typeface="Calibri" panose="020F0502020204030204" pitchFamily="34" charset="0"/>
                <a:cs typeface="Arial" panose="020B0604020202020204" pitchFamily="34" charset="0"/>
              </a:rPr>
              <a:t>Sample. </a:t>
            </a:r>
          </a:p>
          <a:p>
            <a:pPr>
              <a:lnSpc>
                <a:spcPct val="107000"/>
              </a:lnSpc>
              <a:spcAft>
                <a:spcPts val="800"/>
              </a:spcAft>
            </a:pPr>
            <a:r>
              <a:rPr lang="en-GB" sz="700" dirty="0">
                <a:effectLst/>
                <a:latin typeface="Arial" panose="020B0604020202020204" pitchFamily="34" charset="0"/>
                <a:ea typeface="Calibri" panose="020F0502020204030204" pitchFamily="34" charset="0"/>
                <a:cs typeface="Arial" panose="020B0604020202020204" pitchFamily="34" charset="0"/>
              </a:rPr>
              <a:t>The study sample was derived by inviting children from age eleven to sixteen that took part in the Avon Longitudinal Study of Parents and Children (ALSPAC) which lasted eleven years, from 11,952 invited, 4755 participants (55% were female) provided correct data needed to perform the research (Booth </a:t>
            </a:r>
            <a:r>
              <a:rPr lang="en-GB" sz="700" i="1" dirty="0">
                <a:effectLst/>
                <a:latin typeface="Arial" panose="020B0604020202020204" pitchFamily="34" charset="0"/>
                <a:ea typeface="Calibri" panose="020F0502020204030204" pitchFamily="34" charset="0"/>
                <a:cs typeface="Arial" panose="020B0604020202020204" pitchFamily="34" charset="0"/>
              </a:rPr>
              <a:t>et al</a:t>
            </a:r>
            <a:r>
              <a:rPr lang="en-GB" sz="700" dirty="0">
                <a:effectLst/>
                <a:latin typeface="Arial" panose="020B0604020202020204" pitchFamily="34" charset="0"/>
                <a:ea typeface="Calibri" panose="020F0502020204030204" pitchFamily="34" charset="0"/>
                <a:cs typeface="Arial" panose="020B0604020202020204" pitchFamily="34" charset="0"/>
              </a:rPr>
              <a:t>, 2014). Many variables were taken into consideration including the age, weight, ethnicity, socioeconomic status, and many exclusions were made for children with additional learning needs, mental disorders, or behavioural difficulties. Within the article, a non-probability sample technique was used to select participants that had useful accelerometer data and incorporating excluding measures for certain participants. Berndt (2020) opposes non-probability sampling due to the increase probability of selection bias which in turn may produce deceptive results. A probability sample within various primary and secondary schools may have been more representative of students in the study and could provide more insight to daily PA and educational outcomes. Alternatively, the sample invited in this study is large and diverse in terms of individual participants. Using a large sample size improves the validity of the research as it is representative of the wider society, it also means the research can be reproduced further using similar methods and universalise the research to other studies (Delice, 2010). The sample includes a variety of diverse participants which strengthens the study as it may show minor differences PA has on individuals with different academic ability.</a:t>
            </a:r>
          </a:p>
          <a:p>
            <a:pPr>
              <a:lnSpc>
                <a:spcPct val="107000"/>
              </a:lnSpc>
              <a:spcAft>
                <a:spcPts val="800"/>
              </a:spcAft>
            </a:pPr>
            <a:r>
              <a:rPr lang="en-GB" sz="700" b="1" dirty="0">
                <a:effectLst/>
                <a:latin typeface="Arial" panose="020B0604020202020204" pitchFamily="34" charset="0"/>
                <a:ea typeface="Calibri" panose="020F0502020204030204" pitchFamily="34" charset="0"/>
                <a:cs typeface="Arial" panose="020B0604020202020204" pitchFamily="34" charset="0"/>
              </a:rPr>
              <a:t>Research Methods </a:t>
            </a:r>
          </a:p>
          <a:p>
            <a:pPr>
              <a:lnSpc>
                <a:spcPct val="107000"/>
              </a:lnSpc>
              <a:spcAft>
                <a:spcPts val="800"/>
              </a:spcAft>
            </a:pPr>
            <a:r>
              <a:rPr lang="en-GB" sz="700" dirty="0">
                <a:effectLst/>
                <a:latin typeface="Arial" panose="020B0604020202020204" pitchFamily="34" charset="0"/>
                <a:ea typeface="Calibri" panose="020F0502020204030204" pitchFamily="34" charset="0"/>
                <a:cs typeface="Arial" panose="020B0604020202020204" pitchFamily="34" charset="0"/>
              </a:rPr>
              <a:t>Participants within this study were observed by Booth </a:t>
            </a:r>
            <a:r>
              <a:rPr lang="en-GB" sz="700" i="1" dirty="0">
                <a:effectLst/>
                <a:latin typeface="Arial" panose="020B0604020202020204" pitchFamily="34" charset="0"/>
                <a:ea typeface="Calibri" panose="020F0502020204030204" pitchFamily="34" charset="0"/>
                <a:cs typeface="Arial" panose="020B0604020202020204" pitchFamily="34" charset="0"/>
              </a:rPr>
              <a:t>et al</a:t>
            </a:r>
            <a:r>
              <a:rPr lang="en-GB" sz="700" dirty="0">
                <a:effectLst/>
                <a:latin typeface="Arial" panose="020B0604020202020204" pitchFamily="34" charset="0"/>
                <a:ea typeface="Calibri" panose="020F0502020204030204" pitchFamily="34" charset="0"/>
                <a:cs typeface="Arial" panose="020B0604020202020204" pitchFamily="34" charset="0"/>
              </a:rPr>
              <a:t> (2014) over a seven-day period, an </a:t>
            </a:r>
            <a:r>
              <a:rPr lang="en-GB" sz="700" dirty="0" err="1">
                <a:effectLst/>
                <a:latin typeface="Arial" panose="020B0604020202020204" pitchFamily="34" charset="0"/>
                <a:ea typeface="Calibri" panose="020F0502020204030204" pitchFamily="34" charset="0"/>
                <a:cs typeface="Arial" panose="020B0604020202020204" pitchFamily="34" charset="0"/>
              </a:rPr>
              <a:t>Actigraph</a:t>
            </a:r>
            <a:r>
              <a:rPr lang="en-GB" sz="700" dirty="0">
                <a:effectLst/>
                <a:latin typeface="Arial" panose="020B0604020202020204" pitchFamily="34" charset="0"/>
                <a:ea typeface="Calibri" panose="020F0502020204030204" pitchFamily="34" charset="0"/>
                <a:cs typeface="Arial" panose="020B0604020202020204" pitchFamily="34" charset="0"/>
              </a:rPr>
              <a:t> accelerometer was given to each participant to wear for the entirety of each day. The observation monitored the average amount of moderate-vigorous PA individuals completed (Booth et al, 2014). An external company would use the data from the observation alongside a regression analysis of the participants scores that were attained from their nationally administered tests at key stage 2, 3 and GCSE, to further create links from the average PA to educational achievement. Shipway, </a:t>
            </a:r>
            <a:r>
              <a:rPr lang="en-GB" sz="700" dirty="0" err="1">
                <a:effectLst/>
                <a:latin typeface="Arial" panose="020B0604020202020204" pitchFamily="34" charset="0"/>
                <a:ea typeface="Calibri" panose="020F0502020204030204" pitchFamily="34" charset="0"/>
                <a:cs typeface="Arial" panose="020B0604020202020204" pitchFamily="34" charset="0"/>
              </a:rPr>
              <a:t>Jago</a:t>
            </a:r>
            <a:r>
              <a:rPr lang="en-GB" sz="700" dirty="0">
                <a:effectLst/>
                <a:latin typeface="Arial" panose="020B0604020202020204" pitchFamily="34" charset="0"/>
                <a:ea typeface="Calibri" panose="020F0502020204030204" pitchFamily="34" charset="0"/>
                <a:cs typeface="Arial" panose="020B0604020202020204" pitchFamily="34" charset="0"/>
              </a:rPr>
              <a:t> and </a:t>
            </a:r>
            <a:r>
              <a:rPr lang="en-GB" sz="700" dirty="0" err="1">
                <a:effectLst/>
                <a:latin typeface="Arial" panose="020B0604020202020204" pitchFamily="34" charset="0"/>
                <a:ea typeface="Calibri" panose="020F0502020204030204" pitchFamily="34" charset="0"/>
                <a:cs typeface="Arial" panose="020B0604020202020204" pitchFamily="34" charset="0"/>
              </a:rPr>
              <a:t>Deery</a:t>
            </a:r>
            <a:r>
              <a:rPr lang="en-GB" sz="700" dirty="0">
                <a:effectLst/>
                <a:latin typeface="Arial" panose="020B0604020202020204" pitchFamily="34" charset="0"/>
                <a:ea typeface="Calibri" panose="020F0502020204030204" pitchFamily="34" charset="0"/>
                <a:cs typeface="Arial" panose="020B0604020202020204" pitchFamily="34" charset="0"/>
              </a:rPr>
              <a:t> (2020) state the gathering of quantitative data paired with participant observation throughout this study provides a reliable and objective overview of the effects PA could have on academic performance. Furthermore, Troiano </a:t>
            </a:r>
            <a:r>
              <a:rPr lang="en-GB" sz="700" i="1" dirty="0">
                <a:effectLst/>
                <a:latin typeface="Arial" panose="020B0604020202020204" pitchFamily="34" charset="0"/>
                <a:ea typeface="Calibri" panose="020F0502020204030204" pitchFamily="34" charset="0"/>
                <a:cs typeface="Arial" panose="020B0604020202020204" pitchFamily="34" charset="0"/>
              </a:rPr>
              <a:t>et al</a:t>
            </a:r>
            <a:r>
              <a:rPr lang="en-GB" sz="700" dirty="0">
                <a:effectLst/>
                <a:latin typeface="Arial" panose="020B0604020202020204" pitchFamily="34" charset="0"/>
                <a:ea typeface="Calibri" panose="020F0502020204030204" pitchFamily="34" charset="0"/>
                <a:cs typeface="Arial" panose="020B0604020202020204" pitchFamily="34" charset="0"/>
              </a:rPr>
              <a:t> (2014) justify the use of an accelerometer as an analytical tool to accurately measure PA, stating accelerometers have been used previously in many studies producing high validity within results. Although, accelerometers lack the ability to distinguish non-movement related activities such as cycling, this may hinder the accuracy of PA measurements as it does not account for all activities. On the other hand, the lack of qualitative data collected throughout this study reduces the depth of the research as there is no real-life experiences or human interactions explaining their feelings towards the issue (Hall, 2020). A mixed-method approach may benefit the research as it would provide reasoning and discover participant beliefs towards using PA to improve educational achievement. </a:t>
            </a:r>
          </a:p>
          <a:p>
            <a:pPr>
              <a:lnSpc>
                <a:spcPct val="107000"/>
              </a:lnSpc>
              <a:spcAft>
                <a:spcPts val="800"/>
              </a:spcAft>
            </a:pPr>
            <a:r>
              <a:rPr lang="en-GB" sz="700" b="1" dirty="0">
                <a:effectLst/>
                <a:latin typeface="Arial" panose="020B0604020202020204" pitchFamily="34" charset="0"/>
                <a:ea typeface="Calibri" panose="020F0502020204030204" pitchFamily="34" charset="0"/>
                <a:cs typeface="Arial" panose="020B0604020202020204" pitchFamily="34" charset="0"/>
              </a:rPr>
              <a:t>Ethics</a:t>
            </a:r>
          </a:p>
          <a:p>
            <a:pPr>
              <a:lnSpc>
                <a:spcPct val="107000"/>
              </a:lnSpc>
              <a:spcAft>
                <a:spcPts val="800"/>
              </a:spcAft>
            </a:pPr>
            <a:r>
              <a:rPr lang="en-GB" sz="700" dirty="0">
                <a:effectLst/>
                <a:latin typeface="Arial" panose="020B0604020202020204" pitchFamily="34" charset="0"/>
                <a:ea typeface="Calibri" panose="020F0502020204030204" pitchFamily="34" charset="0"/>
                <a:cs typeface="Arial" panose="020B0604020202020204" pitchFamily="34" charset="0"/>
              </a:rPr>
              <a:t>Within the article, Booth </a:t>
            </a:r>
            <a:r>
              <a:rPr lang="en-GB" sz="700" i="1" dirty="0">
                <a:effectLst/>
                <a:latin typeface="Arial" panose="020B0604020202020204" pitchFamily="34" charset="0"/>
                <a:ea typeface="Calibri" panose="020F0502020204030204" pitchFamily="34" charset="0"/>
                <a:cs typeface="Arial" panose="020B0604020202020204" pitchFamily="34" charset="0"/>
              </a:rPr>
              <a:t>et al</a:t>
            </a:r>
            <a:r>
              <a:rPr lang="en-GB" sz="700" dirty="0">
                <a:effectLst/>
                <a:latin typeface="Arial" panose="020B0604020202020204" pitchFamily="34" charset="0"/>
                <a:ea typeface="Calibri" panose="020F0502020204030204" pitchFamily="34" charset="0"/>
                <a:cs typeface="Arial" panose="020B0604020202020204" pitchFamily="34" charset="0"/>
              </a:rPr>
              <a:t> (2014) “obtained ethical approval from the ALSPAC Law and Ethics Committee and the Local Research Ethics Committee” ensuring that their study remained ethically sound, in turn allowing their results to be valid and reproduced in alternative studies. Furthermore, all participants were invited to take part and confidentiality was apparent throughout the entire study due to participants being anonymous. Researchers had unrestricted access to the ALSPAC data where participants were also kept anonymous to the researchers. Firstly, informed consent was apparent due to the age of the participants (11-16), however using invitations to gather participants, shows assent and willingness from the participants to take part in the study. Oulton </a:t>
            </a:r>
            <a:r>
              <a:rPr lang="en-GB" sz="700" i="1" dirty="0">
                <a:effectLst/>
                <a:latin typeface="Arial" panose="020B0604020202020204" pitchFamily="34" charset="0"/>
                <a:ea typeface="Calibri" panose="020F0502020204030204" pitchFamily="34" charset="0"/>
                <a:cs typeface="Arial" panose="020B0604020202020204" pitchFamily="34" charset="0"/>
              </a:rPr>
              <a:t>et al</a:t>
            </a:r>
            <a:r>
              <a:rPr lang="en-GB" sz="700" dirty="0">
                <a:effectLst/>
                <a:latin typeface="Arial" panose="020B0604020202020204" pitchFamily="34" charset="0"/>
                <a:ea typeface="Calibri" panose="020F0502020204030204" pitchFamily="34" charset="0"/>
                <a:cs typeface="Arial" panose="020B0604020202020204" pitchFamily="34" charset="0"/>
              </a:rPr>
              <a:t> (2016) ensure the importance of acquiring assent from children or young people that are deemed competent in making their own decisions, this develops trust and understanding between the researchers and participants. Moreover, </a:t>
            </a:r>
            <a:r>
              <a:rPr lang="en-GB" sz="700" dirty="0" err="1">
                <a:effectLst/>
                <a:latin typeface="Arial" panose="020B0604020202020204" pitchFamily="34" charset="0"/>
                <a:ea typeface="Calibri" panose="020F0502020204030204" pitchFamily="34" charset="0"/>
                <a:cs typeface="Arial" panose="020B0604020202020204" pitchFamily="34" charset="0"/>
              </a:rPr>
              <a:t>Coffelt</a:t>
            </a:r>
            <a:r>
              <a:rPr lang="en-GB" sz="700" dirty="0">
                <a:effectLst/>
                <a:latin typeface="Arial" panose="020B0604020202020204" pitchFamily="34" charset="0"/>
                <a:ea typeface="Calibri" panose="020F0502020204030204" pitchFamily="34" charset="0"/>
                <a:cs typeface="Arial" panose="020B0604020202020204" pitchFamily="34" charset="0"/>
              </a:rPr>
              <a:t> (2017) confirms the confidentiality and anonymity within the article protects the participant’s privacy and reduces any harm the research may cause. Adversely, limited ethical procedures are stated within the article raising questions around disclosure and transparency towards the participants, this may cause harm to the participants as they may feel deceived by the study (Alderson and Morrow, 2020). Also, lack of anonymity of the setting where participants were gathered (ALSPAC) may arise more issues of protection. Although previous work from the authors is credible the lack of ethical considerations in this article may discredit the study.</a:t>
            </a:r>
          </a:p>
        </p:txBody>
      </p:sp>
      <p:sp>
        <p:nvSpPr>
          <p:cNvPr id="4" name="TextBox 3">
            <a:extLst>
              <a:ext uri="{FF2B5EF4-FFF2-40B4-BE49-F238E27FC236}">
                <a16:creationId xmlns:a16="http://schemas.microsoft.com/office/drawing/2014/main" id="{5BA95F23-0D13-39DA-DDAE-D36F1D16BFF0}"/>
              </a:ext>
            </a:extLst>
          </p:cNvPr>
          <p:cNvSpPr txBox="1"/>
          <p:nvPr/>
        </p:nvSpPr>
        <p:spPr>
          <a:xfrm>
            <a:off x="4012809" y="536463"/>
            <a:ext cx="1155372" cy="246221"/>
          </a:xfrm>
          <a:prstGeom prst="rect">
            <a:avLst/>
          </a:prstGeom>
          <a:solidFill>
            <a:schemeClr val="accent5">
              <a:lumMod val="60000"/>
              <a:lumOff val="40000"/>
            </a:schemeClr>
          </a:solidFill>
          <a:ln>
            <a:solidFill>
              <a:srgbClr val="0070C0"/>
            </a:solidFill>
          </a:ln>
        </p:spPr>
        <p:txBody>
          <a:bodyPr wrap="square" rtlCol="0">
            <a:spAutoFit/>
          </a:bodyPr>
          <a:lstStyle/>
          <a:p>
            <a:r>
              <a:rPr lang="en-GB" sz="1000" b="1" dirty="0">
                <a:latin typeface="Arial" panose="020B0604020202020204" pitchFamily="34" charset="0"/>
                <a:cs typeface="Arial" panose="020B0604020202020204" pitchFamily="34" charset="0"/>
              </a:rPr>
              <a:t>2. Methodology</a:t>
            </a:r>
          </a:p>
        </p:txBody>
      </p:sp>
      <p:sp>
        <p:nvSpPr>
          <p:cNvPr id="9" name="TextBox 8">
            <a:extLst>
              <a:ext uri="{FF2B5EF4-FFF2-40B4-BE49-F238E27FC236}">
                <a16:creationId xmlns:a16="http://schemas.microsoft.com/office/drawing/2014/main" id="{CAD7BA94-6BC4-3907-16AA-22E8FE6F1CB1}"/>
              </a:ext>
            </a:extLst>
          </p:cNvPr>
          <p:cNvSpPr txBox="1"/>
          <p:nvPr/>
        </p:nvSpPr>
        <p:spPr>
          <a:xfrm>
            <a:off x="67502" y="4312498"/>
            <a:ext cx="3720356" cy="5233869"/>
          </a:xfrm>
          <a:prstGeom prst="rect">
            <a:avLst/>
          </a:prstGeom>
          <a:solidFill>
            <a:schemeClr val="accent5">
              <a:lumMod val="60000"/>
              <a:lumOff val="40000"/>
            </a:schemeClr>
          </a:solidFill>
          <a:ln>
            <a:solidFill>
              <a:srgbClr val="0070C0"/>
            </a:solidFill>
          </a:ln>
        </p:spPr>
        <p:txBody>
          <a:bodyPr wrap="square" rtlCol="0">
            <a:spAutoFit/>
          </a:bodyPr>
          <a:lstStyle/>
          <a:p>
            <a:pPr>
              <a:lnSpc>
                <a:spcPct val="107000"/>
              </a:lnSpc>
              <a:spcAft>
                <a:spcPts val="800"/>
              </a:spcAft>
            </a:pPr>
            <a:r>
              <a:rPr lang="en-GB" sz="700" dirty="0">
                <a:effectLst/>
                <a:latin typeface="Arial" panose="020B0604020202020204" pitchFamily="34" charset="0"/>
                <a:ea typeface="Calibri" panose="020F0502020204030204" pitchFamily="34" charset="0"/>
                <a:cs typeface="Arial" panose="020B0604020202020204" pitchFamily="34" charset="0"/>
              </a:rPr>
              <a:t>Booth </a:t>
            </a:r>
            <a:r>
              <a:rPr lang="en-GB" sz="700" i="1" dirty="0">
                <a:effectLst/>
                <a:latin typeface="Arial" panose="020B0604020202020204" pitchFamily="34" charset="0"/>
                <a:ea typeface="Calibri" panose="020F0502020204030204" pitchFamily="34" charset="0"/>
                <a:cs typeface="Arial" panose="020B0604020202020204" pitchFamily="34" charset="0"/>
              </a:rPr>
              <a:t>et al </a:t>
            </a:r>
            <a:r>
              <a:rPr lang="en-GB" sz="700" dirty="0">
                <a:effectLst/>
                <a:latin typeface="Arial" panose="020B0604020202020204" pitchFamily="34" charset="0"/>
                <a:ea typeface="Calibri" panose="020F0502020204030204" pitchFamily="34" charset="0"/>
                <a:cs typeface="Arial" panose="020B0604020202020204" pitchFamily="34" charset="0"/>
              </a:rPr>
              <a:t>(2014) completed five repeated models for the research, module 1 had the lowest adjustments with tests for PA in counts per minute (</a:t>
            </a:r>
            <a:r>
              <a:rPr lang="en-GB" sz="700" dirty="0" err="1">
                <a:effectLst/>
                <a:latin typeface="Arial" panose="020B0604020202020204" pitchFamily="34" charset="0"/>
                <a:ea typeface="Calibri" panose="020F0502020204030204" pitchFamily="34" charset="0"/>
                <a:cs typeface="Arial" panose="020B0604020202020204" pitchFamily="34" charset="0"/>
              </a:rPr>
              <a:t>cpm</a:t>
            </a:r>
            <a:r>
              <a:rPr lang="en-GB" sz="700" dirty="0">
                <a:effectLst/>
                <a:latin typeface="Arial" panose="020B0604020202020204" pitchFamily="34" charset="0"/>
                <a:ea typeface="Calibri" panose="020F0502020204030204" pitchFamily="34" charset="0"/>
                <a:cs typeface="Arial" panose="020B0604020202020204" pitchFamily="34" charset="0"/>
              </a:rPr>
              <a:t>) and the age of participants, further models assessed for the other confounding variables that may have caused bias or inaccuracies due to human error. Upon gathering the fully adjusted model where all confounding variables were accounted for, participants that appeared in model 1-5 had their model 1 repeated to ensure the results were accurate. Finally, a control group of the participants were requested to wear the </a:t>
            </a:r>
            <a:r>
              <a:rPr lang="en-GB" sz="700" dirty="0" err="1">
                <a:latin typeface="Arial" panose="020B0604020202020204" pitchFamily="34" charset="0"/>
                <a:ea typeface="Calibri" panose="020F0502020204030204" pitchFamily="34" charset="0"/>
                <a:cs typeface="Arial" panose="020B0604020202020204" pitchFamily="34" charset="0"/>
              </a:rPr>
              <a:t>A</a:t>
            </a:r>
            <a:r>
              <a:rPr lang="en-GB" sz="700" dirty="0" err="1">
                <a:effectLst/>
                <a:latin typeface="Arial" panose="020B0604020202020204" pitchFamily="34" charset="0"/>
                <a:ea typeface="Calibri" panose="020F0502020204030204" pitchFamily="34" charset="0"/>
                <a:cs typeface="Arial" panose="020B0604020202020204" pitchFamily="34" charset="0"/>
              </a:rPr>
              <a:t>ctigraph</a:t>
            </a:r>
            <a:r>
              <a:rPr lang="en-GB" sz="700" dirty="0">
                <a:effectLst/>
                <a:latin typeface="Arial" panose="020B0604020202020204" pitchFamily="34" charset="0"/>
                <a:ea typeface="Calibri" panose="020F0502020204030204" pitchFamily="34" charset="0"/>
                <a:cs typeface="Arial" panose="020B0604020202020204" pitchFamily="34" charset="0"/>
              </a:rPr>
              <a:t> accelerometer at four periods throughout the year to discover any changes between seasons or if any irregularities occurred (Booth </a:t>
            </a:r>
            <a:r>
              <a:rPr lang="en-GB" sz="700" i="1" dirty="0">
                <a:effectLst/>
                <a:latin typeface="Arial" panose="020B0604020202020204" pitchFamily="34" charset="0"/>
                <a:ea typeface="Calibri" panose="020F0502020204030204" pitchFamily="34" charset="0"/>
                <a:cs typeface="Arial" panose="020B0604020202020204" pitchFamily="34" charset="0"/>
              </a:rPr>
              <a:t>et al</a:t>
            </a:r>
            <a:r>
              <a:rPr lang="en-GB" sz="700" dirty="0">
                <a:effectLst/>
                <a:latin typeface="Arial" panose="020B0604020202020204" pitchFamily="34" charset="0"/>
                <a:ea typeface="Calibri" panose="020F0502020204030204" pitchFamily="34" charset="0"/>
                <a:cs typeface="Arial" panose="020B0604020202020204" pitchFamily="34" charset="0"/>
              </a:rPr>
              <a:t>, 2014, p. 2). A Regression Analysis of the correlation between national tests and PA in final adjusted models predicted improvement of academic attainment in Maths, English and Science within all ages.</a:t>
            </a:r>
          </a:p>
          <a:p>
            <a:pPr>
              <a:lnSpc>
                <a:spcPct val="107000"/>
              </a:lnSpc>
              <a:spcAft>
                <a:spcPts val="800"/>
              </a:spcAft>
            </a:pPr>
            <a:r>
              <a:rPr lang="en-GB" sz="700" dirty="0">
                <a:effectLst/>
                <a:latin typeface="Arial" panose="020B0604020202020204" pitchFamily="34" charset="0"/>
                <a:ea typeface="Calibri" panose="020F0502020204030204" pitchFamily="34" charset="0"/>
                <a:cs typeface="Arial" panose="020B0604020202020204" pitchFamily="34" charset="0"/>
              </a:rPr>
              <a:t>Booth </a:t>
            </a:r>
            <a:r>
              <a:rPr lang="en-GB" sz="700" i="1" dirty="0">
                <a:effectLst/>
                <a:latin typeface="Arial" panose="020B0604020202020204" pitchFamily="34" charset="0"/>
                <a:ea typeface="Calibri" panose="020F0502020204030204" pitchFamily="34" charset="0"/>
                <a:cs typeface="Arial" panose="020B0604020202020204" pitchFamily="34" charset="0"/>
              </a:rPr>
              <a:t>et al </a:t>
            </a:r>
            <a:r>
              <a:rPr lang="en-GB" sz="700" dirty="0">
                <a:effectLst/>
                <a:latin typeface="Arial" panose="020B0604020202020204" pitchFamily="34" charset="0"/>
                <a:ea typeface="Calibri" panose="020F0502020204030204" pitchFamily="34" charset="0"/>
                <a:cs typeface="Arial" panose="020B0604020202020204" pitchFamily="34" charset="0"/>
              </a:rPr>
              <a:t>(2014) used standard deviation (SD) to represent their descriptive statistics from the participants national test scores. Cooksey (2020) describes standard deviation as an excellent tool to display a cluster of quantitative information, the SD scores in the article were low, therefore ensuring the data is more precise and accurate as it is closer to the mean. Additionally, Inferential statistics were heavily used throughout the article to explore any correlations and predict the association between PA and educational achievement. Using these inferential statistics from the observations, a regression analysis was conducted to find the correlation and predict whether PA will improve academia within children and young people. </a:t>
            </a:r>
            <a:r>
              <a:rPr lang="en-GB" sz="700" dirty="0" err="1">
                <a:effectLst/>
                <a:latin typeface="Arial" panose="020B0604020202020204" pitchFamily="34" charset="0"/>
                <a:ea typeface="Calibri" panose="020F0502020204030204" pitchFamily="34" charset="0"/>
                <a:cs typeface="Arial" panose="020B0604020202020204" pitchFamily="34" charset="0"/>
              </a:rPr>
              <a:t>Arkes</a:t>
            </a:r>
            <a:r>
              <a:rPr lang="en-GB" sz="700" dirty="0">
                <a:effectLst/>
                <a:latin typeface="Arial" panose="020B0604020202020204" pitchFamily="34" charset="0"/>
                <a:ea typeface="Calibri" panose="020F0502020204030204" pitchFamily="34" charset="0"/>
                <a:cs typeface="Arial" panose="020B0604020202020204" pitchFamily="34" charset="0"/>
              </a:rPr>
              <a:t> (2019) identifies using a regression analysis model to discover direct correlations between variables allows researchers to be more accurate when making predications, this process verifies the aims of the research and enhances the validity of the research. It is a reliable method and has been used widely within quantitative research in the past. </a:t>
            </a:r>
          </a:p>
          <a:p>
            <a:pPr>
              <a:lnSpc>
                <a:spcPct val="107000"/>
              </a:lnSpc>
              <a:spcAft>
                <a:spcPts val="800"/>
              </a:spcAft>
            </a:pPr>
            <a:r>
              <a:rPr lang="en-GB" sz="700" dirty="0">
                <a:effectLst/>
                <a:latin typeface="Arial" panose="020B0604020202020204" pitchFamily="34" charset="0"/>
                <a:ea typeface="Calibri" panose="020F0502020204030204" pitchFamily="34" charset="0"/>
                <a:cs typeface="Arial" panose="020B0604020202020204" pitchFamily="34" charset="0"/>
              </a:rPr>
              <a:t>Although the research design has been structured very competently, a thematic analysis parallel to the quantitative regression analysis would add depth to the article and provide more validity to future research in this field. Clarke and Braun (2017) discuss Thematic analysis as a means of unravelling themes or patterns within research to link with other research or theoretical frameworks. The inclusion of thematic analysis and qualitative data in the post-positivism paradigm research study would increase the richness and potentially alter the impact it may have on society. Healy (2019) further criticises the article due to lacking visual quantitative data, using data like graphs or charts may strengthen the article because it broadens the accessible information to wider audiences. Individuals that observe this article may lack understanding of inferential statistics, therefore with linear graphs to represent regression analysis, the study may reach a larger audience creating more influence on the topic of PA on academic achievement in primary and secondary aged children.</a:t>
            </a:r>
          </a:p>
          <a:p>
            <a:pPr>
              <a:lnSpc>
                <a:spcPct val="107000"/>
              </a:lnSpc>
              <a:spcAft>
                <a:spcPts val="800"/>
              </a:spcAft>
            </a:pPr>
            <a:r>
              <a:rPr lang="en-GB" sz="700" dirty="0">
                <a:effectLst/>
                <a:latin typeface="Arial" panose="020B0604020202020204" pitchFamily="34" charset="0"/>
                <a:ea typeface="Calibri" panose="020F0502020204030204" pitchFamily="34" charset="0"/>
                <a:cs typeface="Arial" panose="020B0604020202020204" pitchFamily="34" charset="0"/>
              </a:rPr>
              <a:t>Ultimately, the research design Booth </a:t>
            </a:r>
            <a:r>
              <a:rPr lang="en-GB" sz="700" i="1" dirty="0">
                <a:effectLst/>
                <a:latin typeface="Arial" panose="020B0604020202020204" pitchFamily="34" charset="0"/>
                <a:ea typeface="Calibri" panose="020F0502020204030204" pitchFamily="34" charset="0"/>
                <a:cs typeface="Arial" panose="020B0604020202020204" pitchFamily="34" charset="0"/>
              </a:rPr>
              <a:t>et al </a:t>
            </a:r>
            <a:r>
              <a:rPr lang="en-GB" sz="700" dirty="0">
                <a:effectLst/>
                <a:latin typeface="Arial" panose="020B0604020202020204" pitchFamily="34" charset="0"/>
                <a:ea typeface="Calibri" panose="020F0502020204030204" pitchFamily="34" charset="0"/>
                <a:cs typeface="Arial" panose="020B0604020202020204" pitchFamily="34" charset="0"/>
              </a:rPr>
              <a:t>(2014) conducted was proficient in securing data to meet their aims of uncovering whether physical activity can affect educational performance. </a:t>
            </a:r>
            <a:r>
              <a:rPr lang="en-GB" sz="700" dirty="0" err="1">
                <a:effectLst/>
                <a:latin typeface="Arial" panose="020B0604020202020204" pitchFamily="34" charset="0"/>
                <a:ea typeface="Calibri" panose="020F0502020204030204" pitchFamily="34" charset="0"/>
                <a:cs typeface="Arial" panose="020B0604020202020204" pitchFamily="34" charset="0"/>
              </a:rPr>
              <a:t>Wisker</a:t>
            </a:r>
            <a:r>
              <a:rPr lang="en-GB" sz="700" dirty="0">
                <a:effectLst/>
                <a:latin typeface="Arial" panose="020B0604020202020204" pitchFamily="34" charset="0"/>
                <a:ea typeface="Calibri" panose="020F0502020204030204" pitchFamily="34" charset="0"/>
                <a:cs typeface="Arial" panose="020B0604020202020204" pitchFamily="34" charset="0"/>
              </a:rPr>
              <a:t> (2018) suggests a strong research design allows results of the study to be generalised more effectively and provide a foundation for the hypothesis of the research to be further studied and managed within the UK.</a:t>
            </a:r>
          </a:p>
        </p:txBody>
      </p:sp>
      <p:sp>
        <p:nvSpPr>
          <p:cNvPr id="10" name="TextBox 9">
            <a:extLst>
              <a:ext uri="{FF2B5EF4-FFF2-40B4-BE49-F238E27FC236}">
                <a16:creationId xmlns:a16="http://schemas.microsoft.com/office/drawing/2014/main" id="{48EEBC63-8EE3-F669-1F20-1D98C93E8812}"/>
              </a:ext>
            </a:extLst>
          </p:cNvPr>
          <p:cNvSpPr txBox="1"/>
          <p:nvPr/>
        </p:nvSpPr>
        <p:spPr>
          <a:xfrm>
            <a:off x="138070" y="4091369"/>
            <a:ext cx="1354898" cy="261610"/>
          </a:xfrm>
          <a:prstGeom prst="rect">
            <a:avLst/>
          </a:prstGeom>
          <a:solidFill>
            <a:schemeClr val="accent5">
              <a:lumMod val="60000"/>
              <a:lumOff val="40000"/>
            </a:schemeClr>
          </a:solidFill>
          <a:ln>
            <a:solidFill>
              <a:srgbClr val="0070C0"/>
            </a:solidFill>
          </a:ln>
        </p:spPr>
        <p:txBody>
          <a:bodyPr wrap="square" rtlCol="0">
            <a:spAutoFit/>
          </a:bodyPr>
          <a:lstStyle/>
          <a:p>
            <a:r>
              <a:rPr lang="en-GB" sz="1100" b="1" dirty="0">
                <a:latin typeface="Arial" panose="020B0604020202020204" pitchFamily="34" charset="0"/>
                <a:cs typeface="Arial" panose="020B0604020202020204" pitchFamily="34" charset="0"/>
              </a:rPr>
              <a:t>3. Data Analysis</a:t>
            </a:r>
          </a:p>
        </p:txBody>
      </p:sp>
      <p:sp>
        <p:nvSpPr>
          <p:cNvPr id="11" name="TextBox 10">
            <a:extLst>
              <a:ext uri="{FF2B5EF4-FFF2-40B4-BE49-F238E27FC236}">
                <a16:creationId xmlns:a16="http://schemas.microsoft.com/office/drawing/2014/main" id="{6E5306FA-7A0D-F60A-29D6-D5FBB4747F3C}"/>
              </a:ext>
            </a:extLst>
          </p:cNvPr>
          <p:cNvSpPr txBox="1"/>
          <p:nvPr/>
        </p:nvSpPr>
        <p:spPr>
          <a:xfrm>
            <a:off x="3858426" y="5123544"/>
            <a:ext cx="8875672" cy="3504549"/>
          </a:xfrm>
          <a:prstGeom prst="rect">
            <a:avLst/>
          </a:prstGeom>
          <a:solidFill>
            <a:schemeClr val="accent5">
              <a:lumMod val="60000"/>
              <a:lumOff val="40000"/>
            </a:schemeClr>
          </a:solidFill>
          <a:ln>
            <a:solidFill>
              <a:srgbClr val="0070C0"/>
            </a:solidFill>
          </a:ln>
        </p:spPr>
        <p:txBody>
          <a:bodyPr wrap="square" rtlCol="0">
            <a:spAutoFit/>
          </a:bodyPr>
          <a:lstStyle/>
          <a:p>
            <a:pPr>
              <a:lnSpc>
                <a:spcPct val="107000"/>
              </a:lnSpc>
              <a:spcAft>
                <a:spcPts val="800"/>
              </a:spcAft>
            </a:pPr>
            <a:r>
              <a:rPr lang="en-GB" sz="700" dirty="0">
                <a:effectLst/>
                <a:latin typeface="Arial" panose="020B0604020202020204" pitchFamily="34" charset="0"/>
                <a:ea typeface="Calibri" panose="020F0502020204030204" pitchFamily="34" charset="0"/>
                <a:cs typeface="Arial" panose="020B0604020202020204" pitchFamily="34" charset="0"/>
              </a:rPr>
              <a:t>Booth </a:t>
            </a:r>
            <a:r>
              <a:rPr lang="en-GB" sz="700" i="1" dirty="0">
                <a:effectLst/>
                <a:latin typeface="Arial" panose="020B0604020202020204" pitchFamily="34" charset="0"/>
                <a:ea typeface="Calibri" panose="020F0502020204030204" pitchFamily="34" charset="0"/>
                <a:cs typeface="Arial" panose="020B0604020202020204" pitchFamily="34" charset="0"/>
              </a:rPr>
              <a:t>et al</a:t>
            </a:r>
            <a:r>
              <a:rPr lang="en-GB" sz="700" dirty="0">
                <a:effectLst/>
                <a:latin typeface="Arial" panose="020B0604020202020204" pitchFamily="34" charset="0"/>
                <a:ea typeface="Calibri" panose="020F0502020204030204" pitchFamily="34" charset="0"/>
                <a:cs typeface="Arial" panose="020B0604020202020204" pitchFamily="34" charset="0"/>
              </a:rPr>
              <a:t> (2014) found a direct correlation between 60 minutes of daily moderate-vigorous physical activity and the improvement of educational performance in English, Mathematics and Science with both males and females at ages eleven, thirteen and sixteen. All totally adjusted models of confounding variables doubled or increased their coefficients by 0.10 minimum (all data in figure 1.). In context, this is broken down to an increase of one whole GCSE grade per fifteen minutes of extra PA, therefore providing children meet daily PA recommendations, these increases will be evident over a longitudinal course of the school year. However, the role of sedentary behaviour was not accounted for within the study, further research should be conducted to record the effect it may have on academic attainment. </a:t>
            </a:r>
          </a:p>
          <a:p>
            <a:pPr>
              <a:lnSpc>
                <a:spcPct val="107000"/>
              </a:lnSpc>
              <a:spcAft>
                <a:spcPts val="800"/>
              </a:spcAft>
            </a:pPr>
            <a:r>
              <a:rPr lang="en-GB" sz="700" dirty="0">
                <a:effectLst/>
                <a:latin typeface="Arial" panose="020B0604020202020204" pitchFamily="34" charset="0"/>
                <a:ea typeface="Calibri" panose="020F0502020204030204" pitchFamily="34" charset="0"/>
                <a:cs typeface="Arial" panose="020B0604020202020204" pitchFamily="34" charset="0"/>
              </a:rPr>
              <a:t>Quantitative data within this study provides highly designed evidence to meet the authors aims, Have </a:t>
            </a:r>
            <a:r>
              <a:rPr lang="en-GB" sz="700" i="1" dirty="0">
                <a:effectLst/>
                <a:latin typeface="Arial" panose="020B0604020202020204" pitchFamily="34" charset="0"/>
                <a:ea typeface="Calibri" panose="020F0502020204030204" pitchFamily="34" charset="0"/>
                <a:cs typeface="Arial" panose="020B0604020202020204" pitchFamily="34" charset="0"/>
              </a:rPr>
              <a:t>et al </a:t>
            </a:r>
            <a:r>
              <a:rPr lang="en-GB" sz="700" dirty="0">
                <a:effectLst/>
                <a:latin typeface="Arial" panose="020B0604020202020204" pitchFamily="34" charset="0"/>
                <a:ea typeface="Calibri" panose="020F0502020204030204" pitchFamily="34" charset="0"/>
                <a:cs typeface="Arial" panose="020B0604020202020204" pitchFamily="34" charset="0"/>
              </a:rPr>
              <a:t>(2018) and </a:t>
            </a:r>
            <a:r>
              <a:rPr lang="en-GB" sz="700" dirty="0" err="1">
                <a:effectLst/>
                <a:latin typeface="Arial" panose="020B0604020202020204" pitchFamily="34" charset="0"/>
                <a:ea typeface="Calibri" panose="020F0502020204030204" pitchFamily="34" charset="0"/>
                <a:cs typeface="Arial" panose="020B0604020202020204" pitchFamily="34" charset="0"/>
              </a:rPr>
              <a:t>Mavilidi</a:t>
            </a:r>
            <a:r>
              <a:rPr lang="en-GB" sz="700" dirty="0">
                <a:effectLst/>
                <a:latin typeface="Arial" panose="020B0604020202020204" pitchFamily="34" charset="0"/>
                <a:ea typeface="Calibri" panose="020F0502020204030204" pitchFamily="34" charset="0"/>
                <a:cs typeface="Arial" panose="020B0604020202020204" pitchFamily="34" charset="0"/>
              </a:rPr>
              <a:t> </a:t>
            </a:r>
            <a:r>
              <a:rPr lang="en-GB" sz="700" i="1" dirty="0">
                <a:effectLst/>
                <a:latin typeface="Arial" panose="020B0604020202020204" pitchFamily="34" charset="0"/>
                <a:ea typeface="Calibri" panose="020F0502020204030204" pitchFamily="34" charset="0"/>
                <a:cs typeface="Arial" panose="020B0604020202020204" pitchFamily="34" charset="0"/>
              </a:rPr>
              <a:t>et al</a:t>
            </a:r>
            <a:r>
              <a:rPr lang="en-GB" sz="700" dirty="0">
                <a:effectLst/>
                <a:latin typeface="Arial" panose="020B0604020202020204" pitchFamily="34" charset="0"/>
                <a:ea typeface="Calibri" panose="020F0502020204030204" pitchFamily="34" charset="0"/>
                <a:cs typeface="Arial" panose="020B0604020202020204" pitchFamily="34" charset="0"/>
              </a:rPr>
              <a:t> (2020) corroborate this hypothesis within their own studies to promote the benefits of physical activity within the education sector </a:t>
            </a:r>
            <a:r>
              <a:rPr lang="en-GB" sz="700" dirty="0">
                <a:latin typeface="Arial" panose="020B0604020202020204" pitchFamily="34" charset="0"/>
                <a:ea typeface="Calibri" panose="020F0502020204030204" pitchFamily="34" charset="0"/>
                <a:cs typeface="Arial" panose="020B0604020202020204" pitchFamily="34" charset="0"/>
              </a:rPr>
              <a:t>and</a:t>
            </a:r>
            <a:r>
              <a:rPr lang="en-GB" sz="700" dirty="0">
                <a:effectLst/>
                <a:latin typeface="Arial" panose="020B0604020202020204" pitchFamily="34" charset="0"/>
                <a:ea typeface="Calibri" panose="020F0502020204030204" pitchFamily="34" charset="0"/>
                <a:cs typeface="Arial" panose="020B0604020202020204" pitchFamily="34" charset="0"/>
              </a:rPr>
              <a:t> improve performance in children. Meeting the daily recommendations for physical activity will improve academic attainment, but there are no boundaries suggesting the more physical activity individuals partake in, the greater or less of an impact it will have, meaning endless potential for improvement. Research in this field is extremely relevant in the modern era with rising stereotypes of less women finding careers in Science, Technology, Engineering and Mathematics (STEM), Government Equalities Office (2013) stated less that 16% of individuals working in STEM careers in the UK are female. This raises the need for more involvement of physical activity within education, with existing research presenting data that male and female students are improving their academic attainment. Incorporation of PA in education may lead to a universal way of life, relieving gender stereotypes and decreasing the pay gap between genders. Furthermore, National Health Service Digital (2021) state that nearly 40% of children are overweight or obese within the UK. Therefore, introducing a physical activity based curriculum has many health benefits that may decrease obesity, improve cardiorespiratory illness, and improve mental health within children and young people. </a:t>
            </a:r>
          </a:p>
          <a:p>
            <a:pPr>
              <a:lnSpc>
                <a:spcPct val="107000"/>
              </a:lnSpc>
              <a:spcAft>
                <a:spcPts val="800"/>
              </a:spcAft>
            </a:pPr>
            <a:r>
              <a:rPr lang="en-GB" sz="700" dirty="0">
                <a:effectLst/>
                <a:latin typeface="Arial" panose="020B0604020202020204" pitchFamily="34" charset="0"/>
                <a:ea typeface="Calibri" panose="020F0502020204030204" pitchFamily="34" charset="0"/>
                <a:cs typeface="Arial" panose="020B0604020202020204" pitchFamily="34" charset="0"/>
              </a:rPr>
              <a:t>In Contrary, Wassenaar </a:t>
            </a:r>
            <a:r>
              <a:rPr lang="en-GB" sz="700" i="1" dirty="0">
                <a:effectLst/>
                <a:latin typeface="Arial" panose="020B0604020202020204" pitchFamily="34" charset="0"/>
                <a:ea typeface="Calibri" panose="020F0502020204030204" pitchFamily="34" charset="0"/>
                <a:cs typeface="Arial" panose="020B0604020202020204" pitchFamily="34" charset="0"/>
              </a:rPr>
              <a:t>et al</a:t>
            </a:r>
            <a:r>
              <a:rPr lang="en-GB" sz="700" dirty="0">
                <a:effectLst/>
                <a:latin typeface="Arial" panose="020B0604020202020204" pitchFamily="34" charset="0"/>
                <a:ea typeface="Calibri" panose="020F0502020204030204" pitchFamily="34" charset="0"/>
                <a:cs typeface="Arial" panose="020B0604020202020204" pitchFamily="34" charset="0"/>
              </a:rPr>
              <a:t> (2021) completed a year long study on the effect of cardiorespiratory fitness and possible links to academic achievement. However, no significant correlations were made between improved cardiorespiratory fitness and educational performance, this raises concerns to alternative audiences as to how much physical activity Is beneficial to children in education. In addition, Public Health England (2019) provide evidence that shows adolescents aged eleven to sixteen are not meeting the daily physical activity guidelines (60 minutes), with less than a 25% of boys and 15% of girls meeting the target. This is important as Booth </a:t>
            </a:r>
            <a:r>
              <a:rPr lang="en-GB" sz="700" i="1" dirty="0">
                <a:effectLst/>
                <a:latin typeface="Arial" panose="020B0604020202020204" pitchFamily="34" charset="0"/>
                <a:ea typeface="Calibri" panose="020F0502020204030204" pitchFamily="34" charset="0"/>
                <a:cs typeface="Arial" panose="020B0604020202020204" pitchFamily="34" charset="0"/>
              </a:rPr>
              <a:t>et al</a:t>
            </a:r>
            <a:r>
              <a:rPr lang="en-GB" sz="700" dirty="0">
                <a:effectLst/>
                <a:latin typeface="Arial" panose="020B0604020202020204" pitchFamily="34" charset="0"/>
                <a:ea typeface="Calibri" panose="020F0502020204030204" pitchFamily="34" charset="0"/>
                <a:cs typeface="Arial" panose="020B0604020202020204" pitchFamily="34" charset="0"/>
              </a:rPr>
              <a:t> (2014) conducted their studied in the presumption that their cohort were meeting the recommendations. Therefore, the impact of PA in the UK would be less prominent as not every child is hitting the criteria, further damaging the reliability of their research. Although the diversity in the sample is great, Lee and Zhang (2021) discuss children’s social and emotional development using theoretical framework to visualise the different experiences individuals have within the population. Children have different environmental stimulations which could result in lack of social interaction causing the child to be uninterested in physical activity. Booth </a:t>
            </a:r>
            <a:r>
              <a:rPr lang="en-GB" sz="700" i="1" dirty="0">
                <a:effectLst/>
                <a:latin typeface="Arial" panose="020B0604020202020204" pitchFamily="34" charset="0"/>
                <a:ea typeface="Calibri" panose="020F0502020204030204" pitchFamily="34" charset="0"/>
                <a:cs typeface="Arial" panose="020B0604020202020204" pitchFamily="34" charset="0"/>
              </a:rPr>
              <a:t>et al</a:t>
            </a:r>
            <a:r>
              <a:rPr lang="en-GB" sz="700" dirty="0">
                <a:effectLst/>
                <a:latin typeface="Arial" panose="020B0604020202020204" pitchFamily="34" charset="0"/>
                <a:ea typeface="Calibri" panose="020F0502020204030204" pitchFamily="34" charset="0"/>
                <a:cs typeface="Arial" panose="020B0604020202020204" pitchFamily="34" charset="0"/>
              </a:rPr>
              <a:t> (2014) fail to recognise the limitations social and biological differences may have on a child’s beliefs towards participating in physical activity, even considering the many benefits of PA, a child may prefer more introverted activities for enjoyment. Therefore, more ethical implications arise as the children may have felt they had to complete more or less physical activity at the time they were being monitored.</a:t>
            </a:r>
          </a:p>
          <a:p>
            <a:pPr>
              <a:lnSpc>
                <a:spcPct val="107000"/>
              </a:lnSpc>
              <a:spcAft>
                <a:spcPts val="800"/>
              </a:spcAft>
            </a:pPr>
            <a:r>
              <a:rPr lang="en-GB" sz="700" dirty="0">
                <a:effectLst/>
                <a:latin typeface="Arial" panose="020B0604020202020204" pitchFamily="34" charset="0"/>
                <a:ea typeface="Calibri" panose="020F0502020204030204" pitchFamily="34" charset="0"/>
                <a:cs typeface="Arial" panose="020B0604020202020204" pitchFamily="34" charset="0"/>
              </a:rPr>
              <a:t>In Wales, play is used as a tool for enhancing children and young people’s social, physical, and emotional development. Play relates to physical activity as children learn though being active and having freedom to explore the world through their own eyes. Activities may include visits to the beach or park, games on the playground or sports (The Welsh Government, 2014). Accordingly, physical activity can be used more within the curriculum to develop these factors but also develop their attitudes and behaviours in class and promote positive learning environments which may increase educational performance and reinforce the findings from Booth </a:t>
            </a:r>
            <a:r>
              <a:rPr lang="en-GB" sz="700" i="1" dirty="0">
                <a:effectLst/>
                <a:latin typeface="Arial" panose="020B0604020202020204" pitchFamily="34" charset="0"/>
                <a:ea typeface="Calibri" panose="020F0502020204030204" pitchFamily="34" charset="0"/>
                <a:cs typeface="Arial" panose="020B0604020202020204" pitchFamily="34" charset="0"/>
              </a:rPr>
              <a:t>et al</a:t>
            </a:r>
            <a:r>
              <a:rPr lang="en-GB" sz="700" dirty="0">
                <a:effectLst/>
                <a:latin typeface="Arial" panose="020B0604020202020204" pitchFamily="34" charset="0"/>
                <a:ea typeface="Calibri" panose="020F0502020204030204" pitchFamily="34" charset="0"/>
                <a:cs typeface="Arial" panose="020B0604020202020204" pitchFamily="34" charset="0"/>
              </a:rPr>
              <a:t> (2014). Vygotsky and other sociocultural theories would promote inclusion of PA in education as children use the social aspect of PA to learn and scaffold off their peers and develop their own cognition (Blunden, 2021) Adversely, Dunn and Kennedy (2019) believe the impact of modern technology benefits children’s pedagogical experience, reducing the need for physical activity as a tool to improve educational performance. The use of technology provides children with a new opportunity to further develop their literacy, numeracy, and digital literacy skills through easily accessible and more available resources. This may divide viewpoints on the research conducted by Booth </a:t>
            </a:r>
            <a:r>
              <a:rPr lang="en-GB" sz="700" i="1" dirty="0">
                <a:effectLst/>
                <a:latin typeface="Arial" panose="020B0604020202020204" pitchFamily="34" charset="0"/>
                <a:ea typeface="Calibri" panose="020F0502020204030204" pitchFamily="34" charset="0"/>
                <a:cs typeface="Arial" panose="020B0604020202020204" pitchFamily="34" charset="0"/>
              </a:rPr>
              <a:t>et al</a:t>
            </a:r>
            <a:r>
              <a:rPr lang="en-GB" sz="700" dirty="0">
                <a:effectLst/>
                <a:latin typeface="Arial" panose="020B0604020202020204" pitchFamily="34" charset="0"/>
                <a:ea typeface="Calibri" panose="020F0502020204030204" pitchFamily="34" charset="0"/>
                <a:cs typeface="Arial" panose="020B0604020202020204" pitchFamily="34" charset="0"/>
              </a:rPr>
              <a:t> (2014) as there are many alternative methods that could improve academic attainment within children.</a:t>
            </a:r>
          </a:p>
        </p:txBody>
      </p:sp>
      <p:sp>
        <p:nvSpPr>
          <p:cNvPr id="13" name="TextBox 12">
            <a:extLst>
              <a:ext uri="{FF2B5EF4-FFF2-40B4-BE49-F238E27FC236}">
                <a16:creationId xmlns:a16="http://schemas.microsoft.com/office/drawing/2014/main" id="{88CE7BEF-A50B-FB15-7B4D-115E994BCF5C}"/>
              </a:ext>
            </a:extLst>
          </p:cNvPr>
          <p:cNvSpPr txBox="1"/>
          <p:nvPr/>
        </p:nvSpPr>
        <p:spPr>
          <a:xfrm>
            <a:off x="4012809" y="4930938"/>
            <a:ext cx="1826016" cy="246221"/>
          </a:xfrm>
          <a:prstGeom prst="rect">
            <a:avLst/>
          </a:prstGeom>
          <a:solidFill>
            <a:schemeClr val="accent5">
              <a:lumMod val="60000"/>
              <a:lumOff val="40000"/>
            </a:schemeClr>
          </a:solidFill>
          <a:ln>
            <a:solidFill>
              <a:srgbClr val="0070C0"/>
            </a:solidFill>
          </a:ln>
        </p:spPr>
        <p:txBody>
          <a:bodyPr wrap="square" rtlCol="0">
            <a:spAutoFit/>
          </a:bodyPr>
          <a:lstStyle/>
          <a:p>
            <a:r>
              <a:rPr lang="en-GB" sz="1000" b="1" dirty="0">
                <a:latin typeface="Arial" panose="020B0604020202020204" pitchFamily="34" charset="0"/>
                <a:cs typeface="Arial" panose="020B0604020202020204" pitchFamily="34" charset="0"/>
              </a:rPr>
              <a:t>4. Findings and Discussion</a:t>
            </a:r>
          </a:p>
        </p:txBody>
      </p:sp>
      <p:sp>
        <p:nvSpPr>
          <p:cNvPr id="15" name="TextBox 14">
            <a:extLst>
              <a:ext uri="{FF2B5EF4-FFF2-40B4-BE49-F238E27FC236}">
                <a16:creationId xmlns:a16="http://schemas.microsoft.com/office/drawing/2014/main" id="{EEBA2220-1367-A470-3A78-877EBE25194C}"/>
              </a:ext>
            </a:extLst>
          </p:cNvPr>
          <p:cNvSpPr txBox="1"/>
          <p:nvPr/>
        </p:nvSpPr>
        <p:spPr>
          <a:xfrm>
            <a:off x="3858426" y="8738414"/>
            <a:ext cx="6833190" cy="846386"/>
          </a:xfrm>
          <a:prstGeom prst="rect">
            <a:avLst/>
          </a:prstGeom>
          <a:solidFill>
            <a:schemeClr val="accent5">
              <a:lumMod val="60000"/>
              <a:lumOff val="40000"/>
            </a:schemeClr>
          </a:solidFill>
          <a:ln>
            <a:solidFill>
              <a:srgbClr val="0070C0"/>
            </a:solidFill>
          </a:ln>
        </p:spPr>
        <p:txBody>
          <a:bodyPr wrap="square" rtlCol="0">
            <a:spAutoFit/>
          </a:bodyPr>
          <a:lstStyle/>
          <a:p>
            <a:r>
              <a:rPr lang="en-GB" sz="700" dirty="0">
                <a:effectLst/>
                <a:latin typeface="Arial" panose="020B0604020202020204" pitchFamily="34" charset="0"/>
                <a:ea typeface="Calibri" panose="020F0502020204030204" pitchFamily="34" charset="0"/>
                <a:cs typeface="Arial" panose="020B0604020202020204" pitchFamily="34" charset="0"/>
              </a:rPr>
              <a:t>To conclude, the research conducted by Booth </a:t>
            </a:r>
            <a:r>
              <a:rPr lang="en-GB" sz="700" i="1" dirty="0">
                <a:effectLst/>
                <a:latin typeface="Arial" panose="020B0604020202020204" pitchFamily="34" charset="0"/>
                <a:ea typeface="Calibri" panose="020F0502020204030204" pitchFamily="34" charset="0"/>
                <a:cs typeface="Arial" panose="020B0604020202020204" pitchFamily="34" charset="0"/>
              </a:rPr>
              <a:t>et al </a:t>
            </a:r>
            <a:r>
              <a:rPr lang="en-GB" sz="700" dirty="0">
                <a:effectLst/>
                <a:latin typeface="Arial" panose="020B0604020202020204" pitchFamily="34" charset="0"/>
                <a:ea typeface="Calibri" panose="020F0502020204030204" pitchFamily="34" charset="0"/>
                <a:cs typeface="Arial" panose="020B0604020202020204" pitchFamily="34" charset="0"/>
              </a:rPr>
              <a:t>(2014) was significant in the education field as it contained a large sample size, strong research design and conclusive findings. This ensures the study is representative of the UK population whilst providing accurate and reliable results for other researchers to further reproduce evidence and strengthen the validity of the findings. Alternatively, ethical limitations reduced the credibility of the study as there was limited reference to the ethical considerations they </a:t>
            </a:r>
            <a:r>
              <a:rPr lang="en-GB" sz="700" dirty="0">
                <a:latin typeface="Arial" panose="020B0604020202020204" pitchFamily="34" charset="0"/>
                <a:ea typeface="Calibri" panose="020F0502020204030204" pitchFamily="34" charset="0"/>
                <a:cs typeface="Arial" panose="020B0604020202020204" pitchFamily="34" charset="0"/>
              </a:rPr>
              <a:t>conducted</a:t>
            </a:r>
            <a:r>
              <a:rPr lang="en-GB" sz="700" dirty="0">
                <a:effectLst/>
                <a:latin typeface="Arial" panose="020B0604020202020204" pitchFamily="34" charset="0"/>
                <a:ea typeface="Calibri" panose="020F0502020204030204" pitchFamily="34" charset="0"/>
                <a:cs typeface="Arial" panose="020B0604020202020204" pitchFamily="34" charset="0"/>
              </a:rPr>
              <a:t>. Further qualitative research would be recommended to provide more insight from the participants and add depth to their study, allowing the results to be repeated. Overall, I believe this post positivist study was successful in producing valid results to counteract the issues of educational performance and the lack of physical activity children and young people participate in within schools. However, with some limitations, the research could be strengthened with deeper ethical considerations and evidence, more recent statistics, and incorporation of qualitative research methods.</a:t>
            </a:r>
          </a:p>
        </p:txBody>
      </p:sp>
      <p:sp>
        <p:nvSpPr>
          <p:cNvPr id="14" name="TextBox 13">
            <a:extLst>
              <a:ext uri="{FF2B5EF4-FFF2-40B4-BE49-F238E27FC236}">
                <a16:creationId xmlns:a16="http://schemas.microsoft.com/office/drawing/2014/main" id="{79CCA815-EA78-A4B2-A0F2-5C3EE3A149C9}"/>
              </a:ext>
            </a:extLst>
          </p:cNvPr>
          <p:cNvSpPr txBox="1"/>
          <p:nvPr/>
        </p:nvSpPr>
        <p:spPr>
          <a:xfrm>
            <a:off x="4012809" y="8560143"/>
            <a:ext cx="1225941" cy="246221"/>
          </a:xfrm>
          <a:prstGeom prst="rect">
            <a:avLst/>
          </a:prstGeom>
          <a:solidFill>
            <a:schemeClr val="accent5">
              <a:lumMod val="60000"/>
              <a:lumOff val="40000"/>
            </a:schemeClr>
          </a:solidFill>
          <a:ln>
            <a:solidFill>
              <a:srgbClr val="0070C0"/>
            </a:solidFill>
          </a:ln>
        </p:spPr>
        <p:txBody>
          <a:bodyPr wrap="square" rtlCol="0">
            <a:spAutoFit/>
          </a:bodyPr>
          <a:lstStyle/>
          <a:p>
            <a:r>
              <a:rPr lang="en-GB" sz="1000" b="1" dirty="0">
                <a:latin typeface="Arial" panose="020B0604020202020204" pitchFamily="34" charset="0"/>
                <a:cs typeface="Arial" panose="020B0604020202020204" pitchFamily="34" charset="0"/>
              </a:rPr>
              <a:t>5. Conclusion</a:t>
            </a:r>
          </a:p>
        </p:txBody>
      </p:sp>
      <p:pic>
        <p:nvPicPr>
          <p:cNvPr id="12" name="Picture 11">
            <a:extLst>
              <a:ext uri="{FF2B5EF4-FFF2-40B4-BE49-F238E27FC236}">
                <a16:creationId xmlns:a16="http://schemas.microsoft.com/office/drawing/2014/main" id="{A1F959D1-5B48-4A6C-C549-EF6E29917CAB}"/>
              </a:ext>
            </a:extLst>
          </p:cNvPr>
          <p:cNvPicPr>
            <a:picLocks noChangeAspect="1"/>
          </p:cNvPicPr>
          <p:nvPr/>
        </p:nvPicPr>
        <p:blipFill>
          <a:blip r:embed="rId2"/>
          <a:stretch>
            <a:fillRect/>
          </a:stretch>
        </p:blipFill>
        <p:spPr>
          <a:xfrm>
            <a:off x="10762184" y="8683253"/>
            <a:ext cx="1888099" cy="846387"/>
          </a:xfrm>
          <a:prstGeom prst="rect">
            <a:avLst/>
          </a:prstGeom>
        </p:spPr>
      </p:pic>
      <p:sp>
        <p:nvSpPr>
          <p:cNvPr id="16" name="TextBox 15">
            <a:extLst>
              <a:ext uri="{FF2B5EF4-FFF2-40B4-BE49-F238E27FC236}">
                <a16:creationId xmlns:a16="http://schemas.microsoft.com/office/drawing/2014/main" id="{DE694751-09CB-DD9E-8A53-57C64A3BB348}"/>
              </a:ext>
            </a:extLst>
          </p:cNvPr>
          <p:cNvSpPr txBox="1"/>
          <p:nvPr/>
        </p:nvSpPr>
        <p:spPr>
          <a:xfrm>
            <a:off x="11465122" y="9446339"/>
            <a:ext cx="1888099" cy="200055"/>
          </a:xfrm>
          <a:prstGeom prst="rect">
            <a:avLst/>
          </a:prstGeom>
          <a:noFill/>
        </p:spPr>
        <p:txBody>
          <a:bodyPr wrap="square" rtlCol="0">
            <a:spAutoFit/>
          </a:bodyPr>
          <a:lstStyle/>
          <a:p>
            <a:r>
              <a:rPr lang="en-GB" sz="700" dirty="0">
                <a:latin typeface="Arial" panose="020B0604020202020204" pitchFamily="34" charset="0"/>
                <a:cs typeface="Arial" panose="020B0604020202020204" pitchFamily="34" charset="0"/>
              </a:rPr>
              <a:t>Figure 2 (Booth </a:t>
            </a:r>
            <a:r>
              <a:rPr lang="en-GB" sz="700" i="1" dirty="0">
                <a:latin typeface="Arial" panose="020B0604020202020204" pitchFamily="34" charset="0"/>
                <a:cs typeface="Arial" panose="020B0604020202020204" pitchFamily="34" charset="0"/>
              </a:rPr>
              <a:t>et al</a:t>
            </a:r>
            <a:r>
              <a:rPr lang="en-GB" sz="700" dirty="0">
                <a:latin typeface="Arial" panose="020B0604020202020204" pitchFamily="34" charset="0"/>
                <a:cs typeface="Arial" panose="020B0604020202020204" pitchFamily="34" charset="0"/>
              </a:rPr>
              <a:t>, 2014)</a:t>
            </a:r>
          </a:p>
        </p:txBody>
      </p:sp>
      <p:pic>
        <p:nvPicPr>
          <p:cNvPr id="17" name="Picture 16">
            <a:extLst>
              <a:ext uri="{FF2B5EF4-FFF2-40B4-BE49-F238E27FC236}">
                <a16:creationId xmlns:a16="http://schemas.microsoft.com/office/drawing/2014/main" id="{B2E90CA2-519D-867D-1B36-1ABED7DF206B}"/>
              </a:ext>
            </a:extLst>
          </p:cNvPr>
          <p:cNvPicPr>
            <a:picLocks noChangeAspect="1"/>
          </p:cNvPicPr>
          <p:nvPr/>
        </p:nvPicPr>
        <p:blipFill>
          <a:blip r:embed="rId3"/>
          <a:stretch>
            <a:fillRect/>
          </a:stretch>
        </p:blipFill>
        <p:spPr>
          <a:xfrm>
            <a:off x="2694553" y="3330103"/>
            <a:ext cx="1012647" cy="1022876"/>
          </a:xfrm>
          <a:prstGeom prst="rect">
            <a:avLst/>
          </a:prstGeom>
        </p:spPr>
      </p:pic>
      <p:sp>
        <p:nvSpPr>
          <p:cNvPr id="18" name="TextBox 17">
            <a:extLst>
              <a:ext uri="{FF2B5EF4-FFF2-40B4-BE49-F238E27FC236}">
                <a16:creationId xmlns:a16="http://schemas.microsoft.com/office/drawing/2014/main" id="{67DC790F-F504-4B74-1F36-196681A9D0EB}"/>
              </a:ext>
            </a:extLst>
          </p:cNvPr>
          <p:cNvSpPr txBox="1"/>
          <p:nvPr/>
        </p:nvSpPr>
        <p:spPr>
          <a:xfrm>
            <a:off x="3098409" y="4201180"/>
            <a:ext cx="914400" cy="200055"/>
          </a:xfrm>
          <a:prstGeom prst="rect">
            <a:avLst/>
          </a:prstGeom>
          <a:noFill/>
        </p:spPr>
        <p:txBody>
          <a:bodyPr wrap="square" rtlCol="0">
            <a:spAutoFit/>
          </a:bodyPr>
          <a:lstStyle/>
          <a:p>
            <a:r>
              <a:rPr lang="en-GB" sz="700" dirty="0">
                <a:latin typeface="Arial" panose="020B0604020202020204" pitchFamily="34" charset="0"/>
                <a:cs typeface="Arial" panose="020B0604020202020204" pitchFamily="34" charset="0"/>
              </a:rPr>
              <a:t>(Boyle,2020)</a:t>
            </a:r>
          </a:p>
        </p:txBody>
      </p:sp>
    </p:spTree>
    <p:extLst>
      <p:ext uri="{BB962C8B-B14F-4D97-AF65-F5344CB8AC3E}">
        <p14:creationId xmlns:p14="http://schemas.microsoft.com/office/powerpoint/2010/main" val="9256788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86914-DF54-C444-2B10-75D28CC89B13}"/>
              </a:ext>
            </a:extLst>
          </p:cNvPr>
          <p:cNvSpPr>
            <a:spLocks noGrp="1"/>
          </p:cNvSpPr>
          <p:nvPr>
            <p:ph type="title"/>
          </p:nvPr>
        </p:nvSpPr>
        <p:spPr>
          <a:xfrm>
            <a:off x="0" y="-1638300"/>
            <a:ext cx="12602426" cy="14095784"/>
          </a:xfrm>
        </p:spPr>
        <p:txBody>
          <a:bodyPr>
            <a:normAutofit/>
          </a:bodyPr>
          <a:lstStyle/>
          <a:p>
            <a:pPr>
              <a:lnSpc>
                <a:spcPct val="107000"/>
              </a:lnSpc>
              <a:spcAft>
                <a:spcPts val="800"/>
              </a:spcAft>
            </a:pPr>
            <a:r>
              <a:rPr lang="en-GB" sz="1600" b="1" dirty="0">
                <a:latin typeface="Arial" panose="020B0604020202020204" pitchFamily="34" charset="0"/>
                <a:cs typeface="Arial" panose="020B0604020202020204" pitchFamily="34" charset="0"/>
              </a:rPr>
              <a:t>References</a:t>
            </a:r>
            <a:br>
              <a:rPr lang="en-GB" sz="1300" dirty="0">
                <a:latin typeface="Arial" panose="020B0604020202020204" pitchFamily="34" charset="0"/>
                <a:cs typeface="Arial" panose="020B0604020202020204" pitchFamily="34" charset="0"/>
              </a:rPr>
            </a:br>
            <a:r>
              <a:rPr lang="en-GB" sz="800" dirty="0">
                <a:effectLst/>
                <a:latin typeface="Arial" panose="020B0604020202020204" pitchFamily="34" charset="0"/>
                <a:ea typeface="Calibri" panose="020F0502020204030204" pitchFamily="34" charset="0"/>
                <a:cs typeface="Arial" panose="020B0604020202020204" pitchFamily="34" charset="0"/>
              </a:rPr>
              <a:t>Alderson, P. and Morrow, V. (2020) </a:t>
            </a:r>
            <a:r>
              <a:rPr lang="en-GB" sz="800" i="1" dirty="0">
                <a:effectLst/>
                <a:latin typeface="Arial" panose="020B0604020202020204" pitchFamily="34" charset="0"/>
                <a:ea typeface="Calibri" panose="020F0502020204030204" pitchFamily="34" charset="0"/>
                <a:cs typeface="Arial" panose="020B0604020202020204" pitchFamily="34" charset="0"/>
              </a:rPr>
              <a:t>The ethics of research with children and young people: a practical handbook.</a:t>
            </a:r>
            <a:r>
              <a:rPr lang="en-GB" sz="800" dirty="0">
                <a:effectLst/>
                <a:latin typeface="Arial" panose="020B0604020202020204" pitchFamily="34" charset="0"/>
                <a:ea typeface="Calibri" panose="020F0502020204030204" pitchFamily="34" charset="0"/>
                <a:cs typeface="Arial" panose="020B0604020202020204" pitchFamily="34" charset="0"/>
              </a:rPr>
              <a:t> 2</a:t>
            </a:r>
            <a:r>
              <a:rPr lang="en-GB" sz="800" baseline="30000" dirty="0">
                <a:effectLst/>
                <a:latin typeface="Arial" panose="020B0604020202020204" pitchFamily="34" charset="0"/>
                <a:ea typeface="Calibri" panose="020F0502020204030204" pitchFamily="34" charset="0"/>
                <a:cs typeface="Arial" panose="020B0604020202020204" pitchFamily="34" charset="0"/>
              </a:rPr>
              <a:t>nd</a:t>
            </a:r>
            <a:r>
              <a:rPr lang="en-GB" sz="800" dirty="0">
                <a:effectLst/>
                <a:latin typeface="Arial" panose="020B0604020202020204" pitchFamily="34" charset="0"/>
                <a:ea typeface="Calibri" panose="020F0502020204030204" pitchFamily="34" charset="0"/>
                <a:cs typeface="Arial" panose="020B0604020202020204" pitchFamily="34" charset="0"/>
              </a:rPr>
              <a:t> Ed. London: SAGE Publications.</a:t>
            </a:r>
            <a:br>
              <a:rPr lang="en-GB" sz="800" dirty="0">
                <a:effectLst/>
                <a:latin typeface="Arial" panose="020B0604020202020204" pitchFamily="34" charset="0"/>
                <a:ea typeface="Calibri" panose="020F0502020204030204" pitchFamily="34" charset="0"/>
                <a:cs typeface="Arial" panose="020B0604020202020204" pitchFamily="34" charset="0"/>
              </a:rPr>
            </a:br>
            <a:br>
              <a:rPr lang="en-GB" sz="800" dirty="0">
                <a:effectLst/>
                <a:latin typeface="Arial" panose="020B0604020202020204" pitchFamily="34" charset="0"/>
                <a:ea typeface="Calibri" panose="020F0502020204030204" pitchFamily="34" charset="0"/>
                <a:cs typeface="Arial" panose="020B0604020202020204" pitchFamily="34" charset="0"/>
              </a:rPr>
            </a:br>
            <a:r>
              <a:rPr lang="en-GB" sz="800" dirty="0" err="1">
                <a:effectLst/>
                <a:latin typeface="Arial" panose="020B0604020202020204" pitchFamily="34" charset="0"/>
                <a:ea typeface="Calibri" panose="020F0502020204030204" pitchFamily="34" charset="0"/>
                <a:cs typeface="Arial" panose="020B0604020202020204" pitchFamily="34" charset="0"/>
              </a:rPr>
              <a:t>Arkes</a:t>
            </a:r>
            <a:r>
              <a:rPr lang="en-GB" sz="800" dirty="0">
                <a:effectLst/>
                <a:latin typeface="Arial" panose="020B0604020202020204" pitchFamily="34" charset="0"/>
                <a:ea typeface="Calibri" panose="020F0502020204030204" pitchFamily="34" charset="0"/>
                <a:cs typeface="Arial" panose="020B0604020202020204" pitchFamily="34" charset="0"/>
              </a:rPr>
              <a:t>, J. (2019) </a:t>
            </a:r>
            <a:r>
              <a:rPr lang="en-GB" sz="800" i="1" dirty="0">
                <a:effectLst/>
                <a:latin typeface="Arial" panose="020B0604020202020204" pitchFamily="34" charset="0"/>
                <a:ea typeface="Calibri" panose="020F0502020204030204" pitchFamily="34" charset="0"/>
                <a:cs typeface="Arial" panose="020B0604020202020204" pitchFamily="34" charset="0"/>
              </a:rPr>
              <a:t>Regression Analysis: A Practical Introduction. </a:t>
            </a:r>
            <a:r>
              <a:rPr lang="en-GB" sz="800" dirty="0">
                <a:effectLst/>
                <a:latin typeface="Arial" panose="020B0604020202020204" pitchFamily="34" charset="0"/>
                <a:ea typeface="Calibri" panose="020F0502020204030204" pitchFamily="34" charset="0"/>
                <a:cs typeface="Arial" panose="020B0604020202020204" pitchFamily="34" charset="0"/>
              </a:rPr>
              <a:t>1</a:t>
            </a:r>
            <a:r>
              <a:rPr lang="en-GB" sz="800" baseline="30000" dirty="0">
                <a:effectLst/>
                <a:latin typeface="Arial" panose="020B0604020202020204" pitchFamily="34" charset="0"/>
                <a:ea typeface="Calibri" panose="020F0502020204030204" pitchFamily="34" charset="0"/>
                <a:cs typeface="Arial" panose="020B0604020202020204" pitchFamily="34" charset="0"/>
              </a:rPr>
              <a:t>st</a:t>
            </a:r>
            <a:r>
              <a:rPr lang="en-GB" sz="800" dirty="0">
                <a:effectLst/>
                <a:latin typeface="Arial" panose="020B0604020202020204" pitchFamily="34" charset="0"/>
                <a:ea typeface="Calibri" panose="020F0502020204030204" pitchFamily="34" charset="0"/>
                <a:cs typeface="Arial" panose="020B0604020202020204" pitchFamily="34" charset="0"/>
              </a:rPr>
              <a:t> Ed. London: Routledge.</a:t>
            </a:r>
            <a:br>
              <a:rPr lang="en-GB" sz="800" dirty="0">
                <a:effectLst/>
                <a:latin typeface="Arial" panose="020B0604020202020204" pitchFamily="34" charset="0"/>
                <a:ea typeface="Calibri" panose="020F0502020204030204" pitchFamily="34" charset="0"/>
                <a:cs typeface="Arial" panose="020B0604020202020204" pitchFamily="34" charset="0"/>
              </a:rPr>
            </a:br>
            <a:br>
              <a:rPr lang="en-GB" sz="800" dirty="0">
                <a:effectLst/>
                <a:latin typeface="Arial" panose="020B0604020202020204" pitchFamily="34" charset="0"/>
                <a:ea typeface="Calibri" panose="020F0502020204030204" pitchFamily="34" charset="0"/>
                <a:cs typeface="Arial" panose="020B0604020202020204" pitchFamily="34" charset="0"/>
              </a:rPr>
            </a:br>
            <a:r>
              <a:rPr lang="en-GB" sz="800" dirty="0">
                <a:effectLst/>
                <a:latin typeface="Arial" panose="020B0604020202020204" pitchFamily="34" charset="0"/>
                <a:ea typeface="Calibri" panose="020F0502020204030204" pitchFamily="34" charset="0"/>
                <a:cs typeface="Arial" panose="020B0604020202020204" pitchFamily="34" charset="0"/>
              </a:rPr>
              <a:t>Berndt, A.E. (2020) ‘Sampling Methods’, </a:t>
            </a:r>
            <a:r>
              <a:rPr lang="en-GB" sz="800" i="1" dirty="0">
                <a:effectLst/>
                <a:latin typeface="Arial" panose="020B0604020202020204" pitchFamily="34" charset="0"/>
                <a:ea typeface="Calibri" panose="020F0502020204030204" pitchFamily="34" charset="0"/>
                <a:cs typeface="Arial" panose="020B0604020202020204" pitchFamily="34" charset="0"/>
              </a:rPr>
              <a:t>Journal of human lactation, </a:t>
            </a:r>
            <a:r>
              <a:rPr lang="en-GB" sz="800" dirty="0">
                <a:effectLst/>
                <a:latin typeface="Arial" panose="020B0604020202020204" pitchFamily="34" charset="0"/>
                <a:ea typeface="Calibri" panose="020F0502020204030204" pitchFamily="34" charset="0"/>
                <a:cs typeface="Arial" panose="020B0604020202020204" pitchFamily="34" charset="0"/>
              </a:rPr>
              <a:t>36(2), pp. 224-226. DOI: 10.1177/0890334420906850</a:t>
            </a:r>
            <a:br>
              <a:rPr lang="en-GB" sz="800" dirty="0">
                <a:effectLst/>
                <a:latin typeface="Arial" panose="020B0604020202020204" pitchFamily="34" charset="0"/>
                <a:ea typeface="Calibri" panose="020F0502020204030204" pitchFamily="34" charset="0"/>
                <a:cs typeface="Arial" panose="020B0604020202020204" pitchFamily="34" charset="0"/>
              </a:rPr>
            </a:br>
            <a:br>
              <a:rPr lang="en-GB" sz="800" dirty="0">
                <a:effectLst/>
                <a:latin typeface="Arial" panose="020B0604020202020204" pitchFamily="34" charset="0"/>
                <a:ea typeface="Calibri" panose="020F0502020204030204" pitchFamily="34" charset="0"/>
                <a:cs typeface="Arial" panose="020B0604020202020204" pitchFamily="34" charset="0"/>
              </a:rPr>
            </a:br>
            <a:r>
              <a:rPr lang="en-GB" sz="800" dirty="0">
                <a:effectLst/>
                <a:latin typeface="Arial" panose="020B0604020202020204" pitchFamily="34" charset="0"/>
                <a:ea typeface="Calibri" panose="020F0502020204030204" pitchFamily="34" charset="0"/>
                <a:cs typeface="Arial" panose="020B0604020202020204" pitchFamily="34" charset="0"/>
              </a:rPr>
              <a:t>Blunden, A. (2021) Hegel, Marx and Vygotsky. The Netherlands: Brill. </a:t>
            </a:r>
            <a:br>
              <a:rPr lang="en-GB" sz="800" dirty="0">
                <a:effectLst/>
                <a:latin typeface="Arial" panose="020B0604020202020204" pitchFamily="34" charset="0"/>
                <a:ea typeface="Calibri" panose="020F0502020204030204" pitchFamily="34" charset="0"/>
                <a:cs typeface="Arial" panose="020B0604020202020204" pitchFamily="34" charset="0"/>
              </a:rPr>
            </a:br>
            <a:br>
              <a:rPr lang="en-GB" sz="800" dirty="0">
                <a:effectLst/>
                <a:latin typeface="Arial" panose="020B0604020202020204" pitchFamily="34" charset="0"/>
                <a:ea typeface="Calibri" panose="020F0502020204030204" pitchFamily="34" charset="0"/>
                <a:cs typeface="Arial" panose="020B0604020202020204" pitchFamily="34" charset="0"/>
              </a:rPr>
            </a:br>
            <a:r>
              <a:rPr lang="nl-NL" sz="800" dirty="0" err="1">
                <a:effectLst/>
                <a:latin typeface="Arial" panose="020B0604020202020204" pitchFamily="34" charset="0"/>
                <a:ea typeface="Calibri" panose="020F0502020204030204" pitchFamily="34" charset="0"/>
                <a:cs typeface="Arial" panose="020B0604020202020204" pitchFamily="34" charset="0"/>
              </a:rPr>
              <a:t>Booth</a:t>
            </a:r>
            <a:r>
              <a:rPr lang="nl-NL" sz="800" dirty="0">
                <a:effectLst/>
                <a:latin typeface="Arial" panose="020B0604020202020204" pitchFamily="34" charset="0"/>
                <a:ea typeface="Calibri" panose="020F0502020204030204" pitchFamily="34" charset="0"/>
                <a:cs typeface="Arial" panose="020B0604020202020204" pitchFamily="34" charset="0"/>
              </a:rPr>
              <a:t>, J.N. </a:t>
            </a:r>
            <a:r>
              <a:rPr lang="nl-NL" sz="800" i="1" dirty="0">
                <a:effectLst/>
                <a:latin typeface="Arial" panose="020B0604020202020204" pitchFamily="34" charset="0"/>
                <a:ea typeface="Calibri" panose="020F0502020204030204" pitchFamily="34" charset="0"/>
                <a:cs typeface="Arial" panose="020B0604020202020204" pitchFamily="34" charset="0"/>
              </a:rPr>
              <a:t>et al.</a:t>
            </a:r>
            <a:r>
              <a:rPr lang="nl-NL" sz="800" dirty="0">
                <a:effectLst/>
                <a:latin typeface="Arial" panose="020B0604020202020204" pitchFamily="34" charset="0"/>
                <a:ea typeface="Calibri" panose="020F0502020204030204" pitchFamily="34" charset="0"/>
                <a:cs typeface="Arial" panose="020B0604020202020204" pitchFamily="34" charset="0"/>
              </a:rPr>
              <a:t> </a:t>
            </a:r>
            <a:r>
              <a:rPr lang="en-GB" sz="800" dirty="0">
                <a:effectLst/>
                <a:latin typeface="Arial" panose="020B0604020202020204" pitchFamily="34" charset="0"/>
                <a:ea typeface="Calibri" panose="020F0502020204030204" pitchFamily="34" charset="0"/>
                <a:cs typeface="Arial" panose="020B0604020202020204" pitchFamily="34" charset="0"/>
              </a:rPr>
              <a:t>(2014) ‘Associations between objectively measured physical activity and academic attainment in adolescents from a UK cohort’, </a:t>
            </a:r>
            <a:r>
              <a:rPr lang="en-GB" sz="800" i="1" dirty="0">
                <a:effectLst/>
                <a:latin typeface="Arial" panose="020B0604020202020204" pitchFamily="34" charset="0"/>
                <a:ea typeface="Calibri" panose="020F0502020204030204" pitchFamily="34" charset="0"/>
                <a:cs typeface="Arial" panose="020B0604020202020204" pitchFamily="34" charset="0"/>
              </a:rPr>
              <a:t>British journal of sports medicine,</a:t>
            </a:r>
            <a:r>
              <a:rPr lang="en-GB" sz="800" dirty="0">
                <a:effectLst/>
                <a:latin typeface="Arial" panose="020B0604020202020204" pitchFamily="34" charset="0"/>
                <a:ea typeface="Calibri" panose="020F0502020204030204" pitchFamily="34" charset="0"/>
                <a:cs typeface="Arial" panose="020B0604020202020204" pitchFamily="34" charset="0"/>
              </a:rPr>
              <a:t> 48(3), pp. 265-270. DOI: 10.1136/bjsports-2013-092334 </a:t>
            </a:r>
            <a:br>
              <a:rPr lang="en-GB" sz="800" dirty="0">
                <a:effectLst/>
                <a:latin typeface="Arial" panose="020B0604020202020204" pitchFamily="34" charset="0"/>
                <a:ea typeface="Calibri" panose="020F0502020204030204" pitchFamily="34" charset="0"/>
                <a:cs typeface="Arial" panose="020B0604020202020204" pitchFamily="34" charset="0"/>
              </a:rPr>
            </a:br>
            <a:br>
              <a:rPr lang="en-GB" sz="800" dirty="0">
                <a:effectLst/>
                <a:latin typeface="Arial" panose="020B0604020202020204" pitchFamily="34" charset="0"/>
                <a:ea typeface="Calibri" panose="020F0502020204030204" pitchFamily="34" charset="0"/>
                <a:cs typeface="Arial" panose="020B0604020202020204" pitchFamily="34" charset="0"/>
              </a:rPr>
            </a:br>
            <a:r>
              <a:rPr lang="nl-NL" sz="800" dirty="0" err="1">
                <a:effectLst/>
                <a:latin typeface="Arial" panose="020B0604020202020204" pitchFamily="34" charset="0"/>
                <a:ea typeface="Calibri" panose="020F0502020204030204" pitchFamily="34" charset="0"/>
                <a:cs typeface="Arial" panose="020B0604020202020204" pitchFamily="34" charset="0"/>
              </a:rPr>
              <a:t>Booth</a:t>
            </a:r>
            <a:r>
              <a:rPr lang="nl-NL" sz="800" dirty="0">
                <a:effectLst/>
                <a:latin typeface="Arial" panose="020B0604020202020204" pitchFamily="34" charset="0"/>
                <a:ea typeface="Calibri" panose="020F0502020204030204" pitchFamily="34" charset="0"/>
                <a:cs typeface="Arial" panose="020B0604020202020204" pitchFamily="34" charset="0"/>
              </a:rPr>
              <a:t>, J.N. </a:t>
            </a:r>
            <a:r>
              <a:rPr lang="nl-NL" sz="800" i="1" dirty="0">
                <a:effectLst/>
                <a:latin typeface="Arial" panose="020B0604020202020204" pitchFamily="34" charset="0"/>
                <a:ea typeface="Calibri" panose="020F0502020204030204" pitchFamily="34" charset="0"/>
                <a:cs typeface="Arial" panose="020B0604020202020204" pitchFamily="34" charset="0"/>
              </a:rPr>
              <a:t>et al. </a:t>
            </a:r>
            <a:r>
              <a:rPr lang="en-GB" sz="800" dirty="0">
                <a:effectLst/>
                <a:latin typeface="Arial" panose="020B0604020202020204" pitchFamily="34" charset="0"/>
                <a:ea typeface="Calibri" panose="020F0502020204030204" pitchFamily="34" charset="0"/>
                <a:cs typeface="Arial" panose="020B0604020202020204" pitchFamily="34" charset="0"/>
              </a:rPr>
              <a:t>(2014) ‘Associations between objectively measured physical activity and academic attainment in adolescents from a UK cohort’, </a:t>
            </a:r>
            <a:r>
              <a:rPr lang="en-GB" sz="800" i="1" dirty="0">
                <a:effectLst/>
                <a:latin typeface="Arial" panose="020B0604020202020204" pitchFamily="34" charset="0"/>
                <a:ea typeface="Calibri" panose="020F0502020204030204" pitchFamily="34" charset="0"/>
                <a:cs typeface="Arial" panose="020B0604020202020204" pitchFamily="34" charset="0"/>
              </a:rPr>
              <a:t>British journal of sports medicine,</a:t>
            </a:r>
            <a:r>
              <a:rPr lang="en-GB" sz="800" dirty="0">
                <a:effectLst/>
                <a:latin typeface="Arial" panose="020B0604020202020204" pitchFamily="34" charset="0"/>
                <a:ea typeface="Calibri" panose="020F0502020204030204" pitchFamily="34" charset="0"/>
                <a:cs typeface="Arial" panose="020B0604020202020204" pitchFamily="34" charset="0"/>
              </a:rPr>
              <a:t> 48(3), pp. 265-270 [Table]. Available at: </a:t>
            </a:r>
            <a:r>
              <a:rPr lang="en-GB" sz="8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2"/>
              </a:rPr>
              <a:t>https://www.proquest.com/docview/1779364099?accountid=130472&amp;parentSessionId=NxA7bdgWQiua1ZoXU3lbcTTyWWvc4yd0O3wuC4%2FpCok%3D&amp;pq-origsite=primo#</a:t>
            </a:r>
            <a:r>
              <a:rPr lang="en-GB" sz="800" dirty="0">
                <a:effectLst/>
                <a:latin typeface="Arial" panose="020B0604020202020204" pitchFamily="34" charset="0"/>
                <a:ea typeface="Calibri" panose="020F0502020204030204" pitchFamily="34" charset="0"/>
                <a:cs typeface="Arial" panose="020B0604020202020204" pitchFamily="34" charset="0"/>
              </a:rPr>
              <a:t> (Accessed: 31 October 2022).</a:t>
            </a:r>
            <a:br>
              <a:rPr lang="en-GB" sz="800" dirty="0">
                <a:effectLst/>
                <a:latin typeface="Arial" panose="020B0604020202020204" pitchFamily="34" charset="0"/>
                <a:ea typeface="Calibri" panose="020F0502020204030204" pitchFamily="34" charset="0"/>
                <a:cs typeface="Arial" panose="020B0604020202020204" pitchFamily="34" charset="0"/>
              </a:rPr>
            </a:br>
            <a:br>
              <a:rPr lang="en-GB" sz="800" dirty="0">
                <a:effectLst/>
                <a:latin typeface="Arial" panose="020B0604020202020204" pitchFamily="34" charset="0"/>
                <a:ea typeface="Calibri" panose="020F0502020204030204" pitchFamily="34" charset="0"/>
                <a:cs typeface="Arial" panose="020B0604020202020204" pitchFamily="34" charset="0"/>
              </a:rPr>
            </a:br>
            <a:r>
              <a:rPr lang="en-GB" sz="800" dirty="0">
                <a:effectLst/>
                <a:latin typeface="Arial" panose="020B0604020202020204" pitchFamily="34" charset="0"/>
                <a:ea typeface="Calibri" panose="020F0502020204030204" pitchFamily="34" charset="0"/>
                <a:cs typeface="Arial" panose="020B0604020202020204" pitchFamily="34" charset="0"/>
              </a:rPr>
              <a:t>Boyle, I. (2020) </a:t>
            </a:r>
            <a:r>
              <a:rPr lang="en-GB" sz="800" i="1" dirty="0">
                <a:effectLst/>
                <a:latin typeface="Arial" panose="020B0604020202020204" pitchFamily="34" charset="0"/>
                <a:ea typeface="Calibri" panose="020F0502020204030204" pitchFamily="34" charset="0"/>
                <a:cs typeface="Arial" panose="020B0604020202020204" pitchFamily="34" charset="0"/>
              </a:rPr>
              <a:t>The Effect of a Sedentary Lifestyle on your Brain. </a:t>
            </a:r>
            <a:r>
              <a:rPr lang="en-GB" sz="800" dirty="0">
                <a:effectLst/>
                <a:latin typeface="Arial" panose="020B0604020202020204" pitchFamily="34" charset="0"/>
                <a:ea typeface="Calibri" panose="020F0502020204030204" pitchFamily="34" charset="0"/>
                <a:cs typeface="Arial" panose="020B0604020202020204" pitchFamily="34" charset="0"/>
              </a:rPr>
              <a:t>[Image] Available at: </a:t>
            </a:r>
            <a:r>
              <a:rPr lang="en-GB" sz="800" dirty="0">
                <a:effectLst/>
                <a:latin typeface="Arial" panose="020B0604020202020204" pitchFamily="34" charset="0"/>
                <a:ea typeface="Calibri" panose="020F0502020204030204" pitchFamily="34" charset="0"/>
                <a:cs typeface="Arial" panose="020B0604020202020204" pitchFamily="34" charset="0"/>
                <a:hlinkClick r:id="rId3"/>
              </a:rPr>
              <a:t>https://keepinfit.net/health-mental-health/the-effect-of-a-sedentary-lifestyle-on-your-brain</a:t>
            </a:r>
            <a:r>
              <a:rPr lang="en-GB" sz="800" dirty="0">
                <a:effectLst/>
                <a:latin typeface="Arial" panose="020B0604020202020204" pitchFamily="34" charset="0"/>
                <a:ea typeface="Calibri" panose="020F0502020204030204" pitchFamily="34" charset="0"/>
                <a:cs typeface="Arial" panose="020B0604020202020204" pitchFamily="34" charset="0"/>
              </a:rPr>
              <a:t> (Accessed: 1 November 2022).</a:t>
            </a:r>
            <a:br>
              <a:rPr lang="en-GB" sz="1600" dirty="0">
                <a:effectLst/>
                <a:latin typeface="Arial" panose="020B0604020202020204" pitchFamily="34" charset="0"/>
                <a:ea typeface="Calibri" panose="020F0502020204030204" pitchFamily="34" charset="0"/>
                <a:cs typeface="Arial" panose="020B0604020202020204" pitchFamily="34" charset="0"/>
              </a:rPr>
            </a:br>
            <a:br>
              <a:rPr lang="en-GB" sz="800" dirty="0">
                <a:effectLst/>
                <a:latin typeface="Arial" panose="020B0604020202020204" pitchFamily="34" charset="0"/>
                <a:ea typeface="Calibri" panose="020F0502020204030204" pitchFamily="34" charset="0"/>
                <a:cs typeface="Arial" panose="020B0604020202020204" pitchFamily="34" charset="0"/>
              </a:rPr>
            </a:br>
            <a:r>
              <a:rPr lang="en-GB" sz="800" dirty="0">
                <a:effectLst/>
                <a:latin typeface="Arial" panose="020B0604020202020204" pitchFamily="34" charset="0"/>
                <a:ea typeface="Calibri" panose="020F0502020204030204" pitchFamily="34" charset="0"/>
                <a:cs typeface="Arial" panose="020B0604020202020204" pitchFamily="34" charset="0"/>
              </a:rPr>
              <a:t>Clarke, V. and Braun, V. (2017) ‘Thematic Analysis’, </a:t>
            </a:r>
            <a:r>
              <a:rPr lang="en-GB" sz="800" i="1" dirty="0">
                <a:effectLst/>
                <a:latin typeface="Arial" panose="020B0604020202020204" pitchFamily="34" charset="0"/>
                <a:ea typeface="Calibri" panose="020F0502020204030204" pitchFamily="34" charset="0"/>
                <a:cs typeface="Arial" panose="020B0604020202020204" pitchFamily="34" charset="0"/>
              </a:rPr>
              <a:t>The journal of Positive Psychology, </a:t>
            </a:r>
            <a:r>
              <a:rPr lang="en-GB" sz="800" dirty="0">
                <a:effectLst/>
                <a:latin typeface="Arial" panose="020B0604020202020204" pitchFamily="34" charset="0"/>
                <a:ea typeface="Calibri" panose="020F0502020204030204" pitchFamily="34" charset="0"/>
                <a:cs typeface="Arial" panose="020B0604020202020204" pitchFamily="34" charset="0"/>
              </a:rPr>
              <a:t>12(3), pp. 297-298.  DOI: 10.1080/17439760.2016.1262613</a:t>
            </a:r>
            <a:br>
              <a:rPr lang="en-GB" sz="800" dirty="0">
                <a:effectLst/>
                <a:latin typeface="Arial" panose="020B0604020202020204" pitchFamily="34" charset="0"/>
                <a:ea typeface="Calibri" panose="020F0502020204030204" pitchFamily="34" charset="0"/>
                <a:cs typeface="Arial" panose="020B0604020202020204" pitchFamily="34" charset="0"/>
              </a:rPr>
            </a:br>
            <a:br>
              <a:rPr lang="en-GB" sz="800" dirty="0">
                <a:effectLst/>
                <a:latin typeface="Arial" panose="020B0604020202020204" pitchFamily="34" charset="0"/>
                <a:ea typeface="Calibri" panose="020F0502020204030204" pitchFamily="34" charset="0"/>
                <a:cs typeface="Arial" panose="020B0604020202020204" pitchFamily="34" charset="0"/>
              </a:rPr>
            </a:br>
            <a:r>
              <a:rPr lang="en-GB" sz="800" dirty="0" err="1">
                <a:effectLst/>
                <a:latin typeface="Arial" panose="020B0604020202020204" pitchFamily="34" charset="0"/>
                <a:ea typeface="Calibri" panose="020F0502020204030204" pitchFamily="34" charset="0"/>
                <a:cs typeface="Arial" panose="020B0604020202020204" pitchFamily="34" charset="0"/>
              </a:rPr>
              <a:t>Coffelt</a:t>
            </a:r>
            <a:r>
              <a:rPr lang="en-GB" sz="800" dirty="0">
                <a:effectLst/>
                <a:latin typeface="Arial" panose="020B0604020202020204" pitchFamily="34" charset="0"/>
                <a:ea typeface="Calibri" panose="020F0502020204030204" pitchFamily="34" charset="0"/>
                <a:cs typeface="Arial" panose="020B0604020202020204" pitchFamily="34" charset="0"/>
              </a:rPr>
              <a:t>, T. (2017) ‘Confidentiality and anonymity of participants’, in Allen, M.(ed.) </a:t>
            </a:r>
            <a:r>
              <a:rPr lang="en-GB" sz="800" i="1" dirty="0">
                <a:effectLst/>
                <a:latin typeface="Arial" panose="020B0604020202020204" pitchFamily="34" charset="0"/>
                <a:ea typeface="Calibri" panose="020F0502020204030204" pitchFamily="34" charset="0"/>
                <a:cs typeface="Arial" panose="020B0604020202020204" pitchFamily="34" charset="0"/>
              </a:rPr>
              <a:t>The SAGE </a:t>
            </a:r>
            <a:r>
              <a:rPr lang="en-GB" sz="800" i="1" dirty="0" err="1">
                <a:effectLst/>
                <a:latin typeface="Arial" panose="020B0604020202020204" pitchFamily="34" charset="0"/>
                <a:ea typeface="Calibri" panose="020F0502020204030204" pitchFamily="34" charset="0"/>
                <a:cs typeface="Arial" panose="020B0604020202020204" pitchFamily="34" charset="0"/>
              </a:rPr>
              <a:t>Encyclopedia</a:t>
            </a:r>
            <a:r>
              <a:rPr lang="en-GB" sz="800" i="1" dirty="0">
                <a:effectLst/>
                <a:latin typeface="Arial" panose="020B0604020202020204" pitchFamily="34" charset="0"/>
                <a:ea typeface="Calibri" panose="020F0502020204030204" pitchFamily="34" charset="0"/>
                <a:cs typeface="Arial" panose="020B0604020202020204" pitchFamily="34" charset="0"/>
              </a:rPr>
              <a:t> of Communication Research Methods. </a:t>
            </a:r>
            <a:r>
              <a:rPr lang="en-GB" sz="800" dirty="0">
                <a:effectLst/>
                <a:latin typeface="Arial" panose="020B0604020202020204" pitchFamily="34" charset="0"/>
                <a:ea typeface="Calibri" panose="020F0502020204030204" pitchFamily="34" charset="0"/>
                <a:cs typeface="Arial" panose="020B0604020202020204" pitchFamily="34" charset="0"/>
              </a:rPr>
              <a:t>California: SAGE Publications.</a:t>
            </a:r>
            <a:br>
              <a:rPr lang="en-GB" sz="800" dirty="0">
                <a:effectLst/>
                <a:latin typeface="Arial" panose="020B0604020202020204" pitchFamily="34" charset="0"/>
                <a:ea typeface="Calibri" panose="020F0502020204030204" pitchFamily="34" charset="0"/>
                <a:cs typeface="Arial" panose="020B0604020202020204" pitchFamily="34" charset="0"/>
              </a:rPr>
            </a:br>
            <a:br>
              <a:rPr lang="en-GB" sz="800" dirty="0">
                <a:effectLst/>
                <a:latin typeface="Arial" panose="020B0604020202020204" pitchFamily="34" charset="0"/>
                <a:ea typeface="Calibri" panose="020F0502020204030204" pitchFamily="34" charset="0"/>
                <a:cs typeface="Arial" panose="020B0604020202020204" pitchFamily="34" charset="0"/>
              </a:rPr>
            </a:br>
            <a:r>
              <a:rPr lang="en-GB" sz="800" dirty="0">
                <a:effectLst/>
                <a:latin typeface="Arial" panose="020B0604020202020204" pitchFamily="34" charset="0"/>
                <a:ea typeface="Calibri" panose="020F0502020204030204" pitchFamily="34" charset="0"/>
                <a:cs typeface="Arial" panose="020B0604020202020204" pitchFamily="34" charset="0"/>
              </a:rPr>
              <a:t>Cooksey, R.W. (2020)</a:t>
            </a:r>
            <a:r>
              <a:rPr lang="en-GB" sz="800" i="1" dirty="0">
                <a:effectLst/>
                <a:latin typeface="Arial" panose="020B0604020202020204" pitchFamily="34" charset="0"/>
                <a:ea typeface="Calibri" panose="020F0502020204030204" pitchFamily="34" charset="0"/>
                <a:cs typeface="Arial" panose="020B0604020202020204" pitchFamily="34" charset="0"/>
              </a:rPr>
              <a:t> Illustrating Statistical Procedures: Finding Meaning in Quantitative Data.</a:t>
            </a:r>
            <a:r>
              <a:rPr lang="en-GB" sz="800" dirty="0">
                <a:effectLst/>
                <a:latin typeface="Arial" panose="020B0604020202020204" pitchFamily="34" charset="0"/>
                <a:ea typeface="Calibri" panose="020F0502020204030204" pitchFamily="34" charset="0"/>
                <a:cs typeface="Arial" panose="020B0604020202020204" pitchFamily="34" charset="0"/>
              </a:rPr>
              <a:t> 3</a:t>
            </a:r>
            <a:r>
              <a:rPr lang="en-GB" sz="800" baseline="30000" dirty="0">
                <a:effectLst/>
                <a:latin typeface="Arial" panose="020B0604020202020204" pitchFamily="34" charset="0"/>
                <a:ea typeface="Calibri" panose="020F0502020204030204" pitchFamily="34" charset="0"/>
                <a:cs typeface="Arial" panose="020B0604020202020204" pitchFamily="34" charset="0"/>
              </a:rPr>
              <a:t>rd</a:t>
            </a:r>
            <a:r>
              <a:rPr lang="en-GB" sz="800" dirty="0">
                <a:effectLst/>
                <a:latin typeface="Arial" panose="020B0604020202020204" pitchFamily="34" charset="0"/>
                <a:ea typeface="Calibri" panose="020F0502020204030204" pitchFamily="34" charset="0"/>
                <a:cs typeface="Arial" panose="020B0604020202020204" pitchFamily="34" charset="0"/>
              </a:rPr>
              <a:t> Ed. Springer Singapore. </a:t>
            </a:r>
            <a:br>
              <a:rPr lang="en-GB" sz="800" dirty="0">
                <a:effectLst/>
                <a:latin typeface="Arial" panose="020B0604020202020204" pitchFamily="34" charset="0"/>
                <a:ea typeface="Calibri" panose="020F0502020204030204" pitchFamily="34" charset="0"/>
                <a:cs typeface="Arial" panose="020B0604020202020204" pitchFamily="34" charset="0"/>
              </a:rPr>
            </a:br>
            <a:br>
              <a:rPr lang="en-GB" sz="800" dirty="0">
                <a:effectLst/>
                <a:latin typeface="Arial" panose="020B0604020202020204" pitchFamily="34" charset="0"/>
                <a:ea typeface="Calibri" panose="020F0502020204030204" pitchFamily="34" charset="0"/>
                <a:cs typeface="Arial" panose="020B0604020202020204" pitchFamily="34" charset="0"/>
              </a:rPr>
            </a:br>
            <a:r>
              <a:rPr lang="en-GB" sz="800" dirty="0">
                <a:effectLst/>
                <a:latin typeface="Arial" panose="020B0604020202020204" pitchFamily="34" charset="0"/>
                <a:ea typeface="Calibri" panose="020F0502020204030204" pitchFamily="34" charset="0"/>
                <a:cs typeface="Arial" panose="020B0604020202020204" pitchFamily="34" charset="0"/>
              </a:rPr>
              <a:t>Delice, A. (2010) ‘The Sampling Issues in Quantitative Research’, </a:t>
            </a:r>
            <a:r>
              <a:rPr lang="en-GB" sz="800" i="1" dirty="0">
                <a:effectLst/>
                <a:latin typeface="Arial" panose="020B0604020202020204" pitchFamily="34" charset="0"/>
                <a:ea typeface="Calibri" panose="020F0502020204030204" pitchFamily="34" charset="0"/>
                <a:cs typeface="Arial" panose="020B0604020202020204" pitchFamily="34" charset="0"/>
              </a:rPr>
              <a:t>Educational Sciences: Theory and Practice, </a:t>
            </a:r>
            <a:r>
              <a:rPr lang="en-GB" sz="800" dirty="0">
                <a:effectLst/>
                <a:latin typeface="Arial" panose="020B0604020202020204" pitchFamily="34" charset="0"/>
                <a:ea typeface="Calibri" panose="020F0502020204030204" pitchFamily="34" charset="0"/>
                <a:cs typeface="Arial" panose="020B0604020202020204" pitchFamily="34" charset="0"/>
              </a:rPr>
              <a:t>10(4), pp. 2001-2018. Available at: </a:t>
            </a:r>
            <a:r>
              <a:rPr lang="en-GB" sz="8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4"/>
              </a:rPr>
              <a:t>https://www.proquest.com/docview/857523673?accountid=130472&amp;parentSessionId=rVrGAUYsY72fqbLS1ERo8QWwAIjgpd6qPLcpdZO7RnQ%3D&amp;pq-origsite=primo</a:t>
            </a:r>
            <a:r>
              <a:rPr lang="en-GB" sz="800" dirty="0">
                <a:effectLst/>
                <a:latin typeface="Arial" panose="020B0604020202020204" pitchFamily="34" charset="0"/>
                <a:ea typeface="Calibri" panose="020F0502020204030204" pitchFamily="34" charset="0"/>
                <a:cs typeface="Arial" panose="020B0604020202020204" pitchFamily="34" charset="0"/>
              </a:rPr>
              <a:t> </a:t>
            </a:r>
            <a:br>
              <a:rPr lang="en-GB" sz="800" dirty="0">
                <a:effectLst/>
                <a:latin typeface="Arial" panose="020B0604020202020204" pitchFamily="34" charset="0"/>
                <a:ea typeface="Calibri" panose="020F0502020204030204" pitchFamily="34" charset="0"/>
                <a:cs typeface="Arial" panose="020B0604020202020204" pitchFamily="34" charset="0"/>
              </a:rPr>
            </a:br>
            <a:br>
              <a:rPr lang="en-GB" sz="800" dirty="0">
                <a:effectLst/>
                <a:latin typeface="Arial" panose="020B0604020202020204" pitchFamily="34" charset="0"/>
                <a:ea typeface="Calibri" panose="020F0502020204030204" pitchFamily="34" charset="0"/>
                <a:cs typeface="Arial" panose="020B0604020202020204" pitchFamily="34" charset="0"/>
              </a:rPr>
            </a:br>
            <a:r>
              <a:rPr lang="en-GB" sz="800" dirty="0">
                <a:effectLst/>
                <a:latin typeface="Arial" panose="020B0604020202020204" pitchFamily="34" charset="0"/>
                <a:ea typeface="Calibri" panose="020F0502020204030204" pitchFamily="34" charset="0"/>
                <a:cs typeface="Arial" panose="020B0604020202020204" pitchFamily="34" charset="0"/>
              </a:rPr>
              <a:t>Department Equalities Office (2013) </a:t>
            </a:r>
            <a:r>
              <a:rPr lang="en-GB" sz="800" i="1" dirty="0">
                <a:effectLst/>
                <a:latin typeface="Arial" panose="020B0604020202020204" pitchFamily="34" charset="0"/>
                <a:ea typeface="Calibri" panose="020F0502020204030204" pitchFamily="34" charset="0"/>
                <a:cs typeface="Arial" panose="020B0604020202020204" pitchFamily="34" charset="0"/>
              </a:rPr>
              <a:t>Government and industry join forces to help get more women and girls in STEM. </a:t>
            </a:r>
            <a:r>
              <a:rPr lang="en-GB" sz="800" dirty="0">
                <a:effectLst/>
                <a:latin typeface="Arial" panose="020B0604020202020204" pitchFamily="34" charset="0"/>
                <a:ea typeface="Calibri" panose="020F0502020204030204" pitchFamily="34" charset="0"/>
                <a:cs typeface="Arial" panose="020B0604020202020204" pitchFamily="34" charset="0"/>
              </a:rPr>
              <a:t>Available at: </a:t>
            </a:r>
            <a:r>
              <a:rPr lang="en-GB" sz="8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5"/>
              </a:rPr>
              <a:t>https://www.gov.uk/government/news/government-and-industry-join-forces-to-help-get-more-women-and-girls-in-stem</a:t>
            </a:r>
            <a:r>
              <a:rPr lang="en-GB" sz="800" dirty="0">
                <a:effectLst/>
                <a:latin typeface="Arial" panose="020B0604020202020204" pitchFamily="34" charset="0"/>
                <a:ea typeface="Calibri" panose="020F0502020204030204" pitchFamily="34" charset="0"/>
                <a:cs typeface="Arial" panose="020B0604020202020204" pitchFamily="34" charset="0"/>
              </a:rPr>
              <a:t>  (Accessed: 28 October 2022).</a:t>
            </a:r>
            <a:br>
              <a:rPr lang="en-GB" sz="800" dirty="0">
                <a:effectLst/>
                <a:latin typeface="Arial" panose="020B0604020202020204" pitchFamily="34" charset="0"/>
                <a:ea typeface="Calibri" panose="020F0502020204030204" pitchFamily="34" charset="0"/>
                <a:cs typeface="Arial" panose="020B0604020202020204" pitchFamily="34" charset="0"/>
              </a:rPr>
            </a:br>
            <a:br>
              <a:rPr lang="en-GB" sz="800" dirty="0">
                <a:effectLst/>
                <a:latin typeface="Arial" panose="020B0604020202020204" pitchFamily="34" charset="0"/>
                <a:ea typeface="Calibri" panose="020F0502020204030204" pitchFamily="34" charset="0"/>
                <a:cs typeface="Arial" panose="020B0604020202020204" pitchFamily="34" charset="0"/>
              </a:rPr>
            </a:br>
            <a:r>
              <a:rPr lang="en-GB" sz="800" dirty="0">
                <a:effectLst/>
                <a:latin typeface="Arial" panose="020B0604020202020204" pitchFamily="34" charset="0"/>
                <a:ea typeface="Calibri" panose="020F0502020204030204" pitchFamily="34" charset="0"/>
                <a:cs typeface="Arial" panose="020B0604020202020204" pitchFamily="34" charset="0"/>
              </a:rPr>
              <a:t>Department for Digital, Culture, Media and Sport (2022) </a:t>
            </a:r>
            <a:r>
              <a:rPr lang="en-GB" sz="800" i="1" dirty="0">
                <a:effectLst/>
                <a:latin typeface="Arial" panose="020B0604020202020204" pitchFamily="34" charset="0"/>
                <a:ea typeface="Calibri" panose="020F0502020204030204" pitchFamily="34" charset="0"/>
                <a:cs typeface="Arial" panose="020B0604020202020204" pitchFamily="34" charset="0"/>
              </a:rPr>
              <a:t>Physical Activity</a:t>
            </a:r>
            <a:r>
              <a:rPr lang="en-GB" sz="800" dirty="0">
                <a:effectLst/>
                <a:latin typeface="Arial" panose="020B0604020202020204" pitchFamily="34" charset="0"/>
                <a:ea typeface="Calibri" panose="020F0502020204030204" pitchFamily="34" charset="0"/>
                <a:cs typeface="Arial" panose="020B0604020202020204" pitchFamily="34" charset="0"/>
              </a:rPr>
              <a:t>. Available at: </a:t>
            </a:r>
            <a:r>
              <a:rPr lang="en-GB" sz="8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6"/>
              </a:rPr>
              <a:t>https://www.ethnicity-facts-figures.service.gov.uk/health/diet-and-exercise/physical-activity/latest#:~:text=Main%20facts%20and%20figures%201%20from%20November%202020,consistent%20for%20the%20last%206%20years%20More%20items</a:t>
            </a:r>
            <a:r>
              <a:rPr lang="en-GB" sz="800" dirty="0">
                <a:effectLst/>
                <a:latin typeface="Arial" panose="020B0604020202020204" pitchFamily="34" charset="0"/>
                <a:ea typeface="Calibri" panose="020F0502020204030204" pitchFamily="34" charset="0"/>
                <a:cs typeface="Arial" panose="020B0604020202020204" pitchFamily="34" charset="0"/>
              </a:rPr>
              <a:t> (Accessed: 31 October 2022).</a:t>
            </a:r>
            <a:br>
              <a:rPr lang="en-GB" sz="800" dirty="0">
                <a:effectLst/>
                <a:latin typeface="Arial" panose="020B0604020202020204" pitchFamily="34" charset="0"/>
                <a:ea typeface="Calibri" panose="020F0502020204030204" pitchFamily="34" charset="0"/>
                <a:cs typeface="Arial" panose="020B0604020202020204" pitchFamily="34" charset="0"/>
              </a:rPr>
            </a:br>
            <a:br>
              <a:rPr lang="en-GB" sz="800" dirty="0">
                <a:effectLst/>
                <a:latin typeface="Arial" panose="020B0604020202020204" pitchFamily="34" charset="0"/>
                <a:ea typeface="Calibri" panose="020F0502020204030204" pitchFamily="34" charset="0"/>
                <a:cs typeface="Arial" panose="020B0604020202020204" pitchFamily="34" charset="0"/>
              </a:rPr>
            </a:br>
            <a:r>
              <a:rPr lang="en-GB" sz="800" dirty="0">
                <a:effectLst/>
                <a:latin typeface="Arial" panose="020B0604020202020204" pitchFamily="34" charset="0"/>
                <a:ea typeface="Calibri" panose="020F0502020204030204" pitchFamily="34" charset="0"/>
                <a:cs typeface="Arial" panose="020B0604020202020204" pitchFamily="34" charset="0"/>
              </a:rPr>
              <a:t>Dunn, T.J. and Kennedy, M. (2019) ‘Technology Enhanced Learning in higher education; motivations, engagement and academic achievement’, </a:t>
            </a:r>
            <a:r>
              <a:rPr lang="en-GB" sz="800" i="1" dirty="0">
                <a:effectLst/>
                <a:latin typeface="Arial" panose="020B0604020202020204" pitchFamily="34" charset="0"/>
                <a:ea typeface="Calibri" panose="020F0502020204030204" pitchFamily="34" charset="0"/>
                <a:cs typeface="Arial" panose="020B0604020202020204" pitchFamily="34" charset="0"/>
              </a:rPr>
              <a:t>Computers and Education,</a:t>
            </a:r>
            <a:r>
              <a:rPr lang="en-GB" sz="800" dirty="0">
                <a:effectLst/>
                <a:latin typeface="Arial" panose="020B0604020202020204" pitchFamily="34" charset="0"/>
                <a:ea typeface="Calibri" panose="020F0502020204030204" pitchFamily="34" charset="0"/>
                <a:cs typeface="Arial" panose="020B0604020202020204" pitchFamily="34" charset="0"/>
              </a:rPr>
              <a:t> 137, pp. 104-113. DOI: 10.1016/j.compedu.2019.04.004 </a:t>
            </a:r>
            <a:br>
              <a:rPr lang="en-GB" sz="800" dirty="0">
                <a:effectLst/>
                <a:latin typeface="Arial" panose="020B0604020202020204" pitchFamily="34" charset="0"/>
                <a:ea typeface="Calibri" panose="020F0502020204030204" pitchFamily="34" charset="0"/>
                <a:cs typeface="Arial" panose="020B0604020202020204" pitchFamily="34" charset="0"/>
              </a:rPr>
            </a:br>
            <a:br>
              <a:rPr lang="en-GB" sz="800" dirty="0">
                <a:effectLst/>
                <a:latin typeface="Arial" panose="020B0604020202020204" pitchFamily="34" charset="0"/>
                <a:ea typeface="Calibri" panose="020F0502020204030204" pitchFamily="34" charset="0"/>
                <a:cs typeface="Arial" panose="020B0604020202020204" pitchFamily="34" charset="0"/>
              </a:rPr>
            </a:br>
            <a:r>
              <a:rPr lang="en-GB" sz="800" dirty="0">
                <a:effectLst/>
                <a:latin typeface="Arial" panose="020B0604020202020204" pitchFamily="34" charset="0"/>
                <a:ea typeface="Calibri" panose="020F0502020204030204" pitchFamily="34" charset="0"/>
                <a:cs typeface="Arial" panose="020B0604020202020204" pitchFamily="34" charset="0"/>
              </a:rPr>
              <a:t>Hall, R.P. (2020) </a:t>
            </a:r>
            <a:r>
              <a:rPr lang="en-GB" sz="800" i="1" dirty="0">
                <a:effectLst/>
                <a:latin typeface="Arial" panose="020B0604020202020204" pitchFamily="34" charset="0"/>
                <a:ea typeface="Calibri" panose="020F0502020204030204" pitchFamily="34" charset="0"/>
                <a:cs typeface="Arial" panose="020B0604020202020204" pitchFamily="34" charset="0"/>
              </a:rPr>
              <a:t>Mixing methods in social research: qualitative, quantitative and combined methods.</a:t>
            </a:r>
            <a:r>
              <a:rPr lang="en-GB" sz="800" dirty="0">
                <a:effectLst/>
                <a:latin typeface="Arial" panose="020B0604020202020204" pitchFamily="34" charset="0"/>
                <a:ea typeface="Calibri" panose="020F0502020204030204" pitchFamily="34" charset="0"/>
                <a:cs typeface="Arial" panose="020B0604020202020204" pitchFamily="34" charset="0"/>
              </a:rPr>
              <a:t> London: SAGE Publications.</a:t>
            </a:r>
            <a:br>
              <a:rPr lang="en-GB" sz="800" dirty="0">
                <a:effectLst/>
                <a:latin typeface="Arial" panose="020B0604020202020204" pitchFamily="34" charset="0"/>
                <a:ea typeface="Calibri" panose="020F0502020204030204" pitchFamily="34" charset="0"/>
                <a:cs typeface="Arial" panose="020B0604020202020204" pitchFamily="34" charset="0"/>
              </a:rPr>
            </a:br>
            <a:br>
              <a:rPr lang="en-GB" sz="800" dirty="0">
                <a:effectLst/>
                <a:latin typeface="Arial" panose="020B0604020202020204" pitchFamily="34" charset="0"/>
                <a:ea typeface="Calibri" panose="020F0502020204030204" pitchFamily="34" charset="0"/>
                <a:cs typeface="Arial" panose="020B0604020202020204" pitchFamily="34" charset="0"/>
              </a:rPr>
            </a:br>
            <a:r>
              <a:rPr lang="en-GB" sz="800" dirty="0">
                <a:effectLst/>
                <a:latin typeface="Arial" panose="020B0604020202020204" pitchFamily="34" charset="0"/>
                <a:ea typeface="Calibri" panose="020F0502020204030204" pitchFamily="34" charset="0"/>
                <a:cs typeface="Arial" panose="020B0604020202020204" pitchFamily="34" charset="0"/>
              </a:rPr>
              <a:t>Have, M. </a:t>
            </a:r>
            <a:r>
              <a:rPr lang="en-GB" sz="800" i="1" dirty="0">
                <a:effectLst/>
                <a:latin typeface="Arial" panose="020B0604020202020204" pitchFamily="34" charset="0"/>
                <a:ea typeface="Calibri" panose="020F0502020204030204" pitchFamily="34" charset="0"/>
                <a:cs typeface="Arial" panose="020B0604020202020204" pitchFamily="34" charset="0"/>
              </a:rPr>
              <a:t>et al</a:t>
            </a:r>
            <a:r>
              <a:rPr lang="en-GB" sz="800" dirty="0">
                <a:effectLst/>
                <a:latin typeface="Arial" panose="020B0604020202020204" pitchFamily="34" charset="0"/>
                <a:ea typeface="Calibri" panose="020F0502020204030204" pitchFamily="34" charset="0"/>
                <a:cs typeface="Arial" panose="020B0604020202020204" pitchFamily="34" charset="0"/>
              </a:rPr>
              <a:t>. (2018) ‘Classroom-based physical activity improves children’s math achievement – A randomized controlled trial’, </a:t>
            </a:r>
            <a:r>
              <a:rPr lang="en-GB" sz="800" i="1" dirty="0" err="1">
                <a:effectLst/>
                <a:latin typeface="Arial" panose="020B0604020202020204" pitchFamily="34" charset="0"/>
                <a:ea typeface="Calibri" panose="020F0502020204030204" pitchFamily="34" charset="0"/>
                <a:cs typeface="Arial" panose="020B0604020202020204" pitchFamily="34" charset="0"/>
              </a:rPr>
              <a:t>PLoS</a:t>
            </a:r>
            <a:r>
              <a:rPr lang="en-GB" sz="800" i="1" dirty="0">
                <a:effectLst/>
                <a:latin typeface="Arial" panose="020B0604020202020204" pitchFamily="34" charset="0"/>
                <a:ea typeface="Calibri" panose="020F0502020204030204" pitchFamily="34" charset="0"/>
                <a:cs typeface="Arial" panose="020B0604020202020204" pitchFamily="34" charset="0"/>
              </a:rPr>
              <a:t> one, </a:t>
            </a:r>
            <a:r>
              <a:rPr lang="en-GB" sz="800" dirty="0">
                <a:effectLst/>
                <a:latin typeface="Arial" panose="020B0604020202020204" pitchFamily="34" charset="0"/>
                <a:ea typeface="Calibri" panose="020F0502020204030204" pitchFamily="34" charset="0"/>
                <a:cs typeface="Arial" panose="020B0604020202020204" pitchFamily="34" charset="0"/>
              </a:rPr>
              <a:t>13(12), pp. .e0208787-e0208787. DOI: 10.1371/journal.pone.0208787 </a:t>
            </a:r>
            <a:br>
              <a:rPr lang="en-GB" sz="800" dirty="0">
                <a:effectLst/>
                <a:latin typeface="Arial" panose="020B0604020202020204" pitchFamily="34" charset="0"/>
                <a:ea typeface="Calibri" panose="020F0502020204030204" pitchFamily="34" charset="0"/>
                <a:cs typeface="Arial" panose="020B0604020202020204" pitchFamily="34" charset="0"/>
              </a:rPr>
            </a:br>
            <a:br>
              <a:rPr lang="en-GB" sz="800" dirty="0">
                <a:effectLst/>
                <a:latin typeface="Arial" panose="020B0604020202020204" pitchFamily="34" charset="0"/>
                <a:ea typeface="Calibri" panose="020F0502020204030204" pitchFamily="34" charset="0"/>
                <a:cs typeface="Arial" panose="020B0604020202020204" pitchFamily="34" charset="0"/>
              </a:rPr>
            </a:br>
            <a:r>
              <a:rPr lang="en-GB" sz="800" dirty="0">
                <a:effectLst/>
                <a:latin typeface="Arial" panose="020B0604020202020204" pitchFamily="34" charset="0"/>
                <a:ea typeface="Calibri" panose="020F0502020204030204" pitchFamily="34" charset="0"/>
                <a:cs typeface="Arial" panose="020B0604020202020204" pitchFamily="34" charset="0"/>
              </a:rPr>
              <a:t>Healy, K. (2019) </a:t>
            </a:r>
            <a:r>
              <a:rPr lang="en-GB" sz="800" i="1" dirty="0">
                <a:effectLst/>
                <a:latin typeface="Arial" panose="020B0604020202020204" pitchFamily="34" charset="0"/>
                <a:ea typeface="Calibri" panose="020F0502020204030204" pitchFamily="34" charset="0"/>
                <a:cs typeface="Arial" panose="020B0604020202020204" pitchFamily="34" charset="0"/>
              </a:rPr>
              <a:t>Data Visualisation: A Practical Introduction. </a:t>
            </a:r>
            <a:r>
              <a:rPr lang="en-GB" sz="800" dirty="0">
                <a:effectLst/>
                <a:latin typeface="Arial" panose="020B0604020202020204" pitchFamily="34" charset="0"/>
                <a:ea typeface="Calibri" panose="020F0502020204030204" pitchFamily="34" charset="0"/>
                <a:cs typeface="Arial" panose="020B0604020202020204" pitchFamily="34" charset="0"/>
              </a:rPr>
              <a:t>Princeton: Princeton University Press. </a:t>
            </a:r>
            <a:br>
              <a:rPr lang="en-GB" sz="800" dirty="0">
                <a:effectLst/>
                <a:latin typeface="Arial" panose="020B0604020202020204" pitchFamily="34" charset="0"/>
                <a:ea typeface="Calibri" panose="020F0502020204030204" pitchFamily="34" charset="0"/>
                <a:cs typeface="Arial" panose="020B0604020202020204" pitchFamily="34" charset="0"/>
              </a:rPr>
            </a:br>
            <a:br>
              <a:rPr lang="en-GB" sz="800" dirty="0">
                <a:effectLst/>
                <a:latin typeface="Arial" panose="020B0604020202020204" pitchFamily="34" charset="0"/>
                <a:ea typeface="Calibri" panose="020F0502020204030204" pitchFamily="34" charset="0"/>
                <a:cs typeface="Arial" panose="020B0604020202020204" pitchFamily="34" charset="0"/>
              </a:rPr>
            </a:br>
            <a:r>
              <a:rPr lang="en-GB" sz="800" dirty="0">
                <a:effectLst/>
                <a:latin typeface="Arial" panose="020B0604020202020204" pitchFamily="34" charset="0"/>
                <a:ea typeface="Calibri" panose="020F0502020204030204" pitchFamily="34" charset="0"/>
                <a:cs typeface="Arial" panose="020B0604020202020204" pitchFamily="34" charset="0"/>
              </a:rPr>
              <a:t>Lee, K. and Zhang, L. (2022) ‘Cumulative Effects of Poverty on Children’s Social-Emotional Development: Absolute Poverty and Relative Poverty’, </a:t>
            </a:r>
            <a:r>
              <a:rPr lang="en-GB" sz="800" i="1" dirty="0">
                <a:effectLst/>
                <a:latin typeface="Arial" panose="020B0604020202020204" pitchFamily="34" charset="0"/>
                <a:ea typeface="Calibri" panose="020F0502020204030204" pitchFamily="34" charset="0"/>
                <a:cs typeface="Arial" panose="020B0604020202020204" pitchFamily="34" charset="0"/>
              </a:rPr>
              <a:t>Community Mental Health Journal</a:t>
            </a:r>
            <a:r>
              <a:rPr lang="en-GB" sz="800" dirty="0">
                <a:effectLst/>
                <a:latin typeface="Arial" panose="020B0604020202020204" pitchFamily="34" charset="0"/>
                <a:ea typeface="Calibri" panose="020F0502020204030204" pitchFamily="34" charset="0"/>
                <a:cs typeface="Arial" panose="020B0604020202020204" pitchFamily="34" charset="0"/>
              </a:rPr>
              <a:t>, 58(5), pp. 930-943. DOI: 10.1007/s10597-021-00901-x </a:t>
            </a:r>
            <a:br>
              <a:rPr lang="en-GB" sz="800" dirty="0">
                <a:effectLst/>
                <a:latin typeface="Arial" panose="020B0604020202020204" pitchFamily="34" charset="0"/>
                <a:ea typeface="Calibri" panose="020F0502020204030204" pitchFamily="34" charset="0"/>
                <a:cs typeface="Arial" panose="020B0604020202020204" pitchFamily="34" charset="0"/>
              </a:rPr>
            </a:br>
            <a:br>
              <a:rPr lang="en-GB" sz="800" dirty="0">
                <a:effectLst/>
                <a:latin typeface="Arial" panose="020B0604020202020204" pitchFamily="34" charset="0"/>
                <a:ea typeface="Calibri" panose="020F0502020204030204" pitchFamily="34" charset="0"/>
                <a:cs typeface="Arial" panose="020B0604020202020204" pitchFamily="34" charset="0"/>
              </a:rPr>
            </a:br>
            <a:r>
              <a:rPr lang="en-GB" sz="800" dirty="0" err="1">
                <a:effectLst/>
                <a:latin typeface="Arial" panose="020B0604020202020204" pitchFamily="34" charset="0"/>
                <a:ea typeface="Calibri" panose="020F0502020204030204" pitchFamily="34" charset="0"/>
                <a:cs typeface="Arial" panose="020B0604020202020204" pitchFamily="34" charset="0"/>
              </a:rPr>
              <a:t>Mavilidi</a:t>
            </a:r>
            <a:r>
              <a:rPr lang="en-GB" sz="800" dirty="0">
                <a:effectLst/>
                <a:latin typeface="Arial" panose="020B0604020202020204" pitchFamily="34" charset="0"/>
                <a:ea typeface="Calibri" panose="020F0502020204030204" pitchFamily="34" charset="0"/>
                <a:cs typeface="Arial" panose="020B0604020202020204" pitchFamily="34" charset="0"/>
              </a:rPr>
              <a:t>, M.F. </a:t>
            </a:r>
            <a:r>
              <a:rPr lang="en-GB" sz="800" i="1" dirty="0">
                <a:effectLst/>
                <a:latin typeface="Arial" panose="020B0604020202020204" pitchFamily="34" charset="0"/>
                <a:ea typeface="Calibri" panose="020F0502020204030204" pitchFamily="34" charset="0"/>
                <a:cs typeface="Arial" panose="020B0604020202020204" pitchFamily="34" charset="0"/>
              </a:rPr>
              <a:t>et al</a:t>
            </a:r>
            <a:r>
              <a:rPr lang="en-GB" sz="800" dirty="0">
                <a:effectLst/>
                <a:latin typeface="Arial" panose="020B0604020202020204" pitchFamily="34" charset="0"/>
                <a:ea typeface="Calibri" panose="020F0502020204030204" pitchFamily="34" charset="0"/>
                <a:cs typeface="Arial" panose="020B0604020202020204" pitchFamily="34" charset="0"/>
              </a:rPr>
              <a:t>. (2020) ‘Effects of different types of classroom physical activity breaks on children’s on-task behaviour, academic achievement and cognition’, </a:t>
            </a:r>
            <a:r>
              <a:rPr lang="en-GB" sz="800" i="1" dirty="0">
                <a:effectLst/>
                <a:latin typeface="Arial" panose="020B0604020202020204" pitchFamily="34" charset="0"/>
                <a:ea typeface="Calibri" panose="020F0502020204030204" pitchFamily="34" charset="0"/>
                <a:cs typeface="Arial" panose="020B0604020202020204" pitchFamily="34" charset="0"/>
              </a:rPr>
              <a:t>Acta </a:t>
            </a:r>
            <a:r>
              <a:rPr lang="en-GB" sz="800" i="1" dirty="0" err="1">
                <a:effectLst/>
                <a:latin typeface="Arial" panose="020B0604020202020204" pitchFamily="34" charset="0"/>
                <a:ea typeface="Calibri" panose="020F0502020204030204" pitchFamily="34" charset="0"/>
                <a:cs typeface="Arial" panose="020B0604020202020204" pitchFamily="34" charset="0"/>
              </a:rPr>
              <a:t>Paedriatrica</a:t>
            </a:r>
            <a:r>
              <a:rPr lang="en-GB" sz="800" dirty="0">
                <a:effectLst/>
                <a:latin typeface="Arial" panose="020B0604020202020204" pitchFamily="34" charset="0"/>
                <a:ea typeface="Calibri" panose="020F0502020204030204" pitchFamily="34" charset="0"/>
                <a:cs typeface="Arial" panose="020B0604020202020204" pitchFamily="34" charset="0"/>
              </a:rPr>
              <a:t>, 109(1), pp. 158-165. DOI: 10.1111/apa.14892</a:t>
            </a:r>
            <a:br>
              <a:rPr lang="en-GB" sz="800" dirty="0">
                <a:effectLst/>
                <a:latin typeface="Arial" panose="020B0604020202020204" pitchFamily="34" charset="0"/>
                <a:ea typeface="Calibri" panose="020F0502020204030204" pitchFamily="34" charset="0"/>
                <a:cs typeface="Arial" panose="020B0604020202020204" pitchFamily="34" charset="0"/>
              </a:rPr>
            </a:br>
            <a:br>
              <a:rPr lang="en-GB" sz="800" dirty="0">
                <a:effectLst/>
                <a:latin typeface="Arial" panose="020B0604020202020204" pitchFamily="34" charset="0"/>
                <a:ea typeface="Calibri" panose="020F0502020204030204" pitchFamily="34" charset="0"/>
                <a:cs typeface="Arial" panose="020B0604020202020204" pitchFamily="34" charset="0"/>
              </a:rPr>
            </a:br>
            <a:r>
              <a:rPr lang="en-GB" sz="800" dirty="0">
                <a:effectLst/>
                <a:latin typeface="Arial" panose="020B0604020202020204" pitchFamily="34" charset="0"/>
                <a:ea typeface="Calibri" panose="020F0502020204030204" pitchFamily="34" charset="0"/>
                <a:cs typeface="Arial" panose="020B0604020202020204" pitchFamily="34" charset="0"/>
              </a:rPr>
              <a:t>National Health Service Digital (2021) </a:t>
            </a:r>
            <a:r>
              <a:rPr lang="en-GB" sz="800" i="1" dirty="0">
                <a:effectLst/>
                <a:latin typeface="Arial" panose="020B0604020202020204" pitchFamily="34" charset="0"/>
                <a:ea typeface="Calibri" panose="020F0502020204030204" pitchFamily="34" charset="0"/>
                <a:cs typeface="Arial" panose="020B0604020202020204" pitchFamily="34" charset="0"/>
              </a:rPr>
              <a:t>Statistics on Obesity, Physical Activity and Diet, England 2021.</a:t>
            </a:r>
            <a:r>
              <a:rPr lang="en-GB" sz="800" dirty="0">
                <a:effectLst/>
                <a:latin typeface="Arial" panose="020B0604020202020204" pitchFamily="34" charset="0"/>
                <a:ea typeface="Calibri" panose="020F0502020204030204" pitchFamily="34" charset="0"/>
                <a:cs typeface="Arial" panose="020B0604020202020204" pitchFamily="34" charset="0"/>
              </a:rPr>
              <a:t> Available at: </a:t>
            </a:r>
            <a:r>
              <a:rPr lang="en-GB" sz="8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7"/>
              </a:rPr>
              <a:t>https://digital.nhs.uk/data-and-information/publications/statistical/statistics-on-obesity-physical-activity-and-diet/england-2021</a:t>
            </a:r>
            <a:r>
              <a:rPr lang="en-GB" sz="800" dirty="0">
                <a:effectLst/>
                <a:latin typeface="Arial" panose="020B0604020202020204" pitchFamily="34" charset="0"/>
                <a:ea typeface="Calibri" panose="020F0502020204030204" pitchFamily="34" charset="0"/>
                <a:cs typeface="Arial" panose="020B0604020202020204" pitchFamily="34" charset="0"/>
              </a:rPr>
              <a:t> (Accessed: 28 October 2022). </a:t>
            </a:r>
            <a:br>
              <a:rPr lang="en-GB" sz="800" dirty="0">
                <a:effectLst/>
                <a:latin typeface="Arial" panose="020B0604020202020204" pitchFamily="34" charset="0"/>
                <a:ea typeface="Calibri" panose="020F0502020204030204" pitchFamily="34" charset="0"/>
                <a:cs typeface="Arial" panose="020B0604020202020204" pitchFamily="34" charset="0"/>
              </a:rPr>
            </a:br>
            <a:br>
              <a:rPr lang="en-GB" sz="800" dirty="0">
                <a:effectLst/>
                <a:latin typeface="Arial" panose="020B0604020202020204" pitchFamily="34" charset="0"/>
                <a:ea typeface="Calibri" panose="020F0502020204030204" pitchFamily="34" charset="0"/>
                <a:cs typeface="Arial" panose="020B0604020202020204" pitchFamily="34" charset="0"/>
              </a:rPr>
            </a:br>
            <a:r>
              <a:rPr lang="fr-FR" sz="800" dirty="0" err="1">
                <a:effectLst/>
                <a:latin typeface="Arial" panose="020B0604020202020204" pitchFamily="34" charset="0"/>
                <a:ea typeface="Calibri" panose="020F0502020204030204" pitchFamily="34" charset="0"/>
                <a:cs typeface="Arial" panose="020B0604020202020204" pitchFamily="34" charset="0"/>
              </a:rPr>
              <a:t>Oulton</a:t>
            </a:r>
            <a:r>
              <a:rPr lang="fr-FR" sz="800" dirty="0">
                <a:effectLst/>
                <a:latin typeface="Arial" panose="020B0604020202020204" pitchFamily="34" charset="0"/>
                <a:ea typeface="Calibri" panose="020F0502020204030204" pitchFamily="34" charset="0"/>
                <a:cs typeface="Arial" panose="020B0604020202020204" pitchFamily="34" charset="0"/>
              </a:rPr>
              <a:t>, K. </a:t>
            </a:r>
            <a:r>
              <a:rPr lang="fr-FR" sz="800" i="1" dirty="0">
                <a:effectLst/>
                <a:latin typeface="Arial" panose="020B0604020202020204" pitchFamily="34" charset="0"/>
                <a:ea typeface="Calibri" panose="020F0502020204030204" pitchFamily="34" charset="0"/>
                <a:cs typeface="Arial" panose="020B0604020202020204" pitchFamily="34" charset="0"/>
              </a:rPr>
              <a:t>et al.</a:t>
            </a:r>
            <a:r>
              <a:rPr lang="fr-FR" sz="800" dirty="0">
                <a:effectLst/>
                <a:latin typeface="Arial" panose="020B0604020202020204" pitchFamily="34" charset="0"/>
                <a:ea typeface="Calibri" panose="020F0502020204030204" pitchFamily="34" charset="0"/>
                <a:cs typeface="Arial" panose="020B0604020202020204" pitchFamily="34" charset="0"/>
              </a:rPr>
              <a:t> </a:t>
            </a:r>
            <a:r>
              <a:rPr lang="en-GB" sz="800" dirty="0">
                <a:effectLst/>
                <a:latin typeface="Arial" panose="020B0604020202020204" pitchFamily="34" charset="0"/>
                <a:ea typeface="Calibri" panose="020F0502020204030204" pitchFamily="34" charset="0"/>
                <a:cs typeface="Arial" panose="020B0604020202020204" pitchFamily="34" charset="0"/>
              </a:rPr>
              <a:t>(2016) ‘Assent for children’s participation in research: why it matter and making it meaningful: Assent for children’s participation in research’, </a:t>
            </a:r>
            <a:r>
              <a:rPr lang="en-GB" sz="800" i="1" dirty="0">
                <a:effectLst/>
                <a:latin typeface="Arial" panose="020B0604020202020204" pitchFamily="34" charset="0"/>
                <a:ea typeface="Calibri" panose="020F0502020204030204" pitchFamily="34" charset="0"/>
                <a:cs typeface="Arial" panose="020B0604020202020204" pitchFamily="34" charset="0"/>
              </a:rPr>
              <a:t>Child: care, health and development,</a:t>
            </a:r>
            <a:r>
              <a:rPr lang="en-GB" sz="800" dirty="0">
                <a:effectLst/>
                <a:latin typeface="Arial" panose="020B0604020202020204" pitchFamily="34" charset="0"/>
                <a:ea typeface="Calibri" panose="020F0502020204030204" pitchFamily="34" charset="0"/>
                <a:cs typeface="Arial" panose="020B0604020202020204" pitchFamily="34" charset="0"/>
              </a:rPr>
              <a:t> 42(4), pp. 588-597. DOI: 10.1111/cch.12344 </a:t>
            </a:r>
            <a:br>
              <a:rPr lang="en-GB" sz="800" dirty="0">
                <a:effectLst/>
                <a:latin typeface="Arial" panose="020B0604020202020204" pitchFamily="34" charset="0"/>
                <a:ea typeface="Calibri" panose="020F0502020204030204" pitchFamily="34" charset="0"/>
                <a:cs typeface="Arial" panose="020B0604020202020204" pitchFamily="34" charset="0"/>
              </a:rPr>
            </a:br>
            <a:br>
              <a:rPr lang="en-GB" sz="800" dirty="0">
                <a:effectLst/>
                <a:latin typeface="Arial" panose="020B0604020202020204" pitchFamily="34" charset="0"/>
                <a:ea typeface="Calibri" panose="020F0502020204030204" pitchFamily="34" charset="0"/>
                <a:cs typeface="Arial" panose="020B0604020202020204" pitchFamily="34" charset="0"/>
              </a:rPr>
            </a:br>
            <a:r>
              <a:rPr lang="en-GB" sz="800" dirty="0" err="1">
                <a:effectLst/>
                <a:latin typeface="Arial" panose="020B0604020202020204" pitchFamily="34" charset="0"/>
                <a:ea typeface="Calibri" panose="020F0502020204030204" pitchFamily="34" charset="0"/>
                <a:cs typeface="Arial" panose="020B0604020202020204" pitchFamily="34" charset="0"/>
              </a:rPr>
              <a:t>Panhwar</a:t>
            </a:r>
            <a:r>
              <a:rPr lang="en-GB" sz="800" dirty="0">
                <a:effectLst/>
                <a:latin typeface="Arial" panose="020B0604020202020204" pitchFamily="34" charset="0"/>
                <a:ea typeface="Calibri" panose="020F0502020204030204" pitchFamily="34" charset="0"/>
                <a:cs typeface="Arial" panose="020B0604020202020204" pitchFamily="34" charset="0"/>
              </a:rPr>
              <a:t>, A.H., Ansari, A. and Shah, A.A. (2017)  ‘Post-positivism: an effective paradigm for social and educational research’, </a:t>
            </a:r>
            <a:r>
              <a:rPr lang="en-GB" sz="800" i="1" dirty="0">
                <a:effectLst/>
                <a:latin typeface="Arial" panose="020B0604020202020204" pitchFamily="34" charset="0"/>
                <a:ea typeface="Calibri" panose="020F0502020204030204" pitchFamily="34" charset="0"/>
                <a:cs typeface="Arial" panose="020B0604020202020204" pitchFamily="34" charset="0"/>
              </a:rPr>
              <a:t>International research journal for arts and humanities</a:t>
            </a:r>
            <a:r>
              <a:rPr lang="en-GB" sz="800" dirty="0">
                <a:effectLst/>
                <a:latin typeface="Arial" panose="020B0604020202020204" pitchFamily="34" charset="0"/>
                <a:ea typeface="Calibri" panose="020F0502020204030204" pitchFamily="34" charset="0"/>
                <a:cs typeface="Arial" panose="020B0604020202020204" pitchFamily="34" charset="0"/>
              </a:rPr>
              <a:t>, 45(45), pp. 253-259. Available at:   </a:t>
            </a:r>
            <a:r>
              <a:rPr lang="en-GB" sz="8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8"/>
              </a:rPr>
              <a:t>https://www.proquest.com/docview/2044301228?accountid=130472&amp;parentSessionId=404rcQLWo2eCYVgG6L9iaHxi%2FGHqiK0YaDyL4bGEZDQ%3D&amp;pq-origsite=primo</a:t>
            </a:r>
            <a:br>
              <a:rPr lang="en-GB" sz="800" dirty="0">
                <a:effectLst/>
                <a:latin typeface="Arial" panose="020B0604020202020204" pitchFamily="34" charset="0"/>
                <a:ea typeface="Calibri" panose="020F0502020204030204" pitchFamily="34" charset="0"/>
                <a:cs typeface="Arial" panose="020B0604020202020204" pitchFamily="34" charset="0"/>
              </a:rPr>
            </a:br>
            <a:br>
              <a:rPr lang="en-GB" sz="800" dirty="0">
                <a:effectLst/>
                <a:latin typeface="Arial" panose="020B0604020202020204" pitchFamily="34" charset="0"/>
                <a:ea typeface="Calibri" panose="020F0502020204030204" pitchFamily="34" charset="0"/>
                <a:cs typeface="Arial" panose="020B0604020202020204" pitchFamily="34" charset="0"/>
              </a:rPr>
            </a:br>
            <a:r>
              <a:rPr lang="en-GB" sz="800" dirty="0">
                <a:effectLst/>
                <a:latin typeface="Arial" panose="020B0604020202020204" pitchFamily="34" charset="0"/>
                <a:ea typeface="Calibri" panose="020F0502020204030204" pitchFamily="34" charset="0"/>
                <a:cs typeface="Arial" panose="020B0604020202020204" pitchFamily="34" charset="0"/>
              </a:rPr>
              <a:t>Public Health England (2019) </a:t>
            </a:r>
            <a:r>
              <a:rPr lang="en-GB" sz="800" i="1" dirty="0">
                <a:effectLst/>
                <a:latin typeface="Arial" panose="020B0604020202020204" pitchFamily="34" charset="0"/>
                <a:ea typeface="Calibri" panose="020F0502020204030204" pitchFamily="34" charset="0"/>
                <a:cs typeface="Arial" panose="020B0604020202020204" pitchFamily="34" charset="0"/>
              </a:rPr>
              <a:t>Physical activity helps children to deal with life’s challenges. </a:t>
            </a:r>
            <a:r>
              <a:rPr lang="en-GB" sz="800" dirty="0">
                <a:effectLst/>
                <a:latin typeface="Arial" panose="020B0604020202020204" pitchFamily="34" charset="0"/>
                <a:ea typeface="Calibri" panose="020F0502020204030204" pitchFamily="34" charset="0"/>
                <a:cs typeface="Arial" panose="020B0604020202020204" pitchFamily="34" charset="0"/>
              </a:rPr>
              <a:t>Available at: </a:t>
            </a:r>
            <a:r>
              <a:rPr lang="en-GB" sz="8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9"/>
              </a:rPr>
              <a:t>https://www.gov.uk/government/news/physical-activity-helps-children-to-deal-with-life-s-challenges</a:t>
            </a:r>
            <a:r>
              <a:rPr lang="en-GB" sz="800" dirty="0">
                <a:effectLst/>
                <a:latin typeface="Arial" panose="020B0604020202020204" pitchFamily="34" charset="0"/>
                <a:ea typeface="Calibri" panose="020F0502020204030204" pitchFamily="34" charset="0"/>
                <a:cs typeface="Arial" panose="020B0604020202020204" pitchFamily="34" charset="0"/>
              </a:rPr>
              <a:t> (Accessed on: 18 October 2022). </a:t>
            </a:r>
            <a:br>
              <a:rPr lang="en-GB" sz="800" dirty="0">
                <a:effectLst/>
                <a:latin typeface="Arial" panose="020B0604020202020204" pitchFamily="34" charset="0"/>
                <a:ea typeface="Calibri" panose="020F0502020204030204" pitchFamily="34" charset="0"/>
                <a:cs typeface="Arial" panose="020B0604020202020204" pitchFamily="34" charset="0"/>
              </a:rPr>
            </a:br>
            <a:br>
              <a:rPr lang="en-GB" sz="800" dirty="0">
                <a:effectLst/>
                <a:latin typeface="Arial" panose="020B0604020202020204" pitchFamily="34" charset="0"/>
                <a:ea typeface="Calibri" panose="020F0502020204030204" pitchFamily="34" charset="0"/>
                <a:cs typeface="Arial" panose="020B0604020202020204" pitchFamily="34" charset="0"/>
              </a:rPr>
            </a:br>
            <a:r>
              <a:rPr lang="en-GB" sz="800" dirty="0">
                <a:effectLst/>
                <a:latin typeface="Arial" panose="020B0604020202020204" pitchFamily="34" charset="0"/>
                <a:ea typeface="Calibri" panose="020F0502020204030204" pitchFamily="34" charset="0"/>
                <a:cs typeface="Arial" panose="020B0604020202020204" pitchFamily="34" charset="0"/>
              </a:rPr>
              <a:t>Robert-Holmes, G. (2018) </a:t>
            </a:r>
            <a:r>
              <a:rPr lang="en-GB" sz="800" i="1" dirty="0">
                <a:effectLst/>
                <a:latin typeface="Arial" panose="020B0604020202020204" pitchFamily="34" charset="0"/>
                <a:ea typeface="Calibri" panose="020F0502020204030204" pitchFamily="34" charset="0"/>
                <a:cs typeface="Arial" panose="020B0604020202020204" pitchFamily="34" charset="0"/>
              </a:rPr>
              <a:t>Doing Your Early Years Research Project. A Step-by-Step Guide.</a:t>
            </a:r>
            <a:r>
              <a:rPr lang="en-GB" sz="800" dirty="0">
                <a:effectLst/>
                <a:latin typeface="Arial" panose="020B0604020202020204" pitchFamily="34" charset="0"/>
                <a:ea typeface="Calibri" panose="020F0502020204030204" pitchFamily="34" charset="0"/>
                <a:cs typeface="Arial" panose="020B0604020202020204" pitchFamily="34" charset="0"/>
              </a:rPr>
              <a:t> 4</a:t>
            </a:r>
            <a:r>
              <a:rPr lang="en-GB" sz="800" baseline="30000" dirty="0">
                <a:effectLst/>
                <a:latin typeface="Arial" panose="020B0604020202020204" pitchFamily="34" charset="0"/>
                <a:ea typeface="Calibri" panose="020F0502020204030204" pitchFamily="34" charset="0"/>
                <a:cs typeface="Arial" panose="020B0604020202020204" pitchFamily="34" charset="0"/>
              </a:rPr>
              <a:t>th</a:t>
            </a:r>
            <a:r>
              <a:rPr lang="en-GB" sz="800" dirty="0">
                <a:effectLst/>
                <a:latin typeface="Arial" panose="020B0604020202020204" pitchFamily="34" charset="0"/>
                <a:ea typeface="Calibri" panose="020F0502020204030204" pitchFamily="34" charset="0"/>
                <a:cs typeface="Arial" panose="020B0604020202020204" pitchFamily="34" charset="0"/>
              </a:rPr>
              <a:t> Ed.</a:t>
            </a:r>
            <a:r>
              <a:rPr lang="en-GB" sz="800" i="1" dirty="0">
                <a:effectLst/>
                <a:latin typeface="Arial" panose="020B0604020202020204" pitchFamily="34" charset="0"/>
                <a:ea typeface="Calibri" panose="020F0502020204030204" pitchFamily="34" charset="0"/>
                <a:cs typeface="Arial" panose="020B0604020202020204" pitchFamily="34" charset="0"/>
              </a:rPr>
              <a:t> </a:t>
            </a:r>
            <a:r>
              <a:rPr lang="en-GB" sz="800" dirty="0">
                <a:effectLst/>
                <a:latin typeface="Arial" panose="020B0604020202020204" pitchFamily="34" charset="0"/>
                <a:ea typeface="Calibri" panose="020F0502020204030204" pitchFamily="34" charset="0"/>
                <a:cs typeface="Arial" panose="020B0604020202020204" pitchFamily="34" charset="0"/>
              </a:rPr>
              <a:t>London: Sage.</a:t>
            </a:r>
            <a:br>
              <a:rPr lang="en-GB" sz="800" dirty="0">
                <a:effectLst/>
                <a:latin typeface="Arial" panose="020B0604020202020204" pitchFamily="34" charset="0"/>
                <a:ea typeface="Calibri" panose="020F0502020204030204" pitchFamily="34" charset="0"/>
                <a:cs typeface="Arial" panose="020B0604020202020204" pitchFamily="34" charset="0"/>
              </a:rPr>
            </a:br>
            <a:br>
              <a:rPr lang="en-GB" sz="800" dirty="0">
                <a:effectLst/>
                <a:latin typeface="Arial" panose="020B0604020202020204" pitchFamily="34" charset="0"/>
                <a:ea typeface="Calibri" panose="020F0502020204030204" pitchFamily="34" charset="0"/>
                <a:cs typeface="Arial" panose="020B0604020202020204" pitchFamily="34" charset="0"/>
              </a:rPr>
            </a:br>
            <a:r>
              <a:rPr lang="en-GB" sz="800" dirty="0">
                <a:effectLst/>
                <a:latin typeface="Arial" panose="020B0604020202020204" pitchFamily="34" charset="0"/>
                <a:ea typeface="Calibri" panose="020F0502020204030204" pitchFamily="34" charset="0"/>
                <a:cs typeface="Arial" panose="020B0604020202020204" pitchFamily="34" charset="0"/>
              </a:rPr>
              <a:t>Shipway, R., </a:t>
            </a:r>
            <a:r>
              <a:rPr lang="en-GB" sz="800" dirty="0" err="1">
                <a:effectLst/>
                <a:latin typeface="Arial" panose="020B0604020202020204" pitchFamily="34" charset="0"/>
                <a:ea typeface="Calibri" panose="020F0502020204030204" pitchFamily="34" charset="0"/>
                <a:cs typeface="Arial" panose="020B0604020202020204" pitchFamily="34" charset="0"/>
              </a:rPr>
              <a:t>Jago</a:t>
            </a:r>
            <a:r>
              <a:rPr lang="en-GB" sz="800" dirty="0">
                <a:effectLst/>
                <a:latin typeface="Arial" panose="020B0604020202020204" pitchFamily="34" charset="0"/>
                <a:ea typeface="Calibri" panose="020F0502020204030204" pitchFamily="34" charset="0"/>
                <a:cs typeface="Arial" panose="020B0604020202020204" pitchFamily="34" charset="0"/>
              </a:rPr>
              <a:t>, L. and </a:t>
            </a:r>
            <a:r>
              <a:rPr lang="en-GB" sz="800" dirty="0" err="1">
                <a:effectLst/>
                <a:latin typeface="Arial" panose="020B0604020202020204" pitchFamily="34" charset="0"/>
                <a:ea typeface="Calibri" panose="020F0502020204030204" pitchFamily="34" charset="0"/>
                <a:cs typeface="Arial" panose="020B0604020202020204" pitchFamily="34" charset="0"/>
              </a:rPr>
              <a:t>Deery</a:t>
            </a:r>
            <a:r>
              <a:rPr lang="en-GB" sz="800" dirty="0">
                <a:effectLst/>
                <a:latin typeface="Arial" panose="020B0604020202020204" pitchFamily="34" charset="0"/>
                <a:ea typeface="Calibri" panose="020F0502020204030204" pitchFamily="34" charset="0"/>
                <a:cs typeface="Arial" panose="020B0604020202020204" pitchFamily="34" charset="0"/>
              </a:rPr>
              <a:t>, M. (2020) ‘Quantitative and Qualitative research tools in events’</a:t>
            </a:r>
            <a:r>
              <a:rPr lang="en-GB" sz="800" i="1" dirty="0">
                <a:effectLst/>
                <a:latin typeface="Arial" panose="020B0604020202020204" pitchFamily="34" charset="0"/>
                <a:ea typeface="Calibri" panose="020F0502020204030204" pitchFamily="34" charset="0"/>
                <a:cs typeface="Arial" panose="020B0604020202020204" pitchFamily="34" charset="0"/>
              </a:rPr>
              <a:t>, </a:t>
            </a:r>
            <a:r>
              <a:rPr lang="en-GB" sz="800" dirty="0">
                <a:effectLst/>
                <a:latin typeface="Arial" panose="020B0604020202020204" pitchFamily="34" charset="0"/>
                <a:ea typeface="Calibri" panose="020F0502020204030204" pitchFamily="34" charset="0"/>
                <a:cs typeface="Arial" panose="020B0604020202020204" pitchFamily="34" charset="0"/>
              </a:rPr>
              <a:t>Page, S.J. and Connell, J. (2020) </a:t>
            </a:r>
            <a:r>
              <a:rPr lang="en-GB" sz="800" i="1" dirty="0">
                <a:effectLst/>
                <a:latin typeface="Arial" panose="020B0604020202020204" pitchFamily="34" charset="0"/>
                <a:ea typeface="Calibri" panose="020F0502020204030204" pitchFamily="34" charset="0"/>
                <a:cs typeface="Arial" panose="020B0604020202020204" pitchFamily="34" charset="0"/>
              </a:rPr>
              <a:t>The Routledge Handbook of Events.</a:t>
            </a:r>
            <a:r>
              <a:rPr lang="en-GB" sz="800" dirty="0">
                <a:effectLst/>
                <a:latin typeface="Arial" panose="020B0604020202020204" pitchFamily="34" charset="0"/>
                <a:ea typeface="Calibri" panose="020F0502020204030204" pitchFamily="34" charset="0"/>
                <a:cs typeface="Arial" panose="020B0604020202020204" pitchFamily="34" charset="0"/>
              </a:rPr>
              <a:t> 2</a:t>
            </a:r>
            <a:r>
              <a:rPr lang="en-GB" sz="800" baseline="30000" dirty="0">
                <a:effectLst/>
                <a:latin typeface="Arial" panose="020B0604020202020204" pitchFamily="34" charset="0"/>
                <a:ea typeface="Calibri" panose="020F0502020204030204" pitchFamily="34" charset="0"/>
                <a:cs typeface="Arial" panose="020B0604020202020204" pitchFamily="34" charset="0"/>
              </a:rPr>
              <a:t>nd</a:t>
            </a:r>
            <a:r>
              <a:rPr lang="en-GB" sz="800" dirty="0">
                <a:effectLst/>
                <a:latin typeface="Arial" panose="020B0604020202020204" pitchFamily="34" charset="0"/>
                <a:ea typeface="Calibri" panose="020F0502020204030204" pitchFamily="34" charset="0"/>
                <a:cs typeface="Arial" panose="020B0604020202020204" pitchFamily="34" charset="0"/>
              </a:rPr>
              <a:t> Ed. London: Routledge.</a:t>
            </a:r>
            <a:br>
              <a:rPr lang="en-GB" sz="800" dirty="0">
                <a:effectLst/>
                <a:latin typeface="Arial" panose="020B0604020202020204" pitchFamily="34" charset="0"/>
                <a:ea typeface="Calibri" panose="020F0502020204030204" pitchFamily="34" charset="0"/>
                <a:cs typeface="Arial" panose="020B0604020202020204" pitchFamily="34" charset="0"/>
              </a:rPr>
            </a:br>
            <a:br>
              <a:rPr lang="en-GB" sz="800" dirty="0">
                <a:effectLst/>
                <a:latin typeface="Arial" panose="020B0604020202020204" pitchFamily="34" charset="0"/>
                <a:ea typeface="Calibri" panose="020F0502020204030204" pitchFamily="34" charset="0"/>
                <a:cs typeface="Arial" panose="020B0604020202020204" pitchFamily="34" charset="0"/>
              </a:rPr>
            </a:br>
            <a:r>
              <a:rPr lang="it-IT" sz="800" dirty="0">
                <a:effectLst/>
                <a:latin typeface="Arial" panose="020B0604020202020204" pitchFamily="34" charset="0"/>
                <a:ea typeface="Calibri" panose="020F0502020204030204" pitchFamily="34" charset="0"/>
                <a:cs typeface="Arial" panose="020B0604020202020204" pitchFamily="34" charset="0"/>
              </a:rPr>
              <a:t>Troiano, R.P. </a:t>
            </a:r>
            <a:r>
              <a:rPr lang="it-IT" sz="800" i="1" dirty="0">
                <a:effectLst/>
                <a:latin typeface="Arial" panose="020B0604020202020204" pitchFamily="34" charset="0"/>
                <a:ea typeface="Calibri" panose="020F0502020204030204" pitchFamily="34" charset="0"/>
                <a:cs typeface="Arial" panose="020B0604020202020204" pitchFamily="34" charset="0"/>
              </a:rPr>
              <a:t>et al.</a:t>
            </a:r>
            <a:r>
              <a:rPr lang="it-IT" sz="800" dirty="0">
                <a:effectLst/>
                <a:latin typeface="Arial" panose="020B0604020202020204" pitchFamily="34" charset="0"/>
                <a:ea typeface="Calibri" panose="020F0502020204030204" pitchFamily="34" charset="0"/>
                <a:cs typeface="Arial" panose="020B0604020202020204" pitchFamily="34" charset="0"/>
              </a:rPr>
              <a:t> </a:t>
            </a:r>
            <a:r>
              <a:rPr lang="en-GB" sz="800" dirty="0">
                <a:effectLst/>
                <a:latin typeface="Arial" panose="020B0604020202020204" pitchFamily="34" charset="0"/>
                <a:ea typeface="Calibri" panose="020F0502020204030204" pitchFamily="34" charset="0"/>
                <a:cs typeface="Arial" panose="020B0604020202020204" pitchFamily="34" charset="0"/>
              </a:rPr>
              <a:t>(2014) ‘Evolution of accelerometer methods for physical activity research’, </a:t>
            </a:r>
            <a:r>
              <a:rPr lang="en-GB" sz="800" i="1" dirty="0">
                <a:effectLst/>
                <a:latin typeface="Arial" panose="020B0604020202020204" pitchFamily="34" charset="0"/>
                <a:ea typeface="Calibri" panose="020F0502020204030204" pitchFamily="34" charset="0"/>
                <a:cs typeface="Arial" panose="020B0604020202020204" pitchFamily="34" charset="0"/>
              </a:rPr>
              <a:t>British Journal of Sports Medicine, </a:t>
            </a:r>
            <a:r>
              <a:rPr lang="en-GB" sz="800" dirty="0">
                <a:effectLst/>
                <a:latin typeface="Arial" panose="020B0604020202020204" pitchFamily="34" charset="0"/>
                <a:ea typeface="Calibri" panose="020F0502020204030204" pitchFamily="34" charset="0"/>
                <a:cs typeface="Arial" panose="020B0604020202020204" pitchFamily="34" charset="0"/>
              </a:rPr>
              <a:t>48(13), pp. 1019-1023. DOI:10.1136/bjsports-2014-093546</a:t>
            </a:r>
            <a:br>
              <a:rPr lang="en-GB" sz="800" dirty="0">
                <a:effectLst/>
                <a:latin typeface="Arial" panose="020B0604020202020204" pitchFamily="34" charset="0"/>
                <a:ea typeface="Calibri" panose="020F0502020204030204" pitchFamily="34" charset="0"/>
                <a:cs typeface="Arial" panose="020B0604020202020204" pitchFamily="34" charset="0"/>
              </a:rPr>
            </a:br>
            <a:br>
              <a:rPr lang="en-GB" sz="800" dirty="0">
                <a:effectLst/>
                <a:latin typeface="Arial" panose="020B0604020202020204" pitchFamily="34" charset="0"/>
                <a:ea typeface="Calibri" panose="020F0502020204030204" pitchFamily="34" charset="0"/>
                <a:cs typeface="Arial" panose="020B0604020202020204" pitchFamily="34" charset="0"/>
              </a:rPr>
            </a:br>
            <a:r>
              <a:rPr lang="nl-NL" sz="800" dirty="0">
                <a:effectLst/>
                <a:latin typeface="Arial" panose="020B0604020202020204" pitchFamily="34" charset="0"/>
                <a:ea typeface="Calibri" panose="020F0502020204030204" pitchFamily="34" charset="0"/>
                <a:cs typeface="Arial" panose="020B0604020202020204" pitchFamily="34" charset="0"/>
              </a:rPr>
              <a:t>Wassenaar, T.M. </a:t>
            </a:r>
            <a:r>
              <a:rPr lang="nl-NL" sz="800" i="1" dirty="0">
                <a:effectLst/>
                <a:latin typeface="Arial" panose="020B0604020202020204" pitchFamily="34" charset="0"/>
                <a:ea typeface="Calibri" panose="020F0502020204030204" pitchFamily="34" charset="0"/>
                <a:cs typeface="Arial" panose="020B0604020202020204" pitchFamily="34" charset="0"/>
              </a:rPr>
              <a:t>et al</a:t>
            </a:r>
            <a:r>
              <a:rPr lang="nl-NL" sz="800" dirty="0">
                <a:effectLst/>
                <a:latin typeface="Arial" panose="020B0604020202020204" pitchFamily="34" charset="0"/>
                <a:ea typeface="Calibri" panose="020F0502020204030204" pitchFamily="34" charset="0"/>
                <a:cs typeface="Arial" panose="020B0604020202020204" pitchFamily="34" charset="0"/>
              </a:rPr>
              <a:t>. </a:t>
            </a:r>
            <a:r>
              <a:rPr lang="en-GB" sz="800" dirty="0">
                <a:effectLst/>
                <a:latin typeface="Arial" panose="020B0604020202020204" pitchFamily="34" charset="0"/>
                <a:ea typeface="Calibri" panose="020F0502020204030204" pitchFamily="34" charset="0"/>
                <a:cs typeface="Arial" panose="020B0604020202020204" pitchFamily="34" charset="0"/>
              </a:rPr>
              <a:t>(2021) ‘The effect of a one-year vigorous physical activity intervention on fitness, cognitive performance and mental health in young adolescents: the Fit to Study cluster randomised controlled trial’, </a:t>
            </a:r>
            <a:r>
              <a:rPr lang="en-GB" sz="800" i="1" dirty="0">
                <a:effectLst/>
                <a:latin typeface="Arial" panose="020B0604020202020204" pitchFamily="34" charset="0"/>
                <a:ea typeface="Calibri" panose="020F0502020204030204" pitchFamily="34" charset="0"/>
                <a:cs typeface="Arial" panose="020B0604020202020204" pitchFamily="34" charset="0"/>
              </a:rPr>
              <a:t>International Journal of Behavioural Nutrition and Physical Activity, </a:t>
            </a:r>
            <a:r>
              <a:rPr lang="en-GB" sz="800" dirty="0">
                <a:effectLst/>
                <a:latin typeface="Arial" panose="020B0604020202020204" pitchFamily="34" charset="0"/>
                <a:ea typeface="Calibri" panose="020F0502020204030204" pitchFamily="34" charset="0"/>
                <a:cs typeface="Arial" panose="020B0604020202020204" pitchFamily="34" charset="0"/>
              </a:rPr>
              <a:t>18(1), pp. 1-15. DOI: 10.1186/s12966-021-01113-y </a:t>
            </a:r>
            <a:br>
              <a:rPr lang="en-GB" sz="800" dirty="0">
                <a:effectLst/>
                <a:latin typeface="Arial" panose="020B0604020202020204" pitchFamily="34" charset="0"/>
                <a:ea typeface="Calibri" panose="020F0502020204030204" pitchFamily="34" charset="0"/>
                <a:cs typeface="Arial" panose="020B0604020202020204" pitchFamily="34" charset="0"/>
              </a:rPr>
            </a:br>
            <a:br>
              <a:rPr lang="en-GB" sz="800" dirty="0">
                <a:effectLst/>
                <a:latin typeface="Arial" panose="020B0604020202020204" pitchFamily="34" charset="0"/>
                <a:ea typeface="Calibri" panose="020F0502020204030204" pitchFamily="34" charset="0"/>
                <a:cs typeface="Arial" panose="020B0604020202020204" pitchFamily="34" charset="0"/>
              </a:rPr>
            </a:br>
            <a:r>
              <a:rPr lang="en-GB" sz="800" dirty="0">
                <a:effectLst/>
                <a:latin typeface="Arial" panose="020B0604020202020204" pitchFamily="34" charset="0"/>
                <a:ea typeface="Calibri" panose="020F0502020204030204" pitchFamily="34" charset="0"/>
                <a:cs typeface="Arial" panose="020B0604020202020204" pitchFamily="34" charset="0"/>
              </a:rPr>
              <a:t>Welsh Government (2014) </a:t>
            </a:r>
            <a:r>
              <a:rPr lang="en-GB" sz="800" i="1" dirty="0">
                <a:effectLst/>
                <a:latin typeface="Arial" panose="020B0604020202020204" pitchFamily="34" charset="0"/>
                <a:ea typeface="Calibri" panose="020F0502020204030204" pitchFamily="34" charset="0"/>
                <a:cs typeface="Arial" panose="020B0604020202020204" pitchFamily="34" charset="0"/>
              </a:rPr>
              <a:t>Wales – a Play Friendly Country. </a:t>
            </a:r>
            <a:r>
              <a:rPr lang="en-GB" sz="800" dirty="0">
                <a:effectLst/>
                <a:latin typeface="Arial" panose="020B0604020202020204" pitchFamily="34" charset="0"/>
                <a:ea typeface="Calibri" panose="020F0502020204030204" pitchFamily="34" charset="0"/>
                <a:cs typeface="Arial" panose="020B0604020202020204" pitchFamily="34" charset="0"/>
              </a:rPr>
              <a:t>Available at: </a:t>
            </a:r>
            <a:r>
              <a:rPr lang="en-GB" sz="8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10"/>
              </a:rPr>
              <a:t>https://gov.wales/sites/default/files/publications/2019-07/wales-a-play-friendly-country.pdf</a:t>
            </a:r>
            <a:r>
              <a:rPr lang="en-GB" sz="800" dirty="0">
                <a:effectLst/>
                <a:latin typeface="Arial" panose="020B0604020202020204" pitchFamily="34" charset="0"/>
                <a:ea typeface="Calibri" panose="020F0502020204030204" pitchFamily="34" charset="0"/>
                <a:cs typeface="Arial" panose="020B0604020202020204" pitchFamily="34" charset="0"/>
              </a:rPr>
              <a:t> (Accessed: 31 October 2022). </a:t>
            </a:r>
            <a:br>
              <a:rPr lang="en-GB" sz="800" dirty="0">
                <a:effectLst/>
                <a:latin typeface="Arial" panose="020B0604020202020204" pitchFamily="34" charset="0"/>
                <a:ea typeface="Calibri" panose="020F0502020204030204" pitchFamily="34" charset="0"/>
                <a:cs typeface="Arial" panose="020B0604020202020204" pitchFamily="34" charset="0"/>
              </a:rPr>
            </a:br>
            <a:br>
              <a:rPr lang="en-GB" sz="800" dirty="0">
                <a:effectLst/>
                <a:latin typeface="Arial" panose="020B0604020202020204" pitchFamily="34" charset="0"/>
                <a:ea typeface="Calibri" panose="020F0502020204030204" pitchFamily="34" charset="0"/>
                <a:cs typeface="Arial" panose="020B0604020202020204" pitchFamily="34" charset="0"/>
              </a:rPr>
            </a:br>
            <a:r>
              <a:rPr lang="en-GB" sz="800" dirty="0">
                <a:effectLst/>
                <a:latin typeface="Arial" panose="020B0604020202020204" pitchFamily="34" charset="0"/>
                <a:ea typeface="Calibri" panose="020F0502020204030204" pitchFamily="34" charset="0"/>
                <a:cs typeface="Arial" panose="020B0604020202020204" pitchFamily="34" charset="0"/>
              </a:rPr>
              <a:t>Welsh Government (2021) </a:t>
            </a:r>
            <a:r>
              <a:rPr lang="en-GB" sz="800" i="1" dirty="0">
                <a:effectLst/>
                <a:latin typeface="Arial" panose="020B0604020202020204" pitchFamily="34" charset="0"/>
                <a:ea typeface="Calibri" panose="020F0502020204030204" pitchFamily="34" charset="0"/>
                <a:cs typeface="Arial" panose="020B0604020202020204" pitchFamily="34" charset="0"/>
              </a:rPr>
              <a:t>Future Trends Report Wales 2021: Narrative Summary. </a:t>
            </a:r>
            <a:r>
              <a:rPr lang="en-GB" sz="800" dirty="0">
                <a:effectLst/>
                <a:latin typeface="Arial" panose="020B0604020202020204" pitchFamily="34" charset="0"/>
                <a:ea typeface="Calibri" panose="020F0502020204030204" pitchFamily="34" charset="0"/>
                <a:cs typeface="Arial" panose="020B0604020202020204" pitchFamily="34" charset="0"/>
              </a:rPr>
              <a:t>Available at: </a:t>
            </a:r>
            <a:r>
              <a:rPr lang="en-GB" sz="8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11"/>
              </a:rPr>
              <a:t>https://gov.wales/future-trends-2021-html</a:t>
            </a:r>
            <a:r>
              <a:rPr lang="en-GB" sz="800" dirty="0">
                <a:effectLst/>
                <a:latin typeface="Arial" panose="020B0604020202020204" pitchFamily="34" charset="0"/>
                <a:ea typeface="Calibri" panose="020F0502020204030204" pitchFamily="34" charset="0"/>
                <a:cs typeface="Arial" panose="020B0604020202020204" pitchFamily="34" charset="0"/>
              </a:rPr>
              <a:t> (Accessed on: 17 October 2022).</a:t>
            </a:r>
            <a:br>
              <a:rPr lang="en-GB" sz="800" dirty="0">
                <a:effectLst/>
                <a:latin typeface="Arial" panose="020B0604020202020204" pitchFamily="34" charset="0"/>
                <a:ea typeface="Calibri" panose="020F0502020204030204" pitchFamily="34" charset="0"/>
                <a:cs typeface="Arial" panose="020B0604020202020204" pitchFamily="34" charset="0"/>
              </a:rPr>
            </a:br>
            <a:br>
              <a:rPr lang="en-GB" sz="800" dirty="0">
                <a:effectLst/>
                <a:latin typeface="Arial" panose="020B0604020202020204" pitchFamily="34" charset="0"/>
                <a:ea typeface="Calibri" panose="020F0502020204030204" pitchFamily="34" charset="0"/>
                <a:cs typeface="Arial" panose="020B0604020202020204" pitchFamily="34" charset="0"/>
              </a:rPr>
            </a:br>
            <a:r>
              <a:rPr lang="en-GB" sz="800" dirty="0" err="1">
                <a:effectLst/>
                <a:latin typeface="Arial" panose="020B0604020202020204" pitchFamily="34" charset="0"/>
                <a:ea typeface="Calibri" panose="020F0502020204030204" pitchFamily="34" charset="0"/>
                <a:cs typeface="Arial" panose="020B0604020202020204" pitchFamily="34" charset="0"/>
              </a:rPr>
              <a:t>Wisker</a:t>
            </a:r>
            <a:r>
              <a:rPr lang="en-GB" sz="800" dirty="0">
                <a:effectLst/>
                <a:latin typeface="Arial" panose="020B0604020202020204" pitchFamily="34" charset="0"/>
                <a:ea typeface="Calibri" panose="020F0502020204030204" pitchFamily="34" charset="0"/>
                <a:cs typeface="Arial" panose="020B0604020202020204" pitchFamily="34" charset="0"/>
              </a:rPr>
              <a:t>, G. (2019) </a:t>
            </a:r>
            <a:r>
              <a:rPr lang="en-GB" sz="800" i="1" dirty="0">
                <a:effectLst/>
                <a:latin typeface="Arial" panose="020B0604020202020204" pitchFamily="34" charset="0"/>
                <a:ea typeface="Calibri" panose="020F0502020204030204" pitchFamily="34" charset="0"/>
                <a:cs typeface="Arial" panose="020B0604020202020204" pitchFamily="34" charset="0"/>
              </a:rPr>
              <a:t>The Undergraduate Research Handbook.</a:t>
            </a:r>
            <a:r>
              <a:rPr lang="en-GB" sz="800" dirty="0">
                <a:effectLst/>
                <a:latin typeface="Arial" panose="020B0604020202020204" pitchFamily="34" charset="0"/>
                <a:ea typeface="Calibri" panose="020F0502020204030204" pitchFamily="34" charset="0"/>
                <a:cs typeface="Arial" panose="020B0604020202020204" pitchFamily="34" charset="0"/>
              </a:rPr>
              <a:t> 2</a:t>
            </a:r>
            <a:r>
              <a:rPr lang="en-GB" sz="800" baseline="30000" dirty="0">
                <a:effectLst/>
                <a:latin typeface="Arial" panose="020B0604020202020204" pitchFamily="34" charset="0"/>
                <a:ea typeface="Calibri" panose="020F0502020204030204" pitchFamily="34" charset="0"/>
                <a:cs typeface="Arial" panose="020B0604020202020204" pitchFamily="34" charset="0"/>
              </a:rPr>
              <a:t>nd</a:t>
            </a:r>
            <a:r>
              <a:rPr lang="en-GB" sz="800" dirty="0">
                <a:effectLst/>
                <a:latin typeface="Arial" panose="020B0604020202020204" pitchFamily="34" charset="0"/>
                <a:ea typeface="Calibri" panose="020F0502020204030204" pitchFamily="34" charset="0"/>
                <a:cs typeface="Arial" panose="020B0604020202020204" pitchFamily="34" charset="0"/>
              </a:rPr>
              <a:t> Ed. London: Macmillan International Higher Education.</a:t>
            </a:r>
            <a:br>
              <a:rPr lang="en-GB" sz="800" dirty="0">
                <a:effectLst/>
                <a:latin typeface="Arial" panose="020B0604020202020204" pitchFamily="34" charset="0"/>
                <a:ea typeface="Calibri" panose="020F0502020204030204" pitchFamily="34" charset="0"/>
                <a:cs typeface="Arial" panose="020B0604020202020204" pitchFamily="34" charset="0"/>
              </a:rPr>
            </a:br>
            <a:br>
              <a:rPr lang="en-GB" sz="800" dirty="0">
                <a:latin typeface="Arial" panose="020B0604020202020204" pitchFamily="34" charset="0"/>
                <a:cs typeface="Arial" panose="020B0604020202020204" pitchFamily="34" charset="0"/>
              </a:rPr>
            </a:br>
            <a:br>
              <a:rPr lang="en-GB" sz="6000"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2955602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4275</Words>
  <Application>Microsoft Office PowerPoint</Application>
  <PresentationFormat>A3 Paper (297x420 mm)</PresentationFormat>
  <Paragraphs>28</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Critique of research article: ‘Associations between objectively measured physical activity and academic attainment in adolescents from a UK cohort’ (Booth et al, 2014)</vt:lpstr>
      <vt:lpstr>References Alderson, P. and Morrow, V. (2020) The ethics of research with children and young people: a practical handbook. 2nd Ed. London: SAGE Publications.  Arkes, J. (2019) Regression Analysis: A Practical Introduction. 1st Ed. London: Routledge.  Berndt, A.E. (2020) ‘Sampling Methods’, Journal of human lactation, 36(2), pp. 224-226. DOI: 10.1177/0890334420906850  Blunden, A. (2021) Hegel, Marx and Vygotsky. The Netherlands: Brill.   Booth, J.N. et al. (2014) ‘Associations between objectively measured physical activity and academic attainment in adolescents from a UK cohort’, British journal of sports medicine, 48(3), pp. 265-270. DOI: 10.1136/bjsports-2013-092334   Booth, J.N. et al. (2014) ‘Associations between objectively measured physical activity and academic attainment in adolescents from a UK cohort’, British journal of sports medicine, 48(3), pp. 265-270 [Table]. Available at: https://www.proquest.com/docview/1779364099?accountid=130472&amp;parentSessionId=NxA7bdgWQiua1ZoXU3lbcTTyWWvc4yd0O3wuC4%2FpCok%3D&amp;pq-origsite=primo# (Accessed: 31 October 2022).  Boyle, I. (2020) The Effect of a Sedentary Lifestyle on your Brain. [Image] Available at: https://keepinfit.net/health-mental-health/the-effect-of-a-sedentary-lifestyle-on-your-brain (Accessed: 1 November 2022).  Clarke, V. and Braun, V. (2017) ‘Thematic Analysis’, The journal of Positive Psychology, 12(3), pp. 297-298.  DOI: 10.1080/17439760.2016.1262613  Coffelt, T. (2017) ‘Confidentiality and anonymity of participants’, in Allen, M.(ed.) The SAGE Encyclopedia of Communication Research Methods. California: SAGE Publications.  Cooksey, R.W. (2020) Illustrating Statistical Procedures: Finding Meaning in Quantitative Data. 3rd Ed. Springer Singapore.   Delice, A. (2010) ‘The Sampling Issues in Quantitative Research’, Educational Sciences: Theory and Practice, 10(4), pp. 2001-2018. Available at: https://www.proquest.com/docview/857523673?accountid=130472&amp;parentSessionId=rVrGAUYsY72fqbLS1ERo8QWwAIjgpd6qPLcpdZO7RnQ%3D&amp;pq-origsite=primo   Department Equalities Office (2013) Government and industry join forces to help get more women and girls in STEM. Available at: https://www.gov.uk/government/news/government-and-industry-join-forces-to-help-get-more-women-and-girls-in-stem  (Accessed: 28 October 2022).  Department for Digital, Culture, Media and Sport (2022) Physical Activity. Available at: https://www.ethnicity-facts-figures.service.gov.uk/health/diet-and-exercise/physical-activity/latest#:~:text=Main%20facts%20and%20figures%201%20from%20November%202020,consistent%20for%20the%20last%206%20years%20More%20items (Accessed: 31 October 2022).  Dunn, T.J. and Kennedy, M. (2019) ‘Technology Enhanced Learning in higher education; motivations, engagement and academic achievement’, Computers and Education, 137, pp. 104-113. DOI: 10.1016/j.compedu.2019.04.004   Hall, R.P. (2020) Mixing methods in social research: qualitative, quantitative and combined methods. London: SAGE Publications.  Have, M. et al. (2018) ‘Classroom-based physical activity improves children’s math achievement – A randomized controlled trial’, PLoS one, 13(12), pp. .e0208787-e0208787. DOI: 10.1371/journal.pone.0208787   Healy, K. (2019) Data Visualisation: A Practical Introduction. Princeton: Princeton University Press.   Lee, K. and Zhang, L. (2022) ‘Cumulative Effects of Poverty on Children’s Social-Emotional Development: Absolute Poverty and Relative Poverty’, Community Mental Health Journal, 58(5), pp. 930-943. DOI: 10.1007/s10597-021-00901-x   Mavilidi, M.F. et al. (2020) ‘Effects of different types of classroom physical activity breaks on children’s on-task behaviour, academic achievement and cognition’, Acta Paedriatrica, 109(1), pp. 158-165. DOI: 10.1111/apa.14892  National Health Service Digital (2021) Statistics on Obesity, Physical Activity and Diet, England 2021. Available at: https://digital.nhs.uk/data-and-information/publications/statistical/statistics-on-obesity-physical-activity-and-diet/england-2021 (Accessed: 28 October 2022).   Oulton, K. et al. (2016) ‘Assent for children’s participation in research: why it matter and making it meaningful: Assent for children’s participation in research’, Child: care, health and development, 42(4), pp. 588-597. DOI: 10.1111/cch.12344   Panhwar, A.H., Ansari, A. and Shah, A.A. (2017)  ‘Post-positivism: an effective paradigm for social and educational research’, International research journal for arts and humanities, 45(45), pp. 253-259. Available at:   https://www.proquest.com/docview/2044301228?accountid=130472&amp;parentSessionId=404rcQLWo2eCYVgG6L9iaHxi%2FGHqiK0YaDyL4bGEZDQ%3D&amp;pq-origsite=primo  Public Health England (2019) Physical activity helps children to deal with life’s challenges. Available at: https://www.gov.uk/government/news/physical-activity-helps-children-to-deal-with-life-s-challenges (Accessed on: 18 October 2022).   Robert-Holmes, G. (2018) Doing Your Early Years Research Project. A Step-by-Step Guide. 4th Ed. London: Sage.  Shipway, R., Jago, L. and Deery, M. (2020) ‘Quantitative and Qualitative research tools in events’, Page, S.J. and Connell, J. (2020) The Routledge Handbook of Events. 2nd Ed. London: Routledge.  Troiano, R.P. et al. (2014) ‘Evolution of accelerometer methods for physical activity research’, British Journal of Sports Medicine, 48(13), pp. 1019-1023. DOI:10.1136/bjsports-2014-093546  Wassenaar, T.M. et al. (2021) ‘The effect of a one-year vigorous physical activity intervention on fitness, cognitive performance and mental health in young adolescents: the Fit to Study cluster randomised controlled trial’, International Journal of Behavioural Nutrition and Physical Activity, 18(1), pp. 1-15. DOI: 10.1186/s12966-021-01113-y   Welsh Government (2014) Wales – a Play Friendly Country. Available at: https://gov.wales/sites/default/files/publications/2019-07/wales-a-play-friendly-country.pdf (Accessed: 31 October 2022).   Welsh Government (2021) Future Trends Report Wales 2021: Narrative Summary. Available at: https://gov.wales/future-trends-2021-html (Accessed on: 17 October 2022).  Wisker, G. (2019) The Undergraduate Research Handbook. 2nd Ed. London: Macmillan International Higher Education.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Associations between objectively measured physical activity and academic attainment in adolescents from a UK cohort (Booth et al, 2014)</dc:title>
  <dc:creator>declan harris</dc:creator>
  <cp:lastModifiedBy>declan harris</cp:lastModifiedBy>
  <cp:revision>1</cp:revision>
  <dcterms:created xsi:type="dcterms:W3CDTF">2022-10-18T13:24:17Z</dcterms:created>
  <dcterms:modified xsi:type="dcterms:W3CDTF">2022-11-03T18:13:32Z</dcterms:modified>
</cp:coreProperties>
</file>