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16"/>
  </p:notesMasterIdLst>
  <p:sldIdLst>
    <p:sldId id="256" r:id="rId5"/>
    <p:sldId id="257" r:id="rId6"/>
    <p:sldId id="258" r:id="rId7"/>
    <p:sldId id="259" r:id="rId8"/>
    <p:sldId id="260" r:id="rId9"/>
    <p:sldId id="262" r:id="rId10"/>
    <p:sldId id="268"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1D2DF7-6B21-408E-A0E6-8E463FF24D10}" v="19" dt="2020-12-18T09:29:47.5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9" d="100"/>
          <a:sy n="49" d="100"/>
        </p:scale>
        <p:origin x="86"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Lowrie Williams (1801640)" userId="ef7630b3-6bb6-49d7-b7fc-c01944ac0311" providerId="ADAL" clId="{A11D2DF7-6B21-408E-A0E6-8E463FF24D10}"/>
    <pc:docChg chg="undo custSel mod addSld delSld modSld sldOrd">
      <pc:chgData name="Georgia Lowrie Williams (1801640)" userId="ef7630b3-6bb6-49d7-b7fc-c01944ac0311" providerId="ADAL" clId="{A11D2DF7-6B21-408E-A0E6-8E463FF24D10}" dt="2020-12-18T09:29:57.349" v="2641" actId="20577"/>
      <pc:docMkLst>
        <pc:docMk/>
      </pc:docMkLst>
      <pc:sldChg chg="modSp mod">
        <pc:chgData name="Georgia Lowrie Williams (1801640)" userId="ef7630b3-6bb6-49d7-b7fc-c01944ac0311" providerId="ADAL" clId="{A11D2DF7-6B21-408E-A0E6-8E463FF24D10}" dt="2020-12-18T09:07:09.804" v="2509" actId="313"/>
        <pc:sldMkLst>
          <pc:docMk/>
          <pc:sldMk cId="776518377" sldId="256"/>
        </pc:sldMkLst>
        <pc:spChg chg="mod">
          <ac:chgData name="Georgia Lowrie Williams (1801640)" userId="ef7630b3-6bb6-49d7-b7fc-c01944ac0311" providerId="ADAL" clId="{A11D2DF7-6B21-408E-A0E6-8E463FF24D10}" dt="2020-12-18T09:07:09.804" v="2509" actId="313"/>
          <ac:spMkLst>
            <pc:docMk/>
            <pc:sldMk cId="776518377" sldId="256"/>
            <ac:spMk id="2" creationId="{F5A331BF-DEEE-4544-BE03-2C1D01AE9407}"/>
          </ac:spMkLst>
        </pc:spChg>
      </pc:sldChg>
      <pc:sldChg chg="addSp delSp modSp del mod">
        <pc:chgData name="Georgia Lowrie Williams (1801640)" userId="ef7630b3-6bb6-49d7-b7fc-c01944ac0311" providerId="ADAL" clId="{A11D2DF7-6B21-408E-A0E6-8E463FF24D10}" dt="2020-12-18T02:40:04.736" v="736" actId="2696"/>
        <pc:sldMkLst>
          <pc:docMk/>
          <pc:sldMk cId="3304327187" sldId="261"/>
        </pc:sldMkLst>
        <pc:spChg chg="add del mod">
          <ac:chgData name="Georgia Lowrie Williams (1801640)" userId="ef7630b3-6bb6-49d7-b7fc-c01944ac0311" providerId="ADAL" clId="{A11D2DF7-6B21-408E-A0E6-8E463FF24D10}" dt="2020-12-18T02:39:59.487" v="735"/>
          <ac:spMkLst>
            <pc:docMk/>
            <pc:sldMk cId="3304327187" sldId="261"/>
            <ac:spMk id="4" creationId="{786B0D8C-959C-4047-8E27-1F31C8CF943B}"/>
          </ac:spMkLst>
        </pc:spChg>
      </pc:sldChg>
      <pc:sldChg chg="del">
        <pc:chgData name="Georgia Lowrie Williams (1801640)" userId="ef7630b3-6bb6-49d7-b7fc-c01944ac0311" providerId="ADAL" clId="{A11D2DF7-6B21-408E-A0E6-8E463FF24D10}" dt="2020-12-18T02:41:39.403" v="769" actId="47"/>
        <pc:sldMkLst>
          <pc:docMk/>
          <pc:sldMk cId="2591570345" sldId="263"/>
        </pc:sldMkLst>
      </pc:sldChg>
      <pc:sldChg chg="addSp modSp mod">
        <pc:chgData name="Georgia Lowrie Williams (1801640)" userId="ef7630b3-6bb6-49d7-b7fc-c01944ac0311" providerId="ADAL" clId="{A11D2DF7-6B21-408E-A0E6-8E463FF24D10}" dt="2020-12-18T02:34:24.605" v="730" actId="1076"/>
        <pc:sldMkLst>
          <pc:docMk/>
          <pc:sldMk cId="163512864" sldId="264"/>
        </pc:sldMkLst>
        <pc:spChg chg="mod">
          <ac:chgData name="Georgia Lowrie Williams (1801640)" userId="ef7630b3-6bb6-49d7-b7fc-c01944ac0311" providerId="ADAL" clId="{A11D2DF7-6B21-408E-A0E6-8E463FF24D10}" dt="2020-12-18T02:10:17.614" v="15" actId="20577"/>
          <ac:spMkLst>
            <pc:docMk/>
            <pc:sldMk cId="163512864" sldId="264"/>
            <ac:spMk id="2" creationId="{1E3CCDBD-33FF-4E18-A8A5-0875CC2A7620}"/>
          </ac:spMkLst>
        </pc:spChg>
        <pc:spChg chg="mod">
          <ac:chgData name="Georgia Lowrie Williams (1801640)" userId="ef7630b3-6bb6-49d7-b7fc-c01944ac0311" providerId="ADAL" clId="{A11D2DF7-6B21-408E-A0E6-8E463FF24D10}" dt="2020-12-18T02:34:24.605" v="730" actId="1076"/>
          <ac:spMkLst>
            <pc:docMk/>
            <pc:sldMk cId="163512864" sldId="264"/>
            <ac:spMk id="3" creationId="{F4247BBE-8315-4169-A779-77A9F55DF990}"/>
          </ac:spMkLst>
        </pc:spChg>
        <pc:spChg chg="add mod">
          <ac:chgData name="Georgia Lowrie Williams (1801640)" userId="ef7630b3-6bb6-49d7-b7fc-c01944ac0311" providerId="ADAL" clId="{A11D2DF7-6B21-408E-A0E6-8E463FF24D10}" dt="2020-12-18T02:16:48.376" v="400" actId="14100"/>
          <ac:spMkLst>
            <pc:docMk/>
            <pc:sldMk cId="163512864" sldId="264"/>
            <ac:spMk id="4" creationId="{89A4B0F4-89BF-4540-8374-85865119B929}"/>
          </ac:spMkLst>
        </pc:spChg>
      </pc:sldChg>
      <pc:sldChg chg="addSp delSp modSp mod setBg">
        <pc:chgData name="Georgia Lowrie Williams (1801640)" userId="ef7630b3-6bb6-49d7-b7fc-c01944ac0311" providerId="ADAL" clId="{A11D2DF7-6B21-408E-A0E6-8E463FF24D10}" dt="2020-12-18T02:59:40.047" v="2013" actId="20577"/>
        <pc:sldMkLst>
          <pc:docMk/>
          <pc:sldMk cId="749674563" sldId="265"/>
        </pc:sldMkLst>
        <pc:spChg chg="mod">
          <ac:chgData name="Georgia Lowrie Williams (1801640)" userId="ef7630b3-6bb6-49d7-b7fc-c01944ac0311" providerId="ADAL" clId="{A11D2DF7-6B21-408E-A0E6-8E463FF24D10}" dt="2020-12-18T02:58:50.271" v="1976" actId="26606"/>
          <ac:spMkLst>
            <pc:docMk/>
            <pc:sldMk cId="749674563" sldId="265"/>
            <ac:spMk id="2" creationId="{D7E918FA-D86F-41D8-9104-0EB81F23FE42}"/>
          </ac:spMkLst>
        </pc:spChg>
        <pc:spChg chg="mod ord">
          <ac:chgData name="Georgia Lowrie Williams (1801640)" userId="ef7630b3-6bb6-49d7-b7fc-c01944ac0311" providerId="ADAL" clId="{A11D2DF7-6B21-408E-A0E6-8E463FF24D10}" dt="2020-12-18T02:58:50.271" v="1976" actId="26606"/>
          <ac:spMkLst>
            <pc:docMk/>
            <pc:sldMk cId="749674563" sldId="265"/>
            <ac:spMk id="3" creationId="{BD21128F-AA97-4E8C-8790-5BEDFC9DB8B1}"/>
          </ac:spMkLst>
        </pc:spChg>
        <pc:spChg chg="add mod">
          <ac:chgData name="Georgia Lowrie Williams (1801640)" userId="ef7630b3-6bb6-49d7-b7fc-c01944ac0311" providerId="ADAL" clId="{A11D2DF7-6B21-408E-A0E6-8E463FF24D10}" dt="2020-12-18T02:59:40.047" v="2013" actId="20577"/>
          <ac:spMkLst>
            <pc:docMk/>
            <pc:sldMk cId="749674563" sldId="265"/>
            <ac:spMk id="5" creationId="{0DF77F90-97AC-4E95-B31E-4B879E266DD1}"/>
          </ac:spMkLst>
        </pc:spChg>
        <pc:spChg chg="add del">
          <ac:chgData name="Georgia Lowrie Williams (1801640)" userId="ef7630b3-6bb6-49d7-b7fc-c01944ac0311" providerId="ADAL" clId="{A11D2DF7-6B21-408E-A0E6-8E463FF24D10}" dt="2020-12-18T02:58:50.255" v="1975" actId="26606"/>
          <ac:spMkLst>
            <pc:docMk/>
            <pc:sldMk cId="749674563" sldId="265"/>
            <ac:spMk id="9" creationId="{010B2E9B-7C1F-4F51-B45D-B7A4DEB7A537}"/>
          </ac:spMkLst>
        </pc:spChg>
        <pc:spChg chg="add del">
          <ac:chgData name="Georgia Lowrie Williams (1801640)" userId="ef7630b3-6bb6-49d7-b7fc-c01944ac0311" providerId="ADAL" clId="{A11D2DF7-6B21-408E-A0E6-8E463FF24D10}" dt="2020-12-18T02:58:50.255" v="1975" actId="26606"/>
          <ac:spMkLst>
            <pc:docMk/>
            <pc:sldMk cId="749674563" sldId="265"/>
            <ac:spMk id="11" creationId="{09EF05D6-F04B-4F92-9224-92BDFB098549}"/>
          </ac:spMkLst>
        </pc:spChg>
        <pc:spChg chg="add del">
          <ac:chgData name="Georgia Lowrie Williams (1801640)" userId="ef7630b3-6bb6-49d7-b7fc-c01944ac0311" providerId="ADAL" clId="{A11D2DF7-6B21-408E-A0E6-8E463FF24D10}" dt="2020-12-18T02:58:50.255" v="1975" actId="26606"/>
          <ac:spMkLst>
            <pc:docMk/>
            <pc:sldMk cId="749674563" sldId="265"/>
            <ac:spMk id="13" creationId="{4B50AB73-5D4A-48BB-9E44-1BE4C17E2AED}"/>
          </ac:spMkLst>
        </pc:spChg>
        <pc:spChg chg="add">
          <ac:chgData name="Georgia Lowrie Williams (1801640)" userId="ef7630b3-6bb6-49d7-b7fc-c01944ac0311" providerId="ADAL" clId="{A11D2DF7-6B21-408E-A0E6-8E463FF24D10}" dt="2020-12-18T02:58:50.271" v="1976" actId="26606"/>
          <ac:spMkLst>
            <pc:docMk/>
            <pc:sldMk cId="749674563" sldId="265"/>
            <ac:spMk id="15" creationId="{446ECDAF-E08A-4938-9E85-2C8C46EE860A}"/>
          </ac:spMkLst>
        </pc:spChg>
        <pc:spChg chg="add">
          <ac:chgData name="Georgia Lowrie Williams (1801640)" userId="ef7630b3-6bb6-49d7-b7fc-c01944ac0311" providerId="ADAL" clId="{A11D2DF7-6B21-408E-A0E6-8E463FF24D10}" dt="2020-12-18T02:58:50.271" v="1976" actId="26606"/>
          <ac:spMkLst>
            <pc:docMk/>
            <pc:sldMk cId="749674563" sldId="265"/>
            <ac:spMk id="16" creationId="{84E30AF0-4FE2-4C74-AE5B-8386D6520C39}"/>
          </ac:spMkLst>
        </pc:spChg>
        <pc:spChg chg="add">
          <ac:chgData name="Georgia Lowrie Williams (1801640)" userId="ef7630b3-6bb6-49d7-b7fc-c01944ac0311" providerId="ADAL" clId="{A11D2DF7-6B21-408E-A0E6-8E463FF24D10}" dt="2020-12-18T02:58:50.271" v="1976" actId="26606"/>
          <ac:spMkLst>
            <pc:docMk/>
            <pc:sldMk cId="749674563" sldId="265"/>
            <ac:spMk id="17" creationId="{61F8C671-E083-47BA-A195-0232B7B7868B}"/>
          </ac:spMkLst>
        </pc:spChg>
        <pc:picChg chg="add mod">
          <ac:chgData name="Georgia Lowrie Williams (1801640)" userId="ef7630b3-6bb6-49d7-b7fc-c01944ac0311" providerId="ADAL" clId="{A11D2DF7-6B21-408E-A0E6-8E463FF24D10}" dt="2020-12-18T02:58:50.271" v="1976" actId="26606"/>
          <ac:picMkLst>
            <pc:docMk/>
            <pc:sldMk cId="749674563" sldId="265"/>
            <ac:picMk id="4" creationId="{5C359AC2-A0B4-43E8-89C9-489F2EA90F6F}"/>
          </ac:picMkLst>
        </pc:picChg>
      </pc:sldChg>
      <pc:sldChg chg="modSp mod">
        <pc:chgData name="Georgia Lowrie Williams (1801640)" userId="ef7630b3-6bb6-49d7-b7fc-c01944ac0311" providerId="ADAL" clId="{A11D2DF7-6B21-408E-A0E6-8E463FF24D10}" dt="2020-12-18T09:29:57.349" v="2641" actId="20577"/>
        <pc:sldMkLst>
          <pc:docMk/>
          <pc:sldMk cId="3353836451" sldId="266"/>
        </pc:sldMkLst>
        <pc:spChg chg="mod">
          <ac:chgData name="Georgia Lowrie Williams (1801640)" userId="ef7630b3-6bb6-49d7-b7fc-c01944ac0311" providerId="ADAL" clId="{A11D2DF7-6B21-408E-A0E6-8E463FF24D10}" dt="2020-12-18T09:29:57.349" v="2641" actId="20577"/>
          <ac:spMkLst>
            <pc:docMk/>
            <pc:sldMk cId="3353836451" sldId="266"/>
            <ac:spMk id="3" creationId="{5907016A-D910-43EE-BAA4-0273B740754F}"/>
          </ac:spMkLst>
        </pc:spChg>
      </pc:sldChg>
      <pc:sldChg chg="modSp new mod">
        <pc:chgData name="Georgia Lowrie Williams (1801640)" userId="ef7630b3-6bb6-49d7-b7fc-c01944ac0311" providerId="ADAL" clId="{A11D2DF7-6B21-408E-A0E6-8E463FF24D10}" dt="2020-12-18T03:00:16.994" v="2080" actId="20577"/>
        <pc:sldMkLst>
          <pc:docMk/>
          <pc:sldMk cId="1168564510" sldId="267"/>
        </pc:sldMkLst>
        <pc:spChg chg="mod">
          <ac:chgData name="Georgia Lowrie Williams (1801640)" userId="ef7630b3-6bb6-49d7-b7fc-c01944ac0311" providerId="ADAL" clId="{A11D2DF7-6B21-408E-A0E6-8E463FF24D10}" dt="2020-12-18T02:17:18.409" v="424" actId="20577"/>
          <ac:spMkLst>
            <pc:docMk/>
            <pc:sldMk cId="1168564510" sldId="267"/>
            <ac:spMk id="2" creationId="{5F0B1301-3D7A-4BBE-84FB-768E11AE26F0}"/>
          </ac:spMkLst>
        </pc:spChg>
        <pc:spChg chg="mod">
          <ac:chgData name="Georgia Lowrie Williams (1801640)" userId="ef7630b3-6bb6-49d7-b7fc-c01944ac0311" providerId="ADAL" clId="{A11D2DF7-6B21-408E-A0E6-8E463FF24D10}" dt="2020-12-18T03:00:16.994" v="2080" actId="20577"/>
          <ac:spMkLst>
            <pc:docMk/>
            <pc:sldMk cId="1168564510" sldId="267"/>
            <ac:spMk id="3" creationId="{1C42FA9F-7D2D-4AB1-9E18-9182FF935553}"/>
          </ac:spMkLst>
        </pc:spChg>
      </pc:sldChg>
      <pc:sldChg chg="addSp modSp new mod ord">
        <pc:chgData name="Georgia Lowrie Williams (1801640)" userId="ef7630b3-6bb6-49d7-b7fc-c01944ac0311" providerId="ADAL" clId="{A11D2DF7-6B21-408E-A0E6-8E463FF24D10}" dt="2020-12-18T02:48:02.931" v="1181" actId="20577"/>
        <pc:sldMkLst>
          <pc:docMk/>
          <pc:sldMk cId="4047233993" sldId="268"/>
        </pc:sldMkLst>
        <pc:spChg chg="mod">
          <ac:chgData name="Georgia Lowrie Williams (1801640)" userId="ef7630b3-6bb6-49d7-b7fc-c01944ac0311" providerId="ADAL" clId="{A11D2DF7-6B21-408E-A0E6-8E463FF24D10}" dt="2020-12-18T02:40:33.935" v="766" actId="20577"/>
          <ac:spMkLst>
            <pc:docMk/>
            <pc:sldMk cId="4047233993" sldId="268"/>
            <ac:spMk id="2" creationId="{5686887C-6544-4F1F-A17D-188F6B3B3BA0}"/>
          </ac:spMkLst>
        </pc:spChg>
        <pc:spChg chg="mod">
          <ac:chgData name="Georgia Lowrie Williams (1801640)" userId="ef7630b3-6bb6-49d7-b7fc-c01944ac0311" providerId="ADAL" clId="{A11D2DF7-6B21-408E-A0E6-8E463FF24D10}" dt="2020-12-18T02:46:33.168" v="1052" actId="14100"/>
          <ac:spMkLst>
            <pc:docMk/>
            <pc:sldMk cId="4047233993" sldId="268"/>
            <ac:spMk id="3" creationId="{2199AAD9-6453-49A8-856E-F20DFFA79A34}"/>
          </ac:spMkLst>
        </pc:spChg>
        <pc:spChg chg="add mod">
          <ac:chgData name="Georgia Lowrie Williams (1801640)" userId="ef7630b3-6bb6-49d7-b7fc-c01944ac0311" providerId="ADAL" clId="{A11D2DF7-6B21-408E-A0E6-8E463FF24D10}" dt="2020-12-18T02:48:02.931" v="1181" actId="20577"/>
          <ac:spMkLst>
            <pc:docMk/>
            <pc:sldMk cId="4047233993" sldId="268"/>
            <ac:spMk id="4" creationId="{8CBD4DEB-157E-47FD-B918-FF434ECF8A55}"/>
          </ac:spMkLst>
        </pc:spChg>
      </pc:sldChg>
      <pc:sldChg chg="modSp new del mod">
        <pc:chgData name="Georgia Lowrie Williams (1801640)" userId="ef7630b3-6bb6-49d7-b7fc-c01944ac0311" providerId="ADAL" clId="{A11D2DF7-6B21-408E-A0E6-8E463FF24D10}" dt="2020-12-18T02:51:59.941" v="1192" actId="2696"/>
        <pc:sldMkLst>
          <pc:docMk/>
          <pc:sldMk cId="4017935284" sldId="269"/>
        </pc:sldMkLst>
        <pc:spChg chg="mod">
          <ac:chgData name="Georgia Lowrie Williams (1801640)" userId="ef7630b3-6bb6-49d7-b7fc-c01944ac0311" providerId="ADAL" clId="{A11D2DF7-6B21-408E-A0E6-8E463FF24D10}" dt="2020-12-18T02:51:55.110" v="1191" actId="20577"/>
          <ac:spMkLst>
            <pc:docMk/>
            <pc:sldMk cId="4017935284" sldId="269"/>
            <ac:spMk id="2" creationId="{EACCB519-F2CA-48BF-8C62-6FFFF4CE33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65ED4E-D318-4CE0-AABD-F40837BFD3B5}" type="datetimeFigureOut">
              <a:rPr lang="en-GB" smtClean="0"/>
              <a:t>18/12/2020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0550B6-D1D4-4E62-AE01-F5187A91990B}" type="slidenum">
              <a:rPr lang="en-GB" smtClean="0"/>
              <a:t>‹#›</a:t>
            </a:fld>
            <a:endParaRPr lang="en-GB"/>
          </a:p>
        </p:txBody>
      </p:sp>
    </p:spTree>
    <p:extLst>
      <p:ext uri="{BB962C8B-B14F-4D97-AF65-F5344CB8AC3E}">
        <p14:creationId xmlns:p14="http://schemas.microsoft.com/office/powerpoint/2010/main" val="3427710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Char char="-"/>
            </a:pPr>
            <a:r>
              <a:rPr lang="en-GB" dirty="0"/>
              <a:t>What is a selective school system?</a:t>
            </a:r>
          </a:p>
          <a:p>
            <a:pPr>
              <a:buFontTx/>
              <a:buChar char="-"/>
            </a:pPr>
            <a:r>
              <a:rPr lang="en-GB" dirty="0"/>
              <a:t>Why do we need selective schools?</a:t>
            </a:r>
          </a:p>
          <a:p>
            <a:pPr>
              <a:buFontTx/>
              <a:buChar char="-"/>
            </a:pPr>
            <a:r>
              <a:rPr lang="en-GB" dirty="0" err="1"/>
              <a:t>Einstiens</a:t>
            </a:r>
            <a:r>
              <a:rPr lang="en-GB" dirty="0"/>
              <a:t> goldfish, SEN/IEN schools</a:t>
            </a:r>
          </a:p>
          <a:p>
            <a:pPr>
              <a:buFontTx/>
              <a:buChar char="-"/>
            </a:pPr>
            <a:r>
              <a:rPr lang="en-GB" dirty="0" err="1"/>
              <a:t>Montosurri</a:t>
            </a:r>
            <a:r>
              <a:rPr lang="en-GB" dirty="0"/>
              <a:t>, Holt, </a:t>
            </a:r>
            <a:r>
              <a:rPr lang="en-GB" dirty="0" err="1"/>
              <a:t>Frooble</a:t>
            </a:r>
            <a:r>
              <a:rPr lang="en-GB" dirty="0"/>
              <a:t>, </a:t>
            </a:r>
            <a:r>
              <a:rPr lang="en-GB" dirty="0" err="1"/>
              <a:t>Begotti</a:t>
            </a:r>
            <a:r>
              <a:rPr lang="en-GB" dirty="0"/>
              <a:t>, </a:t>
            </a:r>
            <a:r>
              <a:rPr lang="en-GB" dirty="0" err="1"/>
              <a:t>Peire</a:t>
            </a:r>
            <a:endParaRPr lang="en-GB" dirty="0"/>
          </a:p>
          <a:p>
            <a:endParaRPr lang="en-GB" dirty="0"/>
          </a:p>
        </p:txBody>
      </p:sp>
      <p:sp>
        <p:nvSpPr>
          <p:cNvPr id="4" name="Slide Number Placeholder 3"/>
          <p:cNvSpPr>
            <a:spLocks noGrp="1"/>
          </p:cNvSpPr>
          <p:nvPr>
            <p:ph type="sldNum" sz="quarter" idx="5"/>
          </p:nvPr>
        </p:nvSpPr>
        <p:spPr/>
        <p:txBody>
          <a:bodyPr/>
          <a:lstStyle/>
          <a:p>
            <a:fld id="{970550B6-D1D4-4E62-AE01-F5187A91990B}" type="slidenum">
              <a:rPr lang="en-GB" smtClean="0"/>
              <a:t>2</a:t>
            </a:fld>
            <a:endParaRPr lang="en-GB"/>
          </a:p>
        </p:txBody>
      </p:sp>
    </p:spTree>
    <p:extLst>
      <p:ext uri="{BB962C8B-B14F-4D97-AF65-F5344CB8AC3E}">
        <p14:creationId xmlns:p14="http://schemas.microsoft.com/office/powerpoint/2010/main" val="1378417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Friday, December 18, 2020</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605671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Friday, December 18, 2020</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8940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Friday, December 18, 2020</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14938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Friday, December 18, 2020</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52458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Friday, December 18, 2020</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0653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Friday, December 18, 2020</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74598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Friday, December 18, 2020</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055899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Friday, December 18, 2020</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67464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Friday, December 18, 2020</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62594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Friday, December 18, 2020</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5194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Friday, December 18, 2020</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79367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Friday, December 18, 2020</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94795042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types-of-school/faith-school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chemeClr val="accent2"/>
              </a:gs>
              <a:gs pos="100000">
                <a:schemeClr val="accent6">
                  <a:lumMod val="75000"/>
                  <a:alpha val="8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5">
                  <a:alpha val="35000"/>
                </a:schemeClr>
              </a:gs>
              <a:gs pos="100000">
                <a:schemeClr val="accent6">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3">
            <a:extLst>
              <a:ext uri="{FF2B5EF4-FFF2-40B4-BE49-F238E27FC236}">
                <a16:creationId xmlns:a16="http://schemas.microsoft.com/office/drawing/2014/main" id="{9C1FA78A-C938-45B7-8553-CC249C60A0EB}"/>
              </a:ext>
            </a:extLst>
          </p:cNvPr>
          <p:cNvPicPr>
            <a:picLocks noChangeAspect="1"/>
          </p:cNvPicPr>
          <p:nvPr/>
        </p:nvPicPr>
        <p:blipFill rotWithShape="1">
          <a:blip r:embed="rId2"/>
          <a:srcRect l="7010" r="13773"/>
          <a:stretch/>
        </p:blipFill>
        <p:spPr>
          <a:xfrm>
            <a:off x="4038603" y="10"/>
            <a:ext cx="8160021"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5A331BF-DEEE-4544-BE03-2C1D01AE9407}"/>
              </a:ext>
            </a:extLst>
          </p:cNvPr>
          <p:cNvSpPr>
            <a:spLocks noGrp="1"/>
          </p:cNvSpPr>
          <p:nvPr>
            <p:ph type="ctrTitle"/>
          </p:nvPr>
        </p:nvSpPr>
        <p:spPr>
          <a:xfrm>
            <a:off x="133165" y="2950387"/>
            <a:ext cx="3802340" cy="3531403"/>
          </a:xfrm>
        </p:spPr>
        <p:txBody>
          <a:bodyPr anchor="t">
            <a:normAutofit/>
          </a:bodyPr>
          <a:lstStyle/>
          <a:p>
            <a:pPr algn="l"/>
            <a:r>
              <a:rPr lang="en-GB" sz="2800" b="0" spc="0" dirty="0">
                <a:solidFill>
                  <a:schemeClr val="bg1">
                    <a:lumMod val="85000"/>
                  </a:schemeClr>
                </a:solidFill>
                <a:cs typeface="Calibri" panose="020F0502020204030204" pitchFamily="34" charset="0"/>
              </a:rPr>
              <a:t>Advantages and disadvantages of selective systems in the 21</a:t>
            </a:r>
            <a:r>
              <a:rPr lang="en-GB" sz="2800" b="0" spc="0" baseline="30000" dirty="0">
                <a:solidFill>
                  <a:schemeClr val="bg1">
                    <a:lumMod val="85000"/>
                  </a:schemeClr>
                </a:solidFill>
                <a:cs typeface="Calibri" panose="020F0502020204030204" pitchFamily="34" charset="0"/>
              </a:rPr>
              <a:t>st</a:t>
            </a:r>
            <a:r>
              <a:rPr lang="en-GB" sz="2800" b="0" spc="0" dirty="0">
                <a:solidFill>
                  <a:schemeClr val="bg1">
                    <a:lumMod val="85000"/>
                  </a:schemeClr>
                </a:solidFill>
                <a:cs typeface="Calibri" panose="020F0502020204030204" pitchFamily="34" charset="0"/>
              </a:rPr>
              <a:t> Century</a:t>
            </a:r>
          </a:p>
        </p:txBody>
      </p:sp>
      <p:sp>
        <p:nvSpPr>
          <p:cNvPr id="3" name="Subtitle 2">
            <a:extLst>
              <a:ext uri="{FF2B5EF4-FFF2-40B4-BE49-F238E27FC236}">
                <a16:creationId xmlns:a16="http://schemas.microsoft.com/office/drawing/2014/main" id="{23FA9C63-9AC3-451F-8024-8BD7364C6CB3}"/>
              </a:ext>
            </a:extLst>
          </p:cNvPr>
          <p:cNvSpPr>
            <a:spLocks noGrp="1"/>
          </p:cNvSpPr>
          <p:nvPr>
            <p:ph type="subTitle" idx="1"/>
          </p:nvPr>
        </p:nvSpPr>
        <p:spPr>
          <a:xfrm>
            <a:off x="642026" y="525970"/>
            <a:ext cx="2937753" cy="1600225"/>
          </a:xfrm>
        </p:spPr>
        <p:txBody>
          <a:bodyPr anchor="b">
            <a:normAutofit/>
          </a:bodyPr>
          <a:lstStyle/>
          <a:p>
            <a:pPr algn="r"/>
            <a:r>
              <a:rPr lang="en-GB" sz="1200" spc="0" dirty="0">
                <a:solidFill>
                  <a:schemeClr val="bg1"/>
                </a:solidFill>
              </a:rPr>
              <a:t>Georgia Williams 1801640</a:t>
            </a:r>
          </a:p>
        </p:txBody>
      </p:sp>
    </p:spTree>
    <p:extLst>
      <p:ext uri="{BB962C8B-B14F-4D97-AF65-F5344CB8AC3E}">
        <p14:creationId xmlns:p14="http://schemas.microsoft.com/office/powerpoint/2010/main" val="776518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85332-CEE4-4E82-AB0B-62B8B4361DF2}"/>
              </a:ext>
            </a:extLst>
          </p:cNvPr>
          <p:cNvSpPr>
            <a:spLocks noGrp="1"/>
          </p:cNvSpPr>
          <p:nvPr>
            <p:ph type="title"/>
          </p:nvPr>
        </p:nvSpPr>
        <p:spPr>
          <a:xfrm>
            <a:off x="1371600" y="1228550"/>
            <a:ext cx="4350870" cy="921526"/>
          </a:xfrm>
        </p:spPr>
        <p:txBody>
          <a:bodyPr vert="horz" lIns="0" tIns="0" rIns="0" bIns="0" rtlCol="0" anchor="t">
            <a:normAutofit/>
          </a:bodyPr>
          <a:lstStyle/>
          <a:p>
            <a:r>
              <a:rPr lang="en-US" sz="3700" spc="750"/>
              <a:t>introduction</a:t>
            </a:r>
          </a:p>
        </p:txBody>
      </p:sp>
      <p:sp>
        <p:nvSpPr>
          <p:cNvPr id="15" name="Rectangle 14">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1C327E6-C252-4527-82AE-F607F32AAA93}"/>
              </a:ext>
            </a:extLst>
          </p:cNvPr>
          <p:cNvPicPr>
            <a:picLocks noChangeAspect="1"/>
          </p:cNvPicPr>
          <p:nvPr/>
        </p:nvPicPr>
        <p:blipFill rotWithShape="1">
          <a:blip r:embed="rId3"/>
          <a:srcRect l="11137" r="13958" b="-1"/>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6" name="TextBox 5">
            <a:extLst>
              <a:ext uri="{FF2B5EF4-FFF2-40B4-BE49-F238E27FC236}">
                <a16:creationId xmlns:a16="http://schemas.microsoft.com/office/drawing/2014/main" id="{506FBEE6-6AE3-4DC0-9258-D5F208393FE1}"/>
              </a:ext>
            </a:extLst>
          </p:cNvPr>
          <p:cNvSpPr txBox="1"/>
          <p:nvPr/>
        </p:nvSpPr>
        <p:spPr>
          <a:xfrm>
            <a:off x="457200" y="2150076"/>
            <a:ext cx="4756162" cy="2985433"/>
          </a:xfrm>
          <a:prstGeom prst="rect">
            <a:avLst/>
          </a:prstGeom>
          <a:noFill/>
        </p:spPr>
        <p:txBody>
          <a:bodyPr wrap="square" rtlCol="0">
            <a:spAutoFit/>
          </a:bodyPr>
          <a:lstStyle/>
          <a:p>
            <a:r>
              <a:rPr lang="en-GB" sz="2400" dirty="0"/>
              <a:t>What is a selective school system? </a:t>
            </a:r>
          </a:p>
          <a:p>
            <a:endParaRPr lang="en-GB" sz="2400" dirty="0"/>
          </a:p>
          <a:p>
            <a:r>
              <a:rPr lang="en-GB" sz="2000" dirty="0"/>
              <a:t>A selective school is a school where children are measured on certain abilities in order to gain a place. These abilities may be measured through academia or alternatively they can be measured through a child possessing a certain skill such as, sport, language or music.</a:t>
            </a:r>
          </a:p>
        </p:txBody>
      </p:sp>
      <p:sp>
        <p:nvSpPr>
          <p:cNvPr id="7" name="TextBox 6">
            <a:extLst>
              <a:ext uri="{FF2B5EF4-FFF2-40B4-BE49-F238E27FC236}">
                <a16:creationId xmlns:a16="http://schemas.microsoft.com/office/drawing/2014/main" id="{87F43B2E-C8A0-45F1-8F31-ED946FEB4EE2}"/>
              </a:ext>
            </a:extLst>
          </p:cNvPr>
          <p:cNvSpPr txBox="1"/>
          <p:nvPr/>
        </p:nvSpPr>
        <p:spPr>
          <a:xfrm>
            <a:off x="7386260" y="6029154"/>
            <a:ext cx="2175641" cy="369332"/>
          </a:xfrm>
          <a:prstGeom prst="rect">
            <a:avLst/>
          </a:prstGeom>
          <a:noFill/>
        </p:spPr>
        <p:txBody>
          <a:bodyPr wrap="square" rtlCol="0">
            <a:spAutoFit/>
          </a:bodyPr>
          <a:lstStyle/>
          <a:p>
            <a:r>
              <a:rPr lang="en-GB" dirty="0"/>
              <a:t>Picture 1, </a:t>
            </a:r>
            <a:r>
              <a:rPr lang="en-GB" i="1" dirty="0"/>
              <a:t>A School</a:t>
            </a:r>
            <a:r>
              <a:rPr lang="en-GB" dirty="0"/>
              <a:t>. </a:t>
            </a:r>
          </a:p>
        </p:txBody>
      </p:sp>
    </p:spTree>
    <p:extLst>
      <p:ext uri="{BB962C8B-B14F-4D97-AF65-F5344CB8AC3E}">
        <p14:creationId xmlns:p14="http://schemas.microsoft.com/office/powerpoint/2010/main" val="3251152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23582-7510-45C3-814F-CCDAD16455EF}"/>
              </a:ext>
            </a:extLst>
          </p:cNvPr>
          <p:cNvSpPr>
            <a:spLocks noGrp="1"/>
          </p:cNvSpPr>
          <p:nvPr>
            <p:ph type="title"/>
          </p:nvPr>
        </p:nvSpPr>
        <p:spPr>
          <a:xfrm>
            <a:off x="1371600" y="1228550"/>
            <a:ext cx="4350870" cy="2947210"/>
          </a:xfrm>
        </p:spPr>
        <p:txBody>
          <a:bodyPr vert="horz" lIns="0" tIns="0" rIns="0" bIns="0" rtlCol="0" anchor="t">
            <a:normAutofit/>
          </a:bodyPr>
          <a:lstStyle/>
          <a:p>
            <a:r>
              <a:rPr lang="en-US" sz="4000" spc="750"/>
              <a:t>Grammar school</a:t>
            </a:r>
          </a:p>
        </p:txBody>
      </p:sp>
      <p:sp>
        <p:nvSpPr>
          <p:cNvPr id="15" name="Rectangle 14">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A753168-3C93-47F8-9F82-782E0E937F52}"/>
              </a:ext>
            </a:extLst>
          </p:cNvPr>
          <p:cNvPicPr>
            <a:picLocks noChangeAspect="1"/>
          </p:cNvPicPr>
          <p:nvPr/>
        </p:nvPicPr>
        <p:blipFill rotWithShape="1">
          <a:blip r:embed="rId2"/>
          <a:srcRect l="13212" r="20287" b="-2"/>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 name="TextBox 4">
            <a:extLst>
              <a:ext uri="{FF2B5EF4-FFF2-40B4-BE49-F238E27FC236}">
                <a16:creationId xmlns:a16="http://schemas.microsoft.com/office/drawing/2014/main" id="{8B7B156A-13B2-4A65-8C45-F2D160F72D0D}"/>
              </a:ext>
            </a:extLst>
          </p:cNvPr>
          <p:cNvSpPr txBox="1"/>
          <p:nvPr/>
        </p:nvSpPr>
        <p:spPr>
          <a:xfrm>
            <a:off x="373530" y="2651953"/>
            <a:ext cx="5265270" cy="1631216"/>
          </a:xfrm>
          <a:prstGeom prst="rect">
            <a:avLst/>
          </a:prstGeom>
          <a:noFill/>
        </p:spPr>
        <p:txBody>
          <a:bodyPr wrap="square" rtlCol="0">
            <a:spAutoFit/>
          </a:bodyPr>
          <a:lstStyle/>
          <a:p>
            <a:r>
              <a:rPr lang="en-GB" sz="2000" dirty="0"/>
              <a:t>Grammar Schools are a type of selective school, that require an entry exam in order to gain a place. The exam is known as the 11+ exam and based on the scores determines if a pupil will be allowed into that school.</a:t>
            </a:r>
          </a:p>
        </p:txBody>
      </p:sp>
      <p:sp>
        <p:nvSpPr>
          <p:cNvPr id="6" name="TextBox 5">
            <a:extLst>
              <a:ext uri="{FF2B5EF4-FFF2-40B4-BE49-F238E27FC236}">
                <a16:creationId xmlns:a16="http://schemas.microsoft.com/office/drawing/2014/main" id="{21CB4899-B1EB-4E15-9567-BCF7DE4B3958}"/>
              </a:ext>
            </a:extLst>
          </p:cNvPr>
          <p:cNvSpPr txBox="1"/>
          <p:nvPr/>
        </p:nvSpPr>
        <p:spPr>
          <a:xfrm>
            <a:off x="6713483" y="5956731"/>
            <a:ext cx="3521196" cy="369332"/>
          </a:xfrm>
          <a:prstGeom prst="rect">
            <a:avLst/>
          </a:prstGeom>
          <a:noFill/>
        </p:spPr>
        <p:txBody>
          <a:bodyPr wrap="square" rtlCol="0">
            <a:spAutoFit/>
          </a:bodyPr>
          <a:lstStyle/>
          <a:p>
            <a:r>
              <a:rPr lang="en-GB" dirty="0"/>
              <a:t>Picture 2, </a:t>
            </a:r>
            <a:r>
              <a:rPr lang="en-GB" i="1" dirty="0"/>
              <a:t>The School 11+ Exam.</a:t>
            </a:r>
            <a:endParaRPr lang="en-GB" dirty="0"/>
          </a:p>
        </p:txBody>
      </p:sp>
    </p:spTree>
    <p:extLst>
      <p:ext uri="{BB962C8B-B14F-4D97-AF65-F5344CB8AC3E}">
        <p14:creationId xmlns:p14="http://schemas.microsoft.com/office/powerpoint/2010/main" val="1072900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6FE426-C643-42B3-939F-FEEAA4E405D8}"/>
              </a:ext>
            </a:extLst>
          </p:cNvPr>
          <p:cNvSpPr>
            <a:spLocks noGrp="1"/>
          </p:cNvSpPr>
          <p:nvPr>
            <p:ph type="title"/>
          </p:nvPr>
        </p:nvSpPr>
        <p:spPr>
          <a:xfrm>
            <a:off x="1371600" y="457200"/>
            <a:ext cx="5268036" cy="2140145"/>
          </a:xfrm>
        </p:spPr>
        <p:txBody>
          <a:bodyPr anchor="b">
            <a:normAutofit/>
          </a:bodyPr>
          <a:lstStyle/>
          <a:p>
            <a:r>
              <a:rPr lang="en-GB" spc="0"/>
              <a:t>Religious based school</a:t>
            </a:r>
            <a:endParaRPr lang="en-GB" spc="0" dirty="0"/>
          </a:p>
        </p:txBody>
      </p:sp>
      <p:sp>
        <p:nvSpPr>
          <p:cNvPr id="3" name="Content Placeholder 2">
            <a:extLst>
              <a:ext uri="{FF2B5EF4-FFF2-40B4-BE49-F238E27FC236}">
                <a16:creationId xmlns:a16="http://schemas.microsoft.com/office/drawing/2014/main" id="{5999F01C-E406-42F5-BD78-88FA6863290C}"/>
              </a:ext>
            </a:extLst>
          </p:cNvPr>
          <p:cNvSpPr>
            <a:spLocks noGrp="1"/>
          </p:cNvSpPr>
          <p:nvPr>
            <p:ph idx="1"/>
          </p:nvPr>
        </p:nvSpPr>
        <p:spPr>
          <a:xfrm>
            <a:off x="1371599" y="3054545"/>
            <a:ext cx="5268037" cy="2567508"/>
          </a:xfrm>
        </p:spPr>
        <p:txBody>
          <a:bodyPr anchor="t">
            <a:normAutofit/>
          </a:bodyPr>
          <a:lstStyle/>
          <a:p>
            <a:pPr marL="0" indent="0">
              <a:buNone/>
            </a:pPr>
            <a:r>
              <a:rPr lang="en-GB" sz="2000" dirty="0"/>
              <a:t>There can be many different types of faith schools. A faith school as described as a school that must follow the national curriculum but is allowed to teach whatever religion they want as part of religious studies. Although, a faith academy is able to follow their own religious criteria. </a:t>
            </a:r>
          </a:p>
          <a:p>
            <a:pPr marL="0" indent="0">
              <a:buNone/>
            </a:pPr>
            <a:endParaRPr lang="en-GB" sz="1600" dirty="0"/>
          </a:p>
        </p:txBody>
      </p:sp>
      <p:pic>
        <p:nvPicPr>
          <p:cNvPr id="4" name="Picture 3">
            <a:extLst>
              <a:ext uri="{FF2B5EF4-FFF2-40B4-BE49-F238E27FC236}">
                <a16:creationId xmlns:a16="http://schemas.microsoft.com/office/drawing/2014/main" id="{AC33EEB0-75BA-4A90-958F-B361E637D9B4}"/>
              </a:ext>
            </a:extLst>
          </p:cNvPr>
          <p:cNvPicPr>
            <a:picLocks noChangeAspect="1"/>
          </p:cNvPicPr>
          <p:nvPr/>
        </p:nvPicPr>
        <p:blipFill rotWithShape="1">
          <a:blip r:embed="rId2"/>
          <a:srcRect l="13828" r="20923" b="2"/>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AE0C088-34A5-4233-B83C-B2DF95BF1FEC}"/>
              </a:ext>
            </a:extLst>
          </p:cNvPr>
          <p:cNvSpPr txBox="1"/>
          <p:nvPr/>
        </p:nvSpPr>
        <p:spPr>
          <a:xfrm>
            <a:off x="7977352" y="5622053"/>
            <a:ext cx="2617076" cy="369332"/>
          </a:xfrm>
          <a:prstGeom prst="rect">
            <a:avLst/>
          </a:prstGeom>
          <a:noFill/>
        </p:spPr>
        <p:txBody>
          <a:bodyPr wrap="square" rtlCol="0">
            <a:spAutoFit/>
          </a:bodyPr>
          <a:lstStyle/>
          <a:p>
            <a:r>
              <a:rPr lang="en-GB" dirty="0"/>
              <a:t>Picture 3, </a:t>
            </a:r>
            <a:r>
              <a:rPr lang="en-GB" i="1" dirty="0"/>
              <a:t>A Jewish Yeshiva. </a:t>
            </a:r>
            <a:endParaRPr lang="en-GB" dirty="0"/>
          </a:p>
        </p:txBody>
      </p:sp>
    </p:spTree>
    <p:extLst>
      <p:ext uri="{BB962C8B-B14F-4D97-AF65-F5344CB8AC3E}">
        <p14:creationId xmlns:p14="http://schemas.microsoft.com/office/powerpoint/2010/main" val="930429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7D3CA-6FEE-4DF4-977A-FE224497322E}"/>
              </a:ext>
            </a:extLst>
          </p:cNvPr>
          <p:cNvSpPr>
            <a:spLocks noGrp="1"/>
          </p:cNvSpPr>
          <p:nvPr>
            <p:ph type="title"/>
          </p:nvPr>
        </p:nvSpPr>
        <p:spPr/>
        <p:txBody>
          <a:bodyPr/>
          <a:lstStyle/>
          <a:p>
            <a:r>
              <a:rPr lang="en-GB" spc="0" dirty="0"/>
              <a:t>Gender based schools</a:t>
            </a:r>
          </a:p>
        </p:txBody>
      </p:sp>
      <p:pic>
        <p:nvPicPr>
          <p:cNvPr id="4" name="Picture 3">
            <a:extLst>
              <a:ext uri="{FF2B5EF4-FFF2-40B4-BE49-F238E27FC236}">
                <a16:creationId xmlns:a16="http://schemas.microsoft.com/office/drawing/2014/main" id="{B132225E-C709-449E-BC69-28B778A2C6F5}"/>
              </a:ext>
            </a:extLst>
          </p:cNvPr>
          <p:cNvPicPr>
            <a:picLocks noChangeAspect="1"/>
          </p:cNvPicPr>
          <p:nvPr/>
        </p:nvPicPr>
        <p:blipFill>
          <a:blip r:embed="rId2"/>
          <a:stretch>
            <a:fillRect/>
          </a:stretch>
        </p:blipFill>
        <p:spPr>
          <a:xfrm>
            <a:off x="1162739" y="3752249"/>
            <a:ext cx="9274033" cy="2065227"/>
          </a:xfrm>
          <a:prstGeom prst="rect">
            <a:avLst/>
          </a:prstGeom>
        </p:spPr>
      </p:pic>
      <p:sp>
        <p:nvSpPr>
          <p:cNvPr id="5" name="TextBox 4">
            <a:extLst>
              <a:ext uri="{FF2B5EF4-FFF2-40B4-BE49-F238E27FC236}">
                <a16:creationId xmlns:a16="http://schemas.microsoft.com/office/drawing/2014/main" id="{FAA66CCA-8625-40C0-BD04-841458625A46}"/>
              </a:ext>
            </a:extLst>
          </p:cNvPr>
          <p:cNvSpPr txBox="1"/>
          <p:nvPr/>
        </p:nvSpPr>
        <p:spPr>
          <a:xfrm>
            <a:off x="1024759" y="2459421"/>
            <a:ext cx="9412013" cy="707886"/>
          </a:xfrm>
          <a:prstGeom prst="rect">
            <a:avLst/>
          </a:prstGeom>
          <a:noFill/>
        </p:spPr>
        <p:txBody>
          <a:bodyPr wrap="square" rtlCol="0">
            <a:spAutoFit/>
          </a:bodyPr>
          <a:lstStyle/>
          <a:p>
            <a:r>
              <a:rPr lang="en-GB" sz="2000" dirty="0"/>
              <a:t>A popular Grammar school is Queen Elizabeth's School for boys. Some selective schools not only base academic ability, but also gender. </a:t>
            </a:r>
          </a:p>
        </p:txBody>
      </p:sp>
    </p:spTree>
    <p:extLst>
      <p:ext uri="{BB962C8B-B14F-4D97-AF65-F5344CB8AC3E}">
        <p14:creationId xmlns:p14="http://schemas.microsoft.com/office/powerpoint/2010/main" val="3076546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34882-3B0F-4D2F-9AD4-252DF3255542}"/>
              </a:ext>
            </a:extLst>
          </p:cNvPr>
          <p:cNvSpPr>
            <a:spLocks noGrp="1"/>
          </p:cNvSpPr>
          <p:nvPr>
            <p:ph type="title"/>
          </p:nvPr>
        </p:nvSpPr>
        <p:spPr>
          <a:xfrm>
            <a:off x="1371598" y="462743"/>
            <a:ext cx="5327375" cy="1560022"/>
          </a:xfrm>
        </p:spPr>
        <p:txBody>
          <a:bodyPr anchor="b">
            <a:normAutofit/>
          </a:bodyPr>
          <a:lstStyle/>
          <a:p>
            <a:r>
              <a:rPr lang="en-GB" spc="0"/>
              <a:t>SEN / IEN</a:t>
            </a:r>
            <a:endParaRPr lang="en-GB" spc="0" dirty="0"/>
          </a:p>
        </p:txBody>
      </p:sp>
      <p:sp>
        <p:nvSpPr>
          <p:cNvPr id="3" name="Content Placeholder 2">
            <a:extLst>
              <a:ext uri="{FF2B5EF4-FFF2-40B4-BE49-F238E27FC236}">
                <a16:creationId xmlns:a16="http://schemas.microsoft.com/office/drawing/2014/main" id="{34BF1DBB-9881-4375-8871-1338052D7FE2}"/>
              </a:ext>
            </a:extLst>
          </p:cNvPr>
          <p:cNvSpPr>
            <a:spLocks noGrp="1"/>
          </p:cNvSpPr>
          <p:nvPr>
            <p:ph idx="1"/>
          </p:nvPr>
        </p:nvSpPr>
        <p:spPr>
          <a:xfrm>
            <a:off x="1371598" y="2857920"/>
            <a:ext cx="5327373" cy="1977316"/>
          </a:xfrm>
        </p:spPr>
        <p:txBody>
          <a:bodyPr>
            <a:normAutofit/>
          </a:bodyPr>
          <a:lstStyle/>
          <a:p>
            <a:pPr marL="0" indent="0">
              <a:buNone/>
            </a:pPr>
            <a:r>
              <a:rPr lang="en-GB" sz="2000" dirty="0"/>
              <a:t>A “special education school” or “individual education school” can come under the category as a selective school system as the pupils are given places based on their ability. </a:t>
            </a:r>
          </a:p>
        </p:txBody>
      </p:sp>
      <p:sp>
        <p:nvSpPr>
          <p:cNvPr id="17" name="Rectangle 10">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2">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0B54B9C2-099A-494F-A358-368CDCC75D00}"/>
              </a:ext>
            </a:extLst>
          </p:cNvPr>
          <p:cNvPicPr>
            <a:picLocks noChangeAspect="1"/>
          </p:cNvPicPr>
          <p:nvPr/>
        </p:nvPicPr>
        <p:blipFill>
          <a:blip r:embed="rId2"/>
          <a:stretch>
            <a:fillRect/>
          </a:stretch>
        </p:blipFill>
        <p:spPr>
          <a:xfrm>
            <a:off x="7169796" y="1028699"/>
            <a:ext cx="4076701" cy="4076701"/>
          </a:xfrm>
          <a:prstGeom prst="rect">
            <a:avLst/>
          </a:prstGeom>
        </p:spPr>
      </p:pic>
      <p:sp>
        <p:nvSpPr>
          <p:cNvPr id="5" name="TextBox 4">
            <a:extLst>
              <a:ext uri="{FF2B5EF4-FFF2-40B4-BE49-F238E27FC236}">
                <a16:creationId xmlns:a16="http://schemas.microsoft.com/office/drawing/2014/main" id="{8DA28B07-012F-4671-A97A-63E270F26031}"/>
              </a:ext>
            </a:extLst>
          </p:cNvPr>
          <p:cNvSpPr txBox="1"/>
          <p:nvPr/>
        </p:nvSpPr>
        <p:spPr>
          <a:xfrm>
            <a:off x="7169796" y="5425302"/>
            <a:ext cx="3650604" cy="369332"/>
          </a:xfrm>
          <a:prstGeom prst="rect">
            <a:avLst/>
          </a:prstGeom>
          <a:noFill/>
        </p:spPr>
        <p:txBody>
          <a:bodyPr wrap="square" rtlCol="0">
            <a:spAutoFit/>
          </a:bodyPr>
          <a:lstStyle/>
          <a:p>
            <a:r>
              <a:rPr lang="en-GB" dirty="0"/>
              <a:t>Picture 5: Trinity Fields School Logo.</a:t>
            </a:r>
          </a:p>
        </p:txBody>
      </p:sp>
    </p:spTree>
    <p:extLst>
      <p:ext uri="{BB962C8B-B14F-4D97-AF65-F5344CB8AC3E}">
        <p14:creationId xmlns:p14="http://schemas.microsoft.com/office/powerpoint/2010/main" val="5969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6887C-6544-4F1F-A17D-188F6B3B3BA0}"/>
              </a:ext>
            </a:extLst>
          </p:cNvPr>
          <p:cNvSpPr>
            <a:spLocks noGrp="1"/>
          </p:cNvSpPr>
          <p:nvPr>
            <p:ph type="title"/>
          </p:nvPr>
        </p:nvSpPr>
        <p:spPr/>
        <p:txBody>
          <a:bodyPr/>
          <a:lstStyle/>
          <a:p>
            <a:r>
              <a:rPr lang="en-GB" spc="0" dirty="0"/>
              <a:t>Neo-Humanist Education</a:t>
            </a:r>
          </a:p>
        </p:txBody>
      </p:sp>
      <p:sp>
        <p:nvSpPr>
          <p:cNvPr id="3" name="Content Placeholder 2">
            <a:extLst>
              <a:ext uri="{FF2B5EF4-FFF2-40B4-BE49-F238E27FC236}">
                <a16:creationId xmlns:a16="http://schemas.microsoft.com/office/drawing/2014/main" id="{2199AAD9-6453-49A8-856E-F20DFFA79A34}"/>
              </a:ext>
            </a:extLst>
          </p:cNvPr>
          <p:cNvSpPr>
            <a:spLocks noGrp="1"/>
          </p:cNvSpPr>
          <p:nvPr>
            <p:ph idx="1"/>
          </p:nvPr>
        </p:nvSpPr>
        <p:spPr>
          <a:xfrm>
            <a:off x="1371600" y="2112264"/>
            <a:ext cx="10241280" cy="2932702"/>
          </a:xfrm>
        </p:spPr>
        <p:txBody>
          <a:bodyPr/>
          <a:lstStyle/>
          <a:p>
            <a:r>
              <a:rPr lang="en-GB" dirty="0"/>
              <a:t>A neo-humanist school is another type of selective school in which the parents select this adapted way of learning. They believe in neo-humanist schools that learning should be self-directed and use a variety of different curriculums. </a:t>
            </a:r>
          </a:p>
          <a:p>
            <a:r>
              <a:rPr lang="en-GB" dirty="0"/>
              <a:t>“</a:t>
            </a:r>
            <a:r>
              <a:rPr lang="en-GB" b="0" i="0" dirty="0">
                <a:effectLst/>
              </a:rPr>
              <a:t>With the intention of giving children the opportunity to be able to gain holistic knowledge integrated with their primary education.” 2.</a:t>
            </a:r>
            <a:endParaRPr lang="en-GB" dirty="0"/>
          </a:p>
        </p:txBody>
      </p:sp>
      <p:sp>
        <p:nvSpPr>
          <p:cNvPr id="4" name="TextBox 3">
            <a:extLst>
              <a:ext uri="{FF2B5EF4-FFF2-40B4-BE49-F238E27FC236}">
                <a16:creationId xmlns:a16="http://schemas.microsoft.com/office/drawing/2014/main" id="{8CBD4DEB-157E-47FD-B918-FF434ECF8A55}"/>
              </a:ext>
            </a:extLst>
          </p:cNvPr>
          <p:cNvSpPr txBox="1"/>
          <p:nvPr/>
        </p:nvSpPr>
        <p:spPr>
          <a:xfrm>
            <a:off x="1371600" y="5533697"/>
            <a:ext cx="8292662" cy="923330"/>
          </a:xfrm>
          <a:prstGeom prst="rect">
            <a:avLst/>
          </a:prstGeom>
          <a:noFill/>
        </p:spPr>
        <p:txBody>
          <a:bodyPr wrap="square" rtlCol="0">
            <a:spAutoFit/>
          </a:bodyPr>
          <a:lstStyle/>
          <a:p>
            <a:r>
              <a:rPr lang="en-GB" dirty="0"/>
              <a:t>Footnotes:</a:t>
            </a:r>
          </a:p>
          <a:p>
            <a:r>
              <a:rPr lang="en-GB" dirty="0"/>
              <a:t>Sunrise Primary and Nursery School, </a:t>
            </a:r>
            <a:r>
              <a:rPr lang="en-GB" i="1" dirty="0"/>
              <a:t>Nursery and Primary education in North London, </a:t>
            </a:r>
            <a:r>
              <a:rPr lang="en-GB" dirty="0"/>
              <a:t> 2020 &lt;http://sunrise.org.uk/&gt; [accessed 17.12.2020].</a:t>
            </a:r>
          </a:p>
        </p:txBody>
      </p:sp>
    </p:spTree>
    <p:extLst>
      <p:ext uri="{BB962C8B-B14F-4D97-AF65-F5344CB8AC3E}">
        <p14:creationId xmlns:p14="http://schemas.microsoft.com/office/powerpoint/2010/main" val="4047233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CCDBD-33FF-4E18-A8A5-0875CC2A7620}"/>
              </a:ext>
            </a:extLst>
          </p:cNvPr>
          <p:cNvSpPr>
            <a:spLocks noGrp="1"/>
          </p:cNvSpPr>
          <p:nvPr>
            <p:ph type="title"/>
          </p:nvPr>
        </p:nvSpPr>
        <p:spPr/>
        <p:txBody>
          <a:bodyPr/>
          <a:lstStyle/>
          <a:p>
            <a:r>
              <a:rPr lang="en-GB" spc="0" dirty="0"/>
              <a:t>A.S. Neil</a:t>
            </a:r>
          </a:p>
        </p:txBody>
      </p:sp>
      <p:sp>
        <p:nvSpPr>
          <p:cNvPr id="3" name="Content Placeholder 2">
            <a:extLst>
              <a:ext uri="{FF2B5EF4-FFF2-40B4-BE49-F238E27FC236}">
                <a16:creationId xmlns:a16="http://schemas.microsoft.com/office/drawing/2014/main" id="{F4247BBE-8315-4169-A779-77A9F55DF990}"/>
              </a:ext>
            </a:extLst>
          </p:cNvPr>
          <p:cNvSpPr>
            <a:spLocks noGrp="1"/>
          </p:cNvSpPr>
          <p:nvPr>
            <p:ph idx="1"/>
          </p:nvPr>
        </p:nvSpPr>
        <p:spPr>
          <a:xfrm>
            <a:off x="1371600" y="2630791"/>
            <a:ext cx="10241280" cy="2175957"/>
          </a:xfrm>
        </p:spPr>
        <p:txBody>
          <a:bodyPr>
            <a:normAutofit fontScale="92500"/>
          </a:bodyPr>
          <a:lstStyle/>
          <a:p>
            <a:r>
              <a:rPr lang="en-GB" dirty="0"/>
              <a:t>A.S Neil was a Scottish educator that founded the Summer hill School and he is said to have “championed free self-development in the education of children.”1</a:t>
            </a:r>
          </a:p>
          <a:p>
            <a:r>
              <a:rPr lang="en-GB" dirty="0"/>
              <a:t>According to the Summerhill website, the school promotes a different style of learning. They adopt an equal approach to learning where pupils and teachers have an equal status and the children are able to take their education into their own hands.</a:t>
            </a:r>
          </a:p>
          <a:p>
            <a:endParaRPr lang="en-GB" dirty="0"/>
          </a:p>
        </p:txBody>
      </p:sp>
      <p:sp>
        <p:nvSpPr>
          <p:cNvPr id="4" name="TextBox 3">
            <a:extLst>
              <a:ext uri="{FF2B5EF4-FFF2-40B4-BE49-F238E27FC236}">
                <a16:creationId xmlns:a16="http://schemas.microsoft.com/office/drawing/2014/main" id="{89A4B0F4-89BF-4540-8374-85865119B929}"/>
              </a:ext>
            </a:extLst>
          </p:cNvPr>
          <p:cNvSpPr txBox="1"/>
          <p:nvPr/>
        </p:nvSpPr>
        <p:spPr>
          <a:xfrm>
            <a:off x="236483" y="5407572"/>
            <a:ext cx="11955517" cy="923330"/>
          </a:xfrm>
          <a:prstGeom prst="rect">
            <a:avLst/>
          </a:prstGeom>
          <a:noFill/>
        </p:spPr>
        <p:txBody>
          <a:bodyPr wrap="square" rtlCol="0">
            <a:spAutoFit/>
          </a:bodyPr>
          <a:lstStyle/>
          <a:p>
            <a:r>
              <a:rPr lang="en-GB" dirty="0"/>
              <a:t>Footnotes:</a:t>
            </a:r>
          </a:p>
          <a:p>
            <a:r>
              <a:rPr lang="en-GB" dirty="0"/>
              <a:t>1. The editors of encyclopaedia Britannica, </a:t>
            </a:r>
            <a:r>
              <a:rPr lang="en-GB" i="1" dirty="0"/>
              <a:t>A.S. Neil, </a:t>
            </a:r>
            <a:r>
              <a:rPr lang="en-GB" dirty="0"/>
              <a:t> -2020 &lt;https://www.britannica.com/biography/A-S-Neill&gt; [accessed 16.12.2020]</a:t>
            </a:r>
          </a:p>
        </p:txBody>
      </p:sp>
    </p:spTree>
    <p:extLst>
      <p:ext uri="{BB962C8B-B14F-4D97-AF65-F5344CB8AC3E}">
        <p14:creationId xmlns:p14="http://schemas.microsoft.com/office/powerpoint/2010/main" val="163512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46ECDAF-E08A-4938-9E85-2C8C46EE8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E918FA-D86F-41D8-9104-0EB81F23FE42}"/>
              </a:ext>
            </a:extLst>
          </p:cNvPr>
          <p:cNvSpPr>
            <a:spLocks noGrp="1"/>
          </p:cNvSpPr>
          <p:nvPr>
            <p:ph type="title"/>
          </p:nvPr>
        </p:nvSpPr>
        <p:spPr>
          <a:xfrm>
            <a:off x="1055076" y="473826"/>
            <a:ext cx="5160667" cy="1658471"/>
          </a:xfrm>
        </p:spPr>
        <p:txBody>
          <a:bodyPr anchor="b">
            <a:normAutofit/>
          </a:bodyPr>
          <a:lstStyle/>
          <a:p>
            <a:pPr algn="r"/>
            <a:r>
              <a:rPr lang="en-GB" sz="4000" spc="0"/>
              <a:t>conclusion</a:t>
            </a:r>
          </a:p>
        </p:txBody>
      </p:sp>
      <p:sp>
        <p:nvSpPr>
          <p:cNvPr id="3" name="Content Placeholder 2">
            <a:extLst>
              <a:ext uri="{FF2B5EF4-FFF2-40B4-BE49-F238E27FC236}">
                <a16:creationId xmlns:a16="http://schemas.microsoft.com/office/drawing/2014/main" id="{BD21128F-AA97-4E8C-8790-5BEDFC9DB8B1}"/>
              </a:ext>
            </a:extLst>
          </p:cNvPr>
          <p:cNvSpPr>
            <a:spLocks noGrp="1"/>
          </p:cNvSpPr>
          <p:nvPr>
            <p:ph idx="1"/>
          </p:nvPr>
        </p:nvSpPr>
        <p:spPr>
          <a:xfrm>
            <a:off x="1371601" y="2606123"/>
            <a:ext cx="4724400" cy="3262414"/>
          </a:xfrm>
        </p:spPr>
        <p:txBody>
          <a:bodyPr anchor="b">
            <a:normAutofit/>
          </a:bodyPr>
          <a:lstStyle/>
          <a:p>
            <a:pPr algn="r">
              <a:lnSpc>
                <a:spcPct val="110000"/>
              </a:lnSpc>
            </a:pPr>
            <a:r>
              <a:rPr lang="en-GB" sz="1500"/>
              <a:t>Overall there are many ways in which a selective school system is beneficial in the 21</a:t>
            </a:r>
            <a:r>
              <a:rPr lang="en-GB" sz="1500" baseline="30000"/>
              <a:t>st</a:t>
            </a:r>
            <a:r>
              <a:rPr lang="en-GB" sz="1500"/>
              <a:t> century. </a:t>
            </a:r>
          </a:p>
          <a:p>
            <a:pPr algn="r">
              <a:lnSpc>
                <a:spcPct val="110000"/>
              </a:lnSpc>
            </a:pPr>
            <a:r>
              <a:rPr lang="en-GB" sz="1500"/>
              <a:t>With an ever changing world having the selective schools can allow for curriculums to be adapted and mainstreams school are able to use the selective schooling system to see if they need to make an adaptations and vice versa. </a:t>
            </a:r>
          </a:p>
          <a:p>
            <a:pPr algn="r">
              <a:lnSpc>
                <a:spcPct val="110000"/>
              </a:lnSpc>
            </a:pPr>
            <a:r>
              <a:rPr lang="en-GB" sz="1500"/>
              <a:t>Although there are drawbacks as said above, I believe it is still a necessity to incorporate these types of schools and this way of learning for all.</a:t>
            </a:r>
          </a:p>
          <a:p>
            <a:pPr algn="r">
              <a:lnSpc>
                <a:spcPct val="110000"/>
              </a:lnSpc>
            </a:pPr>
            <a:r>
              <a:rPr lang="en-GB" sz="1500"/>
              <a:t>Every child is different and we cannot judge them the same. </a:t>
            </a:r>
          </a:p>
        </p:txBody>
      </p:sp>
      <p:pic>
        <p:nvPicPr>
          <p:cNvPr id="4" name="Picture 3">
            <a:extLst>
              <a:ext uri="{FF2B5EF4-FFF2-40B4-BE49-F238E27FC236}">
                <a16:creationId xmlns:a16="http://schemas.microsoft.com/office/drawing/2014/main" id="{5C359AC2-A0B4-43E8-89C9-489F2EA90F6F}"/>
              </a:ext>
            </a:extLst>
          </p:cNvPr>
          <p:cNvPicPr>
            <a:picLocks noChangeAspect="1"/>
          </p:cNvPicPr>
          <p:nvPr/>
        </p:nvPicPr>
        <p:blipFill rotWithShape="1">
          <a:blip r:embed="rId2"/>
          <a:srcRect r="11562" b="2"/>
          <a:stretch/>
        </p:blipFill>
        <p:spPr>
          <a:xfrm>
            <a:off x="6633135" y="1028699"/>
            <a:ext cx="5558865" cy="4839837"/>
          </a:xfrm>
          <a:prstGeom prst="rect">
            <a:avLst/>
          </a:prstGeom>
        </p:spPr>
      </p:pic>
      <p:sp>
        <p:nvSpPr>
          <p:cNvPr id="16" name="Rectangle 10">
            <a:extLst>
              <a:ext uri="{FF2B5EF4-FFF2-40B4-BE49-F238E27FC236}">
                <a16:creationId xmlns:a16="http://schemas.microsoft.com/office/drawing/2014/main" id="{84E30AF0-4FE2-4C74-AE5B-8386D6520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2">
            <a:extLst>
              <a:ext uri="{FF2B5EF4-FFF2-40B4-BE49-F238E27FC236}">
                <a16:creationId xmlns:a16="http://schemas.microsoft.com/office/drawing/2014/main" id="{61F8C671-E083-47BA-A195-0232B7B78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tx2">
                  <a:lumMod val="50000"/>
                  <a:lumOff val="50000"/>
                  <a:alpha val="3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DF77F90-97AC-4E95-B31E-4B879E266DD1}"/>
              </a:ext>
            </a:extLst>
          </p:cNvPr>
          <p:cNvSpPr txBox="1"/>
          <p:nvPr/>
        </p:nvSpPr>
        <p:spPr>
          <a:xfrm>
            <a:off x="6952593" y="6341830"/>
            <a:ext cx="3184635" cy="369332"/>
          </a:xfrm>
          <a:prstGeom prst="rect">
            <a:avLst/>
          </a:prstGeom>
          <a:noFill/>
        </p:spPr>
        <p:txBody>
          <a:bodyPr wrap="square" rtlCol="0">
            <a:spAutoFit/>
          </a:bodyPr>
          <a:lstStyle/>
          <a:p>
            <a:r>
              <a:rPr lang="en-GB" dirty="0"/>
              <a:t>Picture 7: Einstein’s goldfish</a:t>
            </a:r>
          </a:p>
        </p:txBody>
      </p:sp>
    </p:spTree>
    <p:extLst>
      <p:ext uri="{BB962C8B-B14F-4D97-AF65-F5344CB8AC3E}">
        <p14:creationId xmlns:p14="http://schemas.microsoft.com/office/powerpoint/2010/main" val="749674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7D896-80CC-4816-9A33-EFC1F0E44B74}"/>
              </a:ext>
            </a:extLst>
          </p:cNvPr>
          <p:cNvSpPr>
            <a:spLocks noGrp="1"/>
          </p:cNvSpPr>
          <p:nvPr>
            <p:ph type="title"/>
          </p:nvPr>
        </p:nvSpPr>
        <p:spPr>
          <a:xfrm>
            <a:off x="1371600" y="0"/>
            <a:ext cx="10241280" cy="1234440"/>
          </a:xfrm>
        </p:spPr>
        <p:txBody>
          <a:bodyPr/>
          <a:lstStyle/>
          <a:p>
            <a:r>
              <a:rPr lang="en-GB" spc="0" dirty="0"/>
              <a:t>references</a:t>
            </a:r>
          </a:p>
        </p:txBody>
      </p:sp>
      <p:sp>
        <p:nvSpPr>
          <p:cNvPr id="3" name="Content Placeholder 2">
            <a:extLst>
              <a:ext uri="{FF2B5EF4-FFF2-40B4-BE49-F238E27FC236}">
                <a16:creationId xmlns:a16="http://schemas.microsoft.com/office/drawing/2014/main" id="{5907016A-D910-43EE-BAA4-0273B740754F}"/>
              </a:ext>
            </a:extLst>
          </p:cNvPr>
          <p:cNvSpPr>
            <a:spLocks noGrp="1"/>
          </p:cNvSpPr>
          <p:nvPr>
            <p:ph idx="1"/>
          </p:nvPr>
        </p:nvSpPr>
        <p:spPr>
          <a:xfrm>
            <a:off x="1371600" y="1466193"/>
            <a:ext cx="10241280" cy="4605423"/>
          </a:xfrm>
        </p:spPr>
        <p:txBody>
          <a:bodyPr>
            <a:normAutofit fontScale="47500" lnSpcReduction="20000"/>
          </a:bodyPr>
          <a:lstStyle/>
          <a:p>
            <a:pPr marL="0" indent="0">
              <a:buNone/>
            </a:pPr>
            <a:r>
              <a:rPr lang="en-GB" dirty="0"/>
              <a:t>Richardson, Hannah / BBC, </a:t>
            </a:r>
            <a:r>
              <a:rPr lang="en-GB" i="1" dirty="0"/>
              <a:t>Grammar Schools: what are they and why are they controversial?, </a:t>
            </a:r>
            <a:r>
              <a:rPr lang="en-GB" dirty="0"/>
              <a:t>2016 &lt;https://www.bbc.co.uk/news/education-34538222&gt; [accessed 16.12.2020].</a:t>
            </a:r>
          </a:p>
          <a:p>
            <a:pPr marL="0" indent="0">
              <a:buNone/>
            </a:pPr>
            <a:r>
              <a:rPr lang="en-GB" dirty="0"/>
              <a:t>Gov.uk, </a:t>
            </a:r>
            <a:r>
              <a:rPr lang="en-GB" i="1" dirty="0"/>
              <a:t>Types of school, </a:t>
            </a:r>
            <a:r>
              <a:rPr lang="en-GB" dirty="0"/>
              <a:t>-2020 &lt;https://www.gov.uk/types-of-school/academies&gt; [accessed 16.12.2020]. </a:t>
            </a:r>
          </a:p>
          <a:p>
            <a:pPr marL="0" indent="0">
              <a:buNone/>
            </a:pPr>
            <a:r>
              <a:rPr lang="en-GB" dirty="0"/>
              <a:t>The School Run.com, </a:t>
            </a:r>
            <a:r>
              <a:rPr lang="en-GB" i="1" dirty="0"/>
              <a:t>What are selective and super-selective schools?</a:t>
            </a:r>
            <a:r>
              <a:rPr lang="en-GB" dirty="0"/>
              <a:t> – 2020 &lt;https://www.theschoolrun.com/selective-and-super-selective-schools&gt; [accessed 16.12.2020].</a:t>
            </a:r>
          </a:p>
          <a:p>
            <a:pPr marL="0" indent="0">
              <a:buNone/>
            </a:pPr>
            <a:r>
              <a:rPr lang="en-GB" dirty="0"/>
              <a:t>Britannia Study Link, </a:t>
            </a:r>
            <a:r>
              <a:rPr lang="en-GB" i="1" dirty="0"/>
              <a:t>UK Grammar School League Table 2020, </a:t>
            </a:r>
            <a:r>
              <a:rPr lang="en-GB" dirty="0"/>
              <a:t>-2020 &lt;https://britannia-study.com.my/top-grammar-schools-uk&gt; [accessed 16.12.2020].</a:t>
            </a:r>
          </a:p>
          <a:p>
            <a:pPr marL="0" indent="0">
              <a:buNone/>
            </a:pPr>
            <a:r>
              <a:rPr lang="en-GB" dirty="0"/>
              <a:t>Gov.uk, </a:t>
            </a:r>
            <a:r>
              <a:rPr lang="en-GB" i="1" dirty="0"/>
              <a:t>Types of School, &lt;</a:t>
            </a:r>
            <a:r>
              <a:rPr lang="en-GB" dirty="0">
                <a:hlinkClick r:id="rId2"/>
              </a:rPr>
              <a:t>https://www.gov.uk/types-of-school/faith-schools</a:t>
            </a:r>
            <a:r>
              <a:rPr lang="en-GB" dirty="0"/>
              <a:t>&gt; [accessed 16.12.2020].</a:t>
            </a:r>
          </a:p>
          <a:p>
            <a:pPr marL="0" indent="0">
              <a:buNone/>
            </a:pPr>
            <a:r>
              <a:rPr lang="en-GB" dirty="0"/>
              <a:t>The editors of encyclopaedia Britannica, </a:t>
            </a:r>
            <a:r>
              <a:rPr lang="en-GB" i="1" dirty="0"/>
              <a:t>A.S. Neil, </a:t>
            </a:r>
            <a:r>
              <a:rPr lang="en-GB" dirty="0"/>
              <a:t> -2020 &lt;https://www.britannica.com/biography/A-S-Neill&gt; [accessed 16.12.2020]</a:t>
            </a:r>
          </a:p>
          <a:p>
            <a:pPr marL="0" indent="0">
              <a:buNone/>
            </a:pPr>
            <a:r>
              <a:rPr lang="en-GB" dirty="0"/>
              <a:t>Sunrise Primary and Nursery School, </a:t>
            </a:r>
            <a:r>
              <a:rPr lang="en-GB" i="1" dirty="0"/>
              <a:t>Nursery and Primary education in North London, </a:t>
            </a:r>
            <a:r>
              <a:rPr lang="en-GB" dirty="0"/>
              <a:t> 2020 &lt;http://sunrise.org.uk/&gt; [accessed 17.12.2020].</a:t>
            </a:r>
          </a:p>
          <a:p>
            <a:pPr marL="0" indent="0">
              <a:buNone/>
            </a:pPr>
            <a:r>
              <a:rPr lang="en-GB" dirty="0" err="1"/>
              <a:t>Boffey</a:t>
            </a:r>
            <a:r>
              <a:rPr lang="en-GB" dirty="0"/>
              <a:t> Daniel, </a:t>
            </a:r>
            <a:r>
              <a:rPr lang="en-GB" i="1" dirty="0"/>
              <a:t>Just 2.6% of grammar school pupils are from poor backgrounds, new figures show, </a:t>
            </a:r>
            <a:r>
              <a:rPr lang="en-GB" dirty="0"/>
              <a:t>2016 &lt;https://www.theguardian.com/education/2016/oct/15/very-small-percentage-of-grammar-school-pupils-from-poorer-families-new-statistics-show&gt; [accessed 17.12.2020].</a:t>
            </a:r>
          </a:p>
          <a:p>
            <a:pPr marL="0" indent="0">
              <a:buNone/>
            </a:pPr>
            <a:r>
              <a:rPr lang="en-GB" dirty="0"/>
              <a:t>Abrams Fran, </a:t>
            </a:r>
            <a:r>
              <a:rPr lang="en-GB" i="1" dirty="0"/>
              <a:t>Why are orthodox Jewish religious schools unregulated</a:t>
            </a:r>
            <a:r>
              <a:rPr lang="en-GB" dirty="0"/>
              <a:t>, 2015 &lt;https://www.theguardian.com/education/2015/aug/11/orthodox-jewish-religious-schools-unregulated-london-yeshiva&gt; [accessed 17.12.2020]</a:t>
            </a:r>
          </a:p>
          <a:p>
            <a:pPr marL="0" indent="0">
              <a:buNone/>
            </a:pPr>
            <a:r>
              <a:rPr lang="en-GB" dirty="0"/>
              <a:t>Trinity Fields, 2020 &lt;http://www.trinityfieldsschoolandresourcecentre.co.uk/schoolinfo2/schooladmissions/default.htm&gt; [accessed 17.12.2020].</a:t>
            </a:r>
          </a:p>
          <a:p>
            <a:pPr marL="0" indent="0">
              <a:buNone/>
            </a:pPr>
            <a:r>
              <a:rPr lang="en-GB" dirty="0" err="1"/>
              <a:t>Riberio</a:t>
            </a:r>
            <a:r>
              <a:rPr lang="en-GB" dirty="0"/>
              <a:t> Celina, </a:t>
            </a:r>
            <a:r>
              <a:rPr lang="en-GB" i="1" dirty="0"/>
              <a:t>Co-ed versus single-sex schools: ‘it’s about more than academic outcomes’, </a:t>
            </a:r>
            <a:r>
              <a:rPr lang="en-GB" dirty="0"/>
              <a:t>2019 &lt;https://www.theguardian.com/australia-news/2019/oct/26/co-ed-versus-single-sex-schools-its-about-more-than-academic-outcomes&gt; [accessed 1712.2020].</a:t>
            </a:r>
          </a:p>
        </p:txBody>
      </p:sp>
    </p:spTree>
    <p:extLst>
      <p:ext uri="{BB962C8B-B14F-4D97-AF65-F5344CB8AC3E}">
        <p14:creationId xmlns:p14="http://schemas.microsoft.com/office/powerpoint/2010/main" val="3353836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B1301-3D7A-4BBE-84FB-768E11AE26F0}"/>
              </a:ext>
            </a:extLst>
          </p:cNvPr>
          <p:cNvSpPr>
            <a:spLocks noGrp="1"/>
          </p:cNvSpPr>
          <p:nvPr>
            <p:ph type="title"/>
          </p:nvPr>
        </p:nvSpPr>
        <p:spPr/>
        <p:txBody>
          <a:bodyPr/>
          <a:lstStyle/>
          <a:p>
            <a:r>
              <a:rPr lang="en-GB" dirty="0"/>
              <a:t>Picture references</a:t>
            </a:r>
          </a:p>
        </p:txBody>
      </p:sp>
      <p:sp>
        <p:nvSpPr>
          <p:cNvPr id="3" name="Content Placeholder 2">
            <a:extLst>
              <a:ext uri="{FF2B5EF4-FFF2-40B4-BE49-F238E27FC236}">
                <a16:creationId xmlns:a16="http://schemas.microsoft.com/office/drawing/2014/main" id="{1C42FA9F-7D2D-4AB1-9E18-9182FF935553}"/>
              </a:ext>
            </a:extLst>
          </p:cNvPr>
          <p:cNvSpPr>
            <a:spLocks noGrp="1"/>
          </p:cNvSpPr>
          <p:nvPr>
            <p:ph idx="1"/>
          </p:nvPr>
        </p:nvSpPr>
        <p:spPr/>
        <p:txBody>
          <a:bodyPr>
            <a:normAutofit fontScale="70000" lnSpcReduction="20000"/>
          </a:bodyPr>
          <a:lstStyle/>
          <a:p>
            <a:pPr marL="0" indent="0">
              <a:buNone/>
            </a:pPr>
            <a:r>
              <a:rPr lang="en-GB" dirty="0"/>
              <a:t>Picture 1: </a:t>
            </a:r>
            <a:r>
              <a:rPr lang="en-GB" i="1" dirty="0"/>
              <a:t>Best Schools in Central London, &lt;https://www.gov.uk/types-of-school/academies&gt; [accessed 16.12.2020].</a:t>
            </a:r>
          </a:p>
          <a:p>
            <a:pPr marL="0" indent="0">
              <a:buNone/>
            </a:pPr>
            <a:r>
              <a:rPr lang="en-GB" dirty="0"/>
              <a:t>Picture 2: </a:t>
            </a:r>
            <a:r>
              <a:rPr lang="en-GB" i="1" dirty="0"/>
              <a:t>Article about the 11+ exams, </a:t>
            </a:r>
            <a:r>
              <a:rPr lang="en-GB" dirty="0"/>
              <a:t>&lt;https://www.google.com/search?q=11%2B+test&amp;rlz=&gt; [accessed 16.12.2020].</a:t>
            </a:r>
          </a:p>
          <a:p>
            <a:pPr marL="0" indent="0">
              <a:buNone/>
            </a:pPr>
            <a:r>
              <a:rPr lang="en-GB" dirty="0"/>
              <a:t>Picture 3: </a:t>
            </a:r>
            <a:r>
              <a:rPr lang="en-GB" i="1" dirty="0"/>
              <a:t>New York Yeshiva, </a:t>
            </a:r>
            <a:r>
              <a:rPr lang="en-GB" dirty="0"/>
              <a:t>&lt;https://www.google.com/search?q=yeshiva&amp;rlz=&gt; [accessed 16.12.2020].</a:t>
            </a:r>
          </a:p>
          <a:p>
            <a:pPr marL="0" indent="0">
              <a:buNone/>
            </a:pPr>
            <a:r>
              <a:rPr lang="en-GB" dirty="0"/>
              <a:t>Picture 4: Queen Elizabeth’s school &lt;https://www.google.com/search?q=queen+elizabeth%27s+school&amp;rlz=&gt; [accessed 16.12.2020].</a:t>
            </a:r>
          </a:p>
          <a:p>
            <a:pPr marL="0" indent="0">
              <a:buNone/>
            </a:pPr>
            <a:r>
              <a:rPr lang="en-GB" dirty="0"/>
              <a:t>Picture 5: Trinity Fields, &lt;https://www.google.com/search?q=trinity+fields+logo&amp;rlz=&gt; [accessed 16.12.2020].</a:t>
            </a:r>
          </a:p>
          <a:p>
            <a:pPr marL="0" indent="0">
              <a:buNone/>
            </a:pPr>
            <a:r>
              <a:rPr lang="en-GB" dirty="0"/>
              <a:t>Picture 6: The History Of Montessori Schools, &lt;https://www.google.com/search?q=montessori&amp;tbm=&gt; [accessed 17.12.2020].</a:t>
            </a:r>
          </a:p>
          <a:p>
            <a:pPr marL="0" indent="0">
              <a:buNone/>
            </a:pPr>
            <a:r>
              <a:rPr lang="en-GB" dirty="0"/>
              <a:t>Picture 7: Albert Einstein’s Goldfish, &lt;https://www.google.com/search?q=eistines+goldfish&amp;rlz=&gt; [accessed 17.12.2020]</a:t>
            </a:r>
          </a:p>
          <a:p>
            <a:pPr marL="0" indent="0">
              <a:buNone/>
            </a:pPr>
            <a:endParaRPr lang="en-GB" dirty="0"/>
          </a:p>
          <a:p>
            <a:pPr marL="0" indent="0">
              <a:buNone/>
            </a:pPr>
            <a:endParaRPr lang="en-GB" i="1" dirty="0"/>
          </a:p>
        </p:txBody>
      </p:sp>
    </p:spTree>
    <p:extLst>
      <p:ext uri="{BB962C8B-B14F-4D97-AF65-F5344CB8AC3E}">
        <p14:creationId xmlns:p14="http://schemas.microsoft.com/office/powerpoint/2010/main" val="1168564510"/>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3D2229"/>
      </a:dk2>
      <a:lt2>
        <a:srgbClr val="E2E5E8"/>
      </a:lt2>
      <a:accent1>
        <a:srgbClr val="D56A17"/>
      </a:accent1>
      <a:accent2>
        <a:srgbClr val="E72D29"/>
      </a:accent2>
      <a:accent3>
        <a:srgbClr val="B8A221"/>
      </a:accent3>
      <a:accent4>
        <a:srgbClr val="14B4A3"/>
      </a:accent4>
      <a:accent5>
        <a:srgbClr val="29ADE7"/>
      </a:accent5>
      <a:accent6>
        <a:srgbClr val="174CD5"/>
      </a:accent6>
      <a:hlink>
        <a:srgbClr val="3F87BF"/>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CCDFCBBBA200248B32B2A626FE8B273" ma:contentTypeVersion="7" ma:contentTypeDescription="Create a new document." ma:contentTypeScope="" ma:versionID="bd170cb4e422965ee698b9a9a5e20995">
  <xsd:schema xmlns:xsd="http://www.w3.org/2001/XMLSchema" xmlns:xs="http://www.w3.org/2001/XMLSchema" xmlns:p="http://schemas.microsoft.com/office/2006/metadata/properties" xmlns:ns3="ada16477-4a9e-4f32-8a2f-23c8ffb0c900" xmlns:ns4="09ebbee8-2921-4cc3-be77-564d5a35cca5" targetNamespace="http://schemas.microsoft.com/office/2006/metadata/properties" ma:root="true" ma:fieldsID="3050ac3b509962e26cfad84a0983bd3d" ns3:_="" ns4:_="">
    <xsd:import namespace="ada16477-4a9e-4f32-8a2f-23c8ffb0c900"/>
    <xsd:import namespace="09ebbee8-2921-4cc3-be77-564d5a35cca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a16477-4a9e-4f32-8a2f-23c8ffb0c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9ebbee8-2921-4cc3-be77-564d5a35cca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D79B3E2-CA99-48A5-A186-BF85D116EF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a16477-4a9e-4f32-8a2f-23c8ffb0c900"/>
    <ds:schemaRef ds:uri="09ebbee8-2921-4cc3-be77-564d5a35cc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0133D3-5787-4999-A344-1C44FAA457CA}">
  <ds:schemaRefs>
    <ds:schemaRef ds:uri="ada16477-4a9e-4f32-8a2f-23c8ffb0c900"/>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09ebbee8-2921-4cc3-be77-564d5a35cca5"/>
    <ds:schemaRef ds:uri="http://www.w3.org/XML/1998/namespace"/>
  </ds:schemaRefs>
</ds:datastoreItem>
</file>

<file path=customXml/itemProps3.xml><?xml version="1.0" encoding="utf-8"?>
<ds:datastoreItem xmlns:ds="http://schemas.openxmlformats.org/officeDocument/2006/customXml" ds:itemID="{5A6313E9-B7FF-469F-8394-22B9394964E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158</TotalTime>
  <Words>1178</Words>
  <Application>Microsoft Office PowerPoint</Application>
  <PresentationFormat>Widescreen</PresentationFormat>
  <Paragraphs>59</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Tw Cen MT</vt:lpstr>
      <vt:lpstr>GradientRiseVTI</vt:lpstr>
      <vt:lpstr>Advantages and disadvantages of selective systems in the 21st Century</vt:lpstr>
      <vt:lpstr>introduction</vt:lpstr>
      <vt:lpstr>Grammar school</vt:lpstr>
      <vt:lpstr>Religious based school</vt:lpstr>
      <vt:lpstr>Gender based schools</vt:lpstr>
      <vt:lpstr>SEN / IEN</vt:lpstr>
      <vt:lpstr>Neo-Humanist Education</vt:lpstr>
      <vt:lpstr>A.S. Neil</vt:lpstr>
      <vt:lpstr>conclusion</vt:lpstr>
      <vt:lpstr>references</vt:lpstr>
      <vt:lpstr>Picture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your considered opinion, what are the benefits and disadvantages of educating children in a selective system of education in the 21st Century?”</dc:title>
  <dc:creator>Georgia Lowrie Williams (1801640)</dc:creator>
  <cp:lastModifiedBy>Georgia Lowrie Williams (1801640)</cp:lastModifiedBy>
  <cp:revision>3</cp:revision>
  <dcterms:created xsi:type="dcterms:W3CDTF">2020-12-18T01:16:09Z</dcterms:created>
  <dcterms:modified xsi:type="dcterms:W3CDTF">2020-12-18T09:30:14Z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0x0101000CCDFCBBBA200248B32B2A626FE8B273</vt:lpwstr>
  </property>
</Properties>
</file>