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5"/>
  </p:notesMasterIdLst>
  <p:handoutMasterIdLst>
    <p:handoutMasterId r:id="rId26"/>
  </p:handoutMasterIdLst>
  <p:sldIdLst>
    <p:sldId id="288" r:id="rId5"/>
    <p:sldId id="264" r:id="rId6"/>
    <p:sldId id="301" r:id="rId7"/>
    <p:sldId id="297" r:id="rId8"/>
    <p:sldId id="300" r:id="rId9"/>
    <p:sldId id="285" r:id="rId10"/>
    <p:sldId id="284" r:id="rId11"/>
    <p:sldId id="276" r:id="rId12"/>
    <p:sldId id="293" r:id="rId13"/>
    <p:sldId id="282" r:id="rId14"/>
    <p:sldId id="283" r:id="rId15"/>
    <p:sldId id="306" r:id="rId16"/>
    <p:sldId id="279" r:id="rId17"/>
    <p:sldId id="292" r:id="rId18"/>
    <p:sldId id="302" r:id="rId19"/>
    <p:sldId id="268" r:id="rId20"/>
    <p:sldId id="296" r:id="rId21"/>
    <p:sldId id="307" r:id="rId22"/>
    <p:sldId id="308" r:id="rId23"/>
    <p:sldId id="309" r:id="rId24"/>
  </p:sldIdLst>
  <p:sldSz cx="12188825" cy="6858000"/>
  <p:notesSz cx="6858000" cy="9525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3000" userDrawn="1">
          <p15:clr>
            <a:srgbClr val="A4A3A4"/>
          </p15:clr>
        </p15:guide>
        <p15:guide id="2" pos="216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4" autoAdjust="0"/>
    <p:restoredTop sz="94280" autoAdjust="0"/>
  </p:normalViewPr>
  <p:slideViewPr>
    <p:cSldViewPr showGuides="1">
      <p:cViewPr>
        <p:scale>
          <a:sx n="75" d="100"/>
          <a:sy n="75" d="100"/>
        </p:scale>
        <p:origin x="332" y="36"/>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3000"/>
        <p:guide pos="216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51F8DF-89BE-4D04-B4DB-7A8ACF7116D0}" type="doc">
      <dgm:prSet loTypeId="urn:microsoft.com/office/officeart/2005/8/layout/chevron2" loCatId="process" qsTypeId="urn:microsoft.com/office/officeart/2005/8/quickstyle/3d9" qsCatId="3D" csTypeId="urn:microsoft.com/office/officeart/2005/8/colors/colorful1" csCatId="colorful" phldr="1"/>
      <dgm:spPr>
        <a:scene3d>
          <a:camera prst="orthographicFront">
            <a:rot lat="0" lon="0" rev="0"/>
          </a:camera>
          <a:lightRig rig="soft" dir="t">
            <a:rot lat="0" lon="0" rev="0"/>
          </a:lightRig>
          <a:backdrop>
            <a:anchor x="0" y="0" z="-210000"/>
            <a:norm dx="0" dy="0" dz="914400"/>
            <a:up dx="0" dy="914400" dz="0"/>
          </a:backdrop>
        </a:scene3d>
      </dgm:spPr>
      <dgm:t>
        <a:bodyPr/>
        <a:lstStyle/>
        <a:p>
          <a:endParaRPr lang="en-GB"/>
        </a:p>
      </dgm:t>
    </dgm:pt>
    <dgm:pt modelId="{5CB0BF56-7C2B-475F-B76F-01E5442A4CF5}">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sp3d extrusionH="28000" prstMaterial="matte"/>
        </a:bodyPr>
        <a:lstStyle/>
        <a:p>
          <a:r>
            <a:rPr lang="en-GB" sz="1400" b="1" i="0" dirty="0">
              <a:solidFill>
                <a:schemeClr val="tx2"/>
              </a:solidFill>
            </a:rPr>
            <a:t>Home - Infant</a:t>
          </a:r>
        </a:p>
      </dgm:t>
    </dgm:pt>
    <dgm:pt modelId="{84832DE3-1356-4E78-BB7F-B6567FF63681}" type="parTrans" cxnId="{21D3F71A-A4B6-4F4C-AB56-7F6FFB8CA7B0}">
      <dgm:prSet/>
      <dgm:spPr/>
      <dgm:t>
        <a:bodyPr/>
        <a:lstStyle/>
        <a:p>
          <a:endParaRPr lang="en-GB"/>
        </a:p>
      </dgm:t>
    </dgm:pt>
    <dgm:pt modelId="{6E8F3121-60C8-4DFD-83DD-E0B6C4F18639}" type="sibTrans" cxnId="{21D3F71A-A4B6-4F4C-AB56-7F6FFB8CA7B0}">
      <dgm:prSet/>
      <dgm:spPr/>
      <dgm:t>
        <a:bodyPr/>
        <a:lstStyle/>
        <a:p>
          <a:endParaRPr lang="en-GB"/>
        </a:p>
      </dgm:t>
    </dgm:pt>
    <dgm:pt modelId="{AF3E815F-BB06-4887-AC99-A5C1620D2BE1}">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lstStyle/>
        <a:p>
          <a:r>
            <a:rPr lang="en-GB" sz="2400" dirty="0"/>
            <a:t>No Boundaries, New Events, Relationships Parenting Skills, Social Skills.</a:t>
          </a:r>
        </a:p>
      </dgm:t>
    </dgm:pt>
    <dgm:pt modelId="{9C8CAAA1-73D6-4D51-B4DE-32419596D721}" type="parTrans" cxnId="{9B449D86-E605-4AFC-8DB5-FF5B2D1FE74A}">
      <dgm:prSet/>
      <dgm:spPr/>
      <dgm:t>
        <a:bodyPr/>
        <a:lstStyle/>
        <a:p>
          <a:endParaRPr lang="en-GB"/>
        </a:p>
      </dgm:t>
    </dgm:pt>
    <dgm:pt modelId="{C29FA930-D6F2-4A66-B54F-9FD641AEA889}" type="sibTrans" cxnId="{9B449D86-E605-4AFC-8DB5-FF5B2D1FE74A}">
      <dgm:prSet/>
      <dgm:spPr/>
      <dgm:t>
        <a:bodyPr/>
        <a:lstStyle/>
        <a:p>
          <a:endParaRPr lang="en-GB"/>
        </a:p>
      </dgm:t>
    </dgm:pt>
    <dgm:pt modelId="{DBF61B10-BD3B-4025-9754-BB0A807A0F0A}">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sp3d extrusionH="28000" prstMaterial="matte"/>
        </a:bodyPr>
        <a:lstStyle/>
        <a:p>
          <a:r>
            <a:rPr lang="en-GB" sz="1400" b="1" dirty="0">
              <a:solidFill>
                <a:schemeClr val="tx2"/>
              </a:solidFill>
            </a:rPr>
            <a:t>School - Adolescent</a:t>
          </a:r>
        </a:p>
      </dgm:t>
    </dgm:pt>
    <dgm:pt modelId="{510AB353-F64C-4E78-A353-1E35D2F2E005}" type="parTrans" cxnId="{71B1FAFE-0870-460A-8779-8ED9FF8E5713}">
      <dgm:prSet/>
      <dgm:spPr/>
      <dgm:t>
        <a:bodyPr/>
        <a:lstStyle/>
        <a:p>
          <a:endParaRPr lang="en-GB"/>
        </a:p>
      </dgm:t>
    </dgm:pt>
    <dgm:pt modelId="{3A671455-E996-4BE2-9C88-F7924E6512BF}" type="sibTrans" cxnId="{71B1FAFE-0870-460A-8779-8ED9FF8E5713}">
      <dgm:prSet/>
      <dgm:spPr/>
      <dgm:t>
        <a:bodyPr/>
        <a:lstStyle/>
        <a:p>
          <a:endParaRPr lang="en-GB"/>
        </a:p>
      </dgm:t>
    </dgm:pt>
    <dgm:pt modelId="{CFF5325A-D3AC-43CF-BAA5-13F6C3FFE707}">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lstStyle/>
        <a:p>
          <a:r>
            <a:rPr lang="en-GB" sz="2400" dirty="0"/>
            <a:t>Frustration, Jealousy, Lack of Social skills</a:t>
          </a:r>
        </a:p>
      </dgm:t>
    </dgm:pt>
    <dgm:pt modelId="{3E9A94B4-D8EF-4B1D-8239-65C8156A1EDB}" type="parTrans" cxnId="{7DA4DEAD-C42B-49CC-BAF8-E43D12E0D70F}">
      <dgm:prSet/>
      <dgm:spPr/>
      <dgm:t>
        <a:bodyPr/>
        <a:lstStyle/>
        <a:p>
          <a:endParaRPr lang="en-GB"/>
        </a:p>
      </dgm:t>
    </dgm:pt>
    <dgm:pt modelId="{85E68EF6-D693-414D-A3DF-E95CEE6CDB22}" type="sibTrans" cxnId="{7DA4DEAD-C42B-49CC-BAF8-E43D12E0D70F}">
      <dgm:prSet/>
      <dgm:spPr/>
      <dgm:t>
        <a:bodyPr/>
        <a:lstStyle/>
        <a:p>
          <a:endParaRPr lang="en-GB"/>
        </a:p>
      </dgm:t>
    </dgm:pt>
    <dgm:pt modelId="{A49ED9E2-9DC0-4147-985A-F2237009D324}">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sp3d extrusionH="28000" prstMaterial="matte"/>
        </a:bodyPr>
        <a:lstStyle/>
        <a:p>
          <a:endParaRPr lang="en-GB" sz="1800" b="1" baseline="0" dirty="0">
            <a:solidFill>
              <a:schemeClr val="tx2"/>
            </a:solidFill>
          </a:endParaRPr>
        </a:p>
        <a:p>
          <a:r>
            <a:rPr lang="en-GB" sz="1400" b="1" baseline="0" dirty="0">
              <a:solidFill>
                <a:schemeClr val="tx2"/>
              </a:solidFill>
            </a:rPr>
            <a:t>Work - Adult</a:t>
          </a:r>
        </a:p>
      </dgm:t>
    </dgm:pt>
    <dgm:pt modelId="{7E386D29-E88D-4090-B0A9-21AC99700626}" type="parTrans" cxnId="{3DB95298-4370-4870-8086-D7CAC59E06B9}">
      <dgm:prSet/>
      <dgm:spPr/>
      <dgm:t>
        <a:bodyPr/>
        <a:lstStyle/>
        <a:p>
          <a:endParaRPr lang="en-GB"/>
        </a:p>
      </dgm:t>
    </dgm:pt>
    <dgm:pt modelId="{A0C27A8F-2543-4CAB-8E1F-932EDE85A153}" type="sibTrans" cxnId="{3DB95298-4370-4870-8086-D7CAC59E06B9}">
      <dgm:prSet/>
      <dgm:spPr/>
      <dgm:t>
        <a:bodyPr/>
        <a:lstStyle/>
        <a:p>
          <a:endParaRPr lang="en-GB"/>
        </a:p>
      </dgm:t>
    </dgm:pt>
    <dgm:pt modelId="{9E015E8E-E8F0-4406-9E72-4A1D2121EA0E}">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lstStyle/>
        <a:p>
          <a:r>
            <a:rPr lang="en-GB" sz="2400" dirty="0"/>
            <a:t>Management Style, Lack of skills</a:t>
          </a:r>
        </a:p>
      </dgm:t>
    </dgm:pt>
    <dgm:pt modelId="{955262E4-F5B0-40DF-BA4B-FE63194197FE}" type="parTrans" cxnId="{BDC024D1-4243-4B9C-9D6A-E10C2BF32115}">
      <dgm:prSet/>
      <dgm:spPr/>
      <dgm:t>
        <a:bodyPr/>
        <a:lstStyle/>
        <a:p>
          <a:endParaRPr lang="en-GB"/>
        </a:p>
      </dgm:t>
    </dgm:pt>
    <dgm:pt modelId="{BD2AB091-612B-41E3-A837-493F3BDED785}" type="sibTrans" cxnId="{BDC024D1-4243-4B9C-9D6A-E10C2BF32115}">
      <dgm:prSet/>
      <dgm:spPr/>
      <dgm:t>
        <a:bodyPr/>
        <a:lstStyle/>
        <a:p>
          <a:endParaRPr lang="en-GB"/>
        </a:p>
      </dgm:t>
    </dgm:pt>
    <dgm:pt modelId="{023457FF-8FBB-45B2-80D0-BDD896160AB3}">
      <dgm:prSet phldrT="[Text]" custT="1"/>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t>
        <a:bodyPr/>
        <a:lstStyle/>
        <a:p>
          <a:r>
            <a:rPr lang="en-GB" sz="2400" dirty="0"/>
            <a:t>Prison – Domestic Violence</a:t>
          </a:r>
        </a:p>
      </dgm:t>
    </dgm:pt>
    <dgm:pt modelId="{C2EEE069-B405-426B-98EF-7432D33962E7}" type="sibTrans" cxnId="{7B456BA7-5F7C-4D5D-8227-45199E7E5BF8}">
      <dgm:prSet/>
      <dgm:spPr/>
      <dgm:t>
        <a:bodyPr/>
        <a:lstStyle/>
        <a:p>
          <a:endParaRPr lang="en-GB"/>
        </a:p>
      </dgm:t>
    </dgm:pt>
    <dgm:pt modelId="{A1529D86-DF83-473C-9C66-6B8F65FDC576}" type="parTrans" cxnId="{7B456BA7-5F7C-4D5D-8227-45199E7E5BF8}">
      <dgm:prSet/>
      <dgm:spPr/>
      <dgm:t>
        <a:bodyPr/>
        <a:lstStyle/>
        <a:p>
          <a:endParaRPr lang="en-GB"/>
        </a:p>
      </dgm:t>
    </dgm:pt>
    <dgm:pt modelId="{7EFFA885-9D26-48C3-8D46-A9BD85C2F70A}" type="pres">
      <dgm:prSet presAssocID="{6C51F8DF-89BE-4D04-B4DB-7A8ACF7116D0}" presName="linearFlow" presStyleCnt="0">
        <dgm:presLayoutVars>
          <dgm:dir/>
          <dgm:animLvl val="lvl"/>
          <dgm:resizeHandles val="exact"/>
        </dgm:presLayoutVars>
      </dgm:prSet>
      <dgm:spPr/>
    </dgm:pt>
    <dgm:pt modelId="{2FC479EC-B176-4503-BFEE-F4725172425D}" type="pres">
      <dgm:prSet presAssocID="{5CB0BF56-7C2B-475F-B76F-01E5442A4CF5}" presName="composite" presStyleCnt="0"/>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pt>
    <dgm:pt modelId="{6A446166-102C-4F61-BF33-02AA8B27D84B}" type="pres">
      <dgm:prSet presAssocID="{5CB0BF56-7C2B-475F-B76F-01E5442A4CF5}" presName="parentText" presStyleLbl="alignNode1" presStyleIdx="0" presStyleCnt="3" custScaleX="124205" custScaleY="100056" custLinFactNeighborX="945" custLinFactNeighborY="-4165">
        <dgm:presLayoutVars>
          <dgm:chMax val="1"/>
          <dgm:bulletEnabled val="1"/>
        </dgm:presLayoutVars>
      </dgm:prSet>
      <dgm:spPr/>
    </dgm:pt>
    <dgm:pt modelId="{A04ACFCC-1B8F-4D6A-BD9B-14FD4B050595}" type="pres">
      <dgm:prSet presAssocID="{5CB0BF56-7C2B-475F-B76F-01E5442A4CF5}" presName="descendantText" presStyleLbl="alignAcc1" presStyleIdx="0" presStyleCnt="3" custScaleY="110999" custLinFactNeighborX="1237" custLinFactNeighborY="-21978">
        <dgm:presLayoutVars>
          <dgm:bulletEnabled val="1"/>
        </dgm:presLayoutVars>
      </dgm:prSet>
      <dgm:spPr/>
    </dgm:pt>
    <dgm:pt modelId="{6FE5F338-3A62-4842-A1A1-B4990E6B14CD}" type="pres">
      <dgm:prSet presAssocID="{6E8F3121-60C8-4DFD-83DD-E0B6C4F18639}" presName="sp" presStyleCnt="0"/>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pt>
    <dgm:pt modelId="{D2DE1126-1D73-4AEB-B1E3-168016816F27}" type="pres">
      <dgm:prSet presAssocID="{DBF61B10-BD3B-4025-9754-BB0A807A0F0A}" presName="composite" presStyleCnt="0"/>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pt>
    <dgm:pt modelId="{B46DAD55-DE99-4EAE-88DD-D8FCF6A401CF}" type="pres">
      <dgm:prSet presAssocID="{DBF61B10-BD3B-4025-9754-BB0A807A0F0A}" presName="parentText" presStyleLbl="alignNode1" presStyleIdx="1" presStyleCnt="3" custScaleX="131490" custLinFactNeighborX="1964" custLinFactNeighborY="-8148">
        <dgm:presLayoutVars>
          <dgm:chMax val="1"/>
          <dgm:bulletEnabled val="1"/>
        </dgm:presLayoutVars>
      </dgm:prSet>
      <dgm:spPr/>
    </dgm:pt>
    <dgm:pt modelId="{DCF6DBAB-DDF7-44E7-8109-53E2CFB47335}" type="pres">
      <dgm:prSet presAssocID="{DBF61B10-BD3B-4025-9754-BB0A807A0F0A}" presName="descendantText" presStyleLbl="alignAcc1" presStyleIdx="1" presStyleCnt="3" custScaleX="90203" custLinFactNeighborX="-1828" custLinFactNeighborY="-12572">
        <dgm:presLayoutVars>
          <dgm:bulletEnabled val="1"/>
        </dgm:presLayoutVars>
      </dgm:prSet>
      <dgm:spPr/>
    </dgm:pt>
    <dgm:pt modelId="{6EF5FFE6-3398-44C7-A048-888090BC2533}" type="pres">
      <dgm:prSet presAssocID="{3A671455-E996-4BE2-9C88-F7924E6512BF}" presName="sp" presStyleCnt="0"/>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pt>
    <dgm:pt modelId="{5D020E08-91E6-48CD-869D-35F8D2D9700D}" type="pres">
      <dgm:prSet presAssocID="{A49ED9E2-9DC0-4147-985A-F2237009D324}" presName="composite" presStyleCnt="0"/>
      <dgm:spPr>
        <a:ln>
          <a:noFill/>
        </a:ln>
        <a:effectLst>
          <a:outerShdw blurRad="107950" dist="12700" dir="5400000" algn="ctr">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gm:spPr>
    </dgm:pt>
    <dgm:pt modelId="{22530462-7456-4A55-BFCD-3DA13C275210}" type="pres">
      <dgm:prSet presAssocID="{A49ED9E2-9DC0-4147-985A-F2237009D324}" presName="parentText" presStyleLbl="alignNode1" presStyleIdx="2" presStyleCnt="3" custAng="60000" custScaleX="130243" custScaleY="93457" custLinFactNeighborX="2811" custLinFactNeighborY="-4465">
        <dgm:presLayoutVars>
          <dgm:chMax val="1"/>
          <dgm:bulletEnabled val="1"/>
        </dgm:presLayoutVars>
      </dgm:prSet>
      <dgm:spPr/>
    </dgm:pt>
    <dgm:pt modelId="{26925E48-AD58-46C7-9BEA-1578530EBCFA}" type="pres">
      <dgm:prSet presAssocID="{A49ED9E2-9DC0-4147-985A-F2237009D324}" presName="descendantText" presStyleLbl="alignAcc1" presStyleIdx="2" presStyleCnt="3" custScaleX="75718" custScaleY="100000" custLinFactNeighborX="-8053" custLinFactNeighborY="-12824">
        <dgm:presLayoutVars>
          <dgm:bulletEnabled val="1"/>
        </dgm:presLayoutVars>
      </dgm:prSet>
      <dgm:spPr/>
    </dgm:pt>
  </dgm:ptLst>
  <dgm:cxnLst>
    <dgm:cxn modelId="{21D3F71A-A4B6-4F4C-AB56-7F6FFB8CA7B0}" srcId="{6C51F8DF-89BE-4D04-B4DB-7A8ACF7116D0}" destId="{5CB0BF56-7C2B-475F-B76F-01E5442A4CF5}" srcOrd="0" destOrd="0" parTransId="{84832DE3-1356-4E78-BB7F-B6567FF63681}" sibTransId="{6E8F3121-60C8-4DFD-83DD-E0B6C4F18639}"/>
    <dgm:cxn modelId="{C9797540-55A5-4586-9A99-8DBC16A40096}" type="presOf" srcId="{CFF5325A-D3AC-43CF-BAA5-13F6C3FFE707}" destId="{DCF6DBAB-DDF7-44E7-8109-53E2CFB47335}" srcOrd="0" destOrd="0" presId="urn:microsoft.com/office/officeart/2005/8/layout/chevron2"/>
    <dgm:cxn modelId="{A365CA6D-9711-4D9B-8745-E02CAF6512F6}" type="presOf" srcId="{6C51F8DF-89BE-4D04-B4DB-7A8ACF7116D0}" destId="{7EFFA885-9D26-48C3-8D46-A9BD85C2F70A}" srcOrd="0" destOrd="0" presId="urn:microsoft.com/office/officeart/2005/8/layout/chevron2"/>
    <dgm:cxn modelId="{16E54878-970C-4E35-9FB1-B66E079A2C1E}" type="presOf" srcId="{A49ED9E2-9DC0-4147-985A-F2237009D324}" destId="{22530462-7456-4A55-BFCD-3DA13C275210}" srcOrd="0" destOrd="0" presId="urn:microsoft.com/office/officeart/2005/8/layout/chevron2"/>
    <dgm:cxn modelId="{9B449D86-E605-4AFC-8DB5-FF5B2D1FE74A}" srcId="{5CB0BF56-7C2B-475F-B76F-01E5442A4CF5}" destId="{AF3E815F-BB06-4887-AC99-A5C1620D2BE1}" srcOrd="0" destOrd="0" parTransId="{9C8CAAA1-73D6-4D51-B4DE-32419596D721}" sibTransId="{C29FA930-D6F2-4A66-B54F-9FD641AEA889}"/>
    <dgm:cxn modelId="{3DB95298-4370-4870-8086-D7CAC59E06B9}" srcId="{6C51F8DF-89BE-4D04-B4DB-7A8ACF7116D0}" destId="{A49ED9E2-9DC0-4147-985A-F2237009D324}" srcOrd="2" destOrd="0" parTransId="{7E386D29-E88D-4090-B0A9-21AC99700626}" sibTransId="{A0C27A8F-2543-4CAB-8E1F-932EDE85A153}"/>
    <dgm:cxn modelId="{7B456BA7-5F7C-4D5D-8227-45199E7E5BF8}" srcId="{A49ED9E2-9DC0-4147-985A-F2237009D324}" destId="{023457FF-8FBB-45B2-80D0-BDD896160AB3}" srcOrd="1" destOrd="0" parTransId="{A1529D86-DF83-473C-9C66-6B8F65FDC576}" sibTransId="{C2EEE069-B405-426B-98EF-7432D33962E7}"/>
    <dgm:cxn modelId="{7DA4DEAD-C42B-49CC-BAF8-E43D12E0D70F}" srcId="{DBF61B10-BD3B-4025-9754-BB0A807A0F0A}" destId="{CFF5325A-D3AC-43CF-BAA5-13F6C3FFE707}" srcOrd="0" destOrd="0" parTransId="{3E9A94B4-D8EF-4B1D-8239-65C8156A1EDB}" sibTransId="{85E68EF6-D693-414D-A3DF-E95CEE6CDB22}"/>
    <dgm:cxn modelId="{5CE135B1-BCA4-4919-AE36-52DEA882937C}" type="presOf" srcId="{9E015E8E-E8F0-4406-9E72-4A1D2121EA0E}" destId="{26925E48-AD58-46C7-9BEA-1578530EBCFA}" srcOrd="0" destOrd="0" presId="urn:microsoft.com/office/officeart/2005/8/layout/chevron2"/>
    <dgm:cxn modelId="{24E446CC-10EB-4B69-B39E-D37FD234DD93}" type="presOf" srcId="{5CB0BF56-7C2B-475F-B76F-01E5442A4CF5}" destId="{6A446166-102C-4F61-BF33-02AA8B27D84B}" srcOrd="0" destOrd="0" presId="urn:microsoft.com/office/officeart/2005/8/layout/chevron2"/>
    <dgm:cxn modelId="{BDC024D1-4243-4B9C-9D6A-E10C2BF32115}" srcId="{A49ED9E2-9DC0-4147-985A-F2237009D324}" destId="{9E015E8E-E8F0-4406-9E72-4A1D2121EA0E}" srcOrd="0" destOrd="0" parTransId="{955262E4-F5B0-40DF-BA4B-FE63194197FE}" sibTransId="{BD2AB091-612B-41E3-A837-493F3BDED785}"/>
    <dgm:cxn modelId="{F41498D2-EB24-4C78-B483-F024B4A09253}" type="presOf" srcId="{023457FF-8FBB-45B2-80D0-BDD896160AB3}" destId="{26925E48-AD58-46C7-9BEA-1578530EBCFA}" srcOrd="0" destOrd="1" presId="urn:microsoft.com/office/officeart/2005/8/layout/chevron2"/>
    <dgm:cxn modelId="{2A97FBD4-1A0B-46D0-A29C-068CBEC27C9B}" type="presOf" srcId="{AF3E815F-BB06-4887-AC99-A5C1620D2BE1}" destId="{A04ACFCC-1B8F-4D6A-BD9B-14FD4B050595}" srcOrd="0" destOrd="0" presId="urn:microsoft.com/office/officeart/2005/8/layout/chevron2"/>
    <dgm:cxn modelId="{2E450ADC-C686-4122-B9DA-C76504F0FA78}" type="presOf" srcId="{DBF61B10-BD3B-4025-9754-BB0A807A0F0A}" destId="{B46DAD55-DE99-4EAE-88DD-D8FCF6A401CF}" srcOrd="0" destOrd="0" presId="urn:microsoft.com/office/officeart/2005/8/layout/chevron2"/>
    <dgm:cxn modelId="{71B1FAFE-0870-460A-8779-8ED9FF8E5713}" srcId="{6C51F8DF-89BE-4D04-B4DB-7A8ACF7116D0}" destId="{DBF61B10-BD3B-4025-9754-BB0A807A0F0A}" srcOrd="1" destOrd="0" parTransId="{510AB353-F64C-4E78-A353-1E35D2F2E005}" sibTransId="{3A671455-E996-4BE2-9C88-F7924E6512BF}"/>
    <dgm:cxn modelId="{A08C658B-783C-4B2A-BE54-CFF4B3E44B44}" type="presParOf" srcId="{7EFFA885-9D26-48C3-8D46-A9BD85C2F70A}" destId="{2FC479EC-B176-4503-BFEE-F4725172425D}" srcOrd="0" destOrd="0" presId="urn:microsoft.com/office/officeart/2005/8/layout/chevron2"/>
    <dgm:cxn modelId="{7FF85F04-433A-475B-89E5-E1C18949A1B8}" type="presParOf" srcId="{2FC479EC-B176-4503-BFEE-F4725172425D}" destId="{6A446166-102C-4F61-BF33-02AA8B27D84B}" srcOrd="0" destOrd="0" presId="urn:microsoft.com/office/officeart/2005/8/layout/chevron2"/>
    <dgm:cxn modelId="{EE94CA92-BAF4-462E-A45B-A5371686511F}" type="presParOf" srcId="{2FC479EC-B176-4503-BFEE-F4725172425D}" destId="{A04ACFCC-1B8F-4D6A-BD9B-14FD4B050595}" srcOrd="1" destOrd="0" presId="urn:microsoft.com/office/officeart/2005/8/layout/chevron2"/>
    <dgm:cxn modelId="{47BC3EE3-60F5-422A-92B2-2194B24EF127}" type="presParOf" srcId="{7EFFA885-9D26-48C3-8D46-A9BD85C2F70A}" destId="{6FE5F338-3A62-4842-A1A1-B4990E6B14CD}" srcOrd="1" destOrd="0" presId="urn:microsoft.com/office/officeart/2005/8/layout/chevron2"/>
    <dgm:cxn modelId="{643D23F1-1D86-4549-89E2-1B732D8ED661}" type="presParOf" srcId="{7EFFA885-9D26-48C3-8D46-A9BD85C2F70A}" destId="{D2DE1126-1D73-4AEB-B1E3-168016816F27}" srcOrd="2" destOrd="0" presId="urn:microsoft.com/office/officeart/2005/8/layout/chevron2"/>
    <dgm:cxn modelId="{7978CC2E-FA29-4ADF-B880-8D07DA1AD328}" type="presParOf" srcId="{D2DE1126-1D73-4AEB-B1E3-168016816F27}" destId="{B46DAD55-DE99-4EAE-88DD-D8FCF6A401CF}" srcOrd="0" destOrd="0" presId="urn:microsoft.com/office/officeart/2005/8/layout/chevron2"/>
    <dgm:cxn modelId="{1D5491BC-CB90-4289-A385-A2C0FC3F3B24}" type="presParOf" srcId="{D2DE1126-1D73-4AEB-B1E3-168016816F27}" destId="{DCF6DBAB-DDF7-44E7-8109-53E2CFB47335}" srcOrd="1" destOrd="0" presId="urn:microsoft.com/office/officeart/2005/8/layout/chevron2"/>
    <dgm:cxn modelId="{D21F2661-F4D6-4C16-BD55-4709205DF145}" type="presParOf" srcId="{7EFFA885-9D26-48C3-8D46-A9BD85C2F70A}" destId="{6EF5FFE6-3398-44C7-A048-888090BC2533}" srcOrd="3" destOrd="0" presId="urn:microsoft.com/office/officeart/2005/8/layout/chevron2"/>
    <dgm:cxn modelId="{2C646285-8647-4DB9-B2D9-F54118F55678}" type="presParOf" srcId="{7EFFA885-9D26-48C3-8D46-A9BD85C2F70A}" destId="{5D020E08-91E6-48CD-869D-35F8D2D9700D}" srcOrd="4" destOrd="0" presId="urn:microsoft.com/office/officeart/2005/8/layout/chevron2"/>
    <dgm:cxn modelId="{AC6A8351-9CD1-42BA-83EB-D022E1BFFD8B}" type="presParOf" srcId="{5D020E08-91E6-48CD-869D-35F8D2D9700D}" destId="{22530462-7456-4A55-BFCD-3DA13C275210}" srcOrd="0" destOrd="0" presId="urn:microsoft.com/office/officeart/2005/8/layout/chevron2"/>
    <dgm:cxn modelId="{A28CD4F3-A326-480B-AA7E-E8C384A9B1A0}" type="presParOf" srcId="{5D020E08-91E6-48CD-869D-35F8D2D9700D}" destId="{26925E48-AD58-46C7-9BEA-1578530EBCF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46166-102C-4F61-BF33-02AA8B27D84B}">
      <dsp:nvSpPr>
        <dsp:cNvPr id="0" name=""/>
        <dsp:cNvSpPr/>
      </dsp:nvSpPr>
      <dsp:spPr>
        <a:xfrm rot="5400000">
          <a:off x="361581" y="525234"/>
          <a:ext cx="1324258" cy="1150711"/>
        </a:xfrm>
        <a:prstGeom prst="chevron">
          <a:avLst/>
        </a:prstGeom>
        <a:solidFill>
          <a:schemeClr val="accent2">
            <a:hueOff val="0"/>
            <a:satOff val="0"/>
            <a:lumOff val="0"/>
            <a:alphaOff val="0"/>
          </a:schemeClr>
        </a:solidFill>
        <a:ln w="6350" cap="flat" cmpd="sng" algn="ctr">
          <a:noFill/>
          <a:prstDash val="solid"/>
          <a:miter lim="800000"/>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1">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sp3d extrusionH="28000" prstMaterial="matte"/>
        </a:bodyPr>
        <a:lstStyle/>
        <a:p>
          <a:pPr marL="0" lvl="0" indent="0" algn="ctr" defTabSz="622300">
            <a:lnSpc>
              <a:spcPct val="90000"/>
            </a:lnSpc>
            <a:spcBef>
              <a:spcPct val="0"/>
            </a:spcBef>
            <a:spcAft>
              <a:spcPct val="35000"/>
            </a:spcAft>
            <a:buNone/>
          </a:pPr>
          <a:r>
            <a:rPr lang="en-GB" sz="1400" b="1" i="0" kern="1200" dirty="0">
              <a:solidFill>
                <a:schemeClr val="tx2"/>
              </a:solidFill>
            </a:rPr>
            <a:t>Home - Infant</a:t>
          </a:r>
        </a:p>
      </dsp:txBody>
      <dsp:txXfrm rot="-5400000">
        <a:off x="448355" y="1013817"/>
        <a:ext cx="1150711" cy="173547"/>
      </dsp:txXfrm>
    </dsp:sp>
    <dsp:sp modelId="{A04ACFCC-1B8F-4D6A-BD9B-14FD4B050595}">
      <dsp:nvSpPr>
        <dsp:cNvPr id="0" name=""/>
        <dsp:cNvSpPr/>
      </dsp:nvSpPr>
      <dsp:spPr>
        <a:xfrm rot="5400000">
          <a:off x="4938383" y="-3107560"/>
          <a:ext cx="954908" cy="7685172"/>
        </a:xfrm>
        <a:prstGeom prst="round2SameRect">
          <a:avLst/>
        </a:prstGeom>
        <a:solidFill>
          <a:schemeClr val="lt1">
            <a:alpha val="90000"/>
            <a:hueOff val="0"/>
            <a:satOff val="0"/>
            <a:lumOff val="0"/>
            <a:alphaOff val="0"/>
          </a:schemeClr>
        </a:solidFill>
        <a:ln>
          <a:noFill/>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0">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No Boundaries, New Events, Relationships Parenting Skills, Social Skills.</a:t>
          </a:r>
        </a:p>
      </dsp:txBody>
      <dsp:txXfrm rot="-5400000">
        <a:off x="1573252" y="304186"/>
        <a:ext cx="7638557" cy="861678"/>
      </dsp:txXfrm>
    </dsp:sp>
    <dsp:sp modelId="{B46DAD55-DE99-4EAE-88DD-D8FCF6A401CF}">
      <dsp:nvSpPr>
        <dsp:cNvPr id="0" name=""/>
        <dsp:cNvSpPr/>
      </dsp:nvSpPr>
      <dsp:spPr>
        <a:xfrm rot="5400000">
          <a:off x="404768" y="1554447"/>
          <a:ext cx="1324258" cy="1218204"/>
        </a:xfrm>
        <a:prstGeom prst="chevron">
          <a:avLst/>
        </a:prstGeom>
        <a:solidFill>
          <a:schemeClr val="accent3">
            <a:hueOff val="0"/>
            <a:satOff val="0"/>
            <a:lumOff val="0"/>
            <a:alphaOff val="0"/>
          </a:schemeClr>
        </a:solidFill>
        <a:ln w="6350" cap="flat" cmpd="sng" algn="ctr">
          <a:noFill/>
          <a:prstDash val="solid"/>
          <a:miter lim="800000"/>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1">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sp3d extrusionH="28000" prstMaterial="matte"/>
        </a:bodyPr>
        <a:lstStyle/>
        <a:p>
          <a:pPr marL="0" lvl="0" indent="0" algn="ctr" defTabSz="622300">
            <a:lnSpc>
              <a:spcPct val="90000"/>
            </a:lnSpc>
            <a:spcBef>
              <a:spcPct val="0"/>
            </a:spcBef>
            <a:spcAft>
              <a:spcPct val="35000"/>
            </a:spcAft>
            <a:buNone/>
          </a:pPr>
          <a:r>
            <a:rPr lang="en-GB" sz="1400" b="1" kern="1200" dirty="0">
              <a:solidFill>
                <a:schemeClr val="tx2"/>
              </a:solidFill>
            </a:rPr>
            <a:t>School - Adolescent</a:t>
          </a:r>
        </a:p>
      </dsp:txBody>
      <dsp:txXfrm rot="-5400000">
        <a:off x="457795" y="2110522"/>
        <a:ext cx="1218204" cy="106054"/>
      </dsp:txXfrm>
    </dsp:sp>
    <dsp:sp modelId="{DCF6DBAB-DDF7-44E7-8109-53E2CFB47335}">
      <dsp:nvSpPr>
        <dsp:cNvPr id="0" name=""/>
        <dsp:cNvSpPr/>
      </dsp:nvSpPr>
      <dsp:spPr>
        <a:xfrm rot="5400000">
          <a:off x="4377101" y="-1154028"/>
          <a:ext cx="861027" cy="6171229"/>
        </a:xfrm>
        <a:prstGeom prst="round2SameRect">
          <a:avLst/>
        </a:prstGeom>
        <a:solidFill>
          <a:schemeClr val="lt1">
            <a:alpha val="90000"/>
            <a:hueOff val="0"/>
            <a:satOff val="0"/>
            <a:lumOff val="0"/>
            <a:alphaOff val="0"/>
          </a:schemeClr>
        </a:solidFill>
        <a:ln>
          <a:noFill/>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0">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Frustration, Jealousy, Lack of Social skills</a:t>
          </a:r>
        </a:p>
      </dsp:txBody>
      <dsp:txXfrm rot="-5400000">
        <a:off x="1722000" y="1543105"/>
        <a:ext cx="6129197" cy="776963"/>
      </dsp:txXfrm>
    </dsp:sp>
    <dsp:sp modelId="{22530462-7456-4A55-BFCD-3DA13C275210}">
      <dsp:nvSpPr>
        <dsp:cNvPr id="0" name=""/>
        <dsp:cNvSpPr/>
      </dsp:nvSpPr>
      <dsp:spPr>
        <a:xfrm rot="5460000">
          <a:off x="450508" y="2724393"/>
          <a:ext cx="1236919" cy="1206651"/>
        </a:xfrm>
        <a:prstGeom prst="chevron">
          <a:avLst/>
        </a:prstGeom>
        <a:solidFill>
          <a:schemeClr val="accent4">
            <a:hueOff val="0"/>
            <a:satOff val="0"/>
            <a:lumOff val="0"/>
            <a:alphaOff val="0"/>
          </a:schemeClr>
        </a:solidFill>
        <a:ln w="6350" cap="flat" cmpd="sng" algn="ctr">
          <a:noFill/>
          <a:prstDash val="solid"/>
          <a:miter lim="800000"/>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1">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sp3d extrusionH="28000" prstMaterial="matte"/>
        </a:bodyPr>
        <a:lstStyle/>
        <a:p>
          <a:pPr marL="0" lvl="0" indent="0" algn="ctr" defTabSz="800100">
            <a:lnSpc>
              <a:spcPct val="90000"/>
            </a:lnSpc>
            <a:spcBef>
              <a:spcPct val="0"/>
            </a:spcBef>
            <a:spcAft>
              <a:spcPct val="35000"/>
            </a:spcAft>
            <a:buNone/>
          </a:pPr>
          <a:endParaRPr lang="en-GB" sz="1800" b="1" kern="1200" baseline="0" dirty="0">
            <a:solidFill>
              <a:schemeClr val="tx2"/>
            </a:solidFill>
          </a:endParaRPr>
        </a:p>
        <a:p>
          <a:pPr marL="0" lvl="0" indent="0" algn="ctr" defTabSz="800100">
            <a:lnSpc>
              <a:spcPct val="90000"/>
            </a:lnSpc>
            <a:spcBef>
              <a:spcPct val="0"/>
            </a:spcBef>
            <a:spcAft>
              <a:spcPct val="35000"/>
            </a:spcAft>
            <a:buNone/>
          </a:pPr>
          <a:r>
            <a:rPr lang="en-GB" sz="1400" b="1" kern="1200" baseline="0" dirty="0">
              <a:solidFill>
                <a:schemeClr val="tx2"/>
              </a:solidFill>
            </a:rPr>
            <a:t>Work - Adult</a:t>
          </a:r>
        </a:p>
      </dsp:txBody>
      <dsp:txXfrm rot="-5400000">
        <a:off x="465642" y="3312584"/>
        <a:ext cx="1206651" cy="30268"/>
      </dsp:txXfrm>
    </dsp:sp>
    <dsp:sp modelId="{26925E48-AD58-46C7-9BEA-1578530EBCFA}">
      <dsp:nvSpPr>
        <dsp:cNvPr id="0" name=""/>
        <dsp:cNvSpPr/>
      </dsp:nvSpPr>
      <dsp:spPr>
        <a:xfrm rot="5400000">
          <a:off x="4126050" y="292084"/>
          <a:ext cx="860285" cy="5505582"/>
        </a:xfrm>
        <a:prstGeom prst="round2SameRect">
          <a:avLst/>
        </a:prstGeom>
        <a:solidFill>
          <a:schemeClr val="lt1">
            <a:alpha val="90000"/>
            <a:hueOff val="0"/>
            <a:satOff val="0"/>
            <a:lumOff val="0"/>
            <a:alphaOff val="0"/>
          </a:schemeClr>
        </a:solidFill>
        <a:ln>
          <a:noFill/>
        </a:ln>
        <a:effectLst>
          <a:outerShdw blurRad="107950" dist="12700" dir="5400000" algn="ctr" rotWithShape="0">
            <a:srgbClr val="000000"/>
          </a:outerShdw>
        </a:effectLst>
        <a:scene3d>
          <a:camera prst="orthographicFront">
            <a:rot lat="0" lon="0" rev="0"/>
          </a:camera>
          <a:lightRig rig="soft" dir="t">
            <a:rot lat="0" lon="0" rev="0"/>
          </a:lightRig>
          <a:backdrop>
            <a:anchor x="0" y="0" z="-210000"/>
            <a:norm dx="0" dy="0" dz="914400"/>
            <a:up dx="0" dy="914400" dz="0"/>
          </a:backdrop>
        </a:scene3d>
        <a:sp3d contourW="44450" prstMaterial="matte">
          <a:bevelT w="63500" h="63500" prst="artDeco"/>
          <a:contourClr>
            <a:srgbClr val="FFFFFF"/>
          </a:contourClr>
        </a:sp3d>
      </dsp:spPr>
      <dsp:style>
        <a:lnRef idx="0">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Management Style, Lack of skills</a:t>
          </a:r>
        </a:p>
        <a:p>
          <a:pPr marL="228600" lvl="1" indent="-228600" algn="l" defTabSz="1066800">
            <a:lnSpc>
              <a:spcPct val="90000"/>
            </a:lnSpc>
            <a:spcBef>
              <a:spcPct val="0"/>
            </a:spcBef>
            <a:spcAft>
              <a:spcPct val="15000"/>
            </a:spcAft>
            <a:buChar char="•"/>
          </a:pPr>
          <a:r>
            <a:rPr lang="en-GB" sz="2400" kern="1200" dirty="0"/>
            <a:t>Prison – Domestic Violence</a:t>
          </a:r>
        </a:p>
      </dsp:txBody>
      <dsp:txXfrm rot="-5400000">
        <a:off x="1803402" y="2656728"/>
        <a:ext cx="5463586" cy="776293"/>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76250"/>
          </a:xfrm>
          <a:prstGeom prst="rect">
            <a:avLst/>
          </a:prstGeom>
        </p:spPr>
        <p:txBody>
          <a:bodyPr vert="horz" lIns="91440" tIns="45720" rIns="91440" bIns="45720" rtlCol="0"/>
          <a:lstStyle>
            <a:lvl1pPr algn="l">
              <a:defRPr sz="1200"/>
            </a:lvl1pPr>
          </a:lstStyle>
          <a:p>
            <a:endParaRPr dirty="0">
              <a:solidFill>
                <a:schemeClr val="tx2"/>
              </a:solidFill>
            </a:endParaRPr>
          </a:p>
        </p:txBody>
      </p:sp>
      <p:sp>
        <p:nvSpPr>
          <p:cNvPr id="3" name="Date Placeholder 2"/>
          <p:cNvSpPr>
            <a:spLocks noGrp="1"/>
          </p:cNvSpPr>
          <p:nvPr>
            <p:ph type="dt" sz="quarter" idx="1"/>
          </p:nvPr>
        </p:nvSpPr>
        <p:spPr>
          <a:xfrm>
            <a:off x="3884613" y="0"/>
            <a:ext cx="2971800" cy="47625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5/13/2018</a:t>
            </a:fld>
            <a:endParaRPr dirty="0">
              <a:solidFill>
                <a:schemeClr val="tx2"/>
              </a:solidFill>
            </a:endParaRPr>
          </a:p>
        </p:txBody>
      </p:sp>
      <p:sp>
        <p:nvSpPr>
          <p:cNvPr id="4" name="Footer Placeholder 3"/>
          <p:cNvSpPr>
            <a:spLocks noGrp="1"/>
          </p:cNvSpPr>
          <p:nvPr>
            <p:ph type="ftr" sz="quarter" idx="2"/>
          </p:nvPr>
        </p:nvSpPr>
        <p:spPr>
          <a:xfrm>
            <a:off x="0" y="9047097"/>
            <a:ext cx="2971800" cy="476250"/>
          </a:xfrm>
          <a:prstGeom prst="rect">
            <a:avLst/>
          </a:prstGeom>
        </p:spPr>
        <p:txBody>
          <a:bodyPr vert="horz" lIns="91440" tIns="45720" rIns="91440" bIns="45720" rtlCol="0" anchor="b"/>
          <a:lstStyle>
            <a:lvl1pPr algn="l">
              <a:defRPr sz="1200"/>
            </a:lvl1pPr>
          </a:lstStyle>
          <a:p>
            <a:endParaRPr dirty="0">
              <a:solidFill>
                <a:schemeClr val="tx2"/>
              </a:solidFill>
            </a:endParaRPr>
          </a:p>
        </p:txBody>
      </p:sp>
      <p:sp>
        <p:nvSpPr>
          <p:cNvPr id="5" name="Slide Number Placeholder 4"/>
          <p:cNvSpPr>
            <a:spLocks noGrp="1"/>
          </p:cNvSpPr>
          <p:nvPr>
            <p:ph type="sldNum" sz="quarter" idx="3"/>
          </p:nvPr>
        </p:nvSpPr>
        <p:spPr>
          <a:xfrm>
            <a:off x="3884613" y="9047097"/>
            <a:ext cx="2971800" cy="47625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dirty="0">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76250"/>
          </a:xfrm>
          <a:prstGeom prst="rect">
            <a:avLst/>
          </a:prstGeom>
        </p:spPr>
        <p:txBody>
          <a:bodyPr vert="horz" lIns="91440" tIns="45720" rIns="91440" bIns="45720" rtlCol="0"/>
          <a:lstStyle>
            <a:lvl1pPr algn="l">
              <a:defRPr sz="1200">
                <a:solidFill>
                  <a:schemeClr val="tx2"/>
                </a:solidFill>
              </a:defRPr>
            </a:lvl1pPr>
          </a:lstStyle>
          <a:p>
            <a:endParaRPr dirty="0"/>
          </a:p>
        </p:txBody>
      </p:sp>
      <p:sp>
        <p:nvSpPr>
          <p:cNvPr id="3" name="Date Placeholder 2"/>
          <p:cNvSpPr>
            <a:spLocks noGrp="1"/>
          </p:cNvSpPr>
          <p:nvPr>
            <p:ph type="dt" idx="1"/>
          </p:nvPr>
        </p:nvSpPr>
        <p:spPr>
          <a:xfrm>
            <a:off x="3884613" y="0"/>
            <a:ext cx="2971800" cy="47625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5/13/2018</a:t>
            </a:fld>
            <a:endParaRPr dirty="0"/>
          </a:p>
        </p:txBody>
      </p:sp>
      <p:sp>
        <p:nvSpPr>
          <p:cNvPr id="4" name="Slide Image Placeholder 3"/>
          <p:cNvSpPr>
            <a:spLocks noGrp="1" noRot="1" noChangeAspect="1"/>
          </p:cNvSpPr>
          <p:nvPr>
            <p:ph type="sldImg" idx="2"/>
          </p:nvPr>
        </p:nvSpPr>
        <p:spPr>
          <a:xfrm>
            <a:off x="255588" y="714375"/>
            <a:ext cx="6346825" cy="3571875"/>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524375"/>
            <a:ext cx="5486400" cy="42862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047097"/>
            <a:ext cx="2971800" cy="476250"/>
          </a:xfrm>
          <a:prstGeom prst="rect">
            <a:avLst/>
          </a:prstGeom>
        </p:spPr>
        <p:txBody>
          <a:bodyPr vert="horz" lIns="91440" tIns="45720" rIns="91440" bIns="45720" rtlCol="0" anchor="b"/>
          <a:lstStyle>
            <a:lvl1pPr algn="l">
              <a:defRPr sz="1200">
                <a:solidFill>
                  <a:schemeClr val="tx2"/>
                </a:solidFill>
              </a:defRPr>
            </a:lvl1pPr>
          </a:lstStyle>
          <a:p>
            <a:endParaRPr dirty="0"/>
          </a:p>
        </p:txBody>
      </p:sp>
      <p:sp>
        <p:nvSpPr>
          <p:cNvPr id="7" name="Slide Number Placeholder 6"/>
          <p:cNvSpPr>
            <a:spLocks noGrp="1"/>
          </p:cNvSpPr>
          <p:nvPr>
            <p:ph type="sldNum" sz="quarter" idx="5"/>
          </p:nvPr>
        </p:nvSpPr>
        <p:spPr>
          <a:xfrm>
            <a:off x="3884613" y="9047097"/>
            <a:ext cx="2971800" cy="47625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dirty="0"/>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Greeting and thanking the attendees; for their participation(all female, varying ages).</a:t>
            </a:r>
            <a:br>
              <a:rPr lang="en-US" dirty="0"/>
            </a:br>
            <a:br>
              <a:rPr lang="en-US" dirty="0"/>
            </a:br>
            <a:r>
              <a:rPr lang="en-US" dirty="0"/>
              <a:t>Safety issue; Continues Ethical observations, Health and Well-Being of all participates. Health and Safety rules of the University.</a:t>
            </a:r>
            <a:br>
              <a:rPr lang="en-US" dirty="0"/>
            </a:br>
            <a:br>
              <a:rPr lang="en-US" dirty="0"/>
            </a:br>
            <a:r>
              <a:rPr lang="en-US" dirty="0"/>
              <a:t> Discuss/issuing  the following; covering letter</a:t>
            </a:r>
            <a:br>
              <a:rPr lang="en-US" dirty="0"/>
            </a:br>
            <a:r>
              <a:rPr lang="en-US" dirty="0"/>
              <a:t> Information sheet for Focus groups , ethical form, content form. Reiterate the intentions from the research proposal and repeat over arching question and follow up with the three question needed in the focus group and at the end go over the debriefing. </a:t>
            </a:r>
            <a:br>
              <a:rPr lang="en-US" dirty="0"/>
            </a:br>
            <a:br>
              <a:rPr lang="en-US" dirty="0"/>
            </a:br>
            <a:r>
              <a:rPr lang="en-US" dirty="0"/>
              <a:t>Ensuring that the well-being is paramount and they have the choice to leave throughout the discussion and their recordings with be upheld or dismiss. Autonomy.  </a:t>
            </a:r>
            <a:br>
              <a:rPr lang="en-US" dirty="0"/>
            </a:br>
            <a:br>
              <a:rPr lang="en-US" dirty="0"/>
            </a:br>
            <a:r>
              <a:rPr lang="en-US" dirty="0"/>
              <a:t>Record all spoken word, with the view to creating a transcript and analysis. These codes and themes will be in the presentation. </a:t>
            </a:r>
            <a:br>
              <a:rPr lang="en-US" dirty="0"/>
            </a:br>
            <a:br>
              <a:rPr lang="en-US" dirty="0"/>
            </a:b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7</a:t>
            </a:fld>
            <a:endParaRPr lang="en-GB" dirty="0"/>
          </a:p>
        </p:txBody>
      </p:sp>
    </p:spTree>
    <p:extLst>
      <p:ext uri="{BB962C8B-B14F-4D97-AF65-F5344CB8AC3E}">
        <p14:creationId xmlns:p14="http://schemas.microsoft.com/office/powerpoint/2010/main" val="777068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 TA- Used as a qualitative analytic tool in psychology and counselling. Data set  1 is my focus group</a:t>
            </a: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11</a:t>
            </a:fld>
            <a:endParaRPr lang="en-GB" dirty="0"/>
          </a:p>
        </p:txBody>
      </p:sp>
    </p:spTree>
    <p:extLst>
      <p:ext uri="{BB962C8B-B14F-4D97-AF65-F5344CB8AC3E}">
        <p14:creationId xmlns:p14="http://schemas.microsoft.com/office/powerpoint/2010/main" val="1948119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a:solidFill>
                  <a:schemeClr val="tx2"/>
                </a:solidFill>
                <a:effectLst/>
                <a:latin typeface="+mn-lt"/>
                <a:ea typeface="+mn-ea"/>
                <a:cs typeface="+mn-cs"/>
              </a:rPr>
              <a:t>Latent definition is — present and capable of emerging or developing but not now visible, obvious, active, and capable of emerging or developing but not now visible, obvious, active, </a:t>
            </a: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12</a:t>
            </a:fld>
            <a:endParaRPr lang="en-GB" dirty="0"/>
          </a:p>
        </p:txBody>
      </p:sp>
    </p:spTree>
    <p:extLst>
      <p:ext uri="{BB962C8B-B14F-4D97-AF65-F5344CB8AC3E}">
        <p14:creationId xmlns:p14="http://schemas.microsoft.com/office/powerpoint/2010/main" val="416723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Home – School – Self referral</a:t>
            </a:r>
          </a:p>
          <a:p>
            <a:r>
              <a:rPr lang="en-US" dirty="0"/>
              <a:t>	Behaviour theory that needs to be completed after the 	events, not withdrawing from School. </a:t>
            </a:r>
          </a:p>
          <a:p>
            <a:r>
              <a:rPr lang="en-US" dirty="0"/>
              <a:t>	Group 	Facilitation.</a:t>
            </a:r>
          </a:p>
          <a:p>
            <a:r>
              <a:rPr lang="en-US" dirty="0"/>
              <a:t>	Expel student from school. </a:t>
            </a:r>
          </a:p>
          <a:p>
            <a:r>
              <a:rPr lang="en-US" dirty="0"/>
              <a:t>	Mental Health Assessment.</a:t>
            </a:r>
          </a:p>
          <a:p>
            <a:r>
              <a:rPr lang="en-US" dirty="0"/>
              <a:t>Home – Work, Self-referral </a:t>
            </a:r>
          </a:p>
          <a:p>
            <a:r>
              <a:rPr lang="en-US" dirty="0"/>
              <a:t>	Relationship counselling.</a:t>
            </a:r>
          </a:p>
          <a:p>
            <a:r>
              <a:rPr lang="en-US" dirty="0"/>
              <a:t>	Change of Management style. </a:t>
            </a:r>
          </a:p>
          <a:p>
            <a:r>
              <a:rPr lang="en-US" dirty="0"/>
              <a:t>Prison – Counselling – Self referral</a:t>
            </a:r>
          </a:p>
          <a:p>
            <a:r>
              <a:rPr lang="en-US" dirty="0"/>
              <a:t>	Conditions of Penalty. </a:t>
            </a:r>
            <a:endParaRPr lang="en-GB" dirty="0"/>
          </a:p>
        </p:txBody>
      </p:sp>
      <p:sp>
        <p:nvSpPr>
          <p:cNvPr id="4" name="Slide Number Placeholder 3"/>
          <p:cNvSpPr>
            <a:spLocks noGrp="1"/>
          </p:cNvSpPr>
          <p:nvPr>
            <p:ph type="sldNum" sz="quarter" idx="10"/>
          </p:nvPr>
        </p:nvSpPr>
        <p:spPr/>
        <p:txBody>
          <a:bodyPr/>
          <a:lstStyle/>
          <a:p>
            <a:fld id="{B8796F01-7154-41E0-B48B-A6921757531A}" type="slidenum">
              <a:rPr lang="en-GB" smtClean="0"/>
              <a:pPr/>
              <a:t>16</a:t>
            </a:fld>
            <a:endParaRPr lang="en-GB" dirty="0"/>
          </a:p>
        </p:txBody>
      </p:sp>
    </p:spTree>
    <p:extLst>
      <p:ext uri="{BB962C8B-B14F-4D97-AF65-F5344CB8AC3E}">
        <p14:creationId xmlns:p14="http://schemas.microsoft.com/office/powerpoint/2010/main" val="33756619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r>
              <a:rPr lang="en-US"/>
              <a:t>14/05/2018</a:t>
            </a:r>
            <a:endParaRPr dirty="0"/>
          </a:p>
        </p:txBody>
      </p:sp>
      <p:sp>
        <p:nvSpPr>
          <p:cNvPr id="5" name="Footer Placeholder 4"/>
          <p:cNvSpPr>
            <a:spLocks noGrp="1"/>
          </p:cNvSpPr>
          <p:nvPr>
            <p:ph type="ftr" sz="quarter" idx="11"/>
          </p:nvPr>
        </p:nvSpPr>
        <p:spPr/>
        <p:txBody>
          <a:bodyPr/>
          <a:lstStyle/>
          <a:p>
            <a:r>
              <a:rPr lang="en-GB"/>
              <a:t>P144236 </a:t>
            </a:r>
            <a:endParaRPr dirty="0"/>
          </a:p>
        </p:txBody>
      </p:sp>
      <p:sp>
        <p:nvSpPr>
          <p:cNvPr id="6" name="Slide Number Placeholder 5"/>
          <p:cNvSpPr>
            <a:spLocks noGrp="1"/>
          </p:cNvSpPr>
          <p:nvPr>
            <p:ph type="sldNum" sz="quarter" idx="12"/>
          </p:nvPr>
        </p:nvSpPr>
        <p:spPr/>
        <p:txBody>
          <a:bodyPr/>
          <a:lstStyle/>
          <a:p>
            <a:fld id="{DA60BA0E-20D0-4E7C-B286-26C960A6788F}" type="slidenum">
              <a:rPr/>
              <a:t>‹#›</a:t>
            </a:fld>
            <a:endParaRPr dirty="0"/>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r>
              <a:rPr lang="en-US"/>
              <a:t>14/05/2018</a:t>
            </a:r>
            <a:endParaRPr dirty="0"/>
          </a:p>
        </p:txBody>
      </p:sp>
      <p:sp>
        <p:nvSpPr>
          <p:cNvPr id="6" name="Footer Placeholder 5"/>
          <p:cNvSpPr>
            <a:spLocks noGrp="1"/>
          </p:cNvSpPr>
          <p:nvPr>
            <p:ph type="ftr" sz="quarter" idx="11"/>
          </p:nvPr>
        </p:nvSpPr>
        <p:spPr/>
        <p:txBody>
          <a:bodyPr/>
          <a:lstStyle/>
          <a:p>
            <a:r>
              <a:rPr lang="en-GB"/>
              <a:t>P144236 </a:t>
            </a:r>
            <a:endParaRPr dirty="0"/>
          </a:p>
        </p:txBody>
      </p:sp>
      <p:sp>
        <p:nvSpPr>
          <p:cNvPr id="7" name="Slide Number Placeholder 6"/>
          <p:cNvSpPr>
            <a:spLocks noGrp="1"/>
          </p:cNvSpPr>
          <p:nvPr>
            <p:ph type="sldNum" sz="quarter" idx="12"/>
          </p:nvPr>
        </p:nvSpPr>
        <p:spPr/>
        <p:txBody>
          <a:bodyPr/>
          <a:lstStyle/>
          <a:p>
            <a:fld id="{EB37DED6-D4C7-42EE-AB49-D2E39E64FDE4}" type="slidenum">
              <a:rPr/>
              <a:t>‹#›</a:t>
            </a:fld>
            <a:endParaRPr dirty="0"/>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r>
              <a:rPr lang="en-US"/>
              <a:t>14/05/2018</a:t>
            </a:r>
            <a:endParaRPr dirty="0"/>
          </a:p>
        </p:txBody>
      </p:sp>
      <p:sp>
        <p:nvSpPr>
          <p:cNvPr id="8" name="Footer Placeholder 7"/>
          <p:cNvSpPr>
            <a:spLocks noGrp="1"/>
          </p:cNvSpPr>
          <p:nvPr>
            <p:ph type="ftr" sz="quarter" idx="11"/>
          </p:nvPr>
        </p:nvSpPr>
        <p:spPr/>
        <p:txBody>
          <a:bodyPr/>
          <a:lstStyle/>
          <a:p>
            <a:r>
              <a:rPr lang="en-GB"/>
              <a:t>P144236 </a:t>
            </a:r>
            <a:endParaRPr dirty="0"/>
          </a:p>
        </p:txBody>
      </p:sp>
      <p:sp>
        <p:nvSpPr>
          <p:cNvPr id="9" name="Slide Number Placeholder 8"/>
          <p:cNvSpPr>
            <a:spLocks noGrp="1"/>
          </p:cNvSpPr>
          <p:nvPr>
            <p:ph type="sldNum" sz="quarter" idx="12"/>
          </p:nvPr>
        </p:nvSpPr>
        <p:spPr/>
        <p:txBody>
          <a:bodyPr/>
          <a:lstStyle/>
          <a:p>
            <a:fld id="{EB37DED6-D4C7-42EE-AB49-D2E39E64FDE4}" type="slidenum">
              <a:rPr/>
              <a:t>‹#›</a:t>
            </a:fld>
            <a:endParaRPr dirty="0"/>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r>
              <a:rPr lang="en-US"/>
              <a:t>14/05/2018</a:t>
            </a:r>
            <a:endParaRPr dirty="0"/>
          </a:p>
        </p:txBody>
      </p:sp>
      <p:sp>
        <p:nvSpPr>
          <p:cNvPr id="4" name="Footer Placeholder 3"/>
          <p:cNvSpPr>
            <a:spLocks noGrp="1"/>
          </p:cNvSpPr>
          <p:nvPr>
            <p:ph type="ftr" sz="quarter" idx="11"/>
          </p:nvPr>
        </p:nvSpPr>
        <p:spPr/>
        <p:txBody>
          <a:bodyPr/>
          <a:lstStyle/>
          <a:p>
            <a:r>
              <a:rPr lang="en-GB"/>
              <a:t>P144236 </a:t>
            </a:r>
            <a:endParaRPr dirty="0"/>
          </a:p>
        </p:txBody>
      </p:sp>
      <p:sp>
        <p:nvSpPr>
          <p:cNvPr id="5" name="Slide Number Placeholder 4"/>
          <p:cNvSpPr>
            <a:spLocks noGrp="1"/>
          </p:cNvSpPr>
          <p:nvPr>
            <p:ph type="sldNum" sz="quarter" idx="12"/>
          </p:nvPr>
        </p:nvSpPr>
        <p:spPr/>
        <p:txBody>
          <a:bodyPr/>
          <a:lstStyle/>
          <a:p>
            <a:fld id="{EB37DED6-D4C7-42EE-AB49-D2E39E64FDE4}" type="slidenum">
              <a:rPr/>
              <a:t>‹#›</a:t>
            </a:fld>
            <a:endParaRPr dirty="0"/>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14/05/2018</a:t>
            </a:r>
            <a:endParaRPr dirty="0"/>
          </a:p>
        </p:txBody>
      </p:sp>
      <p:sp>
        <p:nvSpPr>
          <p:cNvPr id="3" name="Footer Placeholder 2"/>
          <p:cNvSpPr>
            <a:spLocks noGrp="1"/>
          </p:cNvSpPr>
          <p:nvPr>
            <p:ph type="ftr" sz="quarter" idx="11"/>
          </p:nvPr>
        </p:nvSpPr>
        <p:spPr/>
        <p:txBody>
          <a:bodyPr/>
          <a:lstStyle/>
          <a:p>
            <a:r>
              <a:rPr lang="en-GB"/>
              <a:t>P144236 </a:t>
            </a:r>
            <a:endParaRPr dirty="0"/>
          </a:p>
        </p:txBody>
      </p:sp>
      <p:sp>
        <p:nvSpPr>
          <p:cNvPr id="4" name="Slide Number Placeholder 3"/>
          <p:cNvSpPr>
            <a:spLocks noGrp="1"/>
          </p:cNvSpPr>
          <p:nvPr>
            <p:ph type="sldNum" sz="quarter" idx="12"/>
          </p:nvPr>
        </p:nvSpPr>
        <p:spPr/>
        <p:txBody>
          <a:bodyPr/>
          <a:lstStyle/>
          <a:p>
            <a:fld id="{EB37DED6-D4C7-42EE-AB49-D2E39E64FDE4}" type="slidenum">
              <a:rPr/>
              <a:t>‹#›</a:t>
            </a:fld>
            <a:endParaRPr dirty="0"/>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dirty="0"/>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r>
              <a:rPr lang="en-US"/>
              <a:t>14/05/2018</a:t>
            </a:r>
            <a:endParaRPr dirty="0"/>
          </a:p>
        </p:txBody>
      </p:sp>
      <p:sp>
        <p:nvSpPr>
          <p:cNvPr id="6" name="Footer Placeholder 5"/>
          <p:cNvSpPr>
            <a:spLocks noGrp="1"/>
          </p:cNvSpPr>
          <p:nvPr>
            <p:ph type="ftr" sz="quarter" idx="11"/>
          </p:nvPr>
        </p:nvSpPr>
        <p:spPr/>
        <p:txBody>
          <a:bodyPr/>
          <a:lstStyle/>
          <a:p>
            <a:r>
              <a:rPr lang="en-GB"/>
              <a:t>P144236 </a:t>
            </a:r>
            <a:endParaRPr dirty="0"/>
          </a:p>
        </p:txBody>
      </p:sp>
      <p:sp>
        <p:nvSpPr>
          <p:cNvPr id="7" name="Slide Number Placeholder 6"/>
          <p:cNvSpPr>
            <a:spLocks noGrp="1"/>
          </p:cNvSpPr>
          <p:nvPr>
            <p:ph type="sldNum" sz="quarter" idx="12"/>
          </p:nvPr>
        </p:nvSpPr>
        <p:spPr/>
        <p:txBody>
          <a:bodyPr/>
          <a:lstStyle/>
          <a:p>
            <a:fld id="{2DFBB78A-01B4-41F2-96B0-677A4A282832}" type="slidenum">
              <a:rPr/>
              <a:t>‹#›</a:t>
            </a:fld>
            <a:endParaRPr dirty="0"/>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dirty="0"/>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dirty="0"/>
              <a:t>Click icon to add picture</a:t>
            </a:r>
            <a:endParaRPr dirty="0"/>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r>
              <a:rPr lang="en-US"/>
              <a:t>14/05/2018</a:t>
            </a:r>
            <a:endParaRPr dirty="0"/>
          </a:p>
        </p:txBody>
      </p:sp>
      <p:sp>
        <p:nvSpPr>
          <p:cNvPr id="6" name="Footer Placeholder 5"/>
          <p:cNvSpPr>
            <a:spLocks noGrp="1"/>
          </p:cNvSpPr>
          <p:nvPr>
            <p:ph type="ftr" sz="quarter" idx="11"/>
          </p:nvPr>
        </p:nvSpPr>
        <p:spPr/>
        <p:txBody>
          <a:bodyPr/>
          <a:lstStyle/>
          <a:p>
            <a:r>
              <a:rPr lang="en-GB"/>
              <a:t>P144236 </a:t>
            </a:r>
            <a:endParaRPr dirty="0"/>
          </a:p>
        </p:txBody>
      </p:sp>
      <p:sp>
        <p:nvSpPr>
          <p:cNvPr id="7" name="Slide Number Placeholder 6"/>
          <p:cNvSpPr>
            <a:spLocks noGrp="1"/>
          </p:cNvSpPr>
          <p:nvPr>
            <p:ph type="sldNum" sz="quarter" idx="12"/>
          </p:nvPr>
        </p:nvSpPr>
        <p:spPr/>
        <p:txBody>
          <a:bodyPr/>
          <a:lstStyle/>
          <a:p>
            <a:fld id="{2DFBB78A-01B4-41F2-96B0-677A4A282832}" type="slidenum">
              <a:rPr/>
              <a:t>‹#›</a:t>
            </a:fld>
            <a:endParaRPr dirty="0"/>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r>
              <a:rPr lang="en-US"/>
              <a:t>14/05/2018</a:t>
            </a:r>
            <a:endParaRPr dirty="0"/>
          </a:p>
        </p:txBody>
      </p:sp>
      <p:sp>
        <p:nvSpPr>
          <p:cNvPr id="5" name="Footer Placeholder 4"/>
          <p:cNvSpPr>
            <a:spLocks noGrp="1"/>
          </p:cNvSpPr>
          <p:nvPr>
            <p:ph type="ftr" sz="quarter" idx="11"/>
          </p:nvPr>
        </p:nvSpPr>
        <p:spPr/>
        <p:txBody>
          <a:bodyPr/>
          <a:lstStyle/>
          <a:p>
            <a:r>
              <a:rPr lang="en-GB"/>
              <a:t>P144236 </a:t>
            </a:r>
            <a:endParaRPr dirty="0"/>
          </a:p>
        </p:txBody>
      </p:sp>
      <p:sp>
        <p:nvSpPr>
          <p:cNvPr id="6" name="Slide Number Placeholder 5"/>
          <p:cNvSpPr>
            <a:spLocks noGrp="1"/>
          </p:cNvSpPr>
          <p:nvPr>
            <p:ph type="sldNum" sz="quarter" idx="12"/>
          </p:nvPr>
        </p:nvSpPr>
        <p:spPr/>
        <p:txBody>
          <a:bodyPr/>
          <a:lstStyle/>
          <a:p>
            <a:fld id="{591C5AD9-787D-40FA-8A4D-16A055B9AF81}" type="slidenum">
              <a:rPr/>
              <a:t>‹#›</a:t>
            </a:fld>
            <a:endParaRPr dirty="0"/>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r>
              <a:rPr lang="en-US"/>
              <a:t>14/05/2018</a:t>
            </a:r>
            <a:endParaRPr dirty="0"/>
          </a:p>
        </p:txBody>
      </p:sp>
      <p:sp>
        <p:nvSpPr>
          <p:cNvPr id="5" name="Footer Placeholder 4"/>
          <p:cNvSpPr>
            <a:spLocks noGrp="1"/>
          </p:cNvSpPr>
          <p:nvPr>
            <p:ph type="ftr" sz="quarter" idx="11"/>
          </p:nvPr>
        </p:nvSpPr>
        <p:spPr/>
        <p:txBody>
          <a:bodyPr/>
          <a:lstStyle/>
          <a:p>
            <a:r>
              <a:rPr lang="en-GB"/>
              <a:t>P144236 </a:t>
            </a:r>
            <a:endParaRPr dirty="0"/>
          </a:p>
        </p:txBody>
      </p:sp>
      <p:sp>
        <p:nvSpPr>
          <p:cNvPr id="6" name="Slide Number Placeholder 5"/>
          <p:cNvSpPr>
            <a:spLocks noGrp="1"/>
          </p:cNvSpPr>
          <p:nvPr>
            <p:ph type="sldNum" sz="quarter" idx="12"/>
          </p:nvPr>
        </p:nvSpPr>
        <p:spPr/>
        <p:txBody>
          <a:bodyPr/>
          <a:lstStyle/>
          <a:p>
            <a:fld id="{591C5AD9-787D-40FA-8A4D-16A055B9AF81}" type="slidenum">
              <a:rPr/>
              <a:t>‹#›</a:t>
            </a:fld>
            <a:endParaRPr dirty="0"/>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dirty="0"/>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r>
              <a:rPr lang="en-US"/>
              <a:t>14/05/2018</a:t>
            </a:r>
            <a:endParaRPr lang="en-US" dirty="0"/>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r>
              <a:rPr lang="en-US"/>
              <a:t>P144236 </a:t>
            </a:r>
            <a:endParaRPr lang="en-US" dirty="0"/>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868072DB-0E92-4E3F-B99F-E4BBE55E0A27}"/>
              </a:ext>
            </a:extLst>
          </p:cNvPr>
          <p:cNvSpPr>
            <a:spLocks noGrp="1"/>
          </p:cNvSpPr>
          <p:nvPr>
            <p:ph type="dt" sz="half" idx="10"/>
          </p:nvPr>
        </p:nvSpPr>
        <p:spPr/>
        <p:txBody>
          <a:bodyPr/>
          <a:lstStyle/>
          <a:p>
            <a:r>
              <a:rPr lang="en-US"/>
              <a:t>14/05/2018</a:t>
            </a:r>
            <a:endParaRPr lang="en-GB" dirty="0"/>
          </a:p>
        </p:txBody>
      </p:sp>
      <p:sp>
        <p:nvSpPr>
          <p:cNvPr id="7" name="Footer Placeholder 6">
            <a:extLst>
              <a:ext uri="{FF2B5EF4-FFF2-40B4-BE49-F238E27FC236}">
                <a16:creationId xmlns:a16="http://schemas.microsoft.com/office/drawing/2014/main" id="{72D8E14D-4B2F-4017-B2C4-8334BCBF228D}"/>
              </a:ext>
            </a:extLst>
          </p:cNvPr>
          <p:cNvSpPr>
            <a:spLocks noGrp="1"/>
          </p:cNvSpPr>
          <p:nvPr>
            <p:ph type="ftr" sz="quarter" idx="11"/>
          </p:nvPr>
        </p:nvSpPr>
        <p:spPr>
          <a:xfrm>
            <a:off x="3934172" y="6365006"/>
            <a:ext cx="6216301" cy="320675"/>
          </a:xfrm>
        </p:spPr>
        <p:txBody>
          <a:bodyPr/>
          <a:lstStyle/>
          <a:p>
            <a:r>
              <a:rPr lang="en-GB" dirty="0"/>
              <a:t>P144236 </a:t>
            </a:r>
          </a:p>
        </p:txBody>
      </p:sp>
      <p:sp>
        <p:nvSpPr>
          <p:cNvPr id="2" name="Title 1">
            <a:extLst>
              <a:ext uri="{FF2B5EF4-FFF2-40B4-BE49-F238E27FC236}">
                <a16:creationId xmlns:a16="http://schemas.microsoft.com/office/drawing/2014/main" id="{485E00AF-F8E5-4DE6-B69E-4C9D024D93E9}"/>
              </a:ext>
            </a:extLst>
          </p:cNvPr>
          <p:cNvSpPr>
            <a:spLocks noGrp="1"/>
          </p:cNvSpPr>
          <p:nvPr>
            <p:ph type="title"/>
          </p:nvPr>
        </p:nvSpPr>
        <p:spPr>
          <a:xfrm>
            <a:off x="875208" y="5003801"/>
            <a:ext cx="10157354" cy="1397000"/>
          </a:xfrm>
        </p:spPr>
        <p:txBody>
          <a:bodyPr/>
          <a:lstStyle/>
          <a:p>
            <a:r>
              <a:rPr lang="en-GB" b="1" dirty="0">
                <a:solidFill>
                  <a:schemeClr val="tx2"/>
                </a:solidFill>
                <a:latin typeface="+mn-lt"/>
              </a:rPr>
              <a:t>Researcher and Presenter: </a:t>
            </a:r>
            <a:br>
              <a:rPr lang="en-GB" b="1" dirty="0">
                <a:solidFill>
                  <a:schemeClr val="tx2"/>
                </a:solidFill>
                <a:latin typeface="Bradley Hand ITC" panose="03070402050302030203" pitchFamily="66" charset="0"/>
              </a:rPr>
            </a:br>
            <a:r>
              <a:rPr lang="en-GB" b="1" dirty="0">
                <a:solidFill>
                  <a:schemeClr val="tx2"/>
                </a:solidFill>
                <a:latin typeface="Bradley Hand ITC" panose="03070402050302030203" pitchFamily="66" charset="0"/>
              </a:rPr>
              <a:t>				      Rita M Patterson</a:t>
            </a:r>
            <a:r>
              <a:rPr lang="en-GB" dirty="0"/>
              <a:t>.</a:t>
            </a:r>
          </a:p>
        </p:txBody>
      </p:sp>
      <p:pic>
        <p:nvPicPr>
          <p:cNvPr id="11" name="Content Placeholder 10">
            <a:extLst>
              <a:ext uri="{FF2B5EF4-FFF2-40B4-BE49-F238E27FC236}">
                <a16:creationId xmlns:a16="http://schemas.microsoft.com/office/drawing/2014/main" id="{FCF5DCBB-44EF-432C-BB0B-6A75A934030B}"/>
              </a:ext>
            </a:extLst>
          </p:cNvPr>
          <p:cNvPicPr>
            <a:picLocks noGrp="1" noChangeAspect="1"/>
          </p:cNvPicPr>
          <p:nvPr>
            <p:ph idx="1"/>
          </p:nvPr>
        </p:nvPicPr>
        <p:blipFill>
          <a:blip r:embed="rId2"/>
          <a:stretch>
            <a:fillRect/>
          </a:stretch>
        </p:blipFill>
        <p:spPr>
          <a:xfrm>
            <a:off x="549796" y="457199"/>
            <a:ext cx="11161240" cy="4705897"/>
          </a:xfrm>
          <a:prstGeom prst="rect">
            <a:avLst/>
          </a:prstGeom>
        </p:spPr>
      </p:pic>
      <p:sp>
        <p:nvSpPr>
          <p:cNvPr id="12" name="Slide Number Placeholder 11">
            <a:extLst>
              <a:ext uri="{FF2B5EF4-FFF2-40B4-BE49-F238E27FC236}">
                <a16:creationId xmlns:a16="http://schemas.microsoft.com/office/drawing/2014/main" id="{D4BFD660-B6A6-49A4-8441-AB25E6B3AE63}"/>
              </a:ext>
            </a:extLst>
          </p:cNvPr>
          <p:cNvSpPr>
            <a:spLocks noGrp="1"/>
          </p:cNvSpPr>
          <p:nvPr>
            <p:ph type="sldNum" sz="quarter" idx="12"/>
          </p:nvPr>
        </p:nvSpPr>
        <p:spPr/>
        <p:txBody>
          <a:bodyPr/>
          <a:lstStyle/>
          <a:p>
            <a:fld id="{DA60BA0E-20D0-4E7C-B286-26C960A6788F}" type="slidenum">
              <a:rPr lang="en-GB" smtClean="0"/>
              <a:t>1</a:t>
            </a:fld>
            <a:endParaRPr lang="en-GB" dirty="0"/>
          </a:p>
        </p:txBody>
      </p:sp>
    </p:spTree>
    <p:extLst>
      <p:ext uri="{BB962C8B-B14F-4D97-AF65-F5344CB8AC3E}">
        <p14:creationId xmlns:p14="http://schemas.microsoft.com/office/powerpoint/2010/main" val="1613756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90804" y="692696"/>
            <a:ext cx="7890801" cy="1584176"/>
          </a:xfrm>
        </p:spPr>
        <p:txBody>
          <a:bodyPr>
            <a:normAutofit/>
          </a:bodyPr>
          <a:lstStyle/>
          <a:p>
            <a:pPr algn="ctr"/>
            <a:r>
              <a:rPr lang="en-US" sz="6000" b="1" dirty="0"/>
              <a:t>Why do Bullies, Bully</a:t>
            </a:r>
          </a:p>
        </p:txBody>
      </p:sp>
      <p:sp>
        <p:nvSpPr>
          <p:cNvPr id="3" name="Subtitle 2"/>
          <p:cNvSpPr>
            <a:spLocks noGrp="1"/>
          </p:cNvSpPr>
          <p:nvPr>
            <p:ph type="subTitle" idx="1"/>
          </p:nvPr>
        </p:nvSpPr>
        <p:spPr>
          <a:xfrm>
            <a:off x="4510236" y="2780928"/>
            <a:ext cx="7008574" cy="3312368"/>
          </a:xfrm>
        </p:spPr>
        <p:txBody>
          <a:bodyPr>
            <a:normAutofit lnSpcReduction="10000"/>
          </a:bodyPr>
          <a:lstStyle/>
          <a:p>
            <a:pPr algn="ctr"/>
            <a:r>
              <a:rPr lang="en-US" sz="3600" b="1" dirty="0"/>
              <a:t>Disseminate my Research from the Focus Group.</a:t>
            </a:r>
          </a:p>
          <a:p>
            <a:pPr algn="ctr"/>
            <a:endParaRPr lang="en-US" sz="3600" b="1" dirty="0"/>
          </a:p>
          <a:p>
            <a:pPr algn="ctr"/>
            <a:endParaRPr lang="en-US" sz="3600" b="1" dirty="0"/>
          </a:p>
          <a:p>
            <a:pPr algn="ctr"/>
            <a:endParaRPr lang="en-US" sz="3200" b="1" dirty="0"/>
          </a:p>
          <a:p>
            <a:pPr algn="ctr"/>
            <a:r>
              <a:rPr lang="en-US" sz="3200" b="1" dirty="0"/>
              <a:t>  </a:t>
            </a:r>
            <a:r>
              <a:rPr lang="en-US" b="1" dirty="0"/>
              <a:t>Empirical Research Skills.</a:t>
            </a:r>
            <a:endParaRPr lang="en-US" sz="3200" b="1" dirty="0"/>
          </a:p>
          <a:p>
            <a:pPr algn="ctr"/>
            <a:r>
              <a:rPr lang="en-US" b="1" dirty="0"/>
              <a:t>M6X00966</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2CA53ED-F060-435C-91AA-82A67120D421}"/>
              </a:ext>
            </a:extLst>
          </p:cNvPr>
          <p:cNvSpPr>
            <a:spLocks noGrp="1"/>
          </p:cNvSpPr>
          <p:nvPr>
            <p:ph type="body" idx="1"/>
          </p:nvPr>
        </p:nvSpPr>
        <p:spPr>
          <a:xfrm>
            <a:off x="549796" y="512723"/>
            <a:ext cx="8136904" cy="5580573"/>
          </a:xfrm>
        </p:spPr>
        <p:txBody>
          <a:bodyPr>
            <a:noAutofit/>
          </a:bodyPr>
          <a:lstStyle/>
          <a:p>
            <a:r>
              <a:rPr lang="en-GB" sz="4200" dirty="0"/>
              <a:t>This Presentation will </a:t>
            </a:r>
            <a:r>
              <a:rPr lang="en-GB" sz="4000" dirty="0"/>
              <a:t>summarise</a:t>
            </a:r>
            <a:r>
              <a:rPr lang="en-GB" sz="4200" dirty="0"/>
              <a:t> the findings from my Independent Project,  more specifically the Research Proposal assignment and finally the Triad work (Assignment 1,2 and 3)are all going to be synthesised (Patterson 2018). </a:t>
            </a:r>
          </a:p>
        </p:txBody>
      </p:sp>
    </p:spTree>
    <p:extLst>
      <p:ext uri="{BB962C8B-B14F-4D97-AF65-F5344CB8AC3E}">
        <p14:creationId xmlns:p14="http://schemas.microsoft.com/office/powerpoint/2010/main" val="124461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D4404-211F-4CAB-A872-74971EB89ABC}"/>
              </a:ext>
            </a:extLst>
          </p:cNvPr>
          <p:cNvSpPr>
            <a:spLocks noGrp="1"/>
          </p:cNvSpPr>
          <p:nvPr>
            <p:ph type="title"/>
          </p:nvPr>
        </p:nvSpPr>
        <p:spPr>
          <a:xfrm>
            <a:off x="261764" y="116633"/>
            <a:ext cx="8568952" cy="1440159"/>
          </a:xfrm>
        </p:spPr>
        <p:txBody>
          <a:bodyPr>
            <a:normAutofit fontScale="90000"/>
          </a:bodyPr>
          <a:lstStyle/>
          <a:p>
            <a:pPr algn="ctr">
              <a:lnSpc>
                <a:spcPct val="100000"/>
              </a:lnSpc>
              <a:spcBef>
                <a:spcPts val="0"/>
              </a:spcBef>
              <a:spcAft>
                <a:spcPts val="600"/>
              </a:spcAft>
            </a:pPr>
            <a:r>
              <a:rPr lang="en-GB" sz="4400" u="sng" dirty="0"/>
              <a:t>Historical - Independent Project </a:t>
            </a:r>
            <a:br>
              <a:rPr lang="en-GB" sz="4400" b="1" dirty="0"/>
            </a:br>
            <a:r>
              <a:rPr lang="en-GB" sz="4400" b="1" dirty="0"/>
              <a:t> </a:t>
            </a:r>
            <a:r>
              <a:rPr lang="en-GB" sz="3600" dirty="0"/>
              <a:t>Qualitative Research- Literary Review.  </a:t>
            </a:r>
            <a:br>
              <a:rPr lang="en-GB" sz="3600" b="1" dirty="0"/>
            </a:br>
            <a:br>
              <a:rPr lang="en-GB" sz="4000" dirty="0"/>
            </a:br>
            <a:br>
              <a:rPr lang="en-GB" sz="4000" dirty="0"/>
            </a:br>
            <a:endParaRPr lang="en-GB" sz="3200" dirty="0"/>
          </a:p>
        </p:txBody>
      </p:sp>
      <p:sp>
        <p:nvSpPr>
          <p:cNvPr id="5" name="TextBox 4">
            <a:extLst>
              <a:ext uri="{FF2B5EF4-FFF2-40B4-BE49-F238E27FC236}">
                <a16:creationId xmlns:a16="http://schemas.microsoft.com/office/drawing/2014/main" id="{BB82A693-169E-4B41-9A4C-B619F5FAFD1C}"/>
              </a:ext>
            </a:extLst>
          </p:cNvPr>
          <p:cNvSpPr txBox="1"/>
          <p:nvPr/>
        </p:nvSpPr>
        <p:spPr>
          <a:xfrm>
            <a:off x="621804" y="1628800"/>
            <a:ext cx="7920880" cy="4893647"/>
          </a:xfrm>
          <a:prstGeom prst="rect">
            <a:avLst/>
          </a:prstGeom>
          <a:noFill/>
        </p:spPr>
        <p:txBody>
          <a:bodyPr wrap="square" rtlCol="0">
            <a:spAutoFit/>
          </a:bodyPr>
          <a:lstStyle/>
          <a:p>
            <a:pPr marL="342900" indent="-342900">
              <a:buFont typeface="Arial" panose="020B0604020202020204" pitchFamily="34" charset="0"/>
              <a:buChar char="•"/>
            </a:pPr>
            <a:r>
              <a:rPr lang="en-GB" sz="3200" dirty="0"/>
              <a:t>Review and Search and Evaluate the literature on the subject selected.</a:t>
            </a:r>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r>
              <a:rPr lang="en-GB" sz="3200" dirty="0"/>
              <a:t>The main objective was the Surveys, Synthesise, Critically Evaluate the subject.</a:t>
            </a:r>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r>
              <a:rPr lang="en-GB" sz="3200" dirty="0"/>
              <a:t>The presentation of this project in the form of assignment(Patterson,2018).</a:t>
            </a:r>
          </a:p>
          <a:p>
            <a:endParaRPr lang="en-GB" dirty="0"/>
          </a:p>
        </p:txBody>
      </p:sp>
    </p:spTree>
    <p:extLst>
      <p:ext uri="{BB962C8B-B14F-4D97-AF65-F5344CB8AC3E}">
        <p14:creationId xmlns:p14="http://schemas.microsoft.com/office/powerpoint/2010/main" val="3120994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A4AD1-525F-4EC6-BCE2-2DBAB127C2B6}"/>
              </a:ext>
            </a:extLst>
          </p:cNvPr>
          <p:cNvSpPr>
            <a:spLocks noGrp="1"/>
          </p:cNvSpPr>
          <p:nvPr>
            <p:ph type="title"/>
          </p:nvPr>
        </p:nvSpPr>
        <p:spPr>
          <a:xfrm>
            <a:off x="810000" y="692696"/>
            <a:ext cx="7588668" cy="5688632"/>
          </a:xfrm>
        </p:spPr>
        <p:txBody>
          <a:bodyPr>
            <a:normAutofit fontScale="90000"/>
          </a:bodyPr>
          <a:lstStyle/>
          <a:p>
            <a:pPr algn="ctr">
              <a:lnSpc>
                <a:spcPct val="100000"/>
              </a:lnSpc>
            </a:pPr>
            <a:r>
              <a:rPr lang="en-US" sz="3100" dirty="0"/>
              <a:t>Approved -Ethical Committee.</a:t>
            </a:r>
            <a:br>
              <a:rPr lang="en-US" sz="1800" b="1" u="sng" dirty="0"/>
            </a:br>
            <a:r>
              <a:rPr lang="en-US" sz="3100" b="1" u="sng" dirty="0"/>
              <a:t>What makes a Bully</a:t>
            </a:r>
            <a:r>
              <a:rPr lang="en-US" sz="3100" b="1" dirty="0"/>
              <a:t>, Bully?</a:t>
            </a:r>
            <a:br>
              <a:rPr lang="en-US" sz="3100" dirty="0"/>
            </a:br>
            <a:r>
              <a:rPr lang="en-US" sz="2200" dirty="0"/>
              <a:t>(Environment, Nurture, Power, Genetics)</a:t>
            </a:r>
            <a:br>
              <a:rPr lang="en-US" sz="2200" dirty="0"/>
            </a:br>
            <a:r>
              <a:rPr lang="en-GB" sz="2200" b="1" dirty="0"/>
              <a:t> </a:t>
            </a:r>
            <a:r>
              <a:rPr lang="en-GB" sz="1600" b="1" dirty="0"/>
              <a:t>(Brendgen and Troop-Gordon, 2015; Hasan, 2010; Juvonen and Graham, 2014; </a:t>
            </a:r>
            <a:r>
              <a:rPr lang="en-GB" sz="1600" dirty="0"/>
              <a:t>Malaby, 2009; Wolke and Lereya, 2015)</a:t>
            </a:r>
            <a:r>
              <a:rPr lang="en-US" sz="3100" dirty="0"/>
              <a:t>. </a:t>
            </a:r>
            <a:br>
              <a:rPr lang="en-US" sz="3100" dirty="0"/>
            </a:br>
            <a:r>
              <a:rPr lang="en-US" sz="3100" b="1" u="sng" dirty="0"/>
              <a:t>How to identify a Bully ?</a:t>
            </a:r>
            <a:br>
              <a:rPr lang="en-US" sz="3100" dirty="0"/>
            </a:br>
            <a:r>
              <a:rPr lang="en-US" sz="2700" dirty="0"/>
              <a:t>(Characteristics)</a:t>
            </a:r>
            <a:r>
              <a:rPr lang="en-GB" sz="2700" dirty="0"/>
              <a:t> </a:t>
            </a:r>
            <a:br>
              <a:rPr lang="en-GB" dirty="0"/>
            </a:br>
            <a:r>
              <a:rPr lang="en-GB" sz="1600" b="1" dirty="0"/>
              <a:t>Bowes et al., 2013; Bredgen and Poulin, 2009; Harvey et al., 2006; Hogh and Dofradottir, 2001; Salmivalli, 2017</a:t>
            </a:r>
            <a:r>
              <a:rPr lang="en-GB" sz="1600" dirty="0"/>
              <a:t>)</a:t>
            </a:r>
            <a:r>
              <a:rPr lang="en-US" sz="1600" dirty="0"/>
              <a:t>. </a:t>
            </a:r>
            <a:br>
              <a:rPr lang="en-US" sz="3100" dirty="0"/>
            </a:br>
            <a:r>
              <a:rPr lang="en-US" sz="3100" b="1" u="sng" dirty="0"/>
              <a:t>Why do bullies, Bully ?</a:t>
            </a:r>
            <a:br>
              <a:rPr lang="en-US" sz="3100" dirty="0"/>
            </a:br>
            <a:r>
              <a:rPr lang="en-US" sz="2700" dirty="0"/>
              <a:t> (Motivations, Behaviour)</a:t>
            </a:r>
            <a:br>
              <a:rPr lang="en-US" sz="2700" dirty="0"/>
            </a:br>
            <a:r>
              <a:rPr lang="en-GB" sz="2700" dirty="0"/>
              <a:t> </a:t>
            </a:r>
            <a:r>
              <a:rPr lang="en-GB" sz="1300" dirty="0"/>
              <a:t>(</a:t>
            </a:r>
            <a:r>
              <a:rPr lang="en-GB" sz="1300" b="1" dirty="0"/>
              <a:t>Hall and Lynch, 1998; Mackay, 2013; Salmivalli, 2017).</a:t>
            </a:r>
            <a:br>
              <a:rPr lang="en-US" sz="3100" dirty="0"/>
            </a:br>
            <a:r>
              <a:rPr lang="en-US" sz="3100" b="1" u="sng" dirty="0"/>
              <a:t>How do we get bullies into Counselling ? </a:t>
            </a:r>
            <a:br>
              <a:rPr lang="en-US" sz="3100" dirty="0"/>
            </a:br>
            <a:r>
              <a:rPr lang="en-US" sz="2700" dirty="0"/>
              <a:t>(Sanctions, Self- referral)</a:t>
            </a:r>
            <a:br>
              <a:rPr lang="en-US" sz="2700" dirty="0"/>
            </a:br>
            <a:r>
              <a:rPr lang="en-GB" sz="1300" b="1" dirty="0"/>
              <a:t>(Cornell and Brockenbrough, 2004)</a:t>
            </a:r>
            <a:r>
              <a:rPr lang="en-US" sz="1300" b="1" dirty="0"/>
              <a:t>.</a:t>
            </a:r>
            <a:r>
              <a:rPr lang="en-GB" sz="1300" b="1" dirty="0"/>
              <a:t> </a:t>
            </a:r>
            <a:br>
              <a:rPr lang="en-US" dirty="0"/>
            </a:br>
            <a:endParaRPr lang="en-GB" dirty="0"/>
          </a:p>
        </p:txBody>
      </p:sp>
      <p:sp>
        <p:nvSpPr>
          <p:cNvPr id="3" name="Text Placeholder 2">
            <a:extLst>
              <a:ext uri="{FF2B5EF4-FFF2-40B4-BE49-F238E27FC236}">
                <a16:creationId xmlns:a16="http://schemas.microsoft.com/office/drawing/2014/main" id="{1AD50311-246D-4D5D-9A74-2683519E2D73}"/>
              </a:ext>
            </a:extLst>
          </p:cNvPr>
          <p:cNvSpPr>
            <a:spLocks noGrp="1"/>
          </p:cNvSpPr>
          <p:nvPr>
            <p:ph type="body" idx="1"/>
          </p:nvPr>
        </p:nvSpPr>
        <p:spPr>
          <a:xfrm>
            <a:off x="693812" y="116633"/>
            <a:ext cx="7992887" cy="576063"/>
          </a:xfrm>
        </p:spPr>
        <p:txBody>
          <a:bodyPr>
            <a:noAutofit/>
          </a:bodyPr>
          <a:lstStyle/>
          <a:p>
            <a:pPr algn="ctr"/>
            <a:r>
              <a:rPr lang="en-GB" sz="4000" u="sng" dirty="0"/>
              <a:t>Historical -Research Proposal </a:t>
            </a:r>
          </a:p>
        </p:txBody>
      </p:sp>
    </p:spTree>
    <p:extLst>
      <p:ext uri="{BB962C8B-B14F-4D97-AF65-F5344CB8AC3E}">
        <p14:creationId xmlns:p14="http://schemas.microsoft.com/office/powerpoint/2010/main" val="1745746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404" y="5157192"/>
            <a:ext cx="8317284" cy="720080"/>
          </a:xfrm>
        </p:spPr>
        <p:txBody>
          <a:bodyPr>
            <a:normAutofit fontScale="90000"/>
          </a:bodyPr>
          <a:lstStyle/>
          <a:p>
            <a:pPr algn="ctr"/>
            <a:r>
              <a:rPr lang="en-GB" sz="2200" dirty="0"/>
              <a:t>Note: Issued documentation to all participants prior to focus group(including receiving them from other Focus Group).</a:t>
            </a:r>
            <a:br>
              <a:rPr lang="en-GB" sz="3600" dirty="0"/>
            </a:br>
            <a:br>
              <a:rPr lang="en-GB" sz="2800" dirty="0"/>
            </a:br>
            <a:endParaRPr lang="en-GB" sz="2800" dirty="0"/>
          </a:p>
        </p:txBody>
      </p:sp>
      <p:sp>
        <p:nvSpPr>
          <p:cNvPr id="3" name="Text Placeholder 2"/>
          <p:cNvSpPr>
            <a:spLocks noGrp="1"/>
          </p:cNvSpPr>
          <p:nvPr>
            <p:ph type="body" idx="1"/>
          </p:nvPr>
        </p:nvSpPr>
        <p:spPr>
          <a:xfrm>
            <a:off x="697132" y="620688"/>
            <a:ext cx="7776864" cy="504056"/>
          </a:xfrm>
        </p:spPr>
        <p:txBody>
          <a:bodyPr>
            <a:noAutofit/>
          </a:bodyPr>
          <a:lstStyle/>
          <a:p>
            <a:r>
              <a:rPr lang="en-US" sz="3600" u="sng" dirty="0"/>
              <a:t>Method / Planning / Resources</a:t>
            </a:r>
          </a:p>
        </p:txBody>
      </p:sp>
      <p:sp>
        <p:nvSpPr>
          <p:cNvPr id="5" name="TextBox 4"/>
          <p:cNvSpPr txBox="1"/>
          <p:nvPr/>
        </p:nvSpPr>
        <p:spPr>
          <a:xfrm>
            <a:off x="481107" y="1104994"/>
            <a:ext cx="8208913" cy="3816429"/>
          </a:xfrm>
          <a:prstGeom prst="rect">
            <a:avLst/>
          </a:prstGeom>
          <a:noFill/>
        </p:spPr>
        <p:txBody>
          <a:bodyPr wrap="square" rtlCol="0">
            <a:spAutoFit/>
          </a:bodyPr>
          <a:lstStyle/>
          <a:p>
            <a:pPr marL="590400" indent="-457200">
              <a:spcAft>
                <a:spcPts val="1200"/>
              </a:spcAft>
              <a:buFont typeface="Arial" panose="020B0604020202020204" pitchFamily="34" charset="0"/>
              <a:buChar char="•"/>
            </a:pPr>
            <a:r>
              <a:rPr lang="en-GB" b="1" dirty="0"/>
              <a:t>Covering Letter </a:t>
            </a:r>
            <a:r>
              <a:rPr lang="en-GB" dirty="0"/>
              <a:t>: Invitations to join a Focus Group.</a:t>
            </a:r>
          </a:p>
          <a:p>
            <a:pPr marL="590400" indent="-457200">
              <a:spcAft>
                <a:spcPts val="1200"/>
              </a:spcAft>
              <a:buFont typeface="Arial" panose="020B0604020202020204" pitchFamily="34" charset="0"/>
              <a:buChar char="•"/>
            </a:pPr>
            <a:r>
              <a:rPr lang="en-GB" b="1" dirty="0"/>
              <a:t>Information sheet: </a:t>
            </a:r>
            <a:r>
              <a:rPr lang="en-GB" dirty="0"/>
              <a:t>What, how, when and why, about the topic to be discussed.</a:t>
            </a:r>
            <a:endParaRPr lang="en-GB" b="1" dirty="0"/>
          </a:p>
          <a:p>
            <a:pPr marL="590400" indent="-457200">
              <a:spcAft>
                <a:spcPts val="1200"/>
              </a:spcAft>
              <a:buFont typeface="Arial" panose="020B0604020202020204" pitchFamily="34" charset="0"/>
              <a:buChar char="•"/>
            </a:pPr>
            <a:r>
              <a:rPr lang="en-GB" b="1" dirty="0"/>
              <a:t>Reiteration/Review:</a:t>
            </a:r>
            <a:r>
              <a:rPr lang="en-GB" dirty="0"/>
              <a:t> Ethics, discussion and any other questions.</a:t>
            </a:r>
          </a:p>
          <a:p>
            <a:pPr marL="590400" indent="-457200">
              <a:spcAft>
                <a:spcPts val="1200"/>
              </a:spcAft>
              <a:buFont typeface="Arial" panose="020B0604020202020204" pitchFamily="34" charset="0"/>
              <a:buChar char="•"/>
            </a:pPr>
            <a:r>
              <a:rPr lang="en-GB" b="1" dirty="0"/>
              <a:t>Consent Form: </a:t>
            </a:r>
            <a:r>
              <a:rPr lang="en-GB" dirty="0"/>
              <a:t>– Signed, Dated, Accepted</a:t>
            </a:r>
          </a:p>
          <a:p>
            <a:pPr marL="590400" indent="-457200">
              <a:spcAft>
                <a:spcPts val="1200"/>
              </a:spcAft>
              <a:buFont typeface="Arial" panose="020B0604020202020204" pitchFamily="34" charset="0"/>
              <a:buChar char="•"/>
            </a:pPr>
            <a:r>
              <a:rPr lang="en-GB" dirty="0"/>
              <a:t> </a:t>
            </a:r>
            <a:r>
              <a:rPr lang="en-GB" b="1" dirty="0"/>
              <a:t>Participants Problems: </a:t>
            </a:r>
            <a:r>
              <a:rPr lang="en-GB" dirty="0"/>
              <a:t>Awareness.</a:t>
            </a:r>
          </a:p>
          <a:p>
            <a:pPr marL="590400" indent="-457200">
              <a:spcAft>
                <a:spcPts val="1200"/>
              </a:spcAft>
              <a:buFont typeface="Arial" panose="020B0604020202020204" pitchFamily="34" charset="0"/>
              <a:buChar char="•"/>
            </a:pPr>
            <a:r>
              <a:rPr lang="en-GB" b="1" dirty="0"/>
              <a:t>Room: </a:t>
            </a:r>
            <a:r>
              <a:rPr lang="en-GB" dirty="0"/>
              <a:t>space for focus group</a:t>
            </a:r>
          </a:p>
        </p:txBody>
      </p:sp>
    </p:spTree>
    <p:extLst>
      <p:ext uri="{BB962C8B-B14F-4D97-AF65-F5344CB8AC3E}">
        <p14:creationId xmlns:p14="http://schemas.microsoft.com/office/powerpoint/2010/main" val="2333844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33772" y="908720"/>
            <a:ext cx="7776864" cy="5616624"/>
          </a:xfrm>
        </p:spPr>
        <p:txBody>
          <a:bodyPr>
            <a:normAutofit fontScale="90000"/>
          </a:bodyPr>
          <a:lstStyle/>
          <a:p>
            <a:pPr algn="ctr"/>
            <a:br>
              <a:rPr lang="en-GB" sz="2200" b="1" dirty="0"/>
            </a:br>
            <a:r>
              <a:rPr lang="en-GB" sz="3100" b="1" dirty="0"/>
              <a:t>Opening Round</a:t>
            </a:r>
            <a:br>
              <a:rPr lang="en-GB" sz="2700" b="1" dirty="0"/>
            </a:br>
            <a:br>
              <a:rPr lang="en-GB" sz="2700" b="1" dirty="0"/>
            </a:br>
            <a:r>
              <a:rPr lang="en-GB" sz="3100" b="1" dirty="0"/>
              <a:t>Greeting and thanking the attendees </a:t>
            </a:r>
            <a:br>
              <a:rPr lang="en-GB" sz="3100" b="1" dirty="0"/>
            </a:br>
            <a:br>
              <a:rPr lang="en-GB" sz="3100" dirty="0"/>
            </a:br>
            <a:r>
              <a:rPr lang="en-GB" sz="3100" b="1" dirty="0"/>
              <a:t>Safety issues</a:t>
            </a:r>
            <a:br>
              <a:rPr lang="en-GB" sz="3100" b="1" dirty="0"/>
            </a:br>
            <a:br>
              <a:rPr lang="en-GB" sz="3100" b="1" dirty="0"/>
            </a:br>
            <a:r>
              <a:rPr lang="en-GB" sz="3100" b="1" dirty="0"/>
              <a:t>Ethical Issues</a:t>
            </a:r>
            <a:br>
              <a:rPr lang="en-GB" sz="3100" b="1" dirty="0"/>
            </a:br>
            <a:br>
              <a:rPr lang="en-GB" sz="3100" dirty="0"/>
            </a:br>
            <a:r>
              <a:rPr lang="en-GB" sz="3100" b="1" dirty="0"/>
              <a:t>Discuss/issuing  </a:t>
            </a:r>
            <a:r>
              <a:rPr lang="en-GB" sz="3100" dirty="0"/>
              <a:t> </a:t>
            </a:r>
            <a:br>
              <a:rPr lang="en-GB" sz="3100" dirty="0"/>
            </a:br>
            <a:br>
              <a:rPr lang="en-GB" sz="3100" dirty="0"/>
            </a:br>
            <a:r>
              <a:rPr lang="en-GB" sz="3100" b="1" dirty="0"/>
              <a:t>Record Audio and Video</a:t>
            </a:r>
            <a:br>
              <a:rPr lang="en-GB" sz="3100" b="1" dirty="0"/>
            </a:br>
            <a:br>
              <a:rPr lang="en-GB" sz="3100" b="1" dirty="0"/>
            </a:br>
            <a:r>
              <a:rPr lang="en-GB" sz="3100" b="1" dirty="0"/>
              <a:t>Closing round</a:t>
            </a:r>
            <a:br>
              <a:rPr lang="en-GB" sz="3100" b="1" dirty="0"/>
            </a:br>
            <a:r>
              <a:rPr lang="en-GB" sz="1300" dirty="0"/>
              <a:t>(Braun and Clarke, 2006; Decker et al., 2011</a:t>
            </a:r>
            <a:br>
              <a:rPr lang="en-GB" sz="2400" dirty="0"/>
            </a:br>
            <a:br>
              <a:rPr lang="en-GB" sz="2400" dirty="0"/>
            </a:br>
            <a:endParaRPr lang="en-GB" sz="2400" dirty="0"/>
          </a:p>
        </p:txBody>
      </p:sp>
      <p:sp>
        <p:nvSpPr>
          <p:cNvPr id="6" name="Title 12"/>
          <p:cNvSpPr txBox="1">
            <a:spLocks/>
          </p:cNvSpPr>
          <p:nvPr/>
        </p:nvSpPr>
        <p:spPr>
          <a:xfrm>
            <a:off x="333772" y="188640"/>
            <a:ext cx="7992888" cy="1152128"/>
          </a:xfrm>
          <a:prstGeom prst="rect">
            <a:avLst/>
          </a:prstGeom>
        </p:spPr>
        <p:txBody>
          <a:bodyPr vert="horz" lIns="121899" tIns="60949" rIns="121899" bIns="60949" rtlCol="0" anchor="t">
            <a:normAutofit/>
          </a:bodyPr>
          <a:lstStyle>
            <a:lvl1pPr algn="l" defTabSz="1218987" rtl="0" eaLnBrk="1" latinLnBrk="0" hangingPunct="1">
              <a:lnSpc>
                <a:spcPct val="85000"/>
              </a:lnSpc>
              <a:spcBef>
                <a:spcPct val="0"/>
              </a:spcBef>
              <a:buNone/>
              <a:tabLst/>
              <a:defRPr sz="5400" b="0" kern="1200" cap="none" baseline="0">
                <a:solidFill>
                  <a:schemeClr val="tx1"/>
                </a:solidFill>
                <a:latin typeface="+mj-lt"/>
                <a:ea typeface="+mj-ea"/>
                <a:cs typeface="+mj-cs"/>
              </a:defRPr>
            </a:lvl1pPr>
          </a:lstStyle>
          <a:p>
            <a:r>
              <a:rPr lang="en-US" sz="4400" dirty="0"/>
              <a:t>Focus Group – Facilitation</a:t>
            </a:r>
          </a:p>
        </p:txBody>
      </p:sp>
    </p:spTree>
    <p:extLst>
      <p:ext uri="{BB962C8B-B14F-4D97-AF65-F5344CB8AC3E}">
        <p14:creationId xmlns:p14="http://schemas.microsoft.com/office/powerpoint/2010/main" val="836182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a:xfrm>
            <a:off x="3398295" y="116632"/>
            <a:ext cx="8496944" cy="864096"/>
          </a:xfrm>
        </p:spPr>
        <p:txBody>
          <a:bodyPr>
            <a:normAutofit/>
          </a:bodyPr>
          <a:lstStyle/>
          <a:p>
            <a:r>
              <a:rPr lang="en-US" sz="3600" u="sng" dirty="0"/>
              <a:t>Method / Planning / Resources</a:t>
            </a:r>
          </a:p>
        </p:txBody>
      </p:sp>
      <p:sp>
        <p:nvSpPr>
          <p:cNvPr id="2" name="TextBox 1"/>
          <p:cNvSpPr txBox="1"/>
          <p:nvPr/>
        </p:nvSpPr>
        <p:spPr>
          <a:xfrm>
            <a:off x="3398295" y="1484784"/>
            <a:ext cx="8496943" cy="4893647"/>
          </a:xfrm>
          <a:prstGeom prst="rect">
            <a:avLst/>
          </a:prstGeom>
          <a:noFill/>
        </p:spPr>
        <p:txBody>
          <a:bodyPr wrap="square" rtlCol="0">
            <a:spAutoFit/>
          </a:bodyPr>
          <a:lstStyle/>
          <a:p>
            <a:pPr marL="457200">
              <a:spcAft>
                <a:spcPts val="1200"/>
              </a:spcAft>
              <a:buFont typeface="Arial" panose="020B0604020202020204" pitchFamily="34" charset="0"/>
              <a:buChar char="•"/>
            </a:pPr>
            <a:r>
              <a:rPr lang="en-GB" dirty="0"/>
              <a:t>  Focus Group; consisted of 4 other students and a lecturer from this course, recorded audio and visual.</a:t>
            </a:r>
          </a:p>
          <a:p>
            <a:pPr marL="457200">
              <a:spcAft>
                <a:spcPts val="1200"/>
              </a:spcAft>
              <a:buFont typeface="Arial" panose="020B0604020202020204" pitchFamily="34" charset="0"/>
              <a:buChar char="•"/>
            </a:pPr>
            <a:r>
              <a:rPr lang="en-GB" dirty="0"/>
              <a:t>Notes of any emotions and demeaner. Ethical procedure was paramount (Decker et al 2012) .</a:t>
            </a:r>
          </a:p>
          <a:p>
            <a:pPr marL="457200">
              <a:spcAft>
                <a:spcPts val="1200"/>
              </a:spcAft>
              <a:buFont typeface="Arial" panose="020B0604020202020204" pitchFamily="34" charset="0"/>
              <a:buChar char="•"/>
            </a:pPr>
            <a:r>
              <a:rPr lang="en-US" dirty="0"/>
              <a:t>  The plans included Audio and Video recordings as a way of collecting data.  </a:t>
            </a:r>
          </a:p>
          <a:p>
            <a:pPr marL="457200">
              <a:spcAft>
                <a:spcPts val="1200"/>
              </a:spcAft>
              <a:buFont typeface="Arial" panose="020B0604020202020204" pitchFamily="34" charset="0"/>
              <a:buChar char="•"/>
            </a:pPr>
            <a:r>
              <a:rPr lang="en-US" dirty="0"/>
              <a:t>  A copy was held by the facilitator to use the data in the trial of Thematic Analysis, which goes on to form this presentation. This was used for the data corpus.</a:t>
            </a:r>
          </a:p>
          <a:p>
            <a:pPr marL="457200" indent="-457200">
              <a:spcAft>
                <a:spcPts val="600"/>
              </a:spcAft>
              <a:buFont typeface="Arial" panose="020B0604020202020204" pitchFamily="34" charset="0"/>
              <a:buChar char="•"/>
            </a:pPr>
            <a:endParaRPr lang="en-GB" sz="3200" dirty="0"/>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88F8D6-A630-4417-9FF4-E2399BF5F367}"/>
              </a:ext>
            </a:extLst>
          </p:cNvPr>
          <p:cNvSpPr/>
          <p:nvPr/>
        </p:nvSpPr>
        <p:spPr>
          <a:xfrm>
            <a:off x="909836" y="842198"/>
            <a:ext cx="7200800" cy="5693866"/>
          </a:xfrm>
          <a:prstGeom prst="rect">
            <a:avLst/>
          </a:prstGeom>
        </p:spPr>
        <p:txBody>
          <a:bodyPr wrap="square">
            <a:spAutoFit/>
          </a:bodyPr>
          <a:lstStyle/>
          <a:p>
            <a:pPr indent="-342900">
              <a:buFont typeface="Arial" panose="020B0604020202020204" pitchFamily="34" charset="0"/>
              <a:buChar char="•"/>
            </a:pPr>
            <a:r>
              <a:rPr lang="en-US" sz="2800" b="1" dirty="0"/>
              <a:t>Identifies</a:t>
            </a:r>
            <a:r>
              <a:rPr lang="en-US" sz="2800" dirty="0"/>
              <a:t>: looking for pattern coding, themes of the reasons, from my subjective positionings. Aiming for data reduction.</a:t>
            </a:r>
          </a:p>
          <a:p>
            <a:pPr indent="-342900">
              <a:buFont typeface="Arial" panose="020B0604020202020204" pitchFamily="34" charset="0"/>
              <a:buChar char="•"/>
            </a:pPr>
            <a:endParaRPr lang="en-US" sz="2800" dirty="0"/>
          </a:p>
          <a:p>
            <a:pPr indent="-342900">
              <a:buFont typeface="Arial" panose="020B0604020202020204" pitchFamily="34" charset="0"/>
              <a:buChar char="•"/>
            </a:pPr>
            <a:r>
              <a:rPr lang="en-US" sz="2800" b="1" dirty="0"/>
              <a:t>Social</a:t>
            </a:r>
            <a:r>
              <a:rPr lang="en-US" sz="2800" dirty="0"/>
              <a:t> constructionist  approach allows the recordings and reporting to be reflective and with a certainty of reality. </a:t>
            </a:r>
          </a:p>
          <a:p>
            <a:pPr indent="-342900">
              <a:buFont typeface="Arial" panose="020B0604020202020204" pitchFamily="34" charset="0"/>
              <a:buChar char="•"/>
            </a:pPr>
            <a:endParaRPr lang="en-US" sz="2800" dirty="0"/>
          </a:p>
          <a:p>
            <a:pPr indent="-342900">
              <a:buFont typeface="Arial" panose="020B0604020202020204" pitchFamily="34" charset="0"/>
              <a:buChar char="•"/>
            </a:pPr>
            <a:r>
              <a:rPr lang="en-US" sz="2800" b="1" dirty="0"/>
              <a:t>Active Choices </a:t>
            </a:r>
            <a:r>
              <a:rPr lang="en-US" sz="2800" dirty="0"/>
              <a:t>and the reflection allows for my interpretation -assumption.</a:t>
            </a:r>
            <a:r>
              <a:rPr lang="en-GB" sz="2800" dirty="0"/>
              <a:t> </a:t>
            </a:r>
            <a:r>
              <a:rPr lang="en-GB" sz="2000" dirty="0"/>
              <a:t>(Braun &amp; Clark, 2006:79)</a:t>
            </a:r>
            <a:r>
              <a:rPr lang="en-US" sz="2000" dirty="0"/>
              <a:t> </a:t>
            </a:r>
          </a:p>
        </p:txBody>
      </p:sp>
      <p:sp>
        <p:nvSpPr>
          <p:cNvPr id="6" name="TextBox 5">
            <a:extLst>
              <a:ext uri="{FF2B5EF4-FFF2-40B4-BE49-F238E27FC236}">
                <a16:creationId xmlns:a16="http://schemas.microsoft.com/office/drawing/2014/main" id="{ECC88418-B8B7-42CB-BAEF-D036FF1BC318}"/>
              </a:ext>
            </a:extLst>
          </p:cNvPr>
          <p:cNvSpPr txBox="1"/>
          <p:nvPr/>
        </p:nvSpPr>
        <p:spPr>
          <a:xfrm>
            <a:off x="909836" y="188640"/>
            <a:ext cx="6452865" cy="646331"/>
          </a:xfrm>
          <a:prstGeom prst="rect">
            <a:avLst/>
          </a:prstGeom>
          <a:noFill/>
        </p:spPr>
        <p:txBody>
          <a:bodyPr wrap="square" rtlCol="0">
            <a:spAutoFit/>
          </a:bodyPr>
          <a:lstStyle/>
          <a:p>
            <a:r>
              <a:rPr lang="en-US" sz="3600" dirty="0"/>
              <a:t>Thematic Analysis</a:t>
            </a:r>
            <a:endParaRPr lang="en-GB" sz="3600" dirty="0"/>
          </a:p>
        </p:txBody>
      </p:sp>
    </p:spTree>
    <p:extLst>
      <p:ext uri="{BB962C8B-B14F-4D97-AF65-F5344CB8AC3E}">
        <p14:creationId xmlns:p14="http://schemas.microsoft.com/office/powerpoint/2010/main" val="1549102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6941" y="126114"/>
            <a:ext cx="7397171" cy="778271"/>
          </a:xfrm>
        </p:spPr>
        <p:txBody>
          <a:bodyPr>
            <a:noAutofit/>
          </a:bodyPr>
          <a:lstStyle/>
          <a:p>
            <a:r>
              <a:rPr lang="en-GB" sz="4000" dirty="0"/>
              <a:t>Focus Group – Facilitating  </a:t>
            </a:r>
          </a:p>
        </p:txBody>
      </p:sp>
      <p:sp>
        <p:nvSpPr>
          <p:cNvPr id="3" name="Subtitle 2"/>
          <p:cNvSpPr>
            <a:spLocks noGrp="1"/>
          </p:cNvSpPr>
          <p:nvPr>
            <p:ph type="subTitle" idx="1"/>
          </p:nvPr>
        </p:nvSpPr>
        <p:spPr>
          <a:xfrm>
            <a:off x="3943994" y="2042698"/>
            <a:ext cx="7983063" cy="4194614"/>
          </a:xfrm>
        </p:spPr>
        <p:txBody>
          <a:bodyPr>
            <a:normAutofit fontScale="25000" lnSpcReduction="20000"/>
          </a:bodyPr>
          <a:lstStyle/>
          <a:p>
            <a:pPr>
              <a:lnSpc>
                <a:spcPct val="120000"/>
              </a:lnSpc>
              <a:spcAft>
                <a:spcPts val="1200"/>
              </a:spcAft>
            </a:pPr>
            <a:r>
              <a:rPr lang="en-GB" sz="11200" b="1" u="sng" dirty="0">
                <a:solidFill>
                  <a:schemeClr val="accent1"/>
                </a:solidFill>
              </a:rPr>
              <a:t>Questions</a:t>
            </a:r>
          </a:p>
          <a:p>
            <a:pPr>
              <a:lnSpc>
                <a:spcPct val="120000"/>
              </a:lnSpc>
              <a:spcAft>
                <a:spcPts val="1200"/>
              </a:spcAft>
            </a:pPr>
            <a:r>
              <a:rPr lang="en-GB" sz="11200" dirty="0">
                <a:solidFill>
                  <a:schemeClr val="accent1"/>
                </a:solidFill>
              </a:rPr>
              <a:t>1)  What does bullying mean to you? </a:t>
            </a:r>
          </a:p>
          <a:p>
            <a:pPr>
              <a:lnSpc>
                <a:spcPct val="120000"/>
              </a:lnSpc>
              <a:spcAft>
                <a:spcPts val="1200"/>
              </a:spcAft>
            </a:pPr>
            <a:r>
              <a:rPr lang="en-GB" sz="11200" dirty="0">
                <a:solidFill>
                  <a:schemeClr val="accent1"/>
                </a:solidFill>
              </a:rPr>
              <a:t>2)  What are the main characteristics of a      bully? Age and environment? </a:t>
            </a:r>
          </a:p>
          <a:p>
            <a:pPr>
              <a:lnSpc>
                <a:spcPct val="120000"/>
              </a:lnSpc>
              <a:spcAft>
                <a:spcPts val="1200"/>
              </a:spcAft>
            </a:pPr>
            <a:r>
              <a:rPr lang="en-GB" sz="11200" dirty="0">
                <a:solidFill>
                  <a:schemeClr val="accent1"/>
                </a:solidFill>
              </a:rPr>
              <a:t>3)  How does the environment and genetic factors influence a bully’s actions?   </a:t>
            </a:r>
          </a:p>
          <a:p>
            <a:pPr>
              <a:lnSpc>
                <a:spcPct val="120000"/>
              </a:lnSpc>
              <a:spcAft>
                <a:spcPts val="1200"/>
              </a:spcAft>
            </a:pPr>
            <a:r>
              <a:rPr lang="en-GB" sz="11200" dirty="0">
                <a:solidFill>
                  <a:schemeClr val="accent1"/>
                </a:solidFill>
              </a:rPr>
              <a:t>4)  How can we get the bully to talk about their behaviour?</a:t>
            </a:r>
          </a:p>
          <a:p>
            <a:endParaRPr lang="en-GB" dirty="0"/>
          </a:p>
        </p:txBody>
      </p:sp>
      <p:sp>
        <p:nvSpPr>
          <p:cNvPr id="5" name="TextBox 4"/>
          <p:cNvSpPr txBox="1"/>
          <p:nvPr/>
        </p:nvSpPr>
        <p:spPr>
          <a:xfrm>
            <a:off x="4366220" y="904385"/>
            <a:ext cx="6812202" cy="1200329"/>
          </a:xfrm>
          <a:prstGeom prst="rect">
            <a:avLst/>
          </a:prstGeom>
          <a:noFill/>
        </p:spPr>
        <p:txBody>
          <a:bodyPr wrap="square" rtlCol="0">
            <a:spAutoFit/>
          </a:bodyPr>
          <a:lstStyle/>
          <a:p>
            <a:pPr algn="ctr"/>
            <a:r>
              <a:rPr lang="en-GB" dirty="0">
                <a:solidFill>
                  <a:schemeClr val="accent1"/>
                </a:solidFill>
              </a:rPr>
              <a:t>Overarching Questions, </a:t>
            </a:r>
          </a:p>
          <a:p>
            <a:pPr algn="ctr"/>
            <a:r>
              <a:rPr lang="en-GB" sz="4800" b="1" dirty="0">
                <a:solidFill>
                  <a:schemeClr val="tx2"/>
                </a:solidFill>
                <a:latin typeface="Times New Roman" panose="02020603050405020304" pitchFamily="18" charset="0"/>
                <a:cs typeface="Times New Roman" panose="02020603050405020304" pitchFamily="18" charset="0"/>
              </a:rPr>
              <a:t>Why do Bullies, Bully?</a:t>
            </a:r>
          </a:p>
        </p:txBody>
      </p:sp>
    </p:spTree>
    <p:extLst>
      <p:ext uri="{BB962C8B-B14F-4D97-AF65-F5344CB8AC3E}">
        <p14:creationId xmlns:p14="http://schemas.microsoft.com/office/powerpoint/2010/main" val="408769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780" y="1700808"/>
            <a:ext cx="7920879" cy="4464496"/>
          </a:xfrm>
        </p:spPr>
        <p:txBody>
          <a:bodyPr>
            <a:noAutofit/>
          </a:bodyPr>
          <a:lstStyle/>
          <a:p>
            <a:pPr>
              <a:lnSpc>
                <a:spcPct val="100000"/>
              </a:lnSpc>
            </a:pPr>
            <a:r>
              <a:rPr lang="en-GB" sz="2400" b="1" dirty="0"/>
              <a:t>Developing</a:t>
            </a:r>
            <a:r>
              <a:rPr lang="en-GB" sz="2400" dirty="0"/>
              <a:t> a method of listening, transcribing, reading and identifying, analysing, patterns (themes) from the data received from the focus group (5) Data Corpus.</a:t>
            </a:r>
            <a:br>
              <a:rPr lang="en-GB" sz="2400" dirty="0"/>
            </a:br>
            <a:br>
              <a:rPr lang="en-GB" sz="2400" dirty="0"/>
            </a:br>
            <a:r>
              <a:rPr lang="en-GB" sz="2400" b="1" dirty="0"/>
              <a:t>Collating</a:t>
            </a:r>
            <a:r>
              <a:rPr lang="en-GB" sz="2400" dirty="0"/>
              <a:t> and organising the data which is relevant to analysis used. The data set (1)will be subjective and interpretive. </a:t>
            </a:r>
            <a:br>
              <a:rPr lang="en-GB" sz="2400" dirty="0"/>
            </a:br>
            <a:br>
              <a:rPr lang="en-GB" sz="2400" dirty="0"/>
            </a:br>
            <a:r>
              <a:rPr lang="en-GB" sz="2400" dirty="0"/>
              <a:t>This will, in turn, give the data richness in the details. </a:t>
            </a:r>
            <a:br>
              <a:rPr lang="en-GB" sz="2400" dirty="0"/>
            </a:br>
            <a:r>
              <a:rPr lang="en-GB" sz="2400" dirty="0"/>
              <a:t>(Braun &amp; Clark, 2006:79)</a:t>
            </a:r>
          </a:p>
        </p:txBody>
      </p:sp>
      <p:sp>
        <p:nvSpPr>
          <p:cNvPr id="3" name="Text Placeholder 2"/>
          <p:cNvSpPr>
            <a:spLocks noGrp="1"/>
          </p:cNvSpPr>
          <p:nvPr>
            <p:ph type="body" idx="1"/>
          </p:nvPr>
        </p:nvSpPr>
        <p:spPr>
          <a:xfrm>
            <a:off x="405780" y="188640"/>
            <a:ext cx="8280919" cy="1512168"/>
          </a:xfrm>
        </p:spPr>
        <p:txBody>
          <a:bodyPr>
            <a:noAutofit/>
          </a:bodyPr>
          <a:lstStyle/>
          <a:p>
            <a:r>
              <a:rPr lang="en-GB" sz="4000" dirty="0"/>
              <a:t>Research Method</a:t>
            </a:r>
          </a:p>
          <a:p>
            <a:pPr algn="r"/>
            <a:r>
              <a:rPr lang="en-GB" sz="3600" dirty="0"/>
              <a:t>Thematic Analysis </a:t>
            </a:r>
          </a:p>
        </p:txBody>
      </p:sp>
    </p:spTree>
    <p:extLst>
      <p:ext uri="{BB962C8B-B14F-4D97-AF65-F5344CB8AC3E}">
        <p14:creationId xmlns:p14="http://schemas.microsoft.com/office/powerpoint/2010/main" val="2196482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2755C-B3C9-44F3-A44C-1BAD0AEEB283}"/>
              </a:ext>
            </a:extLst>
          </p:cNvPr>
          <p:cNvSpPr>
            <a:spLocks noGrp="1"/>
          </p:cNvSpPr>
          <p:nvPr>
            <p:ph type="ctrTitle"/>
          </p:nvPr>
        </p:nvSpPr>
        <p:spPr>
          <a:xfrm>
            <a:off x="4066289" y="260648"/>
            <a:ext cx="7008574" cy="792088"/>
          </a:xfrm>
        </p:spPr>
        <p:txBody>
          <a:bodyPr>
            <a:normAutofit/>
          </a:bodyPr>
          <a:lstStyle/>
          <a:p>
            <a:r>
              <a:rPr lang="en-GB" sz="4000" dirty="0"/>
              <a:t>Discussion and Process</a:t>
            </a:r>
          </a:p>
        </p:txBody>
      </p:sp>
      <p:sp>
        <p:nvSpPr>
          <p:cNvPr id="3" name="Subtitle 2">
            <a:extLst>
              <a:ext uri="{FF2B5EF4-FFF2-40B4-BE49-F238E27FC236}">
                <a16:creationId xmlns:a16="http://schemas.microsoft.com/office/drawing/2014/main" id="{7E08F623-1CC4-4DA5-8DEE-40CE850CE813}"/>
              </a:ext>
            </a:extLst>
          </p:cNvPr>
          <p:cNvSpPr>
            <a:spLocks noGrp="1"/>
          </p:cNvSpPr>
          <p:nvPr>
            <p:ph type="subTitle" idx="1"/>
          </p:nvPr>
        </p:nvSpPr>
        <p:spPr>
          <a:xfrm>
            <a:off x="3718148" y="1052736"/>
            <a:ext cx="8136904" cy="5112568"/>
          </a:xfrm>
        </p:spPr>
        <p:txBody>
          <a:bodyPr>
            <a:normAutofit fontScale="25000" lnSpcReduction="20000"/>
          </a:bodyPr>
          <a:lstStyle/>
          <a:p>
            <a:pPr>
              <a:lnSpc>
                <a:spcPct val="120000"/>
              </a:lnSpc>
              <a:spcAft>
                <a:spcPts val="600"/>
              </a:spcAft>
            </a:pPr>
            <a:r>
              <a:rPr lang="en-GB" sz="7200" b="1" dirty="0"/>
              <a:t>The</a:t>
            </a:r>
            <a:r>
              <a:rPr lang="en-GB" sz="7200" dirty="0"/>
              <a:t> following steps were used in the conversion of the focus group discussions with the aim of data reduction: The main areas was the semantic (language and the meaning of it).</a:t>
            </a:r>
          </a:p>
          <a:p>
            <a:pPr>
              <a:lnSpc>
                <a:spcPct val="120000"/>
              </a:lnSpc>
              <a:spcAft>
                <a:spcPts val="600"/>
              </a:spcAft>
            </a:pPr>
            <a:r>
              <a:rPr lang="en-GB" sz="7200" b="1" dirty="0"/>
              <a:t>Coding</a:t>
            </a:r>
            <a:r>
              <a:rPr lang="en-GB" sz="7200" dirty="0"/>
              <a:t> manually allowed the themes to be revealed. Constantly reading the data: theoretical approach  of counselling within mental health and counselling.</a:t>
            </a:r>
          </a:p>
          <a:p>
            <a:pPr>
              <a:lnSpc>
                <a:spcPct val="120000"/>
              </a:lnSpc>
              <a:spcAft>
                <a:spcPts val="600"/>
              </a:spcAft>
            </a:pPr>
            <a:r>
              <a:rPr lang="en-GB" sz="7200" b="1" dirty="0"/>
              <a:t>Coding</a:t>
            </a:r>
            <a:r>
              <a:rPr lang="en-GB" sz="7200" dirty="0"/>
              <a:t> started with the first initial of the participants</a:t>
            </a:r>
          </a:p>
          <a:p>
            <a:pPr>
              <a:lnSpc>
                <a:spcPct val="120000"/>
              </a:lnSpc>
              <a:spcAft>
                <a:spcPts val="600"/>
              </a:spcAft>
            </a:pPr>
            <a:r>
              <a:rPr lang="en-GB" sz="7200" b="1" dirty="0"/>
              <a:t>Reduced</a:t>
            </a:r>
            <a:r>
              <a:rPr lang="en-GB" sz="7200" dirty="0"/>
              <a:t> to Genetic factors, Underlaying issues, Personal feelings, Environment and finally Characteristics.</a:t>
            </a:r>
          </a:p>
          <a:p>
            <a:pPr>
              <a:lnSpc>
                <a:spcPct val="120000"/>
              </a:lnSpc>
              <a:spcAft>
                <a:spcPts val="600"/>
              </a:spcAft>
            </a:pPr>
            <a:r>
              <a:rPr lang="en-GB" sz="7200" b="1" dirty="0"/>
              <a:t>Reduced further </a:t>
            </a:r>
            <a:r>
              <a:rPr lang="en-GB" sz="7200" dirty="0"/>
              <a:t>to Psychological Attitudes, interpersonal Relationships, Personal Development. </a:t>
            </a:r>
          </a:p>
          <a:p>
            <a:pPr>
              <a:lnSpc>
                <a:spcPct val="120000"/>
              </a:lnSpc>
              <a:spcAft>
                <a:spcPts val="600"/>
              </a:spcAft>
            </a:pPr>
            <a:r>
              <a:rPr lang="en-GB" sz="7200" b="1" dirty="0"/>
              <a:t>Social Constructivism</a:t>
            </a:r>
            <a:r>
              <a:rPr lang="en-GB" sz="7200" dirty="0"/>
              <a:t>, sociological theories of Knowledge, how social phenomena develop in social context. </a:t>
            </a:r>
          </a:p>
          <a:p>
            <a:pPr>
              <a:lnSpc>
                <a:spcPct val="120000"/>
              </a:lnSpc>
              <a:spcAft>
                <a:spcPts val="600"/>
              </a:spcAft>
            </a:pPr>
            <a:r>
              <a:rPr lang="en-US" sz="7200" b="1" dirty="0"/>
              <a:t>Epistemology</a:t>
            </a:r>
            <a:r>
              <a:rPr lang="en-US" sz="7200" dirty="0"/>
              <a:t> researcher digs deep to uncover evidence – reality uncovers that which exists independently. It is not sculptured or created. </a:t>
            </a:r>
            <a:r>
              <a:rPr lang="en-GB" sz="7200" dirty="0"/>
              <a:t>(Braun &amp; Clark, 2006:79)</a:t>
            </a:r>
          </a:p>
          <a:p>
            <a:pPr>
              <a:lnSpc>
                <a:spcPct val="120000"/>
              </a:lnSpc>
              <a:spcAft>
                <a:spcPts val="600"/>
              </a:spcAft>
            </a:pPr>
            <a:endParaRPr lang="en-GB" sz="3800" dirty="0"/>
          </a:p>
          <a:p>
            <a:pPr>
              <a:lnSpc>
                <a:spcPct val="120000"/>
              </a:lnSpc>
              <a:spcAft>
                <a:spcPts val="600"/>
              </a:spcAft>
            </a:pPr>
            <a:endParaRPr lang="en-GB" sz="3800" dirty="0"/>
          </a:p>
          <a:p>
            <a:r>
              <a:rPr lang="en-GB" dirty="0"/>
              <a:t>   </a:t>
            </a:r>
          </a:p>
          <a:p>
            <a:endParaRPr lang="en-GB" dirty="0"/>
          </a:p>
          <a:p>
            <a:endParaRPr lang="en-GB" dirty="0"/>
          </a:p>
        </p:txBody>
      </p:sp>
    </p:spTree>
    <p:extLst>
      <p:ext uri="{BB962C8B-B14F-4D97-AF65-F5344CB8AC3E}">
        <p14:creationId xmlns:p14="http://schemas.microsoft.com/office/powerpoint/2010/main" val="3916519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8" y="1196752"/>
            <a:ext cx="10517395" cy="576064"/>
          </a:xfrm>
        </p:spPr>
        <p:txBody>
          <a:bodyPr>
            <a:normAutofit fontScale="90000"/>
          </a:bodyPr>
          <a:lstStyle/>
          <a:p>
            <a:r>
              <a:rPr lang="en-US" sz="3600" b="1" dirty="0"/>
              <a:t>Output of the TRANSCRIPT – Data Set (1)</a:t>
            </a:r>
          </a:p>
        </p:txBody>
      </p:sp>
      <p:sp>
        <p:nvSpPr>
          <p:cNvPr id="3" name="Date Placeholder 2">
            <a:extLst>
              <a:ext uri="{FF2B5EF4-FFF2-40B4-BE49-F238E27FC236}">
                <a16:creationId xmlns:a16="http://schemas.microsoft.com/office/drawing/2014/main" id="{32B2316B-FFB4-433E-8AAD-56E6965B4E5E}"/>
              </a:ext>
            </a:extLst>
          </p:cNvPr>
          <p:cNvSpPr>
            <a:spLocks noGrp="1"/>
          </p:cNvSpPr>
          <p:nvPr>
            <p:ph type="dt" sz="half" idx="10"/>
          </p:nvPr>
        </p:nvSpPr>
        <p:spPr/>
        <p:txBody>
          <a:bodyPr/>
          <a:lstStyle/>
          <a:p>
            <a:r>
              <a:rPr lang="en-US"/>
              <a:t>14/05/2018</a:t>
            </a:r>
            <a:endParaRPr lang="en-GB" dirty="0"/>
          </a:p>
        </p:txBody>
      </p:sp>
      <p:sp>
        <p:nvSpPr>
          <p:cNvPr id="5" name="Footer Placeholder 4">
            <a:extLst>
              <a:ext uri="{FF2B5EF4-FFF2-40B4-BE49-F238E27FC236}">
                <a16:creationId xmlns:a16="http://schemas.microsoft.com/office/drawing/2014/main" id="{78B179B5-C2F3-4A5D-8DFC-AA9CC54C585D}"/>
              </a:ext>
            </a:extLst>
          </p:cNvPr>
          <p:cNvSpPr>
            <a:spLocks noGrp="1"/>
          </p:cNvSpPr>
          <p:nvPr>
            <p:ph type="ftr" sz="quarter" idx="11"/>
          </p:nvPr>
        </p:nvSpPr>
        <p:spPr/>
        <p:txBody>
          <a:bodyPr/>
          <a:lstStyle/>
          <a:p>
            <a:r>
              <a:rPr lang="en-GB"/>
              <a:t>P144236 </a:t>
            </a:r>
            <a:endParaRPr lang="en-GB" dirty="0"/>
          </a:p>
        </p:txBody>
      </p:sp>
      <p:graphicFrame>
        <p:nvGraphicFramePr>
          <p:cNvPr id="8" name="Content Placeholder 7">
            <a:extLst>
              <a:ext uri="{FF2B5EF4-FFF2-40B4-BE49-F238E27FC236}">
                <a16:creationId xmlns:a16="http://schemas.microsoft.com/office/drawing/2014/main" id="{AE0DFE6F-E08B-49E1-A6D0-CA7CFA91B58E}"/>
              </a:ext>
            </a:extLst>
          </p:cNvPr>
          <p:cNvGraphicFramePr>
            <a:graphicFrameLocks noGrp="1"/>
          </p:cNvGraphicFramePr>
          <p:nvPr>
            <p:ph sz="half" idx="1"/>
            <p:extLst>
              <p:ext uri="{D42A27DB-BD31-4B8C-83A1-F6EECF244321}">
                <p14:modId xmlns:p14="http://schemas.microsoft.com/office/powerpoint/2010/main" val="1253117249"/>
              </p:ext>
            </p:extLst>
          </p:nvPr>
        </p:nvGraphicFramePr>
        <p:xfrm>
          <a:off x="621805" y="1772817"/>
          <a:ext cx="11012898" cy="4627981"/>
        </p:xfrm>
        <a:graphic>
          <a:graphicData uri="http://schemas.openxmlformats.org/drawingml/2006/table">
            <a:tbl>
              <a:tblPr firstRow="1" bandRow="1">
                <a:tableStyleId>{69012ECD-51FC-41F1-AA8D-1B2483CD663E}</a:tableStyleId>
              </a:tblPr>
              <a:tblGrid>
                <a:gridCol w="2749019">
                  <a:extLst>
                    <a:ext uri="{9D8B030D-6E8A-4147-A177-3AD203B41FA5}">
                      <a16:colId xmlns:a16="http://schemas.microsoft.com/office/drawing/2014/main" val="2825145957"/>
                    </a:ext>
                  </a:extLst>
                </a:gridCol>
                <a:gridCol w="2553776">
                  <a:extLst>
                    <a:ext uri="{9D8B030D-6E8A-4147-A177-3AD203B41FA5}">
                      <a16:colId xmlns:a16="http://schemas.microsoft.com/office/drawing/2014/main" val="308345116"/>
                    </a:ext>
                  </a:extLst>
                </a:gridCol>
                <a:gridCol w="2946432">
                  <a:extLst>
                    <a:ext uri="{9D8B030D-6E8A-4147-A177-3AD203B41FA5}">
                      <a16:colId xmlns:a16="http://schemas.microsoft.com/office/drawing/2014/main" val="4043085982"/>
                    </a:ext>
                  </a:extLst>
                </a:gridCol>
                <a:gridCol w="2763671">
                  <a:extLst>
                    <a:ext uri="{9D8B030D-6E8A-4147-A177-3AD203B41FA5}">
                      <a16:colId xmlns:a16="http://schemas.microsoft.com/office/drawing/2014/main" val="450252022"/>
                    </a:ext>
                  </a:extLst>
                </a:gridCol>
              </a:tblGrid>
              <a:tr h="1065793">
                <a:tc>
                  <a:txBody>
                    <a:bodyPr/>
                    <a:lstStyle/>
                    <a:p>
                      <a:pPr algn="ctr" fontAlgn="ctr"/>
                      <a:r>
                        <a:rPr lang="en-GB" sz="2800" b="1" i="1" u="none" strike="noStrike" dirty="0">
                          <a:solidFill>
                            <a:srgbClr val="000000"/>
                          </a:solidFill>
                          <a:effectLst/>
                          <a:latin typeface="Calibri" panose="020F0502020204030204" pitchFamily="34" charset="0"/>
                        </a:rPr>
                        <a:t>Keywords/ Themes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ctr"/>
                      <a:r>
                        <a:rPr lang="en-GB" sz="2800" b="1" i="1" u="none" strike="noStrike" dirty="0">
                          <a:solidFill>
                            <a:srgbClr val="000000"/>
                          </a:solidFill>
                          <a:effectLst/>
                          <a:latin typeface="Calibri" panose="020F0502020204030204" pitchFamily="34" charset="0"/>
                        </a:rPr>
                        <a:t>Psychological </a:t>
                      </a:r>
                    </a:p>
                    <a:p>
                      <a:pPr algn="ctr" fontAlgn="ctr"/>
                      <a:r>
                        <a:rPr lang="en-GB" sz="2800" b="1" i="1" u="none" strike="noStrike" dirty="0">
                          <a:solidFill>
                            <a:srgbClr val="000000"/>
                          </a:solidFill>
                          <a:effectLst/>
                          <a:latin typeface="Calibri" panose="020F0502020204030204" pitchFamily="34" charset="0"/>
                        </a:rPr>
                        <a:t>Attitude</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fontAlgn="ctr"/>
                      <a:r>
                        <a:rPr lang="en-GB" sz="2800" b="1" i="1" u="none" strike="noStrike" dirty="0">
                          <a:solidFill>
                            <a:srgbClr val="000000"/>
                          </a:solidFill>
                          <a:effectLst/>
                          <a:latin typeface="Calibri" panose="020F0502020204030204" pitchFamily="34" charset="0"/>
                        </a:rPr>
                        <a:t>Interpersonal Relationships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GB" sz="2800" b="1" i="1" u="none" strike="noStrike" dirty="0">
                          <a:solidFill>
                            <a:srgbClr val="000000"/>
                          </a:solidFill>
                          <a:effectLst/>
                          <a:latin typeface="Calibri" panose="020F0502020204030204" pitchFamily="34" charset="0"/>
                        </a:rPr>
                        <a:t>Personal</a:t>
                      </a:r>
                    </a:p>
                    <a:p>
                      <a:pPr algn="ctr" fontAlgn="ctr"/>
                      <a:r>
                        <a:rPr lang="en-GB" sz="2800" b="1" i="1" u="none" strike="noStrike" dirty="0">
                          <a:solidFill>
                            <a:srgbClr val="000000"/>
                          </a:solidFill>
                          <a:effectLst/>
                          <a:latin typeface="Calibri" panose="020F0502020204030204" pitchFamily="34" charset="0"/>
                        </a:rPr>
                        <a:t>Development </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2222173901"/>
                  </a:ext>
                </a:extLst>
              </a:tr>
              <a:tr h="801101">
                <a:tc>
                  <a:txBody>
                    <a:bodyPr/>
                    <a:lstStyle/>
                    <a:p>
                      <a:pPr algn="ctr" fontAlgn="b"/>
                      <a:r>
                        <a:rPr lang="en-GB" sz="2400" b="1" i="1" u="none" strike="noStrike" dirty="0">
                          <a:solidFill>
                            <a:srgbClr val="000000"/>
                          </a:solidFill>
                          <a:effectLst/>
                          <a:latin typeface="Calibri" panose="020F0502020204030204" pitchFamily="34" charset="0"/>
                        </a:rPr>
                        <a:t>Genetics Factors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GB" sz="2800" b="1" i="1" u="none" strike="noStrike" dirty="0">
                          <a:solidFill>
                            <a:schemeClr val="tx1"/>
                          </a:solidFill>
                          <a:effectLst/>
                          <a:latin typeface="Calibri" panose="020F0502020204030204" pitchFamily="34" charset="0"/>
                        </a:rPr>
                        <a:t>Helpfulness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Confidant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Support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4117667"/>
                  </a:ext>
                </a:extLst>
              </a:tr>
              <a:tr h="806982">
                <a:tc>
                  <a:txBody>
                    <a:bodyPr/>
                    <a:lstStyle/>
                    <a:p>
                      <a:pPr algn="ctr" fontAlgn="b"/>
                      <a:r>
                        <a:rPr lang="en-GB" sz="2400" b="1" i="1" u="none" strike="noStrike" dirty="0">
                          <a:solidFill>
                            <a:srgbClr val="000000"/>
                          </a:solidFill>
                          <a:effectLst/>
                          <a:latin typeface="Calibri" panose="020F0502020204030204" pitchFamily="34" charset="0"/>
                        </a:rPr>
                        <a:t>Underlying Issues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GB" sz="2800" b="1" i="1" u="none" strike="noStrike" dirty="0">
                          <a:solidFill>
                            <a:schemeClr val="tx1"/>
                          </a:solidFill>
                          <a:effectLst/>
                          <a:latin typeface="Calibri" panose="020F0502020204030204" pitchFamily="34" charset="0"/>
                        </a:rPr>
                        <a:t>Self-esteem</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Jealously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Frustration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45200704"/>
                  </a:ext>
                </a:extLst>
              </a:tr>
              <a:tr h="713033">
                <a:tc>
                  <a:txBody>
                    <a:bodyPr/>
                    <a:lstStyle/>
                    <a:p>
                      <a:pPr algn="ctr" fontAlgn="b"/>
                      <a:r>
                        <a:rPr lang="en-GB" sz="2400" b="1" i="1" u="none" strike="noStrike" dirty="0">
                          <a:solidFill>
                            <a:srgbClr val="000000"/>
                          </a:solidFill>
                          <a:effectLst/>
                          <a:latin typeface="Calibri" panose="020F0502020204030204" pitchFamily="34" charset="0"/>
                        </a:rPr>
                        <a:t>Personal Feelings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GB" sz="2800" b="1" i="1" u="none" strike="noStrike">
                          <a:solidFill>
                            <a:schemeClr val="tx1"/>
                          </a:solidFill>
                          <a:effectLst/>
                          <a:latin typeface="Calibri" panose="020F0502020204030204" pitchFamily="34" charset="0"/>
                        </a:rPr>
                        <a:t>Self-confidence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Dependant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Emotional</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37556830"/>
                  </a:ext>
                </a:extLst>
              </a:tr>
              <a:tr h="618230">
                <a:tc>
                  <a:txBody>
                    <a:bodyPr/>
                    <a:lstStyle/>
                    <a:p>
                      <a:pPr algn="ctr" fontAlgn="b"/>
                      <a:r>
                        <a:rPr lang="en-GB" sz="2400" b="1" i="1" u="none" strike="noStrike" dirty="0">
                          <a:solidFill>
                            <a:srgbClr val="000000"/>
                          </a:solidFill>
                          <a:effectLst/>
                          <a:latin typeface="Calibri" panose="020F0502020204030204" pitchFamily="34" charset="0"/>
                        </a:rPr>
                        <a:t>Home/School/Work</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GB" sz="2800" b="1" i="1" u="none" strike="noStrike" dirty="0">
                          <a:solidFill>
                            <a:schemeClr val="tx1"/>
                          </a:solidFill>
                          <a:effectLst/>
                          <a:latin typeface="Calibri" panose="020F0502020204030204" pitchFamily="34" charset="0"/>
                        </a:rPr>
                        <a:t>Confidence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Single Person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Jealousy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2204346"/>
                  </a:ext>
                </a:extLst>
              </a:tr>
              <a:tr h="622842">
                <a:tc>
                  <a:txBody>
                    <a:bodyPr/>
                    <a:lstStyle/>
                    <a:p>
                      <a:pPr algn="ctr" fontAlgn="b"/>
                      <a:r>
                        <a:rPr lang="en-GB" sz="2400" b="1" i="1" u="none" strike="noStrike" dirty="0">
                          <a:solidFill>
                            <a:srgbClr val="000000"/>
                          </a:solidFill>
                          <a:effectLst/>
                          <a:latin typeface="Calibri" panose="020F0502020204030204" pitchFamily="34" charset="0"/>
                        </a:rPr>
                        <a:t>Characteristics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GB" sz="2800" b="1" i="1" u="none" strike="noStrike" dirty="0">
                          <a:solidFill>
                            <a:schemeClr val="tx1"/>
                          </a:solidFill>
                          <a:effectLst/>
                          <a:latin typeface="Calibri" panose="020F0502020204030204" pitchFamily="34" charset="0"/>
                        </a:rPr>
                        <a:t>Frustration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Frustration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2800" b="1" i="1" u="none" strike="noStrike" dirty="0">
                          <a:solidFill>
                            <a:schemeClr val="tx1"/>
                          </a:solidFill>
                          <a:effectLst/>
                          <a:latin typeface="Calibri" panose="020F0502020204030204" pitchFamily="34" charset="0"/>
                        </a:rPr>
                        <a:t>Self-esteem</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9394447"/>
                  </a:ext>
                </a:extLst>
              </a:tr>
            </a:tbl>
          </a:graphicData>
        </a:graphic>
      </p:graphicFrame>
      <p:sp>
        <p:nvSpPr>
          <p:cNvPr id="4" name="TextBox 3">
            <a:extLst>
              <a:ext uri="{FF2B5EF4-FFF2-40B4-BE49-F238E27FC236}">
                <a16:creationId xmlns:a16="http://schemas.microsoft.com/office/drawing/2014/main" id="{8298A890-9AD3-45F2-AB74-15ABC1C26346}"/>
              </a:ext>
            </a:extLst>
          </p:cNvPr>
          <p:cNvSpPr txBox="1"/>
          <p:nvPr/>
        </p:nvSpPr>
        <p:spPr>
          <a:xfrm>
            <a:off x="4078188" y="187326"/>
            <a:ext cx="4320480" cy="769441"/>
          </a:xfrm>
          <a:prstGeom prst="rect">
            <a:avLst/>
          </a:prstGeom>
          <a:noFill/>
        </p:spPr>
        <p:txBody>
          <a:bodyPr wrap="square" rtlCol="0">
            <a:spAutoFit/>
          </a:bodyPr>
          <a:lstStyle/>
          <a:p>
            <a:r>
              <a:rPr lang="en-US" sz="4400" b="1" dirty="0"/>
              <a:t>Conclusions</a:t>
            </a:r>
            <a:endParaRPr lang="en-GB" sz="4400" b="1" dirty="0"/>
          </a:p>
        </p:txBody>
      </p:sp>
      <p:sp>
        <p:nvSpPr>
          <p:cNvPr id="6" name="Slide Number Placeholder 5">
            <a:extLst>
              <a:ext uri="{FF2B5EF4-FFF2-40B4-BE49-F238E27FC236}">
                <a16:creationId xmlns:a16="http://schemas.microsoft.com/office/drawing/2014/main" id="{2F6B57E6-61A3-412A-8789-7808F07646C7}"/>
              </a:ext>
            </a:extLst>
          </p:cNvPr>
          <p:cNvSpPr>
            <a:spLocks noGrp="1"/>
          </p:cNvSpPr>
          <p:nvPr>
            <p:ph type="sldNum" sz="quarter" idx="12"/>
          </p:nvPr>
        </p:nvSpPr>
        <p:spPr/>
        <p:txBody>
          <a:bodyPr/>
          <a:lstStyle/>
          <a:p>
            <a:fld id="{EB37DED6-D4C7-42EE-AB49-D2E39E64FDE4}" type="slidenum">
              <a:rPr lang="en-GB" smtClean="0"/>
              <a:t>13</a:t>
            </a:fld>
            <a:endParaRPr lang="en-GB" dirty="0"/>
          </a:p>
        </p:txBody>
      </p:sp>
    </p:spTree>
    <p:extLst>
      <p:ext uri="{BB962C8B-B14F-4D97-AF65-F5344CB8AC3E}">
        <p14:creationId xmlns:p14="http://schemas.microsoft.com/office/powerpoint/2010/main" val="13403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62FB6D-C6E0-4500-9945-09777AA1B93A}"/>
              </a:ext>
            </a:extLst>
          </p:cNvPr>
          <p:cNvSpPr>
            <a:spLocks noGrp="1"/>
          </p:cNvSpPr>
          <p:nvPr>
            <p:ph type="dt" sz="half" idx="10"/>
          </p:nvPr>
        </p:nvSpPr>
        <p:spPr/>
        <p:txBody>
          <a:bodyPr/>
          <a:lstStyle/>
          <a:p>
            <a:r>
              <a:rPr lang="en-US" dirty="0"/>
              <a:t>14/05/2018</a:t>
            </a:r>
            <a:endParaRPr lang="en-GB" dirty="0"/>
          </a:p>
        </p:txBody>
      </p:sp>
      <p:sp>
        <p:nvSpPr>
          <p:cNvPr id="3" name="Footer Placeholder 2">
            <a:extLst>
              <a:ext uri="{FF2B5EF4-FFF2-40B4-BE49-F238E27FC236}">
                <a16:creationId xmlns:a16="http://schemas.microsoft.com/office/drawing/2014/main" id="{6EBAC0FD-B70C-4073-A826-08730CBC006F}"/>
              </a:ext>
            </a:extLst>
          </p:cNvPr>
          <p:cNvSpPr>
            <a:spLocks noGrp="1"/>
          </p:cNvSpPr>
          <p:nvPr>
            <p:ph type="ftr" sz="quarter" idx="11"/>
          </p:nvPr>
        </p:nvSpPr>
        <p:spPr>
          <a:xfrm>
            <a:off x="3907843" y="6400801"/>
            <a:ext cx="3482714" cy="320675"/>
          </a:xfrm>
        </p:spPr>
        <p:txBody>
          <a:bodyPr/>
          <a:lstStyle/>
          <a:p>
            <a:r>
              <a:rPr lang="en-GB" dirty="0"/>
              <a:t>P144236</a:t>
            </a:r>
            <a:r>
              <a:rPr lang="en-GB" sz="2000" b="1" dirty="0"/>
              <a:t> </a:t>
            </a:r>
          </a:p>
        </p:txBody>
      </p:sp>
      <p:pic>
        <p:nvPicPr>
          <p:cNvPr id="6" name="pic00001.png" descr="MindMap Preview">
            <a:extLst>
              <a:ext uri="{FF2B5EF4-FFF2-40B4-BE49-F238E27FC236}">
                <a16:creationId xmlns:a16="http://schemas.microsoft.com/office/drawing/2014/main" id="{4726DE6E-6EFB-4D27-84C4-2D4F7EFE8291}"/>
              </a:ext>
            </a:extLst>
          </p:cNvPr>
          <p:cNvPicPr/>
          <p:nvPr/>
        </p:nvPicPr>
        <p:blipFill>
          <a:blip r:embed="rId2" cstate="print"/>
          <a:srcRect/>
          <a:stretch>
            <a:fillRect/>
          </a:stretch>
        </p:blipFill>
        <p:spPr bwMode="auto">
          <a:xfrm>
            <a:off x="657808" y="332656"/>
            <a:ext cx="10873208" cy="5832648"/>
          </a:xfrm>
          <a:prstGeom prst="rect">
            <a:avLst/>
          </a:prstGeom>
          <a:noFill/>
          <a:ln>
            <a:noFill/>
          </a:ln>
        </p:spPr>
      </p:pic>
      <p:sp>
        <p:nvSpPr>
          <p:cNvPr id="4" name="Slide Number Placeholder 3">
            <a:extLst>
              <a:ext uri="{FF2B5EF4-FFF2-40B4-BE49-F238E27FC236}">
                <a16:creationId xmlns:a16="http://schemas.microsoft.com/office/drawing/2014/main" id="{387E180E-5ACA-4435-8314-6DCAD44BD51C}"/>
              </a:ext>
            </a:extLst>
          </p:cNvPr>
          <p:cNvSpPr>
            <a:spLocks noGrp="1"/>
          </p:cNvSpPr>
          <p:nvPr>
            <p:ph type="sldNum" sz="quarter" idx="12"/>
          </p:nvPr>
        </p:nvSpPr>
        <p:spPr/>
        <p:txBody>
          <a:bodyPr/>
          <a:lstStyle/>
          <a:p>
            <a:fld id="{EB37DED6-D4C7-42EE-AB49-D2E39E64FDE4}" type="slidenum">
              <a:rPr lang="en-GB" smtClean="0"/>
              <a:t>14</a:t>
            </a:fld>
            <a:endParaRPr lang="en-GB" dirty="0"/>
          </a:p>
        </p:txBody>
      </p:sp>
    </p:spTree>
    <p:extLst>
      <p:ext uri="{BB962C8B-B14F-4D97-AF65-F5344CB8AC3E}">
        <p14:creationId xmlns:p14="http://schemas.microsoft.com/office/powerpoint/2010/main" val="123168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E2DE9C-D8A7-4B17-9BAC-4D2DC48F7551}"/>
              </a:ext>
            </a:extLst>
          </p:cNvPr>
          <p:cNvSpPr txBox="1"/>
          <p:nvPr/>
        </p:nvSpPr>
        <p:spPr>
          <a:xfrm>
            <a:off x="3862164" y="1402140"/>
            <a:ext cx="6696744" cy="4893647"/>
          </a:xfrm>
          <a:prstGeom prst="rect">
            <a:avLst/>
          </a:prstGeom>
          <a:noFill/>
        </p:spPr>
        <p:txBody>
          <a:bodyPr wrap="square" rtlCol="0">
            <a:spAutoFit/>
          </a:bodyPr>
          <a:lstStyle/>
          <a:p>
            <a:pPr algn="ctr"/>
            <a:r>
              <a:rPr lang="en-GB" sz="4800" b="1" dirty="0"/>
              <a:t>Did all these research methods give any concrete answers to the question.</a:t>
            </a:r>
          </a:p>
          <a:p>
            <a:pPr algn="ctr"/>
            <a:endParaRPr lang="en-GB" sz="4800" b="1" dirty="0"/>
          </a:p>
          <a:p>
            <a:pPr algn="ctr"/>
            <a:r>
              <a:rPr lang="en-GB" sz="4800" b="1" dirty="0"/>
              <a:t>Why do Bullies Bully?</a:t>
            </a:r>
          </a:p>
          <a:p>
            <a:endParaRPr lang="en-GB" dirty="0"/>
          </a:p>
        </p:txBody>
      </p:sp>
    </p:spTree>
    <p:extLst>
      <p:ext uri="{BB962C8B-B14F-4D97-AF65-F5344CB8AC3E}">
        <p14:creationId xmlns:p14="http://schemas.microsoft.com/office/powerpoint/2010/main" val="751932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904528"/>
          </a:xfrm>
        </p:spPr>
        <p:txBody>
          <a:bodyPr>
            <a:normAutofit/>
          </a:bodyPr>
          <a:lstStyle/>
          <a:p>
            <a:r>
              <a:rPr lang="en-US" sz="4000" dirty="0"/>
              <a:t>Conclusions: Why Bullies Bully?</a:t>
            </a:r>
          </a:p>
        </p:txBody>
      </p:sp>
      <p:sp>
        <p:nvSpPr>
          <p:cNvPr id="7" name="Content Placeholder 6"/>
          <p:cNvSpPr>
            <a:spLocks noGrp="1"/>
          </p:cNvSpPr>
          <p:nvPr>
            <p:ph sz="half" idx="1"/>
          </p:nvPr>
        </p:nvSpPr>
        <p:spPr>
          <a:xfrm>
            <a:off x="914162" y="980728"/>
            <a:ext cx="10868881" cy="5191472"/>
          </a:xfrm>
        </p:spPr>
        <p:txBody>
          <a:bodyPr>
            <a:normAutofit/>
          </a:bodyPr>
          <a:lstStyle/>
          <a:p>
            <a:pPr>
              <a:lnSpc>
                <a:spcPct val="120000"/>
              </a:lnSpc>
            </a:pPr>
            <a:endParaRPr lang="en-GB" dirty="0"/>
          </a:p>
          <a:p>
            <a:pPr>
              <a:lnSpc>
                <a:spcPct val="120000"/>
              </a:lnSpc>
            </a:pPr>
            <a:endParaRPr lang="en-GB" dirty="0"/>
          </a:p>
          <a:p>
            <a:pPr>
              <a:lnSpc>
                <a:spcPct val="120000"/>
              </a:lnSpc>
            </a:pPr>
            <a:endParaRPr lang="en-GB" dirty="0"/>
          </a:p>
          <a:p>
            <a:pPr>
              <a:lnSpc>
                <a:spcPct val="120000"/>
              </a:lnSpc>
            </a:pPr>
            <a:endParaRPr lang="en-GB" dirty="0"/>
          </a:p>
          <a:p>
            <a:endParaRPr lang="en-GB" dirty="0"/>
          </a:p>
        </p:txBody>
      </p:sp>
      <p:sp>
        <p:nvSpPr>
          <p:cNvPr id="3" name="Date Placeholder 2">
            <a:extLst>
              <a:ext uri="{FF2B5EF4-FFF2-40B4-BE49-F238E27FC236}">
                <a16:creationId xmlns:a16="http://schemas.microsoft.com/office/drawing/2014/main" id="{98A1822B-C714-459A-9FBC-2C9872A99A2D}"/>
              </a:ext>
            </a:extLst>
          </p:cNvPr>
          <p:cNvSpPr>
            <a:spLocks noGrp="1"/>
          </p:cNvSpPr>
          <p:nvPr>
            <p:ph type="dt" sz="half" idx="10"/>
          </p:nvPr>
        </p:nvSpPr>
        <p:spPr/>
        <p:txBody>
          <a:bodyPr/>
          <a:lstStyle/>
          <a:p>
            <a:r>
              <a:rPr lang="en-US"/>
              <a:t>14/05/2018</a:t>
            </a:r>
            <a:endParaRPr lang="en-GB" dirty="0"/>
          </a:p>
        </p:txBody>
      </p:sp>
      <p:sp>
        <p:nvSpPr>
          <p:cNvPr id="4" name="Footer Placeholder 3">
            <a:extLst>
              <a:ext uri="{FF2B5EF4-FFF2-40B4-BE49-F238E27FC236}">
                <a16:creationId xmlns:a16="http://schemas.microsoft.com/office/drawing/2014/main" id="{6A2A935A-45B0-4766-A8A5-353B521011B0}"/>
              </a:ext>
            </a:extLst>
          </p:cNvPr>
          <p:cNvSpPr>
            <a:spLocks noGrp="1"/>
          </p:cNvSpPr>
          <p:nvPr>
            <p:ph type="ftr" sz="quarter" idx="11"/>
          </p:nvPr>
        </p:nvSpPr>
        <p:spPr/>
        <p:txBody>
          <a:bodyPr/>
          <a:lstStyle/>
          <a:p>
            <a:r>
              <a:rPr lang="en-GB"/>
              <a:t>P144236 </a:t>
            </a:r>
            <a:endParaRPr lang="en-GB" dirty="0"/>
          </a:p>
        </p:txBody>
      </p:sp>
      <p:sp>
        <p:nvSpPr>
          <p:cNvPr id="5" name="Slide Number Placeholder 4">
            <a:extLst>
              <a:ext uri="{FF2B5EF4-FFF2-40B4-BE49-F238E27FC236}">
                <a16:creationId xmlns:a16="http://schemas.microsoft.com/office/drawing/2014/main" id="{682CC399-DB14-49FA-8FE1-C298C3484675}"/>
              </a:ext>
            </a:extLst>
          </p:cNvPr>
          <p:cNvSpPr>
            <a:spLocks noGrp="1"/>
          </p:cNvSpPr>
          <p:nvPr>
            <p:ph type="sldNum" sz="quarter" idx="12"/>
          </p:nvPr>
        </p:nvSpPr>
        <p:spPr/>
        <p:txBody>
          <a:bodyPr/>
          <a:lstStyle/>
          <a:p>
            <a:fld id="{EB37DED6-D4C7-42EE-AB49-D2E39E64FDE4}" type="slidenum">
              <a:rPr lang="en-GB" smtClean="0"/>
              <a:t>16</a:t>
            </a:fld>
            <a:endParaRPr lang="en-GB" dirty="0"/>
          </a:p>
        </p:txBody>
      </p:sp>
      <p:graphicFrame>
        <p:nvGraphicFramePr>
          <p:cNvPr id="9" name="Diagram 8">
            <a:extLst>
              <a:ext uri="{FF2B5EF4-FFF2-40B4-BE49-F238E27FC236}">
                <a16:creationId xmlns:a16="http://schemas.microsoft.com/office/drawing/2014/main" id="{220BD852-4115-4714-98B5-7B769F66E866}"/>
              </a:ext>
            </a:extLst>
          </p:cNvPr>
          <p:cNvGraphicFramePr/>
          <p:nvPr>
            <p:extLst>
              <p:ext uri="{D42A27DB-BD31-4B8C-83A1-F6EECF244321}">
                <p14:modId xmlns:p14="http://schemas.microsoft.com/office/powerpoint/2010/main" val="2484790432"/>
              </p:ext>
            </p:extLst>
          </p:nvPr>
        </p:nvGraphicFramePr>
        <p:xfrm>
          <a:off x="1292933" y="1628800"/>
          <a:ext cx="9602958" cy="44519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6948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7E7F2-F37C-40B3-B099-26AA6BF6E3EA}"/>
              </a:ext>
            </a:extLst>
          </p:cNvPr>
          <p:cNvSpPr>
            <a:spLocks noGrp="1"/>
          </p:cNvSpPr>
          <p:nvPr>
            <p:ph type="ctrTitle"/>
          </p:nvPr>
        </p:nvSpPr>
        <p:spPr>
          <a:xfrm>
            <a:off x="4222204" y="1772816"/>
            <a:ext cx="7272808" cy="1526009"/>
          </a:xfrm>
        </p:spPr>
        <p:txBody>
          <a:bodyPr>
            <a:normAutofit/>
          </a:bodyPr>
          <a:lstStyle/>
          <a:p>
            <a:pPr algn="ctr"/>
            <a:r>
              <a:rPr lang="en-GB" sz="4800" dirty="0"/>
              <a:t>Thank you for attending this presentation</a:t>
            </a:r>
          </a:p>
        </p:txBody>
      </p:sp>
      <p:sp>
        <p:nvSpPr>
          <p:cNvPr id="3" name="Subtitle 2">
            <a:extLst>
              <a:ext uri="{FF2B5EF4-FFF2-40B4-BE49-F238E27FC236}">
                <a16:creationId xmlns:a16="http://schemas.microsoft.com/office/drawing/2014/main" id="{EBB8E1AC-7968-4446-8B9A-7DE79773A7FC}"/>
              </a:ext>
            </a:extLst>
          </p:cNvPr>
          <p:cNvSpPr>
            <a:spLocks noGrp="1"/>
          </p:cNvSpPr>
          <p:nvPr>
            <p:ph type="subTitle" idx="1"/>
          </p:nvPr>
        </p:nvSpPr>
        <p:spPr/>
        <p:txBody>
          <a:bodyPr/>
          <a:lstStyle/>
          <a:p>
            <a:r>
              <a:rPr lang="en-GB" dirty="0"/>
              <a:t>Rita Patterson P144236</a:t>
            </a:r>
          </a:p>
        </p:txBody>
      </p:sp>
    </p:spTree>
    <p:extLst>
      <p:ext uri="{BB962C8B-B14F-4D97-AF65-F5344CB8AC3E}">
        <p14:creationId xmlns:p14="http://schemas.microsoft.com/office/powerpoint/2010/main" val="2967810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71509-90B2-4BB5-92D8-A4FAA88E4247}"/>
              </a:ext>
            </a:extLst>
          </p:cNvPr>
          <p:cNvSpPr>
            <a:spLocks noGrp="1"/>
          </p:cNvSpPr>
          <p:nvPr>
            <p:ph type="title"/>
          </p:nvPr>
        </p:nvSpPr>
        <p:spPr>
          <a:xfrm>
            <a:off x="1117309" y="-387424"/>
            <a:ext cx="10157354" cy="1397000"/>
          </a:xfrm>
        </p:spPr>
        <p:txBody>
          <a:bodyPr/>
          <a:lstStyle/>
          <a:p>
            <a:r>
              <a:rPr lang="en-GB" dirty="0"/>
              <a:t>References 1</a:t>
            </a:r>
          </a:p>
        </p:txBody>
      </p:sp>
      <p:sp>
        <p:nvSpPr>
          <p:cNvPr id="3" name="Content Placeholder 2">
            <a:extLst>
              <a:ext uri="{FF2B5EF4-FFF2-40B4-BE49-F238E27FC236}">
                <a16:creationId xmlns:a16="http://schemas.microsoft.com/office/drawing/2014/main" id="{8CCBA4FF-5D06-4FB8-8750-47787506217A}"/>
              </a:ext>
            </a:extLst>
          </p:cNvPr>
          <p:cNvSpPr>
            <a:spLocks noGrp="1"/>
          </p:cNvSpPr>
          <p:nvPr>
            <p:ph idx="1"/>
          </p:nvPr>
        </p:nvSpPr>
        <p:spPr>
          <a:xfrm>
            <a:off x="1117308" y="1124744"/>
            <a:ext cx="10449711" cy="4608512"/>
          </a:xfrm>
        </p:spPr>
        <p:txBody>
          <a:bodyPr>
            <a:normAutofit fontScale="55000" lnSpcReduction="20000"/>
          </a:bodyPr>
          <a:lstStyle/>
          <a:p>
            <a:r>
              <a:rPr lang="en-GB" sz="2500" dirty="0"/>
              <a:t>Bowes, L., Maughan, B., Ball, H., Shakoor, S., Ouellet-Morin, I., Caspi, A., Moffitt, T.E., Arseneault, L., (2013). Mothers’ Parenting and Young Economically Disadvantaged Children’s Relational and Overt Bullying. Dev. Psychopathol. Camb. 25, 333–46. http://dx.doi.org/10.1017/S0954579412001095</a:t>
            </a:r>
          </a:p>
          <a:p>
            <a:r>
              <a:rPr lang="en-GB" sz="2500" dirty="0"/>
              <a:t>Braun, V., Clarke, V.,( 2006). Using thematic analysis in psychology. Qual. Res. Psychol. Lond. 3, 77–101. http://dx.doi.org/10.1191/1478088706qp063oa</a:t>
            </a:r>
          </a:p>
          <a:p>
            <a:r>
              <a:rPr lang="en-GB" sz="2500" dirty="0"/>
              <a:t>Bredgen, M., Poulin, F., (2009). It Takes Two: Rethinking the Aggressor-Victim Relationship. Presented at the Society for Research in Child Development, Link.springer., pp. 1327–1338. https://doi.org/10.1007/s10802-017-0314-5</a:t>
            </a:r>
          </a:p>
          <a:p>
            <a:r>
              <a:rPr lang="en-GB" sz="2500" dirty="0"/>
              <a:t>Brendgen, M., Troop-Gordon, W., (2015). School-related Factors in the Development of Bullying Perpetration and Victimization: Introduction to the Special Section. J. Abnorm. Child Psychol. 43, 1–4. https://doi.org/10.1007/s10802-014-9939-9</a:t>
            </a:r>
          </a:p>
          <a:p>
            <a:r>
              <a:rPr lang="en-GB" sz="2500" dirty="0"/>
              <a:t>Cornell, D.G., Brockenbrough, K.,(2004). Identification of Bullies and Victims: A Comparison of Methods. J. Sch. Violence 3, 63–87. https://doi.org/10.1300/J202v03n02_05</a:t>
            </a:r>
          </a:p>
          <a:p>
            <a:r>
              <a:rPr lang="en-GB" sz="2500" dirty="0"/>
              <a:t>Curtner-Smith, M.E., Culp, A.M., Culp, R., Scheib, C., Owen, K., Tilley, A., Murphy, M., Parkman, L., Coleman, P.W.,( 2006). Mothers’ Parenting and Young Economically Disadvantaged Children’s Relational and Overt Bullying. J. Child Fam. Stud. 15, 177–189. https://doi.org/10.1007/s10826-005-9016-7</a:t>
            </a:r>
          </a:p>
          <a:p>
            <a:r>
              <a:rPr lang="en-GB" sz="2500" dirty="0"/>
              <a:t>Decker, S.E., Naugle, A.E., Carter-Visscher, R., Bell, K., Seifert, A.,(2011). Ethical Issues in Research on Sensitive Topics: Participants’ Experiences of Distress and Benefit. J. Empir. Res. Hum. Res. Ethics 6, 55–64. https://doi.org/10.1525/jer.2011.6.3.55</a:t>
            </a:r>
          </a:p>
          <a:p>
            <a:endParaRPr lang="en-GB" dirty="0"/>
          </a:p>
          <a:p>
            <a:endParaRPr lang="en-GB" dirty="0"/>
          </a:p>
        </p:txBody>
      </p:sp>
      <p:sp>
        <p:nvSpPr>
          <p:cNvPr id="4" name="Date Placeholder 3">
            <a:extLst>
              <a:ext uri="{FF2B5EF4-FFF2-40B4-BE49-F238E27FC236}">
                <a16:creationId xmlns:a16="http://schemas.microsoft.com/office/drawing/2014/main" id="{18C48C52-4DE3-46BD-AE03-57B84CA46038}"/>
              </a:ext>
            </a:extLst>
          </p:cNvPr>
          <p:cNvSpPr>
            <a:spLocks noGrp="1"/>
          </p:cNvSpPr>
          <p:nvPr>
            <p:ph type="dt" sz="half" idx="10"/>
          </p:nvPr>
        </p:nvSpPr>
        <p:spPr/>
        <p:txBody>
          <a:bodyPr/>
          <a:lstStyle/>
          <a:p>
            <a:r>
              <a:rPr lang="en-US"/>
              <a:t>14/05/2018</a:t>
            </a:r>
            <a:endParaRPr lang="en-US" dirty="0"/>
          </a:p>
        </p:txBody>
      </p:sp>
      <p:sp>
        <p:nvSpPr>
          <p:cNvPr id="5" name="Footer Placeholder 4">
            <a:extLst>
              <a:ext uri="{FF2B5EF4-FFF2-40B4-BE49-F238E27FC236}">
                <a16:creationId xmlns:a16="http://schemas.microsoft.com/office/drawing/2014/main" id="{169F3990-5EDE-4AAF-8F3C-12C58740A7F9}"/>
              </a:ext>
            </a:extLst>
          </p:cNvPr>
          <p:cNvSpPr>
            <a:spLocks noGrp="1"/>
          </p:cNvSpPr>
          <p:nvPr>
            <p:ph type="ftr" sz="quarter" idx="11"/>
          </p:nvPr>
        </p:nvSpPr>
        <p:spPr/>
        <p:txBody>
          <a:bodyPr/>
          <a:lstStyle/>
          <a:p>
            <a:r>
              <a:rPr lang="en-GB"/>
              <a:t>P144236 </a:t>
            </a:r>
            <a:endParaRPr lang="en-GB" dirty="0"/>
          </a:p>
        </p:txBody>
      </p:sp>
      <p:sp>
        <p:nvSpPr>
          <p:cNvPr id="6" name="Slide Number Placeholder 5">
            <a:extLst>
              <a:ext uri="{FF2B5EF4-FFF2-40B4-BE49-F238E27FC236}">
                <a16:creationId xmlns:a16="http://schemas.microsoft.com/office/drawing/2014/main" id="{A69DB8FC-44DF-453B-A2AA-56E831B0EFA7}"/>
              </a:ext>
            </a:extLst>
          </p:cNvPr>
          <p:cNvSpPr>
            <a:spLocks noGrp="1"/>
          </p:cNvSpPr>
          <p:nvPr>
            <p:ph type="sldNum" sz="quarter" idx="12"/>
          </p:nvPr>
        </p:nvSpPr>
        <p:spPr/>
        <p:txBody>
          <a:bodyPr/>
          <a:lstStyle/>
          <a:p>
            <a:fld id="{DA60BA0E-20D0-4E7C-B286-26C960A6788F}" type="slidenum">
              <a:rPr lang="en-GB" smtClean="0"/>
              <a:t>18</a:t>
            </a:fld>
            <a:endParaRPr lang="en-GB" dirty="0"/>
          </a:p>
        </p:txBody>
      </p:sp>
    </p:spTree>
    <p:extLst>
      <p:ext uri="{BB962C8B-B14F-4D97-AF65-F5344CB8AC3E}">
        <p14:creationId xmlns:p14="http://schemas.microsoft.com/office/powerpoint/2010/main" val="1379381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D5A9-6889-43AF-9599-F65F2266FF30}"/>
              </a:ext>
            </a:extLst>
          </p:cNvPr>
          <p:cNvSpPr>
            <a:spLocks noGrp="1"/>
          </p:cNvSpPr>
          <p:nvPr>
            <p:ph type="title"/>
          </p:nvPr>
        </p:nvSpPr>
        <p:spPr>
          <a:xfrm>
            <a:off x="1197868" y="-315416"/>
            <a:ext cx="10157354" cy="1397000"/>
          </a:xfrm>
        </p:spPr>
        <p:txBody>
          <a:bodyPr/>
          <a:lstStyle/>
          <a:p>
            <a:r>
              <a:rPr lang="en-GB" dirty="0"/>
              <a:t>References 2</a:t>
            </a:r>
          </a:p>
        </p:txBody>
      </p:sp>
      <p:sp>
        <p:nvSpPr>
          <p:cNvPr id="3" name="Content Placeholder 2">
            <a:extLst>
              <a:ext uri="{FF2B5EF4-FFF2-40B4-BE49-F238E27FC236}">
                <a16:creationId xmlns:a16="http://schemas.microsoft.com/office/drawing/2014/main" id="{45555CD3-169C-4EFD-9F8D-4323148F97E0}"/>
              </a:ext>
            </a:extLst>
          </p:cNvPr>
          <p:cNvSpPr>
            <a:spLocks noGrp="1"/>
          </p:cNvSpPr>
          <p:nvPr>
            <p:ph idx="1"/>
          </p:nvPr>
        </p:nvSpPr>
        <p:spPr>
          <a:xfrm>
            <a:off x="1015735" y="980728"/>
            <a:ext cx="10157354" cy="4470400"/>
          </a:xfrm>
        </p:spPr>
        <p:txBody>
          <a:bodyPr>
            <a:normAutofit fontScale="25000" lnSpcReduction="20000"/>
          </a:bodyPr>
          <a:lstStyle/>
          <a:p>
            <a:r>
              <a:rPr lang="en-GB" sz="5600" dirty="0"/>
              <a:t>Decker, S.E., Naugle, A.E., Carter-Visscher, R., Bell, K., Seifert, A.,(2011). Ethical Issues in Research on Sensitive Topics: Participants’ Experiences of Distress and Benefit. J. Empir. Res. Hum. Res. Ethics 6, 55–64. https://doi.org/10.1525/jer.2011.6.3.55</a:t>
            </a:r>
          </a:p>
          <a:p>
            <a:r>
              <a:rPr lang="en-GB" sz="5600" dirty="0"/>
              <a:t>Hall, D., Lynch, M.A.,(1998). Violence begins at home. BMJ Br. Med. J. Lond. 316, 1551. http://dx.doi.org/10.1136/bmj.316.7144.1551</a:t>
            </a:r>
          </a:p>
          <a:p>
            <a:r>
              <a:rPr lang="en-GB" sz="5600" dirty="0"/>
              <a:t>Harvey, M., Heames, J., Richey, R., Leonard, N., (2006). Bullying: From the Playground to the Boardroom. J. Leadersh. Organ. Stud. 12, 1–11. https://doi.org/10.1177/107179190601200401</a:t>
            </a:r>
          </a:p>
          <a:p>
            <a:r>
              <a:rPr lang="en-GB" sz="5600" dirty="0"/>
              <a:t>Hasan, N.T., (2010). American Psychological Association of Graduate Students, in: Weiner, I.B., Craighead, W.E. (Eds.), The Corsini Encyclopedia of Psychology. John Wiley &amp; Sons, Inc., Hoboken, NJ, USA. https://doi.org/10.1002/9780470479216.corpsy0045</a:t>
            </a:r>
          </a:p>
          <a:p>
            <a:r>
              <a:rPr lang="en-GB" sz="5600" dirty="0"/>
              <a:t>Hogh, A., Dofradottir, A., (2001). Coping with bullying in the workplace. Eur. J. Work Organ. Psychol. 10. https://doi.org/10.1080/13594320143000825</a:t>
            </a:r>
          </a:p>
          <a:p>
            <a:r>
              <a:rPr lang="en-GB" sz="5600" dirty="0"/>
              <a:t>Juvonen, J., Graham, S., (2014). Bullying in Schools: The Power of Bullies and the Plight of Victims. </a:t>
            </a:r>
            <a:r>
              <a:rPr lang="en-GB" sz="5600" dirty="0" err="1"/>
              <a:t>Annu</a:t>
            </a:r>
            <a:r>
              <a:rPr lang="en-GB" sz="5600" dirty="0"/>
              <a:t>. Rev. Psychol. 65, 159–185. https://doi.org/10.1146/annurev-psych-010213-115030</a:t>
            </a:r>
          </a:p>
          <a:p>
            <a:r>
              <a:rPr lang="en-GB" sz="5600" dirty="0"/>
              <a:t>Mackay, P., (2013). Government Introduces Legislation to Crack Down on Cyberbulling(Braun and Clarke, 2006; Decker et al., 2011. Marketwired.</a:t>
            </a:r>
          </a:p>
          <a:p>
            <a:r>
              <a:rPr lang="en-GB" sz="5600" dirty="0"/>
              <a:t>Malaby, M., (2009). Public and secret agents: personal power and reflective agency in male memories of childhood violence and bullying. Gend. Educ. 21, 371–386. https://doi.org/10.1080/09540250902785939</a:t>
            </a:r>
          </a:p>
          <a:p>
            <a:endParaRPr lang="en-GB" dirty="0"/>
          </a:p>
        </p:txBody>
      </p:sp>
      <p:sp>
        <p:nvSpPr>
          <p:cNvPr id="4" name="Date Placeholder 3">
            <a:extLst>
              <a:ext uri="{FF2B5EF4-FFF2-40B4-BE49-F238E27FC236}">
                <a16:creationId xmlns:a16="http://schemas.microsoft.com/office/drawing/2014/main" id="{D89D281C-BD46-4552-8270-DE4A637CEA47}"/>
              </a:ext>
            </a:extLst>
          </p:cNvPr>
          <p:cNvSpPr>
            <a:spLocks noGrp="1"/>
          </p:cNvSpPr>
          <p:nvPr>
            <p:ph type="dt" sz="half" idx="10"/>
          </p:nvPr>
        </p:nvSpPr>
        <p:spPr/>
        <p:txBody>
          <a:bodyPr/>
          <a:lstStyle/>
          <a:p>
            <a:r>
              <a:rPr lang="en-US"/>
              <a:t>14/05/2018</a:t>
            </a:r>
            <a:endParaRPr lang="en-US" dirty="0"/>
          </a:p>
        </p:txBody>
      </p:sp>
      <p:sp>
        <p:nvSpPr>
          <p:cNvPr id="5" name="Footer Placeholder 4">
            <a:extLst>
              <a:ext uri="{FF2B5EF4-FFF2-40B4-BE49-F238E27FC236}">
                <a16:creationId xmlns:a16="http://schemas.microsoft.com/office/drawing/2014/main" id="{053B6A12-0A18-4CC9-A1D3-0DDCC7C15CB3}"/>
              </a:ext>
            </a:extLst>
          </p:cNvPr>
          <p:cNvSpPr>
            <a:spLocks noGrp="1"/>
          </p:cNvSpPr>
          <p:nvPr>
            <p:ph type="ftr" sz="quarter" idx="11"/>
          </p:nvPr>
        </p:nvSpPr>
        <p:spPr/>
        <p:txBody>
          <a:bodyPr/>
          <a:lstStyle/>
          <a:p>
            <a:r>
              <a:rPr lang="en-GB"/>
              <a:t>P144236 </a:t>
            </a:r>
            <a:endParaRPr lang="en-GB" dirty="0"/>
          </a:p>
        </p:txBody>
      </p:sp>
      <p:sp>
        <p:nvSpPr>
          <p:cNvPr id="6" name="Slide Number Placeholder 5">
            <a:extLst>
              <a:ext uri="{FF2B5EF4-FFF2-40B4-BE49-F238E27FC236}">
                <a16:creationId xmlns:a16="http://schemas.microsoft.com/office/drawing/2014/main" id="{DD4F4753-E9F0-4CDC-BDBE-A9EB1E68C8FA}"/>
              </a:ext>
            </a:extLst>
          </p:cNvPr>
          <p:cNvSpPr>
            <a:spLocks noGrp="1"/>
          </p:cNvSpPr>
          <p:nvPr>
            <p:ph type="sldNum" sz="quarter" idx="12"/>
          </p:nvPr>
        </p:nvSpPr>
        <p:spPr/>
        <p:txBody>
          <a:bodyPr/>
          <a:lstStyle/>
          <a:p>
            <a:fld id="{DA60BA0E-20D0-4E7C-B286-26C960A6788F}" type="slidenum">
              <a:rPr lang="en-GB" smtClean="0"/>
              <a:t>19</a:t>
            </a:fld>
            <a:endParaRPr lang="en-GB" dirty="0"/>
          </a:p>
        </p:txBody>
      </p:sp>
    </p:spTree>
    <p:extLst>
      <p:ext uri="{BB962C8B-B14F-4D97-AF65-F5344CB8AC3E}">
        <p14:creationId xmlns:p14="http://schemas.microsoft.com/office/powerpoint/2010/main" val="33421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EAE88-4C63-4F0C-888B-21762755F789}"/>
              </a:ext>
            </a:extLst>
          </p:cNvPr>
          <p:cNvSpPr>
            <a:spLocks noGrp="1"/>
          </p:cNvSpPr>
          <p:nvPr>
            <p:ph type="title"/>
          </p:nvPr>
        </p:nvSpPr>
        <p:spPr>
          <a:xfrm>
            <a:off x="1117309" y="76200"/>
            <a:ext cx="10157354" cy="904528"/>
          </a:xfrm>
        </p:spPr>
        <p:txBody>
          <a:bodyPr/>
          <a:lstStyle/>
          <a:p>
            <a:r>
              <a:rPr lang="en-GB" dirty="0"/>
              <a:t>References 3</a:t>
            </a:r>
          </a:p>
        </p:txBody>
      </p:sp>
      <p:sp>
        <p:nvSpPr>
          <p:cNvPr id="3" name="Content Placeholder 2">
            <a:extLst>
              <a:ext uri="{FF2B5EF4-FFF2-40B4-BE49-F238E27FC236}">
                <a16:creationId xmlns:a16="http://schemas.microsoft.com/office/drawing/2014/main" id="{D32DBB66-8316-4945-8A48-4C4C65C79ED5}"/>
              </a:ext>
            </a:extLst>
          </p:cNvPr>
          <p:cNvSpPr>
            <a:spLocks noGrp="1"/>
          </p:cNvSpPr>
          <p:nvPr>
            <p:ph idx="1"/>
          </p:nvPr>
        </p:nvSpPr>
        <p:spPr>
          <a:xfrm>
            <a:off x="1094265" y="1052736"/>
            <a:ext cx="10157354" cy="4470400"/>
          </a:xfrm>
        </p:spPr>
        <p:txBody>
          <a:bodyPr>
            <a:normAutofit/>
          </a:bodyPr>
          <a:lstStyle/>
          <a:p>
            <a:r>
              <a:rPr lang="en-GB" sz="1500" dirty="0"/>
              <a:t>Mohl, A.S., (2010). The Family, Culture and Psychohistory. J. </a:t>
            </a:r>
            <a:r>
              <a:rPr lang="en-GB" sz="1500" dirty="0" err="1"/>
              <a:t>Psychohist</a:t>
            </a:r>
            <a:r>
              <a:rPr lang="en-GB" sz="1500" dirty="0"/>
              <a:t>. N. Y. 37, 335–348.</a:t>
            </a:r>
          </a:p>
          <a:p>
            <a:r>
              <a:rPr lang="en-GB" sz="1500" dirty="0"/>
              <a:t>Ria, A., Agarwal, A.U., (2016). Workplace Bullying: A Review and Future Research Directions. South Asian J. Manag. 23, 27–57.</a:t>
            </a:r>
          </a:p>
          <a:p>
            <a:r>
              <a:rPr lang="en-GB" sz="1500" dirty="0"/>
              <a:t>Salmivalli, C., (2017). Peer Victimization and Adjustment in Young Adulthood: Commentary on the Special Section. J. Abnorm. Child Psychol. 1–6. https://doi.org/10.1007/s10802-017-0372-8</a:t>
            </a:r>
          </a:p>
          <a:p>
            <a:r>
              <a:rPr lang="en-GB" sz="1500" dirty="0"/>
              <a:t>Witkow, M., (2011). Bullying is good! [Parenting]. Times India Online New Delhi.</a:t>
            </a:r>
          </a:p>
          <a:p>
            <a:r>
              <a:rPr lang="en-GB" sz="1500" dirty="0"/>
              <a:t>Wolke, D., Lereya, S.T.,( 2015). Long-term effects of bullying. Arch. Dis. Child. Lond. 100, 879–885. http://dx.doi.org/10.1136/archdischild-2014-306667</a:t>
            </a:r>
          </a:p>
          <a:p>
            <a:pPr marL="0" indent="0">
              <a:buNone/>
            </a:pPr>
            <a:endParaRPr lang="en-GB" dirty="0"/>
          </a:p>
        </p:txBody>
      </p:sp>
      <p:sp>
        <p:nvSpPr>
          <p:cNvPr id="4" name="Date Placeholder 3">
            <a:extLst>
              <a:ext uri="{FF2B5EF4-FFF2-40B4-BE49-F238E27FC236}">
                <a16:creationId xmlns:a16="http://schemas.microsoft.com/office/drawing/2014/main" id="{2EFB8BF0-BF2B-44D8-86C0-FEAE7EAF30EE}"/>
              </a:ext>
            </a:extLst>
          </p:cNvPr>
          <p:cNvSpPr>
            <a:spLocks noGrp="1"/>
          </p:cNvSpPr>
          <p:nvPr>
            <p:ph type="dt" sz="half" idx="10"/>
          </p:nvPr>
        </p:nvSpPr>
        <p:spPr/>
        <p:txBody>
          <a:bodyPr/>
          <a:lstStyle/>
          <a:p>
            <a:r>
              <a:rPr lang="en-US"/>
              <a:t>14/05/2018</a:t>
            </a:r>
            <a:endParaRPr lang="en-US" dirty="0"/>
          </a:p>
        </p:txBody>
      </p:sp>
      <p:sp>
        <p:nvSpPr>
          <p:cNvPr id="5" name="Footer Placeholder 4">
            <a:extLst>
              <a:ext uri="{FF2B5EF4-FFF2-40B4-BE49-F238E27FC236}">
                <a16:creationId xmlns:a16="http://schemas.microsoft.com/office/drawing/2014/main" id="{73A4D79A-E95B-41EE-B724-6C20F109DA1C}"/>
              </a:ext>
            </a:extLst>
          </p:cNvPr>
          <p:cNvSpPr>
            <a:spLocks noGrp="1"/>
          </p:cNvSpPr>
          <p:nvPr>
            <p:ph type="ftr" sz="quarter" idx="11"/>
          </p:nvPr>
        </p:nvSpPr>
        <p:spPr/>
        <p:txBody>
          <a:bodyPr/>
          <a:lstStyle/>
          <a:p>
            <a:r>
              <a:rPr lang="en-GB"/>
              <a:t>P144236 </a:t>
            </a:r>
            <a:endParaRPr lang="en-GB" dirty="0"/>
          </a:p>
        </p:txBody>
      </p:sp>
      <p:sp>
        <p:nvSpPr>
          <p:cNvPr id="6" name="Slide Number Placeholder 5">
            <a:extLst>
              <a:ext uri="{FF2B5EF4-FFF2-40B4-BE49-F238E27FC236}">
                <a16:creationId xmlns:a16="http://schemas.microsoft.com/office/drawing/2014/main" id="{C2F57F7B-CF35-4708-8081-44ECCD1677C1}"/>
              </a:ext>
            </a:extLst>
          </p:cNvPr>
          <p:cNvSpPr>
            <a:spLocks noGrp="1"/>
          </p:cNvSpPr>
          <p:nvPr>
            <p:ph type="sldNum" sz="quarter" idx="12"/>
          </p:nvPr>
        </p:nvSpPr>
        <p:spPr/>
        <p:txBody>
          <a:bodyPr/>
          <a:lstStyle/>
          <a:p>
            <a:fld id="{DA60BA0E-20D0-4E7C-B286-26C960A6788F}" type="slidenum">
              <a:rPr lang="en-GB" smtClean="0"/>
              <a:t>20</a:t>
            </a:fld>
            <a:endParaRPr lang="en-GB" dirty="0"/>
          </a:p>
        </p:txBody>
      </p:sp>
    </p:spTree>
    <p:extLst>
      <p:ext uri="{BB962C8B-B14F-4D97-AF65-F5344CB8AC3E}">
        <p14:creationId xmlns:p14="http://schemas.microsoft.com/office/powerpoint/2010/main" val="1721076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F769AD3B-90E4-4F81-9CF2-8BD9F607FEC3}" vid="{18F656D2-BE2F-4155-8430-D393897A45F9}"/>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01D382-32B0-43EE-932C-28906AF37617}">
  <ds:schemaRefs>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purl.org/dc/elements/1.1/"/>
    <ds:schemaRef ds:uri="http://www.w3.org/XML/1998/namespace"/>
    <ds:schemaRef ds:uri="http://purl.org/dc/dcmitype/"/>
  </ds:schemaRefs>
</ds:datastoreItem>
</file>

<file path=customXml/itemProps2.xml><?xml version="1.0" encoding="utf-8"?>
<ds:datastoreItem xmlns:ds="http://schemas.openxmlformats.org/officeDocument/2006/customXml" ds:itemID="{E1B558C7-619B-49BE-9097-7FCBDADD4ECE}">
  <ds:schemaRefs>
    <ds:schemaRef ds:uri="http://schemas.microsoft.com/sharepoint/v3/contenttype/forms"/>
  </ds:schemaRefs>
</ds:datastoreItem>
</file>

<file path=customXml/itemProps3.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1740</Words>
  <Application>Microsoft Office PowerPoint</Application>
  <PresentationFormat>Custom</PresentationFormat>
  <Paragraphs>166</Paragraphs>
  <Slides>20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Bradley Hand ITC</vt:lpstr>
      <vt:lpstr>Calibri</vt:lpstr>
      <vt:lpstr>Century Gothic</vt:lpstr>
      <vt:lpstr>Times New Roman</vt:lpstr>
      <vt:lpstr>Books 16x9</vt:lpstr>
      <vt:lpstr>Researcher and Presenter:            Rita M Patterson.</vt:lpstr>
      <vt:lpstr>Why do Bullies, Bully</vt:lpstr>
      <vt:lpstr>PowerPoint Presentation</vt:lpstr>
      <vt:lpstr>Historical - Independent Project   Qualitative Research- Literary Review.     </vt:lpstr>
      <vt:lpstr>Approved -Ethical Committee. What makes a Bully, Bully? (Environment, Nurture, Power, Genetics)  (Brendgen and Troop-Gordon, 2015; Hasan, 2010; Juvonen and Graham, 2014; Malaby, 2009; Wolke and Lereya, 2015).  How to identify a Bully ? (Characteristics)  Bowes et al., 2013; Bredgen and Poulin, 2009; Harvey et al., 2006; Hogh and Dofradottir, 2001; Salmivalli, 2017).  Why do bullies, Bully ?  (Motivations, Behaviour)  (Hall and Lynch, 1998; Mackay, 2013; Salmivalli, 2017). How do we get bullies into Counselling ?  (Sanctions, Self- referral) (Cornell and Brockenbrough, 2004).  </vt:lpstr>
      <vt:lpstr>Note: Issued documentation to all participants prior to focus group(including receiving them from other Focus Group).  </vt:lpstr>
      <vt:lpstr> Opening Round  Greeting and thanking the attendees   Safety issues  Ethical Issues  Discuss/issuing     Record Audio and Video  Closing round (Braun and Clarke, 2006; Decker et al., 2011  </vt:lpstr>
      <vt:lpstr>Method / Planning / Resources</vt:lpstr>
      <vt:lpstr>PowerPoint Presentation</vt:lpstr>
      <vt:lpstr>Focus Group – Facilitating  </vt:lpstr>
      <vt:lpstr>Developing a method of listening, transcribing, reading and identifying, analysing, patterns (themes) from the data received from the focus group (5) Data Corpus.  Collating and organising the data which is relevant to analysis used. The data set (1)will be subjective and interpretive.   This will, in turn, give the data richness in the details.  (Braun &amp; Clark, 2006:79)</vt:lpstr>
      <vt:lpstr>Discussion and Process</vt:lpstr>
      <vt:lpstr>Output of the TRANSCRIPT – Data Set (1)</vt:lpstr>
      <vt:lpstr>PowerPoint Presentation</vt:lpstr>
      <vt:lpstr>PowerPoint Presentation</vt:lpstr>
      <vt:lpstr>Conclusions: Why Bullies Bully?</vt:lpstr>
      <vt:lpstr>Thank you for attending this presentation</vt:lpstr>
      <vt:lpstr>References 1</vt:lpstr>
      <vt:lpstr>References 2</vt:lpstr>
      <vt:lpstr>References 3</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Rita Patterson (P144236)</dc:creator>
  <cp:lastModifiedBy>peanut1155@yahoo.com</cp:lastModifiedBy>
  <cp:revision>130</cp:revision>
  <cp:lastPrinted>2018-05-14T10:57:17Z</cp:lastPrinted>
  <dcterms:created xsi:type="dcterms:W3CDTF">2018-05-09T09:56:15Z</dcterms:created>
  <dcterms:modified xsi:type="dcterms:W3CDTF">2018-05-14T14:03:22Z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