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305" r:id="rId11"/>
    <p:sldId id="265" r:id="rId12"/>
    <p:sldId id="303" r:id="rId13"/>
    <p:sldId id="266" r:id="rId14"/>
    <p:sldId id="267" r:id="rId15"/>
    <p:sldId id="268" r:id="rId16"/>
    <p:sldId id="304"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91" d="100"/>
          <a:sy n="91" d="100"/>
        </p:scale>
        <p:origin x="7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Thorn" userId="0daed54f-d5ac-4095-9056-bab125447f37" providerId="ADAL" clId="{84DFFB0C-22F7-4533-AF44-856F926758C9}"/>
    <pc:docChg chg="custSel addSld delSld modSld">
      <pc:chgData name="Andrew Thorn" userId="0daed54f-d5ac-4095-9056-bab125447f37" providerId="ADAL" clId="{84DFFB0C-22F7-4533-AF44-856F926758C9}" dt="2026-03-14T02:57:47.678" v="11755" actId="20577"/>
      <pc:docMkLst>
        <pc:docMk/>
      </pc:docMkLst>
      <pc:sldChg chg="modSp mod">
        <pc:chgData name="Andrew Thorn" userId="0daed54f-d5ac-4095-9056-bab125447f37" providerId="ADAL" clId="{84DFFB0C-22F7-4533-AF44-856F926758C9}" dt="2026-03-05T13:39:19.793" v="300" actId="20577"/>
        <pc:sldMkLst>
          <pc:docMk/>
          <pc:sldMk cId="488858287" sldId="273"/>
        </pc:sldMkLst>
        <pc:spChg chg="mod">
          <ac:chgData name="Andrew Thorn" userId="0daed54f-d5ac-4095-9056-bab125447f37" providerId="ADAL" clId="{84DFFB0C-22F7-4533-AF44-856F926758C9}" dt="2026-03-05T13:36:48.394" v="61" actId="20577"/>
          <ac:spMkLst>
            <pc:docMk/>
            <pc:sldMk cId="488858287" sldId="273"/>
            <ac:spMk id="2" creationId="{7E52ECE1-C388-E2F6-A00B-4E411073ED8C}"/>
          </ac:spMkLst>
        </pc:spChg>
        <pc:spChg chg="mod">
          <ac:chgData name="Andrew Thorn" userId="0daed54f-d5ac-4095-9056-bab125447f37" providerId="ADAL" clId="{84DFFB0C-22F7-4533-AF44-856F926758C9}" dt="2026-03-05T13:39:19.793" v="300" actId="20577"/>
          <ac:spMkLst>
            <pc:docMk/>
            <pc:sldMk cId="488858287" sldId="273"/>
            <ac:spMk id="3" creationId="{DE3CF487-9F9A-F3BF-8008-8817F6AECEA2}"/>
          </ac:spMkLst>
        </pc:spChg>
      </pc:sldChg>
      <pc:sldChg chg="modSp mod">
        <pc:chgData name="Andrew Thorn" userId="0daed54f-d5ac-4095-9056-bab125447f37" providerId="ADAL" clId="{84DFFB0C-22F7-4533-AF44-856F926758C9}" dt="2026-03-05T13:42:44.358" v="701" actId="20577"/>
        <pc:sldMkLst>
          <pc:docMk/>
          <pc:sldMk cId="2555594618" sldId="274"/>
        </pc:sldMkLst>
        <pc:spChg chg="mod">
          <ac:chgData name="Andrew Thorn" userId="0daed54f-d5ac-4095-9056-bab125447f37" providerId="ADAL" clId="{84DFFB0C-22F7-4533-AF44-856F926758C9}" dt="2026-03-05T13:39:53.707" v="335" actId="20577"/>
          <ac:spMkLst>
            <pc:docMk/>
            <pc:sldMk cId="2555594618" sldId="274"/>
            <ac:spMk id="2" creationId="{DFC80A39-F117-6AE7-57DB-CAC538F8DA05}"/>
          </ac:spMkLst>
        </pc:spChg>
        <pc:spChg chg="mod">
          <ac:chgData name="Andrew Thorn" userId="0daed54f-d5ac-4095-9056-bab125447f37" providerId="ADAL" clId="{84DFFB0C-22F7-4533-AF44-856F926758C9}" dt="2026-03-05T13:42:44.358" v="701" actId="20577"/>
          <ac:spMkLst>
            <pc:docMk/>
            <pc:sldMk cId="2555594618" sldId="274"/>
            <ac:spMk id="3" creationId="{C7F24482-D3BA-C110-65D7-F1C5D6CB5E56}"/>
          </ac:spMkLst>
        </pc:spChg>
      </pc:sldChg>
      <pc:sldChg chg="modSp mod">
        <pc:chgData name="Andrew Thorn" userId="0daed54f-d5ac-4095-9056-bab125447f37" providerId="ADAL" clId="{84DFFB0C-22F7-4533-AF44-856F926758C9}" dt="2026-03-06T01:57:05.651" v="1069" actId="14100"/>
        <pc:sldMkLst>
          <pc:docMk/>
          <pc:sldMk cId="392613572" sldId="275"/>
        </pc:sldMkLst>
        <pc:spChg chg="mod">
          <ac:chgData name="Andrew Thorn" userId="0daed54f-d5ac-4095-9056-bab125447f37" providerId="ADAL" clId="{84DFFB0C-22F7-4533-AF44-856F926758C9}" dt="2026-03-05T13:43:18.676" v="743" actId="20577"/>
          <ac:spMkLst>
            <pc:docMk/>
            <pc:sldMk cId="392613572" sldId="275"/>
            <ac:spMk id="2" creationId="{E6A4BC9A-DD51-0304-6210-AD7979390408}"/>
          </ac:spMkLst>
        </pc:spChg>
        <pc:spChg chg="mod">
          <ac:chgData name="Andrew Thorn" userId="0daed54f-d5ac-4095-9056-bab125447f37" providerId="ADAL" clId="{84DFFB0C-22F7-4533-AF44-856F926758C9}" dt="2026-03-06T01:57:05.651" v="1069" actId="14100"/>
          <ac:spMkLst>
            <pc:docMk/>
            <pc:sldMk cId="392613572" sldId="275"/>
            <ac:spMk id="3" creationId="{1AF07F22-03A0-312B-BE11-CD534A1C43FF}"/>
          </ac:spMkLst>
        </pc:spChg>
      </pc:sldChg>
      <pc:sldChg chg="modSp mod">
        <pc:chgData name="Andrew Thorn" userId="0daed54f-d5ac-4095-9056-bab125447f37" providerId="ADAL" clId="{84DFFB0C-22F7-4533-AF44-856F926758C9}" dt="2026-03-06T02:00:06.893" v="1357" actId="20577"/>
        <pc:sldMkLst>
          <pc:docMk/>
          <pc:sldMk cId="4030163055" sldId="276"/>
        </pc:sldMkLst>
        <pc:spChg chg="mod">
          <ac:chgData name="Andrew Thorn" userId="0daed54f-d5ac-4095-9056-bab125447f37" providerId="ADAL" clId="{84DFFB0C-22F7-4533-AF44-856F926758C9}" dt="2026-03-06T01:57:47.497" v="1119" actId="20577"/>
          <ac:spMkLst>
            <pc:docMk/>
            <pc:sldMk cId="4030163055" sldId="276"/>
            <ac:spMk id="2" creationId="{03EA8693-6772-C76B-D45E-87BC1711B5B6}"/>
          </ac:spMkLst>
        </pc:spChg>
        <pc:spChg chg="mod">
          <ac:chgData name="Andrew Thorn" userId="0daed54f-d5ac-4095-9056-bab125447f37" providerId="ADAL" clId="{84DFFB0C-22F7-4533-AF44-856F926758C9}" dt="2026-03-06T02:00:06.893" v="1357" actId="20577"/>
          <ac:spMkLst>
            <pc:docMk/>
            <pc:sldMk cId="4030163055" sldId="276"/>
            <ac:spMk id="3" creationId="{B8B5C3E1-5030-AAE2-9FD0-988E92E03BE9}"/>
          </ac:spMkLst>
        </pc:spChg>
      </pc:sldChg>
      <pc:sldChg chg="modSp mod">
        <pc:chgData name="Andrew Thorn" userId="0daed54f-d5ac-4095-9056-bab125447f37" providerId="ADAL" clId="{84DFFB0C-22F7-4533-AF44-856F926758C9}" dt="2026-03-07T02:04:21.104" v="1769" actId="20577"/>
        <pc:sldMkLst>
          <pc:docMk/>
          <pc:sldMk cId="2283224261" sldId="277"/>
        </pc:sldMkLst>
        <pc:spChg chg="mod">
          <ac:chgData name="Andrew Thorn" userId="0daed54f-d5ac-4095-9056-bab125447f37" providerId="ADAL" clId="{84DFFB0C-22F7-4533-AF44-856F926758C9}" dt="2026-03-06T02:00:46.577" v="1402" actId="20577"/>
          <ac:spMkLst>
            <pc:docMk/>
            <pc:sldMk cId="2283224261" sldId="277"/>
            <ac:spMk id="2" creationId="{7F6D2786-E5F2-C495-7FA7-FE3789AF89C9}"/>
          </ac:spMkLst>
        </pc:spChg>
        <pc:spChg chg="mod">
          <ac:chgData name="Andrew Thorn" userId="0daed54f-d5ac-4095-9056-bab125447f37" providerId="ADAL" clId="{84DFFB0C-22F7-4533-AF44-856F926758C9}" dt="2026-03-07T02:04:21.104" v="1769" actId="20577"/>
          <ac:spMkLst>
            <pc:docMk/>
            <pc:sldMk cId="2283224261" sldId="277"/>
            <ac:spMk id="3" creationId="{060AFD90-5C04-5D9B-FD57-F2064F7EA5B1}"/>
          </ac:spMkLst>
        </pc:spChg>
      </pc:sldChg>
      <pc:sldChg chg="modSp mod">
        <pc:chgData name="Andrew Thorn" userId="0daed54f-d5ac-4095-9056-bab125447f37" providerId="ADAL" clId="{84DFFB0C-22F7-4533-AF44-856F926758C9}" dt="2026-03-07T02:07:29.386" v="2140" actId="20577"/>
        <pc:sldMkLst>
          <pc:docMk/>
          <pc:sldMk cId="1532930216" sldId="278"/>
        </pc:sldMkLst>
        <pc:spChg chg="mod">
          <ac:chgData name="Andrew Thorn" userId="0daed54f-d5ac-4095-9056-bab125447f37" providerId="ADAL" clId="{84DFFB0C-22F7-4533-AF44-856F926758C9}" dt="2026-03-07T02:04:59.303" v="1814" actId="20577"/>
          <ac:spMkLst>
            <pc:docMk/>
            <pc:sldMk cId="1532930216" sldId="278"/>
            <ac:spMk id="2" creationId="{BDF05F1D-C712-7AA0-0C55-00BC026E0B0F}"/>
          </ac:spMkLst>
        </pc:spChg>
        <pc:spChg chg="mod">
          <ac:chgData name="Andrew Thorn" userId="0daed54f-d5ac-4095-9056-bab125447f37" providerId="ADAL" clId="{84DFFB0C-22F7-4533-AF44-856F926758C9}" dt="2026-03-07T02:07:29.386" v="2140" actId="20577"/>
          <ac:spMkLst>
            <pc:docMk/>
            <pc:sldMk cId="1532930216" sldId="278"/>
            <ac:spMk id="3" creationId="{C0DA2661-D25F-5FD3-084A-8A2617BEFFEB}"/>
          </ac:spMkLst>
        </pc:spChg>
      </pc:sldChg>
      <pc:sldChg chg="modSp mod">
        <pc:chgData name="Andrew Thorn" userId="0daed54f-d5ac-4095-9056-bab125447f37" providerId="ADAL" clId="{84DFFB0C-22F7-4533-AF44-856F926758C9}" dt="2026-03-07T02:11:52.800" v="2487" actId="20577"/>
        <pc:sldMkLst>
          <pc:docMk/>
          <pc:sldMk cId="547503004" sldId="279"/>
        </pc:sldMkLst>
        <pc:spChg chg="mod">
          <ac:chgData name="Andrew Thorn" userId="0daed54f-d5ac-4095-9056-bab125447f37" providerId="ADAL" clId="{84DFFB0C-22F7-4533-AF44-856F926758C9}" dt="2026-03-07T02:08:35.669" v="2189" actId="20577"/>
          <ac:spMkLst>
            <pc:docMk/>
            <pc:sldMk cId="547503004" sldId="279"/>
            <ac:spMk id="2" creationId="{0B421BD9-2210-059A-C4F6-B771E3EFDD16}"/>
          </ac:spMkLst>
        </pc:spChg>
        <pc:spChg chg="mod">
          <ac:chgData name="Andrew Thorn" userId="0daed54f-d5ac-4095-9056-bab125447f37" providerId="ADAL" clId="{84DFFB0C-22F7-4533-AF44-856F926758C9}" dt="2026-03-07T02:11:52.800" v="2487" actId="20577"/>
          <ac:spMkLst>
            <pc:docMk/>
            <pc:sldMk cId="547503004" sldId="279"/>
            <ac:spMk id="3" creationId="{CB1AEA96-527B-2099-9925-A3600DB279D3}"/>
          </ac:spMkLst>
        </pc:spChg>
      </pc:sldChg>
      <pc:sldChg chg="modSp mod">
        <pc:chgData name="Andrew Thorn" userId="0daed54f-d5ac-4095-9056-bab125447f37" providerId="ADAL" clId="{84DFFB0C-22F7-4533-AF44-856F926758C9}" dt="2026-03-08T02:48:27.986" v="2908" actId="20577"/>
        <pc:sldMkLst>
          <pc:docMk/>
          <pc:sldMk cId="2535047029" sldId="280"/>
        </pc:sldMkLst>
        <pc:spChg chg="mod">
          <ac:chgData name="Andrew Thorn" userId="0daed54f-d5ac-4095-9056-bab125447f37" providerId="ADAL" clId="{84DFFB0C-22F7-4533-AF44-856F926758C9}" dt="2026-03-07T02:12:37.584" v="2536" actId="20577"/>
          <ac:spMkLst>
            <pc:docMk/>
            <pc:sldMk cId="2535047029" sldId="280"/>
            <ac:spMk id="2" creationId="{5B9078F5-220B-E8F5-0DD1-954A0BAC5B8A}"/>
          </ac:spMkLst>
        </pc:spChg>
        <pc:spChg chg="mod">
          <ac:chgData name="Andrew Thorn" userId="0daed54f-d5ac-4095-9056-bab125447f37" providerId="ADAL" clId="{84DFFB0C-22F7-4533-AF44-856F926758C9}" dt="2026-03-08T02:48:27.986" v="2908" actId="20577"/>
          <ac:spMkLst>
            <pc:docMk/>
            <pc:sldMk cId="2535047029" sldId="280"/>
            <ac:spMk id="3" creationId="{FA1E0916-CBAF-53B9-AC3F-C842649065D1}"/>
          </ac:spMkLst>
        </pc:spChg>
      </pc:sldChg>
      <pc:sldChg chg="modSp mod">
        <pc:chgData name="Andrew Thorn" userId="0daed54f-d5ac-4095-9056-bab125447f37" providerId="ADAL" clId="{84DFFB0C-22F7-4533-AF44-856F926758C9}" dt="2026-03-08T13:06:41.273" v="3188" actId="20577"/>
        <pc:sldMkLst>
          <pc:docMk/>
          <pc:sldMk cId="3367106831" sldId="281"/>
        </pc:sldMkLst>
        <pc:spChg chg="mod">
          <ac:chgData name="Andrew Thorn" userId="0daed54f-d5ac-4095-9056-bab125447f37" providerId="ADAL" clId="{84DFFB0C-22F7-4533-AF44-856F926758C9}" dt="2026-03-08T03:03:08.445" v="2949" actId="20577"/>
          <ac:spMkLst>
            <pc:docMk/>
            <pc:sldMk cId="3367106831" sldId="281"/>
            <ac:spMk id="2" creationId="{9FCA2F5E-F5FC-78C5-2EEC-BF0F247625F0}"/>
          </ac:spMkLst>
        </pc:spChg>
        <pc:spChg chg="mod">
          <ac:chgData name="Andrew Thorn" userId="0daed54f-d5ac-4095-9056-bab125447f37" providerId="ADAL" clId="{84DFFB0C-22F7-4533-AF44-856F926758C9}" dt="2026-03-08T13:06:41.273" v="3188" actId="20577"/>
          <ac:spMkLst>
            <pc:docMk/>
            <pc:sldMk cId="3367106831" sldId="281"/>
            <ac:spMk id="3" creationId="{FC958CC7-25DE-C2CD-953B-62D2D052126B}"/>
          </ac:spMkLst>
        </pc:spChg>
      </pc:sldChg>
      <pc:sldChg chg="modSp mod">
        <pc:chgData name="Andrew Thorn" userId="0daed54f-d5ac-4095-9056-bab125447f37" providerId="ADAL" clId="{84DFFB0C-22F7-4533-AF44-856F926758C9}" dt="2026-03-08T23:20:41.868" v="3605" actId="27636"/>
        <pc:sldMkLst>
          <pc:docMk/>
          <pc:sldMk cId="136862406" sldId="282"/>
        </pc:sldMkLst>
        <pc:spChg chg="mod">
          <ac:chgData name="Andrew Thorn" userId="0daed54f-d5ac-4095-9056-bab125447f37" providerId="ADAL" clId="{84DFFB0C-22F7-4533-AF44-856F926758C9}" dt="2026-03-08T13:07:14.904" v="3224" actId="5793"/>
          <ac:spMkLst>
            <pc:docMk/>
            <pc:sldMk cId="136862406" sldId="282"/>
            <ac:spMk id="2" creationId="{0518542B-EFC0-2435-A4EB-282565D09210}"/>
          </ac:spMkLst>
        </pc:spChg>
        <pc:spChg chg="mod">
          <ac:chgData name="Andrew Thorn" userId="0daed54f-d5ac-4095-9056-bab125447f37" providerId="ADAL" clId="{84DFFB0C-22F7-4533-AF44-856F926758C9}" dt="2026-03-08T23:20:41.868" v="3605" actId="27636"/>
          <ac:spMkLst>
            <pc:docMk/>
            <pc:sldMk cId="136862406" sldId="282"/>
            <ac:spMk id="3" creationId="{E1CC008A-785E-C14B-8B65-D9C150E82763}"/>
          </ac:spMkLst>
        </pc:spChg>
      </pc:sldChg>
      <pc:sldChg chg="addSp delSp modSp mod">
        <pc:chgData name="Andrew Thorn" userId="0daed54f-d5ac-4095-9056-bab125447f37" providerId="ADAL" clId="{84DFFB0C-22F7-4533-AF44-856F926758C9}" dt="2026-03-08T23:32:14.980" v="3640" actId="14100"/>
        <pc:sldMkLst>
          <pc:docMk/>
          <pc:sldMk cId="4066981277" sldId="283"/>
        </pc:sldMkLst>
        <pc:spChg chg="mod">
          <ac:chgData name="Andrew Thorn" userId="0daed54f-d5ac-4095-9056-bab125447f37" providerId="ADAL" clId="{84DFFB0C-22F7-4533-AF44-856F926758C9}" dt="2026-03-08T23:21:20.051" v="3632" actId="20577"/>
          <ac:spMkLst>
            <pc:docMk/>
            <pc:sldMk cId="4066981277" sldId="283"/>
            <ac:spMk id="2" creationId="{71400118-D502-CA01-A83A-1A5DA15991CC}"/>
          </ac:spMkLst>
        </pc:spChg>
        <pc:picChg chg="add mod ord">
          <ac:chgData name="Andrew Thorn" userId="0daed54f-d5ac-4095-9056-bab125447f37" providerId="ADAL" clId="{84DFFB0C-22F7-4533-AF44-856F926758C9}" dt="2026-03-08T23:32:14.980" v="3640" actId="14100"/>
          <ac:picMkLst>
            <pc:docMk/>
            <pc:sldMk cId="4066981277" sldId="283"/>
            <ac:picMk id="5" creationId="{F323CC00-D480-DC05-489E-F2BC20779AC3}"/>
          </ac:picMkLst>
        </pc:picChg>
      </pc:sldChg>
      <pc:sldChg chg="modSp mod">
        <pc:chgData name="Andrew Thorn" userId="0daed54f-d5ac-4095-9056-bab125447f37" providerId="ADAL" clId="{84DFFB0C-22F7-4533-AF44-856F926758C9}" dt="2026-03-08T23:36:02.476" v="3996" actId="27636"/>
        <pc:sldMkLst>
          <pc:docMk/>
          <pc:sldMk cId="3042153058" sldId="284"/>
        </pc:sldMkLst>
        <pc:spChg chg="mod">
          <ac:chgData name="Andrew Thorn" userId="0daed54f-d5ac-4095-9056-bab125447f37" providerId="ADAL" clId="{84DFFB0C-22F7-4533-AF44-856F926758C9}" dt="2026-03-08T23:32:38.761" v="3667" actId="20577"/>
          <ac:spMkLst>
            <pc:docMk/>
            <pc:sldMk cId="3042153058" sldId="284"/>
            <ac:spMk id="2" creationId="{584695E3-8F6F-5AC8-18FE-3463D701BF8D}"/>
          </ac:spMkLst>
        </pc:spChg>
        <pc:spChg chg="mod">
          <ac:chgData name="Andrew Thorn" userId="0daed54f-d5ac-4095-9056-bab125447f37" providerId="ADAL" clId="{84DFFB0C-22F7-4533-AF44-856F926758C9}" dt="2026-03-08T23:36:02.476" v="3996" actId="27636"/>
          <ac:spMkLst>
            <pc:docMk/>
            <pc:sldMk cId="3042153058" sldId="284"/>
            <ac:spMk id="3" creationId="{14684D2A-5264-1F9C-0C77-0B9DED28DC37}"/>
          </ac:spMkLst>
        </pc:spChg>
      </pc:sldChg>
      <pc:sldChg chg="modSp mod">
        <pc:chgData name="Andrew Thorn" userId="0daed54f-d5ac-4095-9056-bab125447f37" providerId="ADAL" clId="{84DFFB0C-22F7-4533-AF44-856F926758C9}" dt="2026-03-08T23:38:03.207" v="4176" actId="20577"/>
        <pc:sldMkLst>
          <pc:docMk/>
          <pc:sldMk cId="3860927274" sldId="285"/>
        </pc:sldMkLst>
        <pc:spChg chg="mod">
          <ac:chgData name="Andrew Thorn" userId="0daed54f-d5ac-4095-9056-bab125447f37" providerId="ADAL" clId="{84DFFB0C-22F7-4533-AF44-856F926758C9}" dt="2026-03-08T23:36:46.358" v="4049" actId="20577"/>
          <ac:spMkLst>
            <pc:docMk/>
            <pc:sldMk cId="3860927274" sldId="285"/>
            <ac:spMk id="2" creationId="{57FAD772-274C-7D0A-86F4-5729BFC69A14}"/>
          </ac:spMkLst>
        </pc:spChg>
        <pc:spChg chg="mod">
          <ac:chgData name="Andrew Thorn" userId="0daed54f-d5ac-4095-9056-bab125447f37" providerId="ADAL" clId="{84DFFB0C-22F7-4533-AF44-856F926758C9}" dt="2026-03-08T23:38:03.207" v="4176" actId="20577"/>
          <ac:spMkLst>
            <pc:docMk/>
            <pc:sldMk cId="3860927274" sldId="285"/>
            <ac:spMk id="3" creationId="{76D78E49-DA8C-D76D-CC1A-112CA6F79B14}"/>
          </ac:spMkLst>
        </pc:spChg>
      </pc:sldChg>
      <pc:sldChg chg="modSp mod">
        <pc:chgData name="Andrew Thorn" userId="0daed54f-d5ac-4095-9056-bab125447f37" providerId="ADAL" clId="{84DFFB0C-22F7-4533-AF44-856F926758C9}" dt="2026-03-09T12:37:00.157" v="4451" actId="20577"/>
        <pc:sldMkLst>
          <pc:docMk/>
          <pc:sldMk cId="3729443557" sldId="286"/>
        </pc:sldMkLst>
        <pc:spChg chg="mod">
          <ac:chgData name="Andrew Thorn" userId="0daed54f-d5ac-4095-9056-bab125447f37" providerId="ADAL" clId="{84DFFB0C-22F7-4533-AF44-856F926758C9}" dt="2026-03-08T23:38:37.955" v="4219" actId="20577"/>
          <ac:spMkLst>
            <pc:docMk/>
            <pc:sldMk cId="3729443557" sldId="286"/>
            <ac:spMk id="2" creationId="{75935019-49AF-8087-46F3-E3FBCB96D42D}"/>
          </ac:spMkLst>
        </pc:spChg>
        <pc:spChg chg="mod">
          <ac:chgData name="Andrew Thorn" userId="0daed54f-d5ac-4095-9056-bab125447f37" providerId="ADAL" clId="{84DFFB0C-22F7-4533-AF44-856F926758C9}" dt="2026-03-09T12:37:00.157" v="4451" actId="20577"/>
          <ac:spMkLst>
            <pc:docMk/>
            <pc:sldMk cId="3729443557" sldId="286"/>
            <ac:spMk id="3" creationId="{6CB4DB55-ACA3-FEB6-2BB8-9BBBE5E8C599}"/>
          </ac:spMkLst>
        </pc:spChg>
      </pc:sldChg>
      <pc:sldChg chg="modSp mod">
        <pc:chgData name="Andrew Thorn" userId="0daed54f-d5ac-4095-9056-bab125447f37" providerId="ADAL" clId="{84DFFB0C-22F7-4533-AF44-856F926758C9}" dt="2026-03-09T12:40:16.051" v="4795" actId="20577"/>
        <pc:sldMkLst>
          <pc:docMk/>
          <pc:sldMk cId="1429039335" sldId="287"/>
        </pc:sldMkLst>
        <pc:spChg chg="mod">
          <ac:chgData name="Andrew Thorn" userId="0daed54f-d5ac-4095-9056-bab125447f37" providerId="ADAL" clId="{84DFFB0C-22F7-4533-AF44-856F926758C9}" dt="2026-03-09T12:37:36.434" v="4494" actId="20577"/>
          <ac:spMkLst>
            <pc:docMk/>
            <pc:sldMk cId="1429039335" sldId="287"/>
            <ac:spMk id="2" creationId="{D35DA75B-97A0-4BF9-3505-D43AF4FD1D59}"/>
          </ac:spMkLst>
        </pc:spChg>
        <pc:spChg chg="mod">
          <ac:chgData name="Andrew Thorn" userId="0daed54f-d5ac-4095-9056-bab125447f37" providerId="ADAL" clId="{84DFFB0C-22F7-4533-AF44-856F926758C9}" dt="2026-03-09T12:40:16.051" v="4795" actId="20577"/>
          <ac:spMkLst>
            <pc:docMk/>
            <pc:sldMk cId="1429039335" sldId="287"/>
            <ac:spMk id="3" creationId="{28CCDA9A-C008-8859-9D43-6934F18A1B8D}"/>
          </ac:spMkLst>
        </pc:spChg>
      </pc:sldChg>
      <pc:sldChg chg="modSp mod">
        <pc:chgData name="Andrew Thorn" userId="0daed54f-d5ac-4095-9056-bab125447f37" providerId="ADAL" clId="{84DFFB0C-22F7-4533-AF44-856F926758C9}" dt="2026-03-09T23:46:53.491" v="5235" actId="14100"/>
        <pc:sldMkLst>
          <pc:docMk/>
          <pc:sldMk cId="3853180868" sldId="288"/>
        </pc:sldMkLst>
        <pc:spChg chg="mod">
          <ac:chgData name="Andrew Thorn" userId="0daed54f-d5ac-4095-9056-bab125447f37" providerId="ADAL" clId="{84DFFB0C-22F7-4533-AF44-856F926758C9}" dt="2026-03-09T12:40:42.857" v="4820" actId="20577"/>
          <ac:spMkLst>
            <pc:docMk/>
            <pc:sldMk cId="3853180868" sldId="288"/>
            <ac:spMk id="2" creationId="{6B979B8A-E09D-C6FC-BD6B-D7F275FEFAF3}"/>
          </ac:spMkLst>
        </pc:spChg>
        <pc:spChg chg="mod">
          <ac:chgData name="Andrew Thorn" userId="0daed54f-d5ac-4095-9056-bab125447f37" providerId="ADAL" clId="{84DFFB0C-22F7-4533-AF44-856F926758C9}" dt="2026-03-09T23:46:53.491" v="5235" actId="14100"/>
          <ac:spMkLst>
            <pc:docMk/>
            <pc:sldMk cId="3853180868" sldId="288"/>
            <ac:spMk id="3" creationId="{B7F559DF-7B0A-E46D-276B-DAD6F3F8F251}"/>
          </ac:spMkLst>
        </pc:spChg>
      </pc:sldChg>
      <pc:sldChg chg="modSp mod">
        <pc:chgData name="Andrew Thorn" userId="0daed54f-d5ac-4095-9056-bab125447f37" providerId="ADAL" clId="{84DFFB0C-22F7-4533-AF44-856F926758C9}" dt="2026-03-09T23:52:10.387" v="5606" actId="20577"/>
        <pc:sldMkLst>
          <pc:docMk/>
          <pc:sldMk cId="3875696487" sldId="289"/>
        </pc:sldMkLst>
        <pc:spChg chg="mod">
          <ac:chgData name="Andrew Thorn" userId="0daed54f-d5ac-4095-9056-bab125447f37" providerId="ADAL" clId="{84DFFB0C-22F7-4533-AF44-856F926758C9}" dt="2026-03-09T23:47:23.160" v="5257" actId="20577"/>
          <ac:spMkLst>
            <pc:docMk/>
            <pc:sldMk cId="3875696487" sldId="289"/>
            <ac:spMk id="2" creationId="{BD058C23-B647-B810-663D-0AA4E4167803}"/>
          </ac:spMkLst>
        </pc:spChg>
        <pc:spChg chg="mod">
          <ac:chgData name="Andrew Thorn" userId="0daed54f-d5ac-4095-9056-bab125447f37" providerId="ADAL" clId="{84DFFB0C-22F7-4533-AF44-856F926758C9}" dt="2026-03-09T23:52:10.387" v="5606" actId="20577"/>
          <ac:spMkLst>
            <pc:docMk/>
            <pc:sldMk cId="3875696487" sldId="289"/>
            <ac:spMk id="3" creationId="{3BB0277D-22B7-94AF-965F-9007BF930ABD}"/>
          </ac:spMkLst>
        </pc:spChg>
      </pc:sldChg>
      <pc:sldChg chg="modSp mod">
        <pc:chgData name="Andrew Thorn" userId="0daed54f-d5ac-4095-9056-bab125447f37" providerId="ADAL" clId="{84DFFB0C-22F7-4533-AF44-856F926758C9}" dt="2026-03-10T17:15:10.721" v="6071" actId="14100"/>
        <pc:sldMkLst>
          <pc:docMk/>
          <pc:sldMk cId="4183072284" sldId="290"/>
        </pc:sldMkLst>
        <pc:spChg chg="mod">
          <ac:chgData name="Andrew Thorn" userId="0daed54f-d5ac-4095-9056-bab125447f37" providerId="ADAL" clId="{84DFFB0C-22F7-4533-AF44-856F926758C9}" dt="2026-03-09T23:52:33.679" v="5628" actId="20577"/>
          <ac:spMkLst>
            <pc:docMk/>
            <pc:sldMk cId="4183072284" sldId="290"/>
            <ac:spMk id="2" creationId="{D8E0AF4F-41AE-3A38-4DDF-C45364CA5DD7}"/>
          </ac:spMkLst>
        </pc:spChg>
        <pc:spChg chg="mod">
          <ac:chgData name="Andrew Thorn" userId="0daed54f-d5ac-4095-9056-bab125447f37" providerId="ADAL" clId="{84DFFB0C-22F7-4533-AF44-856F926758C9}" dt="2026-03-10T17:15:10.721" v="6071" actId="14100"/>
          <ac:spMkLst>
            <pc:docMk/>
            <pc:sldMk cId="4183072284" sldId="290"/>
            <ac:spMk id="3" creationId="{7C3E8288-3215-211F-1A22-4ECFECAE67AF}"/>
          </ac:spMkLst>
        </pc:spChg>
      </pc:sldChg>
      <pc:sldChg chg="modSp mod">
        <pc:chgData name="Andrew Thorn" userId="0daed54f-d5ac-4095-9056-bab125447f37" providerId="ADAL" clId="{84DFFB0C-22F7-4533-AF44-856F926758C9}" dt="2026-03-10T17:40:38.190" v="6428" actId="20577"/>
        <pc:sldMkLst>
          <pc:docMk/>
          <pc:sldMk cId="2671770065" sldId="291"/>
        </pc:sldMkLst>
        <pc:spChg chg="mod">
          <ac:chgData name="Andrew Thorn" userId="0daed54f-d5ac-4095-9056-bab125447f37" providerId="ADAL" clId="{84DFFB0C-22F7-4533-AF44-856F926758C9}" dt="2026-03-10T17:15:39.837" v="6105" actId="20577"/>
          <ac:spMkLst>
            <pc:docMk/>
            <pc:sldMk cId="2671770065" sldId="291"/>
            <ac:spMk id="2" creationId="{7E58BE65-2FDA-929E-455F-28FB47085173}"/>
          </ac:spMkLst>
        </pc:spChg>
        <pc:spChg chg="mod">
          <ac:chgData name="Andrew Thorn" userId="0daed54f-d5ac-4095-9056-bab125447f37" providerId="ADAL" clId="{84DFFB0C-22F7-4533-AF44-856F926758C9}" dt="2026-03-10T17:40:38.190" v="6428" actId="20577"/>
          <ac:spMkLst>
            <pc:docMk/>
            <pc:sldMk cId="2671770065" sldId="291"/>
            <ac:spMk id="3" creationId="{F1DB402E-C08F-B4FF-B6CF-0B81119CB495}"/>
          </ac:spMkLst>
        </pc:spChg>
      </pc:sldChg>
      <pc:sldChg chg="modSp mod">
        <pc:chgData name="Andrew Thorn" userId="0daed54f-d5ac-4095-9056-bab125447f37" providerId="ADAL" clId="{84DFFB0C-22F7-4533-AF44-856F926758C9}" dt="2026-03-10T17:42:39.759" v="6572" actId="20577"/>
        <pc:sldMkLst>
          <pc:docMk/>
          <pc:sldMk cId="4236739839" sldId="292"/>
        </pc:sldMkLst>
        <pc:spChg chg="mod">
          <ac:chgData name="Andrew Thorn" userId="0daed54f-d5ac-4095-9056-bab125447f37" providerId="ADAL" clId="{84DFFB0C-22F7-4533-AF44-856F926758C9}" dt="2026-03-10T17:41:29.222" v="6481" actId="20577"/>
          <ac:spMkLst>
            <pc:docMk/>
            <pc:sldMk cId="4236739839" sldId="292"/>
            <ac:spMk id="2" creationId="{3676FC58-0A8E-C090-665F-87DCD4A0743B}"/>
          </ac:spMkLst>
        </pc:spChg>
        <pc:spChg chg="mod">
          <ac:chgData name="Andrew Thorn" userId="0daed54f-d5ac-4095-9056-bab125447f37" providerId="ADAL" clId="{84DFFB0C-22F7-4533-AF44-856F926758C9}" dt="2026-03-10T17:42:39.759" v="6572" actId="20577"/>
          <ac:spMkLst>
            <pc:docMk/>
            <pc:sldMk cId="4236739839" sldId="292"/>
            <ac:spMk id="3" creationId="{8DA71ECF-5F34-810A-0109-3CFBFB686E40}"/>
          </ac:spMkLst>
        </pc:spChg>
      </pc:sldChg>
      <pc:sldChg chg="modSp mod">
        <pc:chgData name="Andrew Thorn" userId="0daed54f-d5ac-4095-9056-bab125447f37" providerId="ADAL" clId="{84DFFB0C-22F7-4533-AF44-856F926758C9}" dt="2026-03-11T01:00:30.739" v="6997" actId="20577"/>
        <pc:sldMkLst>
          <pc:docMk/>
          <pc:sldMk cId="2315077012" sldId="293"/>
        </pc:sldMkLst>
        <pc:spChg chg="mod">
          <ac:chgData name="Andrew Thorn" userId="0daed54f-d5ac-4095-9056-bab125447f37" providerId="ADAL" clId="{84DFFB0C-22F7-4533-AF44-856F926758C9}" dt="2026-03-10T17:43:04.689" v="6591" actId="255"/>
          <ac:spMkLst>
            <pc:docMk/>
            <pc:sldMk cId="2315077012" sldId="293"/>
            <ac:spMk id="2" creationId="{1257E36E-B478-070B-8927-09D4CA880218}"/>
          </ac:spMkLst>
        </pc:spChg>
        <pc:spChg chg="mod">
          <ac:chgData name="Andrew Thorn" userId="0daed54f-d5ac-4095-9056-bab125447f37" providerId="ADAL" clId="{84DFFB0C-22F7-4533-AF44-856F926758C9}" dt="2026-03-11T01:00:30.739" v="6997" actId="20577"/>
          <ac:spMkLst>
            <pc:docMk/>
            <pc:sldMk cId="2315077012" sldId="293"/>
            <ac:spMk id="3" creationId="{58B3E29B-B57A-56D2-A576-778DE112A12D}"/>
          </ac:spMkLst>
        </pc:spChg>
      </pc:sldChg>
      <pc:sldChg chg="modSp mod">
        <pc:chgData name="Andrew Thorn" userId="0daed54f-d5ac-4095-9056-bab125447f37" providerId="ADAL" clId="{84DFFB0C-22F7-4533-AF44-856F926758C9}" dt="2026-03-11T01:07:31.320" v="7583" actId="20577"/>
        <pc:sldMkLst>
          <pc:docMk/>
          <pc:sldMk cId="3819517921" sldId="294"/>
        </pc:sldMkLst>
        <pc:spChg chg="mod">
          <ac:chgData name="Andrew Thorn" userId="0daed54f-d5ac-4095-9056-bab125447f37" providerId="ADAL" clId="{84DFFB0C-22F7-4533-AF44-856F926758C9}" dt="2026-03-11T01:01:09.504" v="7014" actId="20577"/>
          <ac:spMkLst>
            <pc:docMk/>
            <pc:sldMk cId="3819517921" sldId="294"/>
            <ac:spMk id="2" creationId="{BAB31A38-13C0-01FF-CED2-A3BA2E9C21A4}"/>
          </ac:spMkLst>
        </pc:spChg>
        <pc:spChg chg="mod">
          <ac:chgData name="Andrew Thorn" userId="0daed54f-d5ac-4095-9056-bab125447f37" providerId="ADAL" clId="{84DFFB0C-22F7-4533-AF44-856F926758C9}" dt="2026-03-11T01:07:31.320" v="7583" actId="20577"/>
          <ac:spMkLst>
            <pc:docMk/>
            <pc:sldMk cId="3819517921" sldId="294"/>
            <ac:spMk id="3" creationId="{80B06B39-59E2-7789-05E5-F1A6759984E0}"/>
          </ac:spMkLst>
        </pc:spChg>
      </pc:sldChg>
      <pc:sldChg chg="modSp mod">
        <pc:chgData name="Andrew Thorn" userId="0daed54f-d5ac-4095-9056-bab125447f37" providerId="ADAL" clId="{84DFFB0C-22F7-4533-AF44-856F926758C9}" dt="2026-03-11T22:57:24.313" v="8071" actId="20577"/>
        <pc:sldMkLst>
          <pc:docMk/>
          <pc:sldMk cId="266313450" sldId="295"/>
        </pc:sldMkLst>
        <pc:spChg chg="mod">
          <ac:chgData name="Andrew Thorn" userId="0daed54f-d5ac-4095-9056-bab125447f37" providerId="ADAL" clId="{84DFFB0C-22F7-4533-AF44-856F926758C9}" dt="2026-03-11T01:07:51.019" v="7600" actId="20577"/>
          <ac:spMkLst>
            <pc:docMk/>
            <pc:sldMk cId="266313450" sldId="295"/>
            <ac:spMk id="2" creationId="{D262DA90-AAD6-DEAE-CBEB-03C0CED27E72}"/>
          </ac:spMkLst>
        </pc:spChg>
        <pc:spChg chg="mod">
          <ac:chgData name="Andrew Thorn" userId="0daed54f-d5ac-4095-9056-bab125447f37" providerId="ADAL" clId="{84DFFB0C-22F7-4533-AF44-856F926758C9}" dt="2026-03-11T22:57:24.313" v="8071" actId="20577"/>
          <ac:spMkLst>
            <pc:docMk/>
            <pc:sldMk cId="266313450" sldId="295"/>
            <ac:spMk id="3" creationId="{FA59EB62-012D-7D97-7DE2-AC0F565607E8}"/>
          </ac:spMkLst>
        </pc:spChg>
      </pc:sldChg>
      <pc:sldChg chg="modSp mod">
        <pc:chgData name="Andrew Thorn" userId="0daed54f-d5ac-4095-9056-bab125447f37" providerId="ADAL" clId="{84DFFB0C-22F7-4533-AF44-856F926758C9}" dt="2026-03-12T00:22:21.276" v="8380" actId="20577"/>
        <pc:sldMkLst>
          <pc:docMk/>
          <pc:sldMk cId="2943325288" sldId="296"/>
        </pc:sldMkLst>
        <pc:spChg chg="mod">
          <ac:chgData name="Andrew Thorn" userId="0daed54f-d5ac-4095-9056-bab125447f37" providerId="ADAL" clId="{84DFFB0C-22F7-4533-AF44-856F926758C9}" dt="2026-03-11T22:58:01.100" v="8102" actId="20577"/>
          <ac:spMkLst>
            <pc:docMk/>
            <pc:sldMk cId="2943325288" sldId="296"/>
            <ac:spMk id="2" creationId="{02FC4213-BD2F-BC0D-45CB-B372A4ABBC45}"/>
          </ac:spMkLst>
        </pc:spChg>
        <pc:spChg chg="mod">
          <ac:chgData name="Andrew Thorn" userId="0daed54f-d5ac-4095-9056-bab125447f37" providerId="ADAL" clId="{84DFFB0C-22F7-4533-AF44-856F926758C9}" dt="2026-03-12T00:22:21.276" v="8380" actId="20577"/>
          <ac:spMkLst>
            <pc:docMk/>
            <pc:sldMk cId="2943325288" sldId="296"/>
            <ac:spMk id="3" creationId="{342B2D4C-2F39-A8F4-AF00-0AB2A66160C7}"/>
          </ac:spMkLst>
        </pc:spChg>
      </pc:sldChg>
      <pc:sldChg chg="modSp mod">
        <pc:chgData name="Andrew Thorn" userId="0daed54f-d5ac-4095-9056-bab125447f37" providerId="ADAL" clId="{84DFFB0C-22F7-4533-AF44-856F926758C9}" dt="2026-03-12T11:52:12.857" v="8941" actId="20577"/>
        <pc:sldMkLst>
          <pc:docMk/>
          <pc:sldMk cId="286684371" sldId="297"/>
        </pc:sldMkLst>
        <pc:spChg chg="mod">
          <ac:chgData name="Andrew Thorn" userId="0daed54f-d5ac-4095-9056-bab125447f37" providerId="ADAL" clId="{84DFFB0C-22F7-4533-AF44-856F926758C9}" dt="2026-03-12T00:23:16.055" v="8411" actId="255"/>
          <ac:spMkLst>
            <pc:docMk/>
            <pc:sldMk cId="286684371" sldId="297"/>
            <ac:spMk id="2" creationId="{2359D1D6-2BD7-72B3-9006-7D8FB869CFE2}"/>
          </ac:spMkLst>
        </pc:spChg>
        <pc:spChg chg="mod">
          <ac:chgData name="Andrew Thorn" userId="0daed54f-d5ac-4095-9056-bab125447f37" providerId="ADAL" clId="{84DFFB0C-22F7-4533-AF44-856F926758C9}" dt="2026-03-12T11:52:12.857" v="8941" actId="20577"/>
          <ac:spMkLst>
            <pc:docMk/>
            <pc:sldMk cId="286684371" sldId="297"/>
            <ac:spMk id="3" creationId="{62DA5400-7D51-B2B7-2BA6-79B7F2426E98}"/>
          </ac:spMkLst>
        </pc:spChg>
      </pc:sldChg>
      <pc:sldChg chg="modSp mod">
        <pc:chgData name="Andrew Thorn" userId="0daed54f-d5ac-4095-9056-bab125447f37" providerId="ADAL" clId="{84DFFB0C-22F7-4533-AF44-856F926758C9}" dt="2026-03-12T11:57:39.769" v="9349" actId="20577"/>
        <pc:sldMkLst>
          <pc:docMk/>
          <pc:sldMk cId="317751858" sldId="298"/>
        </pc:sldMkLst>
        <pc:spChg chg="mod">
          <ac:chgData name="Andrew Thorn" userId="0daed54f-d5ac-4095-9056-bab125447f37" providerId="ADAL" clId="{84DFFB0C-22F7-4533-AF44-856F926758C9}" dt="2026-03-12T11:52:41.957" v="8966" actId="20577"/>
          <ac:spMkLst>
            <pc:docMk/>
            <pc:sldMk cId="317751858" sldId="298"/>
            <ac:spMk id="2" creationId="{D9137001-FDDC-87D4-384B-4AAFC40EFF40}"/>
          </ac:spMkLst>
        </pc:spChg>
        <pc:spChg chg="mod">
          <ac:chgData name="Andrew Thorn" userId="0daed54f-d5ac-4095-9056-bab125447f37" providerId="ADAL" clId="{84DFFB0C-22F7-4533-AF44-856F926758C9}" dt="2026-03-12T11:57:39.769" v="9349" actId="20577"/>
          <ac:spMkLst>
            <pc:docMk/>
            <pc:sldMk cId="317751858" sldId="298"/>
            <ac:spMk id="3" creationId="{8B19C8BD-C072-9CE1-D022-C3B28E44BBA7}"/>
          </ac:spMkLst>
        </pc:spChg>
      </pc:sldChg>
      <pc:sldChg chg="modSp mod">
        <pc:chgData name="Andrew Thorn" userId="0daed54f-d5ac-4095-9056-bab125447f37" providerId="ADAL" clId="{84DFFB0C-22F7-4533-AF44-856F926758C9}" dt="2026-03-12T12:04:49.220" v="9840" actId="20577"/>
        <pc:sldMkLst>
          <pc:docMk/>
          <pc:sldMk cId="3633081835" sldId="299"/>
        </pc:sldMkLst>
        <pc:spChg chg="mod">
          <ac:chgData name="Andrew Thorn" userId="0daed54f-d5ac-4095-9056-bab125447f37" providerId="ADAL" clId="{84DFFB0C-22F7-4533-AF44-856F926758C9}" dt="2026-03-12T11:59:16.786" v="9387" actId="20577"/>
          <ac:spMkLst>
            <pc:docMk/>
            <pc:sldMk cId="3633081835" sldId="299"/>
            <ac:spMk id="2" creationId="{9CDF764C-0272-7509-D179-246CB5813D5B}"/>
          </ac:spMkLst>
        </pc:spChg>
        <pc:spChg chg="mod">
          <ac:chgData name="Andrew Thorn" userId="0daed54f-d5ac-4095-9056-bab125447f37" providerId="ADAL" clId="{84DFFB0C-22F7-4533-AF44-856F926758C9}" dt="2026-03-12T12:04:49.220" v="9840" actId="20577"/>
          <ac:spMkLst>
            <pc:docMk/>
            <pc:sldMk cId="3633081835" sldId="299"/>
            <ac:spMk id="3" creationId="{70881314-1030-2293-7F37-9A4646D601DB}"/>
          </ac:spMkLst>
        </pc:spChg>
      </pc:sldChg>
      <pc:sldChg chg="modSp mod">
        <pc:chgData name="Andrew Thorn" userId="0daed54f-d5ac-4095-9056-bab125447f37" providerId="ADAL" clId="{84DFFB0C-22F7-4533-AF44-856F926758C9}" dt="2026-03-13T09:39:15.596" v="10096" actId="20577"/>
        <pc:sldMkLst>
          <pc:docMk/>
          <pc:sldMk cId="3848426039" sldId="300"/>
        </pc:sldMkLst>
        <pc:spChg chg="mod">
          <ac:chgData name="Andrew Thorn" userId="0daed54f-d5ac-4095-9056-bab125447f37" providerId="ADAL" clId="{84DFFB0C-22F7-4533-AF44-856F926758C9}" dt="2026-03-13T09:37:12.640" v="9863" actId="20577"/>
          <ac:spMkLst>
            <pc:docMk/>
            <pc:sldMk cId="3848426039" sldId="300"/>
            <ac:spMk id="2" creationId="{3A96099F-BFF4-0728-A94D-26878F85F903}"/>
          </ac:spMkLst>
        </pc:spChg>
        <pc:spChg chg="mod">
          <ac:chgData name="Andrew Thorn" userId="0daed54f-d5ac-4095-9056-bab125447f37" providerId="ADAL" clId="{84DFFB0C-22F7-4533-AF44-856F926758C9}" dt="2026-03-13T09:39:15.596" v="10096" actId="20577"/>
          <ac:spMkLst>
            <pc:docMk/>
            <pc:sldMk cId="3848426039" sldId="300"/>
            <ac:spMk id="3" creationId="{23E944F2-46E5-2B70-4C9A-6097ED83A379}"/>
          </ac:spMkLst>
        </pc:spChg>
      </pc:sldChg>
      <pc:sldChg chg="modSp mod">
        <pc:chgData name="Andrew Thorn" userId="0daed54f-d5ac-4095-9056-bab125447f37" providerId="ADAL" clId="{84DFFB0C-22F7-4533-AF44-856F926758C9}" dt="2026-03-13T09:43:27.268" v="10414" actId="20577"/>
        <pc:sldMkLst>
          <pc:docMk/>
          <pc:sldMk cId="1505476577" sldId="301"/>
        </pc:sldMkLst>
        <pc:spChg chg="mod">
          <ac:chgData name="Andrew Thorn" userId="0daed54f-d5ac-4095-9056-bab125447f37" providerId="ADAL" clId="{84DFFB0C-22F7-4533-AF44-856F926758C9}" dt="2026-03-13T09:40:05.272" v="10111" actId="20577"/>
          <ac:spMkLst>
            <pc:docMk/>
            <pc:sldMk cId="1505476577" sldId="301"/>
            <ac:spMk id="2" creationId="{CC54F97E-89C8-02DD-4488-F84557063D6A}"/>
          </ac:spMkLst>
        </pc:spChg>
        <pc:spChg chg="mod">
          <ac:chgData name="Andrew Thorn" userId="0daed54f-d5ac-4095-9056-bab125447f37" providerId="ADAL" clId="{84DFFB0C-22F7-4533-AF44-856F926758C9}" dt="2026-03-13T09:43:27.268" v="10414" actId="20577"/>
          <ac:spMkLst>
            <pc:docMk/>
            <pc:sldMk cId="1505476577" sldId="301"/>
            <ac:spMk id="3" creationId="{5A7A3499-8DF2-B55F-4A98-A77E8B0C8325}"/>
          </ac:spMkLst>
        </pc:spChg>
      </pc:sldChg>
      <pc:sldChg chg="modSp mod">
        <pc:chgData name="Andrew Thorn" userId="0daed54f-d5ac-4095-9056-bab125447f37" providerId="ADAL" clId="{84DFFB0C-22F7-4533-AF44-856F926758C9}" dt="2026-03-14T02:39:10.700" v="10838" actId="20577"/>
        <pc:sldMkLst>
          <pc:docMk/>
          <pc:sldMk cId="3896707653" sldId="302"/>
        </pc:sldMkLst>
        <pc:spChg chg="mod">
          <ac:chgData name="Andrew Thorn" userId="0daed54f-d5ac-4095-9056-bab125447f37" providerId="ADAL" clId="{84DFFB0C-22F7-4533-AF44-856F926758C9}" dt="2026-03-13T09:44:02.368" v="10430" actId="20577"/>
          <ac:spMkLst>
            <pc:docMk/>
            <pc:sldMk cId="3896707653" sldId="302"/>
            <ac:spMk id="2" creationId="{5D914B68-1B99-BF36-7E13-3B7B3BF7A9F6}"/>
          </ac:spMkLst>
        </pc:spChg>
        <pc:spChg chg="mod">
          <ac:chgData name="Andrew Thorn" userId="0daed54f-d5ac-4095-9056-bab125447f37" providerId="ADAL" clId="{84DFFB0C-22F7-4533-AF44-856F926758C9}" dt="2026-03-14T02:39:10.700" v="10838" actId="20577"/>
          <ac:spMkLst>
            <pc:docMk/>
            <pc:sldMk cId="3896707653" sldId="302"/>
            <ac:spMk id="3" creationId="{F981EE8F-7053-B8E3-8C7F-0BD461D61B25}"/>
          </ac:spMkLst>
        </pc:spChg>
      </pc:sldChg>
      <pc:sldChg chg="modSp new mod">
        <pc:chgData name="Andrew Thorn" userId="0daed54f-d5ac-4095-9056-bab125447f37" providerId="ADAL" clId="{84DFFB0C-22F7-4533-AF44-856F926758C9}" dt="2026-03-14T02:44:56.889" v="11132" actId="20577"/>
        <pc:sldMkLst>
          <pc:docMk/>
          <pc:sldMk cId="2961546067" sldId="303"/>
        </pc:sldMkLst>
        <pc:spChg chg="mod">
          <ac:chgData name="Andrew Thorn" userId="0daed54f-d5ac-4095-9056-bab125447f37" providerId="ADAL" clId="{84DFFB0C-22F7-4533-AF44-856F926758C9}" dt="2026-03-14T02:42:22.449" v="10897" actId="20577"/>
          <ac:spMkLst>
            <pc:docMk/>
            <pc:sldMk cId="2961546067" sldId="303"/>
            <ac:spMk id="2" creationId="{D90249C4-FCD3-BA46-F1F8-2E532D9DAFD7}"/>
          </ac:spMkLst>
        </pc:spChg>
        <pc:spChg chg="mod">
          <ac:chgData name="Andrew Thorn" userId="0daed54f-d5ac-4095-9056-bab125447f37" providerId="ADAL" clId="{84DFFB0C-22F7-4533-AF44-856F926758C9}" dt="2026-03-14T02:44:56.889" v="11132" actId="20577"/>
          <ac:spMkLst>
            <pc:docMk/>
            <pc:sldMk cId="2961546067" sldId="303"/>
            <ac:spMk id="3" creationId="{64320777-6CF3-9030-29FE-848A631A4CFB}"/>
          </ac:spMkLst>
        </pc:spChg>
      </pc:sldChg>
      <pc:sldChg chg="modSp new mod">
        <pc:chgData name="Andrew Thorn" userId="0daed54f-d5ac-4095-9056-bab125447f37" providerId="ADAL" clId="{84DFFB0C-22F7-4533-AF44-856F926758C9}" dt="2026-03-14T02:50:37.944" v="11435" actId="20577"/>
        <pc:sldMkLst>
          <pc:docMk/>
          <pc:sldMk cId="526833825" sldId="304"/>
        </pc:sldMkLst>
        <pc:spChg chg="mod">
          <ac:chgData name="Andrew Thorn" userId="0daed54f-d5ac-4095-9056-bab125447f37" providerId="ADAL" clId="{84DFFB0C-22F7-4533-AF44-856F926758C9}" dt="2026-03-14T02:49:55.678" v="11384" actId="14100"/>
          <ac:spMkLst>
            <pc:docMk/>
            <pc:sldMk cId="526833825" sldId="304"/>
            <ac:spMk id="2" creationId="{C145F35D-76E0-161B-5537-ADC8C3AFE33A}"/>
          </ac:spMkLst>
        </pc:spChg>
        <pc:spChg chg="mod">
          <ac:chgData name="Andrew Thorn" userId="0daed54f-d5ac-4095-9056-bab125447f37" providerId="ADAL" clId="{84DFFB0C-22F7-4533-AF44-856F926758C9}" dt="2026-03-14T02:50:37.944" v="11435" actId="20577"/>
          <ac:spMkLst>
            <pc:docMk/>
            <pc:sldMk cId="526833825" sldId="304"/>
            <ac:spMk id="3" creationId="{637921B8-B6C5-D736-00C0-13B3C90D1393}"/>
          </ac:spMkLst>
        </pc:spChg>
      </pc:sldChg>
      <pc:sldChg chg="modSp new mod">
        <pc:chgData name="Andrew Thorn" userId="0daed54f-d5ac-4095-9056-bab125447f37" providerId="ADAL" clId="{84DFFB0C-22F7-4533-AF44-856F926758C9}" dt="2026-03-14T02:57:47.678" v="11755" actId="20577"/>
        <pc:sldMkLst>
          <pc:docMk/>
          <pc:sldMk cId="101335787" sldId="305"/>
        </pc:sldMkLst>
        <pc:spChg chg="mod">
          <ac:chgData name="Andrew Thorn" userId="0daed54f-d5ac-4095-9056-bab125447f37" providerId="ADAL" clId="{84DFFB0C-22F7-4533-AF44-856F926758C9}" dt="2026-03-14T02:54:45.608" v="11495" actId="20577"/>
          <ac:spMkLst>
            <pc:docMk/>
            <pc:sldMk cId="101335787" sldId="305"/>
            <ac:spMk id="2" creationId="{4D6D8FF4-87A6-EFD8-AF27-63E9546689DF}"/>
          </ac:spMkLst>
        </pc:spChg>
        <pc:spChg chg="mod">
          <ac:chgData name="Andrew Thorn" userId="0daed54f-d5ac-4095-9056-bab125447f37" providerId="ADAL" clId="{84DFFB0C-22F7-4533-AF44-856F926758C9}" dt="2026-03-14T02:57:47.678" v="11755" actId="20577"/>
          <ac:spMkLst>
            <pc:docMk/>
            <pc:sldMk cId="101335787" sldId="305"/>
            <ac:spMk id="3" creationId="{0D2FBA44-845B-3798-F9AE-0CFA9323238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4134010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3978284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4193228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1555761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3754751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2755800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2762349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1944972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3023369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112185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7719834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395409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3515494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1860084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3435664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3439417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4993CA-288D-4FE0-9B53-F65DCEDCAAE5}" type="datetimeFigureOut">
              <a:rPr lang="en-GB" smtClean="0"/>
              <a:t>01/03/2026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F26FB8-FB42-480B-9705-13668D6C9AFB}" type="slidenum">
              <a:rPr lang="en-GB" smtClean="0"/>
              <a:t>‹#›</a:t>
            </a:fld>
            <a:endParaRPr lang="en-GB" dirty="0"/>
          </a:p>
        </p:txBody>
      </p:sp>
    </p:spTree>
    <p:extLst>
      <p:ext uri="{BB962C8B-B14F-4D97-AF65-F5344CB8AC3E}">
        <p14:creationId xmlns:p14="http://schemas.microsoft.com/office/powerpoint/2010/main" val="2495927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54993CA-288D-4FE0-9B53-F65DCEDCAAE5}" type="datetimeFigureOut">
              <a:rPr lang="en-GB" smtClean="0"/>
              <a:t>01/03/2026</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FF26FB8-FB42-480B-9705-13668D6C9AFB}" type="slidenum">
              <a:rPr lang="en-GB" smtClean="0"/>
              <a:t>‹#›</a:t>
            </a:fld>
            <a:endParaRPr lang="en-GB" dirty="0"/>
          </a:p>
        </p:txBody>
      </p:sp>
    </p:spTree>
    <p:extLst>
      <p:ext uri="{BB962C8B-B14F-4D97-AF65-F5344CB8AC3E}">
        <p14:creationId xmlns:p14="http://schemas.microsoft.com/office/powerpoint/2010/main" val="76139653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0C2B1-CBAD-5564-295E-45486BE0CAF3}"/>
              </a:ext>
            </a:extLst>
          </p:cNvPr>
          <p:cNvSpPr>
            <a:spLocks noGrp="1"/>
          </p:cNvSpPr>
          <p:nvPr>
            <p:ph type="ctrTitle"/>
          </p:nvPr>
        </p:nvSpPr>
        <p:spPr/>
        <p:txBody>
          <a:bodyPr/>
          <a:lstStyle/>
          <a:p>
            <a:pPr algn="ctr"/>
            <a:br>
              <a:rPr lang="en-GB" sz="5400" dirty="0"/>
            </a:br>
            <a:br>
              <a:rPr lang="en-GB" sz="5400" dirty="0"/>
            </a:br>
            <a:r>
              <a:rPr lang="en-GB" sz="5400" b="1" dirty="0"/>
              <a:t>Triple Bottom Line:</a:t>
            </a:r>
            <a:br>
              <a:rPr lang="en-GB" sz="5400" b="1" dirty="0"/>
            </a:br>
            <a:r>
              <a:rPr lang="en-GB" sz="5400" b="1" dirty="0"/>
              <a:t>What is it &amp; Why it’s</a:t>
            </a:r>
            <a:br>
              <a:rPr lang="en-GB" sz="5400" b="1" dirty="0"/>
            </a:br>
            <a:r>
              <a:rPr lang="en-GB" sz="5400" b="1" dirty="0"/>
              <a:t>Important</a:t>
            </a:r>
            <a:br>
              <a:rPr lang="en-GB" sz="5400" b="1" dirty="0"/>
            </a:br>
            <a:endParaRPr lang="en-GB" sz="5400" dirty="0"/>
          </a:p>
        </p:txBody>
      </p:sp>
      <p:sp>
        <p:nvSpPr>
          <p:cNvPr id="3" name="Subtitle 2">
            <a:extLst>
              <a:ext uri="{FF2B5EF4-FFF2-40B4-BE49-F238E27FC236}">
                <a16:creationId xmlns:a16="http://schemas.microsoft.com/office/drawing/2014/main" id="{F4F81603-1569-B09A-86E2-D78E73F6AC5D}"/>
              </a:ext>
            </a:extLst>
          </p:cNvPr>
          <p:cNvSpPr>
            <a:spLocks noGrp="1"/>
          </p:cNvSpPr>
          <p:nvPr>
            <p:ph type="subTitle" idx="1"/>
          </p:nvPr>
        </p:nvSpPr>
        <p:spPr>
          <a:xfrm>
            <a:off x="1154955" y="4777380"/>
            <a:ext cx="8825658" cy="1518718"/>
          </a:xfrm>
        </p:spPr>
        <p:txBody>
          <a:bodyPr>
            <a:normAutofit lnSpcReduction="10000"/>
          </a:bodyPr>
          <a:lstStyle/>
          <a:p>
            <a:pPr algn="ctr"/>
            <a:r>
              <a:rPr lang="en-GB" sz="4400" dirty="0"/>
              <a:t>By</a:t>
            </a:r>
          </a:p>
          <a:p>
            <a:pPr algn="ctr"/>
            <a:r>
              <a:rPr lang="en-GB" sz="4400" dirty="0"/>
              <a:t>Andrew Thorn</a:t>
            </a:r>
          </a:p>
        </p:txBody>
      </p:sp>
    </p:spTree>
    <p:extLst>
      <p:ext uri="{BB962C8B-B14F-4D97-AF65-F5344CB8AC3E}">
        <p14:creationId xmlns:p14="http://schemas.microsoft.com/office/powerpoint/2010/main" val="837458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CC15D-95F6-C9CC-501D-2D41EC57082D}"/>
              </a:ext>
            </a:extLst>
          </p:cNvPr>
          <p:cNvSpPr>
            <a:spLocks noGrp="1"/>
          </p:cNvSpPr>
          <p:nvPr>
            <p:ph type="title"/>
          </p:nvPr>
        </p:nvSpPr>
        <p:spPr/>
        <p:txBody>
          <a:bodyPr/>
          <a:lstStyle/>
          <a:p>
            <a:pPr algn="ctr"/>
            <a:r>
              <a:rPr lang="en-GB" sz="4400" b="1" dirty="0"/>
              <a:t>Introduction</a:t>
            </a:r>
          </a:p>
        </p:txBody>
      </p:sp>
      <p:sp>
        <p:nvSpPr>
          <p:cNvPr id="3" name="Content Placeholder 2">
            <a:extLst>
              <a:ext uri="{FF2B5EF4-FFF2-40B4-BE49-F238E27FC236}">
                <a16:creationId xmlns:a16="http://schemas.microsoft.com/office/drawing/2014/main" id="{EC4A24D1-8347-320B-A110-6990D669395C}"/>
              </a:ext>
            </a:extLst>
          </p:cNvPr>
          <p:cNvSpPr>
            <a:spLocks noGrp="1"/>
          </p:cNvSpPr>
          <p:nvPr>
            <p:ph idx="1"/>
          </p:nvPr>
        </p:nvSpPr>
        <p:spPr/>
        <p:txBody>
          <a:bodyPr>
            <a:normAutofit lnSpcReduction="10000"/>
          </a:bodyPr>
          <a:lstStyle/>
          <a:p>
            <a:r>
              <a:rPr lang="en-GB" sz="3200" dirty="0"/>
              <a:t>The goal of a sustainable business strategy is to positively impact the </a:t>
            </a:r>
            <a:r>
              <a:rPr lang="en-GB" sz="3200" b="1" dirty="0"/>
              <a:t>environment, society</a:t>
            </a:r>
            <a:r>
              <a:rPr lang="en-GB" sz="3200" dirty="0"/>
              <a:t> or both, while also benefiting shareholders</a:t>
            </a:r>
          </a:p>
          <a:p>
            <a:r>
              <a:rPr lang="en-GB" sz="3200" dirty="0"/>
              <a:t>Business leaders are increasingly realising the power of sustainable business strategy in not only addressing the world’s most pressing challenges, but driving their firms success</a:t>
            </a:r>
          </a:p>
        </p:txBody>
      </p:sp>
    </p:spTree>
    <p:extLst>
      <p:ext uri="{BB962C8B-B14F-4D97-AF65-F5344CB8AC3E}">
        <p14:creationId xmlns:p14="http://schemas.microsoft.com/office/powerpoint/2010/main" val="416962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84C1C-72AC-F533-E525-271A4DD48B7C}"/>
              </a:ext>
            </a:extLst>
          </p:cNvPr>
          <p:cNvSpPr>
            <a:spLocks noGrp="1"/>
          </p:cNvSpPr>
          <p:nvPr>
            <p:ph type="title"/>
          </p:nvPr>
        </p:nvSpPr>
        <p:spPr/>
        <p:txBody>
          <a:bodyPr/>
          <a:lstStyle/>
          <a:p>
            <a:pPr algn="ctr"/>
            <a:r>
              <a:rPr lang="en-GB" sz="4400" b="1" dirty="0"/>
              <a:t>Introduction</a:t>
            </a:r>
          </a:p>
        </p:txBody>
      </p:sp>
      <p:sp>
        <p:nvSpPr>
          <p:cNvPr id="3" name="Content Placeholder 2">
            <a:extLst>
              <a:ext uri="{FF2B5EF4-FFF2-40B4-BE49-F238E27FC236}">
                <a16:creationId xmlns:a16="http://schemas.microsoft.com/office/drawing/2014/main" id="{89BEE597-6DC9-AA3A-8E8D-7801F9DCE6CE}"/>
              </a:ext>
            </a:extLst>
          </p:cNvPr>
          <p:cNvSpPr>
            <a:spLocks noGrp="1"/>
          </p:cNvSpPr>
          <p:nvPr>
            <p:ph idx="1"/>
          </p:nvPr>
        </p:nvSpPr>
        <p:spPr/>
        <p:txBody>
          <a:bodyPr>
            <a:normAutofit/>
          </a:bodyPr>
          <a:lstStyle/>
          <a:p>
            <a:r>
              <a:rPr lang="en-GB" sz="3200" dirty="0"/>
              <a:t>However, defining what sustainability means, solidifying clear and attenable goals and formulating a strategy to achieve those goals can be daunting</a:t>
            </a:r>
          </a:p>
        </p:txBody>
      </p:sp>
    </p:spTree>
    <p:extLst>
      <p:ext uri="{BB962C8B-B14F-4D97-AF65-F5344CB8AC3E}">
        <p14:creationId xmlns:p14="http://schemas.microsoft.com/office/powerpoint/2010/main" val="1253688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33F74-29C6-5AB3-426D-8C9DA27B16A5}"/>
              </a:ext>
            </a:extLst>
          </p:cNvPr>
          <p:cNvSpPr>
            <a:spLocks noGrp="1"/>
          </p:cNvSpPr>
          <p:nvPr>
            <p:ph type="title"/>
          </p:nvPr>
        </p:nvSpPr>
        <p:spPr/>
        <p:txBody>
          <a:bodyPr/>
          <a:lstStyle/>
          <a:p>
            <a:pPr algn="ctr"/>
            <a:r>
              <a:rPr lang="en-GB" sz="4400" b="1" dirty="0"/>
              <a:t>What is the Triple Bottom Line?</a:t>
            </a:r>
          </a:p>
        </p:txBody>
      </p:sp>
      <p:sp>
        <p:nvSpPr>
          <p:cNvPr id="3" name="Content Placeholder 2">
            <a:extLst>
              <a:ext uri="{FF2B5EF4-FFF2-40B4-BE49-F238E27FC236}">
                <a16:creationId xmlns:a16="http://schemas.microsoft.com/office/drawing/2014/main" id="{63862E97-1DAE-E4AE-2AF7-21ABB3727CD7}"/>
              </a:ext>
            </a:extLst>
          </p:cNvPr>
          <p:cNvSpPr>
            <a:spLocks noGrp="1"/>
          </p:cNvSpPr>
          <p:nvPr>
            <p:ph idx="1"/>
          </p:nvPr>
        </p:nvSpPr>
        <p:spPr/>
        <p:txBody>
          <a:bodyPr>
            <a:normAutofit/>
          </a:bodyPr>
          <a:lstStyle/>
          <a:p>
            <a:r>
              <a:rPr lang="en-GB" sz="3200" dirty="0"/>
              <a:t>The triple bottom line is a business concept that states forms should commit to measuring their social and environmental impact- in addition to their financial performance- rather than solely focusing on generating profit, or the standard “bottom line.”</a:t>
            </a:r>
          </a:p>
        </p:txBody>
      </p:sp>
    </p:spTree>
    <p:extLst>
      <p:ext uri="{BB962C8B-B14F-4D97-AF65-F5344CB8AC3E}">
        <p14:creationId xmlns:p14="http://schemas.microsoft.com/office/powerpoint/2010/main" val="2625646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0D282-7DA2-A9B5-7AC5-11CBB9E97713}"/>
              </a:ext>
            </a:extLst>
          </p:cNvPr>
          <p:cNvSpPr>
            <a:spLocks noGrp="1"/>
          </p:cNvSpPr>
          <p:nvPr>
            <p:ph type="title"/>
          </p:nvPr>
        </p:nvSpPr>
        <p:spPr/>
        <p:txBody>
          <a:bodyPr/>
          <a:lstStyle/>
          <a:p>
            <a:pPr algn="ctr"/>
            <a:r>
              <a:rPr lang="en-GB" sz="4400" b="1" dirty="0"/>
              <a:t>What are the “Three P’s”</a:t>
            </a:r>
          </a:p>
        </p:txBody>
      </p:sp>
      <p:sp>
        <p:nvSpPr>
          <p:cNvPr id="3" name="Content Placeholder 2">
            <a:extLst>
              <a:ext uri="{FF2B5EF4-FFF2-40B4-BE49-F238E27FC236}">
                <a16:creationId xmlns:a16="http://schemas.microsoft.com/office/drawing/2014/main" id="{A6AC11F3-2B41-F9BF-AB09-CC158E1E3AF6}"/>
              </a:ext>
            </a:extLst>
          </p:cNvPr>
          <p:cNvSpPr>
            <a:spLocks noGrp="1"/>
          </p:cNvSpPr>
          <p:nvPr>
            <p:ph idx="1"/>
          </p:nvPr>
        </p:nvSpPr>
        <p:spPr>
          <a:xfrm>
            <a:off x="432769" y="1563554"/>
            <a:ext cx="11126363" cy="5011750"/>
          </a:xfrm>
        </p:spPr>
        <p:txBody>
          <a:bodyPr>
            <a:normAutofit fontScale="92500"/>
          </a:bodyPr>
          <a:lstStyle/>
          <a:p>
            <a:r>
              <a:rPr lang="en-GB" sz="3200" dirty="0"/>
              <a:t>The triple bottom line can be broken down into three P’s profit, people, and the planet</a:t>
            </a:r>
          </a:p>
          <a:p>
            <a:r>
              <a:rPr lang="en-GB" sz="3200" dirty="0"/>
              <a:t>Firms can use these categories to conceptualise their environmental responsibility and determine any negative social impacts to which they might be contributing</a:t>
            </a:r>
          </a:p>
          <a:p>
            <a:r>
              <a:rPr lang="en-GB" sz="3200" dirty="0"/>
              <a:t>From here, companies can integrate sustainable practices into every facet of their business operations- including supply chains, business partners, and renewable energy usage- to positively impact society and the environment in addition to turning a profit</a:t>
            </a:r>
          </a:p>
        </p:txBody>
      </p:sp>
    </p:spTree>
    <p:extLst>
      <p:ext uri="{BB962C8B-B14F-4D97-AF65-F5344CB8AC3E}">
        <p14:creationId xmlns:p14="http://schemas.microsoft.com/office/powerpoint/2010/main" val="1414492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FA417-DBB1-29F3-8608-E00E81FFAD89}"/>
              </a:ext>
            </a:extLst>
          </p:cNvPr>
          <p:cNvSpPr>
            <a:spLocks noGrp="1"/>
          </p:cNvSpPr>
          <p:nvPr>
            <p:ph type="title"/>
          </p:nvPr>
        </p:nvSpPr>
        <p:spPr/>
        <p:txBody>
          <a:bodyPr/>
          <a:lstStyle/>
          <a:p>
            <a:pPr algn="ctr"/>
            <a:r>
              <a:rPr lang="en-GB" sz="4400" b="1" dirty="0"/>
              <a:t>The 3P’s of the Triple Bottom Line</a:t>
            </a:r>
          </a:p>
        </p:txBody>
      </p:sp>
      <p:pic>
        <p:nvPicPr>
          <p:cNvPr id="6" name="Content Placeholder 5">
            <a:extLst>
              <a:ext uri="{FF2B5EF4-FFF2-40B4-BE49-F238E27FC236}">
                <a16:creationId xmlns:a16="http://schemas.microsoft.com/office/drawing/2014/main" id="{3A5FE778-CDB5-E36C-3579-61AC09232CD4}"/>
              </a:ext>
            </a:extLst>
          </p:cNvPr>
          <p:cNvPicPr>
            <a:picLocks noGrp="1" noChangeAspect="1"/>
          </p:cNvPicPr>
          <p:nvPr>
            <p:ph idx="1"/>
          </p:nvPr>
        </p:nvPicPr>
        <p:blipFill>
          <a:blip r:embed="rId2"/>
          <a:stretch>
            <a:fillRect/>
          </a:stretch>
        </p:blipFill>
        <p:spPr bwMode="auto">
          <a:xfrm>
            <a:off x="1736436" y="1487055"/>
            <a:ext cx="8719127" cy="4918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366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CC463-38B6-7261-9D68-1719E6A4FF2E}"/>
              </a:ext>
            </a:extLst>
          </p:cNvPr>
          <p:cNvSpPr>
            <a:spLocks noGrp="1"/>
          </p:cNvSpPr>
          <p:nvPr>
            <p:ph type="title"/>
          </p:nvPr>
        </p:nvSpPr>
        <p:spPr/>
        <p:txBody>
          <a:bodyPr/>
          <a:lstStyle/>
          <a:p>
            <a:pPr algn="ctr"/>
            <a:r>
              <a:rPr lang="en-GB" sz="4400" b="1" dirty="0"/>
              <a:t>Profit</a:t>
            </a:r>
          </a:p>
        </p:txBody>
      </p:sp>
      <p:sp>
        <p:nvSpPr>
          <p:cNvPr id="3" name="Content Placeholder 2">
            <a:extLst>
              <a:ext uri="{FF2B5EF4-FFF2-40B4-BE49-F238E27FC236}">
                <a16:creationId xmlns:a16="http://schemas.microsoft.com/office/drawing/2014/main" id="{544A6B6C-CEA7-E8C0-138E-B38006B4F69F}"/>
              </a:ext>
            </a:extLst>
          </p:cNvPr>
          <p:cNvSpPr>
            <a:spLocks noGrp="1"/>
          </p:cNvSpPr>
          <p:nvPr>
            <p:ph idx="1"/>
          </p:nvPr>
        </p:nvSpPr>
        <p:spPr/>
        <p:txBody>
          <a:bodyPr>
            <a:normAutofit/>
          </a:bodyPr>
          <a:lstStyle/>
          <a:p>
            <a:r>
              <a:rPr lang="en-GB" sz="3200" dirty="0"/>
              <a:t>A firm’s success depends more heavily on its financial </a:t>
            </a:r>
            <a:r>
              <a:rPr lang="en-GB" sz="3200" dirty="0" err="1"/>
              <a:t>performance,or</a:t>
            </a:r>
            <a:r>
              <a:rPr lang="en-GB" sz="3200" dirty="0"/>
              <a:t> the profit it generates for shareholders</a:t>
            </a:r>
          </a:p>
          <a:p>
            <a:r>
              <a:rPr lang="en-GB" sz="3200" dirty="0"/>
              <a:t>Strategic planning initiatives and key business decisions are generally carefully designed to maximise profits while reducing costs and mitigating risk</a:t>
            </a:r>
          </a:p>
        </p:txBody>
      </p:sp>
    </p:spTree>
    <p:extLst>
      <p:ext uri="{BB962C8B-B14F-4D97-AF65-F5344CB8AC3E}">
        <p14:creationId xmlns:p14="http://schemas.microsoft.com/office/powerpoint/2010/main" val="152988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02E2E-5F3B-8021-1F5D-BC6311725239}"/>
              </a:ext>
            </a:extLst>
          </p:cNvPr>
          <p:cNvSpPr>
            <a:spLocks noGrp="1"/>
          </p:cNvSpPr>
          <p:nvPr>
            <p:ph type="title"/>
          </p:nvPr>
        </p:nvSpPr>
        <p:spPr/>
        <p:txBody>
          <a:bodyPr/>
          <a:lstStyle/>
          <a:p>
            <a:pPr algn="ctr"/>
            <a:r>
              <a:rPr lang="en-GB" sz="4400" b="1" dirty="0"/>
              <a:t>Profit</a:t>
            </a:r>
          </a:p>
        </p:txBody>
      </p:sp>
      <p:sp>
        <p:nvSpPr>
          <p:cNvPr id="3" name="Content Placeholder 2">
            <a:extLst>
              <a:ext uri="{FF2B5EF4-FFF2-40B4-BE49-F238E27FC236}">
                <a16:creationId xmlns:a16="http://schemas.microsoft.com/office/drawing/2014/main" id="{1E62D572-8D3F-84C1-4013-1158A15CAB16}"/>
              </a:ext>
            </a:extLst>
          </p:cNvPr>
          <p:cNvSpPr>
            <a:spLocks noGrp="1"/>
          </p:cNvSpPr>
          <p:nvPr>
            <p:ph idx="1"/>
          </p:nvPr>
        </p:nvSpPr>
        <p:spPr/>
        <p:txBody>
          <a:bodyPr>
            <a:normAutofit/>
          </a:bodyPr>
          <a:lstStyle/>
          <a:p>
            <a:r>
              <a:rPr lang="en-GB" sz="3200" dirty="0"/>
              <a:t>In the past many firms’ goals have solely focused on economic impact and growth</a:t>
            </a:r>
          </a:p>
          <a:p>
            <a:r>
              <a:rPr lang="en-GB" sz="3200" dirty="0"/>
              <a:t>Now purpose-driven leaders are discovering they have the power to use their businesses to effect positive change in the world without hampering financial performance</a:t>
            </a:r>
          </a:p>
        </p:txBody>
      </p:sp>
    </p:spTree>
    <p:extLst>
      <p:ext uri="{BB962C8B-B14F-4D97-AF65-F5344CB8AC3E}">
        <p14:creationId xmlns:p14="http://schemas.microsoft.com/office/powerpoint/2010/main" val="607395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E332B-C100-161E-642D-4601982310ED}"/>
              </a:ext>
            </a:extLst>
          </p:cNvPr>
          <p:cNvSpPr>
            <a:spLocks noGrp="1"/>
          </p:cNvSpPr>
          <p:nvPr>
            <p:ph type="title"/>
          </p:nvPr>
        </p:nvSpPr>
        <p:spPr/>
        <p:txBody>
          <a:bodyPr/>
          <a:lstStyle/>
          <a:p>
            <a:pPr algn="ctr"/>
            <a:r>
              <a:rPr lang="en-GB" sz="4400" b="1" dirty="0"/>
              <a:t>Example Lego’s Commitment to Sustainability</a:t>
            </a:r>
          </a:p>
        </p:txBody>
      </p:sp>
      <p:sp>
        <p:nvSpPr>
          <p:cNvPr id="3" name="Content Placeholder 2">
            <a:extLst>
              <a:ext uri="{FF2B5EF4-FFF2-40B4-BE49-F238E27FC236}">
                <a16:creationId xmlns:a16="http://schemas.microsoft.com/office/drawing/2014/main" id="{E8E84022-55C0-C0CF-C186-411C120A70DB}"/>
              </a:ext>
            </a:extLst>
          </p:cNvPr>
          <p:cNvSpPr>
            <a:spLocks noGrp="1"/>
          </p:cNvSpPr>
          <p:nvPr>
            <p:ph idx="1"/>
          </p:nvPr>
        </p:nvSpPr>
        <p:spPr/>
        <p:txBody>
          <a:bodyPr>
            <a:normAutofit/>
          </a:bodyPr>
          <a:lstStyle/>
          <a:p>
            <a:r>
              <a:rPr lang="en-GB" sz="3200" dirty="0"/>
              <a:t>Lego box sizes reduced by 14%, saving approx. 7,000 tons of cardboard</a:t>
            </a:r>
          </a:p>
          <a:p>
            <a:r>
              <a:rPr lang="en-GB" sz="3200" dirty="0"/>
              <a:t>Removing all single-use plastic packaging from its materials by now</a:t>
            </a:r>
          </a:p>
          <a:p>
            <a:r>
              <a:rPr lang="en-GB" sz="3200" dirty="0"/>
              <a:t>|research into replacing petroleum-based plastic material with biodegradable-based materials</a:t>
            </a:r>
          </a:p>
        </p:txBody>
      </p:sp>
    </p:spTree>
    <p:extLst>
      <p:ext uri="{BB962C8B-B14F-4D97-AF65-F5344CB8AC3E}">
        <p14:creationId xmlns:p14="http://schemas.microsoft.com/office/powerpoint/2010/main" val="1245493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D8FF4-87A6-EFD8-AF27-63E9546689DF}"/>
              </a:ext>
            </a:extLst>
          </p:cNvPr>
          <p:cNvSpPr>
            <a:spLocks noGrp="1"/>
          </p:cNvSpPr>
          <p:nvPr>
            <p:ph type="title"/>
          </p:nvPr>
        </p:nvSpPr>
        <p:spPr/>
        <p:txBody>
          <a:bodyPr/>
          <a:lstStyle/>
          <a:p>
            <a:pPr algn="ctr"/>
            <a:r>
              <a:rPr lang="en-GB" sz="4400" b="1" dirty="0"/>
              <a:t>Ways Operations Can Impact the Environmental Bottom Line</a:t>
            </a:r>
          </a:p>
        </p:txBody>
      </p:sp>
      <p:sp>
        <p:nvSpPr>
          <p:cNvPr id="3" name="Content Placeholder 2">
            <a:extLst>
              <a:ext uri="{FF2B5EF4-FFF2-40B4-BE49-F238E27FC236}">
                <a16:creationId xmlns:a16="http://schemas.microsoft.com/office/drawing/2014/main" id="{0D2FBA44-845B-3798-F9AE-0CFA93232382}"/>
              </a:ext>
            </a:extLst>
          </p:cNvPr>
          <p:cNvSpPr>
            <a:spLocks noGrp="1"/>
          </p:cNvSpPr>
          <p:nvPr>
            <p:ph idx="1"/>
          </p:nvPr>
        </p:nvSpPr>
        <p:spPr/>
        <p:txBody>
          <a:bodyPr>
            <a:normAutofit/>
          </a:bodyPr>
          <a:lstStyle/>
          <a:p>
            <a:r>
              <a:rPr lang="en-GB" sz="3200" dirty="0"/>
              <a:t>Recyclability of materials energy consumption, waste material generation</a:t>
            </a:r>
          </a:p>
          <a:p>
            <a:r>
              <a:rPr lang="en-GB" sz="3200" dirty="0"/>
              <a:t>Reducing transport-related energy</a:t>
            </a:r>
          </a:p>
          <a:p>
            <a:r>
              <a:rPr lang="en-GB" sz="3200" dirty="0"/>
              <a:t>Noise pollution, air pollution</a:t>
            </a:r>
          </a:p>
          <a:p>
            <a:r>
              <a:rPr lang="en-GB" sz="3200" dirty="0"/>
              <a:t>Obsolescence and wastage</a:t>
            </a:r>
          </a:p>
          <a:p>
            <a:r>
              <a:rPr lang="en-GB" sz="3200" dirty="0"/>
              <a:t>Environmental impact of process failures</a:t>
            </a:r>
          </a:p>
          <a:p>
            <a:r>
              <a:rPr lang="en-GB" sz="3200" dirty="0"/>
              <a:t>Recovery to minimise impact of failures</a:t>
            </a:r>
          </a:p>
        </p:txBody>
      </p:sp>
    </p:spTree>
    <p:extLst>
      <p:ext uri="{BB962C8B-B14F-4D97-AF65-F5344CB8AC3E}">
        <p14:creationId xmlns:p14="http://schemas.microsoft.com/office/powerpoint/2010/main" val="101335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0596C-C300-22E1-87CE-79B1798BE2C5}"/>
              </a:ext>
            </a:extLst>
          </p:cNvPr>
          <p:cNvSpPr>
            <a:spLocks noGrp="1"/>
          </p:cNvSpPr>
          <p:nvPr>
            <p:ph type="title"/>
          </p:nvPr>
        </p:nvSpPr>
        <p:spPr/>
        <p:txBody>
          <a:bodyPr/>
          <a:lstStyle/>
          <a:p>
            <a:pPr algn="ctr"/>
            <a:r>
              <a:rPr lang="en-GB" sz="4400" b="1" dirty="0"/>
              <a:t>Ethical Sourcing Starbucks</a:t>
            </a:r>
          </a:p>
        </p:txBody>
      </p:sp>
      <p:sp>
        <p:nvSpPr>
          <p:cNvPr id="3" name="Content Placeholder 2">
            <a:extLst>
              <a:ext uri="{FF2B5EF4-FFF2-40B4-BE49-F238E27FC236}">
                <a16:creationId xmlns:a16="http://schemas.microsoft.com/office/drawing/2014/main" id="{A9BC4BD0-7DE1-7812-CA59-F5B720F76F72}"/>
              </a:ext>
            </a:extLst>
          </p:cNvPr>
          <p:cNvSpPr>
            <a:spLocks noGrp="1"/>
          </p:cNvSpPr>
          <p:nvPr>
            <p:ph idx="1"/>
          </p:nvPr>
        </p:nvSpPr>
        <p:spPr>
          <a:xfrm>
            <a:off x="481632" y="1647316"/>
            <a:ext cx="11224084" cy="4872147"/>
          </a:xfrm>
        </p:spPr>
        <p:txBody>
          <a:bodyPr>
            <a:normAutofit/>
          </a:bodyPr>
          <a:lstStyle/>
          <a:p>
            <a:r>
              <a:rPr lang="en-GB" sz="3200" dirty="0"/>
              <a:t>In 2015, Starbucks verified that 99% of its coffee supply chain is ethically sourced through continued efforts and partnerships with local coffee farmers and organisations</a:t>
            </a:r>
          </a:p>
          <a:p>
            <a:r>
              <a:rPr lang="en-GB" sz="3200" dirty="0"/>
              <a:t>Its approach is based around Coffee and Farmer Equity (CAFÉ) which assess coffee farms against specific economic, social, and environmental standards, ensuring Starbucks can source its product whilst maintaining a positive social impact</a:t>
            </a:r>
          </a:p>
        </p:txBody>
      </p:sp>
    </p:spTree>
    <p:extLst>
      <p:ext uri="{BB962C8B-B14F-4D97-AF65-F5344CB8AC3E}">
        <p14:creationId xmlns:p14="http://schemas.microsoft.com/office/powerpoint/2010/main" val="2165707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249C4-FCD3-BA46-F1F8-2E532D9DAFD7}"/>
              </a:ext>
            </a:extLst>
          </p:cNvPr>
          <p:cNvSpPr>
            <a:spLocks noGrp="1"/>
          </p:cNvSpPr>
          <p:nvPr>
            <p:ph type="title"/>
          </p:nvPr>
        </p:nvSpPr>
        <p:spPr/>
        <p:txBody>
          <a:bodyPr/>
          <a:lstStyle/>
          <a:p>
            <a:pPr algn="ctr"/>
            <a:r>
              <a:rPr lang="en-GB" sz="4400" b="1" dirty="0"/>
              <a:t>Ways Operations Can Impact the Financial Bottom Line</a:t>
            </a:r>
          </a:p>
        </p:txBody>
      </p:sp>
      <p:sp>
        <p:nvSpPr>
          <p:cNvPr id="3" name="Content Placeholder 2">
            <a:extLst>
              <a:ext uri="{FF2B5EF4-FFF2-40B4-BE49-F238E27FC236}">
                <a16:creationId xmlns:a16="http://schemas.microsoft.com/office/drawing/2014/main" id="{64320777-6CF3-9030-29FE-848A631A4CFB}"/>
              </a:ext>
            </a:extLst>
          </p:cNvPr>
          <p:cNvSpPr>
            <a:spLocks noGrp="1"/>
          </p:cNvSpPr>
          <p:nvPr>
            <p:ph idx="1"/>
          </p:nvPr>
        </p:nvSpPr>
        <p:spPr/>
        <p:txBody>
          <a:bodyPr>
            <a:normAutofit/>
          </a:bodyPr>
          <a:lstStyle/>
          <a:p>
            <a:r>
              <a:rPr lang="en-GB" sz="3200" dirty="0"/>
              <a:t>Cost of producing products and service</a:t>
            </a:r>
          </a:p>
          <a:p>
            <a:r>
              <a:rPr lang="en-GB" sz="3200" dirty="0"/>
              <a:t>Revenue from the effects of quality, speed, dependability and flexibility</a:t>
            </a:r>
          </a:p>
          <a:p>
            <a:r>
              <a:rPr lang="en-GB" sz="3200" dirty="0"/>
              <a:t>Effectiveness of investment in operations resources</a:t>
            </a:r>
          </a:p>
          <a:p>
            <a:r>
              <a:rPr lang="en-GB" sz="3200" dirty="0"/>
              <a:t>Risk and resilience of supply</a:t>
            </a:r>
          </a:p>
          <a:p>
            <a:r>
              <a:rPr lang="en-GB" sz="3200" dirty="0"/>
              <a:t>Building capabilities for the futures</a:t>
            </a:r>
          </a:p>
        </p:txBody>
      </p:sp>
    </p:spTree>
    <p:extLst>
      <p:ext uri="{BB962C8B-B14F-4D97-AF65-F5344CB8AC3E}">
        <p14:creationId xmlns:p14="http://schemas.microsoft.com/office/powerpoint/2010/main" val="2961546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9BDF-52AB-90CD-B5F2-12396A73077B}"/>
              </a:ext>
            </a:extLst>
          </p:cNvPr>
          <p:cNvSpPr>
            <a:spLocks noGrp="1"/>
          </p:cNvSpPr>
          <p:nvPr>
            <p:ph type="title"/>
          </p:nvPr>
        </p:nvSpPr>
        <p:spPr/>
        <p:txBody>
          <a:bodyPr/>
          <a:lstStyle/>
          <a:p>
            <a:pPr algn="ctr"/>
            <a:r>
              <a:rPr lang="en-GB" sz="4400" b="1" dirty="0"/>
              <a:t>People</a:t>
            </a:r>
          </a:p>
        </p:txBody>
      </p:sp>
      <p:sp>
        <p:nvSpPr>
          <p:cNvPr id="3" name="Content Placeholder 2">
            <a:extLst>
              <a:ext uri="{FF2B5EF4-FFF2-40B4-BE49-F238E27FC236}">
                <a16:creationId xmlns:a16="http://schemas.microsoft.com/office/drawing/2014/main" id="{2C273200-8047-72F1-0138-9BFF448C6CA9}"/>
              </a:ext>
            </a:extLst>
          </p:cNvPr>
          <p:cNvSpPr>
            <a:spLocks noGrp="1"/>
          </p:cNvSpPr>
          <p:nvPr>
            <p:ph idx="1"/>
          </p:nvPr>
        </p:nvSpPr>
        <p:spPr>
          <a:xfrm>
            <a:off x="307127" y="1654296"/>
            <a:ext cx="11552151" cy="4594103"/>
          </a:xfrm>
        </p:spPr>
        <p:txBody>
          <a:bodyPr>
            <a:normAutofit lnSpcReduction="10000"/>
          </a:bodyPr>
          <a:lstStyle/>
          <a:p>
            <a:r>
              <a:rPr lang="en-GB" sz="3200" dirty="0"/>
              <a:t>It is important to make the distinction between a firm’s shareholders and stakeholders</a:t>
            </a:r>
          </a:p>
          <a:p>
            <a:r>
              <a:rPr lang="en-GB" sz="3200" dirty="0"/>
              <a:t>Traditionally, businesses have favoured shareholder value as an indicator of success, meaning they strive to generate value for those who own shares of the company</a:t>
            </a:r>
          </a:p>
          <a:p>
            <a:r>
              <a:rPr lang="en-GB" sz="3200" dirty="0"/>
              <a:t>As firms have increasingly embraced sustainability, they’ve shifted their focus toward creating value for all stakeholders impacted by business decisions</a:t>
            </a:r>
          </a:p>
          <a:p>
            <a:endParaRPr lang="en-GB" sz="3200" dirty="0"/>
          </a:p>
        </p:txBody>
      </p:sp>
    </p:spTree>
    <p:extLst>
      <p:ext uri="{BB962C8B-B14F-4D97-AF65-F5344CB8AC3E}">
        <p14:creationId xmlns:p14="http://schemas.microsoft.com/office/powerpoint/2010/main" val="4112530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3F2F3-1BE8-1ED6-6F17-CDBDF576DABF}"/>
              </a:ext>
            </a:extLst>
          </p:cNvPr>
          <p:cNvSpPr>
            <a:spLocks noGrp="1"/>
          </p:cNvSpPr>
          <p:nvPr>
            <p:ph type="title"/>
          </p:nvPr>
        </p:nvSpPr>
        <p:spPr/>
        <p:txBody>
          <a:bodyPr/>
          <a:lstStyle/>
          <a:p>
            <a:pPr algn="ctr"/>
            <a:r>
              <a:rPr lang="en-GB" sz="4400" b="1" dirty="0"/>
              <a:t>What Does Social Impact Mean?</a:t>
            </a:r>
          </a:p>
        </p:txBody>
      </p:sp>
      <p:sp>
        <p:nvSpPr>
          <p:cNvPr id="3" name="Content Placeholder 2">
            <a:extLst>
              <a:ext uri="{FF2B5EF4-FFF2-40B4-BE49-F238E27FC236}">
                <a16:creationId xmlns:a16="http://schemas.microsoft.com/office/drawing/2014/main" id="{6B0D9BFC-CD38-2A0A-30B8-A4D75D14056C}"/>
              </a:ext>
            </a:extLst>
          </p:cNvPr>
          <p:cNvSpPr>
            <a:spLocks noGrp="1"/>
          </p:cNvSpPr>
          <p:nvPr>
            <p:ph idx="1"/>
          </p:nvPr>
        </p:nvSpPr>
        <p:spPr>
          <a:xfrm>
            <a:off x="446730" y="2052918"/>
            <a:ext cx="11021661" cy="4480505"/>
          </a:xfrm>
        </p:spPr>
        <p:txBody>
          <a:bodyPr>
            <a:normAutofit/>
          </a:bodyPr>
          <a:lstStyle/>
          <a:p>
            <a:r>
              <a:rPr lang="en-GB" sz="3200" dirty="0"/>
              <a:t>Positive social impact </a:t>
            </a:r>
            <a:r>
              <a:rPr lang="en-GB" sz="3200" dirty="0" err="1"/>
              <a:t>referes</a:t>
            </a:r>
            <a:r>
              <a:rPr lang="en-GB" sz="3200" dirty="0"/>
              <a:t> to how businesses and individuals take action to address issues facing their communities</a:t>
            </a:r>
          </a:p>
          <a:p>
            <a:r>
              <a:rPr lang="en-GB" sz="3200" dirty="0"/>
              <a:t>To bring about social change, business leaders must identify the core values that motivate them to act</a:t>
            </a:r>
          </a:p>
          <a:p>
            <a:r>
              <a:rPr lang="en-GB" sz="3200" dirty="0"/>
              <a:t>These values are often focused on issues such as climate change, poverty, and other pressing social and environmental challenges impacting society</a:t>
            </a:r>
          </a:p>
        </p:txBody>
      </p:sp>
    </p:spTree>
    <p:extLst>
      <p:ext uri="{BB962C8B-B14F-4D97-AF65-F5344CB8AC3E}">
        <p14:creationId xmlns:p14="http://schemas.microsoft.com/office/powerpoint/2010/main" val="512302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5E2D3-E6B7-31CC-6B2C-8471FA34F246}"/>
              </a:ext>
            </a:extLst>
          </p:cNvPr>
          <p:cNvSpPr>
            <a:spLocks noGrp="1"/>
          </p:cNvSpPr>
          <p:nvPr>
            <p:ph type="title"/>
          </p:nvPr>
        </p:nvSpPr>
        <p:spPr/>
        <p:txBody>
          <a:bodyPr/>
          <a:lstStyle/>
          <a:p>
            <a:pPr algn="ctr"/>
            <a:r>
              <a:rPr lang="en-GB" sz="4400" b="1" dirty="0"/>
              <a:t>What Does Social Impact Mean?</a:t>
            </a:r>
          </a:p>
        </p:txBody>
      </p:sp>
      <p:sp>
        <p:nvSpPr>
          <p:cNvPr id="3" name="Content Placeholder 2">
            <a:extLst>
              <a:ext uri="{FF2B5EF4-FFF2-40B4-BE49-F238E27FC236}">
                <a16:creationId xmlns:a16="http://schemas.microsoft.com/office/drawing/2014/main" id="{0107501A-8B2B-E24E-EA43-7A9ACCE5CC2C}"/>
              </a:ext>
            </a:extLst>
          </p:cNvPr>
          <p:cNvSpPr>
            <a:spLocks noGrp="1"/>
          </p:cNvSpPr>
          <p:nvPr>
            <p:ph idx="1"/>
          </p:nvPr>
        </p:nvSpPr>
        <p:spPr/>
        <p:txBody>
          <a:bodyPr>
            <a:normAutofit/>
          </a:bodyPr>
          <a:lstStyle/>
          <a:p>
            <a:r>
              <a:rPr lang="en-GB" sz="3200" dirty="0"/>
              <a:t>With values informing their decision-making and strategy, purpose-driven leaders can feel empowered to make a difference</a:t>
            </a:r>
          </a:p>
          <a:p>
            <a:r>
              <a:rPr lang="en-GB" sz="3200" dirty="0"/>
              <a:t>Working toward positive social change can mutually benefit businesses and communities they operate within</a:t>
            </a:r>
          </a:p>
        </p:txBody>
      </p:sp>
    </p:spTree>
    <p:extLst>
      <p:ext uri="{BB962C8B-B14F-4D97-AF65-F5344CB8AC3E}">
        <p14:creationId xmlns:p14="http://schemas.microsoft.com/office/powerpoint/2010/main" val="3340882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5F35D-76E0-161B-5537-ADC8C3AFE33A}"/>
              </a:ext>
            </a:extLst>
          </p:cNvPr>
          <p:cNvSpPr>
            <a:spLocks noGrp="1"/>
          </p:cNvSpPr>
          <p:nvPr>
            <p:ph type="title"/>
          </p:nvPr>
        </p:nvSpPr>
        <p:spPr>
          <a:xfrm>
            <a:off x="646111" y="261756"/>
            <a:ext cx="9404723" cy="1385560"/>
          </a:xfrm>
        </p:spPr>
        <p:txBody>
          <a:bodyPr/>
          <a:lstStyle/>
          <a:p>
            <a:pPr algn="ctr"/>
            <a:r>
              <a:rPr lang="en-GB" sz="4400" b="1" dirty="0"/>
              <a:t>Ways Operations Can Impact the Social Bottom Line</a:t>
            </a:r>
          </a:p>
        </p:txBody>
      </p:sp>
      <p:sp>
        <p:nvSpPr>
          <p:cNvPr id="3" name="Content Placeholder 2">
            <a:extLst>
              <a:ext uri="{FF2B5EF4-FFF2-40B4-BE49-F238E27FC236}">
                <a16:creationId xmlns:a16="http://schemas.microsoft.com/office/drawing/2014/main" id="{637921B8-B6C5-D736-00C0-13B3C90D1393}"/>
              </a:ext>
            </a:extLst>
          </p:cNvPr>
          <p:cNvSpPr>
            <a:spLocks noGrp="1"/>
          </p:cNvSpPr>
          <p:nvPr>
            <p:ph idx="1"/>
          </p:nvPr>
        </p:nvSpPr>
        <p:spPr>
          <a:xfrm>
            <a:off x="1103312" y="1870681"/>
            <a:ext cx="8946541" cy="4725563"/>
          </a:xfrm>
        </p:spPr>
        <p:txBody>
          <a:bodyPr>
            <a:normAutofit lnSpcReduction="10000"/>
          </a:bodyPr>
          <a:lstStyle/>
          <a:p>
            <a:r>
              <a:rPr lang="en-GB" sz="3200" dirty="0"/>
              <a:t>Customer safety from products and services</a:t>
            </a:r>
          </a:p>
          <a:p>
            <a:r>
              <a:rPr lang="en-GB" sz="3200" dirty="0"/>
              <a:t>Employment impact of an operation’s location</a:t>
            </a:r>
          </a:p>
          <a:p>
            <a:r>
              <a:rPr lang="en-GB" sz="3200" dirty="0"/>
              <a:t>Employment implications of outsourcing</a:t>
            </a:r>
          </a:p>
          <a:p>
            <a:r>
              <a:rPr lang="en-GB" sz="3200" dirty="0"/>
              <a:t>Repetitive or alienating work</a:t>
            </a:r>
          </a:p>
          <a:p>
            <a:r>
              <a:rPr lang="en-GB" sz="3200" dirty="0"/>
              <a:t>Staff safety and workplace stress</a:t>
            </a:r>
          </a:p>
          <a:p>
            <a:r>
              <a:rPr lang="en-GB" sz="3200" dirty="0"/>
              <a:t>Non-exploitation of developing country suppliers</a:t>
            </a:r>
          </a:p>
        </p:txBody>
      </p:sp>
    </p:spTree>
    <p:extLst>
      <p:ext uri="{BB962C8B-B14F-4D97-AF65-F5344CB8AC3E}">
        <p14:creationId xmlns:p14="http://schemas.microsoft.com/office/powerpoint/2010/main" val="526833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155E3-1F6D-0647-D939-8E117C6042D8}"/>
              </a:ext>
            </a:extLst>
          </p:cNvPr>
          <p:cNvSpPr>
            <a:spLocks noGrp="1"/>
          </p:cNvSpPr>
          <p:nvPr>
            <p:ph type="title"/>
          </p:nvPr>
        </p:nvSpPr>
        <p:spPr/>
        <p:txBody>
          <a:bodyPr/>
          <a:lstStyle/>
          <a:p>
            <a:pPr algn="ctr"/>
            <a:r>
              <a:rPr lang="en-GB" sz="4400" b="1" dirty="0"/>
              <a:t>Deloitte’s Six Drivers of Business Value</a:t>
            </a:r>
          </a:p>
        </p:txBody>
      </p:sp>
      <p:sp>
        <p:nvSpPr>
          <p:cNvPr id="3" name="Content Placeholder 2">
            <a:extLst>
              <a:ext uri="{FF2B5EF4-FFF2-40B4-BE49-F238E27FC236}">
                <a16:creationId xmlns:a16="http://schemas.microsoft.com/office/drawing/2014/main" id="{6220806B-C2E9-9D22-45C8-F006E4ACF8F1}"/>
              </a:ext>
            </a:extLst>
          </p:cNvPr>
          <p:cNvSpPr>
            <a:spLocks noGrp="1"/>
          </p:cNvSpPr>
          <p:nvPr>
            <p:ph idx="1"/>
          </p:nvPr>
        </p:nvSpPr>
        <p:spPr/>
        <p:txBody>
          <a:bodyPr>
            <a:normAutofit lnSpcReduction="10000"/>
          </a:bodyPr>
          <a:lstStyle/>
          <a:p>
            <a:pPr marL="0" indent="0">
              <a:buNone/>
            </a:pPr>
            <a:r>
              <a:rPr lang="en-GB" sz="3200" dirty="0"/>
              <a:t>These are: -</a:t>
            </a:r>
          </a:p>
          <a:p>
            <a:pPr marL="514350" indent="-514350">
              <a:buAutoNum type="arabicPeriod"/>
            </a:pPr>
            <a:r>
              <a:rPr lang="en-GB" sz="3200" dirty="0"/>
              <a:t>Brand differentiation</a:t>
            </a:r>
          </a:p>
          <a:p>
            <a:pPr marL="514350" indent="-514350">
              <a:buAutoNum type="arabicPeriod"/>
            </a:pPr>
            <a:r>
              <a:rPr lang="en-GB" sz="3200" dirty="0"/>
              <a:t>Talent attraction and retention</a:t>
            </a:r>
          </a:p>
          <a:p>
            <a:pPr marL="514350" indent="-514350">
              <a:buAutoNum type="arabicPeriod"/>
            </a:pPr>
            <a:r>
              <a:rPr lang="en-GB" sz="3200" dirty="0"/>
              <a:t>Innovation</a:t>
            </a:r>
          </a:p>
          <a:p>
            <a:pPr marL="514350" indent="-514350">
              <a:buAutoNum type="arabicPeriod"/>
            </a:pPr>
            <a:r>
              <a:rPr lang="en-GB" sz="3200" dirty="0"/>
              <a:t>Operational Efficiency</a:t>
            </a:r>
          </a:p>
          <a:p>
            <a:pPr marL="514350" indent="-514350">
              <a:buAutoNum type="arabicPeriod"/>
            </a:pPr>
            <a:r>
              <a:rPr lang="en-GB" sz="3200" dirty="0"/>
              <a:t>Risk mitigation</a:t>
            </a:r>
          </a:p>
          <a:p>
            <a:pPr marL="514350" indent="-514350">
              <a:buAutoNum type="arabicPeriod"/>
            </a:pPr>
            <a:r>
              <a:rPr lang="en-GB" sz="3200" dirty="0"/>
              <a:t>Capital access and market valuation</a:t>
            </a:r>
          </a:p>
        </p:txBody>
      </p:sp>
    </p:spTree>
    <p:extLst>
      <p:ext uri="{BB962C8B-B14F-4D97-AF65-F5344CB8AC3E}">
        <p14:creationId xmlns:p14="http://schemas.microsoft.com/office/powerpoint/2010/main" val="26289908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BF7A0-FD6A-B360-9C64-E8D7D56D1998}"/>
              </a:ext>
            </a:extLst>
          </p:cNvPr>
          <p:cNvSpPr>
            <a:spLocks noGrp="1"/>
          </p:cNvSpPr>
          <p:nvPr>
            <p:ph type="title"/>
          </p:nvPr>
        </p:nvSpPr>
        <p:spPr/>
        <p:txBody>
          <a:bodyPr/>
          <a:lstStyle/>
          <a:p>
            <a:pPr algn="ctr"/>
            <a:r>
              <a:rPr lang="en-GB" sz="4400" b="1" dirty="0"/>
              <a:t>Business Strategies for Social Change</a:t>
            </a:r>
          </a:p>
        </p:txBody>
      </p:sp>
      <p:sp>
        <p:nvSpPr>
          <p:cNvPr id="3" name="Content Placeholder 2">
            <a:extLst>
              <a:ext uri="{FF2B5EF4-FFF2-40B4-BE49-F238E27FC236}">
                <a16:creationId xmlns:a16="http://schemas.microsoft.com/office/drawing/2014/main" id="{3F4B484B-5BB3-DBA4-B363-D462483F21D2}"/>
              </a:ext>
            </a:extLst>
          </p:cNvPr>
          <p:cNvSpPr>
            <a:spLocks noGrp="1"/>
          </p:cNvSpPr>
          <p:nvPr>
            <p:ph idx="1"/>
          </p:nvPr>
        </p:nvSpPr>
        <p:spPr>
          <a:xfrm>
            <a:off x="425789" y="2052918"/>
            <a:ext cx="11154283" cy="4195481"/>
          </a:xfrm>
        </p:spPr>
        <p:txBody>
          <a:bodyPr>
            <a:normAutofit/>
          </a:bodyPr>
          <a:lstStyle/>
          <a:p>
            <a:pPr marL="0" indent="0">
              <a:buNone/>
            </a:pPr>
            <a:r>
              <a:rPr lang="en-GB" sz="3200" dirty="0"/>
              <a:t>Here are four accessible ways companies can be more purpose-driven and positively impact society</a:t>
            </a:r>
          </a:p>
          <a:p>
            <a:pPr marL="514350" indent="-514350">
              <a:buAutoNum type="arabicPeriod"/>
            </a:pPr>
            <a:r>
              <a:rPr lang="en-GB" sz="3200" dirty="0"/>
              <a:t>Engage in and promote ethical business practices</a:t>
            </a:r>
          </a:p>
          <a:p>
            <a:pPr marL="514350" indent="-514350">
              <a:buAutoNum type="arabicPeriod"/>
            </a:pPr>
            <a:r>
              <a:rPr lang="en-GB" sz="3200" dirty="0"/>
              <a:t>Form strategic partnerships with non-profit organisations</a:t>
            </a:r>
          </a:p>
          <a:p>
            <a:pPr marL="514350" indent="-514350">
              <a:buAutoNum type="arabicPeriod"/>
            </a:pPr>
            <a:r>
              <a:rPr lang="en-GB" sz="3200" dirty="0"/>
              <a:t>Encourage employees to volunteer</a:t>
            </a:r>
          </a:p>
          <a:p>
            <a:pPr marL="514350" indent="-514350">
              <a:buAutoNum type="arabicPeriod"/>
            </a:pPr>
            <a:r>
              <a:rPr lang="en-GB" sz="3200" dirty="0"/>
              <a:t>Inspire action with corporate platforms</a:t>
            </a:r>
          </a:p>
        </p:txBody>
      </p:sp>
    </p:spTree>
    <p:extLst>
      <p:ext uri="{BB962C8B-B14F-4D97-AF65-F5344CB8AC3E}">
        <p14:creationId xmlns:p14="http://schemas.microsoft.com/office/powerpoint/2010/main" val="1910662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8219F-D4C6-1412-81F9-F3476F253E77}"/>
              </a:ext>
            </a:extLst>
          </p:cNvPr>
          <p:cNvSpPr>
            <a:spLocks noGrp="1"/>
          </p:cNvSpPr>
          <p:nvPr>
            <p:ph type="title"/>
          </p:nvPr>
        </p:nvSpPr>
        <p:spPr/>
        <p:txBody>
          <a:bodyPr/>
          <a:lstStyle/>
          <a:p>
            <a:pPr algn="ctr"/>
            <a:r>
              <a:rPr lang="en-GB" sz="4400" b="1" dirty="0"/>
              <a:t>Engage in and Promote Ethical Business Practices</a:t>
            </a:r>
          </a:p>
        </p:txBody>
      </p:sp>
      <p:sp>
        <p:nvSpPr>
          <p:cNvPr id="3" name="Content Placeholder 2">
            <a:extLst>
              <a:ext uri="{FF2B5EF4-FFF2-40B4-BE49-F238E27FC236}">
                <a16:creationId xmlns:a16="http://schemas.microsoft.com/office/drawing/2014/main" id="{3A1B420F-416A-EF78-6E48-F14475BB35C7}"/>
              </a:ext>
            </a:extLst>
          </p:cNvPr>
          <p:cNvSpPr>
            <a:spLocks noGrp="1"/>
          </p:cNvSpPr>
          <p:nvPr>
            <p:ph idx="1"/>
          </p:nvPr>
        </p:nvSpPr>
        <p:spPr>
          <a:xfrm>
            <a:off x="495591" y="2052918"/>
            <a:ext cx="11147303" cy="4195481"/>
          </a:xfrm>
        </p:spPr>
        <p:txBody>
          <a:bodyPr>
            <a:normAutofit/>
          </a:bodyPr>
          <a:lstStyle/>
          <a:p>
            <a:pPr marL="0" indent="0">
              <a:buNone/>
            </a:pPr>
            <a:r>
              <a:rPr lang="en-GB" sz="3200" b="1" u="sng" dirty="0"/>
              <a:t>Example</a:t>
            </a:r>
            <a:r>
              <a:rPr lang="en-GB" sz="3200" dirty="0"/>
              <a:t>: - New Belgium Brewing</a:t>
            </a:r>
          </a:p>
          <a:p>
            <a:pPr marL="514350" indent="-514350">
              <a:buAutoNum type="arabicPeriod"/>
            </a:pPr>
            <a:r>
              <a:rPr lang="en-GB" sz="3200" dirty="0"/>
              <a:t>Found number one source of greenhouse gas emissions was our coal-powered electricity</a:t>
            </a:r>
          </a:p>
          <a:p>
            <a:pPr marL="514350" indent="-514350">
              <a:buAutoNum type="arabicPeriod"/>
            </a:pPr>
            <a:r>
              <a:rPr lang="en-GB" sz="3200" dirty="0"/>
              <a:t>Company employees gave up their profit sharing for that year to bring wind power to site</a:t>
            </a:r>
          </a:p>
          <a:p>
            <a:pPr marL="514350" indent="-514350">
              <a:buAutoNum type="arabicPeriod"/>
            </a:pPr>
            <a:r>
              <a:rPr lang="en-GB" sz="3200" dirty="0"/>
              <a:t>Also, co-founded the Glass Recycling Coalition to improve recycling practices nationwide</a:t>
            </a:r>
          </a:p>
          <a:p>
            <a:pPr marL="514350" indent="-514350">
              <a:buAutoNum type="arabicPeriod"/>
            </a:pPr>
            <a:endParaRPr lang="en-GB" sz="3200" dirty="0"/>
          </a:p>
        </p:txBody>
      </p:sp>
    </p:spTree>
    <p:extLst>
      <p:ext uri="{BB962C8B-B14F-4D97-AF65-F5344CB8AC3E}">
        <p14:creationId xmlns:p14="http://schemas.microsoft.com/office/powerpoint/2010/main" val="22593191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24152-2B58-8933-A502-5DFDBAA29FC0}"/>
              </a:ext>
            </a:extLst>
          </p:cNvPr>
          <p:cNvSpPr>
            <a:spLocks noGrp="1"/>
          </p:cNvSpPr>
          <p:nvPr>
            <p:ph type="title"/>
          </p:nvPr>
        </p:nvSpPr>
        <p:spPr/>
        <p:txBody>
          <a:bodyPr/>
          <a:lstStyle/>
          <a:p>
            <a:pPr algn="ctr"/>
            <a:r>
              <a:rPr lang="en-GB" sz="4400" b="1" dirty="0"/>
              <a:t>Form Strategic Partnerships with Non-Profit Organisations</a:t>
            </a:r>
          </a:p>
        </p:txBody>
      </p:sp>
      <p:sp>
        <p:nvSpPr>
          <p:cNvPr id="3" name="Content Placeholder 2">
            <a:extLst>
              <a:ext uri="{FF2B5EF4-FFF2-40B4-BE49-F238E27FC236}">
                <a16:creationId xmlns:a16="http://schemas.microsoft.com/office/drawing/2014/main" id="{8292665E-C4C1-5D09-DE7E-6A46E11ADE64}"/>
              </a:ext>
            </a:extLst>
          </p:cNvPr>
          <p:cNvSpPr>
            <a:spLocks noGrp="1"/>
          </p:cNvSpPr>
          <p:nvPr>
            <p:ph idx="1"/>
          </p:nvPr>
        </p:nvSpPr>
        <p:spPr>
          <a:xfrm>
            <a:off x="795737" y="2052918"/>
            <a:ext cx="10149141" cy="4195481"/>
          </a:xfrm>
        </p:spPr>
        <p:txBody>
          <a:bodyPr>
            <a:normAutofit lnSpcReduction="10000"/>
          </a:bodyPr>
          <a:lstStyle/>
          <a:p>
            <a:pPr marL="0" indent="0">
              <a:buNone/>
            </a:pPr>
            <a:r>
              <a:rPr lang="en-GB" sz="3200" b="1" u="sng" dirty="0"/>
              <a:t>Example</a:t>
            </a:r>
            <a:r>
              <a:rPr lang="en-GB" sz="3200" dirty="0"/>
              <a:t>: -</a:t>
            </a:r>
          </a:p>
          <a:p>
            <a:pPr marL="0" indent="0">
              <a:buNone/>
            </a:pPr>
            <a:r>
              <a:rPr lang="en-GB" sz="3200" dirty="0"/>
              <a:t>Partnership between Peet’s Coffee and </a:t>
            </a:r>
            <a:r>
              <a:rPr lang="en-GB" sz="3200" dirty="0" err="1"/>
              <a:t>Technoserve</a:t>
            </a:r>
            <a:r>
              <a:rPr lang="en-GB" sz="3200" dirty="0"/>
              <a:t>, a not for profit that helps people in developing countries lift themselves out of poverty by building competitive farms, businesses, and industries Together the organisations spearhead the Farmer Assistance Programme, an initiative that trains smallholder farmers to produce high-quality coffee</a:t>
            </a:r>
          </a:p>
        </p:txBody>
      </p:sp>
    </p:spTree>
    <p:extLst>
      <p:ext uri="{BB962C8B-B14F-4D97-AF65-F5344CB8AC3E}">
        <p14:creationId xmlns:p14="http://schemas.microsoft.com/office/powerpoint/2010/main" val="4062194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2ECE1-C388-E2F6-A00B-4E411073ED8C}"/>
              </a:ext>
            </a:extLst>
          </p:cNvPr>
          <p:cNvSpPr>
            <a:spLocks noGrp="1"/>
          </p:cNvSpPr>
          <p:nvPr>
            <p:ph type="title"/>
          </p:nvPr>
        </p:nvSpPr>
        <p:spPr/>
        <p:txBody>
          <a:bodyPr/>
          <a:lstStyle/>
          <a:p>
            <a:pPr algn="ctr"/>
            <a:r>
              <a:rPr lang="en-GB" sz="4400" b="1" dirty="0"/>
              <a:t>Form Strategic Partnerships with Non-Profit Organisations</a:t>
            </a:r>
          </a:p>
        </p:txBody>
      </p:sp>
      <p:sp>
        <p:nvSpPr>
          <p:cNvPr id="3" name="Content Placeholder 2">
            <a:extLst>
              <a:ext uri="{FF2B5EF4-FFF2-40B4-BE49-F238E27FC236}">
                <a16:creationId xmlns:a16="http://schemas.microsoft.com/office/drawing/2014/main" id="{DE3CF487-9F9A-F3BF-8008-8817F6AECEA2}"/>
              </a:ext>
            </a:extLst>
          </p:cNvPr>
          <p:cNvSpPr>
            <a:spLocks noGrp="1"/>
          </p:cNvSpPr>
          <p:nvPr>
            <p:ph idx="1"/>
          </p:nvPr>
        </p:nvSpPr>
        <p:spPr/>
        <p:txBody>
          <a:bodyPr>
            <a:normAutofit/>
          </a:bodyPr>
          <a:lstStyle/>
          <a:p>
            <a:r>
              <a:rPr lang="en-GB" sz="3200" dirty="0"/>
              <a:t>Through collaboration, farmers in countries like </a:t>
            </a:r>
            <a:r>
              <a:rPr lang="en-GB" sz="3200" dirty="0" err="1"/>
              <a:t>Ethiopa</a:t>
            </a:r>
            <a:r>
              <a:rPr lang="en-GB" sz="3200" dirty="0"/>
              <a:t>, Guatemala, and Rwanda have been equipped with business skills and knowledge of environmental sustainability best practices, enabling them to improve their lives and communities</a:t>
            </a:r>
          </a:p>
        </p:txBody>
      </p:sp>
    </p:spTree>
    <p:extLst>
      <p:ext uri="{BB962C8B-B14F-4D97-AF65-F5344CB8AC3E}">
        <p14:creationId xmlns:p14="http://schemas.microsoft.com/office/powerpoint/2010/main" val="4888582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80A39-F117-6AE7-57DB-CAC538F8DA05}"/>
              </a:ext>
            </a:extLst>
          </p:cNvPr>
          <p:cNvSpPr>
            <a:spLocks noGrp="1"/>
          </p:cNvSpPr>
          <p:nvPr>
            <p:ph type="title"/>
          </p:nvPr>
        </p:nvSpPr>
        <p:spPr/>
        <p:txBody>
          <a:bodyPr/>
          <a:lstStyle/>
          <a:p>
            <a:pPr algn="ctr"/>
            <a:r>
              <a:rPr lang="en-GB" sz="4400" b="1" dirty="0"/>
              <a:t>Encourage Employees to Volunteer</a:t>
            </a:r>
          </a:p>
        </p:txBody>
      </p:sp>
      <p:sp>
        <p:nvSpPr>
          <p:cNvPr id="3" name="Content Placeholder 2">
            <a:extLst>
              <a:ext uri="{FF2B5EF4-FFF2-40B4-BE49-F238E27FC236}">
                <a16:creationId xmlns:a16="http://schemas.microsoft.com/office/drawing/2014/main" id="{C7F24482-D3BA-C110-65D7-F1C5D6CB5E56}"/>
              </a:ext>
            </a:extLst>
          </p:cNvPr>
          <p:cNvSpPr>
            <a:spLocks noGrp="1"/>
          </p:cNvSpPr>
          <p:nvPr>
            <p:ph idx="1"/>
          </p:nvPr>
        </p:nvSpPr>
        <p:spPr/>
        <p:txBody>
          <a:bodyPr>
            <a:normAutofit lnSpcReduction="10000"/>
          </a:bodyPr>
          <a:lstStyle/>
          <a:p>
            <a:r>
              <a:rPr lang="en-GB" sz="3200" dirty="0"/>
              <a:t>Encouraging employees to volunteer is a practical way to involve staff in social impact initiatives and boost morale</a:t>
            </a:r>
          </a:p>
          <a:p>
            <a:r>
              <a:rPr lang="en-GB" sz="3200" dirty="0"/>
              <a:t>Organic food producer Clif Bar, volunteering is an integral part of the company’s business model.  Employees are encouraged to dedicated their time to issues and organisations that are important to them- and during work hours</a:t>
            </a:r>
          </a:p>
        </p:txBody>
      </p:sp>
    </p:spTree>
    <p:extLst>
      <p:ext uri="{BB962C8B-B14F-4D97-AF65-F5344CB8AC3E}">
        <p14:creationId xmlns:p14="http://schemas.microsoft.com/office/powerpoint/2010/main" val="2555594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4BC9A-DD51-0304-6210-AD7979390408}"/>
              </a:ext>
            </a:extLst>
          </p:cNvPr>
          <p:cNvSpPr>
            <a:spLocks noGrp="1"/>
          </p:cNvSpPr>
          <p:nvPr>
            <p:ph type="title"/>
          </p:nvPr>
        </p:nvSpPr>
        <p:spPr/>
        <p:txBody>
          <a:bodyPr/>
          <a:lstStyle/>
          <a:p>
            <a:pPr algn="ctr"/>
            <a:r>
              <a:rPr lang="en-GB" sz="4400" b="1" dirty="0"/>
              <a:t>Inspire Action with Corporate Platforms</a:t>
            </a:r>
          </a:p>
        </p:txBody>
      </p:sp>
      <p:sp>
        <p:nvSpPr>
          <p:cNvPr id="3" name="Content Placeholder 2">
            <a:extLst>
              <a:ext uri="{FF2B5EF4-FFF2-40B4-BE49-F238E27FC236}">
                <a16:creationId xmlns:a16="http://schemas.microsoft.com/office/drawing/2014/main" id="{1AF07F22-03A0-312B-BE11-CD534A1C43FF}"/>
              </a:ext>
            </a:extLst>
          </p:cNvPr>
          <p:cNvSpPr>
            <a:spLocks noGrp="1"/>
          </p:cNvSpPr>
          <p:nvPr>
            <p:ph idx="1"/>
          </p:nvPr>
        </p:nvSpPr>
        <p:spPr>
          <a:xfrm>
            <a:off x="1103312" y="2052918"/>
            <a:ext cx="8946541" cy="4515406"/>
          </a:xfrm>
        </p:spPr>
        <p:txBody>
          <a:bodyPr>
            <a:normAutofit lnSpcReduction="10000"/>
          </a:bodyPr>
          <a:lstStyle/>
          <a:p>
            <a:r>
              <a:rPr lang="en-GB" sz="3200" dirty="0"/>
              <a:t>Beyond implementing programmes and initiatives to address global problems, using plant forms like blogs and social media channels as advocacy</a:t>
            </a:r>
          </a:p>
          <a:p>
            <a:r>
              <a:rPr lang="en-GB" sz="3200" dirty="0"/>
              <a:t>Patagonia is one example of an organisation that uses its far-reaching corporate voice to raise awareness of the challenges facing society, most notably surrounding climate change</a:t>
            </a:r>
          </a:p>
        </p:txBody>
      </p:sp>
    </p:spTree>
    <p:extLst>
      <p:ext uri="{BB962C8B-B14F-4D97-AF65-F5344CB8AC3E}">
        <p14:creationId xmlns:p14="http://schemas.microsoft.com/office/powerpoint/2010/main" val="3926135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A8693-6772-C76B-D45E-87BC1711B5B6}"/>
              </a:ext>
            </a:extLst>
          </p:cNvPr>
          <p:cNvSpPr>
            <a:spLocks noGrp="1"/>
          </p:cNvSpPr>
          <p:nvPr>
            <p:ph type="title"/>
          </p:nvPr>
        </p:nvSpPr>
        <p:spPr/>
        <p:txBody>
          <a:bodyPr/>
          <a:lstStyle/>
          <a:p>
            <a:pPr algn="ctr"/>
            <a:r>
              <a:rPr lang="en-GB" sz="4400" b="1" dirty="0"/>
              <a:t>Taking a Values-Driven Approach to Business</a:t>
            </a:r>
          </a:p>
        </p:txBody>
      </p:sp>
      <p:sp>
        <p:nvSpPr>
          <p:cNvPr id="3" name="Content Placeholder 2">
            <a:extLst>
              <a:ext uri="{FF2B5EF4-FFF2-40B4-BE49-F238E27FC236}">
                <a16:creationId xmlns:a16="http://schemas.microsoft.com/office/drawing/2014/main" id="{B8B5C3E1-5030-AAE2-9FD0-988E92E03BE9}"/>
              </a:ext>
            </a:extLst>
          </p:cNvPr>
          <p:cNvSpPr>
            <a:spLocks noGrp="1"/>
          </p:cNvSpPr>
          <p:nvPr>
            <p:ph idx="1"/>
          </p:nvPr>
        </p:nvSpPr>
        <p:spPr/>
        <p:txBody>
          <a:bodyPr>
            <a:normAutofit lnSpcReduction="10000"/>
          </a:bodyPr>
          <a:lstStyle/>
          <a:p>
            <a:r>
              <a:rPr lang="en-GB" sz="3200" dirty="0"/>
              <a:t>Large-scale change doesn’t happen overnight</a:t>
            </a:r>
          </a:p>
          <a:p>
            <a:r>
              <a:rPr lang="en-GB" sz="3200" dirty="0"/>
              <a:t>Solving the world’s major social and environmental problems takes time and effort</a:t>
            </a:r>
          </a:p>
          <a:p>
            <a:r>
              <a:rPr lang="en-GB" sz="3200" dirty="0"/>
              <a:t>Through a purpose-driven approach to business companies can help create a more just and sustainable future</a:t>
            </a:r>
          </a:p>
        </p:txBody>
      </p:sp>
    </p:spTree>
    <p:extLst>
      <p:ext uri="{BB962C8B-B14F-4D97-AF65-F5344CB8AC3E}">
        <p14:creationId xmlns:p14="http://schemas.microsoft.com/office/powerpoint/2010/main" val="4030163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D2786-E5F2-C495-7FA7-FE3789AF89C9}"/>
              </a:ext>
            </a:extLst>
          </p:cNvPr>
          <p:cNvSpPr>
            <a:spLocks noGrp="1"/>
          </p:cNvSpPr>
          <p:nvPr>
            <p:ph type="title"/>
          </p:nvPr>
        </p:nvSpPr>
        <p:spPr/>
        <p:txBody>
          <a:bodyPr/>
          <a:lstStyle/>
          <a:p>
            <a:pPr algn="ctr"/>
            <a:r>
              <a:rPr lang="en-GB" sz="4400" b="1" dirty="0"/>
              <a:t>Taking a Value-Driven Approach to Business</a:t>
            </a:r>
          </a:p>
        </p:txBody>
      </p:sp>
      <p:sp>
        <p:nvSpPr>
          <p:cNvPr id="3" name="Content Placeholder 2">
            <a:extLst>
              <a:ext uri="{FF2B5EF4-FFF2-40B4-BE49-F238E27FC236}">
                <a16:creationId xmlns:a16="http://schemas.microsoft.com/office/drawing/2014/main" id="{060AFD90-5C04-5D9B-FD57-F2064F7EA5B1}"/>
              </a:ext>
            </a:extLst>
          </p:cNvPr>
          <p:cNvSpPr>
            <a:spLocks noGrp="1"/>
          </p:cNvSpPr>
          <p:nvPr>
            <p:ph idx="1"/>
          </p:nvPr>
        </p:nvSpPr>
        <p:spPr>
          <a:xfrm>
            <a:off x="645130" y="2052918"/>
            <a:ext cx="10662717" cy="4550306"/>
          </a:xfrm>
        </p:spPr>
        <p:txBody>
          <a:bodyPr>
            <a:normAutofit/>
          </a:bodyPr>
          <a:lstStyle/>
          <a:p>
            <a:r>
              <a:rPr lang="en-GB" sz="3200" dirty="0"/>
              <a:t>Companies that prioritise social responsibility, and environmental stewardship not only promote greater corporate sustainability but also enhance their competitive advantage</a:t>
            </a:r>
          </a:p>
          <a:p>
            <a:r>
              <a:rPr lang="en-GB" sz="3200" dirty="0"/>
              <a:t>By focusing on these long-term goals instead of simply profits, businesses can build enduring value and stronger relationships with their customers, employees, regulators, and investors</a:t>
            </a:r>
          </a:p>
        </p:txBody>
      </p:sp>
    </p:spTree>
    <p:extLst>
      <p:ext uri="{BB962C8B-B14F-4D97-AF65-F5344CB8AC3E}">
        <p14:creationId xmlns:p14="http://schemas.microsoft.com/office/powerpoint/2010/main" val="22832242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05F1D-C712-7AA0-0C55-00BC026E0B0F}"/>
              </a:ext>
            </a:extLst>
          </p:cNvPr>
          <p:cNvSpPr>
            <a:spLocks noGrp="1"/>
          </p:cNvSpPr>
          <p:nvPr>
            <p:ph type="title"/>
          </p:nvPr>
        </p:nvSpPr>
        <p:spPr/>
        <p:txBody>
          <a:bodyPr/>
          <a:lstStyle/>
          <a:p>
            <a:pPr algn="ctr"/>
            <a:r>
              <a:rPr lang="en-GB" sz="4400" b="1" dirty="0"/>
              <a:t>Taking a Value-Driven Approach to Business</a:t>
            </a:r>
          </a:p>
        </p:txBody>
      </p:sp>
      <p:sp>
        <p:nvSpPr>
          <p:cNvPr id="3" name="Content Placeholder 2">
            <a:extLst>
              <a:ext uri="{FF2B5EF4-FFF2-40B4-BE49-F238E27FC236}">
                <a16:creationId xmlns:a16="http://schemas.microsoft.com/office/drawing/2014/main" id="{C0DA2661-D25F-5FD3-084A-8A2617BEFFEB}"/>
              </a:ext>
            </a:extLst>
          </p:cNvPr>
          <p:cNvSpPr>
            <a:spLocks noGrp="1"/>
          </p:cNvSpPr>
          <p:nvPr>
            <p:ph idx="1"/>
          </p:nvPr>
        </p:nvSpPr>
        <p:spPr/>
        <p:txBody>
          <a:bodyPr>
            <a:normAutofit lnSpcReduction="10000"/>
          </a:bodyPr>
          <a:lstStyle/>
          <a:p>
            <a:r>
              <a:rPr lang="en-GB" sz="3200" dirty="0"/>
              <a:t>Adopting a value-driven approach also encourages innovation opening up new opportunities for products and services that meet todays urgent needs while preserving resources for future generations</a:t>
            </a:r>
          </a:p>
          <a:p>
            <a:r>
              <a:rPr lang="en-GB" sz="3200" dirty="0"/>
              <a:t>These innovations often result in operational efficiencies that reduce costs, enhance outputs, and minimise environmental impacts</a:t>
            </a:r>
          </a:p>
        </p:txBody>
      </p:sp>
    </p:spTree>
    <p:extLst>
      <p:ext uri="{BB962C8B-B14F-4D97-AF65-F5344CB8AC3E}">
        <p14:creationId xmlns:p14="http://schemas.microsoft.com/office/powerpoint/2010/main" val="15329302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21BD9-2210-059A-C4F6-B771E3EFDD16}"/>
              </a:ext>
            </a:extLst>
          </p:cNvPr>
          <p:cNvSpPr>
            <a:spLocks noGrp="1"/>
          </p:cNvSpPr>
          <p:nvPr>
            <p:ph type="title"/>
          </p:nvPr>
        </p:nvSpPr>
        <p:spPr/>
        <p:txBody>
          <a:bodyPr/>
          <a:lstStyle/>
          <a:p>
            <a:pPr algn="ctr"/>
            <a:r>
              <a:rPr lang="en-GB" sz="4400" b="1" dirty="0"/>
              <a:t>What Does “Sustainability” Mean in Business?</a:t>
            </a:r>
          </a:p>
        </p:txBody>
      </p:sp>
      <p:sp>
        <p:nvSpPr>
          <p:cNvPr id="3" name="Content Placeholder 2">
            <a:extLst>
              <a:ext uri="{FF2B5EF4-FFF2-40B4-BE49-F238E27FC236}">
                <a16:creationId xmlns:a16="http://schemas.microsoft.com/office/drawing/2014/main" id="{CB1AEA96-527B-2099-9925-A3600DB279D3}"/>
              </a:ext>
            </a:extLst>
          </p:cNvPr>
          <p:cNvSpPr>
            <a:spLocks noGrp="1"/>
          </p:cNvSpPr>
          <p:nvPr>
            <p:ph idx="1"/>
          </p:nvPr>
        </p:nvSpPr>
        <p:spPr>
          <a:xfrm>
            <a:off x="816678" y="2052918"/>
            <a:ext cx="10218943" cy="4195481"/>
          </a:xfrm>
        </p:spPr>
        <p:txBody>
          <a:bodyPr>
            <a:normAutofit/>
          </a:bodyPr>
          <a:lstStyle/>
          <a:p>
            <a:r>
              <a:rPr lang="en-GB" sz="3200" dirty="0"/>
              <a:t>In business, </a:t>
            </a:r>
            <a:r>
              <a:rPr lang="en-GB" sz="3200" b="1" u="sng" dirty="0"/>
              <a:t>sustainability</a:t>
            </a:r>
            <a:r>
              <a:rPr lang="en-GB" sz="3200" dirty="0"/>
              <a:t> refers to doing business without negatively impacting the environment, community, or society as a whole</a:t>
            </a:r>
          </a:p>
          <a:p>
            <a:r>
              <a:rPr lang="en-GB" sz="3200" dirty="0"/>
              <a:t>Sustainability in business generally addresses two main categories:</a:t>
            </a:r>
          </a:p>
          <a:p>
            <a:pPr marL="0" indent="0">
              <a:buNone/>
            </a:pPr>
            <a:r>
              <a:rPr lang="en-GB" sz="3200" dirty="0"/>
              <a:t>	1. The effect business has on the environment</a:t>
            </a:r>
          </a:p>
          <a:p>
            <a:pPr marL="0" indent="0">
              <a:buNone/>
            </a:pPr>
            <a:r>
              <a:rPr lang="en-GB" sz="3200" dirty="0"/>
              <a:t>	2. The effect business has on society</a:t>
            </a:r>
          </a:p>
        </p:txBody>
      </p:sp>
    </p:spTree>
    <p:extLst>
      <p:ext uri="{BB962C8B-B14F-4D97-AF65-F5344CB8AC3E}">
        <p14:creationId xmlns:p14="http://schemas.microsoft.com/office/powerpoint/2010/main" val="547503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078F5-220B-E8F5-0DD1-954A0BAC5B8A}"/>
              </a:ext>
            </a:extLst>
          </p:cNvPr>
          <p:cNvSpPr>
            <a:spLocks noGrp="1"/>
          </p:cNvSpPr>
          <p:nvPr>
            <p:ph type="title"/>
          </p:nvPr>
        </p:nvSpPr>
        <p:spPr/>
        <p:txBody>
          <a:bodyPr/>
          <a:lstStyle/>
          <a:p>
            <a:pPr algn="ctr"/>
            <a:r>
              <a:rPr lang="en-GB" sz="4400" b="1" dirty="0"/>
              <a:t>What Does “Sustainability” Mean in Business?</a:t>
            </a:r>
          </a:p>
        </p:txBody>
      </p:sp>
      <p:sp>
        <p:nvSpPr>
          <p:cNvPr id="3" name="Content Placeholder 2">
            <a:extLst>
              <a:ext uri="{FF2B5EF4-FFF2-40B4-BE49-F238E27FC236}">
                <a16:creationId xmlns:a16="http://schemas.microsoft.com/office/drawing/2014/main" id="{FA1E0916-CBAF-53B9-AC3F-C842649065D1}"/>
              </a:ext>
            </a:extLst>
          </p:cNvPr>
          <p:cNvSpPr>
            <a:spLocks noGrp="1"/>
          </p:cNvSpPr>
          <p:nvPr>
            <p:ph idx="1"/>
          </p:nvPr>
        </p:nvSpPr>
        <p:spPr>
          <a:xfrm>
            <a:off x="418809" y="2052918"/>
            <a:ext cx="10979779" cy="4195481"/>
          </a:xfrm>
        </p:spPr>
        <p:txBody>
          <a:bodyPr>
            <a:normAutofit lnSpcReduction="10000"/>
          </a:bodyPr>
          <a:lstStyle/>
          <a:p>
            <a:r>
              <a:rPr lang="en-GB" sz="3200" dirty="0"/>
              <a:t>The goal of a sustainable business strategy is to make a positive impact in at least one of those areas</a:t>
            </a:r>
          </a:p>
          <a:p>
            <a:r>
              <a:rPr lang="en-GB" sz="3200" dirty="0"/>
              <a:t>Sustainable businesses consider a wide array of environmental, economic, and social factors when making business decisions</a:t>
            </a:r>
          </a:p>
          <a:p>
            <a:r>
              <a:rPr lang="en-GB" sz="3200" dirty="0"/>
              <a:t>These organisations monitor the impact of their operations to ensure that short-term profits don’t turn onto long-term liabilities</a:t>
            </a:r>
          </a:p>
        </p:txBody>
      </p:sp>
    </p:spTree>
    <p:extLst>
      <p:ext uri="{BB962C8B-B14F-4D97-AF65-F5344CB8AC3E}">
        <p14:creationId xmlns:p14="http://schemas.microsoft.com/office/powerpoint/2010/main" val="25350470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A2F5E-F5FC-78C5-2EEC-BF0F247625F0}"/>
              </a:ext>
            </a:extLst>
          </p:cNvPr>
          <p:cNvSpPr>
            <a:spLocks noGrp="1"/>
          </p:cNvSpPr>
          <p:nvPr>
            <p:ph type="title"/>
          </p:nvPr>
        </p:nvSpPr>
        <p:spPr/>
        <p:txBody>
          <a:bodyPr/>
          <a:lstStyle/>
          <a:p>
            <a:pPr algn="ctr"/>
            <a:r>
              <a:rPr lang="en-GB" sz="4400" b="1" dirty="0"/>
              <a:t>Examples of Sustainability in Business</a:t>
            </a:r>
          </a:p>
        </p:txBody>
      </p:sp>
      <p:sp>
        <p:nvSpPr>
          <p:cNvPr id="3" name="Content Placeholder 2">
            <a:extLst>
              <a:ext uri="{FF2B5EF4-FFF2-40B4-BE49-F238E27FC236}">
                <a16:creationId xmlns:a16="http://schemas.microsoft.com/office/drawing/2014/main" id="{FC958CC7-25DE-C2CD-953B-62D2D052126B}"/>
              </a:ext>
            </a:extLst>
          </p:cNvPr>
          <p:cNvSpPr>
            <a:spLocks noGrp="1"/>
          </p:cNvSpPr>
          <p:nvPr>
            <p:ph idx="1"/>
          </p:nvPr>
        </p:nvSpPr>
        <p:spPr/>
        <p:txBody>
          <a:bodyPr>
            <a:normAutofit lnSpcReduction="10000"/>
          </a:bodyPr>
          <a:lstStyle/>
          <a:p>
            <a:r>
              <a:rPr lang="en-GB" sz="3200" dirty="0"/>
              <a:t>Using sustainable materials in the manufacturing process</a:t>
            </a:r>
          </a:p>
          <a:p>
            <a:r>
              <a:rPr lang="en-GB" sz="3200" dirty="0"/>
              <a:t>Optimising supply chains to reduce greenhouse gas emissions</a:t>
            </a:r>
          </a:p>
          <a:p>
            <a:r>
              <a:rPr lang="en-GB" sz="3200" dirty="0"/>
              <a:t>Relying on renewable energy sources to power facilities</a:t>
            </a:r>
          </a:p>
          <a:p>
            <a:r>
              <a:rPr lang="en-GB" sz="3200" dirty="0"/>
              <a:t>Sponsoring education funds for youth in the local community</a:t>
            </a:r>
          </a:p>
        </p:txBody>
      </p:sp>
    </p:spTree>
    <p:extLst>
      <p:ext uri="{BB962C8B-B14F-4D97-AF65-F5344CB8AC3E}">
        <p14:creationId xmlns:p14="http://schemas.microsoft.com/office/powerpoint/2010/main" val="33671068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8542B-EFC0-2435-A4EB-282565D09210}"/>
              </a:ext>
            </a:extLst>
          </p:cNvPr>
          <p:cNvSpPr>
            <a:spLocks noGrp="1"/>
          </p:cNvSpPr>
          <p:nvPr>
            <p:ph type="title"/>
          </p:nvPr>
        </p:nvSpPr>
        <p:spPr/>
        <p:txBody>
          <a:bodyPr/>
          <a:lstStyle/>
          <a:p>
            <a:pPr algn="ctr"/>
            <a:r>
              <a:rPr lang="en-GB" sz="4400" b="1" dirty="0"/>
              <a:t>Why is Sustainability Important </a:t>
            </a:r>
          </a:p>
        </p:txBody>
      </p:sp>
      <p:sp>
        <p:nvSpPr>
          <p:cNvPr id="3" name="Content Placeholder 2">
            <a:extLst>
              <a:ext uri="{FF2B5EF4-FFF2-40B4-BE49-F238E27FC236}">
                <a16:creationId xmlns:a16="http://schemas.microsoft.com/office/drawing/2014/main" id="{E1CC008A-785E-C14B-8B65-D9C150E82763}"/>
              </a:ext>
            </a:extLst>
          </p:cNvPr>
          <p:cNvSpPr>
            <a:spLocks noGrp="1"/>
          </p:cNvSpPr>
          <p:nvPr>
            <p:ph idx="1"/>
          </p:nvPr>
        </p:nvSpPr>
        <p:spPr>
          <a:xfrm>
            <a:off x="725935" y="2052918"/>
            <a:ext cx="10560971" cy="4564267"/>
          </a:xfrm>
        </p:spPr>
        <p:txBody>
          <a:bodyPr>
            <a:normAutofit lnSpcReduction="10000"/>
          </a:bodyPr>
          <a:lstStyle/>
          <a:p>
            <a:r>
              <a:rPr lang="en-GB" sz="3200" dirty="0"/>
              <a:t>Beyond helping curb global challenges, sustainability can drive business success</a:t>
            </a:r>
          </a:p>
          <a:p>
            <a:r>
              <a:rPr lang="en-GB" sz="3200" dirty="0"/>
              <a:t>Several investors today use environmental, social, and governance (ESG) metrics to analyse an organisation’s ethical impact and sustainability practices</a:t>
            </a:r>
          </a:p>
          <a:p>
            <a:r>
              <a:rPr lang="en-GB" sz="3200" dirty="0"/>
              <a:t>Investors examine factors such as a company’s carbon footprint, water usage, community development efforts, and board diversity</a:t>
            </a:r>
          </a:p>
        </p:txBody>
      </p:sp>
    </p:spTree>
    <p:extLst>
      <p:ext uri="{BB962C8B-B14F-4D97-AF65-F5344CB8AC3E}">
        <p14:creationId xmlns:p14="http://schemas.microsoft.com/office/powerpoint/2010/main" val="1368624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00118-D502-CA01-A83A-1A5DA15991CC}"/>
              </a:ext>
            </a:extLst>
          </p:cNvPr>
          <p:cNvSpPr>
            <a:spLocks noGrp="1"/>
          </p:cNvSpPr>
          <p:nvPr>
            <p:ph type="title"/>
          </p:nvPr>
        </p:nvSpPr>
        <p:spPr/>
        <p:txBody>
          <a:bodyPr/>
          <a:lstStyle/>
          <a:p>
            <a:pPr algn="ctr"/>
            <a:r>
              <a:rPr lang="en-GB" sz="4400" b="1" dirty="0"/>
              <a:t>Shared Value Opportunity</a:t>
            </a:r>
          </a:p>
        </p:txBody>
      </p:sp>
      <p:pic>
        <p:nvPicPr>
          <p:cNvPr id="5" name="Content Placeholder 4">
            <a:extLst>
              <a:ext uri="{FF2B5EF4-FFF2-40B4-BE49-F238E27FC236}">
                <a16:creationId xmlns:a16="http://schemas.microsoft.com/office/drawing/2014/main" id="{F323CC00-D480-DC05-489E-F2BC20779AC3}"/>
              </a:ext>
            </a:extLst>
          </p:cNvPr>
          <p:cNvPicPr>
            <a:picLocks noGrp="1" noChangeAspect="1"/>
          </p:cNvPicPr>
          <p:nvPr>
            <p:ph idx="1"/>
          </p:nvPr>
        </p:nvPicPr>
        <p:blipFill>
          <a:blip r:embed="rId2"/>
          <a:stretch>
            <a:fillRect/>
          </a:stretch>
        </p:blipFill>
        <p:spPr>
          <a:xfrm>
            <a:off x="1047023" y="1689197"/>
            <a:ext cx="9003811" cy="4716085"/>
          </a:xfrm>
          <a:prstGeom prst="rect">
            <a:avLst/>
          </a:prstGeom>
        </p:spPr>
      </p:pic>
    </p:spTree>
    <p:extLst>
      <p:ext uri="{BB962C8B-B14F-4D97-AF65-F5344CB8AC3E}">
        <p14:creationId xmlns:p14="http://schemas.microsoft.com/office/powerpoint/2010/main" val="40669812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695E3-8F6F-5AC8-18FE-3463D701BF8D}"/>
              </a:ext>
            </a:extLst>
          </p:cNvPr>
          <p:cNvSpPr>
            <a:spLocks noGrp="1"/>
          </p:cNvSpPr>
          <p:nvPr>
            <p:ph type="title"/>
          </p:nvPr>
        </p:nvSpPr>
        <p:spPr/>
        <p:txBody>
          <a:bodyPr/>
          <a:lstStyle/>
          <a:p>
            <a:pPr algn="ctr"/>
            <a:r>
              <a:rPr lang="en-GB" sz="4400" b="1" dirty="0"/>
              <a:t>Shared Value Opportunity</a:t>
            </a:r>
          </a:p>
        </p:txBody>
      </p:sp>
      <p:sp>
        <p:nvSpPr>
          <p:cNvPr id="3" name="Content Placeholder 2">
            <a:extLst>
              <a:ext uri="{FF2B5EF4-FFF2-40B4-BE49-F238E27FC236}">
                <a16:creationId xmlns:a16="http://schemas.microsoft.com/office/drawing/2014/main" id="{14684D2A-5264-1F9C-0C77-0B9DED28DC37}"/>
              </a:ext>
            </a:extLst>
          </p:cNvPr>
          <p:cNvSpPr>
            <a:spLocks noGrp="1"/>
          </p:cNvSpPr>
          <p:nvPr>
            <p:ph idx="1"/>
          </p:nvPr>
        </p:nvSpPr>
        <p:spPr>
          <a:xfrm>
            <a:off x="1103312" y="2052918"/>
            <a:ext cx="8946541" cy="4655009"/>
          </a:xfrm>
        </p:spPr>
        <p:txBody>
          <a:bodyPr>
            <a:normAutofit lnSpcReduction="10000"/>
          </a:bodyPr>
          <a:lstStyle/>
          <a:p>
            <a:r>
              <a:rPr lang="en-GB" sz="3200" dirty="0"/>
              <a:t>The overlap between social and environmental progress and financial gain is called the </a:t>
            </a:r>
            <a:r>
              <a:rPr lang="en-GB" sz="3200" b="1" dirty="0"/>
              <a:t>Shared Value Opportunity</a:t>
            </a:r>
            <a:endParaRPr lang="en-GB" sz="3200" dirty="0"/>
          </a:p>
          <a:p>
            <a:r>
              <a:rPr lang="en-GB" sz="3200" dirty="0"/>
              <a:t>In other words “doing good” can have a direct impact on your company’s ability to “do-well.”</a:t>
            </a:r>
          </a:p>
          <a:p>
            <a:r>
              <a:rPr lang="en-GB" sz="3200" dirty="0"/>
              <a:t>Based on this opportunity, it’s clear why many businesses have adopted these practices</a:t>
            </a:r>
          </a:p>
        </p:txBody>
      </p:sp>
    </p:spTree>
    <p:extLst>
      <p:ext uri="{BB962C8B-B14F-4D97-AF65-F5344CB8AC3E}">
        <p14:creationId xmlns:p14="http://schemas.microsoft.com/office/powerpoint/2010/main" val="3042153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AD772-274C-7D0A-86F4-5729BFC69A14}"/>
              </a:ext>
            </a:extLst>
          </p:cNvPr>
          <p:cNvSpPr>
            <a:spLocks noGrp="1"/>
          </p:cNvSpPr>
          <p:nvPr>
            <p:ph type="title"/>
          </p:nvPr>
        </p:nvSpPr>
        <p:spPr/>
        <p:txBody>
          <a:bodyPr/>
          <a:lstStyle/>
          <a:p>
            <a:pPr algn="ctr"/>
            <a:r>
              <a:rPr lang="en-GB" sz="4400" b="1" dirty="0"/>
              <a:t>How to Create A More Sustainable Business Strategy</a:t>
            </a:r>
          </a:p>
        </p:txBody>
      </p:sp>
      <p:sp>
        <p:nvSpPr>
          <p:cNvPr id="3" name="Content Placeholder 2">
            <a:extLst>
              <a:ext uri="{FF2B5EF4-FFF2-40B4-BE49-F238E27FC236}">
                <a16:creationId xmlns:a16="http://schemas.microsoft.com/office/drawing/2014/main" id="{76D78E49-DA8C-D76D-CC1A-112CA6F79B14}"/>
              </a:ext>
            </a:extLst>
          </p:cNvPr>
          <p:cNvSpPr>
            <a:spLocks noGrp="1"/>
          </p:cNvSpPr>
          <p:nvPr>
            <p:ph idx="1"/>
          </p:nvPr>
        </p:nvSpPr>
        <p:spPr/>
        <p:txBody>
          <a:bodyPr>
            <a:normAutofit/>
          </a:bodyPr>
          <a:lstStyle/>
          <a:p>
            <a:pPr marL="514350" indent="-514350">
              <a:buAutoNum type="arabicPeriod"/>
            </a:pPr>
            <a:r>
              <a:rPr lang="en-GB" sz="3200" dirty="0"/>
              <a:t>Assess the problem and define objectives</a:t>
            </a:r>
          </a:p>
          <a:p>
            <a:pPr marL="514350" indent="-514350">
              <a:buAutoNum type="arabicPeriod"/>
            </a:pPr>
            <a:r>
              <a:rPr lang="en-GB" sz="3200" dirty="0"/>
              <a:t>Establish your mission</a:t>
            </a:r>
          </a:p>
          <a:p>
            <a:pPr marL="514350" indent="-514350">
              <a:buAutoNum type="arabicPeriod"/>
            </a:pPr>
            <a:r>
              <a:rPr lang="en-GB" sz="3200" dirty="0"/>
              <a:t>Craft your strategy</a:t>
            </a:r>
          </a:p>
          <a:p>
            <a:pPr marL="514350" indent="-514350">
              <a:buAutoNum type="arabicPeriod"/>
            </a:pPr>
            <a:r>
              <a:rPr lang="en-GB" sz="3200" dirty="0"/>
              <a:t>Implement strategy and Assess Results</a:t>
            </a:r>
          </a:p>
        </p:txBody>
      </p:sp>
    </p:spTree>
    <p:extLst>
      <p:ext uri="{BB962C8B-B14F-4D97-AF65-F5344CB8AC3E}">
        <p14:creationId xmlns:p14="http://schemas.microsoft.com/office/powerpoint/2010/main" val="38609272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5019-49AF-8087-46F3-E3FBCB96D42D}"/>
              </a:ext>
            </a:extLst>
          </p:cNvPr>
          <p:cNvSpPr>
            <a:spLocks noGrp="1"/>
          </p:cNvSpPr>
          <p:nvPr>
            <p:ph type="title"/>
          </p:nvPr>
        </p:nvSpPr>
        <p:spPr/>
        <p:txBody>
          <a:bodyPr/>
          <a:lstStyle/>
          <a:p>
            <a:pPr algn="ctr"/>
            <a:r>
              <a:rPr lang="en-GB" sz="4400" b="1" dirty="0"/>
              <a:t>Assess the Problem and Define Objectives</a:t>
            </a:r>
          </a:p>
        </p:txBody>
      </p:sp>
      <p:sp>
        <p:nvSpPr>
          <p:cNvPr id="3" name="Content Placeholder 2">
            <a:extLst>
              <a:ext uri="{FF2B5EF4-FFF2-40B4-BE49-F238E27FC236}">
                <a16:creationId xmlns:a16="http://schemas.microsoft.com/office/drawing/2014/main" id="{6CB4DB55-ACA3-FEB6-2BB8-9BBBE5E8C599}"/>
              </a:ext>
            </a:extLst>
          </p:cNvPr>
          <p:cNvSpPr>
            <a:spLocks noGrp="1"/>
          </p:cNvSpPr>
          <p:nvPr>
            <p:ph idx="1"/>
          </p:nvPr>
        </p:nvSpPr>
        <p:spPr/>
        <p:txBody>
          <a:bodyPr>
            <a:normAutofit/>
          </a:bodyPr>
          <a:lstStyle/>
          <a:p>
            <a:r>
              <a:rPr lang="en-GB" sz="3200" dirty="0"/>
              <a:t>The first step to driving change is assessing what sustainability means to your team, company, industry, and customer</a:t>
            </a:r>
          </a:p>
          <a:p>
            <a:r>
              <a:rPr lang="en-GB" sz="3200" dirty="0"/>
              <a:t>Consider the big problems each of these groups thinks is a priority</a:t>
            </a:r>
          </a:p>
          <a:p>
            <a:r>
              <a:rPr lang="en-GB" sz="3200" dirty="0"/>
              <a:t>Use the SMART objectives approach to help you</a:t>
            </a:r>
          </a:p>
        </p:txBody>
      </p:sp>
    </p:spTree>
    <p:extLst>
      <p:ext uri="{BB962C8B-B14F-4D97-AF65-F5344CB8AC3E}">
        <p14:creationId xmlns:p14="http://schemas.microsoft.com/office/powerpoint/2010/main" val="37294435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DA75B-97A0-4BF9-3505-D43AF4FD1D59}"/>
              </a:ext>
            </a:extLst>
          </p:cNvPr>
          <p:cNvSpPr>
            <a:spLocks noGrp="1"/>
          </p:cNvSpPr>
          <p:nvPr>
            <p:ph type="title"/>
          </p:nvPr>
        </p:nvSpPr>
        <p:spPr/>
        <p:txBody>
          <a:bodyPr/>
          <a:lstStyle/>
          <a:p>
            <a:pPr algn="ctr"/>
            <a:r>
              <a:rPr lang="en-GB" sz="4400" b="1" dirty="0"/>
              <a:t>Assess the Problem and Define Objectives</a:t>
            </a:r>
          </a:p>
        </p:txBody>
      </p:sp>
      <p:sp>
        <p:nvSpPr>
          <p:cNvPr id="3" name="Content Placeholder 2">
            <a:extLst>
              <a:ext uri="{FF2B5EF4-FFF2-40B4-BE49-F238E27FC236}">
                <a16:creationId xmlns:a16="http://schemas.microsoft.com/office/drawing/2014/main" id="{28CCDA9A-C008-8859-9D43-6934F18A1B8D}"/>
              </a:ext>
            </a:extLst>
          </p:cNvPr>
          <p:cNvSpPr>
            <a:spLocks noGrp="1"/>
          </p:cNvSpPr>
          <p:nvPr>
            <p:ph idx="1"/>
          </p:nvPr>
        </p:nvSpPr>
        <p:spPr>
          <a:xfrm>
            <a:off x="390890" y="2052918"/>
            <a:ext cx="11224084" cy="4550306"/>
          </a:xfrm>
        </p:spPr>
        <p:txBody>
          <a:bodyPr>
            <a:normAutofit/>
          </a:bodyPr>
          <a:lstStyle/>
          <a:p>
            <a:r>
              <a:rPr lang="en-GB" sz="3200" dirty="0"/>
              <a:t>To help you create a more sustainable business strategy consider asking questions, such as: -</a:t>
            </a:r>
          </a:p>
          <a:p>
            <a:pPr marL="514350" indent="-514350">
              <a:buAutoNum type="arabicPeriod"/>
            </a:pPr>
            <a:r>
              <a:rPr lang="en-GB" sz="3200" dirty="0"/>
              <a:t>How much waste is the organisation creating?</a:t>
            </a:r>
          </a:p>
          <a:p>
            <a:pPr marL="514350" indent="-514350">
              <a:buAutoNum type="arabicPeriod"/>
            </a:pPr>
            <a:r>
              <a:rPr lang="en-GB" sz="3200" dirty="0"/>
              <a:t>Is our company culture struggling?</a:t>
            </a:r>
          </a:p>
          <a:p>
            <a:pPr marL="514350" indent="-514350">
              <a:buAutoNum type="arabicPeriod"/>
            </a:pPr>
            <a:r>
              <a:rPr lang="en-GB" sz="3200" dirty="0"/>
              <a:t>Are our hiring practices attracting diverse job candidates?</a:t>
            </a:r>
          </a:p>
          <a:p>
            <a:pPr marL="514350" indent="-514350">
              <a:buAutoNum type="arabicPeriod"/>
            </a:pPr>
            <a:r>
              <a:rPr lang="en-GB" sz="3200" dirty="0"/>
              <a:t>What impact does our company have on the local community</a:t>
            </a:r>
          </a:p>
        </p:txBody>
      </p:sp>
    </p:spTree>
    <p:extLst>
      <p:ext uri="{BB962C8B-B14F-4D97-AF65-F5344CB8AC3E}">
        <p14:creationId xmlns:p14="http://schemas.microsoft.com/office/powerpoint/2010/main" val="14290393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9B8A-E09D-C6FC-BD6B-D7F275FEFAF3}"/>
              </a:ext>
            </a:extLst>
          </p:cNvPr>
          <p:cNvSpPr>
            <a:spLocks noGrp="1"/>
          </p:cNvSpPr>
          <p:nvPr>
            <p:ph type="title"/>
          </p:nvPr>
        </p:nvSpPr>
        <p:spPr/>
        <p:txBody>
          <a:bodyPr/>
          <a:lstStyle/>
          <a:p>
            <a:pPr algn="ctr"/>
            <a:r>
              <a:rPr lang="en-GB" sz="4400" b="1" dirty="0"/>
              <a:t>Establish Your Mission</a:t>
            </a:r>
          </a:p>
        </p:txBody>
      </p:sp>
      <p:sp>
        <p:nvSpPr>
          <p:cNvPr id="3" name="Content Placeholder 2">
            <a:extLst>
              <a:ext uri="{FF2B5EF4-FFF2-40B4-BE49-F238E27FC236}">
                <a16:creationId xmlns:a16="http://schemas.microsoft.com/office/drawing/2014/main" id="{B7F559DF-7B0A-E46D-276B-DAD6F3F8F251}"/>
              </a:ext>
            </a:extLst>
          </p:cNvPr>
          <p:cNvSpPr>
            <a:spLocks noGrp="1"/>
          </p:cNvSpPr>
          <p:nvPr>
            <p:ph idx="1"/>
          </p:nvPr>
        </p:nvSpPr>
        <p:spPr>
          <a:xfrm>
            <a:off x="321087" y="1745038"/>
            <a:ext cx="11377649" cy="4851206"/>
          </a:xfrm>
        </p:spPr>
        <p:txBody>
          <a:bodyPr>
            <a:normAutofit fontScale="92500"/>
          </a:bodyPr>
          <a:lstStyle/>
          <a:p>
            <a:r>
              <a:rPr lang="en-GB" sz="3200" dirty="0"/>
              <a:t>Once you’ve agreed on concrete objectives, you’re ready to define your company’s mission</a:t>
            </a:r>
          </a:p>
          <a:p>
            <a:r>
              <a:rPr lang="en-GB" sz="3200" dirty="0"/>
              <a:t>An effective mission statement outlines your company’s focus on “doing.”</a:t>
            </a:r>
          </a:p>
          <a:p>
            <a:r>
              <a:rPr lang="en-GB" sz="3200" dirty="0"/>
              <a:t>It should capture your organisation’s values and purpose and serve as a guiding light of why you do what you do</a:t>
            </a:r>
          </a:p>
          <a:p>
            <a:r>
              <a:rPr lang="en-GB" sz="3200" dirty="0"/>
              <a:t>In other words, your mission statement should define your company’s five </a:t>
            </a:r>
            <a:r>
              <a:rPr lang="en-GB" sz="3200" dirty="0" err="1"/>
              <a:t>Ws</a:t>
            </a:r>
            <a:r>
              <a:rPr lang="en-GB" sz="3200" dirty="0"/>
              <a:t>: Who, What, When, Where and Why.</a:t>
            </a:r>
          </a:p>
        </p:txBody>
      </p:sp>
    </p:spTree>
    <p:extLst>
      <p:ext uri="{BB962C8B-B14F-4D97-AF65-F5344CB8AC3E}">
        <p14:creationId xmlns:p14="http://schemas.microsoft.com/office/powerpoint/2010/main" val="38531808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58C23-B647-B810-663D-0AA4E4167803}"/>
              </a:ext>
            </a:extLst>
          </p:cNvPr>
          <p:cNvSpPr>
            <a:spLocks noGrp="1"/>
          </p:cNvSpPr>
          <p:nvPr>
            <p:ph type="title"/>
          </p:nvPr>
        </p:nvSpPr>
        <p:spPr/>
        <p:txBody>
          <a:bodyPr/>
          <a:lstStyle/>
          <a:p>
            <a:pPr algn="ctr"/>
            <a:r>
              <a:rPr lang="en-GB" sz="4400" b="1" dirty="0"/>
              <a:t>Craft Your Strategy</a:t>
            </a:r>
          </a:p>
        </p:txBody>
      </p:sp>
      <p:sp>
        <p:nvSpPr>
          <p:cNvPr id="3" name="Content Placeholder 2">
            <a:extLst>
              <a:ext uri="{FF2B5EF4-FFF2-40B4-BE49-F238E27FC236}">
                <a16:creationId xmlns:a16="http://schemas.microsoft.com/office/drawing/2014/main" id="{3BB0277D-22B7-94AF-965F-9007BF930ABD}"/>
              </a:ext>
            </a:extLst>
          </p:cNvPr>
          <p:cNvSpPr>
            <a:spLocks noGrp="1"/>
          </p:cNvSpPr>
          <p:nvPr>
            <p:ph idx="1"/>
          </p:nvPr>
        </p:nvSpPr>
        <p:spPr>
          <a:xfrm>
            <a:off x="1103312" y="2052918"/>
            <a:ext cx="8946541" cy="4550306"/>
          </a:xfrm>
        </p:spPr>
        <p:txBody>
          <a:bodyPr>
            <a:normAutofit lnSpcReduction="10000"/>
          </a:bodyPr>
          <a:lstStyle/>
          <a:p>
            <a:r>
              <a:rPr lang="en-GB" sz="3200" dirty="0"/>
              <a:t>In crafting a sustainable business strategy, it’s important to ensure your company remains profitable</a:t>
            </a:r>
          </a:p>
          <a:p>
            <a:r>
              <a:rPr lang="en-GB" sz="3200" dirty="0"/>
              <a:t>Consider the triple bottom line, which refers to how a company’s actions impact profit, people, and the planet</a:t>
            </a:r>
          </a:p>
          <a:p>
            <a:r>
              <a:rPr lang="en-GB" sz="3200" dirty="0"/>
              <a:t>Explore industry-specific strategies that can increase your operational efficiency while driving social and internal value</a:t>
            </a:r>
          </a:p>
        </p:txBody>
      </p:sp>
    </p:spTree>
    <p:extLst>
      <p:ext uri="{BB962C8B-B14F-4D97-AF65-F5344CB8AC3E}">
        <p14:creationId xmlns:p14="http://schemas.microsoft.com/office/powerpoint/2010/main" val="38756964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0AF4F-41AE-3A38-4DDF-C45364CA5DD7}"/>
              </a:ext>
            </a:extLst>
          </p:cNvPr>
          <p:cNvSpPr>
            <a:spLocks noGrp="1"/>
          </p:cNvSpPr>
          <p:nvPr>
            <p:ph type="title"/>
          </p:nvPr>
        </p:nvSpPr>
        <p:spPr/>
        <p:txBody>
          <a:bodyPr/>
          <a:lstStyle/>
          <a:p>
            <a:pPr algn="ctr"/>
            <a:r>
              <a:rPr lang="en-GB" sz="4400" b="1" dirty="0"/>
              <a:t>Craft Your Strategy</a:t>
            </a:r>
          </a:p>
        </p:txBody>
      </p:sp>
      <p:sp>
        <p:nvSpPr>
          <p:cNvPr id="3" name="Content Placeholder 2">
            <a:extLst>
              <a:ext uri="{FF2B5EF4-FFF2-40B4-BE49-F238E27FC236}">
                <a16:creationId xmlns:a16="http://schemas.microsoft.com/office/drawing/2014/main" id="{7C3E8288-3215-211F-1A22-4ECFECAE67AF}"/>
              </a:ext>
            </a:extLst>
          </p:cNvPr>
          <p:cNvSpPr>
            <a:spLocks noGrp="1"/>
          </p:cNvSpPr>
          <p:nvPr>
            <p:ph idx="1"/>
          </p:nvPr>
        </p:nvSpPr>
        <p:spPr>
          <a:xfrm>
            <a:off x="460690" y="2052918"/>
            <a:ext cx="11224086" cy="4557287"/>
          </a:xfrm>
        </p:spPr>
        <p:txBody>
          <a:bodyPr>
            <a:normAutofit fontScale="92500" lnSpcReduction="10000"/>
          </a:bodyPr>
          <a:lstStyle/>
          <a:p>
            <a:pPr marL="0" indent="0">
              <a:buNone/>
            </a:pPr>
            <a:r>
              <a:rPr lang="en-GB" sz="3200" b="1" u="sng" dirty="0"/>
              <a:t>Starting Point</a:t>
            </a:r>
          </a:p>
          <a:p>
            <a:pPr marL="514350" indent="-514350">
              <a:buAutoNum type="arabicPeriod"/>
            </a:pPr>
            <a:r>
              <a:rPr lang="en-GB" sz="3200" dirty="0"/>
              <a:t>Consider internal and external opportunities to create value around your mission</a:t>
            </a:r>
          </a:p>
          <a:p>
            <a:pPr marL="514350" indent="-514350">
              <a:buAutoNum type="arabicPeriod"/>
            </a:pPr>
            <a:r>
              <a:rPr lang="en-GB" sz="3200" dirty="0"/>
              <a:t>Ask questions like “will our customers pay more for our products if we produce it more sustainably?”  “Can a better process decrease our emissions?”</a:t>
            </a:r>
          </a:p>
          <a:p>
            <a:pPr marL="514350" indent="-514350">
              <a:buAutoNum type="arabicPeriod"/>
            </a:pPr>
            <a:r>
              <a:rPr lang="en-GB" sz="3200" dirty="0"/>
              <a:t>If the answer to either of these questions is “yes,” you may have the beginnings of your strategy, while simultaneously increasing your productivity and profit</a:t>
            </a:r>
          </a:p>
        </p:txBody>
      </p:sp>
    </p:spTree>
    <p:extLst>
      <p:ext uri="{BB962C8B-B14F-4D97-AF65-F5344CB8AC3E}">
        <p14:creationId xmlns:p14="http://schemas.microsoft.com/office/powerpoint/2010/main" val="41830722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8BE65-2FDA-929E-455F-28FB47085173}"/>
              </a:ext>
            </a:extLst>
          </p:cNvPr>
          <p:cNvSpPr>
            <a:spLocks noGrp="1"/>
          </p:cNvSpPr>
          <p:nvPr>
            <p:ph type="title"/>
          </p:nvPr>
        </p:nvSpPr>
        <p:spPr/>
        <p:txBody>
          <a:bodyPr/>
          <a:lstStyle/>
          <a:p>
            <a:pPr algn="ctr"/>
            <a:r>
              <a:rPr lang="en-GB" sz="4400" b="1" dirty="0"/>
              <a:t>What is Strategy Implementation</a:t>
            </a:r>
          </a:p>
        </p:txBody>
      </p:sp>
      <p:sp>
        <p:nvSpPr>
          <p:cNvPr id="3" name="Content Placeholder 2">
            <a:extLst>
              <a:ext uri="{FF2B5EF4-FFF2-40B4-BE49-F238E27FC236}">
                <a16:creationId xmlns:a16="http://schemas.microsoft.com/office/drawing/2014/main" id="{F1DB402E-C08F-B4FF-B6CF-0B81119CB495}"/>
              </a:ext>
            </a:extLst>
          </p:cNvPr>
          <p:cNvSpPr>
            <a:spLocks noGrp="1"/>
          </p:cNvSpPr>
          <p:nvPr>
            <p:ph idx="1"/>
          </p:nvPr>
        </p:nvSpPr>
        <p:spPr/>
        <p:txBody>
          <a:bodyPr>
            <a:normAutofit fontScale="92500" lnSpcReduction="10000"/>
          </a:bodyPr>
          <a:lstStyle/>
          <a:p>
            <a:r>
              <a:rPr lang="en-GB" sz="3200" dirty="0"/>
              <a:t>The process of turning plans into action to reach  business goals and objectives</a:t>
            </a:r>
          </a:p>
          <a:p>
            <a:r>
              <a:rPr lang="en-GB" sz="3200" dirty="0"/>
              <a:t>In other words, it’s the art of getting stuff done</a:t>
            </a:r>
          </a:p>
          <a:p>
            <a:r>
              <a:rPr lang="en-GB" sz="3200" dirty="0"/>
              <a:t>Your organisation’s success rests on you ability to implement decisions and execute processes efficiently, effectively and consistently</a:t>
            </a:r>
          </a:p>
          <a:p>
            <a:r>
              <a:rPr lang="en-GB" sz="3200" dirty="0"/>
              <a:t>Yet, that’s often easier said than done</a:t>
            </a:r>
          </a:p>
        </p:txBody>
      </p:sp>
    </p:spTree>
    <p:extLst>
      <p:ext uri="{BB962C8B-B14F-4D97-AF65-F5344CB8AC3E}">
        <p14:creationId xmlns:p14="http://schemas.microsoft.com/office/powerpoint/2010/main" val="2671770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6FC58-0A8E-C090-665F-87DCD4A0743B}"/>
              </a:ext>
            </a:extLst>
          </p:cNvPr>
          <p:cNvSpPr>
            <a:spLocks noGrp="1"/>
          </p:cNvSpPr>
          <p:nvPr>
            <p:ph type="title"/>
          </p:nvPr>
        </p:nvSpPr>
        <p:spPr/>
        <p:txBody>
          <a:bodyPr/>
          <a:lstStyle/>
          <a:p>
            <a:pPr algn="ctr"/>
            <a:r>
              <a:rPr lang="en-GB" sz="4400" b="1" dirty="0"/>
              <a:t>Four Steps in the Strategy Implementation Process</a:t>
            </a:r>
          </a:p>
        </p:txBody>
      </p:sp>
      <p:sp>
        <p:nvSpPr>
          <p:cNvPr id="3" name="Content Placeholder 2">
            <a:extLst>
              <a:ext uri="{FF2B5EF4-FFF2-40B4-BE49-F238E27FC236}">
                <a16:creationId xmlns:a16="http://schemas.microsoft.com/office/drawing/2014/main" id="{8DA71ECF-5F34-810A-0109-3CFBFB686E40}"/>
              </a:ext>
            </a:extLst>
          </p:cNvPr>
          <p:cNvSpPr>
            <a:spLocks noGrp="1"/>
          </p:cNvSpPr>
          <p:nvPr>
            <p:ph idx="1"/>
          </p:nvPr>
        </p:nvSpPr>
        <p:spPr/>
        <p:txBody>
          <a:bodyPr>
            <a:normAutofit/>
          </a:bodyPr>
          <a:lstStyle/>
          <a:p>
            <a:pPr marL="514350" indent="-514350">
              <a:buAutoNum type="arabicPeriod"/>
            </a:pPr>
            <a:r>
              <a:rPr lang="en-GB" sz="3200" dirty="0"/>
              <a:t>Handle Tension</a:t>
            </a:r>
          </a:p>
          <a:p>
            <a:pPr marL="514350" indent="-514350">
              <a:buAutoNum type="arabicPeriod"/>
            </a:pPr>
            <a:r>
              <a:rPr lang="en-GB" sz="3200" dirty="0"/>
              <a:t>Align Job Design to Strategy</a:t>
            </a:r>
          </a:p>
          <a:p>
            <a:pPr marL="514350" indent="-514350">
              <a:buAutoNum type="arabicPeriod"/>
            </a:pPr>
            <a:r>
              <a:rPr lang="en-GB" sz="3200" dirty="0"/>
              <a:t>Inspire Employee Buy-In</a:t>
            </a:r>
          </a:p>
          <a:p>
            <a:pPr marL="514350" indent="-514350">
              <a:buAutoNum type="arabicPeriod"/>
            </a:pPr>
            <a:r>
              <a:rPr lang="en-GB" sz="3200" dirty="0"/>
              <a:t>Manage Risk</a:t>
            </a:r>
          </a:p>
        </p:txBody>
      </p:sp>
    </p:spTree>
    <p:extLst>
      <p:ext uri="{BB962C8B-B14F-4D97-AF65-F5344CB8AC3E}">
        <p14:creationId xmlns:p14="http://schemas.microsoft.com/office/powerpoint/2010/main" val="42367398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7E36E-B478-070B-8927-09D4CA880218}"/>
              </a:ext>
            </a:extLst>
          </p:cNvPr>
          <p:cNvSpPr>
            <a:spLocks noGrp="1"/>
          </p:cNvSpPr>
          <p:nvPr>
            <p:ph type="title"/>
          </p:nvPr>
        </p:nvSpPr>
        <p:spPr/>
        <p:txBody>
          <a:bodyPr/>
          <a:lstStyle/>
          <a:p>
            <a:pPr algn="ctr"/>
            <a:r>
              <a:rPr lang="en-GB" sz="4400" b="1" dirty="0"/>
              <a:t>Handle Tension</a:t>
            </a:r>
          </a:p>
        </p:txBody>
      </p:sp>
      <p:sp>
        <p:nvSpPr>
          <p:cNvPr id="3" name="Content Placeholder 2">
            <a:extLst>
              <a:ext uri="{FF2B5EF4-FFF2-40B4-BE49-F238E27FC236}">
                <a16:creationId xmlns:a16="http://schemas.microsoft.com/office/drawing/2014/main" id="{58B3E29B-B57A-56D2-A576-778DE112A12D}"/>
              </a:ext>
            </a:extLst>
          </p:cNvPr>
          <p:cNvSpPr>
            <a:spLocks noGrp="1"/>
          </p:cNvSpPr>
          <p:nvPr>
            <p:ph idx="1"/>
          </p:nvPr>
        </p:nvSpPr>
        <p:spPr>
          <a:xfrm>
            <a:off x="432770" y="2052918"/>
            <a:ext cx="11252006" cy="4480505"/>
          </a:xfrm>
        </p:spPr>
        <p:txBody>
          <a:bodyPr>
            <a:normAutofit lnSpcReduction="10000"/>
          </a:bodyPr>
          <a:lstStyle/>
          <a:p>
            <a:r>
              <a:rPr lang="en-GB" sz="3200" dirty="0"/>
              <a:t>Making tough choices isn’t easy and you need to manage any tension that arises with change</a:t>
            </a:r>
          </a:p>
          <a:p>
            <a:r>
              <a:rPr lang="en-GB" sz="3200" dirty="0"/>
              <a:t>In strategy implementation, tension often exists between innovating to grow your business and controlling internal processes and procedures</a:t>
            </a:r>
          </a:p>
          <a:p>
            <a:r>
              <a:rPr lang="en-GB" sz="3200" dirty="0"/>
              <a:t>For example, Uber faced challenges in balancing growth and control.  Its need to expand has led to several instances of misconduct due to insufficient internal controls</a:t>
            </a:r>
          </a:p>
        </p:txBody>
      </p:sp>
    </p:spTree>
    <p:extLst>
      <p:ext uri="{BB962C8B-B14F-4D97-AF65-F5344CB8AC3E}">
        <p14:creationId xmlns:p14="http://schemas.microsoft.com/office/powerpoint/2010/main" val="23150770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31A38-13C0-01FF-CED2-A3BA2E9C21A4}"/>
              </a:ext>
            </a:extLst>
          </p:cNvPr>
          <p:cNvSpPr>
            <a:spLocks noGrp="1"/>
          </p:cNvSpPr>
          <p:nvPr>
            <p:ph type="title"/>
          </p:nvPr>
        </p:nvSpPr>
        <p:spPr/>
        <p:txBody>
          <a:bodyPr/>
          <a:lstStyle/>
          <a:p>
            <a:pPr algn="ctr"/>
            <a:r>
              <a:rPr lang="en-GB" sz="4400" b="1" dirty="0"/>
              <a:t>Handle Tension</a:t>
            </a:r>
          </a:p>
        </p:txBody>
      </p:sp>
      <p:sp>
        <p:nvSpPr>
          <p:cNvPr id="3" name="Content Placeholder 2">
            <a:extLst>
              <a:ext uri="{FF2B5EF4-FFF2-40B4-BE49-F238E27FC236}">
                <a16:creationId xmlns:a16="http://schemas.microsoft.com/office/drawing/2014/main" id="{80B06B39-59E2-7789-05E5-F1A6759984E0}"/>
              </a:ext>
            </a:extLst>
          </p:cNvPr>
          <p:cNvSpPr>
            <a:spLocks noGrp="1"/>
          </p:cNvSpPr>
          <p:nvPr>
            <p:ph idx="1"/>
          </p:nvPr>
        </p:nvSpPr>
        <p:spPr>
          <a:xfrm>
            <a:off x="300148" y="1403011"/>
            <a:ext cx="11489330" cy="5276995"/>
          </a:xfrm>
        </p:spPr>
        <p:txBody>
          <a:bodyPr>
            <a:normAutofit fontScale="92500" lnSpcReduction="20000"/>
          </a:bodyPr>
          <a:lstStyle/>
          <a:p>
            <a:pPr marL="0" indent="0">
              <a:buNone/>
            </a:pPr>
            <a:r>
              <a:rPr lang="en-GB" sz="3200" dirty="0"/>
              <a:t>You can manage tension and find balance by designing and implementing levers of control, which comprise:</a:t>
            </a:r>
          </a:p>
          <a:p>
            <a:r>
              <a:rPr lang="en-GB" sz="3200" b="1" u="sng" dirty="0"/>
              <a:t>Belief Systems</a:t>
            </a:r>
            <a:r>
              <a:rPr lang="en-GB" sz="3200" dirty="0"/>
              <a:t>: Organisational definitions you communicate and reinforce to provide direction to employees</a:t>
            </a:r>
            <a:endParaRPr lang="en-GB" sz="3200" b="1" u="sng" dirty="0"/>
          </a:p>
          <a:p>
            <a:r>
              <a:rPr lang="en-GB" sz="3200" b="1" u="sng" dirty="0"/>
              <a:t>Boundary Systems</a:t>
            </a:r>
            <a:r>
              <a:rPr lang="en-GB" sz="3200" dirty="0"/>
              <a:t>: Negatively phrased statements that tell employees what behaviours are forbidden</a:t>
            </a:r>
            <a:endParaRPr lang="en-GB" sz="3200" b="1" u="sng" dirty="0"/>
          </a:p>
          <a:p>
            <a:r>
              <a:rPr lang="en-GB" sz="3200" b="1" u="sng" dirty="0"/>
              <a:t>Diagnostic Control System</a:t>
            </a:r>
            <a:r>
              <a:rPr lang="en-GB" sz="3200" dirty="0"/>
              <a:t>: Formal information systems that help monitor organisation outcomes</a:t>
            </a:r>
            <a:endParaRPr lang="en-GB" sz="3200" b="1" u="sng" dirty="0"/>
          </a:p>
          <a:p>
            <a:r>
              <a:rPr lang="en-GB" sz="3200" b="1" u="sng" dirty="0"/>
              <a:t>Interactive Control System</a:t>
            </a:r>
            <a:r>
              <a:rPr lang="en-GB" sz="3200" dirty="0"/>
              <a:t>: Formal systems managers use to involve themselves in subordinates decisions that impact strategic uncertainties</a:t>
            </a:r>
            <a:endParaRPr lang="en-GB" sz="3200" b="1" u="sng" dirty="0"/>
          </a:p>
        </p:txBody>
      </p:sp>
    </p:spTree>
    <p:extLst>
      <p:ext uri="{BB962C8B-B14F-4D97-AF65-F5344CB8AC3E}">
        <p14:creationId xmlns:p14="http://schemas.microsoft.com/office/powerpoint/2010/main" val="38195179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2DA90-AAD6-DEAE-CBEB-03C0CED27E72}"/>
              </a:ext>
            </a:extLst>
          </p:cNvPr>
          <p:cNvSpPr>
            <a:spLocks noGrp="1"/>
          </p:cNvSpPr>
          <p:nvPr>
            <p:ph type="title"/>
          </p:nvPr>
        </p:nvSpPr>
        <p:spPr/>
        <p:txBody>
          <a:bodyPr/>
          <a:lstStyle/>
          <a:p>
            <a:pPr algn="ctr"/>
            <a:r>
              <a:rPr lang="en-GB" sz="4400" b="1" dirty="0"/>
              <a:t>Handle Tension</a:t>
            </a:r>
          </a:p>
        </p:txBody>
      </p:sp>
      <p:sp>
        <p:nvSpPr>
          <p:cNvPr id="3" name="Content Placeholder 2">
            <a:extLst>
              <a:ext uri="{FF2B5EF4-FFF2-40B4-BE49-F238E27FC236}">
                <a16:creationId xmlns:a16="http://schemas.microsoft.com/office/drawing/2014/main" id="{FA59EB62-012D-7D97-7DE2-AC0F565607E8}"/>
              </a:ext>
            </a:extLst>
          </p:cNvPr>
          <p:cNvSpPr>
            <a:spLocks noGrp="1"/>
          </p:cNvSpPr>
          <p:nvPr>
            <p:ph idx="1"/>
          </p:nvPr>
        </p:nvSpPr>
        <p:spPr>
          <a:xfrm>
            <a:off x="342027" y="1563554"/>
            <a:ext cx="11489331" cy="5053631"/>
          </a:xfrm>
        </p:spPr>
        <p:txBody>
          <a:bodyPr>
            <a:normAutofit fontScale="92500"/>
          </a:bodyPr>
          <a:lstStyle/>
          <a:p>
            <a:r>
              <a:rPr lang="en-GB" sz="3200" dirty="0"/>
              <a:t>These levers help create opposing forces throughout strategy implementation that continuously balance each other</a:t>
            </a:r>
          </a:p>
          <a:p>
            <a:r>
              <a:rPr lang="en-GB" sz="3200" dirty="0"/>
              <a:t>While half of them (belief systems and interactive control systems) promote innovation and inspiration, the others (boundary systems and diagnostic control systems) establish boundaries and threats of punishment when employees cross the line</a:t>
            </a:r>
          </a:p>
          <a:p>
            <a:r>
              <a:rPr lang="en-GB" sz="3200" dirty="0"/>
              <a:t>To ensure your strategy execution succeeds use of power of tension when designing management control systems</a:t>
            </a:r>
          </a:p>
        </p:txBody>
      </p:sp>
    </p:spTree>
    <p:extLst>
      <p:ext uri="{BB962C8B-B14F-4D97-AF65-F5344CB8AC3E}">
        <p14:creationId xmlns:p14="http://schemas.microsoft.com/office/powerpoint/2010/main" val="2663134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C4213-BD2F-BC0D-45CB-B372A4ABBC45}"/>
              </a:ext>
            </a:extLst>
          </p:cNvPr>
          <p:cNvSpPr>
            <a:spLocks noGrp="1"/>
          </p:cNvSpPr>
          <p:nvPr>
            <p:ph type="title"/>
          </p:nvPr>
        </p:nvSpPr>
        <p:spPr/>
        <p:txBody>
          <a:bodyPr/>
          <a:lstStyle/>
          <a:p>
            <a:pPr algn="ctr"/>
            <a:r>
              <a:rPr lang="en-GB" sz="4400" b="1" dirty="0"/>
              <a:t>Align Job Design to Strategy</a:t>
            </a:r>
          </a:p>
        </p:txBody>
      </p:sp>
      <p:sp>
        <p:nvSpPr>
          <p:cNvPr id="3" name="Content Placeholder 2">
            <a:extLst>
              <a:ext uri="{FF2B5EF4-FFF2-40B4-BE49-F238E27FC236}">
                <a16:creationId xmlns:a16="http://schemas.microsoft.com/office/drawing/2014/main" id="{342B2D4C-2F39-A8F4-AF00-0AB2A66160C7}"/>
              </a:ext>
            </a:extLst>
          </p:cNvPr>
          <p:cNvSpPr>
            <a:spLocks noGrp="1"/>
          </p:cNvSpPr>
          <p:nvPr>
            <p:ph idx="1"/>
          </p:nvPr>
        </p:nvSpPr>
        <p:spPr>
          <a:xfrm>
            <a:off x="1103312" y="2052918"/>
            <a:ext cx="8946541" cy="4522386"/>
          </a:xfrm>
        </p:spPr>
        <p:txBody>
          <a:bodyPr>
            <a:normAutofit lnSpcReduction="10000"/>
          </a:bodyPr>
          <a:lstStyle/>
          <a:p>
            <a:r>
              <a:rPr lang="en-GB" sz="3200" dirty="0"/>
              <a:t>No matter how well-formulated your business strategy is, it can’t succeed without your team</a:t>
            </a:r>
          </a:p>
          <a:p>
            <a:r>
              <a:rPr lang="en-GB" sz="3200" dirty="0"/>
              <a:t>Job design is structuring  jobs’ components to enhance organisational efficiency</a:t>
            </a:r>
          </a:p>
          <a:p>
            <a:r>
              <a:rPr lang="en-GB" sz="3200" dirty="0"/>
              <a:t>Its common elements include task allocation, job development, feedback and communication</a:t>
            </a:r>
          </a:p>
        </p:txBody>
      </p:sp>
    </p:spTree>
    <p:extLst>
      <p:ext uri="{BB962C8B-B14F-4D97-AF65-F5344CB8AC3E}">
        <p14:creationId xmlns:p14="http://schemas.microsoft.com/office/powerpoint/2010/main" val="29433252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9D1D6-2BD7-72B3-9006-7D8FB869CFE2}"/>
              </a:ext>
            </a:extLst>
          </p:cNvPr>
          <p:cNvSpPr>
            <a:spLocks noGrp="1"/>
          </p:cNvSpPr>
          <p:nvPr>
            <p:ph type="title"/>
          </p:nvPr>
        </p:nvSpPr>
        <p:spPr/>
        <p:txBody>
          <a:bodyPr/>
          <a:lstStyle/>
          <a:p>
            <a:pPr algn="ctr"/>
            <a:r>
              <a:rPr lang="en-GB" sz="4400" b="1" dirty="0"/>
              <a:t>Align Job Design to Strategy</a:t>
            </a:r>
          </a:p>
        </p:txBody>
      </p:sp>
      <p:sp>
        <p:nvSpPr>
          <p:cNvPr id="3" name="Content Placeholder 2">
            <a:extLst>
              <a:ext uri="{FF2B5EF4-FFF2-40B4-BE49-F238E27FC236}">
                <a16:creationId xmlns:a16="http://schemas.microsoft.com/office/drawing/2014/main" id="{62DA5400-7D51-B2B7-2BA6-79B7F2426E98}"/>
              </a:ext>
            </a:extLst>
          </p:cNvPr>
          <p:cNvSpPr>
            <a:spLocks noGrp="1"/>
          </p:cNvSpPr>
          <p:nvPr>
            <p:ph idx="1"/>
          </p:nvPr>
        </p:nvSpPr>
        <p:spPr>
          <a:xfrm>
            <a:off x="195444" y="1368110"/>
            <a:ext cx="11691756" cy="5276995"/>
          </a:xfrm>
        </p:spPr>
        <p:txBody>
          <a:bodyPr>
            <a:normAutofit fontScale="85000" lnSpcReduction="20000"/>
          </a:bodyPr>
          <a:lstStyle/>
          <a:p>
            <a:r>
              <a:rPr lang="en-GB" sz="3200" dirty="0"/>
              <a:t>Job design is a critical part of strategy execution if individuals don’t have the resources they need and aren’t accountable in the right way, they won’t be able to work to their potential</a:t>
            </a:r>
          </a:p>
          <a:p>
            <a:r>
              <a:rPr lang="en-GB" sz="3200" dirty="0"/>
              <a:t>Job design should consider: - </a:t>
            </a:r>
          </a:p>
          <a:p>
            <a:pPr marL="0" indent="0">
              <a:buNone/>
            </a:pPr>
            <a:r>
              <a:rPr lang="en-GB" sz="3200" dirty="0"/>
              <a:t>	- What resources do employees have to get the job 	 	  	  	  		  	  done</a:t>
            </a:r>
          </a:p>
          <a:p>
            <a:pPr marL="0" indent="0">
              <a:buNone/>
            </a:pPr>
            <a:r>
              <a:rPr lang="en-GB" sz="3200" dirty="0"/>
              <a:t>	- What measure will we use to evaluate their 		 		  	  	  	 	  	  performance</a:t>
            </a:r>
          </a:p>
          <a:p>
            <a:pPr marL="0" indent="0">
              <a:buNone/>
            </a:pPr>
            <a:r>
              <a:rPr lang="en-GB" sz="3200" dirty="0"/>
              <a:t>	- Who must they influence to achieve their goals?</a:t>
            </a:r>
          </a:p>
          <a:p>
            <a:pPr marL="0" indent="0">
              <a:buNone/>
            </a:pPr>
            <a:r>
              <a:rPr lang="en-GB" sz="3200" dirty="0"/>
              <a:t>	- How much support can they expect when reaching out for 	 	  	  help</a:t>
            </a:r>
          </a:p>
          <a:p>
            <a:pPr marL="0" indent="0">
              <a:buNone/>
            </a:pPr>
            <a:r>
              <a:rPr lang="en-GB" sz="3200" dirty="0"/>
              <a:t>	</a:t>
            </a:r>
          </a:p>
        </p:txBody>
      </p:sp>
    </p:spTree>
    <p:extLst>
      <p:ext uri="{BB962C8B-B14F-4D97-AF65-F5344CB8AC3E}">
        <p14:creationId xmlns:p14="http://schemas.microsoft.com/office/powerpoint/2010/main" val="2866843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37001-FDDC-87D4-384B-4AAFC40EFF40}"/>
              </a:ext>
            </a:extLst>
          </p:cNvPr>
          <p:cNvSpPr>
            <a:spLocks noGrp="1"/>
          </p:cNvSpPr>
          <p:nvPr>
            <p:ph type="title"/>
          </p:nvPr>
        </p:nvSpPr>
        <p:spPr/>
        <p:txBody>
          <a:bodyPr/>
          <a:lstStyle/>
          <a:p>
            <a:pPr algn="ctr"/>
            <a:r>
              <a:rPr lang="en-GB" b="1" dirty="0"/>
              <a:t>Inspire Employee Buy-in</a:t>
            </a:r>
          </a:p>
        </p:txBody>
      </p:sp>
      <p:sp>
        <p:nvSpPr>
          <p:cNvPr id="3" name="Content Placeholder 2">
            <a:extLst>
              <a:ext uri="{FF2B5EF4-FFF2-40B4-BE49-F238E27FC236}">
                <a16:creationId xmlns:a16="http://schemas.microsoft.com/office/drawing/2014/main" id="{8B19C8BD-C072-9CE1-D022-C3B28E44BBA7}"/>
              </a:ext>
            </a:extLst>
          </p:cNvPr>
          <p:cNvSpPr>
            <a:spLocks noGrp="1"/>
          </p:cNvSpPr>
          <p:nvPr>
            <p:ph idx="1"/>
          </p:nvPr>
        </p:nvSpPr>
        <p:spPr>
          <a:xfrm>
            <a:off x="279206" y="2052918"/>
            <a:ext cx="11510272" cy="4195481"/>
          </a:xfrm>
        </p:spPr>
        <p:txBody>
          <a:bodyPr>
            <a:normAutofit lnSpcReduction="10000"/>
          </a:bodyPr>
          <a:lstStyle/>
          <a:p>
            <a:r>
              <a:rPr lang="en-GB" sz="3200" dirty="0"/>
              <a:t>A Gallup Survey (2023) stated that organisations with strong employee engagement experience 10% greater customer loyalty and 23% higher profitability</a:t>
            </a:r>
          </a:p>
          <a:p>
            <a:r>
              <a:rPr lang="en-GB" sz="3200" dirty="0"/>
              <a:t>By communicating your organisation’s core values- its purpose that impacts what employees should do and how they should act</a:t>
            </a:r>
          </a:p>
          <a:p>
            <a:r>
              <a:rPr lang="en-GB" sz="3200" dirty="0"/>
              <a:t>Core values also provides employees with a purpose to improve performance and workplace accountability</a:t>
            </a:r>
          </a:p>
        </p:txBody>
      </p:sp>
    </p:spTree>
    <p:extLst>
      <p:ext uri="{BB962C8B-B14F-4D97-AF65-F5344CB8AC3E}">
        <p14:creationId xmlns:p14="http://schemas.microsoft.com/office/powerpoint/2010/main" val="3177518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F764C-0272-7509-D179-246CB5813D5B}"/>
              </a:ext>
            </a:extLst>
          </p:cNvPr>
          <p:cNvSpPr>
            <a:spLocks noGrp="1"/>
          </p:cNvSpPr>
          <p:nvPr>
            <p:ph type="title"/>
          </p:nvPr>
        </p:nvSpPr>
        <p:spPr/>
        <p:txBody>
          <a:bodyPr/>
          <a:lstStyle/>
          <a:p>
            <a:pPr algn="ctr"/>
            <a:r>
              <a:rPr lang="en-GB" sz="4400" b="1" dirty="0"/>
              <a:t>Inspire Employee Buy-In</a:t>
            </a:r>
          </a:p>
        </p:txBody>
      </p:sp>
      <p:sp>
        <p:nvSpPr>
          <p:cNvPr id="3" name="Content Placeholder 2">
            <a:extLst>
              <a:ext uri="{FF2B5EF4-FFF2-40B4-BE49-F238E27FC236}">
                <a16:creationId xmlns:a16="http://schemas.microsoft.com/office/drawing/2014/main" id="{70881314-1030-2293-7F37-9A4646D601DB}"/>
              </a:ext>
            </a:extLst>
          </p:cNvPr>
          <p:cNvSpPr>
            <a:spLocks noGrp="1"/>
          </p:cNvSpPr>
          <p:nvPr>
            <p:ph idx="1"/>
          </p:nvPr>
        </p:nvSpPr>
        <p:spPr>
          <a:xfrm>
            <a:off x="342027" y="2052918"/>
            <a:ext cx="11601013" cy="4550306"/>
          </a:xfrm>
        </p:spPr>
        <p:txBody>
          <a:bodyPr>
            <a:normAutofit lnSpcReduction="10000"/>
          </a:bodyPr>
          <a:lstStyle/>
          <a:p>
            <a:r>
              <a:rPr lang="en-GB" sz="3200" dirty="0"/>
              <a:t>Ranking systems provide clear measures – like leadership capabilities- for employees to determine their ownership in your business strategy</a:t>
            </a:r>
          </a:p>
          <a:p>
            <a:r>
              <a:rPr lang="en-GB" sz="3200" dirty="0"/>
              <a:t>Employee buy-in refers to employees commitment to your company’s strategic goals</a:t>
            </a:r>
          </a:p>
          <a:p>
            <a:r>
              <a:rPr lang="en-GB" sz="3200" dirty="0"/>
              <a:t>Beyond a sense of ownership and loyalty, buy-in can drive creative tension, a mindset in which employees are attuned to competitive pressures and motivated to experiment and innovate</a:t>
            </a:r>
          </a:p>
        </p:txBody>
      </p:sp>
    </p:spTree>
    <p:extLst>
      <p:ext uri="{BB962C8B-B14F-4D97-AF65-F5344CB8AC3E}">
        <p14:creationId xmlns:p14="http://schemas.microsoft.com/office/powerpoint/2010/main" val="36330818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6099F-BFF4-0728-A94D-26878F85F903}"/>
              </a:ext>
            </a:extLst>
          </p:cNvPr>
          <p:cNvSpPr>
            <a:spLocks noGrp="1"/>
          </p:cNvSpPr>
          <p:nvPr>
            <p:ph type="title"/>
          </p:nvPr>
        </p:nvSpPr>
        <p:spPr/>
        <p:txBody>
          <a:bodyPr/>
          <a:lstStyle/>
          <a:p>
            <a:pPr algn="ctr"/>
            <a:r>
              <a:rPr lang="en-GB" sz="4400" b="1" dirty="0"/>
              <a:t>Manage Risks</a:t>
            </a:r>
          </a:p>
        </p:txBody>
      </p:sp>
      <p:sp>
        <p:nvSpPr>
          <p:cNvPr id="3" name="Content Placeholder 2">
            <a:extLst>
              <a:ext uri="{FF2B5EF4-FFF2-40B4-BE49-F238E27FC236}">
                <a16:creationId xmlns:a16="http://schemas.microsoft.com/office/drawing/2014/main" id="{23E944F2-46E5-2B70-4C9A-6097ED83A379}"/>
              </a:ext>
            </a:extLst>
          </p:cNvPr>
          <p:cNvSpPr>
            <a:spLocks noGrp="1"/>
          </p:cNvSpPr>
          <p:nvPr>
            <p:ph idx="1"/>
          </p:nvPr>
        </p:nvSpPr>
        <p:spPr/>
        <p:txBody>
          <a:bodyPr>
            <a:normAutofit/>
          </a:bodyPr>
          <a:lstStyle/>
          <a:p>
            <a:r>
              <a:rPr lang="en-GB" sz="3200" dirty="0"/>
              <a:t>Competing successfully in any industry involves some level of risk</a:t>
            </a:r>
          </a:p>
          <a:p>
            <a:r>
              <a:rPr lang="en-GB" sz="3200" dirty="0"/>
              <a:t>High-performing businesses with high-pressure cultures are especially vulnerable</a:t>
            </a:r>
          </a:p>
          <a:p>
            <a:r>
              <a:rPr lang="en-GB" sz="3200" dirty="0"/>
              <a:t>As a manager you need to know how and why these risks arise and how to avoid them</a:t>
            </a:r>
          </a:p>
        </p:txBody>
      </p:sp>
    </p:spTree>
    <p:extLst>
      <p:ext uri="{BB962C8B-B14F-4D97-AF65-F5344CB8AC3E}">
        <p14:creationId xmlns:p14="http://schemas.microsoft.com/office/powerpoint/2010/main" val="38484260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4F97E-89C8-02DD-4488-F84557063D6A}"/>
              </a:ext>
            </a:extLst>
          </p:cNvPr>
          <p:cNvSpPr>
            <a:spLocks noGrp="1"/>
          </p:cNvSpPr>
          <p:nvPr>
            <p:ph type="title"/>
          </p:nvPr>
        </p:nvSpPr>
        <p:spPr/>
        <p:txBody>
          <a:bodyPr/>
          <a:lstStyle/>
          <a:p>
            <a:pPr algn="ctr"/>
            <a:r>
              <a:rPr lang="en-GB" sz="4400" b="1" dirty="0"/>
              <a:t>Manage Risks</a:t>
            </a:r>
          </a:p>
        </p:txBody>
      </p:sp>
      <p:sp>
        <p:nvSpPr>
          <p:cNvPr id="3" name="Content Placeholder 2">
            <a:extLst>
              <a:ext uri="{FF2B5EF4-FFF2-40B4-BE49-F238E27FC236}">
                <a16:creationId xmlns:a16="http://schemas.microsoft.com/office/drawing/2014/main" id="{5A7A3499-8DF2-B55F-4A98-A77E8B0C8325}"/>
              </a:ext>
            </a:extLst>
          </p:cNvPr>
          <p:cNvSpPr>
            <a:spLocks noGrp="1"/>
          </p:cNvSpPr>
          <p:nvPr>
            <p:ph idx="1"/>
          </p:nvPr>
        </p:nvSpPr>
        <p:spPr>
          <a:xfrm>
            <a:off x="1103312" y="1619396"/>
            <a:ext cx="8946541" cy="5004770"/>
          </a:xfrm>
        </p:spPr>
        <p:txBody>
          <a:bodyPr>
            <a:normAutofit lnSpcReduction="10000"/>
          </a:bodyPr>
          <a:lstStyle/>
          <a:p>
            <a:r>
              <a:rPr lang="en-GB" sz="3200" dirty="0"/>
              <a:t>Engaging in risk management- the systematic process of identifying assessing, and mitigating threats or uncertainties that can affect your organisation- is crucial to long-term success</a:t>
            </a:r>
          </a:p>
          <a:p>
            <a:r>
              <a:rPr lang="en-GB" sz="3200" dirty="0"/>
              <a:t>Three types of pressures that make you vulnerable to risk are: -</a:t>
            </a:r>
          </a:p>
          <a:p>
            <a:pPr marL="0" indent="0">
              <a:buNone/>
            </a:pPr>
            <a:r>
              <a:rPr lang="en-GB" sz="3200" dirty="0"/>
              <a:t>	- Growth</a:t>
            </a:r>
          </a:p>
          <a:p>
            <a:pPr marL="0" indent="0">
              <a:buNone/>
            </a:pPr>
            <a:r>
              <a:rPr lang="en-GB" sz="3200" dirty="0"/>
              <a:t>	- Culture</a:t>
            </a:r>
          </a:p>
          <a:p>
            <a:pPr marL="0" indent="0">
              <a:buNone/>
            </a:pPr>
            <a:r>
              <a:rPr lang="en-GB" sz="3200" dirty="0"/>
              <a:t>	- Information management</a:t>
            </a:r>
          </a:p>
        </p:txBody>
      </p:sp>
    </p:spTree>
    <p:extLst>
      <p:ext uri="{BB962C8B-B14F-4D97-AF65-F5344CB8AC3E}">
        <p14:creationId xmlns:p14="http://schemas.microsoft.com/office/powerpoint/2010/main" val="15054765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14B68-1B99-BF36-7E13-3B7B3BF7A9F6}"/>
              </a:ext>
            </a:extLst>
          </p:cNvPr>
          <p:cNvSpPr>
            <a:spLocks noGrp="1"/>
          </p:cNvSpPr>
          <p:nvPr>
            <p:ph type="title"/>
          </p:nvPr>
        </p:nvSpPr>
        <p:spPr/>
        <p:txBody>
          <a:bodyPr/>
          <a:lstStyle/>
          <a:p>
            <a:pPr algn="ctr"/>
            <a:r>
              <a:rPr lang="en-GB" sz="4400" b="1" dirty="0"/>
              <a:t>Manage Risk</a:t>
            </a:r>
          </a:p>
        </p:txBody>
      </p:sp>
      <p:sp>
        <p:nvSpPr>
          <p:cNvPr id="3" name="Content Placeholder 2">
            <a:extLst>
              <a:ext uri="{FF2B5EF4-FFF2-40B4-BE49-F238E27FC236}">
                <a16:creationId xmlns:a16="http://schemas.microsoft.com/office/drawing/2014/main" id="{F981EE8F-7053-B8E3-8C7F-0BD461D61B25}"/>
              </a:ext>
            </a:extLst>
          </p:cNvPr>
          <p:cNvSpPr>
            <a:spLocks noGrp="1"/>
          </p:cNvSpPr>
          <p:nvPr>
            <p:ph idx="1"/>
          </p:nvPr>
        </p:nvSpPr>
        <p:spPr>
          <a:xfrm>
            <a:off x="342027" y="2052918"/>
            <a:ext cx="11426509" cy="4487485"/>
          </a:xfrm>
        </p:spPr>
        <p:txBody>
          <a:bodyPr>
            <a:normAutofit/>
          </a:bodyPr>
          <a:lstStyle/>
          <a:p>
            <a:r>
              <a:rPr lang="en-GB" sz="3200" dirty="0"/>
              <a:t>Business risks aren’t always obvious, making it critical to identify unexpected events or conditions that could impede your organisation’s business strategy</a:t>
            </a:r>
          </a:p>
          <a:p>
            <a:r>
              <a:rPr lang="en-GB" sz="3200" dirty="0"/>
              <a:t>By understanding your strategy’s vulnerabilities, you can prevent failures because of unanticipated events and protect your organisation from challenges like increased market competition, evolving technologies, and shifting customer needs</a:t>
            </a:r>
          </a:p>
        </p:txBody>
      </p:sp>
    </p:spTree>
    <p:extLst>
      <p:ext uri="{BB962C8B-B14F-4D97-AF65-F5344CB8AC3E}">
        <p14:creationId xmlns:p14="http://schemas.microsoft.com/office/powerpoint/2010/main" val="38967076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33310</TotalTime>
  <Words>2505</Words>
  <Application>Microsoft Office PowerPoint</Application>
  <PresentationFormat>Widescreen</PresentationFormat>
  <Paragraphs>208</Paragraphs>
  <Slides>50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Century Gothic</vt:lpstr>
      <vt:lpstr>Wingdings 3</vt:lpstr>
      <vt:lpstr>Ion</vt:lpstr>
      <vt:lpstr>  Triple Bottom Line: What is it &amp; Why it’s Important </vt:lpstr>
      <vt:lpstr>Introduction</vt:lpstr>
      <vt:lpstr>Introduction</vt:lpstr>
      <vt:lpstr>What is the Triple Bottom Line?</vt:lpstr>
      <vt:lpstr>What are the “Three P’s”</vt:lpstr>
      <vt:lpstr>The 3P’s of the Triple Bottom Line</vt:lpstr>
      <vt:lpstr>Profit</vt:lpstr>
      <vt:lpstr>Profit</vt:lpstr>
      <vt:lpstr>Example Lego’s Commitment to Sustainability</vt:lpstr>
      <vt:lpstr>Ways Operations Can Impact the Environmental Bottom Line</vt:lpstr>
      <vt:lpstr>Ethical Sourcing Starbucks</vt:lpstr>
      <vt:lpstr>Ways Operations Can Impact the Financial Bottom Line</vt:lpstr>
      <vt:lpstr>People</vt:lpstr>
      <vt:lpstr>What Does Social Impact Mean?</vt:lpstr>
      <vt:lpstr>What Does Social Impact Mean?</vt:lpstr>
      <vt:lpstr>Ways Operations Can Impact the Social Bottom Line</vt:lpstr>
      <vt:lpstr>Deloitte’s Six Drivers of Business Value</vt:lpstr>
      <vt:lpstr>Business Strategies for Social Change</vt:lpstr>
      <vt:lpstr>Engage in and Promote Ethical Business Practices</vt:lpstr>
      <vt:lpstr>Form Strategic Partnerships with Non-Profit Organisations</vt:lpstr>
      <vt:lpstr>Form Strategic Partnerships with Non-Profit Organisations</vt:lpstr>
      <vt:lpstr>Encourage Employees to Volunteer</vt:lpstr>
      <vt:lpstr>Inspire Action with Corporate Platforms</vt:lpstr>
      <vt:lpstr>Taking a Values-Driven Approach to Business</vt:lpstr>
      <vt:lpstr>Taking a Value-Driven Approach to Business</vt:lpstr>
      <vt:lpstr>Taking a Value-Driven Approach to Business</vt:lpstr>
      <vt:lpstr>What Does “Sustainability” Mean in Business?</vt:lpstr>
      <vt:lpstr>What Does “Sustainability” Mean in Business?</vt:lpstr>
      <vt:lpstr>Examples of Sustainability in Business</vt:lpstr>
      <vt:lpstr>Why is Sustainability Important </vt:lpstr>
      <vt:lpstr>Shared Value Opportunity</vt:lpstr>
      <vt:lpstr>Shared Value Opportunity</vt:lpstr>
      <vt:lpstr>How to Create A More Sustainable Business Strategy</vt:lpstr>
      <vt:lpstr>Assess the Problem and Define Objectives</vt:lpstr>
      <vt:lpstr>Assess the Problem and Define Objectives</vt:lpstr>
      <vt:lpstr>Establish Your Mission</vt:lpstr>
      <vt:lpstr>Craft Your Strategy</vt:lpstr>
      <vt:lpstr>Craft Your Strategy</vt:lpstr>
      <vt:lpstr>What is Strategy Implementation</vt:lpstr>
      <vt:lpstr>Four Steps in the Strategy Implementation Process</vt:lpstr>
      <vt:lpstr>Handle Tension</vt:lpstr>
      <vt:lpstr>Handle Tension</vt:lpstr>
      <vt:lpstr>Handle Tension</vt:lpstr>
      <vt:lpstr>Align Job Design to Strategy</vt:lpstr>
      <vt:lpstr>Align Job Design to Strategy</vt:lpstr>
      <vt:lpstr>Inspire Employee Buy-in</vt:lpstr>
      <vt:lpstr>Inspire Employee Buy-In</vt:lpstr>
      <vt:lpstr>Manage Risks</vt:lpstr>
      <vt:lpstr>Manage Risks</vt:lpstr>
      <vt:lpstr>Manage Risk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Andrew Thorn</dc:creator>
  <cp:lastModifiedBy>Andrew Thorn</cp:lastModifiedBy>
  <cp:revision>1</cp:revision>
  <dcterms:created xsi:type="dcterms:W3CDTF">2026-03-01T23:04:08Z</dcterms:created>
  <dcterms:modified xsi:type="dcterms:W3CDTF">2026-03-25T02:14:11Z</dcterms:modified>
</cp:coreProperties>
</file>