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3ABD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79" d="100"/>
          <a:sy n="79" d="100"/>
        </p:scale>
        <p:origin x="619"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25/07/2023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25/07/2023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25/07/2023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25/07/2023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25/07/2023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25/07/2023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doi.org/10.1191/1478088706qp063oa" TargetMode="External"/><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8F83A0F-3234-FFC8-46DB-4321DA9318C6}"/>
              </a:ext>
            </a:extLst>
          </p:cNvPr>
          <p:cNvSpPr/>
          <p:nvPr/>
        </p:nvSpPr>
        <p:spPr>
          <a:xfrm>
            <a:off x="844399" y="8947"/>
            <a:ext cx="11340672" cy="542185"/>
          </a:xfrm>
          <a:prstGeom prst="rect">
            <a:avLst/>
          </a:prstGeom>
          <a:solidFill>
            <a:srgbClr val="C3ABD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rtl="0" fontAlgn="base"/>
            <a:r>
              <a:rPr lang="en-GB" sz="1800" b="0" i="0" dirty="0">
                <a:solidFill>
                  <a:srgbClr val="000000"/>
                </a:solidFill>
                <a:effectLst/>
              </a:rPr>
              <a:t>Exploring Food Security and Consumers’ Perception Towards Engaging with Community Supported Agriculture. </a:t>
            </a:r>
            <a:endParaRPr lang="en-GB" b="0" i="0" dirty="0">
              <a:solidFill>
                <a:srgbClr val="000000"/>
              </a:solidFill>
              <a:effectLst/>
            </a:endParaRPr>
          </a:p>
          <a:p>
            <a:pPr algn="ctr"/>
            <a:endParaRPr lang="en-US" dirty="0">
              <a:solidFill>
                <a:schemeClr val="tx1"/>
              </a:solidFill>
              <a:ea typeface="Calibri" panose="020F0502020204030204"/>
              <a:cs typeface="Calibri" panose="020F0502020204030204"/>
            </a:endParaRPr>
          </a:p>
        </p:txBody>
      </p:sp>
      <p:pic>
        <p:nvPicPr>
          <p:cNvPr id="5" name="Picture 5" descr="A picture containing text&#10;&#10;Description automatically generated">
            <a:extLst>
              <a:ext uri="{FF2B5EF4-FFF2-40B4-BE49-F238E27FC236}">
                <a16:creationId xmlns:a16="http://schemas.microsoft.com/office/drawing/2014/main" id="{BE7CC272-429E-780E-5565-5475925BFA07}"/>
              </a:ext>
            </a:extLst>
          </p:cNvPr>
          <p:cNvPicPr>
            <a:picLocks noChangeAspect="1"/>
          </p:cNvPicPr>
          <p:nvPr/>
        </p:nvPicPr>
        <p:blipFill>
          <a:blip r:embed="rId2"/>
          <a:stretch>
            <a:fillRect/>
          </a:stretch>
        </p:blipFill>
        <p:spPr>
          <a:xfrm>
            <a:off x="-4330" y="8948"/>
            <a:ext cx="848729" cy="501100"/>
          </a:xfrm>
          <a:prstGeom prst="rect">
            <a:avLst/>
          </a:prstGeom>
        </p:spPr>
      </p:pic>
      <p:sp>
        <p:nvSpPr>
          <p:cNvPr id="6" name="TextBox 5">
            <a:extLst>
              <a:ext uri="{FF2B5EF4-FFF2-40B4-BE49-F238E27FC236}">
                <a16:creationId xmlns:a16="http://schemas.microsoft.com/office/drawing/2014/main" id="{DC46BF36-6E86-BFCD-E665-BD3B345EFB36}"/>
              </a:ext>
            </a:extLst>
          </p:cNvPr>
          <p:cNvSpPr txBox="1"/>
          <p:nvPr/>
        </p:nvSpPr>
        <p:spPr>
          <a:xfrm>
            <a:off x="9275440" y="-4906"/>
            <a:ext cx="291858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sz="1400" dirty="0">
              <a:ea typeface="Calibri"/>
              <a:cs typeface="Calibri"/>
            </a:endParaRPr>
          </a:p>
        </p:txBody>
      </p:sp>
      <p:sp>
        <p:nvSpPr>
          <p:cNvPr id="8" name="TextBox 7">
            <a:extLst>
              <a:ext uri="{FF2B5EF4-FFF2-40B4-BE49-F238E27FC236}">
                <a16:creationId xmlns:a16="http://schemas.microsoft.com/office/drawing/2014/main" id="{87387869-D687-B3C1-2D36-6E899A8BF0DB}"/>
              </a:ext>
            </a:extLst>
          </p:cNvPr>
          <p:cNvSpPr txBox="1"/>
          <p:nvPr/>
        </p:nvSpPr>
        <p:spPr>
          <a:xfrm>
            <a:off x="-53001" y="551133"/>
            <a:ext cx="3783390" cy="3354765"/>
          </a:xfrm>
          <a:prstGeom prst="rect">
            <a:avLst/>
          </a:prstGeom>
          <a:solidFill>
            <a:schemeClr val="bg1">
              <a:lumMod val="8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u="sng" dirty="0">
                <a:cs typeface="Calibri"/>
              </a:rPr>
              <a:t>I</a:t>
            </a:r>
            <a:r>
              <a:rPr lang="en-GB" sz="1200" b="1" u="sng" dirty="0">
                <a:cs typeface="Calibri"/>
              </a:rPr>
              <a:t>NTRODUCTION:</a:t>
            </a:r>
          </a:p>
          <a:p>
            <a:pPr algn="l"/>
            <a:r>
              <a:rPr lang="en-GB" sz="1100" b="0" i="0" dirty="0">
                <a:solidFill>
                  <a:srgbClr val="252525"/>
                </a:solidFill>
                <a:effectLst/>
              </a:rPr>
              <a:t>This study explores the advantages and disadvantages of Community Supported Agriculture (CSA) as a social movement to improve food security. It explores food insecurity, future generations, and barriers to a sustainable food supply chain. CSA promotes locally produced food, redefining the relationship between producer and consumer. Recent legislative changes have facilitated community-based initiatives to improve food access for low-income households and support rural communities. The findings could benefit practitioners, teachers, and academics in food security and create a platform for future research.</a:t>
            </a:r>
            <a:endParaRPr lang="en-GB" sz="1100" b="1" u="sng" dirty="0">
              <a:cs typeface="Calibri"/>
            </a:endParaRPr>
          </a:p>
          <a:p>
            <a:pPr algn="l"/>
            <a:endParaRPr lang="en-GB" sz="1200" b="1" u="sng" dirty="0">
              <a:cs typeface="Calibri"/>
            </a:endParaRPr>
          </a:p>
          <a:p>
            <a:pPr algn="l"/>
            <a:endParaRPr lang="en-GB" sz="1200" b="1" u="sng" dirty="0">
              <a:cs typeface="Calibri"/>
            </a:endParaRPr>
          </a:p>
          <a:p>
            <a:pPr algn="l"/>
            <a:endParaRPr lang="en-GB" sz="1200" b="1" u="sng" dirty="0">
              <a:cs typeface="Calibri"/>
            </a:endParaRPr>
          </a:p>
          <a:p>
            <a:pPr algn="l"/>
            <a:endParaRPr lang="en-GB" sz="1200" b="1" u="sng" dirty="0">
              <a:cs typeface="Calibri"/>
            </a:endParaRPr>
          </a:p>
          <a:p>
            <a:pPr algn="l"/>
            <a:endParaRPr lang="en-GB" sz="1200" b="1" u="sng" dirty="0">
              <a:cs typeface="Calibri"/>
            </a:endParaRPr>
          </a:p>
          <a:p>
            <a:pPr algn="l"/>
            <a:endParaRPr lang="en-GB" sz="1200" b="1" u="sng" dirty="0">
              <a:cs typeface="Calibri"/>
            </a:endParaRPr>
          </a:p>
        </p:txBody>
      </p:sp>
      <p:sp>
        <p:nvSpPr>
          <p:cNvPr id="9" name="TextBox 8">
            <a:extLst>
              <a:ext uri="{FF2B5EF4-FFF2-40B4-BE49-F238E27FC236}">
                <a16:creationId xmlns:a16="http://schemas.microsoft.com/office/drawing/2014/main" id="{4535AB16-D5ED-7B4F-877C-DF041468C40E}"/>
              </a:ext>
            </a:extLst>
          </p:cNvPr>
          <p:cNvSpPr txBox="1"/>
          <p:nvPr/>
        </p:nvSpPr>
        <p:spPr>
          <a:xfrm>
            <a:off x="-24149" y="3200688"/>
            <a:ext cx="3794936" cy="1754326"/>
          </a:xfrm>
          <a:prstGeom prst="rect">
            <a:avLst/>
          </a:prstGeom>
          <a:solidFill>
            <a:srgbClr val="C3ABD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cs typeface="Calibri"/>
              </a:rPr>
              <a:t>R</a:t>
            </a:r>
            <a:r>
              <a:rPr lang="en-GB" sz="1200" b="1" u="sng" dirty="0">
                <a:cs typeface="Calibri"/>
              </a:rPr>
              <a:t>ESEARCH QUESTIONS:</a:t>
            </a:r>
            <a:endParaRPr lang="en-US" dirty="0">
              <a:cs typeface="Calibri"/>
            </a:endParaRPr>
          </a:p>
          <a:p>
            <a:pPr marL="171450" indent="-171450">
              <a:buFont typeface="Arial"/>
              <a:buChar char="•"/>
            </a:pPr>
            <a:r>
              <a:rPr lang="en-GB" sz="1100" b="0" i="0" dirty="0">
                <a:effectLst/>
                <a:cs typeface="Calibri" panose="020F0502020204030204" pitchFamily="34" charset="0"/>
              </a:rPr>
              <a:t>What influences their current ways of grocery shopping?</a:t>
            </a:r>
          </a:p>
          <a:p>
            <a:pPr marL="171450" indent="-171450">
              <a:buFont typeface="Arial"/>
              <a:buChar char="•"/>
            </a:pPr>
            <a:r>
              <a:rPr lang="en-GB" sz="1100" b="0" i="0" dirty="0">
                <a:effectLst/>
              </a:rPr>
              <a:t>Have you made changes to purchasing habits due to financial reasons?</a:t>
            </a:r>
          </a:p>
          <a:p>
            <a:pPr marL="171450" indent="-171450">
              <a:buFont typeface="Arial"/>
              <a:buChar char="•"/>
            </a:pPr>
            <a:r>
              <a:rPr lang="en-GB" sz="1100" b="0" i="0" dirty="0">
                <a:effectLst/>
              </a:rPr>
              <a:t>Do you have any ethical/environmental considerations within to purchasing habits?</a:t>
            </a:r>
          </a:p>
          <a:p>
            <a:pPr marL="171450" indent="-171450">
              <a:buFont typeface="Arial"/>
              <a:buChar char="•"/>
            </a:pPr>
            <a:r>
              <a:rPr lang="en-GB" sz="1100" dirty="0">
                <a:cs typeface="Calibri" panose="020F0502020204030204" pitchFamily="34" charset="0"/>
              </a:rPr>
              <a:t>Had you heard of “community-supported agriculture” prior to becoming involved in this study?</a:t>
            </a:r>
          </a:p>
          <a:p>
            <a:pPr marL="171450" indent="-171450">
              <a:buFont typeface="Arial"/>
              <a:buChar char="•"/>
            </a:pPr>
            <a:r>
              <a:rPr lang="en-US" sz="1100" b="0" i="0" dirty="0">
                <a:effectLst/>
              </a:rPr>
              <a:t>What are your opinions on CSA’s </a:t>
            </a:r>
            <a:endParaRPr lang="en-US" sz="1100" dirty="0">
              <a:cs typeface="Calibri" panose="020F0502020204030204" pitchFamily="34" charset="0"/>
            </a:endParaRPr>
          </a:p>
        </p:txBody>
      </p:sp>
      <p:sp>
        <p:nvSpPr>
          <p:cNvPr id="10" name="TextBox 9">
            <a:extLst>
              <a:ext uri="{FF2B5EF4-FFF2-40B4-BE49-F238E27FC236}">
                <a16:creationId xmlns:a16="http://schemas.microsoft.com/office/drawing/2014/main" id="{6163A3AD-EC4A-6C3B-F272-F4A45575C453}"/>
              </a:ext>
            </a:extLst>
          </p:cNvPr>
          <p:cNvSpPr txBox="1"/>
          <p:nvPr/>
        </p:nvSpPr>
        <p:spPr>
          <a:xfrm>
            <a:off x="-15486" y="4947428"/>
            <a:ext cx="3763598" cy="1954381"/>
          </a:xfrm>
          <a:prstGeom prst="rect">
            <a:avLst/>
          </a:prstGeom>
          <a:solidFill>
            <a:schemeClr val="bg1">
              <a:lumMod val="9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cs typeface="Calibri"/>
              </a:rPr>
              <a:t>R</a:t>
            </a:r>
            <a:r>
              <a:rPr lang="en-GB" sz="1200" b="1" u="sng" dirty="0">
                <a:cs typeface="Calibri"/>
              </a:rPr>
              <a:t>ELEVENT LITERATURE:</a:t>
            </a:r>
            <a:endParaRPr lang="en-GB" dirty="0"/>
          </a:p>
          <a:p>
            <a:pPr marL="285750" indent="-285750">
              <a:buFont typeface="Arial"/>
              <a:buChar char="•"/>
            </a:pPr>
            <a:r>
              <a:rPr lang="en-GB" sz="1100" b="0" i="0" dirty="0">
                <a:effectLst/>
              </a:rPr>
              <a:t>Food and Agriculture Organization of the United Nations, (2023)</a:t>
            </a:r>
          </a:p>
          <a:p>
            <a:pPr marL="285750" indent="-285750">
              <a:buFont typeface="Arial"/>
              <a:buChar char="•"/>
            </a:pPr>
            <a:r>
              <a:rPr lang="en-GB" sz="1100" b="0" i="0" dirty="0">
                <a:effectLst/>
              </a:rPr>
              <a:t>Joseph Roundtree Foundation, (2022a).</a:t>
            </a:r>
            <a:endParaRPr lang="en-GB" sz="1100" dirty="0"/>
          </a:p>
          <a:p>
            <a:pPr marL="285750" indent="-285750">
              <a:buFont typeface="Arial"/>
              <a:buChar char="•"/>
            </a:pPr>
            <a:r>
              <a:rPr lang="en-GB" sz="1100" b="0" i="0" dirty="0">
                <a:effectLst/>
              </a:rPr>
              <a:t>Food and Agriculture Organisation, (1996).</a:t>
            </a:r>
          </a:p>
          <a:p>
            <a:pPr marL="285750" indent="-285750">
              <a:buFont typeface="Arial"/>
              <a:buChar char="•"/>
            </a:pPr>
            <a:r>
              <a:rPr lang="en-GB" sz="1100" b="0" i="0" dirty="0">
                <a:effectLst/>
              </a:rPr>
              <a:t>SDG2 (Zero Hunger), SDG3 (Good health and well-being), SDG11 (Sustainable cities and communities), SDG12 (Responsible consumption and production), and SDG13 (Climate action).</a:t>
            </a:r>
          </a:p>
          <a:p>
            <a:pPr marL="285750" indent="-285750">
              <a:buFont typeface="Arial"/>
              <a:buChar char="•"/>
            </a:pPr>
            <a:r>
              <a:rPr lang="en-GB" sz="1100" b="0" i="0" dirty="0">
                <a:effectLst/>
              </a:rPr>
              <a:t>Community Supported Agriculture (2022)</a:t>
            </a:r>
            <a:endParaRPr lang="en-GB" sz="1100" dirty="0">
              <a:cs typeface="Calibri"/>
            </a:endParaRPr>
          </a:p>
        </p:txBody>
      </p:sp>
      <p:sp>
        <p:nvSpPr>
          <p:cNvPr id="12" name="TextBox 11">
            <a:extLst>
              <a:ext uri="{FF2B5EF4-FFF2-40B4-BE49-F238E27FC236}">
                <a16:creationId xmlns:a16="http://schemas.microsoft.com/office/drawing/2014/main" id="{69F91801-97C4-FA25-1D1B-646277E9E1A1}"/>
              </a:ext>
            </a:extLst>
          </p:cNvPr>
          <p:cNvSpPr txBox="1"/>
          <p:nvPr/>
        </p:nvSpPr>
        <p:spPr>
          <a:xfrm>
            <a:off x="3753414" y="543439"/>
            <a:ext cx="3069455" cy="4062651"/>
          </a:xfrm>
          <a:prstGeom prst="rect">
            <a:avLst/>
          </a:prstGeom>
          <a:solidFill>
            <a:schemeClr val="bg1">
              <a:lumMod val="9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u="sng" dirty="0">
                <a:cs typeface="Calibri"/>
              </a:rPr>
              <a:t>M</a:t>
            </a:r>
            <a:r>
              <a:rPr lang="en-GB" sz="1200" b="1" u="sng" dirty="0">
                <a:cs typeface="Calibri"/>
              </a:rPr>
              <a:t>ETHODOLOGY:</a:t>
            </a:r>
          </a:p>
          <a:p>
            <a:r>
              <a:rPr lang="en-GB" sz="1100" dirty="0">
                <a:cs typeface="Calibri"/>
              </a:rPr>
              <a:t>The methodology section of the research was carried out using the research onion (Saunders, 2012). There are 6 layers to the onion which aids the researcher to discover a methodology, this research used the following methodology extracted from the layers of the research onion:</a:t>
            </a:r>
            <a:endParaRPr lang="en-GB" sz="1100" dirty="0">
              <a:ea typeface="Calibri"/>
              <a:cs typeface="Calibri"/>
            </a:endParaRPr>
          </a:p>
          <a:p>
            <a:pPr marL="342900" indent="-342900">
              <a:buAutoNum type="arabicPeriod"/>
            </a:pPr>
            <a:r>
              <a:rPr lang="en-GB" sz="1100" dirty="0">
                <a:cs typeface="Calibri"/>
              </a:rPr>
              <a:t>Philosophy was an </a:t>
            </a:r>
            <a:r>
              <a:rPr lang="en-GB" sz="1100" b="0" i="0" dirty="0">
                <a:solidFill>
                  <a:srgbClr val="000000"/>
                </a:solidFill>
                <a:effectLst/>
                <a:latin typeface="WordVisi_MSFontService"/>
              </a:rPr>
              <a:t>interpretivist </a:t>
            </a:r>
            <a:r>
              <a:rPr lang="en-GB" sz="1100" dirty="0">
                <a:cs typeface="Calibri"/>
              </a:rPr>
              <a:t> approach</a:t>
            </a:r>
            <a:endParaRPr lang="en-GB" sz="1100" dirty="0">
              <a:ea typeface="Calibri"/>
              <a:cs typeface="Calibri"/>
            </a:endParaRPr>
          </a:p>
          <a:p>
            <a:pPr marL="342900" indent="-342900">
              <a:buAutoNum type="arabicPeriod"/>
            </a:pPr>
            <a:r>
              <a:rPr lang="en-GB" sz="1100" dirty="0">
                <a:cs typeface="Calibri"/>
              </a:rPr>
              <a:t>The research approach was inductive</a:t>
            </a:r>
            <a:endParaRPr lang="en-GB" sz="1100" dirty="0">
              <a:ea typeface="Calibri"/>
              <a:cs typeface="Calibri"/>
            </a:endParaRPr>
          </a:p>
          <a:p>
            <a:pPr marL="342900" indent="-342900">
              <a:buAutoNum type="arabicPeriod"/>
            </a:pPr>
            <a:r>
              <a:rPr lang="en-GB" sz="1100" dirty="0">
                <a:cs typeface="Calibri"/>
              </a:rPr>
              <a:t>The research choices was a qualitative approach</a:t>
            </a:r>
            <a:endParaRPr lang="en-GB" sz="1100" dirty="0">
              <a:ea typeface="Calibri"/>
              <a:cs typeface="Calibri"/>
            </a:endParaRPr>
          </a:p>
          <a:p>
            <a:pPr marL="342900" indent="-342900">
              <a:buAutoNum type="arabicPeriod"/>
            </a:pPr>
            <a:r>
              <a:rPr lang="en-GB" sz="1100" dirty="0">
                <a:cs typeface="Calibri"/>
              </a:rPr>
              <a:t>Interviews were used to aid the research strategy</a:t>
            </a:r>
            <a:endParaRPr lang="en-GB" sz="1100" dirty="0">
              <a:ea typeface="Calibri"/>
              <a:cs typeface="Calibri"/>
            </a:endParaRPr>
          </a:p>
          <a:p>
            <a:pPr marL="342900" indent="-342900">
              <a:buAutoNum type="arabicPeriod"/>
            </a:pPr>
            <a:r>
              <a:rPr lang="en-GB" sz="1100" dirty="0">
                <a:cs typeface="Calibri"/>
              </a:rPr>
              <a:t>A cross-sectional time horizon was present</a:t>
            </a:r>
            <a:endParaRPr lang="en-GB" sz="1100" dirty="0">
              <a:ea typeface="Calibri"/>
              <a:cs typeface="Calibri"/>
            </a:endParaRPr>
          </a:p>
          <a:p>
            <a:pPr marL="342900" indent="-342900">
              <a:buAutoNum type="arabicPeriod"/>
            </a:pPr>
            <a:r>
              <a:rPr lang="en-GB" sz="1100" dirty="0">
                <a:cs typeface="Calibri"/>
              </a:rPr>
              <a:t>For the data collection and analysis, online interviews via Microsoft teams were used, participants were selected by a </a:t>
            </a:r>
            <a:r>
              <a:rPr lang="en-GB" sz="1100" b="0" i="0" dirty="0">
                <a:solidFill>
                  <a:srgbClr val="252525"/>
                </a:solidFill>
                <a:effectLst/>
                <a:latin typeface="Arial Nova" panose="020B0504020202020204" pitchFamily="34" charset="0"/>
              </a:rPr>
              <a:t>non-probable, purposive sampling method with N=8-10 participants.</a:t>
            </a:r>
          </a:p>
          <a:p>
            <a:pPr marL="342900" indent="-342900">
              <a:buAutoNum type="arabicPeriod"/>
            </a:pPr>
            <a:r>
              <a:rPr lang="en-GB" sz="1100" b="0" i="0" dirty="0">
                <a:solidFill>
                  <a:srgbClr val="000000"/>
                </a:solidFill>
                <a:effectLst/>
                <a:latin typeface="Arial Nova" panose="020B0504020202020204" pitchFamily="34" charset="0"/>
              </a:rPr>
              <a:t>thematic analysis method to interpret the qualitative data collected during the </a:t>
            </a:r>
            <a:r>
              <a:rPr lang="en-GB" sz="1100" b="0" i="0" dirty="0">
                <a:solidFill>
                  <a:srgbClr val="000000"/>
                </a:solidFill>
                <a:effectLst/>
                <a:latin typeface="Calibri" panose="020F0502020204030204" pitchFamily="34" charset="0"/>
                <a:cs typeface="Calibri" panose="020F0502020204030204" pitchFamily="34" charset="0"/>
              </a:rPr>
              <a:t>study </a:t>
            </a:r>
            <a:r>
              <a:rPr lang="en-US" sz="1100" b="0" i="0" dirty="0">
                <a:solidFill>
                  <a:srgbClr val="000000"/>
                </a:solidFill>
                <a:effectLst/>
                <a:latin typeface="Calibri" panose="020F0502020204030204" pitchFamily="34" charset="0"/>
                <a:cs typeface="Calibri" panose="020F0502020204030204" pitchFamily="34" charset="0"/>
              </a:rPr>
              <a:t>(Braun &amp; Clarke, 2006, pp. 77-101; Braun &amp; Clarke, 2022)</a:t>
            </a:r>
            <a:r>
              <a:rPr lang="en-GB" sz="1100" b="0" i="0" dirty="0">
                <a:solidFill>
                  <a:srgbClr val="000000"/>
                </a:solidFill>
                <a:effectLst/>
                <a:latin typeface="Calibri" panose="020F0502020204030204" pitchFamily="34" charset="0"/>
                <a:cs typeface="Calibri" panose="020F0502020204030204" pitchFamily="34" charset="0"/>
              </a:rPr>
              <a:t>.</a:t>
            </a:r>
            <a:endParaRPr lang="en-GB" sz="1100" dirty="0">
              <a:latin typeface="Calibri" panose="020F0502020204030204" pitchFamily="34" charset="0"/>
              <a:cs typeface="Calibri" panose="020F0502020204030204" pitchFamily="34" charset="0"/>
            </a:endParaRPr>
          </a:p>
        </p:txBody>
      </p:sp>
      <p:sp>
        <p:nvSpPr>
          <p:cNvPr id="13" name="TextBox 12">
            <a:extLst>
              <a:ext uri="{FF2B5EF4-FFF2-40B4-BE49-F238E27FC236}">
                <a16:creationId xmlns:a16="http://schemas.microsoft.com/office/drawing/2014/main" id="{DC0A79E5-FF46-9B68-8AFD-7FE1100BC3B1}"/>
              </a:ext>
            </a:extLst>
          </p:cNvPr>
          <p:cNvSpPr txBox="1"/>
          <p:nvPr/>
        </p:nvSpPr>
        <p:spPr>
          <a:xfrm>
            <a:off x="6822869" y="523031"/>
            <a:ext cx="2683273" cy="4431983"/>
          </a:xfrm>
          <a:prstGeom prst="rect">
            <a:avLst/>
          </a:prstGeom>
          <a:solidFill>
            <a:schemeClr val="bg1">
              <a:lumMod val="8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u="sng" dirty="0">
                <a:cs typeface="Calibri"/>
              </a:rPr>
              <a:t>F</a:t>
            </a:r>
            <a:r>
              <a:rPr lang="en-GB" sz="1200" b="1" u="sng" dirty="0">
                <a:cs typeface="Calibri"/>
              </a:rPr>
              <a:t>indings:</a:t>
            </a:r>
          </a:p>
          <a:p>
            <a:pPr marL="171450" indent="-171450">
              <a:buFont typeface="Arial" panose="020B0604020202020204" pitchFamily="34" charset="0"/>
              <a:buChar char="•"/>
            </a:pPr>
            <a:r>
              <a:rPr lang="en-GB" sz="1100" dirty="0">
                <a:cs typeface="Calibri"/>
              </a:rPr>
              <a:t>According to the findings </a:t>
            </a:r>
            <a:r>
              <a:rPr lang="en-GB" sz="1100" b="0" i="0" dirty="0">
                <a:solidFill>
                  <a:srgbClr val="000000"/>
                </a:solidFill>
                <a:effectLst/>
              </a:rPr>
              <a:t>participants' consumer behaviours revolve around three key factors: convenience, budget, and quality.</a:t>
            </a:r>
          </a:p>
          <a:p>
            <a:pPr marL="171450" indent="-171450">
              <a:buFont typeface="Arial" panose="020B0604020202020204" pitchFamily="34" charset="0"/>
              <a:buChar char="•"/>
            </a:pPr>
            <a:r>
              <a:rPr lang="en-GB" sz="1100" b="0" i="0" dirty="0">
                <a:solidFill>
                  <a:srgbClr val="000000"/>
                </a:solidFill>
                <a:effectLst/>
              </a:rPr>
              <a:t>However, the researcher questioned convenience, as analysis revealed that the participants' shopping habits had changed to include shopping at multiple locations and some increasing the frequency of shops.</a:t>
            </a:r>
          </a:p>
          <a:p>
            <a:pPr marL="171450" indent="-171450">
              <a:buFont typeface="Arial" panose="020B0604020202020204" pitchFamily="34" charset="0"/>
              <a:buChar char="•"/>
            </a:pPr>
            <a:r>
              <a:rPr lang="en-GB" sz="1100" dirty="0">
                <a:solidFill>
                  <a:srgbClr val="000000"/>
                </a:solidFill>
              </a:rPr>
              <a:t>P</a:t>
            </a:r>
            <a:r>
              <a:rPr lang="en-GB" sz="1100" b="0" i="0" dirty="0">
                <a:solidFill>
                  <a:srgbClr val="000000"/>
                </a:solidFill>
                <a:effectLst/>
              </a:rPr>
              <a:t>articipants' ethical choices revolved around food waste and packaging.</a:t>
            </a:r>
          </a:p>
          <a:p>
            <a:pPr marL="171450" indent="-171450">
              <a:buFont typeface="Arial" panose="020B0604020202020204" pitchFamily="34" charset="0"/>
              <a:buChar char="•"/>
            </a:pPr>
            <a:r>
              <a:rPr lang="en-GB" sz="1100" b="0" i="0" dirty="0">
                <a:solidFill>
                  <a:srgbClr val="000000"/>
                </a:solidFill>
                <a:effectLst/>
              </a:rPr>
              <a:t>when their ethical values were further explored, they would like to support local and consume higher quality produce, however, question the </a:t>
            </a:r>
            <a:r>
              <a:rPr lang="en-GB" sz="1100" b="0" i="0" dirty="0">
                <a:solidFill>
                  <a:srgbClr val="000000"/>
                </a:solidFill>
                <a:effectLst/>
                <a:cs typeface="Calibri" panose="020F0502020204030204" pitchFamily="34" charset="0"/>
              </a:rPr>
              <a:t>financial cost of achieving this.</a:t>
            </a:r>
            <a:r>
              <a:rPr lang="en-GB" sz="1100" dirty="0">
                <a:solidFill>
                  <a:srgbClr val="000000"/>
                </a:solidFill>
                <a:latin typeface="Calibri" panose="020F0502020204030204" pitchFamily="34" charset="0"/>
                <a:cs typeface="Calibri" panose="020F0502020204030204" pitchFamily="34" charset="0"/>
              </a:rPr>
              <a:t> </a:t>
            </a:r>
          </a:p>
          <a:p>
            <a:pPr marL="171450" indent="-171450">
              <a:buFont typeface="Arial" panose="020B0604020202020204" pitchFamily="34" charset="0"/>
              <a:buChar char="•"/>
            </a:pPr>
            <a:r>
              <a:rPr lang="en-GB" sz="1100" dirty="0">
                <a:solidFill>
                  <a:srgbClr val="000000"/>
                </a:solidFill>
                <a:latin typeface="Calibri" panose="020F0502020204030204" pitchFamily="34" charset="0"/>
                <a:cs typeface="Calibri" panose="020F0502020204030204" pitchFamily="34" charset="0"/>
              </a:rPr>
              <a:t>Two of the participants' freedom of choice was somewhat limited due to financial constraints</a:t>
            </a:r>
            <a:r>
              <a:rPr lang="en-GB" sz="1100" dirty="0">
                <a:solidFill>
                  <a:srgbClr val="000000"/>
                </a:solidFill>
                <a:cs typeface="Calibri" panose="020F0502020204030204" pitchFamily="34" charset="0"/>
              </a:rPr>
              <a:t>. The researcher argued, that these partici</a:t>
            </a:r>
            <a:r>
              <a:rPr lang="en-GB" sz="1100" b="0" i="0" dirty="0">
                <a:solidFill>
                  <a:srgbClr val="000000"/>
                </a:solidFill>
                <a:effectLst/>
              </a:rPr>
              <a:t>pants could fall at the bottom of Maslow's hierarchy, </a:t>
            </a:r>
            <a:r>
              <a:rPr lang="en-GB" sz="1100" dirty="0">
                <a:solidFill>
                  <a:srgbClr val="000000"/>
                </a:solidFill>
              </a:rPr>
              <a:t>due to </a:t>
            </a:r>
            <a:r>
              <a:rPr lang="en-GB" sz="1100" b="0" i="0" dirty="0">
                <a:solidFill>
                  <a:srgbClr val="000000"/>
                </a:solidFill>
                <a:effectLst/>
              </a:rPr>
              <a:t>their basic "physiological needs" of food not being met.</a:t>
            </a:r>
            <a:endParaRPr lang="en-GB" sz="1100" dirty="0">
              <a:cs typeface="Calibri" panose="020F0502020204030204" pitchFamily="34" charset="0"/>
            </a:endParaRPr>
          </a:p>
        </p:txBody>
      </p:sp>
      <p:sp>
        <p:nvSpPr>
          <p:cNvPr id="17" name="TextBox 16">
            <a:extLst>
              <a:ext uri="{FF2B5EF4-FFF2-40B4-BE49-F238E27FC236}">
                <a16:creationId xmlns:a16="http://schemas.microsoft.com/office/drawing/2014/main" id="{F834118B-BCF0-2896-4F50-2FD67F1CEC8B}"/>
              </a:ext>
            </a:extLst>
          </p:cNvPr>
          <p:cNvSpPr txBox="1"/>
          <p:nvPr/>
        </p:nvSpPr>
        <p:spPr>
          <a:xfrm>
            <a:off x="9478297" y="529491"/>
            <a:ext cx="2694819" cy="1723549"/>
          </a:xfrm>
          <a:prstGeom prst="rect">
            <a:avLst/>
          </a:prstGeom>
          <a:solidFill>
            <a:schemeClr val="bg1">
              <a:lumMod val="9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cs typeface="Calibri"/>
              </a:rPr>
              <a:t>C</a:t>
            </a:r>
            <a:r>
              <a:rPr lang="en-GB" sz="1200" b="1" u="sng" dirty="0">
                <a:cs typeface="Calibri"/>
              </a:rPr>
              <a:t>onclusion :</a:t>
            </a:r>
          </a:p>
          <a:p>
            <a:r>
              <a:rPr lang="en-GB" sz="1100" dirty="0">
                <a:cs typeface="Calibri"/>
              </a:rPr>
              <a:t>The analysis does show a positive perception towards CSA, and </a:t>
            </a:r>
            <a:r>
              <a:rPr lang="en-GB" sz="1100" b="0" i="0" dirty="0">
                <a:solidFill>
                  <a:srgbClr val="000000"/>
                </a:solidFill>
                <a:effectLst/>
              </a:rPr>
              <a:t>participants </a:t>
            </a:r>
            <a:r>
              <a:rPr lang="en-GB" sz="1100" b="0" i="0" dirty="0">
                <a:solidFill>
                  <a:srgbClr val="000000"/>
                </a:solidFill>
                <a:effectLst/>
                <a:latin typeface="Calibri" panose="020F0502020204030204" pitchFamily="34" charset="0"/>
                <a:cs typeface="Calibri" panose="020F0502020204030204" pitchFamily="34" charset="0"/>
              </a:rPr>
              <a:t>overall were interested in supporting local producers and communities. However, the barriers were costs, and the requirement to make changes to afford a sustainable lifestyle choice.  </a:t>
            </a:r>
          </a:p>
          <a:p>
            <a:endParaRPr lang="en-GB" sz="1100" dirty="0">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E323073D-EB74-F2AA-E2DD-02BF318F1292}"/>
              </a:ext>
            </a:extLst>
          </p:cNvPr>
          <p:cNvSpPr txBox="1"/>
          <p:nvPr/>
        </p:nvSpPr>
        <p:spPr>
          <a:xfrm>
            <a:off x="9517592" y="2208217"/>
            <a:ext cx="2694819" cy="2739211"/>
          </a:xfrm>
          <a:prstGeom prst="rect">
            <a:avLst/>
          </a:prstGeom>
          <a:solidFill>
            <a:srgbClr val="C3ABD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u="sng" dirty="0">
                <a:cs typeface="Calibri"/>
              </a:rPr>
              <a:t>R</a:t>
            </a:r>
            <a:r>
              <a:rPr lang="en-GB" sz="1200" b="1" u="sng" dirty="0">
                <a:cs typeface="Calibri"/>
              </a:rPr>
              <a:t>ecommendations:</a:t>
            </a:r>
          </a:p>
          <a:p>
            <a:pPr marL="228600" indent="-228600" algn="l">
              <a:buAutoNum type="arabicPeriod"/>
            </a:pPr>
            <a:r>
              <a:rPr lang="en-GB" sz="1100" dirty="0">
                <a:cs typeface="Calibri"/>
              </a:rPr>
              <a:t>CSA network advancement requires everyone's access, fostering community support, food and job opportunities, and meeting global warming targets. Expanding delivery supply chain to accommodate workplaces and schools can help overcome time constraints and access barriers.</a:t>
            </a:r>
          </a:p>
          <a:p>
            <a:pPr marL="228600" indent="-228600" algn="l">
              <a:buAutoNum type="arabicPeriod"/>
            </a:pPr>
            <a:r>
              <a:rPr lang="en-GB" sz="1100" b="0" i="0" dirty="0">
                <a:solidFill>
                  <a:srgbClr val="000000"/>
                </a:solidFill>
                <a:effectLst/>
              </a:rPr>
              <a:t>CSA advertising and education should be expanded; the majority of participants had no experience with CSA, but some were avid gardeners interested in obtaining healthier food options and a sustainable future. </a:t>
            </a:r>
            <a:endParaRPr lang="en-GB" sz="1100" b="1" dirty="0">
              <a:cs typeface="Calibri"/>
            </a:endParaRPr>
          </a:p>
        </p:txBody>
      </p:sp>
      <p:sp>
        <p:nvSpPr>
          <p:cNvPr id="20" name="TextBox 19">
            <a:extLst>
              <a:ext uri="{FF2B5EF4-FFF2-40B4-BE49-F238E27FC236}">
                <a16:creationId xmlns:a16="http://schemas.microsoft.com/office/drawing/2014/main" id="{CF43662C-9031-2378-9D57-207F00882994}"/>
              </a:ext>
            </a:extLst>
          </p:cNvPr>
          <p:cNvSpPr txBox="1"/>
          <p:nvPr/>
        </p:nvSpPr>
        <p:spPr>
          <a:xfrm>
            <a:off x="3751069" y="4571520"/>
            <a:ext cx="3049125" cy="2693045"/>
          </a:xfrm>
          <a:prstGeom prst="rect">
            <a:avLst/>
          </a:prstGeom>
          <a:solidFill>
            <a:schemeClr val="bg1">
              <a:lumMod val="8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100" b="1" u="sng" dirty="0">
                <a:cs typeface="Calibri"/>
              </a:rPr>
              <a:t>References:</a:t>
            </a:r>
          </a:p>
          <a:p>
            <a:pPr marL="171450" indent="-171450">
              <a:buFont typeface="Arial" panose="020B0604020202020204" pitchFamily="34" charset="0"/>
              <a:buChar char="•"/>
            </a:pPr>
            <a:r>
              <a:rPr lang="en-GB" sz="1200" b="0" i="0" dirty="0">
                <a:solidFill>
                  <a:srgbClr val="000000"/>
                </a:solidFill>
                <a:effectLst/>
                <a:latin typeface="Calibri" panose="020F0502020204030204" pitchFamily="34" charset="0"/>
                <a:cs typeface="Calibri" panose="020F0502020204030204" pitchFamily="34" charset="0"/>
              </a:rPr>
              <a:t>Saunders, M. (2012). Research Methods for Business Students . Harlow: Pearson Education Ltd. </a:t>
            </a:r>
          </a:p>
          <a:p>
            <a:pPr marL="171450" indent="-171450">
              <a:buFont typeface="Arial" panose="020B0604020202020204" pitchFamily="34" charset="0"/>
              <a:buChar char="•"/>
            </a:pPr>
            <a:r>
              <a:rPr lang="en-GB" sz="1100" b="0" i="0" dirty="0">
                <a:solidFill>
                  <a:srgbClr val="000000"/>
                </a:solidFill>
                <a:effectLst/>
              </a:rPr>
              <a:t>Braun, &amp; Clarke, V. (2006). Using thematic analysis in psychology. Qualitative Research in Psychology, 3(2), 77–101. </a:t>
            </a:r>
            <a:r>
              <a:rPr lang="en-GB" sz="1100" b="0" i="0" dirty="0">
                <a:solidFill>
                  <a:srgbClr val="000000"/>
                </a:solidFill>
                <a:effectLst/>
                <a:hlinkClick r:id="rId3"/>
              </a:rPr>
              <a:t>https://doi.org/10.1191/1478088706qp063oa</a:t>
            </a:r>
            <a:r>
              <a:rPr lang="en-GB" sz="1100" b="0" i="0" dirty="0">
                <a:solidFill>
                  <a:srgbClr val="000000"/>
                </a:solidFill>
                <a:effectLst/>
              </a:rPr>
              <a:t>.</a:t>
            </a:r>
          </a:p>
          <a:p>
            <a:pPr marL="171450" indent="-171450">
              <a:buFont typeface="Arial" panose="020B0604020202020204" pitchFamily="34" charset="0"/>
              <a:buChar char="•"/>
            </a:pPr>
            <a:r>
              <a:rPr lang="en-GB" sz="1100" b="0" i="0" dirty="0">
                <a:solidFill>
                  <a:srgbClr val="000000"/>
                </a:solidFill>
                <a:effectLst/>
              </a:rPr>
              <a:t>Braun, &amp; Clarke, V. (2022). Thematic analysis : a practical guide. SAGE Publications.</a:t>
            </a:r>
            <a:r>
              <a:rPr lang="en-US" sz="1100" b="0" i="0" dirty="0">
                <a:solidFill>
                  <a:srgbClr val="000000"/>
                </a:solidFill>
                <a:effectLst/>
              </a:rPr>
              <a:t> </a:t>
            </a:r>
          </a:p>
          <a:p>
            <a:pPr marL="171450" indent="-171450">
              <a:buFont typeface="Arial" panose="020B0604020202020204" pitchFamily="34" charset="0"/>
              <a:buChar char="•"/>
            </a:pPr>
            <a:r>
              <a:rPr lang="en-GB" sz="1100" b="0" i="0" dirty="0">
                <a:effectLst/>
              </a:rPr>
              <a:t>(Community Supported Agriculture, 2022)</a:t>
            </a:r>
          </a:p>
          <a:p>
            <a:pPr marL="171450" indent="-171450">
              <a:buFont typeface="Arial" panose="020B0604020202020204" pitchFamily="34" charset="0"/>
              <a:buChar char="•"/>
            </a:pPr>
            <a:r>
              <a:rPr lang="en-GB" sz="1100" b="0" i="0" dirty="0">
                <a:solidFill>
                  <a:srgbClr val="000000"/>
                </a:solidFill>
                <a:effectLst/>
                <a:latin typeface="WordVisi_MSFontService"/>
              </a:rPr>
              <a:t>(Food and Agricultural organization of the United Nations, 2022). </a:t>
            </a:r>
            <a:endParaRPr lang="en-GB" sz="1100" dirty="0">
              <a:cs typeface="Calibri"/>
            </a:endParaRPr>
          </a:p>
          <a:p>
            <a:pPr marL="171450" indent="-171450">
              <a:buFont typeface="Arial" panose="020B0604020202020204" pitchFamily="34" charset="0"/>
              <a:buChar char="•"/>
            </a:pPr>
            <a:endParaRPr lang="en-US" sz="1100" b="0" i="0" dirty="0">
              <a:solidFill>
                <a:srgbClr val="000000"/>
              </a:solidFill>
              <a:effectLst/>
            </a:endParaRPr>
          </a:p>
          <a:p>
            <a:pPr marL="171450" indent="-171450">
              <a:buFont typeface="Arial" panose="020B0604020202020204" pitchFamily="34" charset="0"/>
              <a:buChar char="•"/>
            </a:pPr>
            <a:endParaRPr lang="en-GB" sz="1200" u="sng" dirty="0">
              <a:latin typeface="Calibri" panose="020F0502020204030204" pitchFamily="34" charset="0"/>
              <a:ea typeface="+mn-lt"/>
              <a:cs typeface="Calibri" panose="020F0502020204030204" pitchFamily="34" charset="0"/>
            </a:endParaRPr>
          </a:p>
        </p:txBody>
      </p:sp>
      <p:pic>
        <p:nvPicPr>
          <p:cNvPr id="1026" name="Picture 2">
            <a:extLst>
              <a:ext uri="{FF2B5EF4-FFF2-40B4-BE49-F238E27FC236}">
                <a16:creationId xmlns:a16="http://schemas.microsoft.com/office/drawing/2014/main" id="{C4E841F4-B5C4-6F60-8AF6-7BABE89A499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22868" y="4922236"/>
            <a:ext cx="5369131" cy="23423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64</TotalTime>
  <Words>735</Words>
  <Application>Microsoft Office PowerPoint</Application>
  <PresentationFormat>Widescreen</PresentationFormat>
  <Paragraphs>45</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Arial Nova</vt:lpstr>
      <vt:lpstr>Calibri</vt:lpstr>
      <vt:lpstr>Calibri Light</vt:lpstr>
      <vt:lpstr>WordVisi_MSFontService</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Shore</dc:creator>
  <cp:lastModifiedBy>Christine Joy (2009194)</cp:lastModifiedBy>
  <cp:revision>519</cp:revision>
  <dcterms:created xsi:type="dcterms:W3CDTF">2022-04-14T07:41:40Z</dcterms:created>
  <dcterms:modified xsi:type="dcterms:W3CDTF">2023-07-25T18:05:14Z</dcterms:modified>
</cp:coreProperties>
</file>