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74" r:id="rId2"/>
    <p:sldId id="256" r:id="rId3"/>
    <p:sldId id="273" r:id="rId4"/>
    <p:sldId id="257" r:id="rId5"/>
    <p:sldId id="260" r:id="rId6"/>
    <p:sldId id="259" r:id="rId7"/>
    <p:sldId id="261" r:id="rId8"/>
    <p:sldId id="265" r:id="rId9"/>
    <p:sldId id="269" r:id="rId10"/>
    <p:sldId id="272" r:id="rId11"/>
    <p:sldId id="271" r:id="rId12"/>
    <p:sldId id="270" r:id="rId13"/>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6" d="100"/>
          <a:sy n="46" d="100"/>
        </p:scale>
        <p:origin x="756" y="5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19" Type="http://schemas.microsoft.com/office/2016/11/relationships/changesInfo" Target="changesInfos/changesInfo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l Sandu" userId="d82250ba-2b4b-42ae-97d1-bc94b8c74269" providerId="ADAL" clId="{3FE0420B-8D6E-ED4C-A8CA-4648CC272042}"/>
    <pc:docChg chg="addSld modSld sldOrd">
      <pc:chgData name="Abel Sandu" userId="d82250ba-2b4b-42ae-97d1-bc94b8c74269" providerId="ADAL" clId="{3FE0420B-8D6E-ED4C-A8CA-4648CC272042}" dt="2022-04-13T11:13:17.662" v="386" actId="20577"/>
      <pc:docMkLst>
        <pc:docMk/>
      </pc:docMkLst>
      <pc:sldChg chg="modSp">
        <pc:chgData name="Abel Sandu" userId="d82250ba-2b4b-42ae-97d1-bc94b8c74269" providerId="ADAL" clId="{3FE0420B-8D6E-ED4C-A8CA-4648CC272042}" dt="2022-04-13T11:13:17.662" v="386" actId="20577"/>
        <pc:sldMkLst>
          <pc:docMk/>
          <pc:sldMk cId="1874267476" sldId="273"/>
        </pc:sldMkLst>
        <pc:spChg chg="mod">
          <ac:chgData name="Abel Sandu" userId="d82250ba-2b4b-42ae-97d1-bc94b8c74269" providerId="ADAL" clId="{3FE0420B-8D6E-ED4C-A8CA-4648CC272042}" dt="2022-04-13T11:13:17.662" v="386" actId="20577"/>
          <ac:spMkLst>
            <pc:docMk/>
            <pc:sldMk cId="1874267476" sldId="273"/>
            <ac:spMk id="18" creationId="{5B3DBC10-DF2E-4D8C-B8ED-E37984283556}"/>
          </ac:spMkLst>
        </pc:spChg>
      </pc:sldChg>
      <pc:sldChg chg="modSp new ord">
        <pc:chgData name="Abel Sandu" userId="d82250ba-2b4b-42ae-97d1-bc94b8c74269" providerId="ADAL" clId="{3FE0420B-8D6E-ED4C-A8CA-4648CC272042}" dt="2022-04-13T11:11:03.037" v="384" actId="20577"/>
        <pc:sldMkLst>
          <pc:docMk/>
          <pc:sldMk cId="1157868316" sldId="274"/>
        </pc:sldMkLst>
        <pc:spChg chg="mod">
          <ac:chgData name="Abel Sandu" userId="d82250ba-2b4b-42ae-97d1-bc94b8c74269" providerId="ADAL" clId="{3FE0420B-8D6E-ED4C-A8CA-4648CC272042}" dt="2022-04-13T11:05:30.614" v="76" actId="14100"/>
          <ac:spMkLst>
            <pc:docMk/>
            <pc:sldMk cId="1157868316" sldId="274"/>
            <ac:spMk id="2" creationId="{9FD05AA5-1D13-414B-84F1-CCE2701A85D3}"/>
          </ac:spMkLst>
        </pc:spChg>
        <pc:spChg chg="mod">
          <ac:chgData name="Abel Sandu" userId="d82250ba-2b4b-42ae-97d1-bc94b8c74269" providerId="ADAL" clId="{3FE0420B-8D6E-ED4C-A8CA-4648CC272042}" dt="2022-04-13T11:11:03.037" v="384" actId="20577"/>
          <ac:spMkLst>
            <pc:docMk/>
            <pc:sldMk cId="1157868316" sldId="274"/>
            <ac:spMk id="3" creationId="{0C81FF28-9CB2-1348-8992-699DB556F57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69B4892C-DACA-449F-ADF2-76696A0AA8D2}" type="datetimeFigureOut">
              <a:rPr lang="en-US" smtClean="0"/>
              <a:t>4/13/2022</a:t>
            </a:fld>
            <a:endParaRPr lang="en-US"/>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713E92BD-4296-41FD-ABE5-E7FA48F1C83B}" type="slidenum">
              <a:rPr lang="en-US" smtClean="0"/>
              <a:t>‹#›</a:t>
            </a:fld>
            <a:endParaRPr lang="en-US"/>
          </a:p>
        </p:txBody>
      </p:sp>
    </p:spTree>
    <p:extLst>
      <p:ext uri="{BB962C8B-B14F-4D97-AF65-F5344CB8AC3E}">
        <p14:creationId xmlns:p14="http://schemas.microsoft.com/office/powerpoint/2010/main" val="922334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Specific, Measurable, Achievable, Realistic and timely Using this approach, </a:t>
            </a:r>
            <a:r>
              <a:rPr lang="en-US" sz="1200" kern="1200" dirty="0" err="1">
                <a:solidFill>
                  <a:schemeClr val="tx1"/>
                </a:solidFill>
                <a:effectLst/>
                <a:latin typeface="+mn-lt"/>
                <a:ea typeface="+mn-ea"/>
                <a:cs typeface="+mn-cs"/>
              </a:rPr>
              <a:t>comapny</a:t>
            </a:r>
            <a:r>
              <a:rPr lang="en-US" sz="1200" kern="1200" dirty="0">
                <a:solidFill>
                  <a:schemeClr val="tx1"/>
                </a:solidFill>
                <a:effectLst/>
                <a:latin typeface="+mn-lt"/>
                <a:ea typeface="+mn-ea"/>
                <a:cs typeface="+mn-cs"/>
              </a:rPr>
              <a:t> may rest assured that all of goals have been thoroughly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It also helps company to understand the consequences of making goals (Routledge et al., 2017)</a:t>
            </a:r>
          </a:p>
          <a:p>
            <a:endParaRPr lang="en-US" dirty="0"/>
          </a:p>
        </p:txBody>
      </p:sp>
      <p:sp>
        <p:nvSpPr>
          <p:cNvPr id="4" name="Slide Number Placeholder 3"/>
          <p:cNvSpPr>
            <a:spLocks noGrp="1"/>
          </p:cNvSpPr>
          <p:nvPr>
            <p:ph type="sldNum" sz="quarter" idx="5"/>
          </p:nvPr>
        </p:nvSpPr>
        <p:spPr/>
        <p:txBody>
          <a:bodyPr/>
          <a:lstStyle/>
          <a:p>
            <a:fld id="{713E92BD-4296-41FD-ABE5-E7FA48F1C83B}" type="slidenum">
              <a:rPr lang="en-US" smtClean="0"/>
              <a:t>7</a:t>
            </a:fld>
            <a:endParaRPr lang="en-US"/>
          </a:p>
        </p:txBody>
      </p:sp>
    </p:spTree>
    <p:extLst>
      <p:ext uri="{BB962C8B-B14F-4D97-AF65-F5344CB8AC3E}">
        <p14:creationId xmlns:p14="http://schemas.microsoft.com/office/powerpoint/2010/main" val="2019057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a pharmaceutical company, company must also consider resources, which adds another dimension to planning and scheduling (apart from time). As a result, many projects are constrained by a lack of resources of various kinds. In some cases, multiple activities may compete for a limited number of the same resources, making it difficult to answer all of the requests simultaneously. If the available resources are insufficient. As a result of better resource management, company are able to provide power and services more frequently and on time. This is because better resource management increases both the availability of resources and the accuracy of timetable predictions (Routledge et al., 2017)</a:t>
            </a:r>
            <a:endParaRPr lang="en-US" dirty="0"/>
          </a:p>
        </p:txBody>
      </p:sp>
      <p:sp>
        <p:nvSpPr>
          <p:cNvPr id="4" name="Slide Number Placeholder 3"/>
          <p:cNvSpPr>
            <a:spLocks noGrp="1"/>
          </p:cNvSpPr>
          <p:nvPr>
            <p:ph type="sldNum" sz="quarter" idx="5"/>
          </p:nvPr>
        </p:nvSpPr>
        <p:spPr/>
        <p:txBody>
          <a:bodyPr/>
          <a:lstStyle/>
          <a:p>
            <a:fld id="{713E92BD-4296-41FD-ABE5-E7FA48F1C83B}" type="slidenum">
              <a:rPr lang="en-US" smtClean="0"/>
              <a:t>8</a:t>
            </a:fld>
            <a:endParaRPr lang="en-US"/>
          </a:p>
        </p:txBody>
      </p:sp>
    </p:spTree>
    <p:extLst>
      <p:ext uri="{BB962C8B-B14F-4D97-AF65-F5344CB8AC3E}">
        <p14:creationId xmlns:p14="http://schemas.microsoft.com/office/powerpoint/2010/main" val="370940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Risk identification and assessment is often handled carelessly by many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There are times when unforeseen threats arise that have not been anticipated or planned for, and they must be dealt with on an emergency basis rather than anticipated and guarded against in a planned and methodical manner. In order to avoid problems in the future, hazards must be identified and tracked down as soon as they occur. Instead of examining each risk one by one, it is much more effective to group them into categories and then seek for potential dangers inside each category. The usual phases of risk assessment are as follows. People with health issues haven't been investigated to discover if the launch of a multivitamin product, for example, has any detrimental effects (Guinto, R., 2018)</a:t>
            </a:r>
          </a:p>
          <a:p>
            <a:endParaRPr lang="en-US" dirty="0"/>
          </a:p>
        </p:txBody>
      </p:sp>
      <p:sp>
        <p:nvSpPr>
          <p:cNvPr id="4" name="Slide Number Placeholder 3"/>
          <p:cNvSpPr>
            <a:spLocks noGrp="1"/>
          </p:cNvSpPr>
          <p:nvPr>
            <p:ph type="sldNum" sz="quarter" idx="5"/>
          </p:nvPr>
        </p:nvSpPr>
        <p:spPr/>
        <p:txBody>
          <a:bodyPr/>
          <a:lstStyle/>
          <a:p>
            <a:fld id="{713E92BD-4296-41FD-ABE5-E7FA48F1C83B}" type="slidenum">
              <a:rPr lang="en-US" smtClean="0"/>
              <a:t>9</a:t>
            </a:fld>
            <a:endParaRPr lang="en-US"/>
          </a:p>
        </p:txBody>
      </p:sp>
    </p:spTree>
    <p:extLst>
      <p:ext uri="{BB962C8B-B14F-4D97-AF65-F5344CB8AC3E}">
        <p14:creationId xmlns:p14="http://schemas.microsoft.com/office/powerpoint/2010/main" val="1430746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13E92BD-4296-41FD-ABE5-E7FA48F1C83B}" type="slidenum">
              <a:rPr lang="en-US" smtClean="0"/>
              <a:t>10</a:t>
            </a:fld>
            <a:endParaRPr lang="en-US"/>
          </a:p>
        </p:txBody>
      </p:sp>
    </p:spTree>
    <p:extLst>
      <p:ext uri="{BB962C8B-B14F-4D97-AF65-F5344CB8AC3E}">
        <p14:creationId xmlns:p14="http://schemas.microsoft.com/office/powerpoint/2010/main" val="4004322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4/13/2022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8550" b="1" i="0">
                <a:solidFill>
                  <a:srgbClr val="DEEB33"/>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4/13/2022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8550" b="1" i="0">
                <a:solidFill>
                  <a:srgbClr val="DEEB33"/>
                </a:solidFill>
                <a:latin typeface="Arial"/>
                <a:cs typeface="Arial"/>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4/13/2022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78" y="0"/>
            <a:ext cx="18288000" cy="7000875"/>
          </a:xfrm>
          <a:custGeom>
            <a:avLst/>
            <a:gdLst/>
            <a:ahLst/>
            <a:cxnLst/>
            <a:rect l="l" t="t" r="r" b="b"/>
            <a:pathLst>
              <a:path w="18288000" h="7000875">
                <a:moveTo>
                  <a:pt x="18287845" y="7000867"/>
                </a:moveTo>
                <a:lnTo>
                  <a:pt x="0" y="7000867"/>
                </a:lnTo>
                <a:lnTo>
                  <a:pt x="0" y="0"/>
                </a:lnTo>
                <a:lnTo>
                  <a:pt x="18287845" y="0"/>
                </a:lnTo>
                <a:lnTo>
                  <a:pt x="18287845" y="7000867"/>
                </a:lnTo>
                <a:close/>
              </a:path>
            </a:pathLst>
          </a:custGeom>
          <a:solidFill>
            <a:srgbClr val="202A3C"/>
          </a:solidFill>
        </p:spPr>
        <p:txBody>
          <a:bodyPr wrap="square" lIns="0" tIns="0" rIns="0" bIns="0" rtlCol="0"/>
          <a:lstStyle/>
          <a:p>
            <a:endParaRPr/>
          </a:p>
        </p:txBody>
      </p:sp>
      <p:sp>
        <p:nvSpPr>
          <p:cNvPr id="17" name="bg object 17"/>
          <p:cNvSpPr/>
          <p:nvPr/>
        </p:nvSpPr>
        <p:spPr>
          <a:xfrm>
            <a:off x="1426387" y="907685"/>
            <a:ext cx="234074" cy="244149"/>
          </a:xfrm>
          <a:prstGeom prst="rect">
            <a:avLst/>
          </a:prstGeom>
          <a:blipFill>
            <a:blip r:embed="rId2" cstate="print"/>
            <a:stretch>
              <a:fillRect/>
            </a:stretch>
          </a:blip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8550" b="1" i="0">
                <a:solidFill>
                  <a:srgbClr val="DEEB33"/>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4/13/2022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4/13/2022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theme" Target="../theme/theme1.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1045" y="0"/>
            <a:ext cx="3419475" cy="3429000"/>
          </a:xfrm>
          <a:custGeom>
            <a:avLst/>
            <a:gdLst/>
            <a:ahLst/>
            <a:cxnLst/>
            <a:rect l="l" t="t" r="r" b="b"/>
            <a:pathLst>
              <a:path w="3419475" h="3429000">
                <a:moveTo>
                  <a:pt x="0" y="3428969"/>
                </a:moveTo>
                <a:lnTo>
                  <a:pt x="0" y="0"/>
                </a:lnTo>
                <a:lnTo>
                  <a:pt x="3419481" y="0"/>
                </a:lnTo>
                <a:lnTo>
                  <a:pt x="0" y="3428969"/>
                </a:lnTo>
                <a:close/>
              </a:path>
            </a:pathLst>
          </a:custGeom>
          <a:solidFill>
            <a:srgbClr val="535353">
              <a:alpha val="3919"/>
            </a:srgbClr>
          </a:solidFill>
        </p:spPr>
        <p:txBody>
          <a:bodyPr wrap="square" lIns="0" tIns="0" rIns="0" bIns="0" rtlCol="0"/>
          <a:lstStyle/>
          <a:p>
            <a:endParaRPr/>
          </a:p>
        </p:txBody>
      </p:sp>
      <p:sp>
        <p:nvSpPr>
          <p:cNvPr id="2" name="Holder 2"/>
          <p:cNvSpPr>
            <a:spLocks noGrp="1"/>
          </p:cNvSpPr>
          <p:nvPr>
            <p:ph type="title"/>
          </p:nvPr>
        </p:nvSpPr>
        <p:spPr>
          <a:xfrm>
            <a:off x="2435225" y="2704199"/>
            <a:ext cx="13417550" cy="1328420"/>
          </a:xfrm>
          <a:prstGeom prst="rect">
            <a:avLst/>
          </a:prstGeom>
        </p:spPr>
        <p:txBody>
          <a:bodyPr wrap="square" lIns="0" tIns="0" rIns="0" bIns="0">
            <a:spAutoFit/>
          </a:bodyPr>
          <a:lstStyle>
            <a:lvl1pPr>
              <a:defRPr sz="8550" b="1" i="0">
                <a:solidFill>
                  <a:srgbClr val="DEEB33"/>
                </a:solidFill>
                <a:latin typeface="Arial"/>
                <a:cs typeface="Arial"/>
              </a:defRPr>
            </a:lvl1pPr>
          </a:lstStyle>
          <a:p>
            <a:endParaRPr/>
          </a:p>
        </p:txBody>
      </p:sp>
      <p:sp>
        <p:nvSpPr>
          <p:cNvPr id="3" name="Holder 3"/>
          <p:cNvSpPr>
            <a:spLocks noGrp="1"/>
          </p:cNvSpPr>
          <p:nvPr>
            <p:ph type="body" idx="1"/>
          </p:nvPr>
        </p:nvSpPr>
        <p:spPr>
          <a:xfrm>
            <a:off x="2047989" y="3426043"/>
            <a:ext cx="14188440" cy="506920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4/13/2022</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jpg"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1.png"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3.xml" /><Relationship Id="rId4" Type="http://schemas.openxmlformats.org/officeDocument/2006/relationships/image" Target="../media/image10.png" /></Relationships>
</file>

<file path=ppt/slides/_rels/slide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12.jpeg" /></Relationships>
</file>

<file path=ppt/slides/_rels/slide1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3.jpeg"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05AA5-1D13-414B-84F1-CCE2701A85D3}"/>
              </a:ext>
            </a:extLst>
          </p:cNvPr>
          <p:cNvSpPr>
            <a:spLocks noGrp="1"/>
          </p:cNvSpPr>
          <p:nvPr>
            <p:ph type="title"/>
          </p:nvPr>
        </p:nvSpPr>
        <p:spPr>
          <a:xfrm>
            <a:off x="737710" y="0"/>
            <a:ext cx="15115065" cy="8564628"/>
          </a:xfrm>
        </p:spPr>
        <p:txBody>
          <a:bodyPr/>
          <a:lstStyle/>
          <a:p>
            <a:br>
              <a:rPr lang="en-GB"/>
            </a:br>
            <a:r>
              <a:rPr lang="en-GB"/>
              <a:t>     </a:t>
            </a:r>
            <a:endParaRPr lang="en-US"/>
          </a:p>
        </p:txBody>
      </p:sp>
      <p:sp>
        <p:nvSpPr>
          <p:cNvPr id="3" name="Text Placeholder 2">
            <a:extLst>
              <a:ext uri="{FF2B5EF4-FFF2-40B4-BE49-F238E27FC236}">
                <a16:creationId xmlns:a16="http://schemas.microsoft.com/office/drawing/2014/main" id="{0C81FF28-9CB2-1348-8992-699DB556F577}"/>
              </a:ext>
            </a:extLst>
          </p:cNvPr>
          <p:cNvSpPr>
            <a:spLocks noGrp="1"/>
          </p:cNvSpPr>
          <p:nvPr>
            <p:ph type="body" idx="1"/>
          </p:nvPr>
        </p:nvSpPr>
        <p:spPr>
          <a:xfrm>
            <a:off x="2047989" y="467816"/>
            <a:ext cx="13174018" cy="9233297"/>
          </a:xfrm>
        </p:spPr>
        <p:txBody>
          <a:bodyPr/>
          <a:lstStyle/>
          <a:p>
            <a:r>
              <a:rPr lang="en-GB" sz="4000">
                <a:latin typeface="Arial Black" panose="020B0604020202020204" pitchFamily="34" charset="0"/>
                <a:cs typeface="Arial Black" panose="020B0604020202020204" pitchFamily="34" charset="0"/>
              </a:rPr>
              <a:t>Student name /Id : Abel Paul Sandu , 1911041</a:t>
            </a:r>
          </a:p>
          <a:p>
            <a:endParaRPr lang="en-GB" sz="4000">
              <a:latin typeface="Arial Black" panose="020B0604020202020204" pitchFamily="34" charset="0"/>
              <a:cs typeface="Arial Black" panose="020B0604020202020204" pitchFamily="34" charset="0"/>
            </a:endParaRPr>
          </a:p>
          <a:p>
            <a:r>
              <a:rPr lang="en-GB" sz="4000">
                <a:latin typeface="Arial Black" panose="020B0604020202020204" pitchFamily="34" charset="0"/>
                <a:cs typeface="Arial Black" panose="020B0604020202020204" pitchFamily="34" charset="0"/>
              </a:rPr>
              <a:t>Programme: BA Leadership and Management Skills in the Workplace </a:t>
            </a:r>
          </a:p>
          <a:p>
            <a:endParaRPr lang="en-GB" sz="4000">
              <a:latin typeface="Arial Black" panose="020B0604020202020204" pitchFamily="34" charset="0"/>
              <a:cs typeface="Arial Black" panose="020B0604020202020204" pitchFamily="34" charset="0"/>
            </a:endParaRPr>
          </a:p>
          <a:p>
            <a:r>
              <a:rPr lang="en-GB" sz="4000">
                <a:latin typeface="Arial Black" panose="020B0604020202020204" pitchFamily="34" charset="0"/>
                <a:cs typeface="Arial Black" panose="020B0604020202020204" pitchFamily="34" charset="0"/>
              </a:rPr>
              <a:t>Module name /code : Managing Projects for the workplace , BMSW 5104</a:t>
            </a:r>
          </a:p>
          <a:p>
            <a:endParaRPr lang="en-GB" sz="4000">
              <a:latin typeface="Arial Black" panose="020B0604020202020204" pitchFamily="34" charset="0"/>
              <a:cs typeface="Arial Black" panose="020B0604020202020204" pitchFamily="34" charset="0"/>
            </a:endParaRPr>
          </a:p>
          <a:p>
            <a:r>
              <a:rPr lang="en-GB" sz="4000">
                <a:latin typeface="Arial Black" panose="020B0604020202020204" pitchFamily="34" charset="0"/>
                <a:cs typeface="Arial Black" panose="020B0604020202020204" pitchFamily="34" charset="0"/>
              </a:rPr>
              <a:t>Lecturer name : Isaiah Obimo , Daminabo Pokubo </a:t>
            </a:r>
          </a:p>
          <a:p>
            <a:endParaRPr lang="en-GB" sz="4000">
              <a:latin typeface="Arial Black" panose="020B0604020202020204" pitchFamily="34" charset="0"/>
              <a:cs typeface="Arial Black" panose="020B0604020202020204" pitchFamily="34" charset="0"/>
            </a:endParaRPr>
          </a:p>
          <a:p>
            <a:r>
              <a:rPr lang="en-GB" sz="4000">
                <a:latin typeface="Arial Black" panose="020B0604020202020204" pitchFamily="34" charset="0"/>
                <a:cs typeface="Arial Black" panose="020B0604020202020204" pitchFamily="34" charset="0"/>
              </a:rPr>
              <a:t>Assignment title : Project Management Plan Part 2.A.</a:t>
            </a:r>
          </a:p>
          <a:p>
            <a:endParaRPr lang="en-GB" sz="4000">
              <a:latin typeface="Arial Black" panose="020B0604020202020204" pitchFamily="34" charset="0"/>
              <a:cs typeface="Arial Black" panose="020B0604020202020204" pitchFamily="34" charset="0"/>
            </a:endParaRPr>
          </a:p>
          <a:p>
            <a:endParaRPr lang="en-US" sz="400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15786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solidFill>
            <a:srgbClr val="202A3C"/>
          </a:solidFill>
        </p:spPr>
        <p:txBody>
          <a:bodyPr wrap="square" lIns="0" tIns="0" rIns="0" bIns="0" rtlCol="0"/>
          <a:lstStyle/>
          <a:p>
            <a:endParaRPr/>
          </a:p>
        </p:txBody>
      </p:sp>
      <p:sp>
        <p:nvSpPr>
          <p:cNvPr id="8" name="object 8"/>
          <p:cNvSpPr txBox="1">
            <a:spLocks noGrp="1"/>
          </p:cNvSpPr>
          <p:nvPr>
            <p:ph type="title"/>
          </p:nvPr>
        </p:nvSpPr>
        <p:spPr>
          <a:xfrm>
            <a:off x="1629873" y="479041"/>
            <a:ext cx="8491855" cy="5275162"/>
          </a:xfrm>
          <a:prstGeom prst="rect">
            <a:avLst/>
          </a:prstGeom>
        </p:spPr>
        <p:txBody>
          <a:bodyPr vert="horz" wrap="square" lIns="0" tIns="12065" rIns="0" bIns="0" rtlCol="0">
            <a:spAutoFit/>
          </a:bodyPr>
          <a:lstStyle/>
          <a:p>
            <a:pPr marL="12700" algn="ctr">
              <a:lnSpc>
                <a:spcPct val="100000"/>
              </a:lnSpc>
              <a:spcBef>
                <a:spcPts val="95"/>
              </a:spcBef>
            </a:pPr>
            <a:r>
              <a:rPr lang="en-US" dirty="0"/>
              <a:t>Managing Projects in the Workplace</a:t>
            </a:r>
            <a:br>
              <a:rPr lang="en-US" dirty="0"/>
            </a:br>
            <a:r>
              <a:rPr lang="en-US" dirty="0"/>
              <a:t>Part A</a:t>
            </a:r>
            <a:endParaRPr dirty="0"/>
          </a:p>
        </p:txBody>
      </p:sp>
      <p:sp>
        <p:nvSpPr>
          <p:cNvPr id="12" name="object 12"/>
          <p:cNvSpPr/>
          <p:nvPr/>
        </p:nvSpPr>
        <p:spPr>
          <a:xfrm>
            <a:off x="17087774" y="1045"/>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pic>
        <p:nvPicPr>
          <p:cNvPr id="8194" name="Picture 2" descr="Top 10 Pharmaceutical Companies | Lifegen Technologies – Discovering the  Genetic Basis of the Aging Process">
            <a:extLst>
              <a:ext uri="{FF2B5EF4-FFF2-40B4-BE49-F238E27FC236}">
                <a16:creationId xmlns:a16="http://schemas.microsoft.com/office/drawing/2014/main" id="{5C308D8F-87DA-4B45-8ABD-2B1E9EF94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82400" y="8888"/>
            <a:ext cx="6705600" cy="579039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A8E41E9B-4EF8-426E-AB6C-AFB4EE594057}"/>
              </a:ext>
            </a:extLst>
          </p:cNvPr>
          <p:cNvPicPr>
            <a:picLocks noChangeAspect="1"/>
          </p:cNvPicPr>
          <p:nvPr/>
        </p:nvPicPr>
        <p:blipFill rotWithShape="1">
          <a:blip r:embed="rId3"/>
          <a:srcRect b="9627"/>
          <a:stretch/>
        </p:blipFill>
        <p:spPr>
          <a:xfrm>
            <a:off x="1" y="5807125"/>
            <a:ext cx="18288000" cy="448771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solidFill>
            <a:srgbClr val="202A3C"/>
          </a:solidFill>
        </p:spPr>
        <p:txBody>
          <a:bodyPr wrap="square" lIns="0" tIns="0" rIns="0" bIns="0" rtlCol="0"/>
          <a:lstStyle/>
          <a:p>
            <a:endParaRPr dirty="0"/>
          </a:p>
        </p:txBody>
      </p:sp>
      <p:sp>
        <p:nvSpPr>
          <p:cNvPr id="8" name="object 8"/>
          <p:cNvSpPr txBox="1">
            <a:spLocks noGrp="1"/>
          </p:cNvSpPr>
          <p:nvPr>
            <p:ph type="title"/>
          </p:nvPr>
        </p:nvSpPr>
        <p:spPr>
          <a:xfrm>
            <a:off x="1847511" y="1581956"/>
            <a:ext cx="8491855" cy="2643672"/>
          </a:xfrm>
          <a:prstGeom prst="rect">
            <a:avLst/>
          </a:prstGeom>
        </p:spPr>
        <p:txBody>
          <a:bodyPr vert="horz" wrap="square" lIns="0" tIns="12065" rIns="0" bIns="0" rtlCol="0">
            <a:spAutoFit/>
          </a:bodyPr>
          <a:lstStyle/>
          <a:p>
            <a:pPr marL="12700" algn="ctr">
              <a:lnSpc>
                <a:spcPct val="100000"/>
              </a:lnSpc>
              <a:spcBef>
                <a:spcPts val="95"/>
              </a:spcBef>
            </a:pPr>
            <a:r>
              <a:rPr lang="en-US" dirty="0"/>
              <a:t>Presentation outline</a:t>
            </a:r>
            <a:endParaRPr spc="-180" dirty="0"/>
          </a:p>
        </p:txBody>
      </p:sp>
      <p:sp>
        <p:nvSpPr>
          <p:cNvPr id="10" name="object 10"/>
          <p:cNvSpPr txBox="1"/>
          <p:nvPr/>
        </p:nvSpPr>
        <p:spPr>
          <a:xfrm>
            <a:off x="1833656" y="884454"/>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FFFFFF"/>
                </a:solidFill>
                <a:latin typeface="Noto Sans"/>
                <a:cs typeface="Noto Sans"/>
              </a:rPr>
              <a:t>Arowwai</a:t>
            </a:r>
            <a:r>
              <a:rPr sz="1500" spc="-65" dirty="0">
                <a:solidFill>
                  <a:srgbClr val="FFFFFF"/>
                </a:solidFill>
                <a:latin typeface="Noto Sans"/>
                <a:cs typeface="Noto Sans"/>
              </a:rPr>
              <a:t> </a:t>
            </a:r>
            <a:r>
              <a:rPr sz="1500" spc="-15" dirty="0">
                <a:solidFill>
                  <a:srgbClr val="FFFFFF"/>
                </a:solidFill>
                <a:latin typeface="Noto Sans"/>
                <a:cs typeface="Noto Sans"/>
              </a:rPr>
              <a:t>Industries</a:t>
            </a:r>
            <a:endParaRPr sz="1500">
              <a:latin typeface="Noto Sans"/>
              <a:cs typeface="Noto Sans"/>
            </a:endParaRPr>
          </a:p>
        </p:txBody>
      </p:sp>
      <p:sp>
        <p:nvSpPr>
          <p:cNvPr id="12" name="object 12"/>
          <p:cNvSpPr/>
          <p:nvPr/>
        </p:nvSpPr>
        <p:spPr>
          <a:xfrm>
            <a:off x="17087774" y="1045"/>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pic>
        <p:nvPicPr>
          <p:cNvPr id="8194" name="Picture 2" descr="Top 10 Pharmaceutical Companies | Lifegen Technologies – Discovering the  Genetic Basis of the Aging Process">
            <a:extLst>
              <a:ext uri="{FF2B5EF4-FFF2-40B4-BE49-F238E27FC236}">
                <a16:creationId xmlns:a16="http://schemas.microsoft.com/office/drawing/2014/main" id="{5C308D8F-87DA-4B45-8ABD-2B1E9EF94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82400" y="8888"/>
            <a:ext cx="6705600" cy="5790394"/>
          </a:xfrm>
          <a:prstGeom prst="rect">
            <a:avLst/>
          </a:prstGeom>
          <a:noFill/>
          <a:extLst>
            <a:ext uri="{909E8E84-426E-40DD-AFC4-6F175D3DCCD1}">
              <a14:hiddenFill xmlns:a14="http://schemas.microsoft.com/office/drawing/2010/main">
                <a:solidFill>
                  <a:srgbClr val="FFFFFF"/>
                </a:solidFill>
              </a14:hiddenFill>
            </a:ext>
          </a:extLst>
        </p:spPr>
      </p:pic>
      <p:sp>
        <p:nvSpPr>
          <p:cNvPr id="18" name="object 8">
            <a:extLst>
              <a:ext uri="{FF2B5EF4-FFF2-40B4-BE49-F238E27FC236}">
                <a16:creationId xmlns:a16="http://schemas.microsoft.com/office/drawing/2014/main" id="{5B3DBC10-DF2E-4D8C-B8ED-E37984283556}"/>
              </a:ext>
            </a:extLst>
          </p:cNvPr>
          <p:cNvSpPr txBox="1">
            <a:spLocks/>
          </p:cNvSpPr>
          <p:nvPr/>
        </p:nvSpPr>
        <p:spPr>
          <a:xfrm>
            <a:off x="1833656" y="6325414"/>
            <a:ext cx="15539944" cy="3577261"/>
          </a:xfrm>
          <a:prstGeom prst="rect">
            <a:avLst/>
          </a:prstGeom>
        </p:spPr>
        <p:txBody>
          <a:bodyPr vert="horz" wrap="square" lIns="0" tIns="12065" rIns="0" bIns="0" rtlCol="0">
            <a:spAutoFit/>
          </a:bodyPr>
          <a:lstStyle>
            <a:lvl1pPr>
              <a:defRPr sz="8550" b="1" i="0">
                <a:solidFill>
                  <a:srgbClr val="DEEB33"/>
                </a:solidFill>
                <a:latin typeface="Arial"/>
                <a:ea typeface="+mj-ea"/>
                <a:cs typeface="Arial"/>
              </a:defRPr>
            </a:lvl1pPr>
          </a:lstStyle>
          <a:p>
            <a:pPr marL="1155700" indent="-1143000">
              <a:spcBef>
                <a:spcPts val="95"/>
              </a:spcBef>
              <a:buFont typeface="Wingdings" panose="05000000000000000000" pitchFamily="2" charset="2"/>
              <a:buChar char="Ø"/>
            </a:pPr>
            <a:r>
              <a:rPr lang="en-US" sz="2500" kern="0" dirty="0">
                <a:solidFill>
                  <a:schemeClr val="bg1"/>
                </a:solidFill>
              </a:rPr>
              <a:t>About product</a:t>
            </a:r>
          </a:p>
          <a:p>
            <a:pPr marL="1155700" indent="-1143000">
              <a:spcBef>
                <a:spcPts val="95"/>
              </a:spcBef>
              <a:buFont typeface="Wingdings" panose="05000000000000000000" pitchFamily="2" charset="2"/>
              <a:buChar char="Ø"/>
            </a:pPr>
            <a:r>
              <a:rPr lang="en-US" sz="2500" kern="0" dirty="0">
                <a:solidFill>
                  <a:schemeClr val="bg1"/>
                </a:solidFill>
              </a:rPr>
              <a:t>Project outline</a:t>
            </a:r>
          </a:p>
          <a:p>
            <a:pPr marL="1155700" indent="-1143000">
              <a:spcBef>
                <a:spcPts val="95"/>
              </a:spcBef>
              <a:buFont typeface="Wingdings" panose="05000000000000000000" pitchFamily="2" charset="2"/>
              <a:buChar char="Ø"/>
            </a:pPr>
            <a:r>
              <a:rPr lang="en-US" sz="2500" kern="0" dirty="0">
                <a:solidFill>
                  <a:schemeClr val="bg1"/>
                </a:solidFill>
              </a:rPr>
              <a:t>Why do </a:t>
            </a:r>
            <a:r>
              <a:rPr lang="en-US" sz="2500" kern="0">
                <a:solidFill>
                  <a:schemeClr val="bg1"/>
                </a:solidFill>
              </a:rPr>
              <a:t>people bu</a:t>
            </a:r>
            <a:r>
              <a:rPr lang="en-GB" sz="2500" kern="0">
                <a:solidFill>
                  <a:schemeClr val="bg1"/>
                </a:solidFill>
              </a:rPr>
              <a:t>y</a:t>
            </a:r>
            <a:r>
              <a:rPr lang="en-US" sz="2500" kern="0">
                <a:solidFill>
                  <a:schemeClr val="bg1"/>
                </a:solidFill>
              </a:rPr>
              <a:t> </a:t>
            </a:r>
            <a:r>
              <a:rPr lang="en-US" sz="2500" kern="0" dirty="0">
                <a:solidFill>
                  <a:schemeClr val="bg1"/>
                </a:solidFill>
              </a:rPr>
              <a:t>power-up product</a:t>
            </a:r>
          </a:p>
          <a:p>
            <a:pPr marL="1155700" indent="-1143000">
              <a:spcBef>
                <a:spcPts val="95"/>
              </a:spcBef>
              <a:buFont typeface="Wingdings" panose="05000000000000000000" pitchFamily="2" charset="2"/>
              <a:buChar char="Ø"/>
            </a:pPr>
            <a:r>
              <a:rPr lang="en-US" sz="2500" kern="0" dirty="0">
                <a:solidFill>
                  <a:schemeClr val="bg1"/>
                </a:solidFill>
              </a:rPr>
              <a:t>Smart objectives</a:t>
            </a:r>
          </a:p>
          <a:p>
            <a:pPr marL="1155700" indent="-1143000">
              <a:spcBef>
                <a:spcPts val="95"/>
              </a:spcBef>
              <a:buFont typeface="Wingdings" panose="05000000000000000000" pitchFamily="2" charset="2"/>
              <a:buChar char="Ø"/>
            </a:pPr>
            <a:r>
              <a:rPr lang="en-US" sz="2500" kern="0" dirty="0">
                <a:solidFill>
                  <a:schemeClr val="bg1"/>
                </a:solidFill>
              </a:rPr>
              <a:t>Provide better resource management</a:t>
            </a:r>
          </a:p>
          <a:p>
            <a:pPr marL="1155700" indent="-1143000">
              <a:spcBef>
                <a:spcPts val="95"/>
              </a:spcBef>
              <a:buFont typeface="Wingdings" panose="05000000000000000000" pitchFamily="2" charset="2"/>
              <a:buChar char="Ø"/>
            </a:pPr>
            <a:r>
              <a:rPr lang="en-US" sz="2500" kern="0" dirty="0">
                <a:solidFill>
                  <a:schemeClr val="bg1"/>
                </a:solidFill>
              </a:rPr>
              <a:t>Risk </a:t>
            </a:r>
            <a:r>
              <a:rPr lang="en-US" sz="2500" kern="0" dirty="0" err="1">
                <a:solidFill>
                  <a:schemeClr val="bg1"/>
                </a:solidFill>
              </a:rPr>
              <a:t>Assestment</a:t>
            </a:r>
            <a:endParaRPr lang="en-US" sz="2500" kern="0" dirty="0">
              <a:solidFill>
                <a:schemeClr val="bg1"/>
              </a:solidFill>
            </a:endParaRPr>
          </a:p>
          <a:p>
            <a:pPr marL="1155700" indent="-1143000">
              <a:spcBef>
                <a:spcPts val="95"/>
              </a:spcBef>
              <a:buFont typeface="Wingdings" panose="05000000000000000000" pitchFamily="2" charset="2"/>
              <a:buChar char="Ø"/>
            </a:pPr>
            <a:r>
              <a:rPr lang="en-US" sz="2500" kern="0" dirty="0">
                <a:solidFill>
                  <a:schemeClr val="bg1"/>
                </a:solidFill>
              </a:rPr>
              <a:t>Conclusion</a:t>
            </a:r>
          </a:p>
          <a:p>
            <a:pPr marL="1155700" indent="-1143000">
              <a:spcBef>
                <a:spcPts val="95"/>
              </a:spcBef>
              <a:buFont typeface="Wingdings" panose="05000000000000000000" pitchFamily="2" charset="2"/>
              <a:buChar char="Ø"/>
            </a:pPr>
            <a:r>
              <a:rPr lang="en-US" sz="2500" kern="0" dirty="0">
                <a:solidFill>
                  <a:schemeClr val="bg1"/>
                </a:solidFill>
              </a:rPr>
              <a:t>References</a:t>
            </a:r>
          </a:p>
          <a:p>
            <a:pPr marL="1155700" indent="-1143000" algn="ctr">
              <a:spcBef>
                <a:spcPts val="95"/>
              </a:spcBef>
              <a:buFont typeface="Wingdings" panose="05000000000000000000" pitchFamily="2" charset="2"/>
              <a:buChar char="Ø"/>
            </a:pPr>
            <a:endParaRPr lang="en-US" sz="2500" kern="0" spc="-180" dirty="0">
              <a:solidFill>
                <a:schemeClr val="bg1"/>
              </a:solidFill>
            </a:endParaRPr>
          </a:p>
        </p:txBody>
      </p:sp>
    </p:spTree>
    <p:extLst>
      <p:ext uri="{BB962C8B-B14F-4D97-AF65-F5344CB8AC3E}">
        <p14:creationId xmlns:p14="http://schemas.microsoft.com/office/powerpoint/2010/main" val="1874267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6724650"/>
            <a:chOff x="0" y="0"/>
            <a:chExt cx="18288000" cy="6724650"/>
          </a:xfrm>
        </p:grpSpPr>
        <p:sp>
          <p:nvSpPr>
            <p:cNvPr id="3" name="object 3"/>
            <p:cNvSpPr/>
            <p:nvPr/>
          </p:nvSpPr>
          <p:spPr>
            <a:xfrm>
              <a:off x="0" y="0"/>
              <a:ext cx="18287999" cy="6724649"/>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1426387" y="907679"/>
              <a:ext cx="234074" cy="244149"/>
            </a:xfrm>
            <a:prstGeom prst="rect">
              <a:avLst/>
            </a:prstGeom>
            <a:blipFill>
              <a:blip r:embed="rId3" cstate="print"/>
              <a:stretch>
                <a:fillRect/>
              </a:stretch>
            </a:blipFill>
          </p:spPr>
          <p:txBody>
            <a:bodyPr wrap="square" lIns="0" tIns="0" rIns="0" bIns="0" rtlCol="0"/>
            <a:lstStyle/>
            <a:p>
              <a:endParaRPr/>
            </a:p>
          </p:txBody>
        </p:sp>
        <p:sp>
          <p:nvSpPr>
            <p:cNvPr id="5" name="object 5"/>
            <p:cNvSpPr/>
            <p:nvPr/>
          </p:nvSpPr>
          <p:spPr>
            <a:xfrm>
              <a:off x="17087774" y="1045"/>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grpSp>
      <p:sp>
        <p:nvSpPr>
          <p:cNvPr id="7" name="object 7"/>
          <p:cNvSpPr txBox="1">
            <a:spLocks noGrp="1"/>
          </p:cNvSpPr>
          <p:nvPr>
            <p:ph type="title"/>
          </p:nvPr>
        </p:nvSpPr>
        <p:spPr>
          <a:xfrm>
            <a:off x="3289739" y="2832067"/>
            <a:ext cx="11706225" cy="1923604"/>
          </a:xfrm>
          <a:prstGeom prst="rect">
            <a:avLst/>
          </a:prstGeom>
          <a:solidFill>
            <a:srgbClr val="202A3C">
              <a:alpha val="79998"/>
            </a:srgbClr>
          </a:solidFill>
        </p:spPr>
        <p:txBody>
          <a:bodyPr vert="horz" wrap="square" lIns="0" tIns="601980" rIns="0" bIns="0" rtlCol="0">
            <a:spAutoFit/>
          </a:bodyPr>
          <a:lstStyle/>
          <a:p>
            <a:pPr marL="1109980">
              <a:lnSpc>
                <a:spcPct val="100000"/>
              </a:lnSpc>
              <a:spcBef>
                <a:spcPts val="4740"/>
              </a:spcBef>
            </a:pPr>
            <a:r>
              <a:rPr spc="-145" dirty="0"/>
              <a:t>ABOUT</a:t>
            </a:r>
            <a:r>
              <a:rPr spc="-345" dirty="0"/>
              <a:t> </a:t>
            </a:r>
            <a:r>
              <a:rPr lang="en-US" spc="-114" dirty="0"/>
              <a:t>PRODUCT</a:t>
            </a:r>
            <a:endParaRPr spc="-114" dirty="0"/>
          </a:p>
        </p:txBody>
      </p:sp>
      <p:sp>
        <p:nvSpPr>
          <p:cNvPr id="8" name="object 8"/>
          <p:cNvSpPr txBox="1"/>
          <p:nvPr/>
        </p:nvSpPr>
        <p:spPr>
          <a:xfrm>
            <a:off x="2663507" y="7756900"/>
            <a:ext cx="12960985" cy="621580"/>
          </a:xfrm>
          <a:prstGeom prst="rect">
            <a:avLst/>
          </a:prstGeom>
        </p:spPr>
        <p:txBody>
          <a:bodyPr vert="horz" wrap="square" lIns="0" tIns="12700" rIns="0" bIns="0" rtlCol="0">
            <a:spAutoFit/>
          </a:bodyPr>
          <a:lstStyle/>
          <a:p>
            <a:pPr marL="12065" marR="5080" indent="-635" algn="ctr">
              <a:lnSpc>
                <a:spcPct val="113300"/>
              </a:lnSpc>
              <a:spcBef>
                <a:spcPts val="100"/>
              </a:spcBef>
            </a:pPr>
            <a:r>
              <a:rPr lang="en-US" dirty="0"/>
              <a:t>A pharmaceutical company has decided to launch a new brand of multivitamins into the market named power-up which help all age factor to boost their multivitamins level.</a:t>
            </a:r>
            <a:endParaRPr sz="1600" dirty="0">
              <a:latin typeface="Noto Sans"/>
              <a:cs typeface="Noto Sans"/>
            </a:endParaRPr>
          </a:p>
        </p:txBody>
      </p:sp>
      <p:sp>
        <p:nvSpPr>
          <p:cNvPr id="9" name="object 9"/>
          <p:cNvSpPr/>
          <p:nvPr/>
        </p:nvSpPr>
        <p:spPr>
          <a:xfrm>
            <a:off x="8327700" y="9234495"/>
            <a:ext cx="1629410" cy="0"/>
          </a:xfrm>
          <a:custGeom>
            <a:avLst/>
            <a:gdLst/>
            <a:ahLst/>
            <a:cxnLst/>
            <a:rect l="l" t="t" r="r" b="b"/>
            <a:pathLst>
              <a:path w="1629409">
                <a:moveTo>
                  <a:pt x="0" y="0"/>
                </a:moveTo>
                <a:lnTo>
                  <a:pt x="1628907" y="0"/>
                </a:lnTo>
              </a:path>
            </a:pathLst>
          </a:custGeom>
          <a:ln w="47625">
            <a:solidFill>
              <a:srgbClr val="DEEB33"/>
            </a:solidFill>
          </a:ln>
        </p:spPr>
        <p:txBody>
          <a:bodyPr wrap="square" lIns="0" tIns="0" rIns="0" bIns="0" rtlCol="0"/>
          <a:lstStyle/>
          <a:p>
            <a:endParaRPr/>
          </a:p>
        </p:txBody>
      </p:sp>
      <p:pic>
        <p:nvPicPr>
          <p:cNvPr id="2052" name="Picture 4" descr="Do You Really Need to Take Vitamin D Supplements? – Cleveland Clinic">
            <a:extLst>
              <a:ext uri="{FF2B5EF4-FFF2-40B4-BE49-F238E27FC236}">
                <a16:creationId xmlns:a16="http://schemas.microsoft.com/office/drawing/2014/main" id="{6E4C892B-AD0F-4227-BE25-203B185B52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92201" y="0"/>
            <a:ext cx="4493502" cy="43739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26387" y="907682"/>
            <a:ext cx="234074" cy="24414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7087774" y="1045"/>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sp>
        <p:nvSpPr>
          <p:cNvPr id="8" name="object 8"/>
          <p:cNvSpPr txBox="1"/>
          <p:nvPr/>
        </p:nvSpPr>
        <p:spPr>
          <a:xfrm>
            <a:off x="1411660" y="6210300"/>
            <a:ext cx="7004050" cy="1689565"/>
          </a:xfrm>
          <a:prstGeom prst="rect">
            <a:avLst/>
          </a:prstGeom>
        </p:spPr>
        <p:txBody>
          <a:bodyPr vert="horz" wrap="square" lIns="0" tIns="88265" rIns="0" bIns="0" rtlCol="0">
            <a:spAutoFit/>
          </a:bodyPr>
          <a:lstStyle/>
          <a:p>
            <a:pPr marL="12700">
              <a:lnSpc>
                <a:spcPct val="100000"/>
              </a:lnSpc>
              <a:spcBef>
                <a:spcPts val="695"/>
              </a:spcBef>
            </a:pPr>
            <a:r>
              <a:rPr lang="en-US" sz="5200" spc="-160" dirty="0">
                <a:solidFill>
                  <a:srgbClr val="202A3C"/>
                </a:solidFill>
                <a:latin typeface="Arial"/>
                <a:cs typeface="Arial"/>
              </a:rPr>
              <a:t>PROJECT OUTLINE FOR NEW PRODUCT</a:t>
            </a:r>
            <a:endParaRPr lang="en-US" sz="5200" dirty="0">
              <a:latin typeface="Arial"/>
              <a:cs typeface="Arial"/>
            </a:endParaRPr>
          </a:p>
        </p:txBody>
      </p:sp>
      <p:sp>
        <p:nvSpPr>
          <p:cNvPr id="9" name="object 9"/>
          <p:cNvSpPr txBox="1"/>
          <p:nvPr/>
        </p:nvSpPr>
        <p:spPr>
          <a:xfrm>
            <a:off x="8415710" y="6384628"/>
            <a:ext cx="8130465" cy="2499787"/>
          </a:xfrm>
          <a:prstGeom prst="rect">
            <a:avLst/>
          </a:prstGeom>
        </p:spPr>
        <p:txBody>
          <a:bodyPr vert="horz" wrap="square" lIns="0" tIns="12700" rIns="0" bIns="0" rtlCol="0">
            <a:spAutoFit/>
          </a:bodyPr>
          <a:lstStyle/>
          <a:p>
            <a:pPr marL="12700" marR="5080" algn="just">
              <a:lnSpc>
                <a:spcPct val="113300"/>
              </a:lnSpc>
              <a:spcBef>
                <a:spcPts val="100"/>
              </a:spcBef>
            </a:pPr>
            <a:r>
              <a:rPr lang="en-US" dirty="0"/>
              <a:t>In the pharmaceutical sector, identifying, extracting, and documenting the project's demands is one of the most difficult phases of the process. Taking care of stakeholders is very crucial in this industry. To counter the typical </a:t>
            </a:r>
            <a:r>
              <a:rPr lang="en-US" dirty="0" err="1"/>
              <a:t>practise</a:t>
            </a:r>
            <a:r>
              <a:rPr lang="en-US" dirty="0"/>
              <a:t> of equating projects with innovation, which in company new launch of Power up opinion may lead to the release of a multivitamin that fails to meet sales targets because the product fails to attract new consumers, hospitals, and stores, is the main aim of this research also in this a pharmaceutical company has decided to launch a new brand of multivitamins into the market</a:t>
            </a:r>
            <a:endParaRPr sz="1600" dirty="0">
              <a:latin typeface="Noto Sans"/>
              <a:cs typeface="Noto Sans"/>
            </a:endParaRPr>
          </a:p>
        </p:txBody>
      </p:sp>
      <p:sp>
        <p:nvSpPr>
          <p:cNvPr id="11" name="object 11"/>
          <p:cNvSpPr txBox="1"/>
          <p:nvPr/>
        </p:nvSpPr>
        <p:spPr>
          <a:xfrm>
            <a:off x="13664122" y="1976795"/>
            <a:ext cx="3162300" cy="3162300"/>
          </a:xfrm>
          <a:prstGeom prst="rect">
            <a:avLst/>
          </a:prstGeom>
        </p:spPr>
        <p:txBody>
          <a:bodyPr vert="horz" wrap="square" lIns="0" tIns="0" rIns="0" bIns="0" rtlCol="0">
            <a:spAutoFit/>
          </a:bodyPr>
          <a:lstStyle/>
          <a:p>
            <a:pPr>
              <a:lnSpc>
                <a:spcPct val="100000"/>
              </a:lnSpc>
            </a:pPr>
            <a:endParaRPr sz="3900">
              <a:latin typeface="Times New Roman"/>
              <a:cs typeface="Times New Roman"/>
            </a:endParaRPr>
          </a:p>
          <a:p>
            <a:pPr>
              <a:lnSpc>
                <a:spcPct val="100000"/>
              </a:lnSpc>
            </a:pPr>
            <a:endParaRPr sz="3900">
              <a:latin typeface="Times New Roman"/>
              <a:cs typeface="Times New Roman"/>
            </a:endParaRPr>
          </a:p>
          <a:p>
            <a:pPr marL="3810" algn="ctr">
              <a:lnSpc>
                <a:spcPct val="100000"/>
              </a:lnSpc>
              <a:spcBef>
                <a:spcPts val="3105"/>
              </a:spcBef>
            </a:pPr>
            <a:r>
              <a:rPr sz="2850" b="1" spc="30" dirty="0">
                <a:solidFill>
                  <a:srgbClr val="FFFFFF"/>
                </a:solidFill>
                <a:latin typeface="Arial"/>
                <a:cs typeface="Arial"/>
              </a:rPr>
              <a:t>$15.000,00</a:t>
            </a:r>
            <a:endParaRPr sz="2850">
              <a:latin typeface="Arial"/>
              <a:cs typeface="Arial"/>
            </a:endParaRPr>
          </a:p>
          <a:p>
            <a:pPr marL="3810" algn="ctr">
              <a:lnSpc>
                <a:spcPct val="100000"/>
              </a:lnSpc>
              <a:spcBef>
                <a:spcPts val="880"/>
              </a:spcBef>
            </a:pPr>
            <a:r>
              <a:rPr sz="1550" dirty="0">
                <a:solidFill>
                  <a:srgbClr val="FFFFFF"/>
                </a:solidFill>
                <a:latin typeface="Noto Sans"/>
                <a:cs typeface="Noto Sans"/>
              </a:rPr>
              <a:t>2022</a:t>
            </a:r>
            <a:r>
              <a:rPr sz="1550" spc="-5" dirty="0">
                <a:solidFill>
                  <a:srgbClr val="FFFFFF"/>
                </a:solidFill>
                <a:latin typeface="Noto Sans"/>
                <a:cs typeface="Noto Sans"/>
              </a:rPr>
              <a:t> </a:t>
            </a:r>
            <a:r>
              <a:rPr sz="1550" spc="-20" dirty="0">
                <a:solidFill>
                  <a:srgbClr val="FFFFFF"/>
                </a:solidFill>
                <a:latin typeface="Noto Sans"/>
                <a:cs typeface="Noto Sans"/>
              </a:rPr>
              <a:t>Income</a:t>
            </a:r>
            <a:endParaRPr sz="1550">
              <a:latin typeface="Noto Sans"/>
              <a:cs typeface="Noto Sans"/>
            </a:endParaRPr>
          </a:p>
        </p:txBody>
      </p:sp>
      <p:pic>
        <p:nvPicPr>
          <p:cNvPr id="4098" name="Picture 2" descr="Multivitamins Don't Help Your Heart | Everyday Health">
            <a:extLst>
              <a:ext uri="{FF2B5EF4-FFF2-40B4-BE49-F238E27FC236}">
                <a16:creationId xmlns:a16="http://schemas.microsoft.com/office/drawing/2014/main" id="{32861053-8E9B-4393-85E4-AC3BF373E9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790700"/>
            <a:ext cx="14845221" cy="3962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26387" y="907676"/>
            <a:ext cx="234074" cy="24414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7087774" y="1045"/>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sp>
        <p:nvSpPr>
          <p:cNvPr id="8" name="object 8"/>
          <p:cNvSpPr txBox="1"/>
          <p:nvPr/>
        </p:nvSpPr>
        <p:spPr>
          <a:xfrm>
            <a:off x="1833656" y="884451"/>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202A3C"/>
                </a:solidFill>
                <a:latin typeface="Noto Sans"/>
                <a:cs typeface="Noto Sans"/>
              </a:rPr>
              <a:t>Arowwai</a:t>
            </a:r>
            <a:r>
              <a:rPr sz="1500" spc="-65" dirty="0">
                <a:solidFill>
                  <a:srgbClr val="202A3C"/>
                </a:solidFill>
                <a:latin typeface="Noto Sans"/>
                <a:cs typeface="Noto Sans"/>
              </a:rPr>
              <a:t> </a:t>
            </a:r>
            <a:r>
              <a:rPr sz="1500" spc="-15" dirty="0">
                <a:solidFill>
                  <a:srgbClr val="202A3C"/>
                </a:solidFill>
                <a:latin typeface="Noto Sans"/>
                <a:cs typeface="Noto Sans"/>
              </a:rPr>
              <a:t>Industries</a:t>
            </a:r>
            <a:endParaRPr sz="1500">
              <a:latin typeface="Noto Sans"/>
              <a:cs typeface="Noto Sans"/>
            </a:endParaRPr>
          </a:p>
        </p:txBody>
      </p:sp>
      <p:sp>
        <p:nvSpPr>
          <p:cNvPr id="9" name="object 9"/>
          <p:cNvSpPr txBox="1">
            <a:spLocks noGrp="1"/>
          </p:cNvSpPr>
          <p:nvPr>
            <p:ph type="title"/>
          </p:nvPr>
        </p:nvSpPr>
        <p:spPr>
          <a:xfrm>
            <a:off x="9630257" y="2342209"/>
            <a:ext cx="7054850" cy="2550827"/>
          </a:xfrm>
          <a:prstGeom prst="rect">
            <a:avLst/>
          </a:prstGeom>
        </p:spPr>
        <p:txBody>
          <a:bodyPr vert="horz" wrap="square" lIns="0" tIns="22225" rIns="0" bIns="0" rtlCol="0">
            <a:spAutoFit/>
          </a:bodyPr>
          <a:lstStyle/>
          <a:p>
            <a:pPr marL="12700" marR="5080">
              <a:lnSpc>
                <a:spcPct val="108100"/>
              </a:lnSpc>
              <a:spcBef>
                <a:spcPts val="175"/>
              </a:spcBef>
            </a:pPr>
            <a:r>
              <a:rPr lang="en-US" sz="5200" b="0" spc="-95" dirty="0">
                <a:solidFill>
                  <a:srgbClr val="202A3C"/>
                </a:solidFill>
                <a:latin typeface="Arial"/>
                <a:cs typeface="Arial"/>
              </a:rPr>
              <a:t>WHY DO PEOPLE BUY POWER-UP MULTIVITAMINS</a:t>
            </a:r>
            <a:endParaRPr lang="en-US" sz="5200" dirty="0">
              <a:latin typeface="Arial"/>
              <a:cs typeface="Arial"/>
            </a:endParaRPr>
          </a:p>
        </p:txBody>
      </p:sp>
      <p:sp>
        <p:nvSpPr>
          <p:cNvPr id="10" name="object 10"/>
          <p:cNvSpPr txBox="1"/>
          <p:nvPr/>
        </p:nvSpPr>
        <p:spPr>
          <a:xfrm>
            <a:off x="10685423" y="6244024"/>
            <a:ext cx="6398571" cy="2812821"/>
          </a:xfrm>
          <a:prstGeom prst="rect">
            <a:avLst/>
          </a:prstGeom>
        </p:spPr>
        <p:txBody>
          <a:bodyPr vert="horz" wrap="square" lIns="0" tIns="12700" rIns="0" bIns="0" rtlCol="0">
            <a:spAutoFit/>
          </a:bodyPr>
          <a:lstStyle/>
          <a:p>
            <a:pPr marL="12700" marR="5080" algn="just">
              <a:lnSpc>
                <a:spcPct val="113300"/>
              </a:lnSpc>
              <a:spcBef>
                <a:spcPts val="100"/>
              </a:spcBef>
            </a:pPr>
            <a:r>
              <a:rPr lang="en-US" dirty="0"/>
              <a:t>Multivitamin users are stakeholder-type persons, such as those who want to acquire weight and those who are deficient in minerals. Because these are the people who will benefit from new launch product's power-up multivitamins, product need to reach out to the customer. New product needs to keep these people happy and also keep them close to the new launch product. In order to find new consumers, gather information from gym owners and devise a marketing strategy that involves giving out free samples of new products</a:t>
            </a:r>
            <a:endParaRPr sz="1600" dirty="0">
              <a:latin typeface="Noto Sans"/>
              <a:cs typeface="Noto Sans"/>
            </a:endParaRPr>
          </a:p>
        </p:txBody>
      </p:sp>
      <p:sp>
        <p:nvSpPr>
          <p:cNvPr id="11" name="object 11"/>
          <p:cNvSpPr txBox="1"/>
          <p:nvPr/>
        </p:nvSpPr>
        <p:spPr>
          <a:xfrm>
            <a:off x="7188394" y="8017520"/>
            <a:ext cx="1905000" cy="1426845"/>
          </a:xfrm>
          <a:prstGeom prst="rect">
            <a:avLst/>
          </a:prstGeom>
        </p:spPr>
        <p:txBody>
          <a:bodyPr vert="horz" wrap="square" lIns="0" tIns="224790" rIns="0" bIns="0" rtlCol="0">
            <a:spAutoFit/>
          </a:bodyPr>
          <a:lstStyle/>
          <a:p>
            <a:pPr marL="45085">
              <a:lnSpc>
                <a:spcPct val="100000"/>
              </a:lnSpc>
              <a:spcBef>
                <a:spcPts val="1770"/>
              </a:spcBef>
            </a:pPr>
            <a:r>
              <a:rPr sz="4550" b="1" spc="35" dirty="0">
                <a:solidFill>
                  <a:srgbClr val="FFFFFF"/>
                </a:solidFill>
                <a:latin typeface="Arial"/>
                <a:cs typeface="Arial"/>
              </a:rPr>
              <a:t>2.904+</a:t>
            </a:r>
            <a:endParaRPr sz="4550">
              <a:latin typeface="Arial"/>
              <a:cs typeface="Arial"/>
            </a:endParaRPr>
          </a:p>
          <a:p>
            <a:pPr marL="12700">
              <a:lnSpc>
                <a:spcPct val="100000"/>
              </a:lnSpc>
              <a:spcBef>
                <a:spcPts val="900"/>
              </a:spcBef>
            </a:pPr>
            <a:r>
              <a:rPr sz="2500" spc="-20" dirty="0">
                <a:solidFill>
                  <a:srgbClr val="FFFFFF"/>
                </a:solidFill>
                <a:latin typeface="Noto Sans"/>
                <a:cs typeface="Noto Sans"/>
              </a:rPr>
              <a:t>Client</a:t>
            </a:r>
            <a:r>
              <a:rPr sz="2500" spc="-55" dirty="0">
                <a:solidFill>
                  <a:srgbClr val="FFFFFF"/>
                </a:solidFill>
                <a:latin typeface="Noto Sans"/>
                <a:cs typeface="Noto Sans"/>
              </a:rPr>
              <a:t> </a:t>
            </a:r>
            <a:r>
              <a:rPr sz="2500" spc="-20" dirty="0">
                <a:solidFill>
                  <a:srgbClr val="FFFFFF"/>
                </a:solidFill>
                <a:latin typeface="Noto Sans"/>
                <a:cs typeface="Noto Sans"/>
              </a:rPr>
              <a:t>Total's</a:t>
            </a:r>
            <a:endParaRPr sz="2500">
              <a:latin typeface="Noto Sans"/>
              <a:cs typeface="Noto Sans"/>
            </a:endParaRPr>
          </a:p>
        </p:txBody>
      </p:sp>
      <p:pic>
        <p:nvPicPr>
          <p:cNvPr id="1026" name="Picture 2" descr="Can You Overdose on Vitamins?">
            <a:extLst>
              <a:ext uri="{FF2B5EF4-FFF2-40B4-BE49-F238E27FC236}">
                <a16:creationId xmlns:a16="http://schemas.microsoft.com/office/drawing/2014/main" id="{5B4577C3-1973-44C2-AD7A-D738DC616A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006" y="2324891"/>
            <a:ext cx="7990602" cy="67319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26387" y="907679"/>
            <a:ext cx="234074" cy="244149"/>
          </a:xfrm>
          <a:prstGeom prst="rect">
            <a:avLst/>
          </a:prstGeom>
          <a:blipFill>
            <a:blip r:embed="rId3" cstate="print"/>
            <a:stretch>
              <a:fillRect/>
            </a:stretch>
          </a:blipFill>
        </p:spPr>
        <p:txBody>
          <a:bodyPr wrap="square" lIns="0" tIns="0" rIns="0" bIns="0" rtlCol="0"/>
          <a:lstStyle/>
          <a:p>
            <a:endParaRPr/>
          </a:p>
        </p:txBody>
      </p:sp>
      <p:sp>
        <p:nvSpPr>
          <p:cNvPr id="3" name="object 3"/>
          <p:cNvSpPr txBox="1"/>
          <p:nvPr/>
        </p:nvSpPr>
        <p:spPr>
          <a:xfrm>
            <a:off x="1833656" y="884454"/>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202A3C"/>
                </a:solidFill>
                <a:latin typeface="Noto Sans"/>
                <a:cs typeface="Noto Sans"/>
              </a:rPr>
              <a:t>Arowwai</a:t>
            </a:r>
            <a:r>
              <a:rPr sz="1500" spc="-65" dirty="0">
                <a:solidFill>
                  <a:srgbClr val="202A3C"/>
                </a:solidFill>
                <a:latin typeface="Noto Sans"/>
                <a:cs typeface="Noto Sans"/>
              </a:rPr>
              <a:t> </a:t>
            </a:r>
            <a:r>
              <a:rPr sz="1500" spc="-15" dirty="0">
                <a:solidFill>
                  <a:srgbClr val="202A3C"/>
                </a:solidFill>
                <a:latin typeface="Noto Sans"/>
                <a:cs typeface="Noto Sans"/>
              </a:rPr>
              <a:t>Industries</a:t>
            </a:r>
            <a:endParaRPr sz="1500">
              <a:latin typeface="Noto Sans"/>
              <a:cs typeface="Noto Sans"/>
            </a:endParaRPr>
          </a:p>
        </p:txBody>
      </p:sp>
      <p:sp>
        <p:nvSpPr>
          <p:cNvPr id="4" name="object 4"/>
          <p:cNvSpPr/>
          <p:nvPr/>
        </p:nvSpPr>
        <p:spPr>
          <a:xfrm>
            <a:off x="17087774" y="1042"/>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sp>
        <p:nvSpPr>
          <p:cNvPr id="8" name="object 8"/>
          <p:cNvSpPr txBox="1">
            <a:spLocks noGrp="1"/>
          </p:cNvSpPr>
          <p:nvPr>
            <p:ph type="title"/>
          </p:nvPr>
        </p:nvSpPr>
        <p:spPr>
          <a:xfrm>
            <a:off x="1179586" y="1201827"/>
            <a:ext cx="5497467" cy="4126386"/>
          </a:xfrm>
          <a:prstGeom prst="rect">
            <a:avLst/>
          </a:prstGeom>
        </p:spPr>
        <p:txBody>
          <a:bodyPr vert="horz" wrap="square" lIns="0" tIns="59055" rIns="0" bIns="0" rtlCol="0">
            <a:spAutoFit/>
          </a:bodyPr>
          <a:lstStyle/>
          <a:p>
            <a:pPr marL="12700" marR="5080">
              <a:lnSpc>
                <a:spcPct val="103200"/>
              </a:lnSpc>
              <a:spcBef>
                <a:spcPts val="465"/>
              </a:spcBef>
            </a:pPr>
            <a:r>
              <a:rPr sz="5200" b="0" spc="-114" dirty="0">
                <a:solidFill>
                  <a:srgbClr val="202A3C"/>
                </a:solidFill>
                <a:latin typeface="Arial"/>
                <a:cs typeface="Arial"/>
              </a:rPr>
              <a:t>OUR</a:t>
            </a:r>
            <a:r>
              <a:rPr sz="5200" b="0" spc="-195" dirty="0">
                <a:solidFill>
                  <a:srgbClr val="202A3C"/>
                </a:solidFill>
                <a:latin typeface="Arial"/>
                <a:cs typeface="Arial"/>
              </a:rPr>
              <a:t> </a:t>
            </a:r>
            <a:r>
              <a:rPr sz="5200" b="0" spc="-80" dirty="0">
                <a:solidFill>
                  <a:srgbClr val="202A3C"/>
                </a:solidFill>
                <a:latin typeface="Arial"/>
                <a:cs typeface="Arial"/>
              </a:rPr>
              <a:t>FUTURE  </a:t>
            </a:r>
            <a:r>
              <a:rPr sz="5200" spc="-190" dirty="0">
                <a:solidFill>
                  <a:srgbClr val="202A3C"/>
                </a:solidFill>
              </a:rPr>
              <a:t>TARGET </a:t>
            </a:r>
            <a:r>
              <a:rPr sz="5200" spc="125" dirty="0">
                <a:solidFill>
                  <a:srgbClr val="202A3C"/>
                </a:solidFill>
              </a:rPr>
              <a:t>IN  </a:t>
            </a:r>
            <a:r>
              <a:rPr sz="5200" spc="100" dirty="0">
                <a:solidFill>
                  <a:srgbClr val="202A3C"/>
                </a:solidFill>
              </a:rPr>
              <a:t>2022</a:t>
            </a:r>
            <a:r>
              <a:rPr lang="en-US" sz="5200" spc="100" dirty="0">
                <a:solidFill>
                  <a:srgbClr val="202A3C"/>
                </a:solidFill>
              </a:rPr>
              <a:t> BY APPLYING SMART OBJECTIVES</a:t>
            </a:r>
            <a:endParaRPr sz="5200" dirty="0">
              <a:latin typeface="Arial"/>
              <a:cs typeface="Arial"/>
            </a:endParaRPr>
          </a:p>
        </p:txBody>
      </p:sp>
      <p:sp>
        <p:nvSpPr>
          <p:cNvPr id="9" name="object 9"/>
          <p:cNvSpPr txBox="1"/>
          <p:nvPr/>
        </p:nvSpPr>
        <p:spPr>
          <a:xfrm>
            <a:off x="1411660" y="6195439"/>
            <a:ext cx="4866640" cy="3336811"/>
          </a:xfrm>
          <a:prstGeom prst="rect">
            <a:avLst/>
          </a:prstGeom>
        </p:spPr>
        <p:txBody>
          <a:bodyPr vert="horz" wrap="square" lIns="0" tIns="12700" rIns="0" bIns="0" rtlCol="0">
            <a:spAutoFit/>
          </a:bodyPr>
          <a:lstStyle/>
          <a:p>
            <a:r>
              <a:rPr lang="en-US" b="1" dirty="0"/>
              <a:t>Specific</a:t>
            </a:r>
            <a:r>
              <a:rPr lang="en-US" dirty="0"/>
              <a:t> - Define objectives by answering the following questions: who, what, where, when, and why. There are a number of factors to consider, including who company will target, where company will target, and when company will launch.</a:t>
            </a:r>
          </a:p>
          <a:p>
            <a:r>
              <a:rPr lang="en-US" b="1" dirty="0"/>
              <a:t>Measurable</a:t>
            </a:r>
            <a:r>
              <a:rPr lang="en-US" dirty="0"/>
              <a:t> - Establish criteria for determining whether or not a powerup goal has been met. </a:t>
            </a:r>
          </a:p>
          <a:p>
            <a:r>
              <a:rPr lang="en-US" b="1" dirty="0"/>
              <a:t>Attainable-</a:t>
            </a:r>
            <a:r>
              <a:rPr lang="en-US" dirty="0"/>
              <a:t> Determine the most important goals and the procedures needed to achieve them. </a:t>
            </a:r>
            <a:r>
              <a:rPr lang="en-US" b="1" dirty="0"/>
              <a:t>Realistic -</a:t>
            </a:r>
            <a:r>
              <a:rPr lang="en-US" dirty="0"/>
              <a:t> company need to be willing and able to work towards a certain goal. </a:t>
            </a:r>
          </a:p>
          <a:p>
            <a:r>
              <a:rPr lang="en-US" b="1" dirty="0"/>
              <a:t>Timely- </a:t>
            </a:r>
            <a:r>
              <a:rPr lang="en-US" dirty="0"/>
              <a:t>Set a deadline for completing the task.</a:t>
            </a:r>
          </a:p>
        </p:txBody>
      </p:sp>
      <p:sp>
        <p:nvSpPr>
          <p:cNvPr id="10" name="object 10"/>
          <p:cNvSpPr txBox="1"/>
          <p:nvPr/>
        </p:nvSpPr>
        <p:spPr>
          <a:xfrm>
            <a:off x="13130032" y="3188061"/>
            <a:ext cx="1481455" cy="1156335"/>
          </a:xfrm>
          <a:prstGeom prst="rect">
            <a:avLst/>
          </a:prstGeom>
        </p:spPr>
        <p:txBody>
          <a:bodyPr vert="horz" wrap="square" lIns="0" tIns="12065" rIns="0" bIns="0" rtlCol="0">
            <a:spAutoFit/>
          </a:bodyPr>
          <a:lstStyle/>
          <a:p>
            <a:pPr marL="12700">
              <a:lnSpc>
                <a:spcPct val="100000"/>
              </a:lnSpc>
              <a:spcBef>
                <a:spcPts val="95"/>
              </a:spcBef>
            </a:pPr>
            <a:r>
              <a:rPr sz="5150" b="1" spc="80" dirty="0">
                <a:solidFill>
                  <a:srgbClr val="FFFFFF"/>
                </a:solidFill>
                <a:latin typeface="Noto Sans Kannada UI"/>
                <a:cs typeface="Noto Sans Kannada UI"/>
              </a:rPr>
              <a:t>67%</a:t>
            </a:r>
            <a:endParaRPr sz="5150">
              <a:latin typeface="Noto Sans Kannada UI"/>
              <a:cs typeface="Noto Sans Kannada UI"/>
            </a:endParaRPr>
          </a:p>
          <a:p>
            <a:pPr marL="12700">
              <a:lnSpc>
                <a:spcPct val="100000"/>
              </a:lnSpc>
              <a:spcBef>
                <a:spcPts val="30"/>
              </a:spcBef>
            </a:pPr>
            <a:r>
              <a:rPr sz="2250" spc="-20" dirty="0">
                <a:solidFill>
                  <a:srgbClr val="FFFFFF"/>
                </a:solidFill>
                <a:latin typeface="Noto Sans"/>
                <a:cs typeface="Noto Sans"/>
              </a:rPr>
              <a:t>Profit</a:t>
            </a:r>
            <a:r>
              <a:rPr sz="2250" spc="-55" dirty="0">
                <a:solidFill>
                  <a:srgbClr val="FFFFFF"/>
                </a:solidFill>
                <a:latin typeface="Noto Sans"/>
                <a:cs typeface="Noto Sans"/>
              </a:rPr>
              <a:t> </a:t>
            </a:r>
            <a:r>
              <a:rPr sz="2250" spc="-10" dirty="0">
                <a:solidFill>
                  <a:srgbClr val="FFFFFF"/>
                </a:solidFill>
                <a:latin typeface="Noto Sans"/>
                <a:cs typeface="Noto Sans"/>
              </a:rPr>
              <a:t>2021</a:t>
            </a:r>
            <a:endParaRPr sz="2250">
              <a:latin typeface="Noto Sans"/>
              <a:cs typeface="Noto Sans"/>
            </a:endParaRPr>
          </a:p>
        </p:txBody>
      </p:sp>
      <p:sp>
        <p:nvSpPr>
          <p:cNvPr id="11" name="object 11"/>
          <p:cNvSpPr txBox="1"/>
          <p:nvPr/>
        </p:nvSpPr>
        <p:spPr>
          <a:xfrm>
            <a:off x="15600526" y="3188061"/>
            <a:ext cx="1481455" cy="1156335"/>
          </a:xfrm>
          <a:prstGeom prst="rect">
            <a:avLst/>
          </a:prstGeom>
        </p:spPr>
        <p:txBody>
          <a:bodyPr vert="horz" wrap="square" lIns="0" tIns="12065" rIns="0" bIns="0" rtlCol="0">
            <a:spAutoFit/>
          </a:bodyPr>
          <a:lstStyle/>
          <a:p>
            <a:pPr marL="12700">
              <a:lnSpc>
                <a:spcPct val="100000"/>
              </a:lnSpc>
              <a:spcBef>
                <a:spcPts val="95"/>
              </a:spcBef>
            </a:pPr>
            <a:r>
              <a:rPr sz="5150" b="1" spc="80" dirty="0">
                <a:solidFill>
                  <a:srgbClr val="FFFFFF"/>
                </a:solidFill>
                <a:latin typeface="Noto Sans Kannada UI"/>
                <a:cs typeface="Noto Sans Kannada UI"/>
              </a:rPr>
              <a:t>89%</a:t>
            </a:r>
            <a:endParaRPr sz="5150">
              <a:latin typeface="Noto Sans Kannada UI"/>
              <a:cs typeface="Noto Sans Kannada UI"/>
            </a:endParaRPr>
          </a:p>
          <a:p>
            <a:pPr marL="12700">
              <a:lnSpc>
                <a:spcPct val="100000"/>
              </a:lnSpc>
              <a:spcBef>
                <a:spcPts val="30"/>
              </a:spcBef>
            </a:pPr>
            <a:r>
              <a:rPr sz="2250" spc="-20" dirty="0">
                <a:solidFill>
                  <a:srgbClr val="FFFFFF"/>
                </a:solidFill>
                <a:latin typeface="Noto Sans"/>
                <a:cs typeface="Noto Sans"/>
              </a:rPr>
              <a:t>Profit</a:t>
            </a:r>
            <a:r>
              <a:rPr sz="2250" spc="-55" dirty="0">
                <a:solidFill>
                  <a:srgbClr val="FFFFFF"/>
                </a:solidFill>
                <a:latin typeface="Noto Sans"/>
                <a:cs typeface="Noto Sans"/>
              </a:rPr>
              <a:t> </a:t>
            </a:r>
            <a:r>
              <a:rPr sz="2250" spc="-10" dirty="0">
                <a:solidFill>
                  <a:srgbClr val="FFFFFF"/>
                </a:solidFill>
                <a:latin typeface="Noto Sans"/>
                <a:cs typeface="Noto Sans"/>
              </a:rPr>
              <a:t>2022</a:t>
            </a:r>
            <a:endParaRPr sz="2250">
              <a:latin typeface="Noto Sans"/>
              <a:cs typeface="Noto Sans"/>
            </a:endParaRPr>
          </a:p>
        </p:txBody>
      </p:sp>
      <p:pic>
        <p:nvPicPr>
          <p:cNvPr id="7170" name="Picture 2" descr="How to Set SMART Goals For Your Business | ClicData">
            <a:extLst>
              <a:ext uri="{FF2B5EF4-FFF2-40B4-BE49-F238E27FC236}">
                <a16:creationId xmlns:a16="http://schemas.microsoft.com/office/drawing/2014/main" id="{A8916576-0767-4D8B-9CE4-115413C233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3800" y="1198362"/>
            <a:ext cx="10210800" cy="80599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26387" y="907685"/>
            <a:ext cx="234074" cy="244149"/>
          </a:xfrm>
          <a:prstGeom prst="rect">
            <a:avLst/>
          </a:prstGeom>
          <a:blipFill>
            <a:blip r:embed="rId3" cstate="print"/>
            <a:stretch>
              <a:fillRect/>
            </a:stretch>
          </a:blipFill>
        </p:spPr>
        <p:txBody>
          <a:bodyPr wrap="square" lIns="0" tIns="0" rIns="0" bIns="0" rtlCol="0"/>
          <a:lstStyle/>
          <a:p>
            <a:endParaRPr/>
          </a:p>
        </p:txBody>
      </p:sp>
      <p:sp>
        <p:nvSpPr>
          <p:cNvPr id="3" name="object 3"/>
          <p:cNvSpPr txBox="1"/>
          <p:nvPr/>
        </p:nvSpPr>
        <p:spPr>
          <a:xfrm>
            <a:off x="1833656" y="884459"/>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202A3C"/>
                </a:solidFill>
                <a:latin typeface="Noto Sans"/>
                <a:cs typeface="Noto Sans"/>
              </a:rPr>
              <a:t>Arowwai</a:t>
            </a:r>
            <a:r>
              <a:rPr sz="1500" spc="-65" dirty="0">
                <a:solidFill>
                  <a:srgbClr val="202A3C"/>
                </a:solidFill>
                <a:latin typeface="Noto Sans"/>
                <a:cs typeface="Noto Sans"/>
              </a:rPr>
              <a:t> </a:t>
            </a:r>
            <a:r>
              <a:rPr sz="1500" spc="-15" dirty="0">
                <a:solidFill>
                  <a:srgbClr val="202A3C"/>
                </a:solidFill>
                <a:latin typeface="Noto Sans"/>
                <a:cs typeface="Noto Sans"/>
              </a:rPr>
              <a:t>Industries</a:t>
            </a:r>
            <a:endParaRPr sz="1500">
              <a:latin typeface="Noto Sans"/>
              <a:cs typeface="Noto Sans"/>
            </a:endParaRPr>
          </a:p>
        </p:txBody>
      </p:sp>
      <p:sp>
        <p:nvSpPr>
          <p:cNvPr id="4" name="object 4"/>
          <p:cNvSpPr/>
          <p:nvPr/>
        </p:nvSpPr>
        <p:spPr>
          <a:xfrm>
            <a:off x="17087774" y="1054"/>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sp>
        <p:nvSpPr>
          <p:cNvPr id="6" name="object 6"/>
          <p:cNvSpPr/>
          <p:nvPr/>
        </p:nvSpPr>
        <p:spPr>
          <a:xfrm>
            <a:off x="9525" y="5238749"/>
            <a:ext cx="18278475" cy="5048250"/>
          </a:xfrm>
          <a:custGeom>
            <a:avLst/>
            <a:gdLst/>
            <a:ahLst/>
            <a:cxnLst/>
            <a:rect l="l" t="t" r="r" b="b"/>
            <a:pathLst>
              <a:path w="18278475" h="5048250">
                <a:moveTo>
                  <a:pt x="0" y="0"/>
                </a:moveTo>
                <a:lnTo>
                  <a:pt x="18278474" y="0"/>
                </a:lnTo>
                <a:lnTo>
                  <a:pt x="18278474" y="5048247"/>
                </a:lnTo>
                <a:lnTo>
                  <a:pt x="0" y="5048247"/>
                </a:lnTo>
                <a:lnTo>
                  <a:pt x="0" y="0"/>
                </a:lnTo>
                <a:close/>
              </a:path>
            </a:pathLst>
          </a:custGeom>
          <a:solidFill>
            <a:srgbClr val="202A3C"/>
          </a:solidFill>
        </p:spPr>
        <p:txBody>
          <a:bodyPr wrap="square" lIns="0" tIns="0" rIns="0" bIns="0" rtlCol="0"/>
          <a:lstStyle/>
          <a:p>
            <a:endParaRPr/>
          </a:p>
        </p:txBody>
      </p:sp>
      <p:sp>
        <p:nvSpPr>
          <p:cNvPr id="10" name="object 10"/>
          <p:cNvSpPr txBox="1"/>
          <p:nvPr/>
        </p:nvSpPr>
        <p:spPr>
          <a:xfrm>
            <a:off x="2663643" y="8205047"/>
            <a:ext cx="12960985" cy="634404"/>
          </a:xfrm>
          <a:prstGeom prst="rect">
            <a:avLst/>
          </a:prstGeom>
        </p:spPr>
        <p:txBody>
          <a:bodyPr vert="horz" wrap="square" lIns="0" tIns="12700" rIns="0" bIns="0" rtlCol="0">
            <a:spAutoFit/>
          </a:bodyPr>
          <a:lstStyle/>
          <a:p>
            <a:pPr marL="297180" marR="5080" indent="-285750" algn="ctr">
              <a:lnSpc>
                <a:spcPct val="113300"/>
              </a:lnSpc>
              <a:spcBef>
                <a:spcPts val="100"/>
              </a:spcBef>
              <a:buFont typeface="Wingdings" panose="05000000000000000000" pitchFamily="2" charset="2"/>
              <a:buChar char="Ø"/>
            </a:pPr>
            <a:r>
              <a:rPr lang="en-US" dirty="0">
                <a:solidFill>
                  <a:schemeClr val="bg1"/>
                </a:solidFill>
              </a:rPr>
              <a:t>As a pharmaceutical company, company must also consider resources, which adds another dimension to planning and scheduling</a:t>
            </a:r>
          </a:p>
          <a:p>
            <a:pPr marL="297180" marR="5080" indent="-285750" algn="ctr">
              <a:lnSpc>
                <a:spcPct val="113300"/>
              </a:lnSpc>
              <a:spcBef>
                <a:spcPts val="100"/>
              </a:spcBef>
              <a:buFont typeface="Wingdings" panose="05000000000000000000" pitchFamily="2" charset="2"/>
              <a:buChar char="Ø"/>
            </a:pPr>
            <a:r>
              <a:rPr lang="en-US" dirty="0">
                <a:solidFill>
                  <a:schemeClr val="bg1"/>
                </a:solidFill>
              </a:rPr>
              <a:t>company are able to provide power and services more frequently and on time</a:t>
            </a:r>
            <a:endParaRPr sz="1600" dirty="0">
              <a:solidFill>
                <a:schemeClr val="bg1"/>
              </a:solidFill>
              <a:latin typeface="Noto Sans"/>
              <a:cs typeface="Noto Sans"/>
            </a:endParaRPr>
          </a:p>
        </p:txBody>
      </p:sp>
      <p:sp>
        <p:nvSpPr>
          <p:cNvPr id="11" name="object 11"/>
          <p:cNvSpPr txBox="1">
            <a:spLocks noGrp="1"/>
          </p:cNvSpPr>
          <p:nvPr>
            <p:ph type="title"/>
          </p:nvPr>
        </p:nvSpPr>
        <p:spPr>
          <a:xfrm>
            <a:off x="3607958" y="1134995"/>
            <a:ext cx="11072084" cy="1613262"/>
          </a:xfrm>
          <a:prstGeom prst="rect">
            <a:avLst/>
          </a:prstGeom>
        </p:spPr>
        <p:txBody>
          <a:bodyPr vert="horz" wrap="square" lIns="0" tIns="12700" rIns="0" bIns="0" rtlCol="0">
            <a:spAutoFit/>
          </a:bodyPr>
          <a:lstStyle/>
          <a:p>
            <a:pPr marL="12700" algn="ctr">
              <a:lnSpc>
                <a:spcPct val="100000"/>
              </a:lnSpc>
              <a:spcBef>
                <a:spcPts val="100"/>
              </a:spcBef>
            </a:pPr>
            <a:r>
              <a:rPr lang="en-US" sz="5200" spc="-50" dirty="0">
                <a:solidFill>
                  <a:srgbClr val="202A3C"/>
                </a:solidFill>
              </a:rPr>
              <a:t>PROVIDE BETTER RESOURCE MANAGMENT</a:t>
            </a:r>
            <a:endParaRPr sz="5200" dirty="0"/>
          </a:p>
        </p:txBody>
      </p:sp>
      <p:pic>
        <p:nvPicPr>
          <p:cNvPr id="9218" name="Picture 2" descr="Pharmaceutical Industry Staff Recruitment Vector. - Stock Illustration  [48694159] - PIXTA">
            <a:extLst>
              <a:ext uri="{FF2B5EF4-FFF2-40B4-BE49-F238E27FC236}">
                <a16:creationId xmlns:a16="http://schemas.microsoft.com/office/drawing/2014/main" id="{9D5889AA-FDB0-4741-8F1D-245C945687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8651"/>
          <a:stretch/>
        </p:blipFill>
        <p:spPr bwMode="auto">
          <a:xfrm>
            <a:off x="0" y="3131992"/>
            <a:ext cx="18288000" cy="48309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26387" y="907685"/>
            <a:ext cx="234074" cy="244149"/>
          </a:xfrm>
          <a:prstGeom prst="rect">
            <a:avLst/>
          </a:prstGeom>
          <a:blipFill>
            <a:blip r:embed="rId3" cstate="print"/>
            <a:stretch>
              <a:fillRect/>
            </a:stretch>
          </a:blipFill>
        </p:spPr>
        <p:txBody>
          <a:bodyPr wrap="square" lIns="0" tIns="0" rIns="0" bIns="0" rtlCol="0"/>
          <a:lstStyle/>
          <a:p>
            <a:endParaRPr/>
          </a:p>
        </p:txBody>
      </p:sp>
      <p:sp>
        <p:nvSpPr>
          <p:cNvPr id="7" name="object 7"/>
          <p:cNvSpPr txBox="1"/>
          <p:nvPr/>
        </p:nvSpPr>
        <p:spPr>
          <a:xfrm>
            <a:off x="1833656" y="884459"/>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202A3C"/>
                </a:solidFill>
                <a:latin typeface="Noto Sans"/>
                <a:cs typeface="Noto Sans"/>
              </a:rPr>
              <a:t>Arowwai</a:t>
            </a:r>
            <a:r>
              <a:rPr sz="1500" spc="-65" dirty="0">
                <a:solidFill>
                  <a:srgbClr val="202A3C"/>
                </a:solidFill>
                <a:latin typeface="Noto Sans"/>
                <a:cs typeface="Noto Sans"/>
              </a:rPr>
              <a:t> </a:t>
            </a:r>
            <a:r>
              <a:rPr sz="1500" spc="-15" dirty="0">
                <a:solidFill>
                  <a:srgbClr val="202A3C"/>
                </a:solidFill>
                <a:latin typeface="Noto Sans"/>
                <a:cs typeface="Noto Sans"/>
              </a:rPr>
              <a:t>Industries</a:t>
            </a:r>
            <a:endParaRPr sz="1500">
              <a:latin typeface="Noto Sans"/>
              <a:cs typeface="Noto Sans"/>
            </a:endParaRPr>
          </a:p>
        </p:txBody>
      </p:sp>
      <p:sp>
        <p:nvSpPr>
          <p:cNvPr id="8" name="object 8"/>
          <p:cNvSpPr txBox="1">
            <a:spLocks noGrp="1"/>
          </p:cNvSpPr>
          <p:nvPr>
            <p:ph type="title"/>
          </p:nvPr>
        </p:nvSpPr>
        <p:spPr>
          <a:xfrm>
            <a:off x="1411660" y="2964276"/>
            <a:ext cx="5056505" cy="1689565"/>
          </a:xfrm>
          <a:prstGeom prst="rect">
            <a:avLst/>
          </a:prstGeom>
        </p:spPr>
        <p:txBody>
          <a:bodyPr vert="horz" wrap="square" lIns="0" tIns="88265" rIns="0" bIns="0" rtlCol="0">
            <a:spAutoFit/>
          </a:bodyPr>
          <a:lstStyle/>
          <a:p>
            <a:pPr marL="12700">
              <a:lnSpc>
                <a:spcPct val="100000"/>
              </a:lnSpc>
              <a:spcBef>
                <a:spcPts val="695"/>
              </a:spcBef>
            </a:pPr>
            <a:r>
              <a:rPr lang="en-US" sz="5200" b="0" spc="-114" dirty="0">
                <a:solidFill>
                  <a:srgbClr val="202A3C"/>
                </a:solidFill>
              </a:rPr>
              <a:t>RISK ASSESSMENT </a:t>
            </a:r>
            <a:endParaRPr lang="en-US" sz="5200" dirty="0"/>
          </a:p>
        </p:txBody>
      </p:sp>
      <p:sp>
        <p:nvSpPr>
          <p:cNvPr id="9" name="object 9"/>
          <p:cNvSpPr txBox="1"/>
          <p:nvPr/>
        </p:nvSpPr>
        <p:spPr>
          <a:xfrm>
            <a:off x="1623522" y="5220229"/>
            <a:ext cx="6122035" cy="3000821"/>
          </a:xfrm>
          <a:prstGeom prst="rect">
            <a:avLst/>
          </a:prstGeom>
        </p:spPr>
        <p:txBody>
          <a:bodyPr vert="horz" wrap="square" lIns="0" tIns="12700" rIns="0" bIns="0" rtlCol="0">
            <a:spAutoFit/>
          </a:bodyPr>
          <a:lstStyle/>
          <a:p>
            <a:pPr marL="355600" indent="-342900">
              <a:lnSpc>
                <a:spcPct val="100000"/>
              </a:lnSpc>
              <a:spcBef>
                <a:spcPts val="100"/>
              </a:spcBef>
              <a:buFont typeface="Wingdings" panose="05000000000000000000" pitchFamily="2" charset="2"/>
              <a:buChar char="Ø"/>
            </a:pPr>
            <a:r>
              <a:rPr lang="en-US" sz="2200" spc="-15" dirty="0">
                <a:solidFill>
                  <a:srgbClr val="202A3C"/>
                </a:solidFill>
                <a:latin typeface="Noto Sans"/>
                <a:cs typeface="Noto Sans"/>
              </a:rPr>
              <a:t>Make sure power-up product is for all age group without any harm</a:t>
            </a:r>
          </a:p>
          <a:p>
            <a:pPr marL="355600" indent="-342900">
              <a:lnSpc>
                <a:spcPct val="100000"/>
              </a:lnSpc>
              <a:spcBef>
                <a:spcPts val="100"/>
              </a:spcBef>
              <a:buFont typeface="Wingdings" panose="05000000000000000000" pitchFamily="2" charset="2"/>
              <a:buChar char="Ø"/>
            </a:pPr>
            <a:r>
              <a:rPr lang="en-US" sz="2200" spc="-15" dirty="0" err="1">
                <a:solidFill>
                  <a:srgbClr val="202A3C"/>
                </a:solidFill>
                <a:latin typeface="Noto Sans"/>
                <a:cs typeface="Noto Sans"/>
              </a:rPr>
              <a:t>Analyse</a:t>
            </a:r>
            <a:r>
              <a:rPr lang="en-US" sz="2200" spc="-15" dirty="0">
                <a:solidFill>
                  <a:srgbClr val="202A3C"/>
                </a:solidFill>
                <a:latin typeface="Noto Sans"/>
                <a:cs typeface="Noto Sans"/>
              </a:rPr>
              <a:t> all risk before launching the product in market</a:t>
            </a:r>
          </a:p>
          <a:p>
            <a:pPr marL="355600" indent="-342900">
              <a:lnSpc>
                <a:spcPct val="100000"/>
              </a:lnSpc>
              <a:spcBef>
                <a:spcPts val="100"/>
              </a:spcBef>
              <a:buFont typeface="Wingdings" panose="05000000000000000000" pitchFamily="2" charset="2"/>
              <a:buChar char="Ø"/>
            </a:pPr>
            <a:r>
              <a:rPr lang="en-US" dirty="0"/>
              <a:t>Risk assessments, probability-impact ratings, and feasible mitigation methods</a:t>
            </a:r>
          </a:p>
          <a:p>
            <a:pPr marL="355600" indent="-342900">
              <a:lnSpc>
                <a:spcPct val="100000"/>
              </a:lnSpc>
              <a:spcBef>
                <a:spcPts val="100"/>
              </a:spcBef>
              <a:buFont typeface="Wingdings" panose="05000000000000000000" pitchFamily="2" charset="2"/>
              <a:buChar char="Ø"/>
            </a:pPr>
            <a:r>
              <a:rPr lang="en-US" sz="2200" spc="-15" dirty="0">
                <a:solidFill>
                  <a:srgbClr val="202A3C"/>
                </a:solidFill>
                <a:latin typeface="Noto Sans"/>
                <a:cs typeface="Noto Sans"/>
              </a:rPr>
              <a:t>Make sure the product has long expiry date</a:t>
            </a:r>
          </a:p>
          <a:p>
            <a:pPr marL="355600" indent="-342900">
              <a:lnSpc>
                <a:spcPct val="100000"/>
              </a:lnSpc>
              <a:spcBef>
                <a:spcPts val="100"/>
              </a:spcBef>
              <a:buFont typeface="Wingdings" panose="05000000000000000000" pitchFamily="2" charset="2"/>
              <a:buChar char="Ø"/>
            </a:pPr>
            <a:endParaRPr lang="en-US" sz="2200" spc="-15" dirty="0">
              <a:solidFill>
                <a:srgbClr val="202A3C"/>
              </a:solidFill>
              <a:latin typeface="Noto Sans"/>
              <a:cs typeface="Noto Sans"/>
            </a:endParaRPr>
          </a:p>
          <a:p>
            <a:pPr marL="12700">
              <a:lnSpc>
                <a:spcPct val="100000"/>
              </a:lnSpc>
              <a:spcBef>
                <a:spcPts val="100"/>
              </a:spcBef>
            </a:pPr>
            <a:endParaRPr sz="2200" dirty="0">
              <a:latin typeface="Noto Sans"/>
              <a:cs typeface="Noto Sans"/>
            </a:endParaRPr>
          </a:p>
        </p:txBody>
      </p:sp>
      <p:pic>
        <p:nvPicPr>
          <p:cNvPr id="5122" name="Picture 2" descr="Walgreens Vitamins Recalled by International Vitamin | CPSC.gov">
            <a:extLst>
              <a:ext uri="{FF2B5EF4-FFF2-40B4-BE49-F238E27FC236}">
                <a16:creationId xmlns:a16="http://schemas.microsoft.com/office/drawing/2014/main" id="{0FCDF60E-B584-4644-83F0-96E0DD715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44200" y="1029759"/>
            <a:ext cx="6553200" cy="83809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426387" y="907685"/>
            <a:ext cx="234074" cy="244149"/>
          </a:xfrm>
          <a:prstGeom prst="rect">
            <a:avLst/>
          </a:prstGeom>
          <a:blipFill>
            <a:blip r:embed="rId3" cstate="print"/>
            <a:stretch>
              <a:fillRect/>
            </a:stretch>
          </a:blipFill>
        </p:spPr>
        <p:txBody>
          <a:bodyPr wrap="square" lIns="0" tIns="0" rIns="0" bIns="0" rtlCol="0"/>
          <a:lstStyle/>
          <a:p>
            <a:endParaRPr/>
          </a:p>
        </p:txBody>
      </p:sp>
      <p:sp>
        <p:nvSpPr>
          <p:cNvPr id="7" name="object 7"/>
          <p:cNvSpPr txBox="1"/>
          <p:nvPr/>
        </p:nvSpPr>
        <p:spPr>
          <a:xfrm>
            <a:off x="1833656" y="884459"/>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202A3C"/>
                </a:solidFill>
                <a:latin typeface="Noto Sans"/>
                <a:cs typeface="Noto Sans"/>
              </a:rPr>
              <a:t>Arowwai</a:t>
            </a:r>
            <a:r>
              <a:rPr sz="1500" spc="-65" dirty="0">
                <a:solidFill>
                  <a:srgbClr val="202A3C"/>
                </a:solidFill>
                <a:latin typeface="Noto Sans"/>
                <a:cs typeface="Noto Sans"/>
              </a:rPr>
              <a:t> </a:t>
            </a:r>
            <a:r>
              <a:rPr sz="1500" spc="-15" dirty="0">
                <a:solidFill>
                  <a:srgbClr val="202A3C"/>
                </a:solidFill>
                <a:latin typeface="Noto Sans"/>
                <a:cs typeface="Noto Sans"/>
              </a:rPr>
              <a:t>Industries</a:t>
            </a:r>
            <a:endParaRPr sz="1500">
              <a:latin typeface="Noto Sans"/>
              <a:cs typeface="Noto Sans"/>
            </a:endParaRPr>
          </a:p>
        </p:txBody>
      </p:sp>
      <p:sp>
        <p:nvSpPr>
          <p:cNvPr id="8" name="object 8"/>
          <p:cNvSpPr txBox="1">
            <a:spLocks noGrp="1"/>
          </p:cNvSpPr>
          <p:nvPr>
            <p:ph type="title"/>
          </p:nvPr>
        </p:nvSpPr>
        <p:spPr>
          <a:xfrm>
            <a:off x="1411660" y="2964276"/>
            <a:ext cx="5056505" cy="889346"/>
          </a:xfrm>
          <a:prstGeom prst="rect">
            <a:avLst/>
          </a:prstGeom>
        </p:spPr>
        <p:txBody>
          <a:bodyPr vert="horz" wrap="square" lIns="0" tIns="88265" rIns="0" bIns="0" rtlCol="0">
            <a:spAutoFit/>
          </a:bodyPr>
          <a:lstStyle/>
          <a:p>
            <a:pPr marL="12700">
              <a:lnSpc>
                <a:spcPct val="100000"/>
              </a:lnSpc>
              <a:spcBef>
                <a:spcPts val="695"/>
              </a:spcBef>
            </a:pPr>
            <a:r>
              <a:rPr lang="en-US" sz="5200" b="0" spc="-114" dirty="0">
                <a:solidFill>
                  <a:srgbClr val="202A3C"/>
                </a:solidFill>
              </a:rPr>
              <a:t>CONCLUSION</a:t>
            </a:r>
            <a:endParaRPr sz="5200" dirty="0"/>
          </a:p>
        </p:txBody>
      </p:sp>
      <p:sp>
        <p:nvSpPr>
          <p:cNvPr id="9" name="object 9"/>
          <p:cNvSpPr txBox="1"/>
          <p:nvPr/>
        </p:nvSpPr>
        <p:spPr>
          <a:xfrm>
            <a:off x="1623522" y="5220229"/>
            <a:ext cx="6122035" cy="2228815"/>
          </a:xfrm>
          <a:prstGeom prst="rect">
            <a:avLst/>
          </a:prstGeom>
        </p:spPr>
        <p:txBody>
          <a:bodyPr vert="horz" wrap="square" lIns="0" tIns="12700" rIns="0" bIns="0" rtlCol="0">
            <a:spAutoFit/>
          </a:bodyPr>
          <a:lstStyle/>
          <a:p>
            <a:pPr algn="just"/>
            <a:r>
              <a:rPr lang="en-US" dirty="0"/>
              <a:t>When it comes to launching a new product in pharmaceutical, especially one that is medically connected, stakeholders are critical. The product's introduction needed a breakdown of the work structure, which necessitated adequate risk assessment, as the last thing a product wants to deal with is any form of risk. However, the development of new products introduces a new set of challenges and dangers that must be considered when launching new products </a:t>
            </a:r>
          </a:p>
        </p:txBody>
      </p:sp>
      <p:pic>
        <p:nvPicPr>
          <p:cNvPr id="6146" name="Picture 2" descr="Should I Take a Daily Multivitamin? | The Nutrition Source | Harvard T.H.  Chan School of Public Health">
            <a:extLst>
              <a:ext uri="{FF2B5EF4-FFF2-40B4-BE49-F238E27FC236}">
                <a16:creationId xmlns:a16="http://schemas.microsoft.com/office/drawing/2014/main" id="{72204AC2-6FB1-4AD5-8194-E5996B69C8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1600" y="907685"/>
            <a:ext cx="8458200" cy="8884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8000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84981-31F6-456F-9D70-884D515BFD3D}"/>
              </a:ext>
            </a:extLst>
          </p:cNvPr>
          <p:cNvSpPr>
            <a:spLocks noGrp="1"/>
          </p:cNvSpPr>
          <p:nvPr>
            <p:ph type="title"/>
          </p:nvPr>
        </p:nvSpPr>
        <p:spPr>
          <a:xfrm>
            <a:off x="2433434" y="800100"/>
            <a:ext cx="13417550" cy="1328420"/>
          </a:xfrm>
        </p:spPr>
        <p:txBody>
          <a:bodyPr/>
          <a:lstStyle/>
          <a:p>
            <a:r>
              <a:rPr lang="en-US" dirty="0">
                <a:solidFill>
                  <a:schemeClr val="tx1"/>
                </a:solidFill>
              </a:rPr>
              <a:t>REFERENCES</a:t>
            </a:r>
          </a:p>
        </p:txBody>
      </p:sp>
      <p:sp>
        <p:nvSpPr>
          <p:cNvPr id="3" name="Text Placeholder 2">
            <a:extLst>
              <a:ext uri="{FF2B5EF4-FFF2-40B4-BE49-F238E27FC236}">
                <a16:creationId xmlns:a16="http://schemas.microsoft.com/office/drawing/2014/main" id="{4BEB175E-83AF-49CD-B130-4444AEA5166E}"/>
              </a:ext>
            </a:extLst>
          </p:cNvPr>
          <p:cNvSpPr>
            <a:spLocks noGrp="1"/>
          </p:cNvSpPr>
          <p:nvPr>
            <p:ph type="body" idx="1"/>
          </p:nvPr>
        </p:nvSpPr>
        <p:spPr>
          <a:xfrm>
            <a:off x="2047989" y="3426043"/>
            <a:ext cx="14188440" cy="2492990"/>
          </a:xfrm>
        </p:spPr>
        <p:txBody>
          <a:bodyPr/>
          <a:lstStyle/>
          <a:p>
            <a:r>
              <a:rPr lang="en-US" dirty="0"/>
              <a:t>Routledge. Meredith, J.R., Shafer, S.M. and Mantel Jr, S.J., 2017. </a:t>
            </a:r>
            <a:r>
              <a:rPr lang="en-US" i="1" dirty="0"/>
              <a:t>Project management: a strategic managerial approach</a:t>
            </a:r>
            <a:r>
              <a:rPr lang="en-US" dirty="0"/>
              <a:t>. </a:t>
            </a:r>
          </a:p>
          <a:p>
            <a:r>
              <a:rPr lang="en-US" dirty="0" err="1"/>
              <a:t>Fitriani</a:t>
            </a:r>
            <a:r>
              <a:rPr lang="en-US" dirty="0"/>
              <a:t>, A.N., </a:t>
            </a:r>
            <a:r>
              <a:rPr lang="en-US" dirty="0" err="1"/>
              <a:t>Raharjo</a:t>
            </a:r>
            <a:r>
              <a:rPr lang="en-US" dirty="0"/>
              <a:t>, T., </a:t>
            </a:r>
            <a:r>
              <a:rPr lang="en-US" dirty="0" err="1"/>
              <a:t>Hardian</a:t>
            </a:r>
            <a:r>
              <a:rPr lang="en-US" dirty="0"/>
              <a:t>, B. and </a:t>
            </a:r>
            <a:r>
              <a:rPr lang="en-US" dirty="0" err="1"/>
              <a:t>Prasetyo</a:t>
            </a:r>
            <a:r>
              <a:rPr lang="en-US" dirty="0"/>
              <a:t>, A., 2021, April. IT Infrastructure Agile Adoption for SD-WAN Project Implementation in Pharmaceutical Industry: Case Study of an Indonesian Company. In </a:t>
            </a:r>
            <a:r>
              <a:rPr lang="en-US" i="1" dirty="0"/>
              <a:t>2021 IEEE International IOT, Electronics and Mechatronics Conference (IEMTRONICS)</a:t>
            </a:r>
            <a:r>
              <a:rPr lang="en-US" dirty="0"/>
              <a:t> (pp. 1-6). IEEE.</a:t>
            </a:r>
          </a:p>
          <a:p>
            <a:r>
              <a:rPr lang="en-US" dirty="0"/>
              <a:t>Guinto, R., 2018. Best Practices in a Clinical Development Project Management Office (PMO) to Achieve a Reference Standard in the Pharmaceutical Industry. </a:t>
            </a:r>
          </a:p>
          <a:p>
            <a:r>
              <a:rPr lang="en-US" dirty="0"/>
              <a:t>Catalano, T., 2020. </a:t>
            </a:r>
            <a:r>
              <a:rPr lang="en-US" i="1" dirty="0"/>
              <a:t>Application of Project Management Principles to the Management of Pharmaceutical R&amp;D Projects</a:t>
            </a:r>
            <a:r>
              <a:rPr lang="en-US" dirty="0"/>
              <a:t>. Springer Nature.</a:t>
            </a:r>
          </a:p>
          <a:p>
            <a:endParaRPr lang="en-US" dirty="0"/>
          </a:p>
          <a:p>
            <a:endParaRPr lang="en-US" dirty="0"/>
          </a:p>
        </p:txBody>
      </p:sp>
    </p:spTree>
    <p:extLst>
      <p:ext uri="{BB962C8B-B14F-4D97-AF65-F5344CB8AC3E}">
        <p14:creationId xmlns:p14="http://schemas.microsoft.com/office/powerpoint/2010/main" val="203877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833656" y="884459"/>
            <a:ext cx="1724660" cy="254000"/>
          </a:xfrm>
          <a:prstGeom prst="rect">
            <a:avLst/>
          </a:prstGeom>
        </p:spPr>
        <p:txBody>
          <a:bodyPr vert="horz" wrap="square" lIns="0" tIns="12700" rIns="0" bIns="0" rtlCol="0">
            <a:spAutoFit/>
          </a:bodyPr>
          <a:lstStyle/>
          <a:p>
            <a:pPr marL="12700">
              <a:lnSpc>
                <a:spcPct val="100000"/>
              </a:lnSpc>
              <a:spcBef>
                <a:spcPts val="100"/>
              </a:spcBef>
            </a:pPr>
            <a:r>
              <a:rPr sz="1500" spc="-10" dirty="0">
                <a:solidFill>
                  <a:srgbClr val="FFFFFF"/>
                </a:solidFill>
                <a:latin typeface="Noto Sans"/>
                <a:cs typeface="Noto Sans"/>
              </a:rPr>
              <a:t>Arowwai</a:t>
            </a:r>
            <a:r>
              <a:rPr sz="1500" spc="-65" dirty="0">
                <a:solidFill>
                  <a:srgbClr val="FFFFFF"/>
                </a:solidFill>
                <a:latin typeface="Noto Sans"/>
                <a:cs typeface="Noto Sans"/>
              </a:rPr>
              <a:t> </a:t>
            </a:r>
            <a:r>
              <a:rPr sz="1500" spc="-15" dirty="0">
                <a:solidFill>
                  <a:srgbClr val="FFFFFF"/>
                </a:solidFill>
                <a:latin typeface="Noto Sans"/>
                <a:cs typeface="Noto Sans"/>
              </a:rPr>
              <a:t>Industries</a:t>
            </a:r>
            <a:endParaRPr sz="1500">
              <a:latin typeface="Noto Sans"/>
              <a:cs typeface="Noto Sans"/>
            </a:endParaRPr>
          </a:p>
        </p:txBody>
      </p:sp>
      <p:sp>
        <p:nvSpPr>
          <p:cNvPr id="4" name="object 4"/>
          <p:cNvSpPr/>
          <p:nvPr/>
        </p:nvSpPr>
        <p:spPr>
          <a:xfrm>
            <a:off x="17087774" y="1054"/>
            <a:ext cx="1200785" cy="1200785"/>
          </a:xfrm>
          <a:custGeom>
            <a:avLst/>
            <a:gdLst/>
            <a:ahLst/>
            <a:cxnLst/>
            <a:rect l="l" t="t" r="r" b="b"/>
            <a:pathLst>
              <a:path w="1200784" h="1200785">
                <a:moveTo>
                  <a:pt x="0" y="0"/>
                </a:moveTo>
                <a:lnTo>
                  <a:pt x="1200226" y="0"/>
                </a:lnTo>
                <a:lnTo>
                  <a:pt x="1200226" y="1200220"/>
                </a:lnTo>
                <a:lnTo>
                  <a:pt x="0" y="0"/>
                </a:lnTo>
                <a:close/>
              </a:path>
            </a:pathLst>
          </a:custGeom>
          <a:solidFill>
            <a:srgbClr val="DEEB33"/>
          </a:solidFill>
        </p:spPr>
        <p:txBody>
          <a:bodyPr wrap="square" lIns="0" tIns="0" rIns="0" bIns="0" rtlCol="0"/>
          <a:lstStyle/>
          <a:p>
            <a:endParaRPr/>
          </a:p>
        </p:txBody>
      </p:sp>
      <p:sp>
        <p:nvSpPr>
          <p:cNvPr id="6" name="object 6"/>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114" dirty="0"/>
              <a:t>THANK'S </a:t>
            </a:r>
            <a:r>
              <a:rPr spc="-340" dirty="0"/>
              <a:t>FOR</a:t>
            </a:r>
            <a:r>
              <a:rPr spc="-615" dirty="0"/>
              <a:t> </a:t>
            </a:r>
            <a:r>
              <a:rPr spc="45" dirty="0"/>
              <a:t>WATCHING</a:t>
            </a:r>
          </a:p>
        </p:txBody>
      </p:sp>
      <p:pic>
        <p:nvPicPr>
          <p:cNvPr id="3076" name="Picture 4" descr="Polwaththa EcoLodges on Twitter: &quot;Do you have any questions? You may also  find some answers here https://t.co/znQNYJBXn1 https://t.co/vRyDmSryoT&quot; /  Twitter">
            <a:extLst>
              <a:ext uri="{FF2B5EF4-FFF2-40B4-BE49-F238E27FC236}">
                <a16:creationId xmlns:a16="http://schemas.microsoft.com/office/drawing/2014/main" id="{2056FD6B-C6A2-4847-93BC-CBD11B6281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032618"/>
            <a:ext cx="18288000" cy="62543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202A3C"/>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41</TotalTime>
  <Words>1036</Words>
  <Application>Microsoft Office PowerPoint</Application>
  <PresentationFormat>Custom</PresentationFormat>
  <Paragraphs>61</Paragraphs>
  <Slides>12</Slides>
  <Notes>4</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vt:lpstr>
      <vt:lpstr>Managing Projects in the Workplace Part A</vt:lpstr>
      <vt:lpstr>Presentation outline</vt:lpstr>
      <vt:lpstr>ABOUT PRODUCT</vt:lpstr>
      <vt:lpstr>PowerPoint Presentation</vt:lpstr>
      <vt:lpstr>WHY DO PEOPLE BUY POWER-UP MULTIVITAMINS</vt:lpstr>
      <vt:lpstr>OUR FUTURE  TARGET IN  2022 BY APPLYING SMART OBJECTIVES</vt:lpstr>
      <vt:lpstr>PROVIDE BETTER RESOURCE MANAGMENT</vt:lpstr>
      <vt:lpstr>RISK ASSESSMENT </vt:lpstr>
      <vt:lpstr>CONCLUSION</vt:lpstr>
      <vt:lpstr>REFERENCES</vt:lpstr>
      <vt:lpstr>THANK'S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Navy and Green Professional Business Plan Presentation</dc:title>
  <dc:creator>farina sourcecode</dc:creator>
  <cp:keywords>DAE9pVhNPoc,BAE3AezO83g</cp:keywords>
  <cp:lastModifiedBy>Abel Paul</cp:lastModifiedBy>
  <cp:revision>19</cp:revision>
  <dcterms:created xsi:type="dcterms:W3CDTF">2022-04-12T05:08:08Z</dcterms:created>
  <dcterms:modified xsi:type="dcterms:W3CDTF">2022-04-13T11:14:24Z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2022-04-12T00:00:00Z</vt:filetime>
  </property>
  <property fmtid="{D5CDD505-2E9C-101B-9397-08002B2CF9AE}" pid="3" name="Creator">
    <vt:lpwstr>Canva</vt:lpwstr>
  </property>
  <property fmtid="{D5CDD505-2E9C-101B-9397-08002B2CF9AE}" pid="4" name="LastSaved">
    <vt:filetime>2022-04-12T00:00:00Z</vt:filetime>
  </property>
</Properties>
</file>