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65" r:id="rId3"/>
    <p:sldId id="257" r:id="rId4"/>
    <p:sldId id="259" r:id="rId5"/>
    <p:sldId id="260" r:id="rId6"/>
    <p:sldId id="264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04"/>
    <p:restoredTop sz="81366"/>
  </p:normalViewPr>
  <p:slideViewPr>
    <p:cSldViewPr snapToGrid="0" snapToObjects="1">
      <p:cViewPr varScale="1">
        <p:scale>
          <a:sx n="89" d="100"/>
          <a:sy n="89" d="100"/>
        </p:scale>
        <p:origin x="161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303C97-4289-F540-8658-437FB2356794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F3397E-5ED9-DC4D-B041-AFF18D7CA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553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F3397E-5ED9-DC4D-B041-AFF18D7CADF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6136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F3397E-5ED9-DC4D-B041-AFF18D7CADF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2004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 fontAlgn="base" hangingPunct="0">
              <a:lnSpc>
                <a:spcPct val="115000"/>
              </a:lnSpc>
              <a:spcAft>
                <a:spcPts val="6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F3397E-5ED9-DC4D-B041-AFF18D7CADF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7513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F3397E-5ED9-DC4D-B041-AFF18D7CADF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8805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F3397E-5ED9-DC4D-B041-AFF18D7CADF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9823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7F13E-E1DA-F441-A496-E8C86867AA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22FA11-06ED-E64B-96ED-794788B82D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DE27D3-2E3A-694A-8C33-7BFB5EC5B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4BC708-86C8-A44E-97D7-4828D5662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C814E3-DB60-CA48-8CFD-ADB7983EE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0705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AC255-3681-6946-AC11-03CD9BCFF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DF1DB2-BB4A-DB4B-A9A0-D83BD356DF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FFAD45-6394-6B40-8FAE-4B60D05C4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1CD47E-3445-9C4D-A3D5-EC24998A04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0083ED-0D26-8D4C-9862-D5C83CE4B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931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0C884-6404-764F-8D29-DBC3C474C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AA9014-F162-1341-BE1D-CC67782C18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475329-567B-B544-845B-2BC774C3E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BB4C97-0CD2-9A42-8DEE-64E9A8492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F68A5-B56D-484E-9AAE-4A3F1C21A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344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B0C93-C385-204A-B3CD-0DB7BAE85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D32BC-5372-C54C-8C4B-9F6E571F01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A6DAC5-FB19-0F48-A00D-60B78C7D75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5DE83E-3A9B-A240-89AA-7AF906AB0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17A1BE-523C-3445-A249-BE7BF8149B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36B76D-0C69-BA48-B9C0-CC4633038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621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D378D-443A-C044-A216-B84B3D336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E33FAF-5971-B445-8DB9-7402A44D8E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79D053-61BE-904F-82FC-AF49CD5FD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E9F185-F97E-C345-99F6-81BB0EEF03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23D431-7C6A-C142-98B5-4472DBE1D7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934689-CC70-0F4A-B408-08B30ED53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625E7F-D689-7445-BFB9-E1BAF0D2E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3A0C83-54A9-AC4C-B116-9D8CED8295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633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5A49B-931A-2F4C-BF37-0CF14384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CF4081-606E-7547-A28A-B9E636C67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B25495-50F0-B643-A835-D03916776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339D72-AAAA-6647-8EB6-619E669C8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627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040087-FD17-2647-A834-1AD17BD3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AE1BD5-193D-074B-9160-A35F2D147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4AB0A7-09F2-8E42-A6A6-042B3A7C8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073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26164-D088-5D4B-B6C7-A3D4705CD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0A1D1-1443-F24F-9AE0-FEC8D7D0B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F594E3-3646-AC42-9356-B06E33CB5C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F5FF42-08C6-6440-BC76-416B6477D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C921E0-B863-BA4B-BA5D-8CE955EFF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6FE6E8-6180-714C-B710-4577656900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34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E2B20-2C31-074A-9D13-50E5E3F1D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DD892E-92A0-F84E-9D99-80FB6F5084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9527C9-4C4D-0240-8718-339B90920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0DC7CB-0BBF-F648-B59C-B71A6F58C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1FCEA3-5DD4-2A4C-8081-B75B1B626E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DDF7F4-E24B-DD41-902D-43B517140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97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88322-3576-2D44-87A1-BA86E2894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31E5F0-CA9C-DC49-96D8-066B4D37A2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C708AD-56C2-AB40-B6AF-0B981FAC1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7DF608-5C8C-CD40-AED4-E5E239E566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E6C70-C928-AD42-B40A-0E35A9955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1608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B2BE3-3DD2-CF4F-A059-18CF416D87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EC607B-38F4-6647-A2AB-DB547F4FAA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903B8D-03C5-9D46-BA56-6E87E443A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CFA854-AC41-6848-A53E-34C10640D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EE1A82-D9E1-FD40-ACA4-98E1F2129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113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93A85A-8A13-D74A-B9A7-23B886736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F8173B-CB54-424A-9523-AED5BBABF3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C28A98-B589-4C4E-A890-BACEBB06C3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FF431-C348-794B-81C3-5EC236379CB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78F72E-9069-D74B-AAF7-779051147F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3683B6-7491-794F-8CFB-E447068177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492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r.Lloyd@uwtsd.ac.uk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unQwBhzgxo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0" name="Rectangle 72">
            <a:extLst>
              <a:ext uri="{FF2B5EF4-FFF2-40B4-BE49-F238E27FC236}">
                <a16:creationId xmlns:a16="http://schemas.microsoft.com/office/drawing/2014/main" id="{0A597D97-203B-498B-95D3-E90DC961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error in the UK: Timeline of attacks | UK News | Sky News">
            <a:extLst>
              <a:ext uri="{FF2B5EF4-FFF2-40B4-BE49-F238E27FC236}">
                <a16:creationId xmlns:a16="http://schemas.microsoft.com/office/drawing/2014/main" id="{7C971DD8-D78C-7149-9175-CE272AD755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42" b="16121"/>
          <a:stretch/>
        </p:blipFill>
        <p:spPr bwMode="auto">
          <a:xfrm>
            <a:off x="4267201" y="10"/>
            <a:ext cx="7924800" cy="3383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treatham terrorism attack police investigated for 'dangerous driving' | UK  news | The Guardian">
            <a:extLst>
              <a:ext uri="{FF2B5EF4-FFF2-40B4-BE49-F238E27FC236}">
                <a16:creationId xmlns:a16="http://schemas.microsoft.com/office/drawing/2014/main" id="{D7BAE6FA-95FA-4941-8EB3-BA2E51F734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7" r="2" b="24386"/>
          <a:stretch/>
        </p:blipFill>
        <p:spPr bwMode="auto">
          <a:xfrm>
            <a:off x="4650916" y="3474720"/>
            <a:ext cx="7555832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031" name="Freeform: Shape 74">
            <a:extLst>
              <a:ext uri="{FF2B5EF4-FFF2-40B4-BE49-F238E27FC236}">
                <a16:creationId xmlns:a16="http://schemas.microsoft.com/office/drawing/2014/main" id="{6A6EF10E-DF41-4BD3-8EB4-6F646531D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44272" cy="6858000"/>
          </a:xfrm>
          <a:custGeom>
            <a:avLst/>
            <a:gdLst>
              <a:gd name="connsiteX0" fmla="*/ 0 w 6244272"/>
              <a:gd name="connsiteY0" fmla="*/ 0 h 6858000"/>
              <a:gd name="connsiteX1" fmla="*/ 732568 w 6244272"/>
              <a:gd name="connsiteY1" fmla="*/ 0 h 6858000"/>
              <a:gd name="connsiteX2" fmla="*/ 947849 w 6244272"/>
              <a:gd name="connsiteY2" fmla="*/ 0 h 6858000"/>
              <a:gd name="connsiteX3" fmla="*/ 1823619 w 6244272"/>
              <a:gd name="connsiteY3" fmla="*/ 0 h 6858000"/>
              <a:gd name="connsiteX4" fmla="*/ 5235673 w 6244272"/>
              <a:gd name="connsiteY4" fmla="*/ 0 h 6858000"/>
              <a:gd name="connsiteX5" fmla="*/ 4933297 w 6244272"/>
              <a:gd name="connsiteY5" fmla="*/ 110269 h 6858000"/>
              <a:gd name="connsiteX6" fmla="*/ 4976910 w 6244272"/>
              <a:gd name="connsiteY6" fmla="*/ 135168 h 6858000"/>
              <a:gd name="connsiteX7" fmla="*/ 5238580 w 6244272"/>
              <a:gd name="connsiteY7" fmla="*/ 71141 h 6858000"/>
              <a:gd name="connsiteX8" fmla="*/ 5290914 w 6244272"/>
              <a:gd name="connsiteY8" fmla="*/ 88927 h 6858000"/>
              <a:gd name="connsiteX9" fmla="*/ 5264747 w 6244272"/>
              <a:gd name="connsiteY9" fmla="*/ 163625 h 6858000"/>
              <a:gd name="connsiteX10" fmla="*/ 5151357 w 6244272"/>
              <a:gd name="connsiteY10" fmla="*/ 192082 h 6858000"/>
              <a:gd name="connsiteX11" fmla="*/ 4974002 w 6244272"/>
              <a:gd name="connsiteY11" fmla="*/ 373491 h 6858000"/>
              <a:gd name="connsiteX12" fmla="*/ 5241488 w 6244272"/>
              <a:gd name="connsiteY12" fmla="*/ 352148 h 6858000"/>
              <a:gd name="connsiteX13" fmla="*/ 5288007 w 6244272"/>
              <a:gd name="connsiteY13" fmla="*/ 394834 h 6858000"/>
              <a:gd name="connsiteX14" fmla="*/ 5305452 w 6244272"/>
              <a:gd name="connsiteY14" fmla="*/ 451747 h 6858000"/>
              <a:gd name="connsiteX15" fmla="*/ 5383953 w 6244272"/>
              <a:gd name="connsiteY15" fmla="*/ 359262 h 6858000"/>
              <a:gd name="connsiteX16" fmla="*/ 5450825 w 6244272"/>
              <a:gd name="connsiteY16" fmla="*/ 334364 h 6858000"/>
              <a:gd name="connsiteX17" fmla="*/ 5471177 w 6244272"/>
              <a:gd name="connsiteY17" fmla="*/ 416176 h 6858000"/>
              <a:gd name="connsiteX18" fmla="*/ 5410121 w 6244272"/>
              <a:gd name="connsiteY18" fmla="*/ 505101 h 6858000"/>
              <a:gd name="connsiteX19" fmla="*/ 5247303 w 6244272"/>
              <a:gd name="connsiteY19" fmla="*/ 558458 h 6858000"/>
              <a:gd name="connsiteX20" fmla="*/ 5421750 w 6244272"/>
              <a:gd name="connsiteY20" fmla="*/ 558458 h 6858000"/>
              <a:gd name="connsiteX21" fmla="*/ 5622364 w 6244272"/>
              <a:gd name="connsiteY21" fmla="*/ 522887 h 6858000"/>
              <a:gd name="connsiteX22" fmla="*/ 5834608 w 6244272"/>
              <a:gd name="connsiteY22" fmla="*/ 533558 h 6858000"/>
              <a:gd name="connsiteX23" fmla="*/ 6035223 w 6244272"/>
              <a:gd name="connsiteY23" fmla="*/ 462417 h 6858000"/>
              <a:gd name="connsiteX24" fmla="*/ 6238745 w 6244272"/>
              <a:gd name="connsiteY24" fmla="*/ 465975 h 6858000"/>
              <a:gd name="connsiteX25" fmla="*/ 5337434 w 6244272"/>
              <a:gd name="connsiteY25" fmla="*/ 910606 h 6858000"/>
              <a:gd name="connsiteX26" fmla="*/ 5381046 w 6244272"/>
              <a:gd name="connsiteY26" fmla="*/ 921277 h 6858000"/>
              <a:gd name="connsiteX27" fmla="*/ 5439195 w 6244272"/>
              <a:gd name="connsiteY27" fmla="*/ 949734 h 6858000"/>
              <a:gd name="connsiteX28" fmla="*/ 5395583 w 6244272"/>
              <a:gd name="connsiteY28" fmla="*/ 1006647 h 6858000"/>
              <a:gd name="connsiteX29" fmla="*/ 5160079 w 6244272"/>
              <a:gd name="connsiteY29" fmla="*/ 1113358 h 6858000"/>
              <a:gd name="connsiteX30" fmla="*/ 5101930 w 6244272"/>
              <a:gd name="connsiteY30" fmla="*/ 1220069 h 6858000"/>
              <a:gd name="connsiteX31" fmla="*/ 5174617 w 6244272"/>
              <a:gd name="connsiteY31" fmla="*/ 1209399 h 6858000"/>
              <a:gd name="connsiteX32" fmla="*/ 5238580 w 6244272"/>
              <a:gd name="connsiteY32" fmla="*/ 1230741 h 6858000"/>
              <a:gd name="connsiteX33" fmla="*/ 5212414 w 6244272"/>
              <a:gd name="connsiteY33" fmla="*/ 1365909 h 6858000"/>
              <a:gd name="connsiteX34" fmla="*/ 4878056 w 6244272"/>
              <a:gd name="connsiteY34" fmla="*/ 1540204 h 6858000"/>
              <a:gd name="connsiteX35" fmla="*/ 4848982 w 6244272"/>
              <a:gd name="connsiteY35" fmla="*/ 1597117 h 6858000"/>
              <a:gd name="connsiteX36" fmla="*/ 4889686 w 6244272"/>
              <a:gd name="connsiteY36" fmla="*/ 1636245 h 6858000"/>
              <a:gd name="connsiteX37" fmla="*/ 4997261 w 6244272"/>
              <a:gd name="connsiteY37" fmla="*/ 1657587 h 6858000"/>
              <a:gd name="connsiteX38" fmla="*/ 4846074 w 6244272"/>
              <a:gd name="connsiteY38" fmla="*/ 1849668 h 6858000"/>
              <a:gd name="connsiteX39" fmla="*/ 4790832 w 6244272"/>
              <a:gd name="connsiteY39" fmla="*/ 1903025 h 6858000"/>
              <a:gd name="connsiteX40" fmla="*/ 4694886 w 6244272"/>
              <a:gd name="connsiteY40" fmla="*/ 1984836 h 6858000"/>
              <a:gd name="connsiteX41" fmla="*/ 4694886 w 6244272"/>
              <a:gd name="connsiteY41" fmla="*/ 2013292 h 6858000"/>
              <a:gd name="connsiteX42" fmla="*/ 4822814 w 6244272"/>
              <a:gd name="connsiteY42" fmla="*/ 2102219 h 6858000"/>
              <a:gd name="connsiteX43" fmla="*/ 5055411 w 6244272"/>
              <a:gd name="connsiteY43" fmla="*/ 2077320 h 6858000"/>
              <a:gd name="connsiteX44" fmla="*/ 4712331 w 6244272"/>
              <a:gd name="connsiteY44" fmla="*/ 2208931 h 6858000"/>
              <a:gd name="connsiteX45" fmla="*/ 5822979 w 6244272"/>
              <a:gd name="connsiteY45" fmla="*/ 1892353 h 6858000"/>
              <a:gd name="connsiteX46" fmla="*/ 5753200 w 6244272"/>
              <a:gd name="connsiteY46" fmla="*/ 1974165 h 6858000"/>
              <a:gd name="connsiteX47" fmla="*/ 5363601 w 6244272"/>
              <a:gd name="connsiteY47" fmla="*/ 2191146 h 6858000"/>
              <a:gd name="connsiteX48" fmla="*/ 5253118 w 6244272"/>
              <a:gd name="connsiteY48" fmla="*/ 2326314 h 6858000"/>
              <a:gd name="connsiteX49" fmla="*/ 5136819 w 6244272"/>
              <a:gd name="connsiteY49" fmla="*/ 2401012 h 6858000"/>
              <a:gd name="connsiteX50" fmla="*/ 4974002 w 6244272"/>
              <a:gd name="connsiteY50" fmla="*/ 2401012 h 6858000"/>
              <a:gd name="connsiteX51" fmla="*/ 4857704 w 6244272"/>
              <a:gd name="connsiteY51" fmla="*/ 2518395 h 6858000"/>
              <a:gd name="connsiteX52" fmla="*/ 4976910 w 6244272"/>
              <a:gd name="connsiteY52" fmla="*/ 2543294 h 6858000"/>
              <a:gd name="connsiteX53" fmla="*/ 5116467 w 6244272"/>
              <a:gd name="connsiteY53" fmla="*/ 2525509 h 6858000"/>
              <a:gd name="connsiteX54" fmla="*/ 5273470 w 6244272"/>
              <a:gd name="connsiteY54" fmla="*/ 2564636 h 6858000"/>
              <a:gd name="connsiteX55" fmla="*/ 5418843 w 6244272"/>
              <a:gd name="connsiteY55" fmla="*/ 2532623 h 6858000"/>
              <a:gd name="connsiteX56" fmla="*/ 5593290 w 6244272"/>
              <a:gd name="connsiteY56" fmla="*/ 2553965 h 6858000"/>
              <a:gd name="connsiteX57" fmla="*/ 5648532 w 6244272"/>
              <a:gd name="connsiteY57" fmla="*/ 2692689 h 6858000"/>
              <a:gd name="connsiteX58" fmla="*/ 5665976 w 6244272"/>
              <a:gd name="connsiteY58" fmla="*/ 2703362 h 6858000"/>
              <a:gd name="connsiteX59" fmla="*/ 5988704 w 6244272"/>
              <a:gd name="connsiteY59" fmla="*/ 2923898 h 6858000"/>
              <a:gd name="connsiteX60" fmla="*/ 6078835 w 6244272"/>
              <a:gd name="connsiteY60" fmla="*/ 2941684 h 6858000"/>
              <a:gd name="connsiteX61" fmla="*/ 5546771 w 6244272"/>
              <a:gd name="connsiteY61" fmla="*/ 3329402 h 6858000"/>
              <a:gd name="connsiteX62" fmla="*/ 5904388 w 6244272"/>
              <a:gd name="connsiteY62" fmla="*/ 3229805 h 6858000"/>
              <a:gd name="connsiteX63" fmla="*/ 5953814 w 6244272"/>
              <a:gd name="connsiteY63" fmla="*/ 3393429 h 6858000"/>
              <a:gd name="connsiteX64" fmla="*/ 5785182 w 6244272"/>
              <a:gd name="connsiteY64" fmla="*/ 3539269 h 6858000"/>
              <a:gd name="connsiteX65" fmla="*/ 5724125 w 6244272"/>
              <a:gd name="connsiteY65" fmla="*/ 3827390 h 6858000"/>
              <a:gd name="connsiteX66" fmla="*/ 5753200 w 6244272"/>
              <a:gd name="connsiteY66" fmla="*/ 4090612 h 6858000"/>
              <a:gd name="connsiteX67" fmla="*/ 5825886 w 6244272"/>
              <a:gd name="connsiteY67" fmla="*/ 4172424 h 6858000"/>
              <a:gd name="connsiteX68" fmla="*/ 5930554 w 6244272"/>
              <a:gd name="connsiteY68" fmla="*/ 4321821 h 6858000"/>
              <a:gd name="connsiteX69" fmla="*/ 5994519 w 6244272"/>
              <a:gd name="connsiteY69" fmla="*/ 4414305 h 6858000"/>
              <a:gd name="connsiteX70" fmla="*/ 6218393 w 6244272"/>
              <a:gd name="connsiteY70" fmla="*/ 4378734 h 6858000"/>
              <a:gd name="connsiteX71" fmla="*/ 5918925 w 6244272"/>
              <a:gd name="connsiteY71" fmla="*/ 4613499 h 6858000"/>
              <a:gd name="connsiteX72" fmla="*/ 6160243 w 6244272"/>
              <a:gd name="connsiteY72" fmla="*/ 4585042 h 6858000"/>
              <a:gd name="connsiteX73" fmla="*/ 6238745 w 6244272"/>
              <a:gd name="connsiteY73" fmla="*/ 4602828 h 6858000"/>
              <a:gd name="connsiteX74" fmla="*/ 6195133 w 6244272"/>
              <a:gd name="connsiteY74" fmla="*/ 4677526 h 6858000"/>
              <a:gd name="connsiteX75" fmla="*/ 6017778 w 6244272"/>
              <a:gd name="connsiteY75" fmla="*/ 4805580 h 6858000"/>
              <a:gd name="connsiteX76" fmla="*/ 5651439 w 6244272"/>
              <a:gd name="connsiteY76" fmla="*/ 5154171 h 6858000"/>
              <a:gd name="connsiteX77" fmla="*/ 6006149 w 6244272"/>
              <a:gd name="connsiteY77" fmla="*/ 4994104 h 6858000"/>
              <a:gd name="connsiteX78" fmla="*/ 5633994 w 6244272"/>
              <a:gd name="connsiteY78" fmla="*/ 5353367 h 6858000"/>
              <a:gd name="connsiteX79" fmla="*/ 5552586 w 6244272"/>
              <a:gd name="connsiteY79" fmla="*/ 5474306 h 6858000"/>
              <a:gd name="connsiteX80" fmla="*/ 5383953 w 6244272"/>
              <a:gd name="connsiteY80" fmla="*/ 5769542 h 6858000"/>
              <a:gd name="connsiteX81" fmla="*/ 5392675 w 6244272"/>
              <a:gd name="connsiteY81" fmla="*/ 5801555 h 6858000"/>
              <a:gd name="connsiteX82" fmla="*/ 5584568 w 6244272"/>
              <a:gd name="connsiteY82" fmla="*/ 5755314 h 6858000"/>
              <a:gd name="connsiteX83" fmla="*/ 5334526 w 6244272"/>
              <a:gd name="connsiteY83" fmla="*/ 6004307 h 6858000"/>
              <a:gd name="connsiteX84" fmla="*/ 5075763 w 6244272"/>
              <a:gd name="connsiteY84" fmla="*/ 6196388 h 6858000"/>
              <a:gd name="connsiteX85" fmla="*/ 5258933 w 6244272"/>
              <a:gd name="connsiteY85" fmla="*/ 6167932 h 6858000"/>
              <a:gd name="connsiteX86" fmla="*/ 5511881 w 6244272"/>
              <a:gd name="connsiteY86" fmla="*/ 6057663 h 6858000"/>
              <a:gd name="connsiteX87" fmla="*/ 5599105 w 6244272"/>
              <a:gd name="connsiteY87" fmla="*/ 6100347 h 6858000"/>
              <a:gd name="connsiteX88" fmla="*/ 5360693 w 6244272"/>
              <a:gd name="connsiteY88" fmla="*/ 6281757 h 6858000"/>
              <a:gd name="connsiteX89" fmla="*/ 5224043 w 6244272"/>
              <a:gd name="connsiteY89" fmla="*/ 6367127 h 6858000"/>
              <a:gd name="connsiteX90" fmla="*/ 5168801 w 6244272"/>
              <a:gd name="connsiteY90" fmla="*/ 6431153 h 6858000"/>
              <a:gd name="connsiteX91" fmla="*/ 5011799 w 6244272"/>
              <a:gd name="connsiteY91" fmla="*/ 6658805 h 6858000"/>
              <a:gd name="connsiteX92" fmla="*/ 4651275 w 6244272"/>
              <a:gd name="connsiteY92" fmla="*/ 6858000 h 6858000"/>
              <a:gd name="connsiteX93" fmla="*/ 1823619 w 6244272"/>
              <a:gd name="connsiteY93" fmla="*/ 6858000 h 6858000"/>
              <a:gd name="connsiteX94" fmla="*/ 947849 w 6244272"/>
              <a:gd name="connsiteY94" fmla="*/ 6858000 h 6858000"/>
              <a:gd name="connsiteX95" fmla="*/ 732568 w 6244272"/>
              <a:gd name="connsiteY95" fmla="*/ 6858000 h 6858000"/>
              <a:gd name="connsiteX96" fmla="*/ 0 w 6244272"/>
              <a:gd name="connsiteY9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6244272" h="6858000">
                <a:moveTo>
                  <a:pt x="0" y="0"/>
                </a:moveTo>
                <a:lnTo>
                  <a:pt x="732568" y="0"/>
                </a:lnTo>
                <a:lnTo>
                  <a:pt x="947849" y="0"/>
                </a:lnTo>
                <a:lnTo>
                  <a:pt x="1823619" y="0"/>
                </a:lnTo>
                <a:lnTo>
                  <a:pt x="5235673" y="0"/>
                </a:lnTo>
                <a:cubicBezTo>
                  <a:pt x="5133912" y="35571"/>
                  <a:pt x="5035058" y="78255"/>
                  <a:pt x="4933297" y="110269"/>
                </a:cubicBezTo>
                <a:cubicBezTo>
                  <a:pt x="4947835" y="145839"/>
                  <a:pt x="4962372" y="138725"/>
                  <a:pt x="4976910" y="135168"/>
                </a:cubicBezTo>
                <a:cubicBezTo>
                  <a:pt x="5064133" y="120941"/>
                  <a:pt x="5154264" y="110269"/>
                  <a:pt x="5238580" y="71141"/>
                </a:cubicBezTo>
                <a:cubicBezTo>
                  <a:pt x="5258933" y="64027"/>
                  <a:pt x="5282192" y="64027"/>
                  <a:pt x="5290914" y="88927"/>
                </a:cubicBezTo>
                <a:cubicBezTo>
                  <a:pt x="5305452" y="124497"/>
                  <a:pt x="5285100" y="145839"/>
                  <a:pt x="5264747" y="163625"/>
                </a:cubicBezTo>
                <a:cubicBezTo>
                  <a:pt x="5229858" y="195638"/>
                  <a:pt x="5189154" y="188525"/>
                  <a:pt x="5151357" y="192082"/>
                </a:cubicBezTo>
                <a:cubicBezTo>
                  <a:pt x="5046689" y="209867"/>
                  <a:pt x="4997261" y="259665"/>
                  <a:pt x="4974002" y="373491"/>
                </a:cubicBezTo>
                <a:cubicBezTo>
                  <a:pt x="5064133" y="327250"/>
                  <a:pt x="5154264" y="384162"/>
                  <a:pt x="5241488" y="352148"/>
                </a:cubicBezTo>
                <a:cubicBezTo>
                  <a:pt x="5264747" y="345034"/>
                  <a:pt x="5299637" y="355706"/>
                  <a:pt x="5288007" y="394834"/>
                </a:cubicBezTo>
                <a:cubicBezTo>
                  <a:pt x="5276378" y="430405"/>
                  <a:pt x="5238580" y="458860"/>
                  <a:pt x="5305452" y="451747"/>
                </a:cubicBezTo>
                <a:cubicBezTo>
                  <a:pt x="5354879" y="448189"/>
                  <a:pt x="5369416" y="405504"/>
                  <a:pt x="5383953" y="359262"/>
                </a:cubicBezTo>
                <a:cubicBezTo>
                  <a:pt x="5395583" y="334364"/>
                  <a:pt x="5427565" y="320135"/>
                  <a:pt x="5450825" y="334364"/>
                </a:cubicBezTo>
                <a:cubicBezTo>
                  <a:pt x="5479899" y="348592"/>
                  <a:pt x="5471177" y="387720"/>
                  <a:pt x="5471177" y="416176"/>
                </a:cubicBezTo>
                <a:cubicBezTo>
                  <a:pt x="5474085" y="469532"/>
                  <a:pt x="5450825" y="494431"/>
                  <a:pt x="5410121" y="505101"/>
                </a:cubicBezTo>
                <a:cubicBezTo>
                  <a:pt x="5360693" y="519330"/>
                  <a:pt x="5311267" y="537116"/>
                  <a:pt x="5247303" y="558458"/>
                </a:cubicBezTo>
                <a:cubicBezTo>
                  <a:pt x="5317082" y="594028"/>
                  <a:pt x="5369416" y="586915"/>
                  <a:pt x="5421750" y="558458"/>
                </a:cubicBezTo>
                <a:cubicBezTo>
                  <a:pt x="5485714" y="526444"/>
                  <a:pt x="5570030" y="483759"/>
                  <a:pt x="5622364" y="522887"/>
                </a:cubicBezTo>
                <a:cubicBezTo>
                  <a:pt x="5700865" y="579800"/>
                  <a:pt x="5764829" y="544229"/>
                  <a:pt x="5834608" y="533558"/>
                </a:cubicBezTo>
                <a:cubicBezTo>
                  <a:pt x="5979982" y="512216"/>
                  <a:pt x="5889850" y="480203"/>
                  <a:pt x="6035223" y="462417"/>
                </a:cubicBezTo>
                <a:cubicBezTo>
                  <a:pt x="6093372" y="455303"/>
                  <a:pt x="6154429" y="426847"/>
                  <a:pt x="6238745" y="465975"/>
                </a:cubicBezTo>
                <a:cubicBezTo>
                  <a:pt x="5857868" y="672284"/>
                  <a:pt x="5677606" y="658055"/>
                  <a:pt x="5337434" y="910606"/>
                </a:cubicBezTo>
                <a:cubicBezTo>
                  <a:pt x="5351971" y="935506"/>
                  <a:pt x="5366508" y="924835"/>
                  <a:pt x="5381046" y="921277"/>
                </a:cubicBezTo>
                <a:cubicBezTo>
                  <a:pt x="5404305" y="917720"/>
                  <a:pt x="5433380" y="903491"/>
                  <a:pt x="5439195" y="949734"/>
                </a:cubicBezTo>
                <a:cubicBezTo>
                  <a:pt x="5442103" y="985305"/>
                  <a:pt x="5424657" y="1003089"/>
                  <a:pt x="5395583" y="1006647"/>
                </a:cubicBezTo>
                <a:cubicBezTo>
                  <a:pt x="5311267" y="1020875"/>
                  <a:pt x="5235673" y="1070674"/>
                  <a:pt x="5160079" y="1113358"/>
                </a:cubicBezTo>
                <a:cubicBezTo>
                  <a:pt x="5125190" y="1131144"/>
                  <a:pt x="5087393" y="1156043"/>
                  <a:pt x="5101930" y="1220069"/>
                </a:cubicBezTo>
                <a:cubicBezTo>
                  <a:pt x="5131004" y="1237855"/>
                  <a:pt x="5151357" y="1212955"/>
                  <a:pt x="5174617" y="1209399"/>
                </a:cubicBezTo>
                <a:cubicBezTo>
                  <a:pt x="5197876" y="1205842"/>
                  <a:pt x="5253118" y="1220069"/>
                  <a:pt x="5238580" y="1230741"/>
                </a:cubicBezTo>
                <a:cubicBezTo>
                  <a:pt x="5171709" y="1269868"/>
                  <a:pt x="5293822" y="1365909"/>
                  <a:pt x="5212414" y="1365909"/>
                </a:cubicBezTo>
                <a:cubicBezTo>
                  <a:pt x="5078671" y="1365909"/>
                  <a:pt x="5005984" y="1536647"/>
                  <a:pt x="4878056" y="1540204"/>
                </a:cubicBezTo>
                <a:cubicBezTo>
                  <a:pt x="4857704" y="1540204"/>
                  <a:pt x="4848982" y="1572219"/>
                  <a:pt x="4848982" y="1597117"/>
                </a:cubicBezTo>
                <a:cubicBezTo>
                  <a:pt x="4848982" y="1629132"/>
                  <a:pt x="4869333" y="1632688"/>
                  <a:pt x="4889686" y="1636245"/>
                </a:cubicBezTo>
                <a:cubicBezTo>
                  <a:pt x="4921668" y="1639802"/>
                  <a:pt x="4956557" y="1597117"/>
                  <a:pt x="4997261" y="1657587"/>
                </a:cubicBezTo>
                <a:cubicBezTo>
                  <a:pt x="4921668" y="1693158"/>
                  <a:pt x="4843167" y="1728729"/>
                  <a:pt x="4846074" y="1849668"/>
                </a:cubicBezTo>
                <a:cubicBezTo>
                  <a:pt x="4846074" y="1881683"/>
                  <a:pt x="4814092" y="1895910"/>
                  <a:pt x="4790832" y="1903025"/>
                </a:cubicBezTo>
                <a:cubicBezTo>
                  <a:pt x="4750128" y="1917252"/>
                  <a:pt x="4718146" y="1938595"/>
                  <a:pt x="4694886" y="1984836"/>
                </a:cubicBezTo>
                <a:cubicBezTo>
                  <a:pt x="4694886" y="1995507"/>
                  <a:pt x="4694886" y="2002622"/>
                  <a:pt x="4694886" y="2013292"/>
                </a:cubicBezTo>
                <a:cubicBezTo>
                  <a:pt x="4700701" y="2123562"/>
                  <a:pt x="4758850" y="2120004"/>
                  <a:pt x="4822814" y="2102219"/>
                </a:cubicBezTo>
                <a:cubicBezTo>
                  <a:pt x="4898408" y="2080877"/>
                  <a:pt x="4974002" y="2038192"/>
                  <a:pt x="5055411" y="2077320"/>
                </a:cubicBezTo>
                <a:cubicBezTo>
                  <a:pt x="4942020" y="2130676"/>
                  <a:pt x="4817000" y="2134233"/>
                  <a:pt x="4712331" y="2208931"/>
                </a:cubicBezTo>
                <a:cubicBezTo>
                  <a:pt x="5101930" y="2223159"/>
                  <a:pt x="5445010" y="1984836"/>
                  <a:pt x="5822979" y="1892353"/>
                </a:cubicBezTo>
                <a:cubicBezTo>
                  <a:pt x="5811349" y="1952823"/>
                  <a:pt x="5779367" y="1967051"/>
                  <a:pt x="5753200" y="1974165"/>
                </a:cubicBezTo>
                <a:cubicBezTo>
                  <a:pt x="5613642" y="2020407"/>
                  <a:pt x="5491529" y="2112891"/>
                  <a:pt x="5363601" y="2191146"/>
                </a:cubicBezTo>
                <a:cubicBezTo>
                  <a:pt x="5311267" y="2223159"/>
                  <a:pt x="5273470" y="2258731"/>
                  <a:pt x="5253118" y="2326314"/>
                </a:cubicBezTo>
                <a:cubicBezTo>
                  <a:pt x="5235673" y="2390340"/>
                  <a:pt x="5200783" y="2418796"/>
                  <a:pt x="5136819" y="2401012"/>
                </a:cubicBezTo>
                <a:cubicBezTo>
                  <a:pt x="5084485" y="2386784"/>
                  <a:pt x="5029243" y="2393898"/>
                  <a:pt x="4974002" y="2401012"/>
                </a:cubicBezTo>
                <a:cubicBezTo>
                  <a:pt x="4912946" y="2408126"/>
                  <a:pt x="4843167" y="2479267"/>
                  <a:pt x="4857704" y="2518395"/>
                </a:cubicBezTo>
                <a:cubicBezTo>
                  <a:pt x="4886778" y="2582422"/>
                  <a:pt x="4936205" y="2550408"/>
                  <a:pt x="4976910" y="2543294"/>
                </a:cubicBezTo>
                <a:cubicBezTo>
                  <a:pt x="5026336" y="2536181"/>
                  <a:pt x="5116467" y="2518395"/>
                  <a:pt x="5116467" y="2525509"/>
                </a:cubicBezTo>
                <a:cubicBezTo>
                  <a:pt x="5148450" y="2685576"/>
                  <a:pt x="5221136" y="2564636"/>
                  <a:pt x="5273470" y="2564636"/>
                </a:cubicBezTo>
                <a:cubicBezTo>
                  <a:pt x="5322897" y="2564636"/>
                  <a:pt x="5372323" y="2546851"/>
                  <a:pt x="5418843" y="2532623"/>
                </a:cubicBezTo>
                <a:cubicBezTo>
                  <a:pt x="5479899" y="2514837"/>
                  <a:pt x="5535140" y="2546851"/>
                  <a:pt x="5593290" y="2553965"/>
                </a:cubicBezTo>
                <a:cubicBezTo>
                  <a:pt x="5645624" y="2561080"/>
                  <a:pt x="5616550" y="2653563"/>
                  <a:pt x="5648532" y="2692689"/>
                </a:cubicBezTo>
                <a:cubicBezTo>
                  <a:pt x="5654346" y="2703362"/>
                  <a:pt x="5660161" y="2703362"/>
                  <a:pt x="5665976" y="2703362"/>
                </a:cubicBezTo>
                <a:cubicBezTo>
                  <a:pt x="5683421" y="2980812"/>
                  <a:pt x="5988704" y="2913227"/>
                  <a:pt x="5988704" y="2923898"/>
                </a:cubicBezTo>
                <a:cubicBezTo>
                  <a:pt x="6014871" y="2941684"/>
                  <a:pt x="6046853" y="2899000"/>
                  <a:pt x="6078835" y="2941684"/>
                </a:cubicBezTo>
                <a:cubicBezTo>
                  <a:pt x="5942185" y="3137322"/>
                  <a:pt x="5732847" y="3183563"/>
                  <a:pt x="5546771" y="3329402"/>
                </a:cubicBezTo>
                <a:cubicBezTo>
                  <a:pt x="5700865" y="3379202"/>
                  <a:pt x="5790997" y="3208463"/>
                  <a:pt x="5904388" y="3229805"/>
                </a:cubicBezTo>
                <a:cubicBezTo>
                  <a:pt x="5959629" y="3283162"/>
                  <a:pt x="5793904" y="3368530"/>
                  <a:pt x="5953814" y="3393429"/>
                </a:cubicBezTo>
                <a:cubicBezTo>
                  <a:pt x="5884036" y="3439672"/>
                  <a:pt x="5834608" y="3485914"/>
                  <a:pt x="5785182" y="3539269"/>
                </a:cubicBezTo>
                <a:cubicBezTo>
                  <a:pt x="5700865" y="3635309"/>
                  <a:pt x="5683421" y="3699337"/>
                  <a:pt x="5724125" y="3827390"/>
                </a:cubicBezTo>
                <a:cubicBezTo>
                  <a:pt x="5750293" y="3912759"/>
                  <a:pt x="5788089" y="3991015"/>
                  <a:pt x="5753200" y="4090612"/>
                </a:cubicBezTo>
                <a:cubicBezTo>
                  <a:pt x="5729940" y="4158196"/>
                  <a:pt x="5738663" y="4204438"/>
                  <a:pt x="5825886" y="4172424"/>
                </a:cubicBezTo>
                <a:cubicBezTo>
                  <a:pt x="5918925" y="4140411"/>
                  <a:pt x="5953814" y="4200882"/>
                  <a:pt x="5930554" y="4321821"/>
                </a:cubicBezTo>
                <a:cubicBezTo>
                  <a:pt x="5916018" y="4400076"/>
                  <a:pt x="5930554" y="4424975"/>
                  <a:pt x="5994519" y="4414305"/>
                </a:cubicBezTo>
                <a:cubicBezTo>
                  <a:pt x="6064297" y="4403633"/>
                  <a:pt x="6131169" y="4353835"/>
                  <a:pt x="6218393" y="4378734"/>
                </a:cubicBezTo>
                <a:cubicBezTo>
                  <a:pt x="6148614" y="4521016"/>
                  <a:pt x="6000333" y="4478331"/>
                  <a:pt x="5918925" y="4613499"/>
                </a:cubicBezTo>
                <a:cubicBezTo>
                  <a:pt x="6014871" y="4613499"/>
                  <a:pt x="6090465" y="4613499"/>
                  <a:pt x="6160243" y="4585042"/>
                </a:cubicBezTo>
                <a:cubicBezTo>
                  <a:pt x="6189318" y="4574373"/>
                  <a:pt x="6221300" y="4560144"/>
                  <a:pt x="6238745" y="4602828"/>
                </a:cubicBezTo>
                <a:cubicBezTo>
                  <a:pt x="6259098" y="4652628"/>
                  <a:pt x="6218393" y="4670412"/>
                  <a:pt x="6195133" y="4677526"/>
                </a:cubicBezTo>
                <a:cubicBezTo>
                  <a:pt x="6128261" y="4702425"/>
                  <a:pt x="6075928" y="4759339"/>
                  <a:pt x="6017778" y="4805580"/>
                </a:cubicBezTo>
                <a:cubicBezTo>
                  <a:pt x="5892758" y="4905177"/>
                  <a:pt x="5756107" y="4990547"/>
                  <a:pt x="5651439" y="5154171"/>
                </a:cubicBezTo>
                <a:cubicBezTo>
                  <a:pt x="5782275" y="5111487"/>
                  <a:pt x="5881128" y="5011889"/>
                  <a:pt x="6006149" y="4994104"/>
                </a:cubicBezTo>
                <a:cubicBezTo>
                  <a:pt x="5898572" y="5143500"/>
                  <a:pt x="5761922" y="5243097"/>
                  <a:pt x="5633994" y="5353367"/>
                </a:cubicBezTo>
                <a:cubicBezTo>
                  <a:pt x="5596197" y="5385379"/>
                  <a:pt x="5558400" y="5406721"/>
                  <a:pt x="5552586" y="5474306"/>
                </a:cubicBezTo>
                <a:cubicBezTo>
                  <a:pt x="5535140" y="5605917"/>
                  <a:pt x="5488622" y="5712629"/>
                  <a:pt x="5383953" y="5769542"/>
                </a:cubicBezTo>
                <a:cubicBezTo>
                  <a:pt x="5383953" y="5769542"/>
                  <a:pt x="5389768" y="5790884"/>
                  <a:pt x="5392675" y="5801555"/>
                </a:cubicBezTo>
                <a:cubicBezTo>
                  <a:pt x="5456640" y="5805112"/>
                  <a:pt x="5506066" y="5726858"/>
                  <a:pt x="5584568" y="5755314"/>
                </a:cubicBezTo>
                <a:cubicBezTo>
                  <a:pt x="5506066" y="5862025"/>
                  <a:pt x="5442103" y="5954508"/>
                  <a:pt x="5334526" y="6004307"/>
                </a:cubicBezTo>
                <a:cubicBezTo>
                  <a:pt x="5247303" y="6043434"/>
                  <a:pt x="5139727" y="6068335"/>
                  <a:pt x="5075763" y="6196388"/>
                </a:cubicBezTo>
                <a:cubicBezTo>
                  <a:pt x="5148450" y="6221287"/>
                  <a:pt x="5203691" y="6189274"/>
                  <a:pt x="5258933" y="6167932"/>
                </a:cubicBezTo>
                <a:cubicBezTo>
                  <a:pt x="5343249" y="6132361"/>
                  <a:pt x="5427565" y="6093234"/>
                  <a:pt x="5511881" y="6057663"/>
                </a:cubicBezTo>
                <a:cubicBezTo>
                  <a:pt x="5543864" y="6043434"/>
                  <a:pt x="5578753" y="6036320"/>
                  <a:pt x="5599105" y="6100347"/>
                </a:cubicBezTo>
                <a:cubicBezTo>
                  <a:pt x="5491529" y="6114575"/>
                  <a:pt x="5427565" y="6199945"/>
                  <a:pt x="5360693" y="6281757"/>
                </a:cubicBezTo>
                <a:cubicBezTo>
                  <a:pt x="5322897" y="6327999"/>
                  <a:pt x="5290914" y="6388469"/>
                  <a:pt x="5224043" y="6367127"/>
                </a:cubicBezTo>
                <a:cubicBezTo>
                  <a:pt x="5189154" y="6356456"/>
                  <a:pt x="5165894" y="6388469"/>
                  <a:pt x="5168801" y="6431153"/>
                </a:cubicBezTo>
                <a:cubicBezTo>
                  <a:pt x="5183339" y="6580550"/>
                  <a:pt x="5099022" y="6630349"/>
                  <a:pt x="5011799" y="6658805"/>
                </a:cubicBezTo>
                <a:cubicBezTo>
                  <a:pt x="4883871" y="6701489"/>
                  <a:pt x="4770480" y="6786859"/>
                  <a:pt x="4651275" y="6858000"/>
                </a:cubicBezTo>
                <a:lnTo>
                  <a:pt x="1823619" y="6858000"/>
                </a:lnTo>
                <a:lnTo>
                  <a:pt x="947849" y="6858000"/>
                </a:lnTo>
                <a:lnTo>
                  <a:pt x="732568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1829E1-5C3B-D940-9D2B-25AE62AB1E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216" y="2029897"/>
            <a:ext cx="3992700" cy="3877197"/>
          </a:xfrm>
        </p:spPr>
        <p:txBody>
          <a:bodyPr>
            <a:normAutofit fontScale="90000"/>
          </a:bodyPr>
          <a:lstStyle/>
          <a:p>
            <a:pPr algn="l">
              <a:spcAft>
                <a:spcPts val="600"/>
              </a:spcAft>
            </a:pPr>
            <a:r>
              <a:rPr lang="en-US" sz="4400" cap="all" dirty="0">
                <a:latin typeface="Arial Rounded MT Bold" panose="020F0704030504030204" pitchFamily="34" charset="77"/>
              </a:rPr>
              <a:t>TUTORIAL</a:t>
            </a:r>
            <a:br>
              <a:rPr lang="en-US" sz="4400" cap="all" dirty="0">
                <a:latin typeface="Arial Rounded MT Bold" panose="020F0704030504030204" pitchFamily="34" charset="77"/>
              </a:rPr>
            </a:br>
            <a:r>
              <a:rPr lang="en-US" sz="4400" cap="all" dirty="0" err="1">
                <a:latin typeface="Arial Rounded MT Bold" panose="020F0704030504030204" pitchFamily="34" charset="77"/>
              </a:rPr>
              <a:t>Croeso</a:t>
            </a:r>
            <a:r>
              <a:rPr lang="en-US" sz="4400" cap="all" dirty="0">
                <a:latin typeface="Arial Rounded MT Bold" panose="020F0704030504030204" pitchFamily="34" charset="77"/>
              </a:rPr>
              <a:t> </a:t>
            </a:r>
            <a:br>
              <a:rPr lang="en-US" sz="4400" cap="all" dirty="0">
                <a:latin typeface="Arial Rounded MT Bold" panose="020F0704030504030204" pitchFamily="34" charset="77"/>
              </a:rPr>
            </a:br>
            <a:r>
              <a:rPr lang="en-US" sz="4400" cap="all" dirty="0">
                <a:latin typeface="Arial Rounded MT Bold" panose="020F0704030504030204" pitchFamily="34" charset="77"/>
              </a:rPr>
              <a:t>Welcome</a:t>
            </a:r>
            <a:br>
              <a:rPr lang="en-US" sz="4400" cap="all" dirty="0">
                <a:latin typeface="Arial Rounded MT Bold" panose="020F0704030504030204" pitchFamily="34" charset="77"/>
              </a:rPr>
            </a:br>
            <a:br>
              <a:rPr lang="en-US" sz="4400" cap="all" dirty="0">
                <a:latin typeface="Arial Rounded MT Bold" panose="020F0704030504030204" pitchFamily="34" charset="77"/>
              </a:rPr>
            </a:br>
            <a:br>
              <a:rPr lang="en-US" sz="4400" cap="all" dirty="0">
                <a:latin typeface="Arial Rounded MT Bold" panose="020F0704030504030204" pitchFamily="34" charset="77"/>
              </a:rPr>
            </a:br>
            <a:r>
              <a:rPr lang="en-US" sz="4400" cap="all" dirty="0">
                <a:latin typeface="Arial Rounded MT Bold" panose="020F0704030504030204" pitchFamily="34" charset="77"/>
              </a:rPr>
              <a:t>BMPL5002</a:t>
            </a:r>
            <a:br>
              <a:rPr lang="en-US" sz="4400" cap="all" dirty="0">
                <a:latin typeface="Arial Rounded MT Bold" panose="020F0704030504030204" pitchFamily="34" charset="77"/>
              </a:rPr>
            </a:br>
            <a:r>
              <a:rPr lang="en-US" sz="4400" cap="all" dirty="0">
                <a:latin typeface="Arial Rounded MT Bold" panose="020F0704030504030204" pitchFamily="34" charset="77"/>
              </a:rPr>
              <a:t>Policing Terrorism </a:t>
            </a:r>
            <a:br>
              <a:rPr lang="en-US" sz="4400" cap="all" dirty="0"/>
            </a:br>
            <a:br>
              <a:rPr lang="en-US" sz="4400" cap="all" dirty="0"/>
            </a:br>
            <a:br>
              <a:rPr lang="en-US" sz="1800" cap="all" dirty="0"/>
            </a:br>
            <a:r>
              <a:rPr lang="en-US" sz="1600" cap="all" dirty="0">
                <a:latin typeface="Arial Rounded MT Bold" panose="020F0704030504030204" pitchFamily="34" charset="77"/>
              </a:rPr>
              <a:t>L</a:t>
            </a:r>
            <a:r>
              <a:rPr lang="en-US" sz="1600" dirty="0">
                <a:latin typeface="Arial Rounded MT Bold" panose="020F0704030504030204" pitchFamily="34" charset="77"/>
              </a:rPr>
              <a:t>ecturer: Rhiannon Lloyd</a:t>
            </a:r>
            <a:br>
              <a:rPr lang="en-US" sz="1600" dirty="0">
                <a:latin typeface="Arial Rounded MT Bold" panose="020F0704030504030204" pitchFamily="34" charset="77"/>
              </a:rPr>
            </a:br>
            <a:r>
              <a:rPr lang="en-US" sz="1600" dirty="0">
                <a:latin typeface="Arial Rounded MT Bold" panose="020F0704030504030204" pitchFamily="34" charset="77"/>
              </a:rPr>
              <a:t>Email: </a:t>
            </a:r>
            <a:r>
              <a:rPr lang="en-US" sz="1600" dirty="0">
                <a:latin typeface="Arial Rounded MT Bold" panose="020F0704030504030204" pitchFamily="34" charset="77"/>
                <a:hlinkClick r:id="rId4"/>
              </a:rPr>
              <a:t>r.lloyd@uwtsd.ac.uk</a:t>
            </a:r>
            <a:r>
              <a:rPr lang="en-US" sz="1600" dirty="0">
                <a:latin typeface="Arial Rounded MT Bold" panose="020F0704030504030204" pitchFamily="34" charset="77"/>
              </a:rPr>
              <a:t>  </a:t>
            </a:r>
            <a:endParaRPr lang="en-GB" sz="4400" dirty="0">
              <a:latin typeface="Arial Rounded MT Bold" panose="020F070403050403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517505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4" name="Rectangle 136">
            <a:extLst>
              <a:ext uri="{FF2B5EF4-FFF2-40B4-BE49-F238E27FC236}">
                <a16:creationId xmlns:a16="http://schemas.microsoft.com/office/drawing/2014/main" id="{A169D286-F4D7-4C8B-A6BD-D05384C7F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5" name="Freeform 6">
            <a:extLst>
              <a:ext uri="{FF2B5EF4-FFF2-40B4-BE49-F238E27FC236}">
                <a16:creationId xmlns:a16="http://schemas.microsoft.com/office/drawing/2014/main" id="{39E8235E-135E-4261-8F54-2B316E493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610728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6" name="Freeform 7">
            <a:extLst>
              <a:ext uri="{FF2B5EF4-FFF2-40B4-BE49-F238E27FC236}">
                <a16:creationId xmlns:a16="http://schemas.microsoft.com/office/drawing/2014/main" id="{D4ED8EC3-4D57-4620-93CE-4E6661F09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343079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3" name="Freeform: Shape 142">
            <a:extLst>
              <a:ext uri="{FF2B5EF4-FFF2-40B4-BE49-F238E27FC236}">
                <a16:creationId xmlns:a16="http://schemas.microsoft.com/office/drawing/2014/main" id="{83BCB34A-2F40-4F41-8488-A134C1C15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5" y="340424"/>
            <a:ext cx="4630139" cy="5265795"/>
          </a:xfrm>
          <a:custGeom>
            <a:avLst/>
            <a:gdLst>
              <a:gd name="connsiteX0" fmla="*/ 0 w 4630139"/>
              <a:gd name="connsiteY0" fmla="*/ 0 h 5265795"/>
              <a:gd name="connsiteX1" fmla="*/ 4630139 w 4630139"/>
              <a:gd name="connsiteY1" fmla="*/ 0 h 5265795"/>
              <a:gd name="connsiteX2" fmla="*/ 4630139 w 4630139"/>
              <a:gd name="connsiteY2" fmla="*/ 5265795 h 5265795"/>
              <a:gd name="connsiteX3" fmla="*/ 0 w 4630139"/>
              <a:gd name="connsiteY3" fmla="*/ 5265795 h 5265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0139" h="5265795">
                <a:moveTo>
                  <a:pt x="0" y="0"/>
                </a:moveTo>
                <a:lnTo>
                  <a:pt x="4630139" y="0"/>
                </a:lnTo>
                <a:lnTo>
                  <a:pt x="4630139" y="5265795"/>
                </a:lnTo>
                <a:lnTo>
                  <a:pt x="0" y="526579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0" name="Picture 2" descr="Greeting Hi Hello - Free image on Pixabay">
            <a:extLst>
              <a:ext uri="{FF2B5EF4-FFF2-40B4-BE49-F238E27FC236}">
                <a16:creationId xmlns:a16="http://schemas.microsoft.com/office/drawing/2014/main" id="{73C7CB7C-2A51-B749-9CB2-4AD00DAC1F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14" r="3" b="5999"/>
          <a:stretch/>
        </p:blipFill>
        <p:spPr bwMode="auto">
          <a:xfrm>
            <a:off x="524273" y="965706"/>
            <a:ext cx="3343202" cy="2138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5" name="Freeform: Shape 144">
            <a:extLst>
              <a:ext uri="{FF2B5EF4-FFF2-40B4-BE49-F238E27FC236}">
                <a16:creationId xmlns:a16="http://schemas.microsoft.com/office/drawing/2014/main" id="{F78382DC-4207-465E-B379-1E16448AA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1780" y="1071563"/>
            <a:ext cx="7290218" cy="5242298"/>
          </a:xfrm>
          <a:custGeom>
            <a:avLst/>
            <a:gdLst>
              <a:gd name="connsiteX0" fmla="*/ 0 w 7290218"/>
              <a:gd name="connsiteY0" fmla="*/ 0 h 5242298"/>
              <a:gd name="connsiteX1" fmla="*/ 7290218 w 7290218"/>
              <a:gd name="connsiteY1" fmla="*/ 0 h 5242298"/>
              <a:gd name="connsiteX2" fmla="*/ 7290218 w 7290218"/>
              <a:gd name="connsiteY2" fmla="*/ 5242298 h 5242298"/>
              <a:gd name="connsiteX3" fmla="*/ 0 w 7290218"/>
              <a:gd name="connsiteY3" fmla="*/ 5242298 h 52422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0218" h="5242298">
                <a:moveTo>
                  <a:pt x="0" y="0"/>
                </a:moveTo>
                <a:lnTo>
                  <a:pt x="7290218" y="0"/>
                </a:lnTo>
                <a:lnTo>
                  <a:pt x="7290218" y="5242298"/>
                </a:lnTo>
                <a:lnTo>
                  <a:pt x="0" y="524229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2" name="Picture 4" descr="200 Not-Boring Questions To Connect And Get To Know Someone Better">
            <a:extLst>
              <a:ext uri="{FF2B5EF4-FFF2-40B4-BE49-F238E27FC236}">
                <a16:creationId xmlns:a16="http://schemas.microsoft.com/office/drawing/2014/main" id="{0AE810C8-6158-FA45-9CAB-75545DDA782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92" r="26674" b="1"/>
          <a:stretch/>
        </p:blipFill>
        <p:spPr bwMode="auto">
          <a:xfrm>
            <a:off x="7290220" y="1709156"/>
            <a:ext cx="3822909" cy="396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318CAED-F641-164D-8A4C-7BE11B6773D5}"/>
              </a:ext>
            </a:extLst>
          </p:cNvPr>
          <p:cNvSpPr txBox="1"/>
          <p:nvPr/>
        </p:nvSpPr>
        <p:spPr>
          <a:xfrm>
            <a:off x="521227" y="3692712"/>
            <a:ext cx="4105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Introductions (Hello!)</a:t>
            </a:r>
          </a:p>
          <a:p>
            <a:r>
              <a:rPr lang="en-GB" sz="2400" dirty="0">
                <a:solidFill>
                  <a:schemeClr val="bg1"/>
                </a:solidFill>
              </a:rPr>
              <a:t>Expectations (Mine &amp; Yours) </a:t>
            </a:r>
          </a:p>
          <a:p>
            <a:r>
              <a:rPr lang="en-GB" sz="2400" dirty="0">
                <a:solidFill>
                  <a:schemeClr val="bg1"/>
                </a:solidFill>
              </a:rPr>
              <a:t>Questions and Answers </a:t>
            </a:r>
          </a:p>
        </p:txBody>
      </p:sp>
    </p:spTree>
    <p:extLst>
      <p:ext uri="{BB962C8B-B14F-4D97-AF65-F5344CB8AC3E}">
        <p14:creationId xmlns:p14="http://schemas.microsoft.com/office/powerpoint/2010/main" val="3973243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9AF8B089-1A89-B347-9F88-80484B457B07}"/>
              </a:ext>
            </a:extLst>
          </p:cNvPr>
          <p:cNvSpPr/>
          <p:nvPr/>
        </p:nvSpPr>
        <p:spPr>
          <a:xfrm>
            <a:off x="9154136" y="2383480"/>
            <a:ext cx="2204426" cy="1973010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21D843D8-4696-C542-B039-740568C5D4E7}"/>
              </a:ext>
            </a:extLst>
          </p:cNvPr>
          <p:cNvSpPr/>
          <p:nvPr/>
        </p:nvSpPr>
        <p:spPr>
          <a:xfrm>
            <a:off x="9154136" y="4558854"/>
            <a:ext cx="2204426" cy="1895925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CAED706-1BAE-4F46-AAF3-9109CB65E897}"/>
              </a:ext>
            </a:extLst>
          </p:cNvPr>
          <p:cNvSpPr/>
          <p:nvPr/>
        </p:nvSpPr>
        <p:spPr>
          <a:xfrm>
            <a:off x="9154136" y="242759"/>
            <a:ext cx="2204426" cy="1945453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Pentagon 4">
            <a:extLst>
              <a:ext uri="{FF2B5EF4-FFF2-40B4-BE49-F238E27FC236}">
                <a16:creationId xmlns:a16="http://schemas.microsoft.com/office/drawing/2014/main" id="{68882992-8182-314D-B1E0-560FC0814280}"/>
              </a:ext>
            </a:extLst>
          </p:cNvPr>
          <p:cNvSpPr/>
          <p:nvPr/>
        </p:nvSpPr>
        <p:spPr>
          <a:xfrm>
            <a:off x="158496" y="312417"/>
            <a:ext cx="7961376" cy="1097915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6D11C-B376-334E-B451-4249B6B01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328" y="198594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 Rounded MT Bold" panose="020F0704030504030204" pitchFamily="34" charset="77"/>
              </a:rPr>
              <a:t>Course Structure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35DB2B9-F9E0-224B-92BC-B8FE901AA3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0383512"/>
              </p:ext>
            </p:extLst>
          </p:nvPr>
        </p:nvGraphicFramePr>
        <p:xfrm>
          <a:off x="158496" y="1614108"/>
          <a:ext cx="8107680" cy="50452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6920">
                  <a:extLst>
                    <a:ext uri="{9D8B030D-6E8A-4147-A177-3AD203B41FA5}">
                      <a16:colId xmlns:a16="http://schemas.microsoft.com/office/drawing/2014/main" val="3817589008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3994051352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3202542524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594020456"/>
                    </a:ext>
                  </a:extLst>
                </a:gridCol>
              </a:tblGrid>
              <a:tr h="1143286"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 Location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8449625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Thursdays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Pre-recorded </a:t>
                      </a:r>
                      <a:r>
                        <a:rPr lang="en-GB" sz="2000" u="sng" dirty="0"/>
                        <a:t>Lecture</a:t>
                      </a:r>
                      <a:br>
                        <a:rPr lang="en-GB" sz="2000" dirty="0"/>
                      </a:br>
                      <a:r>
                        <a:rPr lang="en-GB" sz="2000" dirty="0"/>
                        <a:t>for the following week</a:t>
                      </a:r>
                      <a:br>
                        <a:rPr lang="en-GB" sz="2000" dirty="0"/>
                      </a:b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Moodle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After 09:00hrs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0134982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Mondays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u="sng" dirty="0"/>
                        <a:t>Tutorial</a:t>
                      </a:r>
                    </a:p>
                    <a:p>
                      <a:pPr algn="ctr"/>
                      <a:br>
                        <a:rPr lang="en-GB" sz="2000" dirty="0"/>
                      </a:br>
                      <a:r>
                        <a:rPr lang="en-GB" sz="20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Microsoft Teams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/>
                        <a:t>13:00hrs-14:00hrs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749967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Thursdays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u="sng" dirty="0"/>
                        <a:t>Workshop</a:t>
                      </a:r>
                      <a:br>
                        <a:rPr lang="en-GB" sz="2000" dirty="0"/>
                      </a:b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On Campus  (AS501)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12:00hrs-14:00hrs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2357457"/>
                  </a:ext>
                </a:extLst>
              </a:tr>
            </a:tbl>
          </a:graphicData>
        </a:graphic>
      </p:graphicFrame>
      <p:pic>
        <p:nvPicPr>
          <p:cNvPr id="2050" name="Picture 2" descr="Moodle (@moodle) | Twitter">
            <a:extLst>
              <a:ext uri="{FF2B5EF4-FFF2-40B4-BE49-F238E27FC236}">
                <a16:creationId xmlns:a16="http://schemas.microsoft.com/office/drawing/2014/main" id="{77820F2F-62D7-6A46-96C9-F29060AC07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0729" y="572369"/>
            <a:ext cx="1283816" cy="1283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Microsoft Teams - Wikipedia">
            <a:extLst>
              <a:ext uri="{FF2B5EF4-FFF2-40B4-BE49-F238E27FC236}">
                <a16:creationId xmlns:a16="http://schemas.microsoft.com/office/drawing/2014/main" id="{8D0CC6C7-5A62-D947-922A-7030CC91E9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6640" y="2763522"/>
            <a:ext cx="1307593" cy="1212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4,770 Lecture room Vector Images, Lecture room Illustrations | Depositphotos">
            <a:extLst>
              <a:ext uri="{FF2B5EF4-FFF2-40B4-BE49-F238E27FC236}">
                <a16:creationId xmlns:a16="http://schemas.microsoft.com/office/drawing/2014/main" id="{AF7810AD-F8BD-F346-8984-7FA3E0D00A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9577" y="4816888"/>
            <a:ext cx="1393544" cy="1379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01939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102" name="Picture 6" descr="Critical thinking - Research &amp; Learning Online">
            <a:extLst>
              <a:ext uri="{FF2B5EF4-FFF2-40B4-BE49-F238E27FC236}">
                <a16:creationId xmlns:a16="http://schemas.microsoft.com/office/drawing/2014/main" id="{FBB7BBB0-15CF-1D40-A879-7EF005EA06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40"/>
          <a:stretch/>
        </p:blipFill>
        <p:spPr bwMode="auto">
          <a:xfrm>
            <a:off x="8498481" y="3202257"/>
            <a:ext cx="3707216" cy="3568569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Arc 80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F07EEE9-070E-C943-82BC-F6B70065F4F9}"/>
              </a:ext>
            </a:extLst>
          </p:cNvPr>
          <p:cNvSpPr/>
          <p:nvPr/>
        </p:nvSpPr>
        <p:spPr>
          <a:xfrm>
            <a:off x="4667250" y="1854314"/>
            <a:ext cx="5462586" cy="3837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 hangingPunct="0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17" name="Pentagon 16">
            <a:extLst>
              <a:ext uri="{FF2B5EF4-FFF2-40B4-BE49-F238E27FC236}">
                <a16:creationId xmlns:a16="http://schemas.microsoft.com/office/drawing/2014/main" id="{AD2BFBD8-702A-F64A-BADE-3AA97597A041}"/>
              </a:ext>
            </a:extLst>
          </p:cNvPr>
          <p:cNvSpPr/>
          <p:nvPr/>
        </p:nvSpPr>
        <p:spPr>
          <a:xfrm>
            <a:off x="140563" y="276980"/>
            <a:ext cx="5555731" cy="1202577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5FC0DD4-CA9B-4E46-ABC3-46B614599EC2}"/>
              </a:ext>
            </a:extLst>
          </p:cNvPr>
          <p:cNvSpPr txBox="1"/>
          <p:nvPr/>
        </p:nvSpPr>
        <p:spPr>
          <a:xfrm>
            <a:off x="265955" y="548366"/>
            <a:ext cx="46577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Aims</a:t>
            </a:r>
            <a:endParaRPr lang="en-GB" sz="36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D8FAA61-3855-7646-B5E4-67BBB98A12CB}"/>
              </a:ext>
            </a:extLst>
          </p:cNvPr>
          <p:cNvSpPr/>
          <p:nvPr/>
        </p:nvSpPr>
        <p:spPr>
          <a:xfrm>
            <a:off x="187135" y="2136385"/>
            <a:ext cx="33297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1. What is terrorism? </a:t>
            </a:r>
            <a:endParaRPr lang="en-GB" sz="2400" b="1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21D4267-B2EB-DA42-A0AF-FD39811721BF}"/>
              </a:ext>
            </a:extLst>
          </p:cNvPr>
          <p:cNvSpPr/>
          <p:nvPr/>
        </p:nvSpPr>
        <p:spPr>
          <a:xfrm>
            <a:off x="140563" y="3379895"/>
            <a:ext cx="6096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2. Why people use terrorism as a political, religious or ideological tool? </a:t>
            </a:r>
            <a:endParaRPr lang="en-GB" sz="2400" b="1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2891179-BFC3-7246-AE93-4EEA149F231A}"/>
              </a:ext>
            </a:extLst>
          </p:cNvPr>
          <p:cNvSpPr/>
          <p:nvPr/>
        </p:nvSpPr>
        <p:spPr>
          <a:xfrm>
            <a:off x="120690" y="4887396"/>
            <a:ext cx="679240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GB" sz="2400" dirty="0">
                <a:latin typeface="Arial Rounded MT Bold" panose="020F0704030504030204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3. What is the role and responsibilities of the police when dealing with terrorist events?</a:t>
            </a:r>
          </a:p>
        </p:txBody>
      </p:sp>
      <p:pic>
        <p:nvPicPr>
          <p:cNvPr id="4106" name="Picture 10" descr="Suspected far-right terrorist in Leeds charged with series of offences |  The Independent | The Independent">
            <a:extLst>
              <a:ext uri="{FF2B5EF4-FFF2-40B4-BE49-F238E27FC236}">
                <a16:creationId xmlns:a16="http://schemas.microsoft.com/office/drawing/2014/main" id="{7DF6651C-3109-C04E-B8BA-E1AA0DFE1D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5344" y="2272788"/>
            <a:ext cx="2994352" cy="2214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Easy Ways to Boost Children's Critical Thinking Abilities | Resilient  Educator">
            <a:extLst>
              <a:ext uri="{FF2B5EF4-FFF2-40B4-BE49-F238E27FC236}">
                <a16:creationId xmlns:a16="http://schemas.microsoft.com/office/drawing/2014/main" id="{88A66F6B-7A2C-1444-B8B1-843AA35CBE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4" r="16516" b="1"/>
          <a:stretch/>
        </p:blipFill>
        <p:spPr bwMode="auto">
          <a:xfrm>
            <a:off x="7929563" y="116223"/>
            <a:ext cx="4139170" cy="3006424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3191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7316481C-0A49-4796-812B-0D64F063B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5271697-90F1-4A23-8EF2-0179F2EA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06972" cy="323398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0924561D-756D-410B-973A-E68C2552C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88720" y="73152"/>
            <a:ext cx="1178966" cy="232963"/>
            <a:chOff x="7763256" y="73152"/>
            <a:chExt cx="1178966" cy="232963"/>
          </a:xfrm>
        </p:grpSpPr>
        <p:sp>
          <p:nvSpPr>
            <p:cNvPr id="78" name="Rectangle 64">
              <a:extLst>
                <a:ext uri="{FF2B5EF4-FFF2-40B4-BE49-F238E27FC236}">
                  <a16:creationId xmlns:a16="http://schemas.microsoft.com/office/drawing/2014/main" id="{77AF0971-0074-4E4E-9318-C1990C6FF2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Rectangle 66">
              <a:extLst>
                <a:ext uri="{FF2B5EF4-FFF2-40B4-BE49-F238E27FC236}">
                  <a16:creationId xmlns:a16="http://schemas.microsoft.com/office/drawing/2014/main" id="{0849707A-24B1-45E4-8493-5DC15C57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Rectangle 64">
              <a:extLst>
                <a:ext uri="{FF2B5EF4-FFF2-40B4-BE49-F238E27FC236}">
                  <a16:creationId xmlns:a16="http://schemas.microsoft.com/office/drawing/2014/main" id="{E0FFD705-F03C-46B0-ABB9-3C24E0931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Rectangle 66">
              <a:extLst>
                <a:ext uri="{FF2B5EF4-FFF2-40B4-BE49-F238E27FC236}">
                  <a16:creationId xmlns:a16="http://schemas.microsoft.com/office/drawing/2014/main" id="{520B12C0-88D0-4F6F-9F29-38E4D1D610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Rectangle 64">
              <a:extLst>
                <a:ext uri="{FF2B5EF4-FFF2-40B4-BE49-F238E27FC236}">
                  <a16:creationId xmlns:a16="http://schemas.microsoft.com/office/drawing/2014/main" id="{DEDD5A45-3641-4FE7-8375-EECF2DC9D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Rectangle 66">
              <a:extLst>
                <a:ext uri="{FF2B5EF4-FFF2-40B4-BE49-F238E27FC236}">
                  <a16:creationId xmlns:a16="http://schemas.microsoft.com/office/drawing/2014/main" id="{89BF55CA-60FC-479D-A85E-48626FC13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64">
              <a:extLst>
                <a:ext uri="{FF2B5EF4-FFF2-40B4-BE49-F238E27FC236}">
                  <a16:creationId xmlns:a16="http://schemas.microsoft.com/office/drawing/2014/main" id="{5AFBE5BF-E87A-408F-BBBD-44C3D04C04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66">
              <a:extLst>
                <a:ext uri="{FF2B5EF4-FFF2-40B4-BE49-F238E27FC236}">
                  <a16:creationId xmlns:a16="http://schemas.microsoft.com/office/drawing/2014/main" id="{1C27CF92-D148-45C8-88B6-F450B63DF1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Rectangle 64">
              <a:extLst>
                <a:ext uri="{FF2B5EF4-FFF2-40B4-BE49-F238E27FC236}">
                  <a16:creationId xmlns:a16="http://schemas.microsoft.com/office/drawing/2014/main" id="{51CA2232-D147-480C-B1EE-665EE6ACC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Rectangle 66">
              <a:extLst>
                <a:ext uri="{FF2B5EF4-FFF2-40B4-BE49-F238E27FC236}">
                  <a16:creationId xmlns:a16="http://schemas.microsoft.com/office/drawing/2014/main" id="{7E67D92D-1CA9-43CE-8150-DF504F2BF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8" name="Rectangle 64">
              <a:extLst>
                <a:ext uri="{FF2B5EF4-FFF2-40B4-BE49-F238E27FC236}">
                  <a16:creationId xmlns:a16="http://schemas.microsoft.com/office/drawing/2014/main" id="{7B273169-B674-4C50-A14D-A943B99792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Rectangle 66">
              <a:extLst>
                <a:ext uri="{FF2B5EF4-FFF2-40B4-BE49-F238E27FC236}">
                  <a16:creationId xmlns:a16="http://schemas.microsoft.com/office/drawing/2014/main" id="{DF6183FA-653E-4533-9A0B-D249EC0B1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Rectangle 64">
              <a:extLst>
                <a:ext uri="{FF2B5EF4-FFF2-40B4-BE49-F238E27FC236}">
                  <a16:creationId xmlns:a16="http://schemas.microsoft.com/office/drawing/2014/main" id="{A82EFE58-AAB0-4925-A176-6FF36BF878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 66">
              <a:extLst>
                <a:ext uri="{FF2B5EF4-FFF2-40B4-BE49-F238E27FC236}">
                  <a16:creationId xmlns:a16="http://schemas.microsoft.com/office/drawing/2014/main" id="{3122AE75-4DBB-4E14-B0CA-DD1EAD89C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Rectangle 64">
              <a:extLst>
                <a:ext uri="{FF2B5EF4-FFF2-40B4-BE49-F238E27FC236}">
                  <a16:creationId xmlns:a16="http://schemas.microsoft.com/office/drawing/2014/main" id="{4ED7E672-90FC-4E8C-9C43-3AAE391C6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Rectangle 66">
              <a:extLst>
                <a:ext uri="{FF2B5EF4-FFF2-40B4-BE49-F238E27FC236}">
                  <a16:creationId xmlns:a16="http://schemas.microsoft.com/office/drawing/2014/main" id="{A5C0019E-5136-4C5E-A223-1E1717FD47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Rectangle 64">
              <a:extLst>
                <a:ext uri="{FF2B5EF4-FFF2-40B4-BE49-F238E27FC236}">
                  <a16:creationId xmlns:a16="http://schemas.microsoft.com/office/drawing/2014/main" id="{29705F60-CFE6-47C5-96E5-05E7731FC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Rectangle 66">
              <a:extLst>
                <a:ext uri="{FF2B5EF4-FFF2-40B4-BE49-F238E27FC236}">
                  <a16:creationId xmlns:a16="http://schemas.microsoft.com/office/drawing/2014/main" id="{090E047C-18BC-4180-8D10-9F18F517BA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Rectangle 64">
              <a:extLst>
                <a:ext uri="{FF2B5EF4-FFF2-40B4-BE49-F238E27FC236}">
                  <a16:creationId xmlns:a16="http://schemas.microsoft.com/office/drawing/2014/main" id="{A153194A-C8B1-46DB-9C6B-9847B06FA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 66">
              <a:extLst>
                <a:ext uri="{FF2B5EF4-FFF2-40B4-BE49-F238E27FC236}">
                  <a16:creationId xmlns:a16="http://schemas.microsoft.com/office/drawing/2014/main" id="{5C0235EA-4E98-43EA-9AAE-2BD893DEAF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122" name="Picture 2" descr="Why You Need to Check for Understanding - Executive Leadership Consulting">
            <a:extLst>
              <a:ext uri="{FF2B5EF4-FFF2-40B4-BE49-F238E27FC236}">
                <a16:creationId xmlns:a16="http://schemas.microsoft.com/office/drawing/2014/main" id="{903DB86B-A591-F64E-A648-B276D5B41F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57136" y="248821"/>
            <a:ext cx="5131811" cy="2984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9" name="Rectangle 98">
            <a:extLst>
              <a:ext uri="{FF2B5EF4-FFF2-40B4-BE49-F238E27FC236}">
                <a16:creationId xmlns:a16="http://schemas.microsoft.com/office/drawing/2014/main" id="{D9F5512A-48E1-4C07-B75E-3CCC517B6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233650"/>
            <a:ext cx="606972" cy="36243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4" name="Picture 4" descr="Streatham terror attack: Metropolitan Police Counter Terrorism Command  leading investigation - MyLondon">
            <a:extLst>
              <a:ext uri="{FF2B5EF4-FFF2-40B4-BE49-F238E27FC236}">
                <a16:creationId xmlns:a16="http://schemas.microsoft.com/office/drawing/2014/main" id="{A172D318-ACF4-1749-A87E-3712AC70F6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73740" y="3482471"/>
            <a:ext cx="4698603" cy="3126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Pentagon 31">
            <a:extLst>
              <a:ext uri="{FF2B5EF4-FFF2-40B4-BE49-F238E27FC236}">
                <a16:creationId xmlns:a16="http://schemas.microsoft.com/office/drawing/2014/main" id="{7B26F746-D8DD-B349-9B59-4A1E430B6CD2}"/>
              </a:ext>
            </a:extLst>
          </p:cNvPr>
          <p:cNvSpPr/>
          <p:nvPr/>
        </p:nvSpPr>
        <p:spPr>
          <a:xfrm>
            <a:off x="158391" y="246888"/>
            <a:ext cx="6799622" cy="1202577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6D11C-B376-334E-B451-4249B6B01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85" y="-1926562"/>
            <a:ext cx="4484335" cy="307239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Learning Outcomes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8521656-D0DB-BE4C-AA80-4824D8D74FBE}"/>
              </a:ext>
            </a:extLst>
          </p:cNvPr>
          <p:cNvSpPr/>
          <p:nvPr/>
        </p:nvSpPr>
        <p:spPr>
          <a:xfrm>
            <a:off x="881838" y="2188361"/>
            <a:ext cx="5131811" cy="42704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 fontAlgn="base" hangingPunct="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 Rounded MT Bold" panose="020F0704030504030204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Complexities involved in defining terror, terrorists, terrorism, as well as emergencies.</a:t>
            </a:r>
            <a:br>
              <a:rPr lang="en-GB" dirty="0">
                <a:latin typeface="Arial Rounded MT Bold" panose="020F0704030504030204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>
              <a:latin typeface="Arial Rounded MT Bold" panose="020F0704030504030204" pitchFamily="34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fontAlgn="base" hangingPunct="0">
              <a:lnSpc>
                <a:spcPct val="115000"/>
              </a:lnSpc>
              <a:spcAft>
                <a:spcPts val="600"/>
              </a:spcAft>
            </a:pPr>
            <a:endParaRPr lang="en-GB" dirty="0">
              <a:latin typeface="Arial Rounded MT Bold" panose="020F0704030504030204" pitchFamily="34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fontAlgn="base" hangingPunct="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 Rounded MT Bold" panose="020F0704030504030204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The police role in combatting terrorism </a:t>
            </a:r>
          </a:p>
          <a:p>
            <a:pPr lvl="0" fontAlgn="base" hangingPunct="0">
              <a:lnSpc>
                <a:spcPct val="115000"/>
              </a:lnSpc>
              <a:spcAft>
                <a:spcPts val="600"/>
              </a:spcAft>
            </a:pPr>
            <a:endParaRPr lang="en-GB" dirty="0">
              <a:latin typeface="Arial Rounded MT Bold" panose="020F0704030504030204" pitchFamily="34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fontAlgn="base" hangingPunct="0">
              <a:lnSpc>
                <a:spcPct val="115000"/>
              </a:lnSpc>
              <a:spcAft>
                <a:spcPts val="600"/>
              </a:spcAft>
            </a:pPr>
            <a:endParaRPr lang="en-GB" dirty="0">
              <a:latin typeface="Arial Rounded MT Bold" panose="020F0704030504030204" pitchFamily="34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fontAlgn="base" hangingPunct="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 Rounded MT Bold" panose="020F0704030504030204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Legislation, strategies, policy and the multi-agency public service response to civil and terrorism threats in the United Kingdom.</a:t>
            </a:r>
            <a:endParaRPr lang="en-GB" dirty="0">
              <a:latin typeface="Arial Rounded MT Bold" panose="020F0704030504030204" pitchFamily="34" charset="77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Blue Sticky Notes Png Image - Blue Sticky Note Png, Transparent Png -  kindpng">
            <a:extLst>
              <a:ext uri="{FF2B5EF4-FFF2-40B4-BE49-F238E27FC236}">
                <a16:creationId xmlns:a16="http://schemas.microsoft.com/office/drawing/2014/main" id="{B9F73E67-0E91-104A-B5AF-1FA184BE09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alphaModFix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7375" y="2188361"/>
            <a:ext cx="1895059" cy="2603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81E749-FFC4-5842-971C-B5838B9A6C93}"/>
              </a:ext>
            </a:extLst>
          </p:cNvPr>
          <p:cNvSpPr txBox="1"/>
          <p:nvPr/>
        </p:nvSpPr>
        <p:spPr>
          <a:xfrm>
            <a:off x="9729788" y="2843213"/>
            <a:ext cx="15591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Bradley Hand" pitchFamily="2" charset="77"/>
              </a:rPr>
              <a:t>Please read the module handbook </a:t>
            </a:r>
          </a:p>
        </p:txBody>
      </p:sp>
    </p:spTree>
    <p:extLst>
      <p:ext uri="{BB962C8B-B14F-4D97-AF65-F5344CB8AC3E}">
        <p14:creationId xmlns:p14="http://schemas.microsoft.com/office/powerpoint/2010/main" val="34071030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Blue Sticky Notes Png Image - Blue Sticky Note Png, Transparent Png -  kindpng">
            <a:extLst>
              <a:ext uri="{FF2B5EF4-FFF2-40B4-BE49-F238E27FC236}">
                <a16:creationId xmlns:a16="http://schemas.microsoft.com/office/drawing/2014/main" id="{EF937260-CB59-A742-8C39-6B037C937F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2733">
            <a:off x="7830747" y="3429000"/>
            <a:ext cx="3009900" cy="2603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entagon 4">
            <a:extLst>
              <a:ext uri="{FF2B5EF4-FFF2-40B4-BE49-F238E27FC236}">
                <a16:creationId xmlns:a16="http://schemas.microsoft.com/office/drawing/2014/main" id="{68882992-8182-314D-B1E0-560FC0814280}"/>
              </a:ext>
            </a:extLst>
          </p:cNvPr>
          <p:cNvSpPr/>
          <p:nvPr/>
        </p:nvSpPr>
        <p:spPr>
          <a:xfrm>
            <a:off x="158496" y="175089"/>
            <a:ext cx="7315730" cy="992889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6D11C-B376-334E-B451-4249B6B01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450" y="0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 Rounded MT Bold" panose="020F0704030504030204" pitchFamily="34" charset="77"/>
              </a:rPr>
              <a:t>Assessment 1 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35DB2B9-F9E0-224B-92BC-B8FE901AA3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2518241"/>
              </p:ext>
            </p:extLst>
          </p:nvPr>
        </p:nvGraphicFramePr>
        <p:xfrm>
          <a:off x="158496" y="1524155"/>
          <a:ext cx="6788956" cy="201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7239">
                  <a:extLst>
                    <a:ext uri="{9D8B030D-6E8A-4147-A177-3AD203B41FA5}">
                      <a16:colId xmlns:a16="http://schemas.microsoft.com/office/drawing/2014/main" val="3817589008"/>
                    </a:ext>
                  </a:extLst>
                </a:gridCol>
                <a:gridCol w="1697239">
                  <a:extLst>
                    <a:ext uri="{9D8B030D-6E8A-4147-A177-3AD203B41FA5}">
                      <a16:colId xmlns:a16="http://schemas.microsoft.com/office/drawing/2014/main" val="3994051352"/>
                    </a:ext>
                  </a:extLst>
                </a:gridCol>
                <a:gridCol w="1697239">
                  <a:extLst>
                    <a:ext uri="{9D8B030D-6E8A-4147-A177-3AD203B41FA5}">
                      <a16:colId xmlns:a16="http://schemas.microsoft.com/office/drawing/2014/main" val="3202542524"/>
                    </a:ext>
                  </a:extLst>
                </a:gridCol>
                <a:gridCol w="1697239">
                  <a:extLst>
                    <a:ext uri="{9D8B030D-6E8A-4147-A177-3AD203B41FA5}">
                      <a16:colId xmlns:a16="http://schemas.microsoft.com/office/drawing/2014/main" val="594020456"/>
                    </a:ext>
                  </a:extLst>
                </a:gridCol>
              </a:tblGrid>
              <a:tr h="88284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Mode of 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Volume  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Submission Date </a:t>
                      </a:r>
                      <a:br>
                        <a:rPr lang="en-GB" sz="2000" dirty="0">
                          <a:latin typeface="Arial Rounded MT Bold" panose="020F0704030504030204" pitchFamily="34" charset="77"/>
                        </a:rPr>
                      </a:br>
                      <a:endParaRPr lang="en-GB" sz="2000" dirty="0">
                        <a:latin typeface="Arial Rounded MT Bold" panose="020F0704030504030204" pitchFamily="34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8449625"/>
                  </a:ext>
                </a:extLst>
              </a:tr>
              <a:tr h="882848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Assessment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Written assignment (50%)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2,500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Friday 5</a:t>
                      </a:r>
                      <a:r>
                        <a:rPr lang="en-GB" sz="2000" baseline="30000" dirty="0"/>
                        <a:t>th</a:t>
                      </a:r>
                      <a:r>
                        <a:rPr lang="en-GB" sz="2000" dirty="0"/>
                        <a:t> November 2021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0134982"/>
                  </a:ext>
                </a:extLst>
              </a:tr>
            </a:tbl>
          </a:graphicData>
        </a:graphic>
      </p:graphicFrame>
      <p:pic>
        <p:nvPicPr>
          <p:cNvPr id="8194" name="Picture 2" descr="Abstract Submission Deadline - Blue Date Icon Png - 770x656 PNG Download -  PNGkit">
            <a:extLst>
              <a:ext uri="{FF2B5EF4-FFF2-40B4-BE49-F238E27FC236}">
                <a16:creationId xmlns:a16="http://schemas.microsoft.com/office/drawing/2014/main" id="{8C66EEFE-EFB6-AA49-908A-9302665A7D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7126" y="944769"/>
            <a:ext cx="2017378" cy="1813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DCC9D3-6F83-5249-A73E-10736EE62F0D}"/>
              </a:ext>
            </a:extLst>
          </p:cNvPr>
          <p:cNvSpPr txBox="1"/>
          <p:nvPr/>
        </p:nvSpPr>
        <p:spPr>
          <a:xfrm rot="1216808">
            <a:off x="8085541" y="4029368"/>
            <a:ext cx="2500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Bradley Hand" pitchFamily="2" charset="77"/>
              </a:rPr>
              <a:t>Please read Assessment Sheets on Moodle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ED6955B-C491-DC40-8E8D-27A680A7C1A3}"/>
              </a:ext>
            </a:extLst>
          </p:cNvPr>
          <p:cNvSpPr/>
          <p:nvPr/>
        </p:nvSpPr>
        <p:spPr>
          <a:xfrm>
            <a:off x="504974" y="3892012"/>
            <a:ext cx="6096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b="1" u="sng" dirty="0">
                <a:latin typeface="Arial" panose="020B0604020202020204" pitchFamily="34" charset="0"/>
                <a:ea typeface="Times New Roman" panose="02020603050405020304" pitchFamily="18" charset="0"/>
              </a:rPr>
              <a:t>Task Description</a:t>
            </a:r>
            <a:br>
              <a:rPr lang="en-GB" b="1" u="sng" dirty="0"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b="1" u="sng" dirty="0"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Students will compile a 2500 word essay analysing the use of the term ‘Terrorism’. 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In order to do so students will </a:t>
            </a:r>
            <a:r>
              <a:rPr lang="en-GB" u="sng" dirty="0">
                <a:latin typeface="Arial" panose="020B0604020202020204" pitchFamily="34" charset="0"/>
                <a:ea typeface="Times New Roman" panose="02020603050405020304" pitchFamily="18" charset="0"/>
              </a:rPr>
              <a:t>carry out a case study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of a studied </a:t>
            </a:r>
            <a:r>
              <a:rPr lang="en-GB" u="sng" dirty="0">
                <a:latin typeface="Arial" panose="020B0604020202020204" pitchFamily="34" charset="0"/>
                <a:ea typeface="Times New Roman" panose="02020603050405020304" pitchFamily="18" charset="0"/>
              </a:rPr>
              <a:t>terrorist group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discussing their </a:t>
            </a:r>
            <a:r>
              <a:rPr lang="en-GB" u="sng" dirty="0">
                <a:latin typeface="Arial" panose="020B0604020202020204" pitchFamily="34" charset="0"/>
                <a:ea typeface="Times New Roman" panose="02020603050405020304" pitchFamily="18" charset="0"/>
              </a:rPr>
              <a:t>ideology, structure and methods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 and consider </a:t>
            </a:r>
            <a:r>
              <a:rPr lang="en-GB" u="sng" dirty="0">
                <a:latin typeface="Arial" panose="020B0604020202020204" pitchFamily="34" charset="0"/>
                <a:ea typeface="Times New Roman" panose="02020603050405020304" pitchFamily="18" charset="0"/>
              </a:rPr>
              <a:t>why they should (or should not)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be termed as </a:t>
            </a:r>
            <a:r>
              <a:rPr lang="en-GB" u="sng" dirty="0">
                <a:latin typeface="Arial" panose="020B0604020202020204" pitchFamily="34" charset="0"/>
                <a:ea typeface="Times New Roman" panose="02020603050405020304" pitchFamily="18" charset="0"/>
              </a:rPr>
              <a:t>‘Terrorist’.  </a:t>
            </a:r>
            <a:endParaRPr lang="en-GB" sz="1200" u="sng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65183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entagon 4">
            <a:extLst>
              <a:ext uri="{FF2B5EF4-FFF2-40B4-BE49-F238E27FC236}">
                <a16:creationId xmlns:a16="http://schemas.microsoft.com/office/drawing/2014/main" id="{68882992-8182-314D-B1E0-560FC0814280}"/>
              </a:ext>
            </a:extLst>
          </p:cNvPr>
          <p:cNvSpPr/>
          <p:nvPr/>
        </p:nvSpPr>
        <p:spPr>
          <a:xfrm>
            <a:off x="158496" y="198592"/>
            <a:ext cx="7494636" cy="963071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6D11C-B376-334E-B451-4249B6B01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328" y="17345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 Rounded MT Bold" panose="020F0704030504030204" pitchFamily="34" charset="77"/>
              </a:rPr>
              <a:t>Assessment 2 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35DB2B9-F9E0-224B-92BC-B8FE901AA3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549630"/>
              </p:ext>
            </p:extLst>
          </p:nvPr>
        </p:nvGraphicFramePr>
        <p:xfrm>
          <a:off x="158496" y="1245860"/>
          <a:ext cx="7425060" cy="201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6265">
                  <a:extLst>
                    <a:ext uri="{9D8B030D-6E8A-4147-A177-3AD203B41FA5}">
                      <a16:colId xmlns:a16="http://schemas.microsoft.com/office/drawing/2014/main" val="3817589008"/>
                    </a:ext>
                  </a:extLst>
                </a:gridCol>
                <a:gridCol w="1856265">
                  <a:extLst>
                    <a:ext uri="{9D8B030D-6E8A-4147-A177-3AD203B41FA5}">
                      <a16:colId xmlns:a16="http://schemas.microsoft.com/office/drawing/2014/main" val="3994051352"/>
                    </a:ext>
                  </a:extLst>
                </a:gridCol>
                <a:gridCol w="1856265">
                  <a:extLst>
                    <a:ext uri="{9D8B030D-6E8A-4147-A177-3AD203B41FA5}">
                      <a16:colId xmlns:a16="http://schemas.microsoft.com/office/drawing/2014/main" val="3202542524"/>
                    </a:ext>
                  </a:extLst>
                </a:gridCol>
                <a:gridCol w="1856265">
                  <a:extLst>
                    <a:ext uri="{9D8B030D-6E8A-4147-A177-3AD203B41FA5}">
                      <a16:colId xmlns:a16="http://schemas.microsoft.com/office/drawing/2014/main" val="594020456"/>
                    </a:ext>
                  </a:extLst>
                </a:gridCol>
              </a:tblGrid>
              <a:tr h="85303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Mode of 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Volume  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Submission Date </a:t>
                      </a:r>
                      <a:br>
                        <a:rPr lang="en-GB" sz="2000" dirty="0">
                          <a:latin typeface="Arial Rounded MT Bold" panose="020F0704030504030204" pitchFamily="34" charset="77"/>
                        </a:rPr>
                      </a:br>
                      <a:endParaRPr lang="en-GB" sz="2000" dirty="0">
                        <a:latin typeface="Arial Rounded MT Bold" panose="020F0704030504030204" pitchFamily="34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8449625"/>
                  </a:ext>
                </a:extLst>
              </a:tr>
              <a:tr h="853031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Assessment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Written assignment (50%)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2,500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Friday 7</a:t>
                      </a:r>
                      <a:r>
                        <a:rPr lang="en-GB" sz="2000" baseline="30000" dirty="0"/>
                        <a:t>th</a:t>
                      </a:r>
                      <a:r>
                        <a:rPr lang="en-GB" sz="2000" dirty="0"/>
                        <a:t> January 2022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749967"/>
                  </a:ext>
                </a:extLst>
              </a:tr>
            </a:tbl>
          </a:graphicData>
        </a:graphic>
      </p:graphicFrame>
      <p:pic>
        <p:nvPicPr>
          <p:cNvPr id="8194" name="Picture 2" descr="Abstract Submission Deadline - Blue Date Icon Png - 770x656 PNG Download -  PNGkit">
            <a:extLst>
              <a:ext uri="{FF2B5EF4-FFF2-40B4-BE49-F238E27FC236}">
                <a16:creationId xmlns:a16="http://schemas.microsoft.com/office/drawing/2014/main" id="{8C66EEFE-EFB6-AA49-908A-9302665A7D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3760" y="1169112"/>
            <a:ext cx="2020000" cy="1815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Blue Sticky Notes Png Image - Blue Sticky Note Png, Transparent Png -  kindpng">
            <a:extLst>
              <a:ext uri="{FF2B5EF4-FFF2-40B4-BE49-F238E27FC236}">
                <a16:creationId xmlns:a16="http://schemas.microsoft.com/office/drawing/2014/main" id="{855C91FD-DE5E-A447-970C-3E9F0ECC53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10878">
            <a:off x="7844028" y="3797086"/>
            <a:ext cx="3009900" cy="2603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DCC9D3-6F83-5249-A73E-10736EE62F0D}"/>
              </a:ext>
            </a:extLst>
          </p:cNvPr>
          <p:cNvSpPr txBox="1"/>
          <p:nvPr/>
        </p:nvSpPr>
        <p:spPr>
          <a:xfrm rot="1238587">
            <a:off x="8098822" y="4357279"/>
            <a:ext cx="2500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Bradley Hand" pitchFamily="2" charset="77"/>
              </a:rPr>
              <a:t>Please read Assessment Sheets on Moodle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D1E971F-F6BC-EC44-8474-CE9A98C015F1}"/>
              </a:ext>
            </a:extLst>
          </p:cNvPr>
          <p:cNvSpPr/>
          <p:nvPr/>
        </p:nvSpPr>
        <p:spPr>
          <a:xfrm>
            <a:off x="447261" y="3257540"/>
            <a:ext cx="6096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70510" algn="ctr"/>
            <a:endParaRPr lang="en-GB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70510" algn="ctr"/>
            <a:r>
              <a:rPr lang="en-GB" b="1" u="sng" dirty="0">
                <a:latin typeface="Arial" panose="020B0604020202020204" pitchFamily="34" charset="0"/>
                <a:ea typeface="Times New Roman" panose="02020603050405020304" pitchFamily="18" charset="0"/>
              </a:rPr>
              <a:t>Task Description</a:t>
            </a:r>
            <a:br>
              <a:rPr lang="en-GB" b="1" u="sng" dirty="0"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Students will produce a 2500 word report designed to evaluate the effectiveness of the response of the emergency services and partner agencies to a selected terrorist attack within the United Kingdom. 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algn="ctr"/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algn="ctr"/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Your title should be :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algn="ctr"/>
            <a:r>
              <a:rPr lang="en-GB" u="sng" dirty="0">
                <a:latin typeface="Arial" panose="020B0604020202020204" pitchFamily="34" charset="0"/>
                <a:ea typeface="Times New Roman" panose="02020603050405020304" pitchFamily="18" charset="0"/>
              </a:rPr>
              <a:t> “The……..</a:t>
            </a:r>
            <a:r>
              <a:rPr lang="en-GB" i="1" u="sng" dirty="0">
                <a:latin typeface="Arial" panose="020B0604020202020204" pitchFamily="34" charset="0"/>
                <a:ea typeface="Times New Roman" panose="02020603050405020304" pitchFamily="18" charset="0"/>
              </a:rPr>
              <a:t> (name of selected attack)</a:t>
            </a:r>
            <a:r>
              <a:rPr lang="en-GB" u="sng" dirty="0">
                <a:latin typeface="Arial" panose="020B0604020202020204" pitchFamily="34" charset="0"/>
                <a:ea typeface="Times New Roman" panose="02020603050405020304" pitchFamily="18" charset="0"/>
              </a:rPr>
              <a:t>……….terrorist attack - An evaluation of the effectiveness of Police, Emergency Services and Partner Agencies responses”</a:t>
            </a:r>
            <a:endParaRPr lang="en-GB" sz="1200" u="sng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79488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0ACD850-AF5F-C244-85A1-D4C2D7AFBA91}"/>
              </a:ext>
            </a:extLst>
          </p:cNvPr>
          <p:cNvSpPr txBox="1"/>
          <p:nvPr/>
        </p:nvSpPr>
        <p:spPr>
          <a:xfrm>
            <a:off x="4257833" y="2512367"/>
            <a:ext cx="2840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Help</a:t>
            </a:r>
            <a:r>
              <a:rPr lang="en-GB" sz="2400" dirty="0">
                <a:latin typeface="Arial Rounded MT Bold" panose="020F0704030504030204" pitchFamily="34" charset="77"/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AD3AE9-CA51-764A-BD18-4152A34AAEFF}"/>
              </a:ext>
            </a:extLst>
          </p:cNvPr>
          <p:cNvSpPr txBox="1"/>
          <p:nvPr/>
        </p:nvSpPr>
        <p:spPr>
          <a:xfrm>
            <a:off x="1423322" y="2994998"/>
            <a:ext cx="15781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Support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8A34C96-C5EB-044E-B955-01062ED1673F}"/>
              </a:ext>
            </a:extLst>
          </p:cNvPr>
          <p:cNvSpPr txBox="1"/>
          <p:nvPr/>
        </p:nvSpPr>
        <p:spPr>
          <a:xfrm>
            <a:off x="4246923" y="3429000"/>
            <a:ext cx="2084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Guidance</a:t>
            </a:r>
            <a:r>
              <a:rPr lang="en-GB" dirty="0"/>
              <a:t> </a:t>
            </a:r>
          </a:p>
        </p:txBody>
      </p:sp>
      <p:sp>
        <p:nvSpPr>
          <p:cNvPr id="12" name="Pentagon 11">
            <a:extLst>
              <a:ext uri="{FF2B5EF4-FFF2-40B4-BE49-F238E27FC236}">
                <a16:creationId xmlns:a16="http://schemas.microsoft.com/office/drawing/2014/main" id="{F2457A3C-BDA3-2F48-9EAB-420675C191B0}"/>
              </a:ext>
            </a:extLst>
          </p:cNvPr>
          <p:cNvSpPr/>
          <p:nvPr/>
        </p:nvSpPr>
        <p:spPr>
          <a:xfrm>
            <a:off x="158496" y="312734"/>
            <a:ext cx="6513930" cy="1097915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856689-B636-9D41-AFD1-0EC2578298A0}"/>
              </a:ext>
            </a:extLst>
          </p:cNvPr>
          <p:cNvSpPr txBox="1"/>
          <p:nvPr/>
        </p:nvSpPr>
        <p:spPr>
          <a:xfrm>
            <a:off x="260117" y="590356"/>
            <a:ext cx="5949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Help Tutorials  </a:t>
            </a:r>
          </a:p>
        </p:txBody>
      </p:sp>
      <p:graphicFrame>
        <p:nvGraphicFramePr>
          <p:cNvPr id="16" name="Table 4">
            <a:extLst>
              <a:ext uri="{FF2B5EF4-FFF2-40B4-BE49-F238E27FC236}">
                <a16:creationId xmlns:a16="http://schemas.microsoft.com/office/drawing/2014/main" id="{B5EEA709-EB28-064A-AB70-00C474D72D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4821903"/>
              </p:ext>
            </p:extLst>
          </p:nvPr>
        </p:nvGraphicFramePr>
        <p:xfrm>
          <a:off x="260117" y="2250212"/>
          <a:ext cx="11360955" cy="35972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72191">
                  <a:extLst>
                    <a:ext uri="{9D8B030D-6E8A-4147-A177-3AD203B41FA5}">
                      <a16:colId xmlns:a16="http://schemas.microsoft.com/office/drawing/2014/main" val="3817589008"/>
                    </a:ext>
                  </a:extLst>
                </a:gridCol>
                <a:gridCol w="2272191">
                  <a:extLst>
                    <a:ext uri="{9D8B030D-6E8A-4147-A177-3AD203B41FA5}">
                      <a16:colId xmlns:a16="http://schemas.microsoft.com/office/drawing/2014/main" val="3994051352"/>
                    </a:ext>
                  </a:extLst>
                </a:gridCol>
                <a:gridCol w="2272191">
                  <a:extLst>
                    <a:ext uri="{9D8B030D-6E8A-4147-A177-3AD203B41FA5}">
                      <a16:colId xmlns:a16="http://schemas.microsoft.com/office/drawing/2014/main" val="3202542524"/>
                    </a:ext>
                  </a:extLst>
                </a:gridCol>
                <a:gridCol w="2272191">
                  <a:extLst>
                    <a:ext uri="{9D8B030D-6E8A-4147-A177-3AD203B41FA5}">
                      <a16:colId xmlns:a16="http://schemas.microsoft.com/office/drawing/2014/main" val="594020456"/>
                    </a:ext>
                  </a:extLst>
                </a:gridCol>
                <a:gridCol w="2272191">
                  <a:extLst>
                    <a:ext uri="{9D8B030D-6E8A-4147-A177-3AD203B41FA5}">
                      <a16:colId xmlns:a16="http://schemas.microsoft.com/office/drawing/2014/main" val="1766109335"/>
                    </a:ext>
                  </a:extLst>
                </a:gridCol>
              </a:tblGrid>
              <a:tr h="1143286"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Tutor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 Location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Date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Time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8449625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Information/ Academic Resources and Library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Lisa Ellis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On Microsoft Teams via Tutorial Link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Monday 18</a:t>
                      </a:r>
                      <a:r>
                        <a:rPr lang="en-GB" sz="2000" baseline="30000" dirty="0"/>
                        <a:t>th</a:t>
                      </a:r>
                      <a:r>
                        <a:rPr lang="en-GB" sz="2000" dirty="0"/>
                        <a:t> October 2021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13:00hrs-14:00hrs</a:t>
                      </a:r>
                    </a:p>
                    <a:p>
                      <a:pPr algn="ctr"/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0134982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Harvard Referencing Skills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Lisa Ellis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On Microsoft Teams via Tutorial Link</a:t>
                      </a:r>
                    </a:p>
                    <a:p>
                      <a:pPr algn="ctr"/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Mondays 25</a:t>
                      </a:r>
                      <a:r>
                        <a:rPr lang="en-GB" sz="2000" baseline="30000" dirty="0"/>
                        <a:t>th</a:t>
                      </a:r>
                      <a:r>
                        <a:rPr lang="en-GB" sz="2000" dirty="0"/>
                        <a:t> October 2021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13:00hrs – 14:00hrs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7499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89053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entagon 4">
            <a:extLst>
              <a:ext uri="{FF2B5EF4-FFF2-40B4-BE49-F238E27FC236}">
                <a16:creationId xmlns:a16="http://schemas.microsoft.com/office/drawing/2014/main" id="{68882992-8182-314D-B1E0-560FC0814280}"/>
              </a:ext>
            </a:extLst>
          </p:cNvPr>
          <p:cNvSpPr/>
          <p:nvPr/>
        </p:nvSpPr>
        <p:spPr>
          <a:xfrm>
            <a:off x="158496" y="312417"/>
            <a:ext cx="7442454" cy="1097915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6D11C-B376-334E-B451-4249B6B01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328" y="198594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 Rounded MT Bold" panose="020F0704030504030204" pitchFamily="34" charset="77"/>
              </a:rPr>
              <a:t>Next Session:   </a:t>
            </a:r>
          </a:p>
        </p:txBody>
      </p:sp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35AAAE59-764F-6C4A-AA4E-01037E51FC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8756756"/>
              </p:ext>
            </p:extLst>
          </p:nvPr>
        </p:nvGraphicFramePr>
        <p:xfrm>
          <a:off x="158496" y="1972439"/>
          <a:ext cx="6985256" cy="22865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46314">
                  <a:extLst>
                    <a:ext uri="{9D8B030D-6E8A-4147-A177-3AD203B41FA5}">
                      <a16:colId xmlns:a16="http://schemas.microsoft.com/office/drawing/2014/main" val="3817589008"/>
                    </a:ext>
                  </a:extLst>
                </a:gridCol>
                <a:gridCol w="1746314">
                  <a:extLst>
                    <a:ext uri="{9D8B030D-6E8A-4147-A177-3AD203B41FA5}">
                      <a16:colId xmlns:a16="http://schemas.microsoft.com/office/drawing/2014/main" val="3994051352"/>
                    </a:ext>
                  </a:extLst>
                </a:gridCol>
                <a:gridCol w="1746314">
                  <a:extLst>
                    <a:ext uri="{9D8B030D-6E8A-4147-A177-3AD203B41FA5}">
                      <a16:colId xmlns:a16="http://schemas.microsoft.com/office/drawing/2014/main" val="3202542524"/>
                    </a:ext>
                  </a:extLst>
                </a:gridCol>
                <a:gridCol w="1746314">
                  <a:extLst>
                    <a:ext uri="{9D8B030D-6E8A-4147-A177-3AD203B41FA5}">
                      <a16:colId xmlns:a16="http://schemas.microsoft.com/office/drawing/2014/main" val="594020456"/>
                    </a:ext>
                  </a:extLst>
                </a:gridCol>
              </a:tblGrid>
              <a:tr h="114328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Mode of Study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 Location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8449625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Thursday 30</a:t>
                      </a:r>
                      <a:r>
                        <a:rPr lang="en-GB" sz="2000" baseline="30000" dirty="0"/>
                        <a:t>th</a:t>
                      </a:r>
                      <a:r>
                        <a:rPr lang="en-GB" sz="2000" dirty="0"/>
                        <a:t> September  2021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Workshop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On Campus  (AS501)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12:00hrs-14:00hrs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2357457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3FF9E6F-3112-2D47-82C3-547BFABC47EC}"/>
              </a:ext>
            </a:extLst>
          </p:cNvPr>
          <p:cNvSpPr txBox="1"/>
          <p:nvPr/>
        </p:nvSpPr>
        <p:spPr>
          <a:xfrm>
            <a:off x="-131470" y="3993760"/>
            <a:ext cx="77324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3600" dirty="0"/>
          </a:p>
          <a:p>
            <a:pPr algn="ctr"/>
            <a:r>
              <a:rPr lang="en-GB" sz="3600" b="1" u="sng" dirty="0"/>
              <a:t>Thursday 30</a:t>
            </a:r>
            <a:r>
              <a:rPr lang="en-GB" sz="3600" b="1" u="sng" baseline="30000" dirty="0"/>
              <a:t>th</a:t>
            </a:r>
            <a:r>
              <a:rPr lang="en-GB" sz="3600" b="1" u="sng" dirty="0"/>
              <a:t> September 2021</a:t>
            </a:r>
            <a:br>
              <a:rPr lang="en-GB" sz="3600" b="1" u="sng" dirty="0"/>
            </a:br>
            <a:r>
              <a:rPr lang="en-GB" sz="3600" dirty="0"/>
              <a:t> </a:t>
            </a:r>
          </a:p>
          <a:p>
            <a:pPr algn="ctr"/>
            <a:r>
              <a:rPr lang="en-GB" sz="3600" dirty="0"/>
              <a:t>Discuss: What is Terrorism?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207A7D-D7E7-6F4E-AEC7-01A97D60CA52}"/>
              </a:ext>
            </a:extLst>
          </p:cNvPr>
          <p:cNvSpPr txBox="1"/>
          <p:nvPr/>
        </p:nvSpPr>
        <p:spPr>
          <a:xfrm>
            <a:off x="8401050" y="426908"/>
            <a:ext cx="302895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/>
              <a:t>Task</a:t>
            </a:r>
            <a:br>
              <a:rPr lang="en-GB" sz="3200" dirty="0"/>
            </a:br>
            <a:endParaRPr lang="en-GB" sz="3200" dirty="0"/>
          </a:p>
          <a:p>
            <a:pPr algn="ctr"/>
            <a:r>
              <a:rPr lang="en-GB" dirty="0"/>
              <a:t>Watch below video before Thursday’s workshop </a:t>
            </a:r>
            <a:endParaRPr lang="en-GB" sz="32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FFE5FF2-22F7-C344-A86C-AA94B15576F0}"/>
              </a:ext>
            </a:extLst>
          </p:cNvPr>
          <p:cNvSpPr/>
          <p:nvPr/>
        </p:nvSpPr>
        <p:spPr>
          <a:xfrm>
            <a:off x="7221060" y="5147922"/>
            <a:ext cx="50494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https://www.youtube.com/watch?v=lunQwBhzgxo</a:t>
            </a:r>
            <a:r>
              <a:rPr lang="en-GB" dirty="0"/>
              <a:t>.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99598CB-F571-294D-A158-4D51CF4536AE}"/>
              </a:ext>
            </a:extLst>
          </p:cNvPr>
          <p:cNvSpPr/>
          <p:nvPr/>
        </p:nvSpPr>
        <p:spPr>
          <a:xfrm>
            <a:off x="8009980" y="2533499"/>
            <a:ext cx="41820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Roboto" panose="020F0502020204030204" pitchFamily="34" charset="0"/>
              </a:rPr>
              <a:t>Video: </a:t>
            </a:r>
            <a:r>
              <a:rPr lang="en-GB" dirty="0" err="1">
                <a:latin typeface="Roboto" panose="020F0502020204030204" pitchFamily="34" charset="0"/>
              </a:rPr>
              <a:t>Dr.</a:t>
            </a:r>
            <a:r>
              <a:rPr lang="en-GB" dirty="0">
                <a:latin typeface="Roboto" panose="020F0502020204030204" pitchFamily="34" charset="0"/>
              </a:rPr>
              <a:t> Boaz </a:t>
            </a:r>
            <a:r>
              <a:rPr lang="en-GB" dirty="0" err="1">
                <a:latin typeface="Roboto" panose="020F0502020204030204" pitchFamily="34" charset="0"/>
              </a:rPr>
              <a:t>Ganor</a:t>
            </a:r>
            <a:r>
              <a:rPr lang="en-GB" dirty="0">
                <a:latin typeface="Roboto" panose="020F0502020204030204" pitchFamily="34" charset="0"/>
              </a:rPr>
              <a:t> - The Definition of Terrorism: A Fundamental Counter-Terrorism Measure</a:t>
            </a:r>
            <a:endParaRPr lang="en-GB" b="0" i="0" dirty="0">
              <a:effectLst/>
              <a:latin typeface="Roboto" panose="020F0502020204030204" pitchFamily="34" charset="0"/>
            </a:endParaRPr>
          </a:p>
        </p:txBody>
      </p:sp>
      <p:pic>
        <p:nvPicPr>
          <p:cNvPr id="1026" name="Picture 2" descr="YouTube">
            <a:extLst>
              <a:ext uri="{FF2B5EF4-FFF2-40B4-BE49-F238E27FC236}">
                <a16:creationId xmlns:a16="http://schemas.microsoft.com/office/drawing/2014/main" id="{9A73C858-5FB2-F54C-8429-A6A822AE55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5517" y="3497737"/>
            <a:ext cx="1583372" cy="158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 Few Reasons Why Writing Just 20 Minutes a Day is Good For You | Telling  HerStories: The Broad View">
            <a:extLst>
              <a:ext uri="{FF2B5EF4-FFF2-40B4-BE49-F238E27FC236}">
                <a16:creationId xmlns:a16="http://schemas.microsoft.com/office/drawing/2014/main" id="{CE593412-5903-4643-B0CB-C59CDE0804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9444" y="3635278"/>
            <a:ext cx="1021111" cy="1247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17818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737</TotalTime>
  <Words>480</Words>
  <Application>Microsoft Macintosh PowerPoint</Application>
  <PresentationFormat>Widescreen</PresentationFormat>
  <Paragraphs>100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Arial Rounded MT Bold</vt:lpstr>
      <vt:lpstr>Bradley Hand</vt:lpstr>
      <vt:lpstr>Calibri</vt:lpstr>
      <vt:lpstr>Calibri Light</vt:lpstr>
      <vt:lpstr>Roboto</vt:lpstr>
      <vt:lpstr>Times New Roman</vt:lpstr>
      <vt:lpstr>Office Theme</vt:lpstr>
      <vt:lpstr>TUTORIAL Croeso  Welcome   BMPL5002 Policing Terrorism    Lecturer: Rhiannon Lloyd Email: r.lloyd@uwtsd.ac.uk  </vt:lpstr>
      <vt:lpstr>PowerPoint Presentation</vt:lpstr>
      <vt:lpstr>Course Structure </vt:lpstr>
      <vt:lpstr>PowerPoint Presentation</vt:lpstr>
      <vt:lpstr>Learning Outcomes </vt:lpstr>
      <vt:lpstr>Assessment 1  </vt:lpstr>
      <vt:lpstr>Assessment 2  </vt:lpstr>
      <vt:lpstr>PowerPoint Presentation</vt:lpstr>
      <vt:lpstr>Next Session: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Croeso  Welcome   BMPL5002 Policing Terrorism    Lecturer: Rhiannon Lloyd  </dc:title>
  <dc:creator>Rhiannon Lloyd</dc:creator>
  <cp:lastModifiedBy>Rhiannon Lloyd</cp:lastModifiedBy>
  <cp:revision>23</cp:revision>
  <dcterms:created xsi:type="dcterms:W3CDTF">2021-09-17T20:02:30Z</dcterms:created>
  <dcterms:modified xsi:type="dcterms:W3CDTF">2021-09-27T11:53:17Z</dcterms:modified>
</cp:coreProperties>
</file>