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3"/>
  </p:notesMasterIdLst>
  <p:sldIdLst>
    <p:sldId id="256" r:id="rId2"/>
    <p:sldId id="257" r:id="rId3"/>
    <p:sldId id="259" r:id="rId4"/>
    <p:sldId id="266" r:id="rId5"/>
    <p:sldId id="267" r:id="rId6"/>
    <p:sldId id="268" r:id="rId7"/>
    <p:sldId id="269" r:id="rId8"/>
    <p:sldId id="270" r:id="rId9"/>
    <p:sldId id="271" r:id="rId10"/>
    <p:sldId id="272" r:id="rId11"/>
    <p:sldId id="258"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2813" autoAdjust="0"/>
  </p:normalViewPr>
  <p:slideViewPr>
    <p:cSldViewPr snapToGrid="0" snapToObjects="1">
      <p:cViewPr>
        <p:scale>
          <a:sx n="176" d="100"/>
          <a:sy n="176" d="100"/>
        </p:scale>
        <p:origin x="-208" y="-18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3565CB-37E2-4FE5-95D6-432A6F11C460}" type="doc">
      <dgm:prSet loTypeId="urn:microsoft.com/office/officeart/2018/2/layout/IconCircleList" loCatId="icon" qsTypeId="urn:microsoft.com/office/officeart/2005/8/quickstyle/simple1" qsCatId="simple" csTypeId="urn:microsoft.com/office/officeart/2018/5/colors/Iconchunking_neutralbg_accent1_2" csCatId="accent1" phldr="1"/>
      <dgm:spPr/>
      <dgm:t>
        <a:bodyPr/>
        <a:lstStyle/>
        <a:p>
          <a:endParaRPr lang="en-US"/>
        </a:p>
      </dgm:t>
    </dgm:pt>
    <dgm:pt modelId="{D50479EC-3F71-435D-BC04-29C575A1B4B6}">
      <dgm:prSet/>
      <dgm:spPr/>
      <dgm:t>
        <a:bodyPr/>
        <a:lstStyle/>
        <a:p>
          <a:r>
            <a:rPr lang="en-US"/>
            <a:t>Diabetic retinopathy causes avoidable vision loss, and many patients miss screening due to access barriers worldwide.</a:t>
          </a:r>
        </a:p>
      </dgm:t>
    </dgm:pt>
    <dgm:pt modelId="{8E278A64-AD1C-4577-B84E-F8A3064F3CB9}" type="parTrans" cxnId="{3ACA1A0A-D347-4E0F-B12D-0BA6716A1B08}">
      <dgm:prSet/>
      <dgm:spPr/>
      <dgm:t>
        <a:bodyPr/>
        <a:lstStyle/>
        <a:p>
          <a:endParaRPr lang="en-US"/>
        </a:p>
      </dgm:t>
    </dgm:pt>
    <dgm:pt modelId="{65F3D05B-46C8-44E6-8026-ADDAB3150A0A}" type="sibTrans" cxnId="{3ACA1A0A-D347-4E0F-B12D-0BA6716A1B08}">
      <dgm:prSet/>
      <dgm:spPr/>
      <dgm:t>
        <a:bodyPr/>
        <a:lstStyle/>
        <a:p>
          <a:endParaRPr lang="en-US"/>
        </a:p>
      </dgm:t>
    </dgm:pt>
    <dgm:pt modelId="{33BB8787-5ACA-4DAB-8119-8B08AEC2E959}">
      <dgm:prSet/>
      <dgm:spPr/>
      <dgm:t>
        <a:bodyPr/>
        <a:lstStyle/>
        <a:p>
          <a:r>
            <a:rPr lang="en-US"/>
            <a:t>Autonomous AI systems analyse retinal images and give immediate referable or non-referable results at clinics.</a:t>
          </a:r>
        </a:p>
      </dgm:t>
    </dgm:pt>
    <dgm:pt modelId="{74940987-C739-44A8-84C2-091DA8E2ABF0}" type="parTrans" cxnId="{EAC5B499-B90D-4985-BED5-4D2CE499A36C}">
      <dgm:prSet/>
      <dgm:spPr/>
      <dgm:t>
        <a:bodyPr/>
        <a:lstStyle/>
        <a:p>
          <a:endParaRPr lang="en-US"/>
        </a:p>
      </dgm:t>
    </dgm:pt>
    <dgm:pt modelId="{34D73DAE-5A72-4F33-AB9B-6C31242E42EA}" type="sibTrans" cxnId="{EAC5B499-B90D-4985-BED5-4D2CE499A36C}">
      <dgm:prSet/>
      <dgm:spPr/>
      <dgm:t>
        <a:bodyPr/>
        <a:lstStyle/>
        <a:p>
          <a:endParaRPr lang="en-US"/>
        </a:p>
      </dgm:t>
    </dgm:pt>
    <dgm:pt modelId="{ACA2F568-E51A-4CDE-9A3A-672025DA819A}">
      <dgm:prSet/>
      <dgm:spPr/>
      <dgm:t>
        <a:bodyPr/>
        <a:lstStyle/>
        <a:p>
          <a:r>
            <a:rPr lang="en-US"/>
            <a:t>IDx DR received FDA De Novo authorisation in 2018 and led to further real-world deployments.</a:t>
          </a:r>
        </a:p>
      </dgm:t>
    </dgm:pt>
    <dgm:pt modelId="{585E2A5C-8979-4D4B-AC3A-0E6C4C4925B1}" type="parTrans" cxnId="{2A31C497-4849-468E-B253-4C33BDC56B3E}">
      <dgm:prSet/>
      <dgm:spPr/>
      <dgm:t>
        <a:bodyPr/>
        <a:lstStyle/>
        <a:p>
          <a:endParaRPr lang="en-US"/>
        </a:p>
      </dgm:t>
    </dgm:pt>
    <dgm:pt modelId="{0CDDF0DD-9D39-485D-966A-CFAA7E4F77DD}" type="sibTrans" cxnId="{2A31C497-4849-468E-B253-4C33BDC56B3E}">
      <dgm:prSet/>
      <dgm:spPr/>
      <dgm:t>
        <a:bodyPr/>
        <a:lstStyle/>
        <a:p>
          <a:endParaRPr lang="en-US"/>
        </a:p>
      </dgm:t>
    </dgm:pt>
    <dgm:pt modelId="{DBC4FE0B-7A12-466C-AB7B-6AE8D98C351F}">
      <dgm:prSet/>
      <dgm:spPr/>
      <dgm:t>
        <a:bodyPr/>
        <a:lstStyle/>
        <a:p>
          <a:r>
            <a:rPr lang="en-US"/>
            <a:t>This presentation evaluates workforce changes and service delivery impact to inform safe and equitable implementation planning.</a:t>
          </a:r>
        </a:p>
      </dgm:t>
    </dgm:pt>
    <dgm:pt modelId="{DE1F1FE1-41CA-436E-9B0F-A4C4E4FF5E57}" type="parTrans" cxnId="{7BCDA176-32C3-47C2-92DA-CE4467398FED}">
      <dgm:prSet/>
      <dgm:spPr/>
      <dgm:t>
        <a:bodyPr/>
        <a:lstStyle/>
        <a:p>
          <a:endParaRPr lang="en-US"/>
        </a:p>
      </dgm:t>
    </dgm:pt>
    <dgm:pt modelId="{73D80BF1-5B30-4179-8D26-68F609506BB9}" type="sibTrans" cxnId="{7BCDA176-32C3-47C2-92DA-CE4467398FED}">
      <dgm:prSet/>
      <dgm:spPr/>
      <dgm:t>
        <a:bodyPr/>
        <a:lstStyle/>
        <a:p>
          <a:endParaRPr lang="en-US"/>
        </a:p>
      </dgm:t>
    </dgm:pt>
    <dgm:pt modelId="{4BF958D9-0B6A-4086-BA9C-D60DEDDF0EB1}" type="pres">
      <dgm:prSet presAssocID="{793565CB-37E2-4FE5-95D6-432A6F11C460}" presName="root" presStyleCnt="0">
        <dgm:presLayoutVars>
          <dgm:dir/>
          <dgm:resizeHandles val="exact"/>
        </dgm:presLayoutVars>
      </dgm:prSet>
      <dgm:spPr/>
    </dgm:pt>
    <dgm:pt modelId="{C725CB2A-5480-41C8-BB6C-E1D048BF1DBB}" type="pres">
      <dgm:prSet presAssocID="{793565CB-37E2-4FE5-95D6-432A6F11C460}" presName="container" presStyleCnt="0">
        <dgm:presLayoutVars>
          <dgm:dir/>
          <dgm:resizeHandles val="exact"/>
        </dgm:presLayoutVars>
      </dgm:prSet>
      <dgm:spPr/>
    </dgm:pt>
    <dgm:pt modelId="{C8C33B5A-64B8-4C62-8F72-D4F6F2421AC7}" type="pres">
      <dgm:prSet presAssocID="{D50479EC-3F71-435D-BC04-29C575A1B4B6}" presName="compNode" presStyleCnt="0"/>
      <dgm:spPr/>
    </dgm:pt>
    <dgm:pt modelId="{EE87E6CC-1019-44DE-BEE6-8916747BAC35}" type="pres">
      <dgm:prSet presAssocID="{D50479EC-3F71-435D-BC04-29C575A1B4B6}" presName="iconBgRect" presStyleLbl="bgShp" presStyleIdx="0" presStyleCnt="4"/>
      <dgm:spPr/>
    </dgm:pt>
    <dgm:pt modelId="{BEB2B08A-859A-4DBA-AFCB-551106B3CF84}" type="pres">
      <dgm:prSet presAssocID="{D50479EC-3F71-435D-BC04-29C575A1B4B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idney"/>
        </a:ext>
      </dgm:extLst>
    </dgm:pt>
    <dgm:pt modelId="{2208094D-3149-43E6-9C15-00E2F91ED84A}" type="pres">
      <dgm:prSet presAssocID="{D50479EC-3F71-435D-BC04-29C575A1B4B6}" presName="spaceRect" presStyleCnt="0"/>
      <dgm:spPr/>
    </dgm:pt>
    <dgm:pt modelId="{357FC235-C4EF-4296-9942-CD9183A2F27B}" type="pres">
      <dgm:prSet presAssocID="{D50479EC-3F71-435D-BC04-29C575A1B4B6}" presName="textRect" presStyleLbl="revTx" presStyleIdx="0" presStyleCnt="4">
        <dgm:presLayoutVars>
          <dgm:chMax val="1"/>
          <dgm:chPref val="1"/>
        </dgm:presLayoutVars>
      </dgm:prSet>
      <dgm:spPr/>
    </dgm:pt>
    <dgm:pt modelId="{08298DE3-8117-4498-B79C-F67413505AED}" type="pres">
      <dgm:prSet presAssocID="{65F3D05B-46C8-44E6-8026-ADDAB3150A0A}" presName="sibTrans" presStyleLbl="sibTrans2D1" presStyleIdx="0" presStyleCnt="0"/>
      <dgm:spPr/>
    </dgm:pt>
    <dgm:pt modelId="{F30D1576-5999-4DE1-BB68-1B2C14DACFCF}" type="pres">
      <dgm:prSet presAssocID="{33BB8787-5ACA-4DAB-8119-8B08AEC2E959}" presName="compNode" presStyleCnt="0"/>
      <dgm:spPr/>
    </dgm:pt>
    <dgm:pt modelId="{CB44B0E1-7C42-4D91-8800-BEF353DC88BD}" type="pres">
      <dgm:prSet presAssocID="{33BB8787-5ACA-4DAB-8119-8B08AEC2E959}" presName="iconBgRect" presStyleLbl="bgShp" presStyleIdx="1" presStyleCnt="4"/>
      <dgm:spPr/>
    </dgm:pt>
    <dgm:pt modelId="{F9E6D385-099E-457E-A98B-9D9115207E5E}" type="pres">
      <dgm:prSet presAssocID="{33BB8787-5ACA-4DAB-8119-8B08AEC2E95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yes"/>
        </a:ext>
      </dgm:extLst>
    </dgm:pt>
    <dgm:pt modelId="{1E6C0827-3EA1-48D7-9071-163A42A12FA1}" type="pres">
      <dgm:prSet presAssocID="{33BB8787-5ACA-4DAB-8119-8B08AEC2E959}" presName="spaceRect" presStyleCnt="0"/>
      <dgm:spPr/>
    </dgm:pt>
    <dgm:pt modelId="{FBB94BE0-E81E-4920-81FC-66268DE5E40E}" type="pres">
      <dgm:prSet presAssocID="{33BB8787-5ACA-4DAB-8119-8B08AEC2E959}" presName="textRect" presStyleLbl="revTx" presStyleIdx="1" presStyleCnt="4">
        <dgm:presLayoutVars>
          <dgm:chMax val="1"/>
          <dgm:chPref val="1"/>
        </dgm:presLayoutVars>
      </dgm:prSet>
      <dgm:spPr/>
    </dgm:pt>
    <dgm:pt modelId="{8E5858A7-1E2D-46AB-B299-7C1573AD15C6}" type="pres">
      <dgm:prSet presAssocID="{34D73DAE-5A72-4F33-AB9B-6C31242E42EA}" presName="sibTrans" presStyleLbl="sibTrans2D1" presStyleIdx="0" presStyleCnt="0"/>
      <dgm:spPr/>
    </dgm:pt>
    <dgm:pt modelId="{05E3851C-C38C-465E-8354-DFD77A7B32F4}" type="pres">
      <dgm:prSet presAssocID="{ACA2F568-E51A-4CDE-9A3A-672025DA819A}" presName="compNode" presStyleCnt="0"/>
      <dgm:spPr/>
    </dgm:pt>
    <dgm:pt modelId="{F83A7FC3-98CE-4E04-861F-02B127754E20}" type="pres">
      <dgm:prSet presAssocID="{ACA2F568-E51A-4CDE-9A3A-672025DA819A}" presName="iconBgRect" presStyleLbl="bgShp" presStyleIdx="2" presStyleCnt="4"/>
      <dgm:spPr/>
    </dgm:pt>
    <dgm:pt modelId="{4B0B700C-ECC6-4B9D-82C0-74DBCA5333F2}" type="pres">
      <dgm:prSet presAssocID="{ACA2F568-E51A-4CDE-9A3A-672025DA819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ientist"/>
        </a:ext>
      </dgm:extLst>
    </dgm:pt>
    <dgm:pt modelId="{5E966C29-F12D-4A91-82D3-9486FD637648}" type="pres">
      <dgm:prSet presAssocID="{ACA2F568-E51A-4CDE-9A3A-672025DA819A}" presName="spaceRect" presStyleCnt="0"/>
      <dgm:spPr/>
    </dgm:pt>
    <dgm:pt modelId="{8B7D2575-745C-42B9-97DC-385B45878AAB}" type="pres">
      <dgm:prSet presAssocID="{ACA2F568-E51A-4CDE-9A3A-672025DA819A}" presName="textRect" presStyleLbl="revTx" presStyleIdx="2" presStyleCnt="4">
        <dgm:presLayoutVars>
          <dgm:chMax val="1"/>
          <dgm:chPref val="1"/>
        </dgm:presLayoutVars>
      </dgm:prSet>
      <dgm:spPr/>
    </dgm:pt>
    <dgm:pt modelId="{6212350F-10EC-4348-978B-1D4B9E0F907B}" type="pres">
      <dgm:prSet presAssocID="{0CDDF0DD-9D39-485D-966A-CFAA7E4F77DD}" presName="sibTrans" presStyleLbl="sibTrans2D1" presStyleIdx="0" presStyleCnt="0"/>
      <dgm:spPr/>
    </dgm:pt>
    <dgm:pt modelId="{7D6DFF01-0C10-4F99-9777-9C9A8A1E6643}" type="pres">
      <dgm:prSet presAssocID="{DBC4FE0B-7A12-466C-AB7B-6AE8D98C351F}" presName="compNode" presStyleCnt="0"/>
      <dgm:spPr/>
    </dgm:pt>
    <dgm:pt modelId="{3AA2F71B-79A0-4534-BF7C-FAC22F0F1F9F}" type="pres">
      <dgm:prSet presAssocID="{DBC4FE0B-7A12-466C-AB7B-6AE8D98C351F}" presName="iconBgRect" presStyleLbl="bgShp" presStyleIdx="3" presStyleCnt="4"/>
      <dgm:spPr/>
    </dgm:pt>
    <dgm:pt modelId="{E2DBC8F8-5806-44E0-9194-7EA54C779B58}" type="pres">
      <dgm:prSet presAssocID="{DBC4FE0B-7A12-466C-AB7B-6AE8D98C351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assroom"/>
        </a:ext>
      </dgm:extLst>
    </dgm:pt>
    <dgm:pt modelId="{DE578562-E629-4B59-B2FA-7B91AA609A70}" type="pres">
      <dgm:prSet presAssocID="{DBC4FE0B-7A12-466C-AB7B-6AE8D98C351F}" presName="spaceRect" presStyleCnt="0"/>
      <dgm:spPr/>
    </dgm:pt>
    <dgm:pt modelId="{78D0DEC1-CFCB-4261-BD48-C3CEB4CA9FC9}" type="pres">
      <dgm:prSet presAssocID="{DBC4FE0B-7A12-466C-AB7B-6AE8D98C351F}" presName="textRect" presStyleLbl="revTx" presStyleIdx="3" presStyleCnt="4">
        <dgm:presLayoutVars>
          <dgm:chMax val="1"/>
          <dgm:chPref val="1"/>
        </dgm:presLayoutVars>
      </dgm:prSet>
      <dgm:spPr/>
    </dgm:pt>
  </dgm:ptLst>
  <dgm:cxnLst>
    <dgm:cxn modelId="{3ACA1A0A-D347-4E0F-B12D-0BA6716A1B08}" srcId="{793565CB-37E2-4FE5-95D6-432A6F11C460}" destId="{D50479EC-3F71-435D-BC04-29C575A1B4B6}" srcOrd="0" destOrd="0" parTransId="{8E278A64-AD1C-4577-B84E-F8A3064F3CB9}" sibTransId="{65F3D05B-46C8-44E6-8026-ADDAB3150A0A}"/>
    <dgm:cxn modelId="{EFEADC1A-9636-4E5F-9C2D-E7D63366BE93}" type="presOf" srcId="{ACA2F568-E51A-4CDE-9A3A-672025DA819A}" destId="{8B7D2575-745C-42B9-97DC-385B45878AAB}" srcOrd="0" destOrd="0" presId="urn:microsoft.com/office/officeart/2018/2/layout/IconCircleList"/>
    <dgm:cxn modelId="{2D571420-0B4C-4F4B-8193-CC776D71CE0C}" type="presOf" srcId="{65F3D05B-46C8-44E6-8026-ADDAB3150A0A}" destId="{08298DE3-8117-4498-B79C-F67413505AED}" srcOrd="0" destOrd="0" presId="urn:microsoft.com/office/officeart/2018/2/layout/IconCircleList"/>
    <dgm:cxn modelId="{7BCDA176-32C3-47C2-92DA-CE4467398FED}" srcId="{793565CB-37E2-4FE5-95D6-432A6F11C460}" destId="{DBC4FE0B-7A12-466C-AB7B-6AE8D98C351F}" srcOrd="3" destOrd="0" parTransId="{DE1F1FE1-41CA-436E-9B0F-A4C4E4FF5E57}" sibTransId="{73D80BF1-5B30-4179-8D26-68F609506BB9}"/>
    <dgm:cxn modelId="{D51B8889-308F-47ED-B7D0-F73BD41B70C6}" type="presOf" srcId="{D50479EC-3F71-435D-BC04-29C575A1B4B6}" destId="{357FC235-C4EF-4296-9942-CD9183A2F27B}" srcOrd="0" destOrd="0" presId="urn:microsoft.com/office/officeart/2018/2/layout/IconCircleList"/>
    <dgm:cxn modelId="{2A31C497-4849-468E-B253-4C33BDC56B3E}" srcId="{793565CB-37E2-4FE5-95D6-432A6F11C460}" destId="{ACA2F568-E51A-4CDE-9A3A-672025DA819A}" srcOrd="2" destOrd="0" parTransId="{585E2A5C-8979-4D4B-AC3A-0E6C4C4925B1}" sibTransId="{0CDDF0DD-9D39-485D-966A-CFAA7E4F77DD}"/>
    <dgm:cxn modelId="{EAC5B499-B90D-4985-BED5-4D2CE499A36C}" srcId="{793565CB-37E2-4FE5-95D6-432A6F11C460}" destId="{33BB8787-5ACA-4DAB-8119-8B08AEC2E959}" srcOrd="1" destOrd="0" parTransId="{74940987-C739-44A8-84C2-091DA8E2ABF0}" sibTransId="{34D73DAE-5A72-4F33-AB9B-6C31242E42EA}"/>
    <dgm:cxn modelId="{B22CA9AF-8224-4C3B-B093-93174A9B7B46}" type="presOf" srcId="{33BB8787-5ACA-4DAB-8119-8B08AEC2E959}" destId="{FBB94BE0-E81E-4920-81FC-66268DE5E40E}" srcOrd="0" destOrd="0" presId="urn:microsoft.com/office/officeart/2018/2/layout/IconCircleList"/>
    <dgm:cxn modelId="{DC360FCE-57B1-4A09-A315-9AE9D128EEF6}" type="presOf" srcId="{793565CB-37E2-4FE5-95D6-432A6F11C460}" destId="{4BF958D9-0B6A-4086-BA9C-D60DEDDF0EB1}" srcOrd="0" destOrd="0" presId="urn:microsoft.com/office/officeart/2018/2/layout/IconCircleList"/>
    <dgm:cxn modelId="{6597B3E7-7AEA-4016-AE3B-549EFF0FB277}" type="presOf" srcId="{34D73DAE-5A72-4F33-AB9B-6C31242E42EA}" destId="{8E5858A7-1E2D-46AB-B299-7C1573AD15C6}" srcOrd="0" destOrd="0" presId="urn:microsoft.com/office/officeart/2018/2/layout/IconCircleList"/>
    <dgm:cxn modelId="{BA4A68ED-607B-4EE4-BA6B-B77431911FA7}" type="presOf" srcId="{DBC4FE0B-7A12-466C-AB7B-6AE8D98C351F}" destId="{78D0DEC1-CFCB-4261-BD48-C3CEB4CA9FC9}" srcOrd="0" destOrd="0" presId="urn:microsoft.com/office/officeart/2018/2/layout/IconCircleList"/>
    <dgm:cxn modelId="{FC7405EE-D081-4E66-AC53-18E4B80B79D4}" type="presOf" srcId="{0CDDF0DD-9D39-485D-966A-CFAA7E4F77DD}" destId="{6212350F-10EC-4348-978B-1D4B9E0F907B}" srcOrd="0" destOrd="0" presId="urn:microsoft.com/office/officeart/2018/2/layout/IconCircleList"/>
    <dgm:cxn modelId="{C66655F1-DAD8-4490-BAB5-5B41D888684E}" type="presParOf" srcId="{4BF958D9-0B6A-4086-BA9C-D60DEDDF0EB1}" destId="{C725CB2A-5480-41C8-BB6C-E1D048BF1DBB}" srcOrd="0" destOrd="0" presId="urn:microsoft.com/office/officeart/2018/2/layout/IconCircleList"/>
    <dgm:cxn modelId="{6E1ED0FB-905C-4A93-BBBE-9B2AD0F8CB3B}" type="presParOf" srcId="{C725CB2A-5480-41C8-BB6C-E1D048BF1DBB}" destId="{C8C33B5A-64B8-4C62-8F72-D4F6F2421AC7}" srcOrd="0" destOrd="0" presId="urn:microsoft.com/office/officeart/2018/2/layout/IconCircleList"/>
    <dgm:cxn modelId="{7E1C1E87-93D0-4F12-9521-1B087C7BE633}" type="presParOf" srcId="{C8C33B5A-64B8-4C62-8F72-D4F6F2421AC7}" destId="{EE87E6CC-1019-44DE-BEE6-8916747BAC35}" srcOrd="0" destOrd="0" presId="urn:microsoft.com/office/officeart/2018/2/layout/IconCircleList"/>
    <dgm:cxn modelId="{5B5D0523-3256-4980-8170-D147AFE025DA}" type="presParOf" srcId="{C8C33B5A-64B8-4C62-8F72-D4F6F2421AC7}" destId="{BEB2B08A-859A-4DBA-AFCB-551106B3CF84}" srcOrd="1" destOrd="0" presId="urn:microsoft.com/office/officeart/2018/2/layout/IconCircleList"/>
    <dgm:cxn modelId="{9C9A175F-7E62-42D6-90CB-A5CF747B0C34}" type="presParOf" srcId="{C8C33B5A-64B8-4C62-8F72-D4F6F2421AC7}" destId="{2208094D-3149-43E6-9C15-00E2F91ED84A}" srcOrd="2" destOrd="0" presId="urn:microsoft.com/office/officeart/2018/2/layout/IconCircleList"/>
    <dgm:cxn modelId="{D714AD1B-C6C5-41A1-B602-AB97874BAA21}" type="presParOf" srcId="{C8C33B5A-64B8-4C62-8F72-D4F6F2421AC7}" destId="{357FC235-C4EF-4296-9942-CD9183A2F27B}" srcOrd="3" destOrd="0" presId="urn:microsoft.com/office/officeart/2018/2/layout/IconCircleList"/>
    <dgm:cxn modelId="{4F2855FE-3114-45DC-B55D-CCACC0515D37}" type="presParOf" srcId="{C725CB2A-5480-41C8-BB6C-E1D048BF1DBB}" destId="{08298DE3-8117-4498-B79C-F67413505AED}" srcOrd="1" destOrd="0" presId="urn:microsoft.com/office/officeart/2018/2/layout/IconCircleList"/>
    <dgm:cxn modelId="{45A89516-5C78-4BBD-A7E4-95867C7B3CCA}" type="presParOf" srcId="{C725CB2A-5480-41C8-BB6C-E1D048BF1DBB}" destId="{F30D1576-5999-4DE1-BB68-1B2C14DACFCF}" srcOrd="2" destOrd="0" presId="urn:microsoft.com/office/officeart/2018/2/layout/IconCircleList"/>
    <dgm:cxn modelId="{43ECF718-A4C4-435C-993E-6A4B6678300C}" type="presParOf" srcId="{F30D1576-5999-4DE1-BB68-1B2C14DACFCF}" destId="{CB44B0E1-7C42-4D91-8800-BEF353DC88BD}" srcOrd="0" destOrd="0" presId="urn:microsoft.com/office/officeart/2018/2/layout/IconCircleList"/>
    <dgm:cxn modelId="{77E72800-7973-4F8C-9304-4868212CD102}" type="presParOf" srcId="{F30D1576-5999-4DE1-BB68-1B2C14DACFCF}" destId="{F9E6D385-099E-457E-A98B-9D9115207E5E}" srcOrd="1" destOrd="0" presId="urn:microsoft.com/office/officeart/2018/2/layout/IconCircleList"/>
    <dgm:cxn modelId="{638869BE-D347-483E-926E-CCC7791758D0}" type="presParOf" srcId="{F30D1576-5999-4DE1-BB68-1B2C14DACFCF}" destId="{1E6C0827-3EA1-48D7-9071-163A42A12FA1}" srcOrd="2" destOrd="0" presId="urn:microsoft.com/office/officeart/2018/2/layout/IconCircleList"/>
    <dgm:cxn modelId="{BB100E89-0747-4573-ACBA-260DE8F40A08}" type="presParOf" srcId="{F30D1576-5999-4DE1-BB68-1B2C14DACFCF}" destId="{FBB94BE0-E81E-4920-81FC-66268DE5E40E}" srcOrd="3" destOrd="0" presId="urn:microsoft.com/office/officeart/2018/2/layout/IconCircleList"/>
    <dgm:cxn modelId="{EA814254-BD33-43D5-9AF1-66537EF98068}" type="presParOf" srcId="{C725CB2A-5480-41C8-BB6C-E1D048BF1DBB}" destId="{8E5858A7-1E2D-46AB-B299-7C1573AD15C6}" srcOrd="3" destOrd="0" presId="urn:microsoft.com/office/officeart/2018/2/layout/IconCircleList"/>
    <dgm:cxn modelId="{9C153831-76EB-4DD5-8D1E-50CF6965EBBC}" type="presParOf" srcId="{C725CB2A-5480-41C8-BB6C-E1D048BF1DBB}" destId="{05E3851C-C38C-465E-8354-DFD77A7B32F4}" srcOrd="4" destOrd="0" presId="urn:microsoft.com/office/officeart/2018/2/layout/IconCircleList"/>
    <dgm:cxn modelId="{D43C92AD-D145-4AC3-A583-FCD310D733FA}" type="presParOf" srcId="{05E3851C-C38C-465E-8354-DFD77A7B32F4}" destId="{F83A7FC3-98CE-4E04-861F-02B127754E20}" srcOrd="0" destOrd="0" presId="urn:microsoft.com/office/officeart/2018/2/layout/IconCircleList"/>
    <dgm:cxn modelId="{C361C9CE-D10E-40B0-86E9-1304FC0859DF}" type="presParOf" srcId="{05E3851C-C38C-465E-8354-DFD77A7B32F4}" destId="{4B0B700C-ECC6-4B9D-82C0-74DBCA5333F2}" srcOrd="1" destOrd="0" presId="urn:microsoft.com/office/officeart/2018/2/layout/IconCircleList"/>
    <dgm:cxn modelId="{95F1FCC9-7C68-4073-ACB2-02EFA7C6FE87}" type="presParOf" srcId="{05E3851C-C38C-465E-8354-DFD77A7B32F4}" destId="{5E966C29-F12D-4A91-82D3-9486FD637648}" srcOrd="2" destOrd="0" presId="urn:microsoft.com/office/officeart/2018/2/layout/IconCircleList"/>
    <dgm:cxn modelId="{816CCD8A-FD16-4785-85BC-CE9F36D1D318}" type="presParOf" srcId="{05E3851C-C38C-465E-8354-DFD77A7B32F4}" destId="{8B7D2575-745C-42B9-97DC-385B45878AAB}" srcOrd="3" destOrd="0" presId="urn:microsoft.com/office/officeart/2018/2/layout/IconCircleList"/>
    <dgm:cxn modelId="{9CBEAEEA-D24D-4D2B-B975-B126F82AE65B}" type="presParOf" srcId="{C725CB2A-5480-41C8-BB6C-E1D048BF1DBB}" destId="{6212350F-10EC-4348-978B-1D4B9E0F907B}" srcOrd="5" destOrd="0" presId="urn:microsoft.com/office/officeart/2018/2/layout/IconCircleList"/>
    <dgm:cxn modelId="{FABFA119-887B-4D4D-B93C-A3451D564F26}" type="presParOf" srcId="{C725CB2A-5480-41C8-BB6C-E1D048BF1DBB}" destId="{7D6DFF01-0C10-4F99-9777-9C9A8A1E6643}" srcOrd="6" destOrd="0" presId="urn:microsoft.com/office/officeart/2018/2/layout/IconCircleList"/>
    <dgm:cxn modelId="{29FB460A-3210-4EF7-B1EF-C753CD94186C}" type="presParOf" srcId="{7D6DFF01-0C10-4F99-9777-9C9A8A1E6643}" destId="{3AA2F71B-79A0-4534-BF7C-FAC22F0F1F9F}" srcOrd="0" destOrd="0" presId="urn:microsoft.com/office/officeart/2018/2/layout/IconCircleList"/>
    <dgm:cxn modelId="{48C3B808-8EB4-4321-8D62-DBB20FC744E3}" type="presParOf" srcId="{7D6DFF01-0C10-4F99-9777-9C9A8A1E6643}" destId="{E2DBC8F8-5806-44E0-9194-7EA54C779B58}" srcOrd="1" destOrd="0" presId="urn:microsoft.com/office/officeart/2018/2/layout/IconCircleList"/>
    <dgm:cxn modelId="{CEBA8FA8-3B32-4ACF-A401-90D2FAB7D540}" type="presParOf" srcId="{7D6DFF01-0C10-4F99-9777-9C9A8A1E6643}" destId="{DE578562-E629-4B59-B2FA-7B91AA609A70}" srcOrd="2" destOrd="0" presId="urn:microsoft.com/office/officeart/2018/2/layout/IconCircleList"/>
    <dgm:cxn modelId="{E769ECA8-2FDA-4E8F-B203-F5CE07E5C5F0}" type="presParOf" srcId="{7D6DFF01-0C10-4F99-9777-9C9A8A1E6643}" destId="{78D0DEC1-CFCB-4261-BD48-C3CEB4CA9FC9}"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87A07D-AAFB-418B-8AE6-3C1B75E731A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49C332F-BD74-4744-BC54-985287ECBCCB}">
      <dgm:prSet/>
      <dgm:spPr/>
      <dgm:t>
        <a:bodyPr/>
        <a:lstStyle/>
        <a:p>
          <a:r>
            <a:rPr lang="en-US"/>
            <a:t>Typical workflow starts with technician capturing non mydriatic fundus images then AI returns instant result for action (Khan et al., 2025).</a:t>
          </a:r>
        </a:p>
      </dgm:t>
    </dgm:pt>
    <dgm:pt modelId="{B34C66F5-705D-474C-8EF0-9EBB5679175C}" type="parTrans" cxnId="{7DE7CBAB-EEFC-4471-A400-98E42CE9BDA8}">
      <dgm:prSet/>
      <dgm:spPr/>
      <dgm:t>
        <a:bodyPr/>
        <a:lstStyle/>
        <a:p>
          <a:endParaRPr lang="en-US"/>
        </a:p>
      </dgm:t>
    </dgm:pt>
    <dgm:pt modelId="{40FEDD2D-3041-4D22-8A3D-8EBB1A461FC0}" type="sibTrans" cxnId="{7DE7CBAB-EEFC-4471-A400-98E42CE9BDA8}">
      <dgm:prSet/>
      <dgm:spPr/>
      <dgm:t>
        <a:bodyPr/>
        <a:lstStyle/>
        <a:p>
          <a:endParaRPr lang="en-US"/>
        </a:p>
      </dgm:t>
    </dgm:pt>
    <dgm:pt modelId="{5126455C-665E-4AEA-9204-F17FE8F81E4E}">
      <dgm:prSet/>
      <dgm:spPr/>
      <dgm:t>
        <a:bodyPr/>
        <a:lstStyle/>
        <a:p>
          <a:r>
            <a:rPr lang="en-US"/>
            <a:t>Autonomous systems provide a final decision without routine clinician readback compared with assistive AI that supports human review (Kumar and Paul, 2023).</a:t>
          </a:r>
        </a:p>
      </dgm:t>
    </dgm:pt>
    <dgm:pt modelId="{9EE567B7-59EB-4301-8B04-B11D97EF9A31}" type="parTrans" cxnId="{62D2648B-0F0A-48DC-B609-2EC1419A2A55}">
      <dgm:prSet/>
      <dgm:spPr/>
      <dgm:t>
        <a:bodyPr/>
        <a:lstStyle/>
        <a:p>
          <a:endParaRPr lang="en-US"/>
        </a:p>
      </dgm:t>
    </dgm:pt>
    <dgm:pt modelId="{7A4979E2-6AC2-4D82-ADF2-48A046021311}" type="sibTrans" cxnId="{62D2648B-0F0A-48DC-B609-2EC1419A2A55}">
      <dgm:prSet/>
      <dgm:spPr/>
      <dgm:t>
        <a:bodyPr/>
        <a:lstStyle/>
        <a:p>
          <a:endParaRPr lang="en-US"/>
        </a:p>
      </dgm:t>
    </dgm:pt>
    <dgm:pt modelId="{750FBAD6-DF70-4221-97CC-2AC6B6B12BBC}">
      <dgm:prSet/>
      <dgm:spPr/>
      <dgm:t>
        <a:bodyPr/>
        <a:lstStyle/>
        <a:p>
          <a:r>
            <a:rPr lang="en-US"/>
            <a:t>Required hardware includes a fundus camera or tabletop plus validated AI software and reliable internet and local processing (Liu et al., 2021).</a:t>
          </a:r>
        </a:p>
      </dgm:t>
    </dgm:pt>
    <dgm:pt modelId="{BF3B6B07-1826-4D0A-A1D7-78CA2FB46D8A}" type="parTrans" cxnId="{DDAC580F-55F8-4728-AD97-C077DC6DB7F4}">
      <dgm:prSet/>
      <dgm:spPr/>
      <dgm:t>
        <a:bodyPr/>
        <a:lstStyle/>
        <a:p>
          <a:endParaRPr lang="en-US"/>
        </a:p>
      </dgm:t>
    </dgm:pt>
    <dgm:pt modelId="{AC88C870-125D-46F9-89E1-3E3F7CF901E4}" type="sibTrans" cxnId="{DDAC580F-55F8-4728-AD97-C077DC6DB7F4}">
      <dgm:prSet/>
      <dgm:spPr/>
      <dgm:t>
        <a:bodyPr/>
        <a:lstStyle/>
        <a:p>
          <a:endParaRPr lang="en-US"/>
        </a:p>
      </dgm:t>
    </dgm:pt>
    <dgm:pt modelId="{9AB3D536-AA62-4635-89F7-6E10F48ED7FC}">
      <dgm:prSet/>
      <dgm:spPr/>
      <dgm:t>
        <a:bodyPr/>
        <a:lstStyle/>
        <a:p>
          <a:r>
            <a:rPr lang="en-US"/>
            <a:t>Pivotal trials and meta-analyses report high sensitivity for referable disease but note variable specificity across settings (Wolf et al., 2024).</a:t>
          </a:r>
        </a:p>
      </dgm:t>
    </dgm:pt>
    <dgm:pt modelId="{8AD80FFD-B26D-449E-A3C2-C950823164B1}" type="parTrans" cxnId="{B92F0425-A424-4E32-A3A9-8CC0B8A5AB9A}">
      <dgm:prSet/>
      <dgm:spPr/>
      <dgm:t>
        <a:bodyPr/>
        <a:lstStyle/>
        <a:p>
          <a:endParaRPr lang="en-US"/>
        </a:p>
      </dgm:t>
    </dgm:pt>
    <dgm:pt modelId="{FC5B99A2-BE69-48C8-A31D-C112D0100990}" type="sibTrans" cxnId="{B92F0425-A424-4E32-A3A9-8CC0B8A5AB9A}">
      <dgm:prSet/>
      <dgm:spPr/>
      <dgm:t>
        <a:bodyPr/>
        <a:lstStyle/>
        <a:p>
          <a:endParaRPr lang="en-US"/>
        </a:p>
      </dgm:t>
    </dgm:pt>
    <dgm:pt modelId="{E03F73B6-1854-479A-8009-38E7A306FB96}" type="pres">
      <dgm:prSet presAssocID="{C187A07D-AAFB-418B-8AE6-3C1B75E731A8}" presName="root" presStyleCnt="0">
        <dgm:presLayoutVars>
          <dgm:dir/>
          <dgm:resizeHandles val="exact"/>
        </dgm:presLayoutVars>
      </dgm:prSet>
      <dgm:spPr/>
    </dgm:pt>
    <dgm:pt modelId="{E73089F0-8BB4-4CAF-9511-F1727929CB6D}" type="pres">
      <dgm:prSet presAssocID="{649C332F-BD74-4744-BC54-985287ECBCCB}" presName="compNode" presStyleCnt="0"/>
      <dgm:spPr/>
    </dgm:pt>
    <dgm:pt modelId="{046731BB-E48E-4189-9B96-10AC0E171E23}" type="pres">
      <dgm:prSet presAssocID="{649C332F-BD74-4744-BC54-985287ECBCCB}" presName="bgRect" presStyleLbl="bgShp" presStyleIdx="0" presStyleCnt="4"/>
      <dgm:spPr/>
    </dgm:pt>
    <dgm:pt modelId="{82A0A9A4-BD65-465C-924A-8E14FA282231}" type="pres">
      <dgm:prSet presAssocID="{649C332F-BD74-4744-BC54-985287ECBCC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atabase"/>
        </a:ext>
      </dgm:extLst>
    </dgm:pt>
    <dgm:pt modelId="{F730D0B3-CEE7-4435-90EB-7FB5BA2527FD}" type="pres">
      <dgm:prSet presAssocID="{649C332F-BD74-4744-BC54-985287ECBCCB}" presName="spaceRect" presStyleCnt="0"/>
      <dgm:spPr/>
    </dgm:pt>
    <dgm:pt modelId="{6B82ABBA-0073-4FED-BF17-11788DBDEA58}" type="pres">
      <dgm:prSet presAssocID="{649C332F-BD74-4744-BC54-985287ECBCCB}" presName="parTx" presStyleLbl="revTx" presStyleIdx="0" presStyleCnt="4">
        <dgm:presLayoutVars>
          <dgm:chMax val="0"/>
          <dgm:chPref val="0"/>
        </dgm:presLayoutVars>
      </dgm:prSet>
      <dgm:spPr/>
    </dgm:pt>
    <dgm:pt modelId="{DE267593-178B-424E-8105-4B25B857841B}" type="pres">
      <dgm:prSet presAssocID="{40FEDD2D-3041-4D22-8A3D-8EBB1A461FC0}" presName="sibTrans" presStyleCnt="0"/>
      <dgm:spPr/>
    </dgm:pt>
    <dgm:pt modelId="{E69CDD87-46A6-4E60-AACE-50E5E3A0EC79}" type="pres">
      <dgm:prSet presAssocID="{5126455C-665E-4AEA-9204-F17FE8F81E4E}" presName="compNode" presStyleCnt="0"/>
      <dgm:spPr/>
    </dgm:pt>
    <dgm:pt modelId="{40C70BC8-9F2A-4B13-AFD8-9DC098082575}" type="pres">
      <dgm:prSet presAssocID="{5126455C-665E-4AEA-9204-F17FE8F81E4E}" presName="bgRect" presStyleLbl="bgShp" presStyleIdx="1" presStyleCnt="4"/>
      <dgm:spPr/>
    </dgm:pt>
    <dgm:pt modelId="{E706BFD4-F72F-4181-81E8-5DB50FBCF52B}" type="pres">
      <dgm:prSet presAssocID="{5126455C-665E-4AEA-9204-F17FE8F81E4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ot"/>
        </a:ext>
      </dgm:extLst>
    </dgm:pt>
    <dgm:pt modelId="{C34B7622-B726-4857-95A3-475C93A78F4E}" type="pres">
      <dgm:prSet presAssocID="{5126455C-665E-4AEA-9204-F17FE8F81E4E}" presName="spaceRect" presStyleCnt="0"/>
      <dgm:spPr/>
    </dgm:pt>
    <dgm:pt modelId="{204642C1-7706-4802-9937-93CD8B1A73F2}" type="pres">
      <dgm:prSet presAssocID="{5126455C-665E-4AEA-9204-F17FE8F81E4E}" presName="parTx" presStyleLbl="revTx" presStyleIdx="1" presStyleCnt="4">
        <dgm:presLayoutVars>
          <dgm:chMax val="0"/>
          <dgm:chPref val="0"/>
        </dgm:presLayoutVars>
      </dgm:prSet>
      <dgm:spPr/>
    </dgm:pt>
    <dgm:pt modelId="{48425666-011A-457C-B8D1-C17695E0EF7E}" type="pres">
      <dgm:prSet presAssocID="{7A4979E2-6AC2-4D82-ADF2-48A046021311}" presName="sibTrans" presStyleCnt="0"/>
      <dgm:spPr/>
    </dgm:pt>
    <dgm:pt modelId="{6E6D420A-1966-4B58-B914-56892FC08030}" type="pres">
      <dgm:prSet presAssocID="{750FBAD6-DF70-4221-97CC-2AC6B6B12BBC}" presName="compNode" presStyleCnt="0"/>
      <dgm:spPr/>
    </dgm:pt>
    <dgm:pt modelId="{3D4667F2-EAB6-4B80-BFAE-95BAF8566395}" type="pres">
      <dgm:prSet presAssocID="{750FBAD6-DF70-4221-97CC-2AC6B6B12BBC}" presName="bgRect" presStyleLbl="bgShp" presStyleIdx="2" presStyleCnt="4"/>
      <dgm:spPr/>
    </dgm:pt>
    <dgm:pt modelId="{11F28D01-C4F7-4346-8552-3E24229EB120}" type="pres">
      <dgm:prSet presAssocID="{750FBAD6-DF70-4221-97CC-2AC6B6B12BB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ocessor"/>
        </a:ext>
      </dgm:extLst>
    </dgm:pt>
    <dgm:pt modelId="{044FCD76-6A7F-4424-9997-D0616A370D6C}" type="pres">
      <dgm:prSet presAssocID="{750FBAD6-DF70-4221-97CC-2AC6B6B12BBC}" presName="spaceRect" presStyleCnt="0"/>
      <dgm:spPr/>
    </dgm:pt>
    <dgm:pt modelId="{1A42C267-6FD7-4778-8D04-81B8D3CFEBA5}" type="pres">
      <dgm:prSet presAssocID="{750FBAD6-DF70-4221-97CC-2AC6B6B12BBC}" presName="parTx" presStyleLbl="revTx" presStyleIdx="2" presStyleCnt="4">
        <dgm:presLayoutVars>
          <dgm:chMax val="0"/>
          <dgm:chPref val="0"/>
        </dgm:presLayoutVars>
      </dgm:prSet>
      <dgm:spPr/>
    </dgm:pt>
    <dgm:pt modelId="{B93CF6F9-24D2-46DE-B8F4-578BBF1F4F3A}" type="pres">
      <dgm:prSet presAssocID="{AC88C870-125D-46F9-89E1-3E3F7CF901E4}" presName="sibTrans" presStyleCnt="0"/>
      <dgm:spPr/>
    </dgm:pt>
    <dgm:pt modelId="{05CD5819-CAC5-4A26-989B-D74CB55CFBBE}" type="pres">
      <dgm:prSet presAssocID="{9AB3D536-AA62-4635-89F7-6E10F48ED7FC}" presName="compNode" presStyleCnt="0"/>
      <dgm:spPr/>
    </dgm:pt>
    <dgm:pt modelId="{C0DDD00F-FBBA-4A86-A120-46ECE322B81A}" type="pres">
      <dgm:prSet presAssocID="{9AB3D536-AA62-4635-89F7-6E10F48ED7FC}" presName="bgRect" presStyleLbl="bgShp" presStyleIdx="3" presStyleCnt="4"/>
      <dgm:spPr/>
    </dgm:pt>
    <dgm:pt modelId="{92C90CD2-A43B-4BA1-BD8A-07F269386D47}" type="pres">
      <dgm:prSet presAssocID="{9AB3D536-AA62-4635-89F7-6E10F48ED7F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ice"/>
        </a:ext>
      </dgm:extLst>
    </dgm:pt>
    <dgm:pt modelId="{E04583A3-A993-4F29-83DB-C5F6B18CEFEF}" type="pres">
      <dgm:prSet presAssocID="{9AB3D536-AA62-4635-89F7-6E10F48ED7FC}" presName="spaceRect" presStyleCnt="0"/>
      <dgm:spPr/>
    </dgm:pt>
    <dgm:pt modelId="{08B154E2-CC5A-44CD-949F-8725BC53AF97}" type="pres">
      <dgm:prSet presAssocID="{9AB3D536-AA62-4635-89F7-6E10F48ED7FC}" presName="parTx" presStyleLbl="revTx" presStyleIdx="3" presStyleCnt="4">
        <dgm:presLayoutVars>
          <dgm:chMax val="0"/>
          <dgm:chPref val="0"/>
        </dgm:presLayoutVars>
      </dgm:prSet>
      <dgm:spPr/>
    </dgm:pt>
  </dgm:ptLst>
  <dgm:cxnLst>
    <dgm:cxn modelId="{03598302-BB95-478B-9FD0-9F85C4FD2E07}" type="presOf" srcId="{750FBAD6-DF70-4221-97CC-2AC6B6B12BBC}" destId="{1A42C267-6FD7-4778-8D04-81B8D3CFEBA5}" srcOrd="0" destOrd="0" presId="urn:microsoft.com/office/officeart/2018/2/layout/IconVerticalSolidList"/>
    <dgm:cxn modelId="{DDAC580F-55F8-4728-AD97-C077DC6DB7F4}" srcId="{C187A07D-AAFB-418B-8AE6-3C1B75E731A8}" destId="{750FBAD6-DF70-4221-97CC-2AC6B6B12BBC}" srcOrd="2" destOrd="0" parTransId="{BF3B6B07-1826-4D0A-A1D7-78CA2FB46D8A}" sibTransId="{AC88C870-125D-46F9-89E1-3E3F7CF901E4}"/>
    <dgm:cxn modelId="{B92F0425-A424-4E32-A3A9-8CC0B8A5AB9A}" srcId="{C187A07D-AAFB-418B-8AE6-3C1B75E731A8}" destId="{9AB3D536-AA62-4635-89F7-6E10F48ED7FC}" srcOrd="3" destOrd="0" parTransId="{8AD80FFD-B26D-449E-A3C2-C950823164B1}" sibTransId="{FC5B99A2-BE69-48C8-A31D-C112D0100990}"/>
    <dgm:cxn modelId="{09AD2A2C-5824-4774-9A77-993966DDBE0E}" type="presOf" srcId="{5126455C-665E-4AEA-9204-F17FE8F81E4E}" destId="{204642C1-7706-4802-9937-93CD8B1A73F2}" srcOrd="0" destOrd="0" presId="urn:microsoft.com/office/officeart/2018/2/layout/IconVerticalSolidList"/>
    <dgm:cxn modelId="{FAB9DB44-1E5D-4D2D-BAEC-58364A0FD961}" type="presOf" srcId="{9AB3D536-AA62-4635-89F7-6E10F48ED7FC}" destId="{08B154E2-CC5A-44CD-949F-8725BC53AF97}" srcOrd="0" destOrd="0" presId="urn:microsoft.com/office/officeart/2018/2/layout/IconVerticalSolidList"/>
    <dgm:cxn modelId="{62D2648B-0F0A-48DC-B609-2EC1419A2A55}" srcId="{C187A07D-AAFB-418B-8AE6-3C1B75E731A8}" destId="{5126455C-665E-4AEA-9204-F17FE8F81E4E}" srcOrd="1" destOrd="0" parTransId="{9EE567B7-59EB-4301-8B04-B11D97EF9A31}" sibTransId="{7A4979E2-6AC2-4D82-ADF2-48A046021311}"/>
    <dgm:cxn modelId="{4B45BA9A-493F-4CDE-A3B2-D73D35649A7F}" type="presOf" srcId="{C187A07D-AAFB-418B-8AE6-3C1B75E731A8}" destId="{E03F73B6-1854-479A-8009-38E7A306FB96}" srcOrd="0" destOrd="0" presId="urn:microsoft.com/office/officeart/2018/2/layout/IconVerticalSolidList"/>
    <dgm:cxn modelId="{7DE7CBAB-EEFC-4471-A400-98E42CE9BDA8}" srcId="{C187A07D-AAFB-418B-8AE6-3C1B75E731A8}" destId="{649C332F-BD74-4744-BC54-985287ECBCCB}" srcOrd="0" destOrd="0" parTransId="{B34C66F5-705D-474C-8EF0-9EBB5679175C}" sibTransId="{40FEDD2D-3041-4D22-8A3D-8EBB1A461FC0}"/>
    <dgm:cxn modelId="{582762FB-8A15-404A-815D-178F5240123D}" type="presOf" srcId="{649C332F-BD74-4744-BC54-985287ECBCCB}" destId="{6B82ABBA-0073-4FED-BF17-11788DBDEA58}" srcOrd="0" destOrd="0" presId="urn:microsoft.com/office/officeart/2018/2/layout/IconVerticalSolidList"/>
    <dgm:cxn modelId="{47CF2B56-DDFE-4F03-93D6-EAD8C809E4AF}" type="presParOf" srcId="{E03F73B6-1854-479A-8009-38E7A306FB96}" destId="{E73089F0-8BB4-4CAF-9511-F1727929CB6D}" srcOrd="0" destOrd="0" presId="urn:microsoft.com/office/officeart/2018/2/layout/IconVerticalSolidList"/>
    <dgm:cxn modelId="{93B3D06D-93A9-46ED-AA6D-799DE597AF7A}" type="presParOf" srcId="{E73089F0-8BB4-4CAF-9511-F1727929CB6D}" destId="{046731BB-E48E-4189-9B96-10AC0E171E23}" srcOrd="0" destOrd="0" presId="urn:microsoft.com/office/officeart/2018/2/layout/IconVerticalSolidList"/>
    <dgm:cxn modelId="{79824ED0-DF9B-4E11-93F6-E7DBD8EEC2D9}" type="presParOf" srcId="{E73089F0-8BB4-4CAF-9511-F1727929CB6D}" destId="{82A0A9A4-BD65-465C-924A-8E14FA282231}" srcOrd="1" destOrd="0" presId="urn:microsoft.com/office/officeart/2018/2/layout/IconVerticalSolidList"/>
    <dgm:cxn modelId="{7D3007B2-A7EB-4D11-B7E2-4C47626F4B00}" type="presParOf" srcId="{E73089F0-8BB4-4CAF-9511-F1727929CB6D}" destId="{F730D0B3-CEE7-4435-90EB-7FB5BA2527FD}" srcOrd="2" destOrd="0" presId="urn:microsoft.com/office/officeart/2018/2/layout/IconVerticalSolidList"/>
    <dgm:cxn modelId="{01FD1CD3-D1E9-4232-93D0-CBB8CF33352B}" type="presParOf" srcId="{E73089F0-8BB4-4CAF-9511-F1727929CB6D}" destId="{6B82ABBA-0073-4FED-BF17-11788DBDEA58}" srcOrd="3" destOrd="0" presId="urn:microsoft.com/office/officeart/2018/2/layout/IconVerticalSolidList"/>
    <dgm:cxn modelId="{AC20F61E-589D-4DBB-B830-3FB8D8567BB6}" type="presParOf" srcId="{E03F73B6-1854-479A-8009-38E7A306FB96}" destId="{DE267593-178B-424E-8105-4B25B857841B}" srcOrd="1" destOrd="0" presId="urn:microsoft.com/office/officeart/2018/2/layout/IconVerticalSolidList"/>
    <dgm:cxn modelId="{80E45533-190D-43CE-9420-77579CE0FCA8}" type="presParOf" srcId="{E03F73B6-1854-479A-8009-38E7A306FB96}" destId="{E69CDD87-46A6-4E60-AACE-50E5E3A0EC79}" srcOrd="2" destOrd="0" presId="urn:microsoft.com/office/officeart/2018/2/layout/IconVerticalSolidList"/>
    <dgm:cxn modelId="{6783F900-387D-4A1C-8ADA-00FB86C44A94}" type="presParOf" srcId="{E69CDD87-46A6-4E60-AACE-50E5E3A0EC79}" destId="{40C70BC8-9F2A-4B13-AFD8-9DC098082575}" srcOrd="0" destOrd="0" presId="urn:microsoft.com/office/officeart/2018/2/layout/IconVerticalSolidList"/>
    <dgm:cxn modelId="{03356A6F-F48F-473C-87E2-47503AEE10FA}" type="presParOf" srcId="{E69CDD87-46A6-4E60-AACE-50E5E3A0EC79}" destId="{E706BFD4-F72F-4181-81E8-5DB50FBCF52B}" srcOrd="1" destOrd="0" presId="urn:microsoft.com/office/officeart/2018/2/layout/IconVerticalSolidList"/>
    <dgm:cxn modelId="{36BA278A-8B13-4780-BA64-64C61AE17A27}" type="presParOf" srcId="{E69CDD87-46A6-4E60-AACE-50E5E3A0EC79}" destId="{C34B7622-B726-4857-95A3-475C93A78F4E}" srcOrd="2" destOrd="0" presId="urn:microsoft.com/office/officeart/2018/2/layout/IconVerticalSolidList"/>
    <dgm:cxn modelId="{9B0FE086-45F9-4448-8258-EC35375D7C1A}" type="presParOf" srcId="{E69CDD87-46A6-4E60-AACE-50E5E3A0EC79}" destId="{204642C1-7706-4802-9937-93CD8B1A73F2}" srcOrd="3" destOrd="0" presId="urn:microsoft.com/office/officeart/2018/2/layout/IconVerticalSolidList"/>
    <dgm:cxn modelId="{8A27E550-FD71-470F-9124-891FC9DBD238}" type="presParOf" srcId="{E03F73B6-1854-479A-8009-38E7A306FB96}" destId="{48425666-011A-457C-B8D1-C17695E0EF7E}" srcOrd="3" destOrd="0" presId="urn:microsoft.com/office/officeart/2018/2/layout/IconVerticalSolidList"/>
    <dgm:cxn modelId="{C7E3D483-E9F4-4CE5-8CE4-01AEB6AD44DE}" type="presParOf" srcId="{E03F73B6-1854-479A-8009-38E7A306FB96}" destId="{6E6D420A-1966-4B58-B914-56892FC08030}" srcOrd="4" destOrd="0" presId="urn:microsoft.com/office/officeart/2018/2/layout/IconVerticalSolidList"/>
    <dgm:cxn modelId="{88FE4DA0-4B09-445A-BC8F-A306844A00D4}" type="presParOf" srcId="{6E6D420A-1966-4B58-B914-56892FC08030}" destId="{3D4667F2-EAB6-4B80-BFAE-95BAF8566395}" srcOrd="0" destOrd="0" presId="urn:microsoft.com/office/officeart/2018/2/layout/IconVerticalSolidList"/>
    <dgm:cxn modelId="{650B59A9-E6D0-4739-B6ED-D8425FA3A82E}" type="presParOf" srcId="{6E6D420A-1966-4B58-B914-56892FC08030}" destId="{11F28D01-C4F7-4346-8552-3E24229EB120}" srcOrd="1" destOrd="0" presId="urn:microsoft.com/office/officeart/2018/2/layout/IconVerticalSolidList"/>
    <dgm:cxn modelId="{C613DE48-7AFC-44B3-953C-B8F1B5A4D55E}" type="presParOf" srcId="{6E6D420A-1966-4B58-B914-56892FC08030}" destId="{044FCD76-6A7F-4424-9997-D0616A370D6C}" srcOrd="2" destOrd="0" presId="urn:microsoft.com/office/officeart/2018/2/layout/IconVerticalSolidList"/>
    <dgm:cxn modelId="{D54931D6-539C-4160-B707-AE8E5220DB56}" type="presParOf" srcId="{6E6D420A-1966-4B58-B914-56892FC08030}" destId="{1A42C267-6FD7-4778-8D04-81B8D3CFEBA5}" srcOrd="3" destOrd="0" presId="urn:microsoft.com/office/officeart/2018/2/layout/IconVerticalSolidList"/>
    <dgm:cxn modelId="{13F78610-A2CF-4A09-A69F-9F2A11EB306A}" type="presParOf" srcId="{E03F73B6-1854-479A-8009-38E7A306FB96}" destId="{B93CF6F9-24D2-46DE-B8F4-578BBF1F4F3A}" srcOrd="5" destOrd="0" presId="urn:microsoft.com/office/officeart/2018/2/layout/IconVerticalSolidList"/>
    <dgm:cxn modelId="{9C74D0A5-BB69-4F47-8CB8-9764A31BB865}" type="presParOf" srcId="{E03F73B6-1854-479A-8009-38E7A306FB96}" destId="{05CD5819-CAC5-4A26-989B-D74CB55CFBBE}" srcOrd="6" destOrd="0" presId="urn:microsoft.com/office/officeart/2018/2/layout/IconVerticalSolidList"/>
    <dgm:cxn modelId="{685B9131-60E2-48C0-A432-6EC2AA6F4E30}" type="presParOf" srcId="{05CD5819-CAC5-4A26-989B-D74CB55CFBBE}" destId="{C0DDD00F-FBBA-4A86-A120-46ECE322B81A}" srcOrd="0" destOrd="0" presId="urn:microsoft.com/office/officeart/2018/2/layout/IconVerticalSolidList"/>
    <dgm:cxn modelId="{2137655D-E37D-4B65-A7FF-FAF284E89D56}" type="presParOf" srcId="{05CD5819-CAC5-4A26-989B-D74CB55CFBBE}" destId="{92C90CD2-A43B-4BA1-BD8A-07F269386D47}" srcOrd="1" destOrd="0" presId="urn:microsoft.com/office/officeart/2018/2/layout/IconVerticalSolidList"/>
    <dgm:cxn modelId="{15EEDB74-5F31-40CD-872C-003BD2223AE6}" type="presParOf" srcId="{05CD5819-CAC5-4A26-989B-D74CB55CFBBE}" destId="{E04583A3-A993-4F29-83DB-C5F6B18CEFEF}" srcOrd="2" destOrd="0" presId="urn:microsoft.com/office/officeart/2018/2/layout/IconVerticalSolidList"/>
    <dgm:cxn modelId="{951EAD97-6F24-47B5-8237-90CAA0DE0362}" type="presParOf" srcId="{05CD5819-CAC5-4A26-989B-D74CB55CFBBE}" destId="{08B154E2-CC5A-44CD-949F-8725BC53AF9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4B484F5-F9D3-4280-A091-F7D5CAFCEF1D}" type="doc">
      <dgm:prSet loTypeId="urn:microsoft.com/office/officeart/2005/8/layout/vProcess5" loCatId="process" qsTypeId="urn:microsoft.com/office/officeart/2005/8/quickstyle/simple4" qsCatId="simple" csTypeId="urn:microsoft.com/office/officeart/2005/8/colors/colorful2" csCatId="colorful"/>
      <dgm:spPr/>
      <dgm:t>
        <a:bodyPr/>
        <a:lstStyle/>
        <a:p>
          <a:endParaRPr lang="en-US"/>
        </a:p>
      </dgm:t>
    </dgm:pt>
    <dgm:pt modelId="{987633C5-622A-4EE6-ADBE-4A4576C65AEC}">
      <dgm:prSet/>
      <dgm:spPr/>
      <dgm:t>
        <a:bodyPr/>
        <a:lstStyle/>
        <a:p>
          <a:r>
            <a:rPr lang="en-US"/>
            <a:t>New pathway enables same day screening during routine visits reducing delays and increasing early detection opportunities (Liu et al., 2021).</a:t>
          </a:r>
        </a:p>
      </dgm:t>
    </dgm:pt>
    <dgm:pt modelId="{7A7D5AF2-778B-42AD-B205-4EF7016F9996}" type="parTrans" cxnId="{D36188BD-4193-4264-BD60-B34147ECEA51}">
      <dgm:prSet/>
      <dgm:spPr/>
      <dgm:t>
        <a:bodyPr/>
        <a:lstStyle/>
        <a:p>
          <a:endParaRPr lang="en-US"/>
        </a:p>
      </dgm:t>
    </dgm:pt>
    <dgm:pt modelId="{76418FD4-73E7-4A89-A7E9-B3218221822D}" type="sibTrans" cxnId="{D36188BD-4193-4264-BD60-B34147ECEA51}">
      <dgm:prSet/>
      <dgm:spPr/>
      <dgm:t>
        <a:bodyPr/>
        <a:lstStyle/>
        <a:p>
          <a:endParaRPr lang="en-US"/>
        </a:p>
      </dgm:t>
    </dgm:pt>
    <dgm:pt modelId="{1F84EC2F-C1D8-4049-A2DA-408EECCBAA99}">
      <dgm:prSet/>
      <dgm:spPr/>
      <dgm:t>
        <a:bodyPr/>
        <a:lstStyle/>
        <a:p>
          <a:r>
            <a:rPr lang="en-US"/>
            <a:t>It replaces multi step referrals to eye clinics with immediate action but may increase referrals to specialists (Wolf et al., 2024).</a:t>
          </a:r>
        </a:p>
      </dgm:t>
    </dgm:pt>
    <dgm:pt modelId="{105F59AA-DA96-41C0-95F3-362D5505F52F}" type="parTrans" cxnId="{100AEC67-BD5E-45E3-BB28-1CB70062DC85}">
      <dgm:prSet/>
      <dgm:spPr/>
      <dgm:t>
        <a:bodyPr/>
        <a:lstStyle/>
        <a:p>
          <a:endParaRPr lang="en-US"/>
        </a:p>
      </dgm:t>
    </dgm:pt>
    <dgm:pt modelId="{E959BC5F-2D7C-495D-AA89-3F052E802526}" type="sibTrans" cxnId="{100AEC67-BD5E-45E3-BB28-1CB70062DC85}">
      <dgm:prSet/>
      <dgm:spPr/>
      <dgm:t>
        <a:bodyPr/>
        <a:lstStyle/>
        <a:p>
          <a:endParaRPr lang="en-US"/>
        </a:p>
      </dgm:t>
    </dgm:pt>
    <dgm:pt modelId="{C718FF4D-E801-447E-B6CF-243BD1E44805}">
      <dgm:prSet/>
      <dgm:spPr/>
      <dgm:t>
        <a:bodyPr/>
        <a:lstStyle/>
        <a:p>
          <a:r>
            <a:rPr lang="en-US"/>
            <a:t>Improved access in underserved areas depends on camera availability trained staff and reliable connectivity for AI processing (Kumar and Paul, 2023).</a:t>
          </a:r>
        </a:p>
      </dgm:t>
    </dgm:pt>
    <dgm:pt modelId="{C6167ECE-6905-49D5-AEB3-E5B482195B12}" type="parTrans" cxnId="{F9DF784E-7B55-4491-A105-74352A8AA395}">
      <dgm:prSet/>
      <dgm:spPr/>
      <dgm:t>
        <a:bodyPr/>
        <a:lstStyle/>
        <a:p>
          <a:endParaRPr lang="en-US"/>
        </a:p>
      </dgm:t>
    </dgm:pt>
    <dgm:pt modelId="{5A806084-37CE-418A-AD84-635A4A9E1B93}" type="sibTrans" cxnId="{F9DF784E-7B55-4491-A105-74352A8AA395}">
      <dgm:prSet/>
      <dgm:spPr/>
      <dgm:t>
        <a:bodyPr/>
        <a:lstStyle/>
        <a:p>
          <a:endParaRPr lang="en-US"/>
        </a:p>
      </dgm:t>
    </dgm:pt>
    <dgm:pt modelId="{C95FFC79-C23D-4DB4-8FB3-D2C8F94E4D5B}">
      <dgm:prSet/>
      <dgm:spPr/>
      <dgm:t>
        <a:bodyPr/>
        <a:lstStyle/>
        <a:p>
          <a:r>
            <a:rPr lang="en-US"/>
            <a:t>Monitoring referral volumes and specialist capacity is essential to avoid bottlenecks and ensure timely follow up (Nguyen et al., 2022).</a:t>
          </a:r>
        </a:p>
      </dgm:t>
    </dgm:pt>
    <dgm:pt modelId="{76730D29-8494-452C-BBDA-5FCA9AF15A1E}" type="parTrans" cxnId="{E2B8FCDE-B5E2-46E5-AD45-720A0CEBE438}">
      <dgm:prSet/>
      <dgm:spPr/>
      <dgm:t>
        <a:bodyPr/>
        <a:lstStyle/>
        <a:p>
          <a:endParaRPr lang="en-US"/>
        </a:p>
      </dgm:t>
    </dgm:pt>
    <dgm:pt modelId="{3DB23AE0-6A93-4718-8A21-53E71FC8C387}" type="sibTrans" cxnId="{E2B8FCDE-B5E2-46E5-AD45-720A0CEBE438}">
      <dgm:prSet/>
      <dgm:spPr/>
      <dgm:t>
        <a:bodyPr/>
        <a:lstStyle/>
        <a:p>
          <a:endParaRPr lang="en-US"/>
        </a:p>
      </dgm:t>
    </dgm:pt>
    <dgm:pt modelId="{DF055964-6DB4-4A38-A736-DB5C4A8F4F93}" type="pres">
      <dgm:prSet presAssocID="{A4B484F5-F9D3-4280-A091-F7D5CAFCEF1D}" presName="outerComposite" presStyleCnt="0">
        <dgm:presLayoutVars>
          <dgm:chMax val="5"/>
          <dgm:dir/>
          <dgm:resizeHandles val="exact"/>
        </dgm:presLayoutVars>
      </dgm:prSet>
      <dgm:spPr/>
    </dgm:pt>
    <dgm:pt modelId="{0EE027AE-A527-429D-9FC7-44CF26491B2B}" type="pres">
      <dgm:prSet presAssocID="{A4B484F5-F9D3-4280-A091-F7D5CAFCEF1D}" presName="dummyMaxCanvas" presStyleCnt="0">
        <dgm:presLayoutVars/>
      </dgm:prSet>
      <dgm:spPr/>
    </dgm:pt>
    <dgm:pt modelId="{7154BB8E-C1A5-4622-BE5C-BF3E41F6C31C}" type="pres">
      <dgm:prSet presAssocID="{A4B484F5-F9D3-4280-A091-F7D5CAFCEF1D}" presName="FourNodes_1" presStyleLbl="node1" presStyleIdx="0" presStyleCnt="4">
        <dgm:presLayoutVars>
          <dgm:bulletEnabled val="1"/>
        </dgm:presLayoutVars>
      </dgm:prSet>
      <dgm:spPr/>
    </dgm:pt>
    <dgm:pt modelId="{414D88D3-10C4-419F-A9D8-066E4254F52C}" type="pres">
      <dgm:prSet presAssocID="{A4B484F5-F9D3-4280-A091-F7D5CAFCEF1D}" presName="FourNodes_2" presStyleLbl="node1" presStyleIdx="1" presStyleCnt="4">
        <dgm:presLayoutVars>
          <dgm:bulletEnabled val="1"/>
        </dgm:presLayoutVars>
      </dgm:prSet>
      <dgm:spPr/>
    </dgm:pt>
    <dgm:pt modelId="{D6A9B6AC-2F77-4E65-A236-B0FEA3B665A8}" type="pres">
      <dgm:prSet presAssocID="{A4B484F5-F9D3-4280-A091-F7D5CAFCEF1D}" presName="FourNodes_3" presStyleLbl="node1" presStyleIdx="2" presStyleCnt="4">
        <dgm:presLayoutVars>
          <dgm:bulletEnabled val="1"/>
        </dgm:presLayoutVars>
      </dgm:prSet>
      <dgm:spPr/>
    </dgm:pt>
    <dgm:pt modelId="{19AFCBDD-AED0-41E5-8619-2707D246D973}" type="pres">
      <dgm:prSet presAssocID="{A4B484F5-F9D3-4280-A091-F7D5CAFCEF1D}" presName="FourNodes_4" presStyleLbl="node1" presStyleIdx="3" presStyleCnt="4">
        <dgm:presLayoutVars>
          <dgm:bulletEnabled val="1"/>
        </dgm:presLayoutVars>
      </dgm:prSet>
      <dgm:spPr/>
    </dgm:pt>
    <dgm:pt modelId="{A2A5E2AA-7D2E-4966-81AC-23592FFE5B11}" type="pres">
      <dgm:prSet presAssocID="{A4B484F5-F9D3-4280-A091-F7D5CAFCEF1D}" presName="FourConn_1-2" presStyleLbl="fgAccFollowNode1" presStyleIdx="0" presStyleCnt="3">
        <dgm:presLayoutVars>
          <dgm:bulletEnabled val="1"/>
        </dgm:presLayoutVars>
      </dgm:prSet>
      <dgm:spPr/>
    </dgm:pt>
    <dgm:pt modelId="{18631E9B-3684-44A6-81DB-4D147A450504}" type="pres">
      <dgm:prSet presAssocID="{A4B484F5-F9D3-4280-A091-F7D5CAFCEF1D}" presName="FourConn_2-3" presStyleLbl="fgAccFollowNode1" presStyleIdx="1" presStyleCnt="3">
        <dgm:presLayoutVars>
          <dgm:bulletEnabled val="1"/>
        </dgm:presLayoutVars>
      </dgm:prSet>
      <dgm:spPr/>
    </dgm:pt>
    <dgm:pt modelId="{693BF411-19EE-4952-BBEF-045FF2F7C56D}" type="pres">
      <dgm:prSet presAssocID="{A4B484F5-F9D3-4280-A091-F7D5CAFCEF1D}" presName="FourConn_3-4" presStyleLbl="fgAccFollowNode1" presStyleIdx="2" presStyleCnt="3">
        <dgm:presLayoutVars>
          <dgm:bulletEnabled val="1"/>
        </dgm:presLayoutVars>
      </dgm:prSet>
      <dgm:spPr/>
    </dgm:pt>
    <dgm:pt modelId="{3C3BB649-EB81-4694-A911-6F01A4EC6408}" type="pres">
      <dgm:prSet presAssocID="{A4B484F5-F9D3-4280-A091-F7D5CAFCEF1D}" presName="FourNodes_1_text" presStyleLbl="node1" presStyleIdx="3" presStyleCnt="4">
        <dgm:presLayoutVars>
          <dgm:bulletEnabled val="1"/>
        </dgm:presLayoutVars>
      </dgm:prSet>
      <dgm:spPr/>
    </dgm:pt>
    <dgm:pt modelId="{6DDC02CF-76DA-4C68-A0D8-D80004D71F8C}" type="pres">
      <dgm:prSet presAssocID="{A4B484F5-F9D3-4280-A091-F7D5CAFCEF1D}" presName="FourNodes_2_text" presStyleLbl="node1" presStyleIdx="3" presStyleCnt="4">
        <dgm:presLayoutVars>
          <dgm:bulletEnabled val="1"/>
        </dgm:presLayoutVars>
      </dgm:prSet>
      <dgm:spPr/>
    </dgm:pt>
    <dgm:pt modelId="{D48BD9C9-6565-4294-B2AA-ACE68AF006C9}" type="pres">
      <dgm:prSet presAssocID="{A4B484F5-F9D3-4280-A091-F7D5CAFCEF1D}" presName="FourNodes_3_text" presStyleLbl="node1" presStyleIdx="3" presStyleCnt="4">
        <dgm:presLayoutVars>
          <dgm:bulletEnabled val="1"/>
        </dgm:presLayoutVars>
      </dgm:prSet>
      <dgm:spPr/>
    </dgm:pt>
    <dgm:pt modelId="{E0EE79ED-966B-4977-A829-21C3EC048287}" type="pres">
      <dgm:prSet presAssocID="{A4B484F5-F9D3-4280-A091-F7D5CAFCEF1D}" presName="FourNodes_4_text" presStyleLbl="node1" presStyleIdx="3" presStyleCnt="4">
        <dgm:presLayoutVars>
          <dgm:bulletEnabled val="1"/>
        </dgm:presLayoutVars>
      </dgm:prSet>
      <dgm:spPr/>
    </dgm:pt>
  </dgm:ptLst>
  <dgm:cxnLst>
    <dgm:cxn modelId="{5EBFE836-F95A-4D5C-8E43-BD6C69B1A64D}" type="presOf" srcId="{76418FD4-73E7-4A89-A7E9-B3218221822D}" destId="{A2A5E2AA-7D2E-4966-81AC-23592FFE5B11}" srcOrd="0" destOrd="0" presId="urn:microsoft.com/office/officeart/2005/8/layout/vProcess5"/>
    <dgm:cxn modelId="{A9423038-C316-433B-8204-1BC24AFF3927}" type="presOf" srcId="{987633C5-622A-4EE6-ADBE-4A4576C65AEC}" destId="{3C3BB649-EB81-4694-A911-6F01A4EC6408}" srcOrd="1" destOrd="0" presId="urn:microsoft.com/office/officeart/2005/8/layout/vProcess5"/>
    <dgm:cxn modelId="{0F176F43-9547-4EE1-AEC4-378D9A7493A4}" type="presOf" srcId="{A4B484F5-F9D3-4280-A091-F7D5CAFCEF1D}" destId="{DF055964-6DB4-4A38-A736-DB5C4A8F4F93}" srcOrd="0" destOrd="0" presId="urn:microsoft.com/office/officeart/2005/8/layout/vProcess5"/>
    <dgm:cxn modelId="{F9DF784E-7B55-4491-A105-74352A8AA395}" srcId="{A4B484F5-F9D3-4280-A091-F7D5CAFCEF1D}" destId="{C718FF4D-E801-447E-B6CF-243BD1E44805}" srcOrd="2" destOrd="0" parTransId="{C6167ECE-6905-49D5-AEB3-E5B482195B12}" sibTransId="{5A806084-37CE-418A-AD84-635A4A9E1B93}"/>
    <dgm:cxn modelId="{BC3F3B5C-9BD6-4F47-AF33-5304F8F59E12}" type="presOf" srcId="{C718FF4D-E801-447E-B6CF-243BD1E44805}" destId="{D6A9B6AC-2F77-4E65-A236-B0FEA3B665A8}" srcOrd="0" destOrd="0" presId="urn:microsoft.com/office/officeart/2005/8/layout/vProcess5"/>
    <dgm:cxn modelId="{100AEC67-BD5E-45E3-BB28-1CB70062DC85}" srcId="{A4B484F5-F9D3-4280-A091-F7D5CAFCEF1D}" destId="{1F84EC2F-C1D8-4049-A2DA-408EECCBAA99}" srcOrd="1" destOrd="0" parTransId="{105F59AA-DA96-41C0-95F3-362D5505F52F}" sibTransId="{E959BC5F-2D7C-495D-AA89-3F052E802526}"/>
    <dgm:cxn modelId="{4731C36D-0871-42B3-AD00-9B640D80B3A8}" type="presOf" srcId="{C718FF4D-E801-447E-B6CF-243BD1E44805}" destId="{D48BD9C9-6565-4294-B2AA-ACE68AF006C9}" srcOrd="1" destOrd="0" presId="urn:microsoft.com/office/officeart/2005/8/layout/vProcess5"/>
    <dgm:cxn modelId="{7F6F9F98-4154-4DD3-B054-367A8C31CB56}" type="presOf" srcId="{1F84EC2F-C1D8-4049-A2DA-408EECCBAA99}" destId="{414D88D3-10C4-419F-A9D8-066E4254F52C}" srcOrd="0" destOrd="0" presId="urn:microsoft.com/office/officeart/2005/8/layout/vProcess5"/>
    <dgm:cxn modelId="{3031119A-41EC-4C42-98F6-FC4C1223BD39}" type="presOf" srcId="{987633C5-622A-4EE6-ADBE-4A4576C65AEC}" destId="{7154BB8E-C1A5-4622-BE5C-BF3E41F6C31C}" srcOrd="0" destOrd="0" presId="urn:microsoft.com/office/officeart/2005/8/layout/vProcess5"/>
    <dgm:cxn modelId="{C18F3AA4-024E-4996-B1B0-5536DC799756}" type="presOf" srcId="{1F84EC2F-C1D8-4049-A2DA-408EECCBAA99}" destId="{6DDC02CF-76DA-4C68-A0D8-D80004D71F8C}" srcOrd="1" destOrd="0" presId="urn:microsoft.com/office/officeart/2005/8/layout/vProcess5"/>
    <dgm:cxn modelId="{E527EEB5-6CEA-48B7-AC6C-86066923D6E2}" type="presOf" srcId="{E959BC5F-2D7C-495D-AA89-3F052E802526}" destId="{18631E9B-3684-44A6-81DB-4D147A450504}" srcOrd="0" destOrd="0" presId="urn:microsoft.com/office/officeart/2005/8/layout/vProcess5"/>
    <dgm:cxn modelId="{0F7234B7-677D-4C95-AF25-2DF180B2ABE3}" type="presOf" srcId="{5A806084-37CE-418A-AD84-635A4A9E1B93}" destId="{693BF411-19EE-4952-BBEF-045FF2F7C56D}" srcOrd="0" destOrd="0" presId="urn:microsoft.com/office/officeart/2005/8/layout/vProcess5"/>
    <dgm:cxn modelId="{D36188BD-4193-4264-BD60-B34147ECEA51}" srcId="{A4B484F5-F9D3-4280-A091-F7D5CAFCEF1D}" destId="{987633C5-622A-4EE6-ADBE-4A4576C65AEC}" srcOrd="0" destOrd="0" parTransId="{7A7D5AF2-778B-42AD-B205-4EF7016F9996}" sibTransId="{76418FD4-73E7-4A89-A7E9-B3218221822D}"/>
    <dgm:cxn modelId="{E2B8FCDE-B5E2-46E5-AD45-720A0CEBE438}" srcId="{A4B484F5-F9D3-4280-A091-F7D5CAFCEF1D}" destId="{C95FFC79-C23D-4DB4-8FB3-D2C8F94E4D5B}" srcOrd="3" destOrd="0" parTransId="{76730D29-8494-452C-BBDA-5FCA9AF15A1E}" sibTransId="{3DB23AE0-6A93-4718-8A21-53E71FC8C387}"/>
    <dgm:cxn modelId="{4E6819EC-625A-46B2-900A-2B97ABE0ECA7}" type="presOf" srcId="{C95FFC79-C23D-4DB4-8FB3-D2C8F94E4D5B}" destId="{19AFCBDD-AED0-41E5-8619-2707D246D973}" srcOrd="0" destOrd="0" presId="urn:microsoft.com/office/officeart/2005/8/layout/vProcess5"/>
    <dgm:cxn modelId="{741FEFEC-5041-47A6-A6CE-5E1827FAA3FA}" type="presOf" srcId="{C95FFC79-C23D-4DB4-8FB3-D2C8F94E4D5B}" destId="{E0EE79ED-966B-4977-A829-21C3EC048287}" srcOrd="1" destOrd="0" presId="urn:microsoft.com/office/officeart/2005/8/layout/vProcess5"/>
    <dgm:cxn modelId="{3B857C8C-8357-4266-8D54-8D67A85F5A3A}" type="presParOf" srcId="{DF055964-6DB4-4A38-A736-DB5C4A8F4F93}" destId="{0EE027AE-A527-429D-9FC7-44CF26491B2B}" srcOrd="0" destOrd="0" presId="urn:microsoft.com/office/officeart/2005/8/layout/vProcess5"/>
    <dgm:cxn modelId="{1C1C3E80-78A2-4AAB-A180-04C99D79ADF9}" type="presParOf" srcId="{DF055964-6DB4-4A38-A736-DB5C4A8F4F93}" destId="{7154BB8E-C1A5-4622-BE5C-BF3E41F6C31C}" srcOrd="1" destOrd="0" presId="urn:microsoft.com/office/officeart/2005/8/layout/vProcess5"/>
    <dgm:cxn modelId="{80F476D7-81C1-4A58-A128-A1A9E66682F3}" type="presParOf" srcId="{DF055964-6DB4-4A38-A736-DB5C4A8F4F93}" destId="{414D88D3-10C4-419F-A9D8-066E4254F52C}" srcOrd="2" destOrd="0" presId="urn:microsoft.com/office/officeart/2005/8/layout/vProcess5"/>
    <dgm:cxn modelId="{CBBE2DC6-AE8F-430D-BC19-113BA2CA7B3D}" type="presParOf" srcId="{DF055964-6DB4-4A38-A736-DB5C4A8F4F93}" destId="{D6A9B6AC-2F77-4E65-A236-B0FEA3B665A8}" srcOrd="3" destOrd="0" presId="urn:microsoft.com/office/officeart/2005/8/layout/vProcess5"/>
    <dgm:cxn modelId="{D605800E-071E-47D0-8997-E024A5FC02FF}" type="presParOf" srcId="{DF055964-6DB4-4A38-A736-DB5C4A8F4F93}" destId="{19AFCBDD-AED0-41E5-8619-2707D246D973}" srcOrd="4" destOrd="0" presId="urn:microsoft.com/office/officeart/2005/8/layout/vProcess5"/>
    <dgm:cxn modelId="{24C2BE4E-E909-454A-9642-1431EB0DD0AA}" type="presParOf" srcId="{DF055964-6DB4-4A38-A736-DB5C4A8F4F93}" destId="{A2A5E2AA-7D2E-4966-81AC-23592FFE5B11}" srcOrd="5" destOrd="0" presId="urn:microsoft.com/office/officeart/2005/8/layout/vProcess5"/>
    <dgm:cxn modelId="{90941AF5-AC6C-4A32-A1A3-D2CD997B9E7F}" type="presParOf" srcId="{DF055964-6DB4-4A38-A736-DB5C4A8F4F93}" destId="{18631E9B-3684-44A6-81DB-4D147A450504}" srcOrd="6" destOrd="0" presId="urn:microsoft.com/office/officeart/2005/8/layout/vProcess5"/>
    <dgm:cxn modelId="{CE8CDA8E-9334-4FB9-9377-C0997BC170D8}" type="presParOf" srcId="{DF055964-6DB4-4A38-A736-DB5C4A8F4F93}" destId="{693BF411-19EE-4952-BBEF-045FF2F7C56D}" srcOrd="7" destOrd="0" presId="urn:microsoft.com/office/officeart/2005/8/layout/vProcess5"/>
    <dgm:cxn modelId="{18F6E028-C75E-4A8C-9429-2227EEFE7B73}" type="presParOf" srcId="{DF055964-6DB4-4A38-A736-DB5C4A8F4F93}" destId="{3C3BB649-EB81-4694-A911-6F01A4EC6408}" srcOrd="8" destOrd="0" presId="urn:microsoft.com/office/officeart/2005/8/layout/vProcess5"/>
    <dgm:cxn modelId="{D9B0038C-E111-478F-9E72-32E276CA101B}" type="presParOf" srcId="{DF055964-6DB4-4A38-A736-DB5C4A8F4F93}" destId="{6DDC02CF-76DA-4C68-A0D8-D80004D71F8C}" srcOrd="9" destOrd="0" presId="urn:microsoft.com/office/officeart/2005/8/layout/vProcess5"/>
    <dgm:cxn modelId="{2CEC3D2C-64F7-4C3D-A6B6-1FBD17030F34}" type="presParOf" srcId="{DF055964-6DB4-4A38-A736-DB5C4A8F4F93}" destId="{D48BD9C9-6565-4294-B2AA-ACE68AF006C9}" srcOrd="10" destOrd="0" presId="urn:microsoft.com/office/officeart/2005/8/layout/vProcess5"/>
    <dgm:cxn modelId="{2C0F2551-7178-43D4-96CC-7FEF8338357A}" type="presParOf" srcId="{DF055964-6DB4-4A38-A736-DB5C4A8F4F93}" destId="{E0EE79ED-966B-4977-A829-21C3EC048287}"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E43BA3D-1D4F-4770-B6BE-B217E710E189}" type="doc">
      <dgm:prSet loTypeId="urn:microsoft.com/office/officeart/2016/7/layout/BasicLinearProcessNumbered" loCatId="process" qsTypeId="urn:microsoft.com/office/officeart/2005/8/quickstyle/simple4" qsCatId="simple" csTypeId="urn:microsoft.com/office/officeart/2005/8/colors/colorful1" csCatId="colorful"/>
      <dgm:spPr/>
      <dgm:t>
        <a:bodyPr/>
        <a:lstStyle/>
        <a:p>
          <a:endParaRPr lang="en-US"/>
        </a:p>
      </dgm:t>
    </dgm:pt>
    <dgm:pt modelId="{B7C26E0E-A4B2-496B-BEFD-36BE7DE2CF7F}">
      <dgm:prSet/>
      <dgm:spPr/>
      <dgm:t>
        <a:bodyPr/>
        <a:lstStyle/>
        <a:p>
          <a:r>
            <a:rPr lang="en-US"/>
            <a:t>Autonomous AI for diabetic retinopathy is a validated innovation improving access, speed, and accuracy of eye screening.</a:t>
          </a:r>
        </a:p>
      </dgm:t>
    </dgm:pt>
    <dgm:pt modelId="{4B9B44BA-DE98-412B-B17D-2A5F3D1F5E43}" type="parTrans" cxnId="{5C827D1C-3FB8-4BE0-9E17-378431D82A70}">
      <dgm:prSet/>
      <dgm:spPr/>
      <dgm:t>
        <a:bodyPr/>
        <a:lstStyle/>
        <a:p>
          <a:endParaRPr lang="en-US"/>
        </a:p>
      </dgm:t>
    </dgm:pt>
    <dgm:pt modelId="{6464A1FC-757A-4CC6-9A5E-8E0A301A0052}" type="sibTrans" cxnId="{5C827D1C-3FB8-4BE0-9E17-378431D82A70}">
      <dgm:prSet phldrT="1" phldr="0"/>
      <dgm:spPr/>
      <dgm:t>
        <a:bodyPr/>
        <a:lstStyle/>
        <a:p>
          <a:r>
            <a:rPr lang="en-US"/>
            <a:t>1</a:t>
          </a:r>
        </a:p>
      </dgm:t>
    </dgm:pt>
    <dgm:pt modelId="{7E2FB964-DFF8-4486-84C8-66EB59CF32E9}">
      <dgm:prSet/>
      <dgm:spPr/>
      <dgm:t>
        <a:bodyPr/>
        <a:lstStyle/>
        <a:p>
          <a:r>
            <a:rPr lang="en-US"/>
            <a:t>Its success relies on trained staff, strong governance, and effective system integration across all healthcare levels.</a:t>
          </a:r>
        </a:p>
      </dgm:t>
    </dgm:pt>
    <dgm:pt modelId="{57557708-20BB-4AAF-A7D8-879CCCD57418}" type="parTrans" cxnId="{9E1D048B-CEA9-43A2-84A0-DEF87A5F87F3}">
      <dgm:prSet/>
      <dgm:spPr/>
      <dgm:t>
        <a:bodyPr/>
        <a:lstStyle/>
        <a:p>
          <a:endParaRPr lang="en-US"/>
        </a:p>
      </dgm:t>
    </dgm:pt>
    <dgm:pt modelId="{2B4EC816-2823-45D4-ACA7-2DC20007917A}" type="sibTrans" cxnId="{9E1D048B-CEA9-43A2-84A0-DEF87A5F87F3}">
      <dgm:prSet phldrT="2" phldr="0"/>
      <dgm:spPr/>
      <dgm:t>
        <a:bodyPr/>
        <a:lstStyle/>
        <a:p>
          <a:r>
            <a:rPr lang="en-US"/>
            <a:t>2</a:t>
          </a:r>
        </a:p>
      </dgm:t>
    </dgm:pt>
    <dgm:pt modelId="{BC4387D9-2EB6-41B9-BD98-DC679976FB14}">
      <dgm:prSet/>
      <dgm:spPr/>
      <dgm:t>
        <a:bodyPr/>
        <a:lstStyle/>
        <a:p>
          <a:r>
            <a:rPr lang="en-US"/>
            <a:t>Continuous evaluation ensures fairness, safety, and sustainable impact without increasing inequalities or overloading specialist services.</a:t>
          </a:r>
        </a:p>
      </dgm:t>
    </dgm:pt>
    <dgm:pt modelId="{36A983E2-F39D-4E30-8B95-001FBB337E12}" type="parTrans" cxnId="{9D8A516B-C817-4645-846E-43688A6A3223}">
      <dgm:prSet/>
      <dgm:spPr/>
      <dgm:t>
        <a:bodyPr/>
        <a:lstStyle/>
        <a:p>
          <a:endParaRPr lang="en-US"/>
        </a:p>
      </dgm:t>
    </dgm:pt>
    <dgm:pt modelId="{FB459BAE-FCE7-43BF-8211-A53258AB1FF1}" type="sibTrans" cxnId="{9D8A516B-C817-4645-846E-43688A6A3223}">
      <dgm:prSet phldrT="3" phldr="0"/>
      <dgm:spPr/>
      <dgm:t>
        <a:bodyPr/>
        <a:lstStyle/>
        <a:p>
          <a:r>
            <a:rPr lang="en-US"/>
            <a:t>3</a:t>
          </a:r>
        </a:p>
      </dgm:t>
    </dgm:pt>
    <dgm:pt modelId="{BFEFD7F9-0F5E-4698-ABE4-F19A98CCC4A8}">
      <dgm:prSet/>
      <dgm:spPr/>
      <dgm:t>
        <a:bodyPr/>
        <a:lstStyle/>
        <a:p>
          <a:r>
            <a:rPr lang="en-US"/>
            <a:t>With proper funding, workforce planning, and policy support, this technology can prevent avoidable vision loss globally.</a:t>
          </a:r>
        </a:p>
      </dgm:t>
    </dgm:pt>
    <dgm:pt modelId="{D3FC64B1-5C45-417C-85EF-1ECB385A10DD}" type="parTrans" cxnId="{6986772D-E3C4-4BFF-8637-A33096FD1713}">
      <dgm:prSet/>
      <dgm:spPr/>
      <dgm:t>
        <a:bodyPr/>
        <a:lstStyle/>
        <a:p>
          <a:endParaRPr lang="en-US"/>
        </a:p>
      </dgm:t>
    </dgm:pt>
    <dgm:pt modelId="{B58F3706-5004-490B-8F2D-8C1921D264CE}" type="sibTrans" cxnId="{6986772D-E3C4-4BFF-8637-A33096FD1713}">
      <dgm:prSet phldrT="4" phldr="0"/>
      <dgm:spPr/>
      <dgm:t>
        <a:bodyPr/>
        <a:lstStyle/>
        <a:p>
          <a:r>
            <a:rPr lang="en-US"/>
            <a:t>4</a:t>
          </a:r>
        </a:p>
      </dgm:t>
    </dgm:pt>
    <dgm:pt modelId="{9F0DE1F0-D2E2-4D92-B4D4-A5D19D60EC1F}" type="pres">
      <dgm:prSet presAssocID="{4E43BA3D-1D4F-4770-B6BE-B217E710E189}" presName="Name0" presStyleCnt="0">
        <dgm:presLayoutVars>
          <dgm:animLvl val="lvl"/>
          <dgm:resizeHandles val="exact"/>
        </dgm:presLayoutVars>
      </dgm:prSet>
      <dgm:spPr/>
    </dgm:pt>
    <dgm:pt modelId="{D03FB8BB-B66E-420C-B306-BE7291CFC633}" type="pres">
      <dgm:prSet presAssocID="{B7C26E0E-A4B2-496B-BEFD-36BE7DE2CF7F}" presName="compositeNode" presStyleCnt="0">
        <dgm:presLayoutVars>
          <dgm:bulletEnabled val="1"/>
        </dgm:presLayoutVars>
      </dgm:prSet>
      <dgm:spPr/>
    </dgm:pt>
    <dgm:pt modelId="{4E879F53-442A-4254-A797-F589077CC391}" type="pres">
      <dgm:prSet presAssocID="{B7C26E0E-A4B2-496B-BEFD-36BE7DE2CF7F}" presName="bgRect" presStyleLbl="bgAccFollowNode1" presStyleIdx="0" presStyleCnt="4"/>
      <dgm:spPr/>
    </dgm:pt>
    <dgm:pt modelId="{9328BF97-B9BA-404B-98E9-3E668E776435}" type="pres">
      <dgm:prSet presAssocID="{6464A1FC-757A-4CC6-9A5E-8E0A301A0052}" presName="sibTransNodeCircle" presStyleLbl="alignNode1" presStyleIdx="0" presStyleCnt="8">
        <dgm:presLayoutVars>
          <dgm:chMax val="0"/>
          <dgm:bulletEnabled/>
        </dgm:presLayoutVars>
      </dgm:prSet>
      <dgm:spPr/>
    </dgm:pt>
    <dgm:pt modelId="{ADF9B1A7-71C3-48C3-8FC8-BBA416ED248B}" type="pres">
      <dgm:prSet presAssocID="{B7C26E0E-A4B2-496B-BEFD-36BE7DE2CF7F}" presName="bottomLine" presStyleLbl="alignNode1" presStyleIdx="1" presStyleCnt="8">
        <dgm:presLayoutVars/>
      </dgm:prSet>
      <dgm:spPr/>
    </dgm:pt>
    <dgm:pt modelId="{00034E9B-A825-44F2-AD1A-7CA8D7C35A40}" type="pres">
      <dgm:prSet presAssocID="{B7C26E0E-A4B2-496B-BEFD-36BE7DE2CF7F}" presName="nodeText" presStyleLbl="bgAccFollowNode1" presStyleIdx="0" presStyleCnt="4">
        <dgm:presLayoutVars>
          <dgm:bulletEnabled val="1"/>
        </dgm:presLayoutVars>
      </dgm:prSet>
      <dgm:spPr/>
    </dgm:pt>
    <dgm:pt modelId="{6E2F89B7-8A4B-43A3-BCD1-BB6E2AAB6B04}" type="pres">
      <dgm:prSet presAssocID="{6464A1FC-757A-4CC6-9A5E-8E0A301A0052}" presName="sibTrans" presStyleCnt="0"/>
      <dgm:spPr/>
    </dgm:pt>
    <dgm:pt modelId="{BA2C46A0-3CEE-4485-8CFC-8C78C35F1BEC}" type="pres">
      <dgm:prSet presAssocID="{7E2FB964-DFF8-4486-84C8-66EB59CF32E9}" presName="compositeNode" presStyleCnt="0">
        <dgm:presLayoutVars>
          <dgm:bulletEnabled val="1"/>
        </dgm:presLayoutVars>
      </dgm:prSet>
      <dgm:spPr/>
    </dgm:pt>
    <dgm:pt modelId="{806399A3-EF84-4DE2-8FD3-08820514E72D}" type="pres">
      <dgm:prSet presAssocID="{7E2FB964-DFF8-4486-84C8-66EB59CF32E9}" presName="bgRect" presStyleLbl="bgAccFollowNode1" presStyleIdx="1" presStyleCnt="4"/>
      <dgm:spPr/>
    </dgm:pt>
    <dgm:pt modelId="{13D967F4-B0C3-4780-B675-26E9A92AF623}" type="pres">
      <dgm:prSet presAssocID="{2B4EC816-2823-45D4-ACA7-2DC20007917A}" presName="sibTransNodeCircle" presStyleLbl="alignNode1" presStyleIdx="2" presStyleCnt="8">
        <dgm:presLayoutVars>
          <dgm:chMax val="0"/>
          <dgm:bulletEnabled/>
        </dgm:presLayoutVars>
      </dgm:prSet>
      <dgm:spPr/>
    </dgm:pt>
    <dgm:pt modelId="{DF4AD843-4E42-481A-95F6-CC04602EA3B1}" type="pres">
      <dgm:prSet presAssocID="{7E2FB964-DFF8-4486-84C8-66EB59CF32E9}" presName="bottomLine" presStyleLbl="alignNode1" presStyleIdx="3" presStyleCnt="8">
        <dgm:presLayoutVars/>
      </dgm:prSet>
      <dgm:spPr/>
    </dgm:pt>
    <dgm:pt modelId="{53E15E3B-9F67-486D-8F54-B2945C0E9405}" type="pres">
      <dgm:prSet presAssocID="{7E2FB964-DFF8-4486-84C8-66EB59CF32E9}" presName="nodeText" presStyleLbl="bgAccFollowNode1" presStyleIdx="1" presStyleCnt="4">
        <dgm:presLayoutVars>
          <dgm:bulletEnabled val="1"/>
        </dgm:presLayoutVars>
      </dgm:prSet>
      <dgm:spPr/>
    </dgm:pt>
    <dgm:pt modelId="{F21E4DBC-46A2-4125-ACBC-841F5F6DF1D1}" type="pres">
      <dgm:prSet presAssocID="{2B4EC816-2823-45D4-ACA7-2DC20007917A}" presName="sibTrans" presStyleCnt="0"/>
      <dgm:spPr/>
    </dgm:pt>
    <dgm:pt modelId="{F1E427C7-A3E0-4AAC-9C89-F9E1FED53FA1}" type="pres">
      <dgm:prSet presAssocID="{BC4387D9-2EB6-41B9-BD98-DC679976FB14}" presName="compositeNode" presStyleCnt="0">
        <dgm:presLayoutVars>
          <dgm:bulletEnabled val="1"/>
        </dgm:presLayoutVars>
      </dgm:prSet>
      <dgm:spPr/>
    </dgm:pt>
    <dgm:pt modelId="{108F792D-EFF3-4465-A823-53F8B8073A97}" type="pres">
      <dgm:prSet presAssocID="{BC4387D9-2EB6-41B9-BD98-DC679976FB14}" presName="bgRect" presStyleLbl="bgAccFollowNode1" presStyleIdx="2" presStyleCnt="4"/>
      <dgm:spPr/>
    </dgm:pt>
    <dgm:pt modelId="{0CA7658E-4951-48C5-98E1-7D5101D08D8C}" type="pres">
      <dgm:prSet presAssocID="{FB459BAE-FCE7-43BF-8211-A53258AB1FF1}" presName="sibTransNodeCircle" presStyleLbl="alignNode1" presStyleIdx="4" presStyleCnt="8">
        <dgm:presLayoutVars>
          <dgm:chMax val="0"/>
          <dgm:bulletEnabled/>
        </dgm:presLayoutVars>
      </dgm:prSet>
      <dgm:spPr/>
    </dgm:pt>
    <dgm:pt modelId="{6D3DE144-4DB8-4D2C-822B-34F3D7F900EF}" type="pres">
      <dgm:prSet presAssocID="{BC4387D9-2EB6-41B9-BD98-DC679976FB14}" presName="bottomLine" presStyleLbl="alignNode1" presStyleIdx="5" presStyleCnt="8">
        <dgm:presLayoutVars/>
      </dgm:prSet>
      <dgm:spPr/>
    </dgm:pt>
    <dgm:pt modelId="{EFD4F262-2E91-47BB-8612-0D54B1F509E1}" type="pres">
      <dgm:prSet presAssocID="{BC4387D9-2EB6-41B9-BD98-DC679976FB14}" presName="nodeText" presStyleLbl="bgAccFollowNode1" presStyleIdx="2" presStyleCnt="4">
        <dgm:presLayoutVars>
          <dgm:bulletEnabled val="1"/>
        </dgm:presLayoutVars>
      </dgm:prSet>
      <dgm:spPr/>
    </dgm:pt>
    <dgm:pt modelId="{BEE4B748-877C-4E8F-95C8-D4B8B5094486}" type="pres">
      <dgm:prSet presAssocID="{FB459BAE-FCE7-43BF-8211-A53258AB1FF1}" presName="sibTrans" presStyleCnt="0"/>
      <dgm:spPr/>
    </dgm:pt>
    <dgm:pt modelId="{EB4B1619-0CC2-454F-A548-24DA205498F3}" type="pres">
      <dgm:prSet presAssocID="{BFEFD7F9-0F5E-4698-ABE4-F19A98CCC4A8}" presName="compositeNode" presStyleCnt="0">
        <dgm:presLayoutVars>
          <dgm:bulletEnabled val="1"/>
        </dgm:presLayoutVars>
      </dgm:prSet>
      <dgm:spPr/>
    </dgm:pt>
    <dgm:pt modelId="{BCE3CAA4-BF6C-469F-B359-3AC6D6CACB07}" type="pres">
      <dgm:prSet presAssocID="{BFEFD7F9-0F5E-4698-ABE4-F19A98CCC4A8}" presName="bgRect" presStyleLbl="bgAccFollowNode1" presStyleIdx="3" presStyleCnt="4"/>
      <dgm:spPr/>
    </dgm:pt>
    <dgm:pt modelId="{2E5057CF-1F4D-498A-B34C-CA671259BD7C}" type="pres">
      <dgm:prSet presAssocID="{B58F3706-5004-490B-8F2D-8C1921D264CE}" presName="sibTransNodeCircle" presStyleLbl="alignNode1" presStyleIdx="6" presStyleCnt="8">
        <dgm:presLayoutVars>
          <dgm:chMax val="0"/>
          <dgm:bulletEnabled/>
        </dgm:presLayoutVars>
      </dgm:prSet>
      <dgm:spPr/>
    </dgm:pt>
    <dgm:pt modelId="{A8E41B74-46D5-48BD-BFB9-3B8E5248FCEB}" type="pres">
      <dgm:prSet presAssocID="{BFEFD7F9-0F5E-4698-ABE4-F19A98CCC4A8}" presName="bottomLine" presStyleLbl="alignNode1" presStyleIdx="7" presStyleCnt="8">
        <dgm:presLayoutVars/>
      </dgm:prSet>
      <dgm:spPr/>
    </dgm:pt>
    <dgm:pt modelId="{D65478F2-E9B8-42A0-BF83-83724213515E}" type="pres">
      <dgm:prSet presAssocID="{BFEFD7F9-0F5E-4698-ABE4-F19A98CCC4A8}" presName="nodeText" presStyleLbl="bgAccFollowNode1" presStyleIdx="3" presStyleCnt="4">
        <dgm:presLayoutVars>
          <dgm:bulletEnabled val="1"/>
        </dgm:presLayoutVars>
      </dgm:prSet>
      <dgm:spPr/>
    </dgm:pt>
  </dgm:ptLst>
  <dgm:cxnLst>
    <dgm:cxn modelId="{163C430B-7B40-4749-A73E-0A88572CF0BF}" type="presOf" srcId="{B7C26E0E-A4B2-496B-BEFD-36BE7DE2CF7F}" destId="{00034E9B-A825-44F2-AD1A-7CA8D7C35A40}" srcOrd="1" destOrd="0" presId="urn:microsoft.com/office/officeart/2016/7/layout/BasicLinearProcessNumbered"/>
    <dgm:cxn modelId="{5C827D1C-3FB8-4BE0-9E17-378431D82A70}" srcId="{4E43BA3D-1D4F-4770-B6BE-B217E710E189}" destId="{B7C26E0E-A4B2-496B-BEFD-36BE7DE2CF7F}" srcOrd="0" destOrd="0" parTransId="{4B9B44BA-DE98-412B-B17D-2A5F3D1F5E43}" sibTransId="{6464A1FC-757A-4CC6-9A5E-8E0A301A0052}"/>
    <dgm:cxn modelId="{6986772D-E3C4-4BFF-8637-A33096FD1713}" srcId="{4E43BA3D-1D4F-4770-B6BE-B217E710E189}" destId="{BFEFD7F9-0F5E-4698-ABE4-F19A98CCC4A8}" srcOrd="3" destOrd="0" parTransId="{D3FC64B1-5C45-417C-85EF-1ECB385A10DD}" sibTransId="{B58F3706-5004-490B-8F2D-8C1921D264CE}"/>
    <dgm:cxn modelId="{046DEC42-1F1E-49CC-A9A3-3A93A37163D4}" type="presOf" srcId="{B7C26E0E-A4B2-496B-BEFD-36BE7DE2CF7F}" destId="{4E879F53-442A-4254-A797-F589077CC391}" srcOrd="0" destOrd="0" presId="urn:microsoft.com/office/officeart/2016/7/layout/BasicLinearProcessNumbered"/>
    <dgm:cxn modelId="{9D8A516B-C817-4645-846E-43688A6A3223}" srcId="{4E43BA3D-1D4F-4770-B6BE-B217E710E189}" destId="{BC4387D9-2EB6-41B9-BD98-DC679976FB14}" srcOrd="2" destOrd="0" parTransId="{36A983E2-F39D-4E30-8B95-001FBB337E12}" sibTransId="{FB459BAE-FCE7-43BF-8211-A53258AB1FF1}"/>
    <dgm:cxn modelId="{6F74BF71-16E0-4FD1-8A03-BC3B3B36EAD2}" type="presOf" srcId="{B58F3706-5004-490B-8F2D-8C1921D264CE}" destId="{2E5057CF-1F4D-498A-B34C-CA671259BD7C}" srcOrd="0" destOrd="0" presId="urn:microsoft.com/office/officeart/2016/7/layout/BasicLinearProcessNumbered"/>
    <dgm:cxn modelId="{5CBA8974-A3DE-4150-A5EE-DC361C8BBA7B}" type="presOf" srcId="{2B4EC816-2823-45D4-ACA7-2DC20007917A}" destId="{13D967F4-B0C3-4780-B675-26E9A92AF623}" srcOrd="0" destOrd="0" presId="urn:microsoft.com/office/officeart/2016/7/layout/BasicLinearProcessNumbered"/>
    <dgm:cxn modelId="{540B9583-6773-424D-89A1-206A623FAC11}" type="presOf" srcId="{BFEFD7F9-0F5E-4698-ABE4-F19A98CCC4A8}" destId="{D65478F2-E9B8-42A0-BF83-83724213515E}" srcOrd="1" destOrd="0" presId="urn:microsoft.com/office/officeart/2016/7/layout/BasicLinearProcessNumbered"/>
    <dgm:cxn modelId="{9E1D048B-CEA9-43A2-84A0-DEF87A5F87F3}" srcId="{4E43BA3D-1D4F-4770-B6BE-B217E710E189}" destId="{7E2FB964-DFF8-4486-84C8-66EB59CF32E9}" srcOrd="1" destOrd="0" parTransId="{57557708-20BB-4AAF-A7D8-879CCCD57418}" sibTransId="{2B4EC816-2823-45D4-ACA7-2DC20007917A}"/>
    <dgm:cxn modelId="{3BEEC98B-96D4-4B33-8FB0-F7044AAF472E}" type="presOf" srcId="{4E43BA3D-1D4F-4770-B6BE-B217E710E189}" destId="{9F0DE1F0-D2E2-4D92-B4D4-A5D19D60EC1F}" srcOrd="0" destOrd="0" presId="urn:microsoft.com/office/officeart/2016/7/layout/BasicLinearProcessNumbered"/>
    <dgm:cxn modelId="{A74245A4-D1C9-403C-A8AA-FC1164B5225E}" type="presOf" srcId="{6464A1FC-757A-4CC6-9A5E-8E0A301A0052}" destId="{9328BF97-B9BA-404B-98E9-3E668E776435}" srcOrd="0" destOrd="0" presId="urn:microsoft.com/office/officeart/2016/7/layout/BasicLinearProcessNumbered"/>
    <dgm:cxn modelId="{73BE58C6-7D76-4A19-ACE1-3B7238B983C6}" type="presOf" srcId="{BFEFD7F9-0F5E-4698-ABE4-F19A98CCC4A8}" destId="{BCE3CAA4-BF6C-469F-B359-3AC6D6CACB07}" srcOrd="0" destOrd="0" presId="urn:microsoft.com/office/officeart/2016/7/layout/BasicLinearProcessNumbered"/>
    <dgm:cxn modelId="{1F443ED7-0539-43AB-B6E8-7506E724FB0E}" type="presOf" srcId="{BC4387D9-2EB6-41B9-BD98-DC679976FB14}" destId="{EFD4F262-2E91-47BB-8612-0D54B1F509E1}" srcOrd="1" destOrd="0" presId="urn:microsoft.com/office/officeart/2016/7/layout/BasicLinearProcessNumbered"/>
    <dgm:cxn modelId="{99B0CCDE-9E2B-4415-881E-879580321F4C}" type="presOf" srcId="{FB459BAE-FCE7-43BF-8211-A53258AB1FF1}" destId="{0CA7658E-4951-48C5-98E1-7D5101D08D8C}" srcOrd="0" destOrd="0" presId="urn:microsoft.com/office/officeart/2016/7/layout/BasicLinearProcessNumbered"/>
    <dgm:cxn modelId="{DFD88FF0-59B3-4B3E-BC83-2CFE188B3492}" type="presOf" srcId="{7E2FB964-DFF8-4486-84C8-66EB59CF32E9}" destId="{53E15E3B-9F67-486D-8F54-B2945C0E9405}" srcOrd="1" destOrd="0" presId="urn:microsoft.com/office/officeart/2016/7/layout/BasicLinearProcessNumbered"/>
    <dgm:cxn modelId="{A6A62FF2-A6F4-4B56-89CE-E6985D2B4522}" type="presOf" srcId="{BC4387D9-2EB6-41B9-BD98-DC679976FB14}" destId="{108F792D-EFF3-4465-A823-53F8B8073A97}" srcOrd="0" destOrd="0" presId="urn:microsoft.com/office/officeart/2016/7/layout/BasicLinearProcessNumbered"/>
    <dgm:cxn modelId="{A4162EFD-B027-4433-897F-F46298635E33}" type="presOf" srcId="{7E2FB964-DFF8-4486-84C8-66EB59CF32E9}" destId="{806399A3-EF84-4DE2-8FD3-08820514E72D}" srcOrd="0" destOrd="0" presId="urn:microsoft.com/office/officeart/2016/7/layout/BasicLinearProcessNumbered"/>
    <dgm:cxn modelId="{9AD497A0-440E-4FD8-954A-A331771B9B4D}" type="presParOf" srcId="{9F0DE1F0-D2E2-4D92-B4D4-A5D19D60EC1F}" destId="{D03FB8BB-B66E-420C-B306-BE7291CFC633}" srcOrd="0" destOrd="0" presId="urn:microsoft.com/office/officeart/2016/7/layout/BasicLinearProcessNumbered"/>
    <dgm:cxn modelId="{186C11EF-1CD0-476A-8E40-DA7A36EB2833}" type="presParOf" srcId="{D03FB8BB-B66E-420C-B306-BE7291CFC633}" destId="{4E879F53-442A-4254-A797-F589077CC391}" srcOrd="0" destOrd="0" presId="urn:microsoft.com/office/officeart/2016/7/layout/BasicLinearProcessNumbered"/>
    <dgm:cxn modelId="{D2363A66-EFBC-4154-B1C7-92F361639103}" type="presParOf" srcId="{D03FB8BB-B66E-420C-B306-BE7291CFC633}" destId="{9328BF97-B9BA-404B-98E9-3E668E776435}" srcOrd="1" destOrd="0" presId="urn:microsoft.com/office/officeart/2016/7/layout/BasicLinearProcessNumbered"/>
    <dgm:cxn modelId="{64756832-F74D-4915-8524-01BC9BEE8628}" type="presParOf" srcId="{D03FB8BB-B66E-420C-B306-BE7291CFC633}" destId="{ADF9B1A7-71C3-48C3-8FC8-BBA416ED248B}" srcOrd="2" destOrd="0" presId="urn:microsoft.com/office/officeart/2016/7/layout/BasicLinearProcessNumbered"/>
    <dgm:cxn modelId="{D042BF2E-6786-4395-9858-93CDEB7D0D4D}" type="presParOf" srcId="{D03FB8BB-B66E-420C-B306-BE7291CFC633}" destId="{00034E9B-A825-44F2-AD1A-7CA8D7C35A40}" srcOrd="3" destOrd="0" presId="urn:microsoft.com/office/officeart/2016/7/layout/BasicLinearProcessNumbered"/>
    <dgm:cxn modelId="{621D6046-CE39-49D9-A174-1774EEC5680E}" type="presParOf" srcId="{9F0DE1F0-D2E2-4D92-B4D4-A5D19D60EC1F}" destId="{6E2F89B7-8A4B-43A3-BCD1-BB6E2AAB6B04}" srcOrd="1" destOrd="0" presId="urn:microsoft.com/office/officeart/2016/7/layout/BasicLinearProcessNumbered"/>
    <dgm:cxn modelId="{4B018BA5-F203-4232-AE4B-9C44BDE46113}" type="presParOf" srcId="{9F0DE1F0-D2E2-4D92-B4D4-A5D19D60EC1F}" destId="{BA2C46A0-3CEE-4485-8CFC-8C78C35F1BEC}" srcOrd="2" destOrd="0" presId="urn:microsoft.com/office/officeart/2016/7/layout/BasicLinearProcessNumbered"/>
    <dgm:cxn modelId="{FC8A4B89-F8A1-4789-8771-3F5FB126448B}" type="presParOf" srcId="{BA2C46A0-3CEE-4485-8CFC-8C78C35F1BEC}" destId="{806399A3-EF84-4DE2-8FD3-08820514E72D}" srcOrd="0" destOrd="0" presId="urn:microsoft.com/office/officeart/2016/7/layout/BasicLinearProcessNumbered"/>
    <dgm:cxn modelId="{C88344B2-EA2B-4E9C-898E-AA50A0A8B635}" type="presParOf" srcId="{BA2C46A0-3CEE-4485-8CFC-8C78C35F1BEC}" destId="{13D967F4-B0C3-4780-B675-26E9A92AF623}" srcOrd="1" destOrd="0" presId="urn:microsoft.com/office/officeart/2016/7/layout/BasicLinearProcessNumbered"/>
    <dgm:cxn modelId="{EA950197-8E62-4217-BEEF-1B5FB54FE6A2}" type="presParOf" srcId="{BA2C46A0-3CEE-4485-8CFC-8C78C35F1BEC}" destId="{DF4AD843-4E42-481A-95F6-CC04602EA3B1}" srcOrd="2" destOrd="0" presId="urn:microsoft.com/office/officeart/2016/7/layout/BasicLinearProcessNumbered"/>
    <dgm:cxn modelId="{CD9C0C21-D67F-49D8-9FCC-BD37D5559D77}" type="presParOf" srcId="{BA2C46A0-3CEE-4485-8CFC-8C78C35F1BEC}" destId="{53E15E3B-9F67-486D-8F54-B2945C0E9405}" srcOrd="3" destOrd="0" presId="urn:microsoft.com/office/officeart/2016/7/layout/BasicLinearProcessNumbered"/>
    <dgm:cxn modelId="{9E9F88E6-F9D0-4B1D-850D-FBFC0D37269C}" type="presParOf" srcId="{9F0DE1F0-D2E2-4D92-B4D4-A5D19D60EC1F}" destId="{F21E4DBC-46A2-4125-ACBC-841F5F6DF1D1}" srcOrd="3" destOrd="0" presId="urn:microsoft.com/office/officeart/2016/7/layout/BasicLinearProcessNumbered"/>
    <dgm:cxn modelId="{6EA76D85-9F07-4A4B-A65F-88223767A8BA}" type="presParOf" srcId="{9F0DE1F0-D2E2-4D92-B4D4-A5D19D60EC1F}" destId="{F1E427C7-A3E0-4AAC-9C89-F9E1FED53FA1}" srcOrd="4" destOrd="0" presId="urn:microsoft.com/office/officeart/2016/7/layout/BasicLinearProcessNumbered"/>
    <dgm:cxn modelId="{004CD160-C948-43ED-B651-D4EE2094A5CB}" type="presParOf" srcId="{F1E427C7-A3E0-4AAC-9C89-F9E1FED53FA1}" destId="{108F792D-EFF3-4465-A823-53F8B8073A97}" srcOrd="0" destOrd="0" presId="urn:microsoft.com/office/officeart/2016/7/layout/BasicLinearProcessNumbered"/>
    <dgm:cxn modelId="{CA9AD015-3927-4039-AE8C-80B10B2FDE61}" type="presParOf" srcId="{F1E427C7-A3E0-4AAC-9C89-F9E1FED53FA1}" destId="{0CA7658E-4951-48C5-98E1-7D5101D08D8C}" srcOrd="1" destOrd="0" presId="urn:microsoft.com/office/officeart/2016/7/layout/BasicLinearProcessNumbered"/>
    <dgm:cxn modelId="{1EADCB22-FD6E-4694-A2F3-7789366C13AF}" type="presParOf" srcId="{F1E427C7-A3E0-4AAC-9C89-F9E1FED53FA1}" destId="{6D3DE144-4DB8-4D2C-822B-34F3D7F900EF}" srcOrd="2" destOrd="0" presId="urn:microsoft.com/office/officeart/2016/7/layout/BasicLinearProcessNumbered"/>
    <dgm:cxn modelId="{EC3D3BCC-5B6D-4B06-B577-EE4D7F3F23C6}" type="presParOf" srcId="{F1E427C7-A3E0-4AAC-9C89-F9E1FED53FA1}" destId="{EFD4F262-2E91-47BB-8612-0D54B1F509E1}" srcOrd="3" destOrd="0" presId="urn:microsoft.com/office/officeart/2016/7/layout/BasicLinearProcessNumbered"/>
    <dgm:cxn modelId="{C37CEC97-7514-4D3C-BA02-4A991342C83F}" type="presParOf" srcId="{9F0DE1F0-D2E2-4D92-B4D4-A5D19D60EC1F}" destId="{BEE4B748-877C-4E8F-95C8-D4B8B5094486}" srcOrd="5" destOrd="0" presId="urn:microsoft.com/office/officeart/2016/7/layout/BasicLinearProcessNumbered"/>
    <dgm:cxn modelId="{A853F8C0-8D42-4077-9F65-492845BB206F}" type="presParOf" srcId="{9F0DE1F0-D2E2-4D92-B4D4-A5D19D60EC1F}" destId="{EB4B1619-0CC2-454F-A548-24DA205498F3}" srcOrd="6" destOrd="0" presId="urn:microsoft.com/office/officeart/2016/7/layout/BasicLinearProcessNumbered"/>
    <dgm:cxn modelId="{1E100BD8-75F8-4AC3-A40F-C5DE668E9E13}" type="presParOf" srcId="{EB4B1619-0CC2-454F-A548-24DA205498F3}" destId="{BCE3CAA4-BF6C-469F-B359-3AC6D6CACB07}" srcOrd="0" destOrd="0" presId="urn:microsoft.com/office/officeart/2016/7/layout/BasicLinearProcessNumbered"/>
    <dgm:cxn modelId="{4E22517F-9168-42C3-9274-D24F8066446D}" type="presParOf" srcId="{EB4B1619-0CC2-454F-A548-24DA205498F3}" destId="{2E5057CF-1F4D-498A-B34C-CA671259BD7C}" srcOrd="1" destOrd="0" presId="urn:microsoft.com/office/officeart/2016/7/layout/BasicLinearProcessNumbered"/>
    <dgm:cxn modelId="{9A020F5D-585C-47B0-87EA-23DD638E848B}" type="presParOf" srcId="{EB4B1619-0CC2-454F-A548-24DA205498F3}" destId="{A8E41B74-46D5-48BD-BFB9-3B8E5248FCEB}" srcOrd="2" destOrd="0" presId="urn:microsoft.com/office/officeart/2016/7/layout/BasicLinearProcessNumbered"/>
    <dgm:cxn modelId="{CFFB6667-15CD-4DE2-89A8-DF6DF652949E}" type="presParOf" srcId="{EB4B1619-0CC2-454F-A548-24DA205498F3}" destId="{D65478F2-E9B8-42A0-BF83-83724213515E}" srcOrd="3" destOrd="0" presId="urn:microsoft.com/office/officeart/2016/7/layout/BasicLinearProcessNumbered"/>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87E6CC-1019-44DE-BEE6-8916747BAC35}">
      <dsp:nvSpPr>
        <dsp:cNvPr id="0" name=""/>
        <dsp:cNvSpPr/>
      </dsp:nvSpPr>
      <dsp:spPr>
        <a:xfrm>
          <a:off x="37425" y="330564"/>
          <a:ext cx="973665" cy="97366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B2B08A-859A-4DBA-AFCB-551106B3CF84}">
      <dsp:nvSpPr>
        <dsp:cNvPr id="0" name=""/>
        <dsp:cNvSpPr/>
      </dsp:nvSpPr>
      <dsp:spPr>
        <a:xfrm>
          <a:off x="241895" y="535033"/>
          <a:ext cx="564725" cy="5647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57FC235-C4EF-4296-9942-CD9183A2F27B}">
      <dsp:nvSpPr>
        <dsp:cNvPr id="0" name=""/>
        <dsp:cNvSpPr/>
      </dsp:nvSpPr>
      <dsp:spPr>
        <a:xfrm>
          <a:off x="1219733" y="330564"/>
          <a:ext cx="2295067" cy="973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US" sz="1500" kern="1200"/>
            <a:t>Diabetic retinopathy causes avoidable vision loss, and many patients miss screening due to access barriers worldwide.</a:t>
          </a:r>
        </a:p>
      </dsp:txBody>
      <dsp:txXfrm>
        <a:off x="1219733" y="330564"/>
        <a:ext cx="2295067" cy="973665"/>
      </dsp:txXfrm>
    </dsp:sp>
    <dsp:sp modelId="{CB44B0E1-7C42-4D91-8800-BEF353DC88BD}">
      <dsp:nvSpPr>
        <dsp:cNvPr id="0" name=""/>
        <dsp:cNvSpPr/>
      </dsp:nvSpPr>
      <dsp:spPr>
        <a:xfrm>
          <a:off x="3914699" y="330564"/>
          <a:ext cx="973665" cy="97366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E6D385-099E-457E-A98B-9D9115207E5E}">
      <dsp:nvSpPr>
        <dsp:cNvPr id="0" name=""/>
        <dsp:cNvSpPr/>
      </dsp:nvSpPr>
      <dsp:spPr>
        <a:xfrm>
          <a:off x="4119168" y="535033"/>
          <a:ext cx="564725" cy="5647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BB94BE0-E81E-4920-81FC-66268DE5E40E}">
      <dsp:nvSpPr>
        <dsp:cNvPr id="0" name=""/>
        <dsp:cNvSpPr/>
      </dsp:nvSpPr>
      <dsp:spPr>
        <a:xfrm>
          <a:off x="5097006" y="330564"/>
          <a:ext cx="2295067" cy="973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US" sz="1500" kern="1200"/>
            <a:t>Autonomous AI systems analyse retinal images and give immediate referable or non-referable results at clinics.</a:t>
          </a:r>
        </a:p>
      </dsp:txBody>
      <dsp:txXfrm>
        <a:off x="5097006" y="330564"/>
        <a:ext cx="2295067" cy="973665"/>
      </dsp:txXfrm>
    </dsp:sp>
    <dsp:sp modelId="{F83A7FC3-98CE-4E04-861F-02B127754E20}">
      <dsp:nvSpPr>
        <dsp:cNvPr id="0" name=""/>
        <dsp:cNvSpPr/>
      </dsp:nvSpPr>
      <dsp:spPr>
        <a:xfrm>
          <a:off x="37425" y="1838491"/>
          <a:ext cx="973665" cy="97366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0B700C-ECC6-4B9D-82C0-74DBCA5333F2}">
      <dsp:nvSpPr>
        <dsp:cNvPr id="0" name=""/>
        <dsp:cNvSpPr/>
      </dsp:nvSpPr>
      <dsp:spPr>
        <a:xfrm>
          <a:off x="241895" y="2042961"/>
          <a:ext cx="564725" cy="5647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B7D2575-745C-42B9-97DC-385B45878AAB}">
      <dsp:nvSpPr>
        <dsp:cNvPr id="0" name=""/>
        <dsp:cNvSpPr/>
      </dsp:nvSpPr>
      <dsp:spPr>
        <a:xfrm>
          <a:off x="1219733" y="1838491"/>
          <a:ext cx="2295067" cy="973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US" sz="1500" kern="1200"/>
            <a:t>IDx DR received FDA De Novo authorisation in 2018 and led to further real-world deployments.</a:t>
          </a:r>
        </a:p>
      </dsp:txBody>
      <dsp:txXfrm>
        <a:off x="1219733" y="1838491"/>
        <a:ext cx="2295067" cy="973665"/>
      </dsp:txXfrm>
    </dsp:sp>
    <dsp:sp modelId="{3AA2F71B-79A0-4534-BF7C-FAC22F0F1F9F}">
      <dsp:nvSpPr>
        <dsp:cNvPr id="0" name=""/>
        <dsp:cNvSpPr/>
      </dsp:nvSpPr>
      <dsp:spPr>
        <a:xfrm>
          <a:off x="3914699" y="1838491"/>
          <a:ext cx="973665" cy="97366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DBC8F8-5806-44E0-9194-7EA54C779B58}">
      <dsp:nvSpPr>
        <dsp:cNvPr id="0" name=""/>
        <dsp:cNvSpPr/>
      </dsp:nvSpPr>
      <dsp:spPr>
        <a:xfrm>
          <a:off x="4119168" y="2042961"/>
          <a:ext cx="564725" cy="56472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8D0DEC1-CFCB-4261-BD48-C3CEB4CA9FC9}">
      <dsp:nvSpPr>
        <dsp:cNvPr id="0" name=""/>
        <dsp:cNvSpPr/>
      </dsp:nvSpPr>
      <dsp:spPr>
        <a:xfrm>
          <a:off x="5097006" y="1838491"/>
          <a:ext cx="2295067" cy="9736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66750">
            <a:lnSpc>
              <a:spcPct val="90000"/>
            </a:lnSpc>
            <a:spcBef>
              <a:spcPct val="0"/>
            </a:spcBef>
            <a:spcAft>
              <a:spcPct val="35000"/>
            </a:spcAft>
            <a:buNone/>
          </a:pPr>
          <a:r>
            <a:rPr lang="en-US" sz="1500" kern="1200"/>
            <a:t>This presentation evaluates workforce changes and service delivery impact to inform safe and equitable implementation planning.</a:t>
          </a:r>
        </a:p>
      </dsp:txBody>
      <dsp:txXfrm>
        <a:off x="5097006" y="1838491"/>
        <a:ext cx="2295067" cy="9736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6731BB-E48E-4189-9B96-10AC0E171E23}">
      <dsp:nvSpPr>
        <dsp:cNvPr id="0" name=""/>
        <dsp:cNvSpPr/>
      </dsp:nvSpPr>
      <dsp:spPr>
        <a:xfrm>
          <a:off x="0" y="1487"/>
          <a:ext cx="7429499" cy="75407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A0A9A4-BD65-465C-924A-8E14FA282231}">
      <dsp:nvSpPr>
        <dsp:cNvPr id="0" name=""/>
        <dsp:cNvSpPr/>
      </dsp:nvSpPr>
      <dsp:spPr>
        <a:xfrm>
          <a:off x="228108" y="171155"/>
          <a:ext cx="414743" cy="41474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B82ABBA-0073-4FED-BF17-11788DBDEA58}">
      <dsp:nvSpPr>
        <dsp:cNvPr id="0" name=""/>
        <dsp:cNvSpPr/>
      </dsp:nvSpPr>
      <dsp:spPr>
        <a:xfrm>
          <a:off x="870961" y="1487"/>
          <a:ext cx="6558537" cy="754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807" tIns="79807" rIns="79807" bIns="79807" numCol="1" spcCol="1270" anchor="ctr" anchorCtr="0">
          <a:noAutofit/>
        </a:bodyPr>
        <a:lstStyle/>
        <a:p>
          <a:pPr marL="0" lvl="0" indent="0" algn="l" defTabSz="666750">
            <a:lnSpc>
              <a:spcPct val="90000"/>
            </a:lnSpc>
            <a:spcBef>
              <a:spcPct val="0"/>
            </a:spcBef>
            <a:spcAft>
              <a:spcPct val="35000"/>
            </a:spcAft>
            <a:buNone/>
          </a:pPr>
          <a:r>
            <a:rPr lang="en-US" sz="1500" kern="1200"/>
            <a:t>Typical workflow starts with technician capturing non mydriatic fundus images then AI returns instant result for action (Khan et al., 2025).</a:t>
          </a:r>
        </a:p>
      </dsp:txBody>
      <dsp:txXfrm>
        <a:off x="870961" y="1487"/>
        <a:ext cx="6558537" cy="754078"/>
      </dsp:txXfrm>
    </dsp:sp>
    <dsp:sp modelId="{40C70BC8-9F2A-4B13-AFD8-9DC098082575}">
      <dsp:nvSpPr>
        <dsp:cNvPr id="0" name=""/>
        <dsp:cNvSpPr/>
      </dsp:nvSpPr>
      <dsp:spPr>
        <a:xfrm>
          <a:off x="0" y="944086"/>
          <a:ext cx="7429499" cy="75407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06BFD4-F72F-4181-81E8-5DB50FBCF52B}">
      <dsp:nvSpPr>
        <dsp:cNvPr id="0" name=""/>
        <dsp:cNvSpPr/>
      </dsp:nvSpPr>
      <dsp:spPr>
        <a:xfrm>
          <a:off x="228108" y="1113754"/>
          <a:ext cx="414743" cy="41474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04642C1-7706-4802-9937-93CD8B1A73F2}">
      <dsp:nvSpPr>
        <dsp:cNvPr id="0" name=""/>
        <dsp:cNvSpPr/>
      </dsp:nvSpPr>
      <dsp:spPr>
        <a:xfrm>
          <a:off x="870961" y="944086"/>
          <a:ext cx="6558537" cy="754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807" tIns="79807" rIns="79807" bIns="79807" numCol="1" spcCol="1270" anchor="ctr" anchorCtr="0">
          <a:noAutofit/>
        </a:bodyPr>
        <a:lstStyle/>
        <a:p>
          <a:pPr marL="0" lvl="0" indent="0" algn="l" defTabSz="666750">
            <a:lnSpc>
              <a:spcPct val="90000"/>
            </a:lnSpc>
            <a:spcBef>
              <a:spcPct val="0"/>
            </a:spcBef>
            <a:spcAft>
              <a:spcPct val="35000"/>
            </a:spcAft>
            <a:buNone/>
          </a:pPr>
          <a:r>
            <a:rPr lang="en-US" sz="1500" kern="1200"/>
            <a:t>Autonomous systems provide a final decision without routine clinician readback compared with assistive AI that supports human review (Kumar and Paul, 2023).</a:t>
          </a:r>
        </a:p>
      </dsp:txBody>
      <dsp:txXfrm>
        <a:off x="870961" y="944086"/>
        <a:ext cx="6558537" cy="754078"/>
      </dsp:txXfrm>
    </dsp:sp>
    <dsp:sp modelId="{3D4667F2-EAB6-4B80-BFAE-95BAF8566395}">
      <dsp:nvSpPr>
        <dsp:cNvPr id="0" name=""/>
        <dsp:cNvSpPr/>
      </dsp:nvSpPr>
      <dsp:spPr>
        <a:xfrm>
          <a:off x="0" y="1886684"/>
          <a:ext cx="7429499" cy="75407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F28D01-C4F7-4346-8552-3E24229EB120}">
      <dsp:nvSpPr>
        <dsp:cNvPr id="0" name=""/>
        <dsp:cNvSpPr/>
      </dsp:nvSpPr>
      <dsp:spPr>
        <a:xfrm>
          <a:off x="228108" y="2056352"/>
          <a:ext cx="414743" cy="41474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A42C267-6FD7-4778-8D04-81B8D3CFEBA5}">
      <dsp:nvSpPr>
        <dsp:cNvPr id="0" name=""/>
        <dsp:cNvSpPr/>
      </dsp:nvSpPr>
      <dsp:spPr>
        <a:xfrm>
          <a:off x="870961" y="1886684"/>
          <a:ext cx="6558537" cy="754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807" tIns="79807" rIns="79807" bIns="79807" numCol="1" spcCol="1270" anchor="ctr" anchorCtr="0">
          <a:noAutofit/>
        </a:bodyPr>
        <a:lstStyle/>
        <a:p>
          <a:pPr marL="0" lvl="0" indent="0" algn="l" defTabSz="666750">
            <a:lnSpc>
              <a:spcPct val="90000"/>
            </a:lnSpc>
            <a:spcBef>
              <a:spcPct val="0"/>
            </a:spcBef>
            <a:spcAft>
              <a:spcPct val="35000"/>
            </a:spcAft>
            <a:buNone/>
          </a:pPr>
          <a:r>
            <a:rPr lang="en-US" sz="1500" kern="1200"/>
            <a:t>Required hardware includes a fundus camera or tabletop plus validated AI software and reliable internet and local processing (Liu et al., 2021).</a:t>
          </a:r>
        </a:p>
      </dsp:txBody>
      <dsp:txXfrm>
        <a:off x="870961" y="1886684"/>
        <a:ext cx="6558537" cy="754078"/>
      </dsp:txXfrm>
    </dsp:sp>
    <dsp:sp modelId="{C0DDD00F-FBBA-4A86-A120-46ECE322B81A}">
      <dsp:nvSpPr>
        <dsp:cNvPr id="0" name=""/>
        <dsp:cNvSpPr/>
      </dsp:nvSpPr>
      <dsp:spPr>
        <a:xfrm>
          <a:off x="0" y="2829283"/>
          <a:ext cx="7429499" cy="75407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C90CD2-A43B-4BA1-BD8A-07F269386D47}">
      <dsp:nvSpPr>
        <dsp:cNvPr id="0" name=""/>
        <dsp:cNvSpPr/>
      </dsp:nvSpPr>
      <dsp:spPr>
        <a:xfrm>
          <a:off x="228108" y="2998951"/>
          <a:ext cx="414743" cy="41474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8B154E2-CC5A-44CD-949F-8725BC53AF97}">
      <dsp:nvSpPr>
        <dsp:cNvPr id="0" name=""/>
        <dsp:cNvSpPr/>
      </dsp:nvSpPr>
      <dsp:spPr>
        <a:xfrm>
          <a:off x="870961" y="2829283"/>
          <a:ext cx="6558537" cy="754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807" tIns="79807" rIns="79807" bIns="79807" numCol="1" spcCol="1270" anchor="ctr" anchorCtr="0">
          <a:noAutofit/>
        </a:bodyPr>
        <a:lstStyle/>
        <a:p>
          <a:pPr marL="0" lvl="0" indent="0" algn="l" defTabSz="666750">
            <a:lnSpc>
              <a:spcPct val="90000"/>
            </a:lnSpc>
            <a:spcBef>
              <a:spcPct val="0"/>
            </a:spcBef>
            <a:spcAft>
              <a:spcPct val="35000"/>
            </a:spcAft>
            <a:buNone/>
          </a:pPr>
          <a:r>
            <a:rPr lang="en-US" sz="1500" kern="1200"/>
            <a:t>Pivotal trials and meta-analyses report high sensitivity for referable disease but note variable specificity across settings (Wolf et al., 2024).</a:t>
          </a:r>
        </a:p>
      </dsp:txBody>
      <dsp:txXfrm>
        <a:off x="870961" y="2829283"/>
        <a:ext cx="6558537" cy="7540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54BB8E-C1A5-4622-BE5C-BF3E41F6C31C}">
      <dsp:nvSpPr>
        <dsp:cNvPr id="0" name=""/>
        <dsp:cNvSpPr/>
      </dsp:nvSpPr>
      <dsp:spPr>
        <a:xfrm>
          <a:off x="0" y="0"/>
          <a:ext cx="4015648" cy="936105"/>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New pathway enables same day screening during routine visits reducing delays and increasing early detection opportunities (Liu et al., 2021).</a:t>
          </a:r>
        </a:p>
      </dsp:txBody>
      <dsp:txXfrm>
        <a:off x="27418" y="27418"/>
        <a:ext cx="2926416" cy="881269"/>
      </dsp:txXfrm>
    </dsp:sp>
    <dsp:sp modelId="{414D88D3-10C4-419F-A9D8-066E4254F52C}">
      <dsp:nvSpPr>
        <dsp:cNvPr id="0" name=""/>
        <dsp:cNvSpPr/>
      </dsp:nvSpPr>
      <dsp:spPr>
        <a:xfrm>
          <a:off x="336310" y="1106306"/>
          <a:ext cx="4015648" cy="936105"/>
        </a:xfrm>
        <a:prstGeom prst="roundRect">
          <a:avLst>
            <a:gd name="adj" fmla="val 10000"/>
          </a:avLst>
        </a:prstGeom>
        <a:gradFill rotWithShape="0">
          <a:gsLst>
            <a:gs pos="0">
              <a:schemeClr val="accent2">
                <a:hueOff val="-489677"/>
                <a:satOff val="-10832"/>
                <a:lumOff val="-2157"/>
                <a:alphaOff val="0"/>
                <a:tint val="94000"/>
                <a:satMod val="105000"/>
                <a:lumMod val="102000"/>
              </a:schemeClr>
            </a:gs>
            <a:gs pos="100000">
              <a:schemeClr val="accent2">
                <a:hueOff val="-489677"/>
                <a:satOff val="-10832"/>
                <a:lumOff val="-2157"/>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It replaces multi step referrals to eye clinics with immediate action but may increase referrals to specialists (Wolf et al., 2024).</a:t>
          </a:r>
        </a:p>
      </dsp:txBody>
      <dsp:txXfrm>
        <a:off x="363728" y="1133724"/>
        <a:ext cx="3016033" cy="881269"/>
      </dsp:txXfrm>
    </dsp:sp>
    <dsp:sp modelId="{D6A9B6AC-2F77-4E65-A236-B0FEA3B665A8}">
      <dsp:nvSpPr>
        <dsp:cNvPr id="0" name=""/>
        <dsp:cNvSpPr/>
      </dsp:nvSpPr>
      <dsp:spPr>
        <a:xfrm>
          <a:off x="667601" y="2212612"/>
          <a:ext cx="4015648" cy="936105"/>
        </a:xfrm>
        <a:prstGeom prst="roundRect">
          <a:avLst>
            <a:gd name="adj" fmla="val 10000"/>
          </a:avLst>
        </a:prstGeom>
        <a:gradFill rotWithShape="0">
          <a:gsLst>
            <a:gs pos="0">
              <a:schemeClr val="accent2">
                <a:hueOff val="-979354"/>
                <a:satOff val="-21663"/>
                <a:lumOff val="-4313"/>
                <a:alphaOff val="0"/>
                <a:tint val="94000"/>
                <a:satMod val="105000"/>
                <a:lumMod val="102000"/>
              </a:schemeClr>
            </a:gs>
            <a:gs pos="100000">
              <a:schemeClr val="accent2">
                <a:hueOff val="-979354"/>
                <a:satOff val="-21663"/>
                <a:lumOff val="-4313"/>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Improved access in underserved areas depends on camera availability trained staff and reliable connectivity for AI processing (Kumar and Paul, 2023).</a:t>
          </a:r>
        </a:p>
      </dsp:txBody>
      <dsp:txXfrm>
        <a:off x="695019" y="2240030"/>
        <a:ext cx="3021053" cy="881269"/>
      </dsp:txXfrm>
    </dsp:sp>
    <dsp:sp modelId="{19AFCBDD-AED0-41E5-8619-2707D246D973}">
      <dsp:nvSpPr>
        <dsp:cNvPr id="0" name=""/>
        <dsp:cNvSpPr/>
      </dsp:nvSpPr>
      <dsp:spPr>
        <a:xfrm>
          <a:off x="1003912" y="3318918"/>
          <a:ext cx="4015648" cy="936105"/>
        </a:xfrm>
        <a:prstGeom prst="roundRect">
          <a:avLst>
            <a:gd name="adj" fmla="val 10000"/>
          </a:avLst>
        </a:prstGeom>
        <a:gradFill rotWithShape="0">
          <a:gsLst>
            <a:gs pos="0">
              <a:schemeClr val="accent2">
                <a:hueOff val="-1469031"/>
                <a:satOff val="-32495"/>
                <a:lumOff val="-6470"/>
                <a:alphaOff val="0"/>
                <a:tint val="94000"/>
                <a:satMod val="105000"/>
                <a:lumMod val="102000"/>
              </a:schemeClr>
            </a:gs>
            <a:gs pos="100000">
              <a:schemeClr val="accent2">
                <a:hueOff val="-1469031"/>
                <a:satOff val="-32495"/>
                <a:lumOff val="-647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Monitoring referral volumes and specialist capacity is essential to avoid bottlenecks and ensure timely follow up (Nguyen et al., 2022).</a:t>
          </a:r>
        </a:p>
      </dsp:txBody>
      <dsp:txXfrm>
        <a:off x="1031330" y="3346336"/>
        <a:ext cx="3016033" cy="881269"/>
      </dsp:txXfrm>
    </dsp:sp>
    <dsp:sp modelId="{A2A5E2AA-7D2E-4966-81AC-23592FFE5B11}">
      <dsp:nvSpPr>
        <dsp:cNvPr id="0" name=""/>
        <dsp:cNvSpPr/>
      </dsp:nvSpPr>
      <dsp:spPr>
        <a:xfrm>
          <a:off x="3407180" y="716971"/>
          <a:ext cx="608468" cy="608468"/>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3544085" y="716971"/>
        <a:ext cx="334658" cy="457872"/>
      </dsp:txXfrm>
    </dsp:sp>
    <dsp:sp modelId="{18631E9B-3684-44A6-81DB-4D147A450504}">
      <dsp:nvSpPr>
        <dsp:cNvPr id="0" name=""/>
        <dsp:cNvSpPr/>
      </dsp:nvSpPr>
      <dsp:spPr>
        <a:xfrm>
          <a:off x="3743490" y="1823277"/>
          <a:ext cx="608468" cy="608468"/>
        </a:xfrm>
        <a:prstGeom prst="downArrow">
          <a:avLst>
            <a:gd name="adj1" fmla="val 55000"/>
            <a:gd name="adj2" fmla="val 45000"/>
          </a:avLst>
        </a:prstGeom>
        <a:solidFill>
          <a:schemeClr val="accent2">
            <a:tint val="40000"/>
            <a:alpha val="90000"/>
            <a:hueOff val="-597868"/>
            <a:satOff val="-21282"/>
            <a:lumOff val="-1353"/>
            <a:alphaOff val="0"/>
          </a:schemeClr>
        </a:solidFill>
        <a:ln w="9525" cap="flat" cmpd="sng" algn="ctr">
          <a:solidFill>
            <a:schemeClr val="accent2">
              <a:tint val="40000"/>
              <a:alpha val="90000"/>
              <a:hueOff val="-597868"/>
              <a:satOff val="-21282"/>
              <a:lumOff val="-135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3880395" y="1823277"/>
        <a:ext cx="334658" cy="457872"/>
      </dsp:txXfrm>
    </dsp:sp>
    <dsp:sp modelId="{693BF411-19EE-4952-BBEF-045FF2F7C56D}">
      <dsp:nvSpPr>
        <dsp:cNvPr id="0" name=""/>
        <dsp:cNvSpPr/>
      </dsp:nvSpPr>
      <dsp:spPr>
        <a:xfrm>
          <a:off x="4074781" y="2929584"/>
          <a:ext cx="608468" cy="608468"/>
        </a:xfrm>
        <a:prstGeom prst="downArrow">
          <a:avLst>
            <a:gd name="adj1" fmla="val 55000"/>
            <a:gd name="adj2" fmla="val 45000"/>
          </a:avLst>
        </a:prstGeom>
        <a:solidFill>
          <a:schemeClr val="accent2">
            <a:tint val="40000"/>
            <a:alpha val="90000"/>
            <a:hueOff val="-1195736"/>
            <a:satOff val="-42564"/>
            <a:lumOff val="-2706"/>
            <a:alphaOff val="0"/>
          </a:schemeClr>
        </a:solidFill>
        <a:ln w="9525" cap="flat" cmpd="sng" algn="ctr">
          <a:solidFill>
            <a:schemeClr val="accent2">
              <a:tint val="40000"/>
              <a:alpha val="90000"/>
              <a:hueOff val="-1195736"/>
              <a:satOff val="-42564"/>
              <a:lumOff val="-270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4211686" y="2929584"/>
        <a:ext cx="334658" cy="4578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879F53-442A-4254-A797-F589077CC391}">
      <dsp:nvSpPr>
        <dsp:cNvPr id="0" name=""/>
        <dsp:cNvSpPr/>
      </dsp:nvSpPr>
      <dsp:spPr>
        <a:xfrm>
          <a:off x="2176" y="362615"/>
          <a:ext cx="1726778" cy="2417489"/>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4626" tIns="330200" rIns="134626" bIns="330200" numCol="1" spcCol="1270" anchor="t" anchorCtr="0">
          <a:noAutofit/>
        </a:bodyPr>
        <a:lstStyle/>
        <a:p>
          <a:pPr marL="0" lvl="0" indent="0" algn="l" defTabSz="488950">
            <a:lnSpc>
              <a:spcPct val="90000"/>
            </a:lnSpc>
            <a:spcBef>
              <a:spcPct val="0"/>
            </a:spcBef>
            <a:spcAft>
              <a:spcPct val="35000"/>
            </a:spcAft>
            <a:buNone/>
          </a:pPr>
          <a:r>
            <a:rPr lang="en-US" sz="1100" kern="1200"/>
            <a:t>Autonomous AI for diabetic retinopathy is a validated innovation improving access, speed, and accuracy of eye screening.</a:t>
          </a:r>
        </a:p>
      </dsp:txBody>
      <dsp:txXfrm>
        <a:off x="2176" y="1281261"/>
        <a:ext cx="1726778" cy="1450493"/>
      </dsp:txXfrm>
    </dsp:sp>
    <dsp:sp modelId="{9328BF97-B9BA-404B-98E9-3E668E776435}">
      <dsp:nvSpPr>
        <dsp:cNvPr id="0" name=""/>
        <dsp:cNvSpPr/>
      </dsp:nvSpPr>
      <dsp:spPr>
        <a:xfrm>
          <a:off x="502942" y="604364"/>
          <a:ext cx="725246" cy="725246"/>
        </a:xfrm>
        <a:prstGeom prst="ellipse">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56543" tIns="12700" rIns="56543" bIns="12700" numCol="1" spcCol="1270" anchor="ctr" anchorCtr="0">
          <a:noAutofit/>
        </a:bodyPr>
        <a:lstStyle/>
        <a:p>
          <a:pPr marL="0" lvl="0" indent="0" algn="ctr" defTabSz="1733550">
            <a:lnSpc>
              <a:spcPct val="90000"/>
            </a:lnSpc>
            <a:spcBef>
              <a:spcPct val="0"/>
            </a:spcBef>
            <a:spcAft>
              <a:spcPct val="35000"/>
            </a:spcAft>
            <a:buNone/>
          </a:pPr>
          <a:r>
            <a:rPr lang="en-US" sz="3900" kern="1200"/>
            <a:t>1</a:t>
          </a:r>
        </a:p>
      </dsp:txBody>
      <dsp:txXfrm>
        <a:off x="609152" y="710574"/>
        <a:ext cx="512826" cy="512826"/>
      </dsp:txXfrm>
    </dsp:sp>
    <dsp:sp modelId="{ADF9B1A7-71C3-48C3-8FC8-BBA416ED248B}">
      <dsp:nvSpPr>
        <dsp:cNvPr id="0" name=""/>
        <dsp:cNvSpPr/>
      </dsp:nvSpPr>
      <dsp:spPr>
        <a:xfrm>
          <a:off x="2176" y="2780033"/>
          <a:ext cx="1726778" cy="72"/>
        </a:xfrm>
        <a:prstGeom prst="rect">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806399A3-EF84-4DE2-8FD3-08820514E72D}">
      <dsp:nvSpPr>
        <dsp:cNvPr id="0" name=""/>
        <dsp:cNvSpPr/>
      </dsp:nvSpPr>
      <dsp:spPr>
        <a:xfrm>
          <a:off x="1901632" y="362615"/>
          <a:ext cx="1726778" cy="2417489"/>
        </a:xfrm>
        <a:prstGeom prst="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4626" tIns="330200" rIns="134626" bIns="330200" numCol="1" spcCol="1270" anchor="t" anchorCtr="0">
          <a:noAutofit/>
        </a:bodyPr>
        <a:lstStyle/>
        <a:p>
          <a:pPr marL="0" lvl="0" indent="0" algn="l" defTabSz="488950">
            <a:lnSpc>
              <a:spcPct val="90000"/>
            </a:lnSpc>
            <a:spcBef>
              <a:spcPct val="0"/>
            </a:spcBef>
            <a:spcAft>
              <a:spcPct val="35000"/>
            </a:spcAft>
            <a:buNone/>
          </a:pPr>
          <a:r>
            <a:rPr lang="en-US" sz="1100" kern="1200"/>
            <a:t>Its success relies on trained staff, strong governance, and effective system integration across all healthcare levels.</a:t>
          </a:r>
        </a:p>
      </dsp:txBody>
      <dsp:txXfrm>
        <a:off x="1901632" y="1281261"/>
        <a:ext cx="1726778" cy="1450493"/>
      </dsp:txXfrm>
    </dsp:sp>
    <dsp:sp modelId="{13D967F4-B0C3-4780-B675-26E9A92AF623}">
      <dsp:nvSpPr>
        <dsp:cNvPr id="0" name=""/>
        <dsp:cNvSpPr/>
      </dsp:nvSpPr>
      <dsp:spPr>
        <a:xfrm>
          <a:off x="2402398" y="604364"/>
          <a:ext cx="725246" cy="725246"/>
        </a:xfrm>
        <a:prstGeom prst="ellipse">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w="9525"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56543" tIns="12700" rIns="56543" bIns="12700" numCol="1" spcCol="1270" anchor="ctr" anchorCtr="0">
          <a:noAutofit/>
        </a:bodyPr>
        <a:lstStyle/>
        <a:p>
          <a:pPr marL="0" lvl="0" indent="0" algn="ctr" defTabSz="1733550">
            <a:lnSpc>
              <a:spcPct val="90000"/>
            </a:lnSpc>
            <a:spcBef>
              <a:spcPct val="0"/>
            </a:spcBef>
            <a:spcAft>
              <a:spcPct val="35000"/>
            </a:spcAft>
            <a:buNone/>
          </a:pPr>
          <a:r>
            <a:rPr lang="en-US" sz="3900" kern="1200"/>
            <a:t>2</a:t>
          </a:r>
        </a:p>
      </dsp:txBody>
      <dsp:txXfrm>
        <a:off x="2508608" y="710574"/>
        <a:ext cx="512826" cy="512826"/>
      </dsp:txXfrm>
    </dsp:sp>
    <dsp:sp modelId="{DF4AD843-4E42-481A-95F6-CC04602EA3B1}">
      <dsp:nvSpPr>
        <dsp:cNvPr id="0" name=""/>
        <dsp:cNvSpPr/>
      </dsp:nvSpPr>
      <dsp:spPr>
        <a:xfrm>
          <a:off x="1901632" y="2780033"/>
          <a:ext cx="1726778" cy="72"/>
        </a:xfrm>
        <a:prstGeom prst="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w="9525" cap="flat"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108F792D-EFF3-4465-A823-53F8B8073A97}">
      <dsp:nvSpPr>
        <dsp:cNvPr id="0" name=""/>
        <dsp:cNvSpPr/>
      </dsp:nvSpPr>
      <dsp:spPr>
        <a:xfrm>
          <a:off x="3801088" y="362615"/>
          <a:ext cx="1726778" cy="2417489"/>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4626" tIns="330200" rIns="134626" bIns="330200" numCol="1" spcCol="1270" anchor="t" anchorCtr="0">
          <a:noAutofit/>
        </a:bodyPr>
        <a:lstStyle/>
        <a:p>
          <a:pPr marL="0" lvl="0" indent="0" algn="l" defTabSz="488950">
            <a:lnSpc>
              <a:spcPct val="90000"/>
            </a:lnSpc>
            <a:spcBef>
              <a:spcPct val="0"/>
            </a:spcBef>
            <a:spcAft>
              <a:spcPct val="35000"/>
            </a:spcAft>
            <a:buNone/>
          </a:pPr>
          <a:r>
            <a:rPr lang="en-US" sz="1100" kern="1200"/>
            <a:t>Continuous evaluation ensures fairness, safety, and sustainable impact without increasing inequalities or overloading specialist services.</a:t>
          </a:r>
        </a:p>
      </dsp:txBody>
      <dsp:txXfrm>
        <a:off x="3801088" y="1281261"/>
        <a:ext cx="1726778" cy="1450493"/>
      </dsp:txXfrm>
    </dsp:sp>
    <dsp:sp modelId="{0CA7658E-4951-48C5-98E1-7D5101D08D8C}">
      <dsp:nvSpPr>
        <dsp:cNvPr id="0" name=""/>
        <dsp:cNvSpPr/>
      </dsp:nvSpPr>
      <dsp:spPr>
        <a:xfrm>
          <a:off x="4301854" y="604364"/>
          <a:ext cx="725246" cy="725246"/>
        </a:xfrm>
        <a:prstGeom prst="ellipse">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w="9525" cap="flat" cmpd="sng" algn="ctr">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56543" tIns="12700" rIns="56543" bIns="12700" numCol="1" spcCol="1270" anchor="ctr" anchorCtr="0">
          <a:noAutofit/>
        </a:bodyPr>
        <a:lstStyle/>
        <a:p>
          <a:pPr marL="0" lvl="0" indent="0" algn="ctr" defTabSz="1733550">
            <a:lnSpc>
              <a:spcPct val="90000"/>
            </a:lnSpc>
            <a:spcBef>
              <a:spcPct val="0"/>
            </a:spcBef>
            <a:spcAft>
              <a:spcPct val="35000"/>
            </a:spcAft>
            <a:buNone/>
          </a:pPr>
          <a:r>
            <a:rPr lang="en-US" sz="3900" kern="1200"/>
            <a:t>3</a:t>
          </a:r>
        </a:p>
      </dsp:txBody>
      <dsp:txXfrm>
        <a:off x="4408064" y="710574"/>
        <a:ext cx="512826" cy="512826"/>
      </dsp:txXfrm>
    </dsp:sp>
    <dsp:sp modelId="{6D3DE144-4DB8-4D2C-822B-34F3D7F900EF}">
      <dsp:nvSpPr>
        <dsp:cNvPr id="0" name=""/>
        <dsp:cNvSpPr/>
      </dsp:nvSpPr>
      <dsp:spPr>
        <a:xfrm>
          <a:off x="3801088" y="2780033"/>
          <a:ext cx="1726778" cy="72"/>
        </a:xfrm>
        <a:prstGeom prst="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BCE3CAA4-BF6C-469F-B359-3AC6D6CACB07}">
      <dsp:nvSpPr>
        <dsp:cNvPr id="0" name=""/>
        <dsp:cNvSpPr/>
      </dsp:nvSpPr>
      <dsp:spPr>
        <a:xfrm>
          <a:off x="5700545" y="362615"/>
          <a:ext cx="1726778" cy="2417489"/>
        </a:xfrm>
        <a:prstGeom prst="rect">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4626" tIns="330200" rIns="134626" bIns="330200" numCol="1" spcCol="1270" anchor="t" anchorCtr="0">
          <a:noAutofit/>
        </a:bodyPr>
        <a:lstStyle/>
        <a:p>
          <a:pPr marL="0" lvl="0" indent="0" algn="l" defTabSz="488950">
            <a:lnSpc>
              <a:spcPct val="90000"/>
            </a:lnSpc>
            <a:spcBef>
              <a:spcPct val="0"/>
            </a:spcBef>
            <a:spcAft>
              <a:spcPct val="35000"/>
            </a:spcAft>
            <a:buNone/>
          </a:pPr>
          <a:r>
            <a:rPr lang="en-US" sz="1100" kern="1200"/>
            <a:t>With proper funding, workforce planning, and policy support, this technology can prevent avoidable vision loss globally.</a:t>
          </a:r>
        </a:p>
      </dsp:txBody>
      <dsp:txXfrm>
        <a:off x="5700545" y="1281261"/>
        <a:ext cx="1726778" cy="1450493"/>
      </dsp:txXfrm>
    </dsp:sp>
    <dsp:sp modelId="{2E5057CF-1F4D-498A-B34C-CA671259BD7C}">
      <dsp:nvSpPr>
        <dsp:cNvPr id="0" name=""/>
        <dsp:cNvSpPr/>
      </dsp:nvSpPr>
      <dsp:spPr>
        <a:xfrm>
          <a:off x="6201310" y="604364"/>
          <a:ext cx="725246" cy="725246"/>
        </a:xfrm>
        <a:prstGeom prst="ellipse">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56543" tIns="12700" rIns="56543" bIns="12700" numCol="1" spcCol="1270" anchor="ctr" anchorCtr="0">
          <a:noAutofit/>
        </a:bodyPr>
        <a:lstStyle/>
        <a:p>
          <a:pPr marL="0" lvl="0" indent="0" algn="ctr" defTabSz="1733550">
            <a:lnSpc>
              <a:spcPct val="90000"/>
            </a:lnSpc>
            <a:spcBef>
              <a:spcPct val="0"/>
            </a:spcBef>
            <a:spcAft>
              <a:spcPct val="35000"/>
            </a:spcAft>
            <a:buNone/>
          </a:pPr>
          <a:r>
            <a:rPr lang="en-US" sz="3900" kern="1200"/>
            <a:t>4</a:t>
          </a:r>
        </a:p>
      </dsp:txBody>
      <dsp:txXfrm>
        <a:off x="6307520" y="710574"/>
        <a:ext cx="512826" cy="512826"/>
      </dsp:txXfrm>
    </dsp:sp>
    <dsp:sp modelId="{A8E41B74-46D5-48BD-BFB9-3B8E5248FCEB}">
      <dsp:nvSpPr>
        <dsp:cNvPr id="0" name=""/>
        <dsp:cNvSpPr/>
      </dsp:nvSpPr>
      <dsp:spPr>
        <a:xfrm>
          <a:off x="5700545" y="2780033"/>
          <a:ext cx="1726778" cy="72"/>
        </a:xfrm>
        <a:prstGeom prst="rect">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w="9525"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46C7E6-AC43-4A87-8069-67DBE8B85CA0}" type="datetimeFigureOut">
              <a:rPr lang="en-US" smtClean="0"/>
              <a:t>11/6/25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1B0F92-C3A4-4ACC-84B2-5E77006E8D02}" type="slidenum">
              <a:rPr lang="en-US" smtClean="0"/>
              <a:t>‹#›</a:t>
            </a:fld>
            <a:endParaRPr lang="en-US"/>
          </a:p>
        </p:txBody>
      </p:sp>
    </p:spTree>
    <p:extLst>
      <p:ext uri="{BB962C8B-B14F-4D97-AF65-F5344CB8AC3E}">
        <p14:creationId xmlns:p14="http://schemas.microsoft.com/office/powerpoint/2010/main" val="24587283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lgn="just"/>
            <a:r>
              <a:rPr lang="en-US" sz="1200" kern="1200" dirty="0">
                <a:solidFill>
                  <a:schemeClr val="tx1"/>
                </a:solidFill>
                <a:effectLst/>
                <a:latin typeface="+mn-lt"/>
                <a:ea typeface="+mn-ea"/>
                <a:cs typeface="+mn-cs"/>
              </a:rPr>
              <a:t>I will present the issue of diabetic retinopathy and its necessity of screening. I describe what autonomous AI is and mention such regulatory milestones as IDx DR FDA approval. I provide the purpose of the presentation in order to assess the workforce and service delivery effects. I will be relying on peer reviewed research and policy reports to make recommendations. The idea is to reveal how this innovation can be applied in health services in the present day in a safe and fair manner.</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0D148-3F72-5F0F-1376-9EA08FE53B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34F7ED-FA0D-EF25-B8C4-580F73541FC3}"/>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64AE0EAA-720B-A61B-B901-20E55FCA4ACF}"/>
              </a:ext>
            </a:extLst>
          </p:cNvPr>
          <p:cNvSpPr>
            <a:spLocks noGrp="1"/>
          </p:cNvSpPr>
          <p:nvPr>
            <p:ph type="body" sz="quarter" idx="3"/>
          </p:nvPr>
        </p:nvSpPr>
        <p:spPr/>
        <p:txBody>
          <a:bodyPr/>
          <a:lstStyle/>
          <a:p>
            <a:pPr algn="just"/>
            <a:r>
              <a:rPr lang="en-US" sz="1200" kern="1200" dirty="0">
                <a:solidFill>
                  <a:schemeClr val="tx1"/>
                </a:solidFill>
                <a:effectLst/>
                <a:latin typeface="+mn-lt"/>
                <a:ea typeface="+mn-ea"/>
                <a:cs typeface="+mn-cs"/>
              </a:rPr>
              <a:t>I will give you a description of what autonomous AI is and why it is important. Deep learning analyses retina photos to identify referable disease and provides a clear answer regarding whether or not the patient is referred to another specialist, I explain. I record IDx DR regulatory milestone and demonstrate typical settings of primary care and community clinics. I will indicate that it may be helpful to make access improve, and I will point out the findings indicating safety and accuracy of recent reviews including large systematic analyses.</a:t>
            </a:r>
          </a:p>
        </p:txBody>
      </p:sp>
      <p:sp>
        <p:nvSpPr>
          <p:cNvPr id="4" name="Slide Number Placeholder 3">
            <a:extLst>
              <a:ext uri="{FF2B5EF4-FFF2-40B4-BE49-F238E27FC236}">
                <a16:creationId xmlns:a16="http://schemas.microsoft.com/office/drawing/2014/main" id="{001B708A-3D23-75F9-5060-F9A125E68404}"/>
              </a:ext>
            </a:extLst>
          </p:cNvPr>
          <p:cNvSpPr>
            <a:spLocks noGrp="1"/>
          </p:cNvSpPr>
          <p:nvPr>
            <p:ph type="sldNum" sz="quarter" idx="5"/>
          </p:nvPr>
        </p:nvSpPr>
        <p:spPr/>
      </p:sp>
    </p:spTree>
    <p:extLst>
      <p:ext uri="{BB962C8B-B14F-4D97-AF65-F5344CB8AC3E}">
        <p14:creationId xmlns:p14="http://schemas.microsoft.com/office/powerpoint/2010/main" val="3253654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0D68A-5D06-E572-CB04-7628877577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8E0E26-A1D2-065D-C302-05899A566ED4}"/>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726F2730-2898-1D9B-9E27-B411D1957213}"/>
              </a:ext>
            </a:extLst>
          </p:cNvPr>
          <p:cNvSpPr>
            <a:spLocks noGrp="1"/>
          </p:cNvSpPr>
          <p:nvPr>
            <p:ph type="body" sz="quarter" idx="3"/>
          </p:nvPr>
        </p:nvSpPr>
        <p:spPr/>
        <p:txBody>
          <a:bodyPr/>
          <a:lstStyle/>
          <a:p>
            <a:pPr algn="just"/>
            <a:r>
              <a:rPr lang="en-US" sz="1200" kern="1200" dirty="0">
                <a:solidFill>
                  <a:schemeClr val="tx1"/>
                </a:solidFill>
                <a:effectLst/>
                <a:latin typeface="+mn-lt"/>
                <a:ea typeface="+mn-ea"/>
                <a:cs typeface="+mn-cs"/>
              </a:rPr>
              <a:t>I will identify the clinical workflow and technical requirements of autonomous AI screening. I describe the principles of image capture of non-mydriatic fundus cameras and how the AI provides instant results of guidance on same day referral. I compare autonomous decisions with assistive AI which needs review by clinic providers. I focus on hardware requirements, internet processing or local processing and supporting evidence in trials and meta-analysis indicating clinical accuracy and mentioning the variation depending on setting constraints.</a:t>
            </a:r>
          </a:p>
        </p:txBody>
      </p:sp>
      <p:sp>
        <p:nvSpPr>
          <p:cNvPr id="4" name="Slide Number Placeholder 3">
            <a:extLst>
              <a:ext uri="{FF2B5EF4-FFF2-40B4-BE49-F238E27FC236}">
                <a16:creationId xmlns:a16="http://schemas.microsoft.com/office/drawing/2014/main" id="{B5318104-6140-75E5-0991-5D90D961C9C1}"/>
              </a:ext>
            </a:extLst>
          </p:cNvPr>
          <p:cNvSpPr>
            <a:spLocks noGrp="1"/>
          </p:cNvSpPr>
          <p:nvPr>
            <p:ph type="sldNum" sz="quarter" idx="5"/>
          </p:nvPr>
        </p:nvSpPr>
        <p:spPr/>
      </p:sp>
    </p:spTree>
    <p:extLst>
      <p:ext uri="{BB962C8B-B14F-4D97-AF65-F5344CB8AC3E}">
        <p14:creationId xmlns:p14="http://schemas.microsoft.com/office/powerpoint/2010/main" val="2115924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3E355-CF32-C9F1-EBE7-037A3A97C3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F45159-A32F-CC73-7A6A-F2ABA9907555}"/>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88A44C11-A08A-9733-3CB4-A016E831309B}"/>
              </a:ext>
            </a:extLst>
          </p:cNvPr>
          <p:cNvSpPr>
            <a:spLocks noGrp="1"/>
          </p:cNvSpPr>
          <p:nvPr>
            <p:ph type="body" sz="quarter" idx="3"/>
          </p:nvPr>
        </p:nvSpPr>
        <p:spPr/>
        <p:txBody>
          <a:bodyPr/>
          <a:lstStyle/>
          <a:p>
            <a:pPr algn="just"/>
            <a:r>
              <a:rPr lang="en-US" sz="1200" kern="1200" dirty="0">
                <a:solidFill>
                  <a:schemeClr val="tx1"/>
                </a:solidFill>
                <a:effectLst/>
                <a:latin typeface="+mn-lt"/>
                <a:ea typeface="+mn-ea"/>
                <a:cs typeface="+mn-cs"/>
              </a:rPr>
              <a:t>I will describe the way autonomous AI transforms the workforce structure shifting the screening process on-train to ophthalmologists to trained nurses and technicians. I explain how this decreases the workload of specialists but increases the new skills. Employees have to be taught responsible image capturing, counselling of the patient, and interpretation of AI results. Constant training and audits are essential to the maintenance of high accuracy and confidence. I will point out the impact of professional standards and credentialing in the implementation of safety in different settings of care.</a:t>
            </a:r>
          </a:p>
        </p:txBody>
      </p:sp>
      <p:sp>
        <p:nvSpPr>
          <p:cNvPr id="4" name="Slide Number Placeholder 3">
            <a:extLst>
              <a:ext uri="{FF2B5EF4-FFF2-40B4-BE49-F238E27FC236}">
                <a16:creationId xmlns:a16="http://schemas.microsoft.com/office/drawing/2014/main" id="{1F0F6F43-F9FA-D9D8-F861-B601ED032383}"/>
              </a:ext>
            </a:extLst>
          </p:cNvPr>
          <p:cNvSpPr>
            <a:spLocks noGrp="1"/>
          </p:cNvSpPr>
          <p:nvPr>
            <p:ph type="sldNum" sz="quarter" idx="5"/>
          </p:nvPr>
        </p:nvSpPr>
        <p:spPr/>
      </p:sp>
    </p:spTree>
    <p:extLst>
      <p:ext uri="{BB962C8B-B14F-4D97-AF65-F5344CB8AC3E}">
        <p14:creationId xmlns:p14="http://schemas.microsoft.com/office/powerpoint/2010/main" val="18034082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DEBF2-65B3-7EEA-15F1-568DC05EF6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82ABBB-2F45-A0F6-FF68-370369AF5EBF}"/>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D14CEEE3-8AF4-905E-E104-C0DB41B2A750}"/>
              </a:ext>
            </a:extLst>
          </p:cNvPr>
          <p:cNvSpPr>
            <a:spLocks noGrp="1"/>
          </p:cNvSpPr>
          <p:nvPr>
            <p:ph type="body" sz="quarter" idx="3"/>
          </p:nvPr>
        </p:nvSpPr>
        <p:spPr/>
        <p:txBody>
          <a:bodyPr/>
          <a:lstStyle/>
          <a:p>
            <a:pPr algn="just"/>
            <a:r>
              <a:rPr lang="en-US" sz="1200" kern="1200" dirty="0">
                <a:solidFill>
                  <a:schemeClr val="tx1"/>
                </a:solidFill>
                <a:effectLst/>
                <a:latin typeface="+mn-lt"/>
                <a:ea typeface="+mn-ea"/>
                <a:cs typeface="+mn-cs"/>
              </a:rPr>
              <a:t>I will explain how the new roles demand credentialing and ongoing professional development. Sharing of accountability is present since the clinicians control the referrals of patients which will provide safety in cases where AI outputs are not certain. I refer to research where the morale of drilled employees increased and there was a tendency of insecurity in the traditional graders. The key to this is a workforce planning to retrain the graders to be in the grader roles of governance and QA since the skills of these individuals would be retained, but safe utilization of this technology is required in all the services.</a:t>
            </a:r>
          </a:p>
        </p:txBody>
      </p:sp>
      <p:sp>
        <p:nvSpPr>
          <p:cNvPr id="4" name="Slide Number Placeholder 3">
            <a:extLst>
              <a:ext uri="{FF2B5EF4-FFF2-40B4-BE49-F238E27FC236}">
                <a16:creationId xmlns:a16="http://schemas.microsoft.com/office/drawing/2014/main" id="{CE918D9B-33D9-BDC5-4E9C-EDA942C49DCB}"/>
              </a:ext>
            </a:extLst>
          </p:cNvPr>
          <p:cNvSpPr>
            <a:spLocks noGrp="1"/>
          </p:cNvSpPr>
          <p:nvPr>
            <p:ph type="sldNum" sz="quarter" idx="5"/>
          </p:nvPr>
        </p:nvSpPr>
        <p:spPr/>
      </p:sp>
    </p:spTree>
    <p:extLst>
      <p:ext uri="{BB962C8B-B14F-4D97-AF65-F5344CB8AC3E}">
        <p14:creationId xmlns:p14="http://schemas.microsoft.com/office/powerpoint/2010/main" val="3815317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F8D35-ACCA-A9B3-EC52-48F3464E65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450D25-96AA-EA04-C326-2F765000485E}"/>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6427A2AF-E805-05FC-5709-08DA5D31A2B4}"/>
              </a:ext>
            </a:extLst>
          </p:cNvPr>
          <p:cNvSpPr>
            <a:spLocks noGrp="1"/>
          </p:cNvSpPr>
          <p:nvPr>
            <p:ph type="body" sz="quarter" idx="3"/>
          </p:nvPr>
        </p:nvSpPr>
        <p:spPr/>
        <p:txBody>
          <a:bodyPr/>
          <a:lstStyle/>
          <a:p>
            <a:pPr algn="just"/>
            <a:r>
              <a:rPr lang="en-US" sz="1200" kern="1200" dirty="0">
                <a:solidFill>
                  <a:schemeClr val="tx1"/>
                </a:solidFill>
                <a:effectLst/>
                <a:latin typeface="+mn-lt"/>
                <a:ea typeface="+mn-ea"/>
                <a:cs typeface="+mn-cs"/>
              </a:rPr>
              <a:t>I will describe how autonomous AI will transform the processes of service delivery by allowing same day screening in the regular visits and cutting down on delays and accelerating the process of diagnosis. I will contrast this to previous traditional multi-step referral pathways that took a long while to be attended to. I will also insure that the benefits depend on cameras, trained personnel and connectivity. I will also emphasize the necessity to check the number of referrals received and capacity levels of the specialists to limit bottlenecks and provide a patient with the timely follow-up.</a:t>
            </a:r>
          </a:p>
        </p:txBody>
      </p:sp>
      <p:sp>
        <p:nvSpPr>
          <p:cNvPr id="4" name="Slide Number Placeholder 3">
            <a:extLst>
              <a:ext uri="{FF2B5EF4-FFF2-40B4-BE49-F238E27FC236}">
                <a16:creationId xmlns:a16="http://schemas.microsoft.com/office/drawing/2014/main" id="{A5F7455C-2229-5CCF-20D0-E40D2A3E9C57}"/>
              </a:ext>
            </a:extLst>
          </p:cNvPr>
          <p:cNvSpPr>
            <a:spLocks noGrp="1"/>
          </p:cNvSpPr>
          <p:nvPr>
            <p:ph type="sldNum" sz="quarter" idx="5"/>
          </p:nvPr>
        </p:nvSpPr>
        <p:spPr/>
      </p:sp>
    </p:spTree>
    <p:extLst>
      <p:ext uri="{BB962C8B-B14F-4D97-AF65-F5344CB8AC3E}">
        <p14:creationId xmlns:p14="http://schemas.microsoft.com/office/powerpoint/2010/main" val="123804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70D21-DACD-7518-2D4C-97F0B54076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80D1BA-E5E7-CC8A-ECB5-BF3D53747EC3}"/>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114718DB-2F5F-BCF5-42FE-E7A95B97D686}"/>
              </a:ext>
            </a:extLst>
          </p:cNvPr>
          <p:cNvSpPr>
            <a:spLocks noGrp="1"/>
          </p:cNvSpPr>
          <p:nvPr>
            <p:ph type="body" sz="quarter" idx="3"/>
          </p:nvPr>
        </p:nvSpPr>
        <p:spPr/>
        <p:txBody>
          <a:bodyPr/>
          <a:lstStyle/>
          <a:p>
            <a:pPr algn="just"/>
            <a:r>
              <a:rPr lang="en-US" sz="1200" kern="1200" dirty="0">
                <a:solidFill>
                  <a:schemeClr val="tx1"/>
                </a:solidFill>
                <a:effectLst/>
                <a:latin typeface="+mn-lt"/>
                <a:ea typeface="+mn-ea"/>
                <a:cs typeface="+mn-cs"/>
              </a:rPr>
              <a:t>I will address the performance of diagnosing and downstream implications of autonomous AI. High sensitivity assists in the early detection of disease but may cause false positives and extra work of specialists. I will explore such solutions as triage thresholds, human confirmatory reads and staged referrals as ways of managing demand. I will emphasise the great necessity of integrating EHR, secure reporting and audit trails. I will conclude by emphasizing quality assurance of routine to identify ability to detect model drift and make fair performances across populations.</a:t>
            </a:r>
          </a:p>
        </p:txBody>
      </p:sp>
      <p:sp>
        <p:nvSpPr>
          <p:cNvPr id="4" name="Slide Number Placeholder 3">
            <a:extLst>
              <a:ext uri="{FF2B5EF4-FFF2-40B4-BE49-F238E27FC236}">
                <a16:creationId xmlns:a16="http://schemas.microsoft.com/office/drawing/2014/main" id="{95E5C7D2-BFCF-965F-02E8-7B58D8704A05}"/>
              </a:ext>
            </a:extLst>
          </p:cNvPr>
          <p:cNvSpPr>
            <a:spLocks noGrp="1"/>
          </p:cNvSpPr>
          <p:nvPr>
            <p:ph type="sldNum" sz="quarter" idx="5"/>
          </p:nvPr>
        </p:nvSpPr>
        <p:spPr/>
      </p:sp>
    </p:spTree>
    <p:extLst>
      <p:ext uri="{BB962C8B-B14F-4D97-AF65-F5344CB8AC3E}">
        <p14:creationId xmlns:p14="http://schemas.microsoft.com/office/powerpoint/2010/main" val="2114173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95B3A0-14AA-8B45-0DAC-5F89F3D727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047BFF-C26F-DFA3-0DEF-5C4AB79A6D1B}"/>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C608A3AB-923F-500A-CDC2-97B6D9C9F569}"/>
              </a:ext>
            </a:extLst>
          </p:cNvPr>
          <p:cNvSpPr>
            <a:spLocks noGrp="1"/>
          </p:cNvSpPr>
          <p:nvPr>
            <p:ph type="body" sz="quarter" idx="3"/>
          </p:nvPr>
        </p:nvSpPr>
        <p:spPr/>
        <p:txBody>
          <a:bodyPr/>
          <a:lstStyle/>
          <a:p>
            <a:pPr algn="just"/>
            <a:r>
              <a:rPr lang="en-US" sz="1200" kern="1200" dirty="0">
                <a:solidFill>
                  <a:schemeClr val="tx1"/>
                </a:solidFill>
                <a:effectLst/>
                <a:latin typeface="+mn-lt"/>
                <a:ea typeface="+mn-ea"/>
                <a:cs typeface="+mn-cs"/>
              </a:rPr>
              <a:t>I will highlight the key difficulties in the implementation of autonomous AI screening. I am going to describe how equipment and software prices are still an obstacle particularly to smaller services. I will single out low digital competence in employees and the necessity of continuous education and guidance. I will also comment on the problem of EHR interoperability and accountability, emphasizing the importance of clear governance, finance systems, and model oversight to provide this innovation as a future of healthcare systems that are safe, sustainable, and fair.</a:t>
            </a:r>
          </a:p>
        </p:txBody>
      </p:sp>
      <p:sp>
        <p:nvSpPr>
          <p:cNvPr id="4" name="Slide Number Placeholder 3">
            <a:extLst>
              <a:ext uri="{FF2B5EF4-FFF2-40B4-BE49-F238E27FC236}">
                <a16:creationId xmlns:a16="http://schemas.microsoft.com/office/drawing/2014/main" id="{B155F074-D11F-5765-F27B-BF04A9ADB753}"/>
              </a:ext>
            </a:extLst>
          </p:cNvPr>
          <p:cNvSpPr>
            <a:spLocks noGrp="1"/>
          </p:cNvSpPr>
          <p:nvPr>
            <p:ph type="sldNum" sz="quarter" idx="5"/>
          </p:nvPr>
        </p:nvSpPr>
        <p:spPr/>
      </p:sp>
    </p:spTree>
    <p:extLst>
      <p:ext uri="{BB962C8B-B14F-4D97-AF65-F5344CB8AC3E}">
        <p14:creationId xmlns:p14="http://schemas.microsoft.com/office/powerpoint/2010/main" val="24104045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253ED-4A6F-5E9A-4277-754B4AE77B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DF81AD-2538-7026-3C12-A76CD09C537A}"/>
              </a:ext>
            </a:extLst>
          </p:cNvPr>
          <p:cNvSpPr>
            <a:spLocks noGrp="1" noRot="1" noChangeAspect="1"/>
          </p:cNvSpPr>
          <p:nvPr>
            <p:ph type="sldImg" idx="2"/>
          </p:nvPr>
        </p:nvSpPr>
        <p:spPr/>
      </p:sp>
      <p:sp>
        <p:nvSpPr>
          <p:cNvPr id="3" name="Notes Placeholder 2">
            <a:extLst>
              <a:ext uri="{FF2B5EF4-FFF2-40B4-BE49-F238E27FC236}">
                <a16:creationId xmlns:a16="http://schemas.microsoft.com/office/drawing/2014/main" id="{0DD812EF-C6A5-890D-0B2B-AC9DED6AAB45}"/>
              </a:ext>
            </a:extLst>
          </p:cNvPr>
          <p:cNvSpPr>
            <a:spLocks noGrp="1"/>
          </p:cNvSpPr>
          <p:nvPr>
            <p:ph type="body" sz="quarter" idx="3"/>
          </p:nvPr>
        </p:nvSpPr>
        <p:spPr/>
        <p:txBody>
          <a:bodyPr/>
          <a:lstStyle/>
          <a:p>
            <a:pPr algn="just"/>
            <a:r>
              <a:rPr lang="en-US" sz="1200" kern="1200" dirty="0">
                <a:solidFill>
                  <a:schemeClr val="tx1"/>
                </a:solidFill>
                <a:effectLst/>
                <a:latin typeface="+mn-lt"/>
                <a:ea typeface="+mn-ea"/>
                <a:cs typeface="+mn-cs"/>
              </a:rPr>
              <a:t>Conclusively, I shall underline the fact that autonomous AI screening is a tested and secure innovation capable of increasing access and accelerating the rate of detection of diabetic eye disease. I will point out that its success will rely on training of workforce, governance and integration into health systems. I will emphasize on constant monitoring in order to promote fairness and quality. </a:t>
            </a:r>
            <a:r>
              <a:rPr lang="en-US" sz="1200" kern="1200">
                <a:solidFill>
                  <a:schemeClr val="tx1"/>
                </a:solidFill>
                <a:effectLst/>
                <a:latin typeface="+mn-lt"/>
                <a:ea typeface="+mn-ea"/>
                <a:cs typeface="+mn-cs"/>
              </a:rPr>
              <a:t>Lastly, I will conclude with a lot of confidence that with the right backing, this innovation could help prevent needless vision losses in the world to a large extent.</a:t>
            </a:r>
          </a:p>
        </p:txBody>
      </p:sp>
      <p:sp>
        <p:nvSpPr>
          <p:cNvPr id="4" name="Slide Number Placeholder 3">
            <a:extLst>
              <a:ext uri="{FF2B5EF4-FFF2-40B4-BE49-F238E27FC236}">
                <a16:creationId xmlns:a16="http://schemas.microsoft.com/office/drawing/2014/main" id="{50F806FF-718B-4118-E0DD-DF00C7737E33}"/>
              </a:ext>
            </a:extLst>
          </p:cNvPr>
          <p:cNvSpPr>
            <a:spLocks noGrp="1"/>
          </p:cNvSpPr>
          <p:nvPr>
            <p:ph type="sldNum" sz="quarter" idx="5"/>
          </p:nvPr>
        </p:nvSpPr>
        <p:spPr/>
      </p:sp>
    </p:spTree>
    <p:extLst>
      <p:ext uri="{BB962C8B-B14F-4D97-AF65-F5344CB8AC3E}">
        <p14:creationId xmlns:p14="http://schemas.microsoft.com/office/powerpoint/2010/main" val="20498135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2" name="Picture 2" descr="\\DROBO-FS\QuickDrops\JB\PPTX NG\Droplets\LightingOverlay.png"/>
          <p:cNvPicPr>
            <a:picLocks noChangeAspect="1" noChangeArrowheads="1"/>
          </p:cNvPicPr>
          <p:nvPr/>
        </p:nvPicPr>
        <p:blipFill>
          <a:blip r:embed="rId2">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66" name="Group 65"/>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67"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68"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9"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0"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71"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2"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3"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4"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5"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6"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7"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8"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79"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0"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1"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2"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3"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4"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5"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6"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7"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8"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89"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0"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1"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2"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3"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4"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5"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96"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7"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8"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99"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0"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1"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2"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3"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4"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5"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6"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7"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08"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09"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0"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1"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2"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3"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4"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5"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6"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7"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8"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19"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0"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900238" y="1122363"/>
            <a:ext cx="6593681"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900238" y="3602038"/>
            <a:ext cx="6593681"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5801052" y="5410202"/>
            <a:ext cx="2057400" cy="365125"/>
          </a:xfrm>
        </p:spPr>
        <p:txBody>
          <a:bodyPr/>
          <a:lstStyle/>
          <a:p>
            <a:fld id="{5BCAD085-E8A6-8845-BD4E-CB4CCA059FC4}" type="datetimeFigureOut">
              <a:rPr lang="en-US" smtClean="0"/>
              <a:t>11/6/25</a:t>
            </a:fld>
            <a:endParaRPr lang="en-US"/>
          </a:p>
        </p:txBody>
      </p:sp>
      <p:sp>
        <p:nvSpPr>
          <p:cNvPr id="5" name="Footer Placeholder 4"/>
          <p:cNvSpPr>
            <a:spLocks noGrp="1"/>
          </p:cNvSpPr>
          <p:nvPr>
            <p:ph type="ftr" sz="quarter" idx="11"/>
          </p:nvPr>
        </p:nvSpPr>
        <p:spPr>
          <a:xfrm>
            <a:off x="1900237" y="5410202"/>
            <a:ext cx="3843665" cy="365125"/>
          </a:xfrm>
        </p:spPr>
        <p:txBody>
          <a:bodyPr/>
          <a:lstStyle/>
          <a:p>
            <a:endParaRPr lang="en-US"/>
          </a:p>
        </p:txBody>
      </p:sp>
      <p:sp>
        <p:nvSpPr>
          <p:cNvPr id="6" name="Slide Number Placeholder 5"/>
          <p:cNvSpPr>
            <a:spLocks noGrp="1"/>
          </p:cNvSpPr>
          <p:nvPr>
            <p:ph type="sldNum" sz="quarter" idx="12"/>
          </p:nvPr>
        </p:nvSpPr>
        <p:spPr>
          <a:xfrm>
            <a:off x="7915603" y="5410200"/>
            <a:ext cx="578317"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82795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7" name="Title 1"/>
          <p:cNvSpPr>
            <a:spLocks noGrp="1"/>
          </p:cNvSpPr>
          <p:nvPr>
            <p:ph type="title"/>
          </p:nvPr>
        </p:nvSpPr>
        <p:spPr>
          <a:xfrm>
            <a:off x="856060" y="618518"/>
            <a:ext cx="7429499" cy="1478570"/>
          </a:xfrm>
        </p:spPr>
        <p:txBody>
          <a:bodyPr/>
          <a:lstStyle/>
          <a:p>
            <a:r>
              <a:rPr lang="en-US"/>
              <a:t>Click to edit Master title style</a:t>
            </a:r>
            <a:endParaRPr lang="en-US" dirty="0"/>
          </a:p>
        </p:txBody>
      </p:sp>
      <p:sp>
        <p:nvSpPr>
          <p:cNvPr id="48" name="Content Placeholder 2"/>
          <p:cNvSpPr>
            <a:spLocks noGrp="1"/>
          </p:cNvSpPr>
          <p:nvPr>
            <p:ph idx="1"/>
          </p:nvPr>
        </p:nvSpPr>
        <p:spPr>
          <a:xfrm>
            <a:off x="856060" y="2249487"/>
            <a:ext cx="742949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9" name="Date Placeholder 3"/>
          <p:cNvSpPr>
            <a:spLocks noGrp="1"/>
          </p:cNvSpPr>
          <p:nvPr>
            <p:ph type="dt" sz="half" idx="10"/>
          </p:nvPr>
        </p:nvSpPr>
        <p:spPr>
          <a:xfrm>
            <a:off x="5592691" y="5883277"/>
            <a:ext cx="2057400" cy="365125"/>
          </a:xfrm>
        </p:spPr>
        <p:txBody>
          <a:bodyPr/>
          <a:lstStyle/>
          <a:p>
            <a:fld id="{5BCAD085-E8A6-8845-BD4E-CB4CCA059FC4}" type="datetimeFigureOut">
              <a:rPr lang="en-US" smtClean="0"/>
              <a:t>11/6/25</a:t>
            </a:fld>
            <a:endParaRPr lang="en-US"/>
          </a:p>
        </p:txBody>
      </p:sp>
      <p:sp>
        <p:nvSpPr>
          <p:cNvPr id="50" name="Footer Placeholder 4"/>
          <p:cNvSpPr>
            <a:spLocks noGrp="1"/>
          </p:cNvSpPr>
          <p:nvPr>
            <p:ph type="ftr" sz="quarter" idx="11"/>
          </p:nvPr>
        </p:nvSpPr>
        <p:spPr>
          <a:xfrm>
            <a:off x="856059" y="5883276"/>
            <a:ext cx="4679482" cy="365125"/>
          </a:xfrm>
        </p:spPr>
        <p:txBody>
          <a:bodyPr/>
          <a:lstStyle/>
          <a:p>
            <a:endParaRPr lang="en-US"/>
          </a:p>
        </p:txBody>
      </p:sp>
      <p:sp>
        <p:nvSpPr>
          <p:cNvPr id="51" name="Slide Number Placeholder 5"/>
          <p:cNvSpPr>
            <a:spLocks noGrp="1"/>
          </p:cNvSpPr>
          <p:nvPr>
            <p:ph type="sldNum" sz="quarter" idx="12"/>
          </p:nvPr>
        </p:nvSpPr>
        <p:spPr>
          <a:xfrm>
            <a:off x="7707241" y="5883275"/>
            <a:ext cx="578317"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392030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56058" y="1419227"/>
            <a:ext cx="74295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856058" y="4424362"/>
            <a:ext cx="74295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72254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56058" y="2249486"/>
            <a:ext cx="3658792"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1" y="2249486"/>
            <a:ext cx="3656408"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11/6/25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6021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56058" y="619127"/>
            <a:ext cx="74295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78902" y="2249486"/>
            <a:ext cx="3435949"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56058" y="3073398"/>
            <a:ext cx="3658793"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1992" y="2249485"/>
            <a:ext cx="3433565"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3073398"/>
            <a:ext cx="3656408"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11/6/25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14635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11/6/25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954599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11/6/25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574582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029" y="609601"/>
            <a:ext cx="2892028"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67150" y="592666"/>
            <a:ext cx="4418407"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0029" y="2249486"/>
            <a:ext cx="2892028"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36358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61" y="609600"/>
            <a:ext cx="3753962"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32866" y="609600"/>
            <a:ext cx="3452693" cy="5181602"/>
          </a:xfrm>
          <a:prstGeom prst="round2DiagRect">
            <a:avLst>
              <a:gd name="adj1" fmla="val 6074"/>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856059" y="2249486"/>
            <a:ext cx="3753964"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53062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58" y="4304665"/>
            <a:ext cx="7434266"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56058" y="606426"/>
            <a:ext cx="7434266" cy="3299778"/>
          </a:xfrm>
          <a:prstGeom prst="round2DiagRect">
            <a:avLst>
              <a:gd name="adj1" fmla="val 5101"/>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856024" y="5124020"/>
            <a:ext cx="7433144"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0171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93" y="609600"/>
            <a:ext cx="7429466"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856058" y="4419600"/>
            <a:ext cx="7428344"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5348456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290484" y="3365557"/>
            <a:ext cx="6564224"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56058" y="4309919"/>
            <a:ext cx="74295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
        <p:nvSpPr>
          <p:cNvPr id="52" name="TextBox 51"/>
          <p:cNvSpPr txBox="1"/>
          <p:nvPr/>
        </p:nvSpPr>
        <p:spPr>
          <a:xfrm>
            <a:off x="696579" y="718458"/>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53" name="TextBox 52"/>
          <p:cNvSpPr txBox="1"/>
          <p:nvPr/>
        </p:nvSpPr>
        <p:spPr>
          <a:xfrm>
            <a:off x="7817473" y="2764972"/>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Tree>
    <p:extLst>
      <p:ext uri="{BB962C8B-B14F-4D97-AF65-F5344CB8AC3E}">
        <p14:creationId xmlns:p14="http://schemas.microsoft.com/office/powerpoint/2010/main" val="42623850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058" y="2134042"/>
            <a:ext cx="74295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856023" y="4657655"/>
            <a:ext cx="7428379"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4347401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56060" y="609600"/>
            <a:ext cx="7429499"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856058" y="2674463"/>
            <a:ext cx="2397674"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856059" y="3360263"/>
            <a:ext cx="2396432"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386075" y="2677635"/>
            <a:ext cx="2388289"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386075" y="3363435"/>
            <a:ext cx="238895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5889332" y="2674463"/>
            <a:ext cx="2396226"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5889332" y="3360263"/>
            <a:ext cx="2396226"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BCAD085-E8A6-8845-BD4E-CB4CCA059FC4}" type="datetimeFigureOut">
              <a:rPr lang="en-US" smtClean="0"/>
              <a:t>11/6/25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537780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56059" y="609600"/>
            <a:ext cx="74294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856060" y="4404596"/>
            <a:ext cx="239643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856060" y="2666998"/>
            <a:ext cx="239643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856060" y="4980859"/>
            <a:ext cx="239643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366790" y="4404596"/>
            <a:ext cx="24003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366790" y="2666998"/>
            <a:ext cx="2399205"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3365695" y="4980857"/>
            <a:ext cx="24003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5889426" y="4404595"/>
            <a:ext cx="2393056"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5889332" y="2666998"/>
            <a:ext cx="2396227"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5889332" y="4980855"/>
            <a:ext cx="2396226"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BCAD085-E8A6-8845-BD4E-CB4CCA059FC4}" type="datetimeFigureOut">
              <a:rPr lang="en-US" smtClean="0"/>
              <a:t>11/6/25</a:t>
            </a:fld>
            <a:endParaRPr lang="en-US"/>
          </a:p>
        </p:txBody>
      </p:sp>
      <p:sp>
        <p:nvSpPr>
          <p:cNvPr id="4" name="Footer Placeholder 3"/>
          <p:cNvSpPr>
            <a:spLocks noGrp="1"/>
          </p:cNvSpPr>
          <p:nvPr>
            <p:ph type="ftr" sz="quarter" idx="11"/>
          </p:nvPr>
        </p:nvSpPr>
        <p:spPr/>
        <p:txBody>
          <a:bodyPr/>
          <a:lstStyle>
            <a:lvl1pPr>
              <a:defRPr cap="all" baseline="0"/>
            </a:lvl1p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0022898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36923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1" y="609600"/>
            <a:ext cx="1503758"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56057" y="609600"/>
            <a:ext cx="5811443"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951442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9041774" cy="6858001"/>
            <a:chOff x="-14288" y="0"/>
            <a:chExt cx="9041774"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8352798"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856060" y="618518"/>
            <a:ext cx="7429499"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856060" y="2249487"/>
            <a:ext cx="74294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592691" y="5883277"/>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BCAD085-E8A6-8845-BD4E-CB4CCA059FC4}" type="datetimeFigureOut">
              <a:rPr lang="en-US" smtClean="0"/>
              <a:t>11/6/25</a:t>
            </a:fld>
            <a:endParaRPr lang="en-US"/>
          </a:p>
        </p:txBody>
      </p:sp>
      <p:sp>
        <p:nvSpPr>
          <p:cNvPr id="5" name="Footer Placeholder 4"/>
          <p:cNvSpPr>
            <a:spLocks noGrp="1"/>
          </p:cNvSpPr>
          <p:nvPr>
            <p:ph type="ftr" sz="quarter" idx="3"/>
          </p:nvPr>
        </p:nvSpPr>
        <p:spPr>
          <a:xfrm>
            <a:off x="856059" y="5883276"/>
            <a:ext cx="4679482"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707241" y="5883275"/>
            <a:ext cx="578317"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1921293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jpeg"/><Relationship Id="rId7" Type="http://schemas.openxmlformats.org/officeDocument/2006/relationships/diagramColors" Target="../diagrams/colors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1031" name="Group 1030">
            <a:extLst>
              <a:ext uri="{FF2B5EF4-FFF2-40B4-BE49-F238E27FC236}">
                <a16:creationId xmlns:a16="http://schemas.microsoft.com/office/drawing/2014/main" id="{316DCFC9-6877-407C-8170-608FCB8E35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9144002" cy="6858001"/>
            <a:chOff x="0" y="-1"/>
            <a:chExt cx="12192003" cy="6858001"/>
          </a:xfrm>
        </p:grpSpPr>
        <p:sp useBgFill="1">
          <p:nvSpPr>
            <p:cNvPr id="1032" name="Rectangle 1031">
              <a:extLst>
                <a:ext uri="{FF2B5EF4-FFF2-40B4-BE49-F238E27FC236}">
                  <a16:creationId xmlns:a16="http://schemas.microsoft.com/office/drawing/2014/main" id="{F7D8B73A-1349-4BA6-8F85-03A21ED56E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3" name="Picture 2">
              <a:extLst>
                <a:ext uri="{FF2B5EF4-FFF2-40B4-BE49-F238E27FC236}">
                  <a16:creationId xmlns:a16="http://schemas.microsoft.com/office/drawing/2014/main" id="{969ADA7C-B6B2-4FD7-AA5E-CC52AAE8CDBD}"/>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pic>
        <p:nvPicPr>
          <p:cNvPr id="1026" name="Picture 2" descr="Automated Diabetic Retinopathy Screening System Using Hybrid Simulated  Annealing and Ensemble Bagging Classifier">
            <a:extLst>
              <a:ext uri="{FF2B5EF4-FFF2-40B4-BE49-F238E27FC236}">
                <a16:creationId xmlns:a16="http://schemas.microsoft.com/office/drawing/2014/main" id="{3D7BE5AA-44DC-37EE-1AFA-05D4C87B3756}"/>
              </a:ext>
            </a:extLst>
          </p:cNvPr>
          <p:cNvPicPr>
            <a:picLocks noChangeAspect="1" noChangeArrowheads="1"/>
          </p:cNvPicPr>
          <p:nvPr/>
        </p:nvPicPr>
        <p:blipFill>
          <a:blip r:embed="rId4">
            <a:alphaModFix/>
            <a:extLst>
              <a:ext uri="{28A0092B-C50C-407E-A947-70E740481C1C}">
                <a14:useLocalDpi xmlns:a14="http://schemas.microsoft.com/office/drawing/2010/main" val="0"/>
              </a:ext>
            </a:extLst>
          </a:blip>
          <a:srcRect l="6839" r="2188" b="1"/>
          <a:stretch>
            <a:fillRect/>
          </a:stretch>
        </p:blipFill>
        <p:spPr bwMode="auto">
          <a:xfrm>
            <a:off x="2708" y="10"/>
            <a:ext cx="9141292" cy="6857990"/>
          </a:xfrm>
          <a:prstGeom prst="rect">
            <a:avLst/>
          </a:prstGeom>
          <a:noFill/>
          <a:extLst>
            <a:ext uri="{909E8E84-426E-40DD-AFC4-6F175D3DCCD1}">
              <a14:hiddenFill xmlns:a14="http://schemas.microsoft.com/office/drawing/2010/main">
                <a:solidFill>
                  <a:srgbClr val="FFFFFF"/>
                </a:solidFill>
              </a14:hiddenFill>
            </a:ext>
          </a:extLst>
        </p:spPr>
      </p:pic>
      <p:grpSp>
        <p:nvGrpSpPr>
          <p:cNvPr id="1035" name="Group 1034">
            <a:extLst>
              <a:ext uri="{FF2B5EF4-FFF2-40B4-BE49-F238E27FC236}">
                <a16:creationId xmlns:a16="http://schemas.microsoft.com/office/drawing/2014/main" id="{89353FE7-0D03-4AD2-8B8A-60A06F6BDA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54422" y="2235200"/>
            <a:ext cx="8236546" cy="2396067"/>
            <a:chOff x="605895" y="2235200"/>
            <a:chExt cx="10982062" cy="2396067"/>
          </a:xfrm>
        </p:grpSpPr>
        <p:sp>
          <p:nvSpPr>
            <p:cNvPr id="1036" name="Round Diagonal Corner Rectangle 7">
              <a:extLst>
                <a:ext uri="{FF2B5EF4-FFF2-40B4-BE49-F238E27FC236}">
                  <a16:creationId xmlns:a16="http://schemas.microsoft.com/office/drawing/2014/main" id="{0C7A0320-FBCC-4F40-AF6E-CE65FFB3DA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82333" y="2235200"/>
              <a:ext cx="7027334" cy="2396067"/>
            </a:xfrm>
            <a:prstGeom prst="round2DiagRect">
              <a:avLst>
                <a:gd name="adj1" fmla="val 9246"/>
                <a:gd name="adj2" fmla="val 0"/>
              </a:avLst>
            </a:prstGeom>
            <a:solidFill>
              <a:schemeClr val="bg1">
                <a:alpha val="80000"/>
              </a:schemeClr>
            </a:solidFill>
            <a:ln w="19050" cap="sq">
              <a:solidFill>
                <a:schemeClr val="tx2">
                  <a:alpha val="60000"/>
                </a:scheme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037" name="Group 1036">
              <a:extLst>
                <a:ext uri="{FF2B5EF4-FFF2-40B4-BE49-F238E27FC236}">
                  <a16:creationId xmlns:a16="http://schemas.microsoft.com/office/drawing/2014/main" id="{550A26E4-02C9-4F83-A334-0920B8CCF28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5895" y="2900097"/>
              <a:ext cx="10982062" cy="1211524"/>
              <a:chOff x="605895" y="2900097"/>
              <a:chExt cx="10982062" cy="1211524"/>
            </a:xfrm>
          </p:grpSpPr>
          <p:sp>
            <p:nvSpPr>
              <p:cNvPr id="1038" name="Freeform 32">
                <a:extLst>
                  <a:ext uri="{FF2B5EF4-FFF2-40B4-BE49-F238E27FC236}">
                    <a16:creationId xmlns:a16="http://schemas.microsoft.com/office/drawing/2014/main" id="{06617CD6-4185-402B-8E23-BC52780534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9653587" y="33797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39" name="Freeform 33">
                <a:extLst>
                  <a:ext uri="{FF2B5EF4-FFF2-40B4-BE49-F238E27FC236}">
                    <a16:creationId xmlns:a16="http://schemas.microsoft.com/office/drawing/2014/main" id="{2C305CC9-3511-47F4-BF11-BC635C30C91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0078244" y="33107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40" name="Freeform 34">
                <a:extLst>
                  <a:ext uri="{FF2B5EF4-FFF2-40B4-BE49-F238E27FC236}">
                    <a16:creationId xmlns:a16="http://schemas.microsoft.com/office/drawing/2014/main" id="{5C70C5D1-31E4-48B9-AEB6-6460A2B81F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1146631" y="35742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41" name="Freeform 37">
                <a:extLst>
                  <a:ext uri="{FF2B5EF4-FFF2-40B4-BE49-F238E27FC236}">
                    <a16:creationId xmlns:a16="http://schemas.microsoft.com/office/drawing/2014/main" id="{1F033CE1-D380-43F1-81EC-97B6C86F39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10230644" y="30345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42" name="Freeform 35">
                <a:extLst>
                  <a:ext uri="{FF2B5EF4-FFF2-40B4-BE49-F238E27FC236}">
                    <a16:creationId xmlns:a16="http://schemas.microsoft.com/office/drawing/2014/main" id="{6997F95D-DC27-48A3-850A-2308C3C080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034587" y="25627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43" name="Freeform 36">
                <a:extLst>
                  <a:ext uri="{FF2B5EF4-FFF2-40B4-BE49-F238E27FC236}">
                    <a16:creationId xmlns:a16="http://schemas.microsoft.com/office/drawing/2014/main" id="{569AE469-76B7-4FFE-B68B-0D7A77413F2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0747375" y="32326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44" name="Freeform 38">
                <a:extLst>
                  <a:ext uri="{FF2B5EF4-FFF2-40B4-BE49-F238E27FC236}">
                    <a16:creationId xmlns:a16="http://schemas.microsoft.com/office/drawing/2014/main" id="{DD99CF64-0E82-4D1A-BD2A-08942182F42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1399044" y="30953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45" name="Freeform 39">
                <a:extLst>
                  <a:ext uri="{FF2B5EF4-FFF2-40B4-BE49-F238E27FC236}">
                    <a16:creationId xmlns:a16="http://schemas.microsoft.com/office/drawing/2014/main" id="{98C12D33-1747-4B24-89ED-F441AE4A0C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353675" y="21531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46" name="Freeform 40">
                <a:extLst>
                  <a:ext uri="{FF2B5EF4-FFF2-40B4-BE49-F238E27FC236}">
                    <a16:creationId xmlns:a16="http://schemas.microsoft.com/office/drawing/2014/main" id="{A60200CC-BAEC-4310-8C9B-F7BB783E98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9848850" y="33088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47" name="Rectangle 41">
                <a:extLst>
                  <a:ext uri="{FF2B5EF4-FFF2-40B4-BE49-F238E27FC236}">
                    <a16:creationId xmlns:a16="http://schemas.microsoft.com/office/drawing/2014/main" id="{2A7F40BF-B0BE-4B09-87EE-F56632B7ED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5400000">
                <a:off x="9721056" y="32842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48" name="Freeform 32">
                <a:extLst>
                  <a:ext uri="{FF2B5EF4-FFF2-40B4-BE49-F238E27FC236}">
                    <a16:creationId xmlns:a16="http://schemas.microsoft.com/office/drawing/2014/main" id="{353978AF-8FB9-4A61-A2EA-1995A14F3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2122751" y="35321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49" name="Freeform 33">
                <a:extLst>
                  <a:ext uri="{FF2B5EF4-FFF2-40B4-BE49-F238E27FC236}">
                    <a16:creationId xmlns:a16="http://schemas.microsoft.com/office/drawing/2014/main" id="{B20F89C3-4BAD-42AA-8D31-6F6DF17FE9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1958445" y="34631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50" name="Freeform 34">
                <a:extLst>
                  <a:ext uri="{FF2B5EF4-FFF2-40B4-BE49-F238E27FC236}">
                    <a16:creationId xmlns:a16="http://schemas.microsoft.com/office/drawing/2014/main" id="{A60FE276-3FF2-4622-BF99-D4E4B249E5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858308" y="37266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51" name="Freeform 37">
                <a:extLst>
                  <a:ext uri="{FF2B5EF4-FFF2-40B4-BE49-F238E27FC236}">
                    <a16:creationId xmlns:a16="http://schemas.microsoft.com/office/drawing/2014/main" id="{B05A0D3F-808B-48D6-A821-1FE9E86E8C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1658407" y="31869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52" name="Freeform 35">
                <a:extLst>
                  <a:ext uri="{FF2B5EF4-FFF2-40B4-BE49-F238E27FC236}">
                    <a16:creationId xmlns:a16="http://schemas.microsoft.com/office/drawing/2014/main" id="{69F7D438-BAA0-4DAD-9BC5-198B677A75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860814" y="27151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53" name="Freeform 36">
                <a:extLst>
                  <a:ext uri="{FF2B5EF4-FFF2-40B4-BE49-F238E27FC236}">
                    <a16:creationId xmlns:a16="http://schemas.microsoft.com/office/drawing/2014/main" id="{EC63B186-43B8-4552-AFDB-A544240A7C5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1289314" y="33850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54" name="Freeform 38">
                <a:extLst>
                  <a:ext uri="{FF2B5EF4-FFF2-40B4-BE49-F238E27FC236}">
                    <a16:creationId xmlns:a16="http://schemas.microsoft.com/office/drawing/2014/main" id="{8542E82D-01AD-4BD8-8C5F-A6CDAD039B0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605895" y="32477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55" name="Freeform 39">
                <a:extLst>
                  <a:ext uri="{FF2B5EF4-FFF2-40B4-BE49-F238E27FC236}">
                    <a16:creationId xmlns:a16="http://schemas.microsoft.com/office/drawing/2014/main" id="{6285CF32-2BD3-47D0-9A6C-3EE7FD6397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532202" y="23055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56" name="Freeform 40">
                <a:extLst>
                  <a:ext uri="{FF2B5EF4-FFF2-40B4-BE49-F238E27FC236}">
                    <a16:creationId xmlns:a16="http://schemas.microsoft.com/office/drawing/2014/main" id="{FA36D129-7B33-4379-B9EE-5624B95766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2154501" y="34612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sp>
            <p:nvSpPr>
              <p:cNvPr id="1057" name="Rectangle 41">
                <a:extLst>
                  <a:ext uri="{FF2B5EF4-FFF2-40B4-BE49-F238E27FC236}">
                    <a16:creationId xmlns:a16="http://schemas.microsoft.com/office/drawing/2014/main" id="{0229A187-4E69-4262-B001-C5F0B55225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16200000" flipH="1">
                <a:off x="2448983" y="34366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txBody>
              <a:bodyPr/>
              <a:lstStyle/>
              <a:p>
                <a:endParaRPr lang="en-US"/>
              </a:p>
            </p:txBody>
          </p:sp>
        </p:grpSp>
      </p:grpSp>
      <p:sp>
        <p:nvSpPr>
          <p:cNvPr id="2" name="Title 1"/>
          <p:cNvSpPr>
            <a:spLocks noGrp="1"/>
          </p:cNvSpPr>
          <p:nvPr>
            <p:ph type="ctrTitle"/>
          </p:nvPr>
        </p:nvSpPr>
        <p:spPr>
          <a:xfrm>
            <a:off x="2000250" y="2328334"/>
            <a:ext cx="5143500" cy="903551"/>
          </a:xfrm>
        </p:spPr>
        <p:txBody>
          <a:bodyPr>
            <a:normAutofit fontScale="90000"/>
          </a:bodyPr>
          <a:lstStyle/>
          <a:p>
            <a:pPr algn="ctr"/>
            <a:r>
              <a:rPr lang="en-US" sz="2000" dirty="0">
                <a:latin typeface="Segoe UI Black" panose="020B0A02040204020203" pitchFamily="34" charset="0"/>
                <a:ea typeface="Segoe UI Black" panose="020B0A02040204020203" pitchFamily="34" charset="0"/>
              </a:rPr>
              <a:t>Autonomous Artificial Intelligence for Diabetic Retinopathy Screening</a:t>
            </a:r>
          </a:p>
        </p:txBody>
      </p:sp>
      <p:sp>
        <p:nvSpPr>
          <p:cNvPr id="3" name="Subtitle 2"/>
          <p:cNvSpPr>
            <a:spLocks noGrp="1"/>
          </p:cNvSpPr>
          <p:nvPr>
            <p:ph type="subTitle" idx="1"/>
          </p:nvPr>
        </p:nvSpPr>
        <p:spPr>
          <a:xfrm>
            <a:off x="2000250" y="3231886"/>
            <a:ext cx="5143500" cy="1351752"/>
          </a:xfrm>
        </p:spPr>
        <p:txBody>
          <a:bodyPr>
            <a:normAutofit/>
          </a:bodyPr>
          <a:lstStyle/>
          <a:p>
            <a:pPr algn="ctr">
              <a:lnSpc>
                <a:spcPct val="110000"/>
              </a:lnSpc>
            </a:pPr>
            <a:r>
              <a:rPr lang="en-US" sz="800" dirty="0">
                <a:solidFill>
                  <a:schemeClr val="tx1"/>
                </a:solidFill>
                <a:latin typeface="Segoe UI Semibold" panose="020B0702040204020203" pitchFamily="34" charset="0"/>
                <a:cs typeface="Segoe UI Semibold" panose="020B0702040204020203" pitchFamily="34" charset="0"/>
              </a:rPr>
              <a:t>Student Name: Manpreet </a:t>
            </a:r>
            <a:r>
              <a:rPr lang="en-US" sz="800" dirty="0" err="1">
                <a:solidFill>
                  <a:schemeClr val="tx1"/>
                </a:solidFill>
                <a:latin typeface="Segoe UI Semibold" panose="020B0702040204020203" pitchFamily="34" charset="0"/>
                <a:cs typeface="Segoe UI Semibold" panose="020B0702040204020203" pitchFamily="34" charset="0"/>
              </a:rPr>
              <a:t>kaur</a:t>
            </a:r>
            <a:endParaRPr lang="en-US" sz="800" dirty="0">
              <a:solidFill>
                <a:schemeClr val="tx1"/>
              </a:solidFill>
              <a:latin typeface="Segoe UI Semibold" panose="020B0702040204020203" pitchFamily="34" charset="0"/>
              <a:cs typeface="Segoe UI Semibold" panose="020B0702040204020203" pitchFamily="34" charset="0"/>
            </a:endParaRPr>
          </a:p>
          <a:p>
            <a:pPr algn="ctr">
              <a:lnSpc>
                <a:spcPct val="110000"/>
              </a:lnSpc>
            </a:pPr>
            <a:r>
              <a:rPr lang="en-US" sz="800" dirty="0">
                <a:solidFill>
                  <a:schemeClr val="tx1"/>
                </a:solidFill>
                <a:latin typeface="Segoe UI Semibold" panose="020B0702040204020203" pitchFamily="34" charset="0"/>
                <a:cs typeface="Segoe UI Semibold" panose="020B0702040204020203" pitchFamily="34" charset="0"/>
              </a:rPr>
              <a:t>Student ID: 2246813</a:t>
            </a:r>
          </a:p>
          <a:p>
            <a:pPr algn="ctr">
              <a:lnSpc>
                <a:spcPct val="110000"/>
              </a:lnSpc>
            </a:pPr>
            <a:r>
              <a:rPr lang="en-US" sz="800" dirty="0">
                <a:solidFill>
                  <a:schemeClr val="tx1"/>
                </a:solidFill>
                <a:latin typeface="Segoe UI Semibold" panose="020B0702040204020203" pitchFamily="34" charset="0"/>
                <a:cs typeface="Segoe UI Semibold" panose="020B0702040204020203" pitchFamily="34" charset="0"/>
              </a:rPr>
              <a:t>Module Code: BMHP6026</a:t>
            </a:r>
          </a:p>
          <a:p>
            <a:pPr algn="ctr">
              <a:lnSpc>
                <a:spcPct val="110000"/>
              </a:lnSpc>
            </a:pPr>
            <a:r>
              <a:rPr lang="en-US" sz="800" dirty="0">
                <a:solidFill>
                  <a:schemeClr val="tx1"/>
                </a:solidFill>
                <a:latin typeface="Segoe UI Semibold" panose="020B0702040204020203" pitchFamily="34" charset="0"/>
                <a:cs typeface="Segoe UI Semibold" panose="020B0702040204020203" pitchFamily="34" charset="0"/>
              </a:rPr>
              <a:t>Lecturer: Lecturer’s Name: </a:t>
            </a:r>
            <a:r>
              <a:rPr lang="en-US" sz="800" dirty="0" err="1">
                <a:solidFill>
                  <a:schemeClr val="tx1"/>
                </a:solidFill>
                <a:latin typeface="Segoe UI Semibold" panose="020B0702040204020203" pitchFamily="34" charset="0"/>
                <a:cs typeface="Segoe UI Semibold" panose="020B0702040204020203" pitchFamily="34" charset="0"/>
              </a:rPr>
              <a:t>zakiyyah</a:t>
            </a:r>
            <a:r>
              <a:rPr lang="en-US" sz="800" dirty="0">
                <a:solidFill>
                  <a:schemeClr val="tx1"/>
                </a:solidFill>
                <a:latin typeface="Segoe UI Semibold" panose="020B0702040204020203" pitchFamily="34" charset="0"/>
                <a:cs typeface="Segoe UI Semibold" panose="020B0702040204020203" pitchFamily="34" charset="0"/>
              </a:rPr>
              <a:t>  </a:t>
            </a:r>
            <a:r>
              <a:rPr lang="en-US" sz="800" dirty="0" err="1">
                <a:solidFill>
                  <a:schemeClr val="tx1"/>
                </a:solidFill>
                <a:latin typeface="Segoe UI Semibold" panose="020B0702040204020203" pitchFamily="34" charset="0"/>
                <a:cs typeface="Segoe UI Semibold" panose="020B0702040204020203" pitchFamily="34" charset="0"/>
              </a:rPr>
              <a:t>ahmed</a:t>
            </a:r>
            <a:endParaRPr lang="en-US" sz="800" dirty="0">
              <a:solidFill>
                <a:schemeClr val="tx1"/>
              </a:solidFill>
              <a:latin typeface="Segoe UI Semibold" panose="020B0702040204020203" pitchFamily="34" charset="0"/>
              <a:cs typeface="Segoe UI Semibold" panose="020B0702040204020203" pitchFamily="34" charset="0"/>
            </a:endParaRPr>
          </a:p>
          <a:p>
            <a:pPr algn="ctr">
              <a:lnSpc>
                <a:spcPct val="110000"/>
              </a:lnSpc>
            </a:pPr>
            <a:r>
              <a:rPr lang="en-US" sz="800" dirty="0">
                <a:solidFill>
                  <a:schemeClr val="tx1"/>
                </a:solidFill>
                <a:latin typeface="Segoe UI Semibold" panose="020B0702040204020203" pitchFamily="34" charset="0"/>
                <a:cs typeface="Segoe UI Semibold" panose="020B0702040204020203" pitchFamily="34" charset="0"/>
              </a:rPr>
              <a:t>Focus Areas: Workforce and Service Delivery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6059" y="618518"/>
            <a:ext cx="7429499" cy="1478570"/>
          </a:xfrm>
        </p:spPr>
        <p:txBody>
          <a:bodyPr>
            <a:normAutofit/>
          </a:bodyPr>
          <a:lstStyle/>
          <a:p>
            <a:r>
              <a:rPr lang="en-US">
                <a:latin typeface="Segoe UI Black" panose="020B0A02040204020203" pitchFamily="34" charset="0"/>
                <a:ea typeface="Segoe UI Black" panose="020B0A02040204020203" pitchFamily="34" charset="0"/>
              </a:rPr>
              <a:t>Introduction</a:t>
            </a:r>
          </a:p>
        </p:txBody>
      </p:sp>
      <p:graphicFrame>
        <p:nvGraphicFramePr>
          <p:cNvPr id="5" name="Content Placeholder 2">
            <a:extLst>
              <a:ext uri="{FF2B5EF4-FFF2-40B4-BE49-F238E27FC236}">
                <a16:creationId xmlns:a16="http://schemas.microsoft.com/office/drawing/2014/main" id="{E46728B3-9554-D4EA-342A-759522078D9F}"/>
              </a:ext>
            </a:extLst>
          </p:cNvPr>
          <p:cNvGraphicFramePr>
            <a:graphicFrameLocks noGrp="1"/>
          </p:cNvGraphicFramePr>
          <p:nvPr>
            <p:ph idx="1"/>
            <p:extLst>
              <p:ext uri="{D42A27DB-BD31-4B8C-83A1-F6EECF244321}">
                <p14:modId xmlns:p14="http://schemas.microsoft.com/office/powerpoint/2010/main" val="450256395"/>
              </p:ext>
            </p:extLst>
          </p:nvPr>
        </p:nvGraphicFramePr>
        <p:xfrm>
          <a:off x="856059" y="2418820"/>
          <a:ext cx="7429500" cy="31427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a:extLst>
            <a:ext uri="{FF2B5EF4-FFF2-40B4-BE49-F238E27FC236}">
              <a16:creationId xmlns:a16="http://schemas.microsoft.com/office/drawing/2014/main" id="{6EFE7064-AE40-9666-C76E-C327C62420F4}"/>
            </a:ext>
          </a:extLst>
        </p:cNvPr>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9144002"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A6FC272F-16C9-2338-EA71-B6ADC55FA055}"/>
              </a:ext>
            </a:extLst>
          </p:cNvPr>
          <p:cNvSpPr>
            <a:spLocks noGrp="1"/>
          </p:cNvSpPr>
          <p:nvPr>
            <p:ph type="title"/>
          </p:nvPr>
        </p:nvSpPr>
        <p:spPr>
          <a:xfrm>
            <a:off x="3747522" y="618518"/>
            <a:ext cx="4538035" cy="1478570"/>
          </a:xfrm>
        </p:spPr>
        <p:txBody>
          <a:bodyPr>
            <a:normAutofit/>
          </a:bodyPr>
          <a:lstStyle/>
          <a:p>
            <a:r>
              <a:rPr lang="en-US">
                <a:latin typeface="Segoe UI Black" panose="020B0A02040204020203" pitchFamily="34" charset="0"/>
                <a:ea typeface="Segoe UI Black" panose="020B0A02040204020203" pitchFamily="34" charset="0"/>
              </a:rPr>
              <a:t>Overview of the Innovation</a:t>
            </a:r>
          </a:p>
        </p:txBody>
      </p:sp>
      <p:pic>
        <p:nvPicPr>
          <p:cNvPr id="5" name="Picture 4" descr="Scan of a human brain in a neurology clinic">
            <a:extLst>
              <a:ext uri="{FF2B5EF4-FFF2-40B4-BE49-F238E27FC236}">
                <a16:creationId xmlns:a16="http://schemas.microsoft.com/office/drawing/2014/main" id="{ED0B002B-025A-3C8F-1550-3BC9AFA21BC0}"/>
              </a:ext>
            </a:extLst>
          </p:cNvPr>
          <p:cNvPicPr>
            <a:picLocks noChangeAspect="1"/>
          </p:cNvPicPr>
          <p:nvPr/>
        </p:nvPicPr>
        <p:blipFill>
          <a:blip r:embed="rId5"/>
          <a:srcRect l="55733" r="6246"/>
          <a:stretch>
            <a:fillRect/>
          </a:stretch>
        </p:blipFill>
        <p:spPr>
          <a:xfrm>
            <a:off x="-4197" y="10"/>
            <a:ext cx="3476686"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728807"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grpSp>
      <p:sp>
        <p:nvSpPr>
          <p:cNvPr id="3" name="Content Placeholder 2">
            <a:extLst>
              <a:ext uri="{FF2B5EF4-FFF2-40B4-BE49-F238E27FC236}">
                <a16:creationId xmlns:a16="http://schemas.microsoft.com/office/drawing/2014/main" id="{2A88ED61-5A20-03B4-D918-0FFDAC115E09}"/>
              </a:ext>
            </a:extLst>
          </p:cNvPr>
          <p:cNvSpPr>
            <a:spLocks noGrp="1"/>
          </p:cNvSpPr>
          <p:nvPr>
            <p:ph idx="1"/>
          </p:nvPr>
        </p:nvSpPr>
        <p:spPr>
          <a:xfrm>
            <a:off x="3726718" y="2249487"/>
            <a:ext cx="4558840" cy="3541714"/>
          </a:xfrm>
        </p:spPr>
        <p:txBody>
          <a:bodyPr>
            <a:normAutofit/>
          </a:bodyPr>
          <a:lstStyle/>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Autonomous AI analyses retinal photographs with deep learning to detect referable diabetic retinopathy at the point of care (Wolf et al., 2024).</a:t>
            </a:r>
          </a:p>
          <a:p>
            <a:pPr>
              <a:lnSpc>
                <a:spcPct val="110000"/>
              </a:lnSpc>
            </a:pPr>
            <a:endParaRPr lang="en-US" sz="10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The system gives a clear binary result that directs either immediate referral or reassurance to the patient (Nguyen et al., 2022).</a:t>
            </a:r>
          </a:p>
          <a:p>
            <a:pPr>
              <a:lnSpc>
                <a:spcPct val="110000"/>
              </a:lnSpc>
            </a:pPr>
            <a:endParaRPr lang="en-US" sz="10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IDx DR gained regulatory authorisation and acts as the first widely adopted autonomous diagnostic example in medicine (Liu et al., 2021).</a:t>
            </a:r>
          </a:p>
          <a:p>
            <a:pPr>
              <a:lnSpc>
                <a:spcPct val="110000"/>
              </a:lnSpc>
            </a:pPr>
            <a:endParaRPr lang="en-US" sz="10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Implementations appear in primary care community clinics and screening pilots improving reach for underserved populations and equity (Khan et al., 2025).</a:t>
            </a:r>
          </a:p>
        </p:txBody>
      </p:sp>
    </p:spTree>
    <p:extLst>
      <p:ext uri="{BB962C8B-B14F-4D97-AF65-F5344CB8AC3E}">
        <p14:creationId xmlns:p14="http://schemas.microsoft.com/office/powerpoint/2010/main" val="2164167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a:extLst>
            <a:ext uri="{FF2B5EF4-FFF2-40B4-BE49-F238E27FC236}">
              <a16:creationId xmlns:a16="http://schemas.microsoft.com/office/drawing/2014/main" id="{69B16009-78CD-CA8E-B9A3-67BC2540E737}"/>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863DD4-C958-3CA2-A5F2-FC84EFB12E12}"/>
              </a:ext>
            </a:extLst>
          </p:cNvPr>
          <p:cNvSpPr>
            <a:spLocks noGrp="1"/>
          </p:cNvSpPr>
          <p:nvPr>
            <p:ph type="title"/>
          </p:nvPr>
        </p:nvSpPr>
        <p:spPr>
          <a:xfrm>
            <a:off x="856059" y="618518"/>
            <a:ext cx="7429499" cy="1478570"/>
          </a:xfrm>
        </p:spPr>
        <p:txBody>
          <a:bodyPr>
            <a:normAutofit/>
          </a:bodyPr>
          <a:lstStyle/>
          <a:p>
            <a:r>
              <a:rPr lang="en-US">
                <a:latin typeface="Segoe UI Black" panose="020B0A02040204020203" pitchFamily="34" charset="0"/>
                <a:ea typeface="Segoe UI Black" panose="020B0A02040204020203" pitchFamily="34" charset="0"/>
              </a:rPr>
              <a:t>Overview of the Innovation Cont.</a:t>
            </a:r>
          </a:p>
        </p:txBody>
      </p:sp>
      <p:graphicFrame>
        <p:nvGraphicFramePr>
          <p:cNvPr id="5" name="Content Placeholder 2">
            <a:extLst>
              <a:ext uri="{FF2B5EF4-FFF2-40B4-BE49-F238E27FC236}">
                <a16:creationId xmlns:a16="http://schemas.microsoft.com/office/drawing/2014/main" id="{5592D668-F049-66BA-4EB2-1F8EF77440D8}"/>
              </a:ext>
            </a:extLst>
          </p:cNvPr>
          <p:cNvGraphicFramePr>
            <a:graphicFrameLocks noGrp="1"/>
          </p:cNvGraphicFramePr>
          <p:nvPr>
            <p:ph idx="1"/>
            <p:extLst>
              <p:ext uri="{D42A27DB-BD31-4B8C-83A1-F6EECF244321}">
                <p14:modId xmlns:p14="http://schemas.microsoft.com/office/powerpoint/2010/main" val="3987206482"/>
              </p:ext>
            </p:extLst>
          </p:nvPr>
        </p:nvGraphicFramePr>
        <p:xfrm>
          <a:off x="856058" y="2440771"/>
          <a:ext cx="7429499" cy="358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8055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a:extLst>
            <a:ext uri="{FF2B5EF4-FFF2-40B4-BE49-F238E27FC236}">
              <a16:creationId xmlns:a16="http://schemas.microsoft.com/office/drawing/2014/main" id="{3106F4BC-4118-D3A1-0E24-D834FDAA7D07}"/>
            </a:ext>
          </a:extLst>
        </p:cNvPr>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9144002"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E2CC74F9-F84A-B701-A9F8-1C1A33B7959B}"/>
              </a:ext>
            </a:extLst>
          </p:cNvPr>
          <p:cNvSpPr>
            <a:spLocks noGrp="1"/>
          </p:cNvSpPr>
          <p:nvPr>
            <p:ph type="title"/>
          </p:nvPr>
        </p:nvSpPr>
        <p:spPr>
          <a:xfrm>
            <a:off x="3747522" y="618518"/>
            <a:ext cx="4538035" cy="1478570"/>
          </a:xfrm>
        </p:spPr>
        <p:txBody>
          <a:bodyPr>
            <a:normAutofit/>
          </a:bodyPr>
          <a:lstStyle/>
          <a:p>
            <a:r>
              <a:rPr lang="en-US">
                <a:latin typeface="Segoe UI Black" panose="020B0A02040204020203" pitchFamily="34" charset="0"/>
                <a:ea typeface="Segoe UI Black" panose="020B0A02040204020203" pitchFamily="34" charset="0"/>
              </a:rPr>
              <a:t>Impact on Workforce</a:t>
            </a:r>
          </a:p>
        </p:txBody>
      </p:sp>
      <p:pic>
        <p:nvPicPr>
          <p:cNvPr id="5" name="Picture 4">
            <a:extLst>
              <a:ext uri="{FF2B5EF4-FFF2-40B4-BE49-F238E27FC236}">
                <a16:creationId xmlns:a16="http://schemas.microsoft.com/office/drawing/2014/main" id="{1118844B-86F0-3DED-A7BC-633893D27F2A}"/>
              </a:ext>
            </a:extLst>
          </p:cNvPr>
          <p:cNvPicPr>
            <a:picLocks noChangeAspect="1"/>
          </p:cNvPicPr>
          <p:nvPr/>
        </p:nvPicPr>
        <p:blipFill>
          <a:blip r:embed="rId5"/>
          <a:srcRect l="51693" r="19790"/>
          <a:stretch>
            <a:fillRect/>
          </a:stretch>
        </p:blipFill>
        <p:spPr>
          <a:xfrm>
            <a:off x="-4197" y="10"/>
            <a:ext cx="3476686"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728807"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grpSp>
      <p:sp>
        <p:nvSpPr>
          <p:cNvPr id="3" name="Content Placeholder 2">
            <a:extLst>
              <a:ext uri="{FF2B5EF4-FFF2-40B4-BE49-F238E27FC236}">
                <a16:creationId xmlns:a16="http://schemas.microsoft.com/office/drawing/2014/main" id="{8E3FCD5A-C83A-1B26-7739-DA75EC0E4DB3}"/>
              </a:ext>
            </a:extLst>
          </p:cNvPr>
          <p:cNvSpPr>
            <a:spLocks noGrp="1"/>
          </p:cNvSpPr>
          <p:nvPr>
            <p:ph idx="1"/>
          </p:nvPr>
        </p:nvSpPr>
        <p:spPr>
          <a:xfrm>
            <a:off x="3726718" y="2249487"/>
            <a:ext cx="4558840" cy="3541714"/>
          </a:xfrm>
        </p:spPr>
        <p:txBody>
          <a:bodyPr>
            <a:normAutofit/>
          </a:bodyPr>
          <a:lstStyle/>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Autonomous AI shifts screening from ophthalmologists to nurses and technicians who now capture images and deliver results (Wolf et al., 2024).</a:t>
            </a:r>
          </a:p>
          <a:p>
            <a:pPr>
              <a:lnSpc>
                <a:spcPct val="110000"/>
              </a:lnSpc>
            </a:pPr>
            <a:endParaRPr lang="en-US" sz="10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This redistribution reduces specialist workload but requires new clinical competencies and training for non-specialist staff (</a:t>
            </a:r>
            <a:r>
              <a:rPr lang="en-US" sz="1000" err="1">
                <a:latin typeface="Segoe UI Semibold" panose="020B0702040204020203" pitchFamily="34" charset="0"/>
                <a:ea typeface="Segoe UI Black" panose="020B0A02040204020203" pitchFamily="34" charset="0"/>
                <a:cs typeface="Segoe UI Semibold" panose="020B0702040204020203" pitchFamily="34" charset="0"/>
              </a:rPr>
              <a:t>Yenice</a:t>
            </a:r>
            <a:r>
              <a:rPr lang="en-US" sz="1000">
                <a:latin typeface="Segoe UI Semibold" panose="020B0702040204020203" pitchFamily="34" charset="0"/>
                <a:ea typeface="Segoe UI Black" panose="020B0A02040204020203" pitchFamily="34" charset="0"/>
                <a:cs typeface="Segoe UI Semibold" panose="020B0702040204020203" pitchFamily="34" charset="0"/>
              </a:rPr>
              <a:t>, 2021).</a:t>
            </a:r>
          </a:p>
          <a:p>
            <a:pPr>
              <a:lnSpc>
                <a:spcPct val="110000"/>
              </a:lnSpc>
            </a:pPr>
            <a:endParaRPr lang="en-US" sz="10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Training focuses on image quality, patient communication, and understanding AI results to ensure safe clinical interpretation (Opie, 2021).</a:t>
            </a:r>
          </a:p>
          <a:p>
            <a:pPr>
              <a:lnSpc>
                <a:spcPct val="110000"/>
              </a:lnSpc>
            </a:pPr>
            <a:endParaRPr lang="en-US" sz="10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Continuous competency checks and audits maintain image standards and prevent diagnostic errors linked with poor capture quality (Chappell et al., 2021).</a:t>
            </a:r>
          </a:p>
        </p:txBody>
      </p:sp>
    </p:spTree>
    <p:extLst>
      <p:ext uri="{BB962C8B-B14F-4D97-AF65-F5344CB8AC3E}">
        <p14:creationId xmlns:p14="http://schemas.microsoft.com/office/powerpoint/2010/main" val="4129272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ADD7D400-D081-FEB7-4603-93363FF573F0}"/>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BFC9644-673A-459F-B3C5-9310A4E50E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ADB9295-9645-4BF2-ADFD-75800B7FAD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716" y="0"/>
            <a:ext cx="915604" cy="6858001"/>
            <a:chOff x="-14288" y="0"/>
            <a:chExt cx="1220788" cy="6858001"/>
          </a:xfrm>
          <a:solidFill>
            <a:schemeClr val="bg2">
              <a:lumMod val="60000"/>
              <a:lumOff val="40000"/>
              <a:alpha val="60000"/>
            </a:schemeClr>
          </a:solidFill>
        </p:grpSpPr>
        <p:sp>
          <p:nvSpPr>
            <p:cNvPr id="11" name="Rectangle 5">
              <a:extLst>
                <a:ext uri="{FF2B5EF4-FFF2-40B4-BE49-F238E27FC236}">
                  <a16:creationId xmlns:a16="http://schemas.microsoft.com/office/drawing/2014/main" id="{95B061E9-E435-4E1B-B160-96584A11669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US"/>
            </a:p>
          </p:txBody>
        </p:sp>
        <p:sp>
          <p:nvSpPr>
            <p:cNvPr id="12" name="Freeform 6">
              <a:extLst>
                <a:ext uri="{FF2B5EF4-FFF2-40B4-BE49-F238E27FC236}">
                  <a16:creationId xmlns:a16="http://schemas.microsoft.com/office/drawing/2014/main" id="{3CD7972E-7D38-40EE-A80B-E2A848811E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3" name="Freeform 7">
              <a:extLst>
                <a:ext uri="{FF2B5EF4-FFF2-40B4-BE49-F238E27FC236}">
                  <a16:creationId xmlns:a16="http://schemas.microsoft.com/office/drawing/2014/main" id="{524A3B55-746F-419F-8CFF-5F3A4BE143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4" name="Freeform 8">
              <a:extLst>
                <a:ext uri="{FF2B5EF4-FFF2-40B4-BE49-F238E27FC236}">
                  <a16:creationId xmlns:a16="http://schemas.microsoft.com/office/drawing/2014/main" id="{9C63219B-AD72-4494-935E-F5C70DB549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5" name="Freeform 9">
              <a:extLst>
                <a:ext uri="{FF2B5EF4-FFF2-40B4-BE49-F238E27FC236}">
                  <a16:creationId xmlns:a16="http://schemas.microsoft.com/office/drawing/2014/main" id="{15B41FD2-05E2-44E7-8760-09E65D1C60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6" name="Freeform 10">
              <a:extLst>
                <a:ext uri="{FF2B5EF4-FFF2-40B4-BE49-F238E27FC236}">
                  <a16:creationId xmlns:a16="http://schemas.microsoft.com/office/drawing/2014/main" id="{FE6D63D0-3347-4EE2-8F65-F1C32168FA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7" name="Freeform 11">
              <a:extLst>
                <a:ext uri="{FF2B5EF4-FFF2-40B4-BE49-F238E27FC236}">
                  <a16:creationId xmlns:a16="http://schemas.microsoft.com/office/drawing/2014/main" id="{538A46A3-DB16-45D5-B636-03EFE39FE9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8" name="Freeform 12">
              <a:extLst>
                <a:ext uri="{FF2B5EF4-FFF2-40B4-BE49-F238E27FC236}">
                  <a16:creationId xmlns:a16="http://schemas.microsoft.com/office/drawing/2014/main" id="{0B8A2B0E-823F-4BE8-9359-45143BB124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9" name="Freeform 13">
              <a:extLst>
                <a:ext uri="{FF2B5EF4-FFF2-40B4-BE49-F238E27FC236}">
                  <a16:creationId xmlns:a16="http://schemas.microsoft.com/office/drawing/2014/main" id="{44516B3C-A8BE-46FC-B643-3DFEB7F283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0" name="Freeform 14">
              <a:extLst>
                <a:ext uri="{FF2B5EF4-FFF2-40B4-BE49-F238E27FC236}">
                  <a16:creationId xmlns:a16="http://schemas.microsoft.com/office/drawing/2014/main" id="{59FD699C-3920-4E57-BE27-165A3F036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1" name="Freeform 15">
              <a:extLst>
                <a:ext uri="{FF2B5EF4-FFF2-40B4-BE49-F238E27FC236}">
                  <a16:creationId xmlns:a16="http://schemas.microsoft.com/office/drawing/2014/main" id="{0FB0C02E-3F53-4889-8ADF-80DBC43F69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2" name="Line 16">
              <a:extLst>
                <a:ext uri="{FF2B5EF4-FFF2-40B4-BE49-F238E27FC236}">
                  <a16:creationId xmlns:a16="http://schemas.microsoft.com/office/drawing/2014/main" id="{F8A0C89C-946F-4BCD-8A27-BB73E37FE52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US"/>
            </a:p>
          </p:txBody>
        </p:sp>
        <p:sp>
          <p:nvSpPr>
            <p:cNvPr id="23" name="Freeform 17">
              <a:extLst>
                <a:ext uri="{FF2B5EF4-FFF2-40B4-BE49-F238E27FC236}">
                  <a16:creationId xmlns:a16="http://schemas.microsoft.com/office/drawing/2014/main" id="{70C83EAF-4E92-4849-A240-B257871DC0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4" name="Freeform 18">
              <a:extLst>
                <a:ext uri="{FF2B5EF4-FFF2-40B4-BE49-F238E27FC236}">
                  <a16:creationId xmlns:a16="http://schemas.microsoft.com/office/drawing/2014/main" id="{320FD164-4D7A-469C-B3F4-B926BFACF5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5" name="Freeform 19">
              <a:extLst>
                <a:ext uri="{FF2B5EF4-FFF2-40B4-BE49-F238E27FC236}">
                  <a16:creationId xmlns:a16="http://schemas.microsoft.com/office/drawing/2014/main" id="{F6E14D9A-4E63-48FF-95C5-9E8DDFF86C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6" name="Freeform 20">
              <a:extLst>
                <a:ext uri="{FF2B5EF4-FFF2-40B4-BE49-F238E27FC236}">
                  <a16:creationId xmlns:a16="http://schemas.microsoft.com/office/drawing/2014/main" id="{F3DCD24F-3CA8-4404-B22C-E4C928995F3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7" name="Rectangle 21">
              <a:extLst>
                <a:ext uri="{FF2B5EF4-FFF2-40B4-BE49-F238E27FC236}">
                  <a16:creationId xmlns:a16="http://schemas.microsoft.com/office/drawing/2014/main" id="{8AD2E827-32A3-4BE4-9CC6-8315629177A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US"/>
            </a:p>
          </p:txBody>
        </p:sp>
        <p:sp>
          <p:nvSpPr>
            <p:cNvPr id="28" name="Freeform 22">
              <a:extLst>
                <a:ext uri="{FF2B5EF4-FFF2-40B4-BE49-F238E27FC236}">
                  <a16:creationId xmlns:a16="http://schemas.microsoft.com/office/drawing/2014/main" id="{47FB2CCC-1230-494F-B2D1-F05E5B8EDF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9" name="Freeform 23">
              <a:extLst>
                <a:ext uri="{FF2B5EF4-FFF2-40B4-BE49-F238E27FC236}">
                  <a16:creationId xmlns:a16="http://schemas.microsoft.com/office/drawing/2014/main" id="{A5F44514-9274-47E3-9243-CA9356C166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0" name="Freeform 24">
              <a:extLst>
                <a:ext uri="{FF2B5EF4-FFF2-40B4-BE49-F238E27FC236}">
                  <a16:creationId xmlns:a16="http://schemas.microsoft.com/office/drawing/2014/main" id="{D06192CD-AD86-4DCA-8B53-4ACCA46583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1" name="Freeform 25">
              <a:extLst>
                <a:ext uri="{FF2B5EF4-FFF2-40B4-BE49-F238E27FC236}">
                  <a16:creationId xmlns:a16="http://schemas.microsoft.com/office/drawing/2014/main" id="{99E9203A-21E4-46D8-981A-4B28CA320A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2" name="Freeform 26">
              <a:extLst>
                <a:ext uri="{FF2B5EF4-FFF2-40B4-BE49-F238E27FC236}">
                  <a16:creationId xmlns:a16="http://schemas.microsoft.com/office/drawing/2014/main" id="{32FCE9B6-FB52-4045-8DCC-E5959B9A40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3" name="Freeform 27">
              <a:extLst>
                <a:ext uri="{FF2B5EF4-FFF2-40B4-BE49-F238E27FC236}">
                  <a16:creationId xmlns:a16="http://schemas.microsoft.com/office/drawing/2014/main" id="{E4A7025C-CDE8-429A-BBB9-E7380C962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4" name="Freeform 28">
              <a:extLst>
                <a:ext uri="{FF2B5EF4-FFF2-40B4-BE49-F238E27FC236}">
                  <a16:creationId xmlns:a16="http://schemas.microsoft.com/office/drawing/2014/main" id="{A4EA0256-5DF5-437A-98A7-B79F3E6BB8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5" name="Freeform 29">
              <a:extLst>
                <a:ext uri="{FF2B5EF4-FFF2-40B4-BE49-F238E27FC236}">
                  <a16:creationId xmlns:a16="http://schemas.microsoft.com/office/drawing/2014/main" id="{90C9433D-9E1C-493B-BEBD-C3081FFA32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6" name="Freeform 30">
              <a:extLst>
                <a:ext uri="{FF2B5EF4-FFF2-40B4-BE49-F238E27FC236}">
                  <a16:creationId xmlns:a16="http://schemas.microsoft.com/office/drawing/2014/main" id="{352B39BB-F298-4285-A709-1FBA0CB72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7" name="Freeform 31">
              <a:extLst>
                <a:ext uri="{FF2B5EF4-FFF2-40B4-BE49-F238E27FC236}">
                  <a16:creationId xmlns:a16="http://schemas.microsoft.com/office/drawing/2014/main" id="{31CAF2A0-CBA0-4E86-AA87-8750EC1AFB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grpSp>
      <p:sp>
        <p:nvSpPr>
          <p:cNvPr id="2" name="Title 1">
            <a:extLst>
              <a:ext uri="{FF2B5EF4-FFF2-40B4-BE49-F238E27FC236}">
                <a16:creationId xmlns:a16="http://schemas.microsoft.com/office/drawing/2014/main" id="{4669F7B6-0568-2561-74BE-E6C1815DE0EB}"/>
              </a:ext>
            </a:extLst>
          </p:cNvPr>
          <p:cNvSpPr>
            <a:spLocks noGrp="1"/>
          </p:cNvSpPr>
          <p:nvPr>
            <p:ph type="title"/>
          </p:nvPr>
        </p:nvSpPr>
        <p:spPr>
          <a:xfrm>
            <a:off x="764261" y="1093787"/>
            <a:ext cx="2294977" cy="4697413"/>
          </a:xfrm>
        </p:spPr>
        <p:txBody>
          <a:bodyPr>
            <a:normAutofit/>
          </a:bodyPr>
          <a:lstStyle/>
          <a:p>
            <a:r>
              <a:rPr lang="en-US" sz="2500">
                <a:latin typeface="Segoe UI Black" panose="020B0A02040204020203" pitchFamily="34" charset="0"/>
                <a:ea typeface="Segoe UI Black" panose="020B0A02040204020203" pitchFamily="34" charset="0"/>
              </a:rPr>
              <a:t>Impact on Workforce Cont.</a:t>
            </a:r>
          </a:p>
        </p:txBody>
      </p:sp>
      <p:sp useBgFill="1">
        <p:nvSpPr>
          <p:cNvPr id="39" name="Round Diagonal Corner Rectangle 7">
            <a:extLst>
              <a:ext uri="{FF2B5EF4-FFF2-40B4-BE49-F238E27FC236}">
                <a16:creationId xmlns:a16="http://schemas.microsoft.com/office/drawing/2014/main" id="{7D1C411D-0818-4640-8657-2AF78250C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68813" y="0"/>
            <a:ext cx="5675187" cy="6848476"/>
          </a:xfrm>
          <a:prstGeom prst="round2DiagRect">
            <a:avLst>
              <a:gd name="adj1" fmla="val 0"/>
              <a:gd name="adj2" fmla="val 0"/>
            </a:avLst>
          </a:prstGeom>
          <a:ln w="19050" cap="sq">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64DEB6A-83A2-7C11-0F8E-5D946083953C}"/>
              </a:ext>
            </a:extLst>
          </p:cNvPr>
          <p:cNvSpPr>
            <a:spLocks noGrp="1"/>
          </p:cNvSpPr>
          <p:nvPr>
            <p:ph idx="1"/>
          </p:nvPr>
        </p:nvSpPr>
        <p:spPr>
          <a:xfrm>
            <a:off x="3911600" y="1093788"/>
            <a:ext cx="4373958" cy="4697413"/>
          </a:xfrm>
        </p:spPr>
        <p:txBody>
          <a:bodyPr>
            <a:normAutofit/>
          </a:bodyPr>
          <a:lstStyle/>
          <a:p>
            <a:pPr>
              <a:lnSpc>
                <a:spcPct val="110000"/>
              </a:lnSpc>
            </a:pPr>
            <a:r>
              <a:rPr lang="en-US" sz="1300">
                <a:latin typeface="Segoe UI Semibold" panose="020B0702040204020203" pitchFamily="34" charset="0"/>
                <a:ea typeface="Segoe UI Black" panose="020B0A02040204020203" pitchFamily="34" charset="0"/>
                <a:cs typeface="Segoe UI Semibold" panose="020B0702040204020203" pitchFamily="34" charset="0"/>
              </a:rPr>
              <a:t>Role expansion demands updated credentialing systems and support for professional development to maintain safety and accountability (Chappell et al., 2021).</a:t>
            </a:r>
          </a:p>
          <a:p>
            <a:pPr>
              <a:lnSpc>
                <a:spcPct val="110000"/>
              </a:lnSpc>
            </a:pPr>
            <a:endParaRPr lang="en-US" sz="13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300">
                <a:latin typeface="Segoe UI Semibold" panose="020B0702040204020203" pitchFamily="34" charset="0"/>
                <a:ea typeface="Segoe UI Black" panose="020B0A02040204020203" pitchFamily="34" charset="0"/>
                <a:cs typeface="Segoe UI Semibold" panose="020B0702040204020203" pitchFamily="34" charset="0"/>
              </a:rPr>
              <a:t>Legal accountability remains shared since clinicians oversee referrals and must verify results for complex or uncertain cases (Khan, 2022).</a:t>
            </a:r>
          </a:p>
          <a:p>
            <a:pPr>
              <a:lnSpc>
                <a:spcPct val="110000"/>
              </a:lnSpc>
            </a:pPr>
            <a:endParaRPr lang="en-US" sz="13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300">
                <a:latin typeface="Segoe UI Semibold" panose="020B0702040204020203" pitchFamily="34" charset="0"/>
                <a:ea typeface="Segoe UI Black" panose="020B0A02040204020203" pitchFamily="34" charset="0"/>
                <a:cs typeface="Segoe UI Semibold" panose="020B0702040204020203" pitchFamily="34" charset="0"/>
              </a:rPr>
              <a:t>Studies note improved job satisfaction among staff gaining digital skills but anxiety among graders facing possible role loss (Wolf et al., 2021).</a:t>
            </a:r>
          </a:p>
          <a:p>
            <a:pPr>
              <a:lnSpc>
                <a:spcPct val="110000"/>
              </a:lnSpc>
            </a:pPr>
            <a:endParaRPr lang="en-US" sz="13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300">
                <a:latin typeface="Segoe UI Semibold" panose="020B0702040204020203" pitchFamily="34" charset="0"/>
                <a:ea typeface="Segoe UI Black" panose="020B0A02040204020203" pitchFamily="34" charset="0"/>
                <a:cs typeface="Segoe UI Semibold" panose="020B0702040204020203" pitchFamily="34" charset="0"/>
              </a:rPr>
              <a:t>Workforce planning should reassign graders to quality assurance and clinical governance to protect expertise and employment (Althaus et al., 2021).</a:t>
            </a:r>
          </a:p>
        </p:txBody>
      </p:sp>
    </p:spTree>
    <p:extLst>
      <p:ext uri="{BB962C8B-B14F-4D97-AF65-F5344CB8AC3E}">
        <p14:creationId xmlns:p14="http://schemas.microsoft.com/office/powerpoint/2010/main" val="825272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C29897-1351-2861-C584-1A3426054F0F}"/>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575" y="-11384"/>
            <a:ext cx="915604"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2"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US"/>
            </a:p>
          </p:txBody>
        </p:sp>
        <p:sp>
          <p:nvSpPr>
            <p:cNvPr id="13"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4"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5"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6"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7"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8"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19"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0"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1"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2"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3"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US"/>
            </a:p>
          </p:txBody>
        </p:sp>
        <p:sp>
          <p:nvSpPr>
            <p:cNvPr id="24"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5"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6"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7"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28"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US"/>
            </a:p>
          </p:txBody>
        </p:sp>
        <p:sp>
          <p:nvSpPr>
            <p:cNvPr id="29"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0"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1"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2"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3"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4"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5"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6"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7"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38"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grpSp>
      <p:pic>
        <p:nvPicPr>
          <p:cNvPr id="40"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a:stretch>
            <a:fillRect/>
          </a:stretch>
        </p:blipFill>
        <p:spPr bwMode="auto">
          <a:xfrm>
            <a:off x="892" y="-2"/>
            <a:ext cx="3046144"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2" name="Rectangle 41">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3041715"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92" y="-9998"/>
            <a:ext cx="915604"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5"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US"/>
            </a:p>
          </p:txBody>
        </p:sp>
        <p:sp>
          <p:nvSpPr>
            <p:cNvPr id="46"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47"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48"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49"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50"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51"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52"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53"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54"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55"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56"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US"/>
            </a:p>
          </p:txBody>
        </p:sp>
        <p:sp>
          <p:nvSpPr>
            <p:cNvPr id="57"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58"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59"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60"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61"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txBody>
            <a:bodyPr/>
            <a:lstStyle/>
            <a:p>
              <a:endParaRPr lang="en-US"/>
            </a:p>
          </p:txBody>
        </p:sp>
        <p:sp>
          <p:nvSpPr>
            <p:cNvPr id="62"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63"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64"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65"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66"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67"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68"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69"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70"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sp>
          <p:nvSpPr>
            <p:cNvPr id="71"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txBody>
            <a:bodyPr/>
            <a:lstStyle/>
            <a:p>
              <a:endParaRPr lang="en-US"/>
            </a:p>
          </p:txBody>
        </p:sp>
      </p:grpSp>
      <p:pic>
        <p:nvPicPr>
          <p:cNvPr id="73"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892" y="-13238"/>
            <a:ext cx="3047039"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0F7D66D2-12EE-2871-0470-F91B01E1562D}"/>
              </a:ext>
            </a:extLst>
          </p:cNvPr>
          <p:cNvSpPr>
            <a:spLocks noGrp="1"/>
          </p:cNvSpPr>
          <p:nvPr>
            <p:ph type="title"/>
          </p:nvPr>
        </p:nvSpPr>
        <p:spPr>
          <a:xfrm>
            <a:off x="639997" y="1134681"/>
            <a:ext cx="2057483" cy="4255025"/>
          </a:xfrm>
        </p:spPr>
        <p:txBody>
          <a:bodyPr>
            <a:normAutofit/>
          </a:bodyPr>
          <a:lstStyle/>
          <a:p>
            <a:r>
              <a:rPr lang="en-US" sz="2800">
                <a:solidFill>
                  <a:srgbClr val="FFFFFF"/>
                </a:solidFill>
                <a:latin typeface="Segoe UI Black" panose="020B0A02040204020203" pitchFamily="34" charset="0"/>
                <a:ea typeface="Segoe UI Black" panose="020B0A02040204020203" pitchFamily="34" charset="0"/>
              </a:rPr>
              <a:t>Impact on Service Delivery</a:t>
            </a:r>
          </a:p>
        </p:txBody>
      </p:sp>
      <p:graphicFrame>
        <p:nvGraphicFramePr>
          <p:cNvPr id="5" name="Content Placeholder 2">
            <a:extLst>
              <a:ext uri="{FF2B5EF4-FFF2-40B4-BE49-F238E27FC236}">
                <a16:creationId xmlns:a16="http://schemas.microsoft.com/office/drawing/2014/main" id="{80E6AF3F-C375-835D-ECE8-ECE67A4AB7BA}"/>
              </a:ext>
            </a:extLst>
          </p:cNvPr>
          <p:cNvGraphicFramePr>
            <a:graphicFrameLocks noGrp="1"/>
          </p:cNvGraphicFramePr>
          <p:nvPr>
            <p:ph idx="1"/>
            <p:extLst>
              <p:ext uri="{D42A27DB-BD31-4B8C-83A1-F6EECF244321}">
                <p14:modId xmlns:p14="http://schemas.microsoft.com/office/powerpoint/2010/main" val="3416647089"/>
              </p:ext>
            </p:extLst>
          </p:nvPr>
        </p:nvGraphicFramePr>
        <p:xfrm>
          <a:off x="3496641" y="1134682"/>
          <a:ext cx="5019561" cy="42550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99836460"/>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a:extLst>
            <a:ext uri="{FF2B5EF4-FFF2-40B4-BE49-F238E27FC236}">
              <a16:creationId xmlns:a16="http://schemas.microsoft.com/office/drawing/2014/main" id="{83A36962-BB74-7EA7-A19A-0CF50F826178}"/>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AC88772-6DB3-49EC-9C8A-A0B46ACE37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85CD8D-187F-08C1-A29E-FFDF672CCFAB}"/>
              </a:ext>
            </a:extLst>
          </p:cNvPr>
          <p:cNvSpPr>
            <a:spLocks noGrp="1"/>
          </p:cNvSpPr>
          <p:nvPr>
            <p:ph type="title"/>
          </p:nvPr>
        </p:nvSpPr>
        <p:spPr>
          <a:xfrm>
            <a:off x="6146158" y="1065955"/>
            <a:ext cx="2138560" cy="4817318"/>
          </a:xfrm>
        </p:spPr>
        <p:txBody>
          <a:bodyPr anchor="ctr">
            <a:normAutofit/>
          </a:bodyPr>
          <a:lstStyle/>
          <a:p>
            <a:r>
              <a:rPr lang="en-US" sz="3100">
                <a:latin typeface="Segoe UI Black" panose="020B0A02040204020203" pitchFamily="34" charset="0"/>
                <a:ea typeface="Segoe UI Black" panose="020B0A02040204020203" pitchFamily="34" charset="0"/>
              </a:rPr>
              <a:t>Impact on Service Delivery Cont.</a:t>
            </a:r>
          </a:p>
        </p:txBody>
      </p:sp>
      <p:sp>
        <p:nvSpPr>
          <p:cNvPr id="10" name="Round Diagonal Corner Rectangle 6">
            <a:extLst>
              <a:ext uri="{FF2B5EF4-FFF2-40B4-BE49-F238E27FC236}">
                <a16:creationId xmlns:a16="http://schemas.microsoft.com/office/drawing/2014/main" id="{17A3DD84-FAA5-438A-8462-D1E01EA0D6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63558" cy="6858000"/>
          </a:xfrm>
          <a:prstGeom prst="round2DiagRect">
            <a:avLst>
              <a:gd name="adj1" fmla="val 0"/>
              <a:gd name="adj2" fmla="val 0"/>
            </a:avLst>
          </a:prstGeom>
          <a:solidFill>
            <a:schemeClr val="bg2"/>
          </a:solidFill>
          <a:ln w="19050" cap="sq">
            <a:no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0D137D3-1F2F-AB73-9645-885A83E2D69E}"/>
              </a:ext>
            </a:extLst>
          </p:cNvPr>
          <p:cNvSpPr>
            <a:spLocks noGrp="1"/>
          </p:cNvSpPr>
          <p:nvPr>
            <p:ph idx="1"/>
          </p:nvPr>
        </p:nvSpPr>
        <p:spPr>
          <a:xfrm>
            <a:off x="856059" y="1065955"/>
            <a:ext cx="4312330" cy="4725246"/>
          </a:xfrm>
        </p:spPr>
        <p:txBody>
          <a:bodyPr anchor="ctr">
            <a:normAutofit/>
          </a:bodyPr>
          <a:lstStyle/>
          <a:p>
            <a:pPr>
              <a:lnSpc>
                <a:spcPct val="110000"/>
              </a:lnSpc>
            </a:pPr>
            <a:r>
              <a:rPr lang="en-US" sz="1200">
                <a:latin typeface="Segoe UI Semibold" panose="020B0702040204020203" pitchFamily="34" charset="0"/>
                <a:ea typeface="Segoe UI Black" panose="020B0A02040204020203" pitchFamily="34" charset="0"/>
                <a:cs typeface="Segoe UI Semibold" panose="020B0702040204020203" pitchFamily="34" charset="0"/>
              </a:rPr>
              <a:t>High sensitivity reduces missed disease, but false positives can raise anxiety and overload specialist clinics quickly.</a:t>
            </a:r>
          </a:p>
          <a:p>
            <a:pPr>
              <a:lnSpc>
                <a:spcPct val="110000"/>
              </a:lnSpc>
            </a:pPr>
            <a:endParaRPr lang="en-US" sz="12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200">
                <a:latin typeface="Segoe UI Semibold" panose="020B0702040204020203" pitchFamily="34" charset="0"/>
                <a:ea typeface="Segoe UI Black" panose="020B0A02040204020203" pitchFamily="34" charset="0"/>
                <a:cs typeface="Segoe UI Semibold" panose="020B0702040204020203" pitchFamily="34" charset="0"/>
              </a:rPr>
              <a:t>Strategies include triage thresholds human confirmatory reads and staged referral pathways to manage specialist demand effectively.</a:t>
            </a:r>
          </a:p>
          <a:p>
            <a:pPr>
              <a:lnSpc>
                <a:spcPct val="110000"/>
              </a:lnSpc>
            </a:pPr>
            <a:endParaRPr lang="en-US" sz="12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200">
                <a:latin typeface="Segoe UI Semibold" panose="020B0702040204020203" pitchFamily="34" charset="0"/>
                <a:ea typeface="Segoe UI Black" panose="020B0A02040204020203" pitchFamily="34" charset="0"/>
                <a:cs typeface="Segoe UI Semibold" panose="020B0702040204020203" pitchFamily="34" charset="0"/>
              </a:rPr>
              <a:t>EHR integration secure data flows and audit trails are required for safe service delivery and accountability (Lee et al., 2025).</a:t>
            </a:r>
          </a:p>
          <a:p>
            <a:pPr>
              <a:lnSpc>
                <a:spcPct val="110000"/>
              </a:lnSpc>
            </a:pPr>
            <a:endParaRPr lang="en-US" sz="12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200">
                <a:latin typeface="Segoe UI Semibold" panose="020B0702040204020203" pitchFamily="34" charset="0"/>
                <a:ea typeface="Segoe UI Black" panose="020B0A02040204020203" pitchFamily="34" charset="0"/>
                <a:cs typeface="Segoe UI Semibold" panose="020B0702040204020203" pitchFamily="34" charset="0"/>
              </a:rPr>
              <a:t>Ongoing quality assurance must monitor model drift camera failures and population performance across demographic groups regularly (Kotronoulas et al., 2025).</a:t>
            </a:r>
          </a:p>
        </p:txBody>
      </p:sp>
      <p:cxnSp>
        <p:nvCxnSpPr>
          <p:cNvPr id="12" name="Straight Connector 11">
            <a:extLst>
              <a:ext uri="{FF2B5EF4-FFF2-40B4-BE49-F238E27FC236}">
                <a16:creationId xmlns:a16="http://schemas.microsoft.com/office/drawing/2014/main" id="{46640D31-0CFD-4B3F-AE95-530AA5174FE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71921" y="0"/>
            <a:ext cx="0" cy="6858000"/>
          </a:xfrm>
          <a:prstGeom prst="line">
            <a:avLst/>
          </a:prstGeom>
          <a:ln w="19050">
            <a:solidFill>
              <a:schemeClr val="tx2">
                <a:lumMod val="60000"/>
                <a:lumOff val="40000"/>
                <a:alpha val="60000"/>
              </a:schemeClr>
            </a:solidFill>
          </a:ln>
          <a:effectLst>
            <a:outerShdw blurRad="88900" dist="38100" dir="5400000" algn="ctr" rotWithShape="0">
              <a:srgbClr val="000000">
                <a:alpha val="40000"/>
              </a:srgb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6718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a:extLst>
            <a:ext uri="{FF2B5EF4-FFF2-40B4-BE49-F238E27FC236}">
              <a16:creationId xmlns:a16="http://schemas.microsoft.com/office/drawing/2014/main" id="{376FEA9E-7FCC-A541-4FC1-11030F71FC1A}"/>
            </a:ext>
          </a:extLst>
        </p:cNvPr>
        <p:cNvGrpSpPr/>
        <p:nvPr/>
      </p:nvGrpSpPr>
      <p:grpSpPr>
        <a:xfrm>
          <a:off x="0" y="0"/>
          <a:ext cx="0" cy="0"/>
          <a:chOff x="0" y="0"/>
          <a:chExt cx="0" cy="0"/>
        </a:xfrm>
      </p:grpSpPr>
      <p:grpSp>
        <p:nvGrpSpPr>
          <p:cNvPr id="9" name="Group 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9144002" cy="6858001"/>
            <a:chOff x="0" y="-1"/>
            <a:chExt cx="12192003" cy="6858001"/>
          </a:xfrm>
        </p:grpSpPr>
        <p:sp useBgFill="1">
          <p:nvSpPr>
            <p:cNvPr id="10" name="Rectangle 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59CBBC8A-674E-DF46-2FDC-498EFBCEB391}"/>
              </a:ext>
            </a:extLst>
          </p:cNvPr>
          <p:cNvSpPr>
            <a:spLocks noGrp="1"/>
          </p:cNvSpPr>
          <p:nvPr>
            <p:ph type="title"/>
          </p:nvPr>
        </p:nvSpPr>
        <p:spPr>
          <a:xfrm>
            <a:off x="4836318" y="618518"/>
            <a:ext cx="3449239" cy="1478570"/>
          </a:xfrm>
        </p:spPr>
        <p:txBody>
          <a:bodyPr>
            <a:normAutofit/>
          </a:bodyPr>
          <a:lstStyle/>
          <a:p>
            <a:r>
              <a:rPr lang="en-US" sz="2300">
                <a:latin typeface="Segoe UI Black" panose="020B0A02040204020203" pitchFamily="34" charset="0"/>
                <a:ea typeface="Segoe UI Black" panose="020B0A02040204020203" pitchFamily="34" charset="0"/>
              </a:rPr>
              <a:t>Challenges and Recommendations</a:t>
            </a:r>
          </a:p>
        </p:txBody>
      </p:sp>
      <p:pic>
        <p:nvPicPr>
          <p:cNvPr id="5" name="Picture 4" descr="Robot operating a machine">
            <a:extLst>
              <a:ext uri="{FF2B5EF4-FFF2-40B4-BE49-F238E27FC236}">
                <a16:creationId xmlns:a16="http://schemas.microsoft.com/office/drawing/2014/main" id="{0B9DF708-60FB-61A0-B927-EF09DD43ED3F}"/>
              </a:ext>
            </a:extLst>
          </p:cNvPr>
          <p:cNvPicPr>
            <a:picLocks noChangeAspect="1"/>
          </p:cNvPicPr>
          <p:nvPr/>
        </p:nvPicPr>
        <p:blipFill>
          <a:blip r:embed="rId5"/>
          <a:srcRect l="25354" r="23433" b="1"/>
          <a:stretch>
            <a:fillRect/>
          </a:stretch>
        </p:blipFill>
        <p:spPr>
          <a:xfrm>
            <a:off x="-4197" y="10"/>
            <a:ext cx="4576197" cy="6857990"/>
          </a:xfrm>
          <a:prstGeom prst="rect">
            <a:avLst/>
          </a:prstGeom>
        </p:spPr>
      </p:pic>
      <p:grpSp>
        <p:nvGrpSpPr>
          <p:cNvPr id="13" name="Group 12">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728807"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15"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16"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17" name="Rectangle 16">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18"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19"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0"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1"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2"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3"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4"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5"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6"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7"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8"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29"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0"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1"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2"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3"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4"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5"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6"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7"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8"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39"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0"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1"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2" name="Rectangle 41">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43"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4"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5"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6"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7"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8"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49"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0"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1"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2"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3"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4" name="Rectangle 53">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US"/>
            </a:p>
          </p:txBody>
        </p:sp>
        <p:sp>
          <p:nvSpPr>
            <p:cNvPr id="55"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6"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7"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8"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59"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0"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1"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2"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3"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4"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5"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6"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sp>
          <p:nvSpPr>
            <p:cNvPr id="67"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US"/>
            </a:p>
          </p:txBody>
        </p:sp>
      </p:grpSp>
      <p:sp>
        <p:nvSpPr>
          <p:cNvPr id="3" name="Content Placeholder 2">
            <a:extLst>
              <a:ext uri="{FF2B5EF4-FFF2-40B4-BE49-F238E27FC236}">
                <a16:creationId xmlns:a16="http://schemas.microsoft.com/office/drawing/2014/main" id="{F89DC725-09CF-90C0-39D1-FAB8C8DFE1C1}"/>
              </a:ext>
            </a:extLst>
          </p:cNvPr>
          <p:cNvSpPr>
            <a:spLocks noGrp="1"/>
          </p:cNvSpPr>
          <p:nvPr>
            <p:ph idx="1"/>
          </p:nvPr>
        </p:nvSpPr>
        <p:spPr>
          <a:xfrm>
            <a:off x="4836318" y="2249487"/>
            <a:ext cx="3449240" cy="3541714"/>
          </a:xfrm>
        </p:spPr>
        <p:txBody>
          <a:bodyPr>
            <a:normAutofit/>
          </a:bodyPr>
          <a:lstStyle/>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High initial cost of cameras and AI software limits adoption in smaller clinics without funding support (Adler-Milstein et al., 2022).</a:t>
            </a:r>
          </a:p>
          <a:p>
            <a:pPr>
              <a:lnSpc>
                <a:spcPct val="110000"/>
              </a:lnSpc>
            </a:pPr>
            <a:endParaRPr lang="en-US" sz="10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Limited staff skills and digital confidence reduce effective use, requiring structured training and protected learning time.</a:t>
            </a:r>
          </a:p>
          <a:p>
            <a:pPr>
              <a:lnSpc>
                <a:spcPct val="110000"/>
              </a:lnSpc>
            </a:pPr>
            <a:endParaRPr lang="en-US" sz="10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Interoperability issues between AI systems and EHR platforms slow integration and threaten data flow efficiency and accuracy (Althaus et al., 2021).</a:t>
            </a:r>
          </a:p>
          <a:p>
            <a:pPr>
              <a:lnSpc>
                <a:spcPct val="110000"/>
              </a:lnSpc>
            </a:pPr>
            <a:endParaRPr lang="en-US" sz="1000">
              <a:latin typeface="Segoe UI Semibold" panose="020B0702040204020203" pitchFamily="34" charset="0"/>
              <a:ea typeface="Segoe UI Black" panose="020B0A02040204020203" pitchFamily="34" charset="0"/>
              <a:cs typeface="Segoe UI Semibold" panose="020B0702040204020203" pitchFamily="34" charset="0"/>
            </a:endParaRPr>
          </a:p>
          <a:p>
            <a:pPr>
              <a:lnSpc>
                <a:spcPct val="110000"/>
              </a:lnSpc>
            </a:pPr>
            <a:r>
              <a:rPr lang="en-US" sz="1000">
                <a:latin typeface="Segoe UI Semibold" panose="020B0702040204020203" pitchFamily="34" charset="0"/>
                <a:ea typeface="Segoe UI Black" panose="020B0A02040204020203" pitchFamily="34" charset="0"/>
                <a:cs typeface="Segoe UI Semibold" panose="020B0702040204020203" pitchFamily="34" charset="0"/>
              </a:rPr>
              <a:t>Governance frameworks should define accountability, update cycles, and continuous monitoring to ensure safe and equitable long-term use.</a:t>
            </a:r>
          </a:p>
        </p:txBody>
      </p:sp>
    </p:spTree>
    <p:extLst>
      <p:ext uri="{BB962C8B-B14F-4D97-AF65-F5344CB8AC3E}">
        <p14:creationId xmlns:p14="http://schemas.microsoft.com/office/powerpoint/2010/main" val="2411594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a:extLst>
            <a:ext uri="{FF2B5EF4-FFF2-40B4-BE49-F238E27FC236}">
              <a16:creationId xmlns:a16="http://schemas.microsoft.com/office/drawing/2014/main" id="{3476AAA5-1BEC-6F61-42CC-D11D97F365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4E3AE4-8BCF-1230-3D54-7FA39CC3D618}"/>
              </a:ext>
            </a:extLst>
          </p:cNvPr>
          <p:cNvSpPr>
            <a:spLocks noGrp="1"/>
          </p:cNvSpPr>
          <p:nvPr>
            <p:ph type="title"/>
          </p:nvPr>
        </p:nvSpPr>
        <p:spPr>
          <a:xfrm>
            <a:off x="856059" y="618518"/>
            <a:ext cx="7429499" cy="1478570"/>
          </a:xfrm>
        </p:spPr>
        <p:txBody>
          <a:bodyPr>
            <a:normAutofit/>
          </a:bodyPr>
          <a:lstStyle/>
          <a:p>
            <a:r>
              <a:rPr lang="en-US">
                <a:latin typeface="Segoe UI Black" panose="020B0A02040204020203" pitchFamily="34" charset="0"/>
                <a:ea typeface="Segoe UI Black" panose="020B0A02040204020203" pitchFamily="34" charset="0"/>
              </a:rPr>
              <a:t>Conclusion</a:t>
            </a:r>
          </a:p>
        </p:txBody>
      </p:sp>
      <p:graphicFrame>
        <p:nvGraphicFramePr>
          <p:cNvPr id="5" name="Content Placeholder 2">
            <a:extLst>
              <a:ext uri="{FF2B5EF4-FFF2-40B4-BE49-F238E27FC236}">
                <a16:creationId xmlns:a16="http://schemas.microsoft.com/office/drawing/2014/main" id="{C2BC4D35-3381-1895-5A37-B7A4B2686AA9}"/>
              </a:ext>
            </a:extLst>
          </p:cNvPr>
          <p:cNvGraphicFramePr>
            <a:graphicFrameLocks noGrp="1"/>
          </p:cNvGraphicFramePr>
          <p:nvPr>
            <p:ph idx="1"/>
            <p:extLst>
              <p:ext uri="{D42A27DB-BD31-4B8C-83A1-F6EECF244321}">
                <p14:modId xmlns:p14="http://schemas.microsoft.com/office/powerpoint/2010/main" val="3992991493"/>
              </p:ext>
            </p:extLst>
          </p:nvPr>
        </p:nvGraphicFramePr>
        <p:xfrm>
          <a:off x="856059" y="2418820"/>
          <a:ext cx="7429500" cy="31427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73211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23648"/>
          </a:xfrm>
        </p:spPr>
        <p:txBody>
          <a:bodyPr>
            <a:normAutofit/>
          </a:bodyPr>
          <a:lstStyle/>
          <a:p>
            <a:r>
              <a:rPr sz="2800" dirty="0">
                <a:latin typeface="Segoe UI Black" panose="020B0A02040204020203" pitchFamily="34" charset="0"/>
                <a:ea typeface="Segoe UI Black" panose="020B0A02040204020203" pitchFamily="34" charset="0"/>
              </a:rPr>
              <a:t>References</a:t>
            </a:r>
          </a:p>
        </p:txBody>
      </p:sp>
      <p:sp>
        <p:nvSpPr>
          <p:cNvPr id="3" name="Content Placeholder 2"/>
          <p:cNvSpPr>
            <a:spLocks noGrp="1"/>
          </p:cNvSpPr>
          <p:nvPr>
            <p:ph idx="1"/>
          </p:nvPr>
        </p:nvSpPr>
        <p:spPr>
          <a:xfrm>
            <a:off x="457200" y="932771"/>
            <a:ext cx="8229600" cy="5206772"/>
          </a:xfrm>
        </p:spPr>
        <p:txBody>
          <a:bodyPr>
            <a:normAutofit fontScale="77500" lnSpcReduction="20000"/>
          </a:bodyPr>
          <a:lstStyle/>
          <a:p>
            <a:r>
              <a:rPr lang="en-US" sz="1200" dirty="0">
                <a:latin typeface="Segoe UI Semibold" panose="020B0702040204020203" pitchFamily="34" charset="0"/>
                <a:cs typeface="Segoe UI Semibold" panose="020B0702040204020203" pitchFamily="34" charset="0"/>
              </a:rPr>
              <a:t>Adler-Milstein, J., Aggarwal, N., Ahmed, M., Castner, J., Evans, B.J., Gonzalez, A.A., James, C.A., Lin, S., Mandl, K.D., Matheny, M.E. and Sendak, M.P., 2022. Meeting the moment: addressing barriers and facilitating clinical adoption of artificial intelligence in medical diagnosis. </a:t>
            </a:r>
            <a:r>
              <a:rPr lang="en-US" sz="1200" i="1" dirty="0">
                <a:latin typeface="Segoe UI Semibold" panose="020B0702040204020203" pitchFamily="34" charset="0"/>
                <a:cs typeface="Segoe UI Semibold" panose="020B0702040204020203" pitchFamily="34" charset="0"/>
              </a:rPr>
              <a:t>NAM perspectives</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2022</a:t>
            </a:r>
            <a:r>
              <a:rPr lang="en-US" sz="1200" dirty="0">
                <a:latin typeface="Segoe UI Semibold" panose="020B0702040204020203" pitchFamily="34" charset="0"/>
                <a:cs typeface="Segoe UI Semibold" panose="020B0702040204020203" pitchFamily="34" charset="0"/>
              </a:rPr>
              <a:t>, pp.10-31478.</a:t>
            </a:r>
          </a:p>
          <a:p>
            <a:r>
              <a:rPr lang="en-US" sz="1200" dirty="0">
                <a:latin typeface="Segoe UI Semibold" panose="020B0702040204020203" pitchFamily="34" charset="0"/>
                <a:cs typeface="Segoe UI Semibold" panose="020B0702040204020203" pitchFamily="34" charset="0"/>
              </a:rPr>
              <a:t>Althaus, C., Carson, L. and Smith, K., 2021. Rethinking the commissioning of consultants for enhancing government policy capacity. </a:t>
            </a:r>
            <a:r>
              <a:rPr lang="en-US" sz="1200" i="1" dirty="0">
                <a:latin typeface="Segoe UI Semibold" panose="020B0702040204020203" pitchFamily="34" charset="0"/>
                <a:cs typeface="Segoe UI Semibold" panose="020B0702040204020203" pitchFamily="34" charset="0"/>
              </a:rPr>
              <a:t>Policy Sciences</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54</a:t>
            </a:r>
            <a:r>
              <a:rPr lang="en-US" sz="1200" dirty="0">
                <a:latin typeface="Segoe UI Semibold" panose="020B0702040204020203" pitchFamily="34" charset="0"/>
                <a:cs typeface="Segoe UI Semibold" panose="020B0702040204020203" pitchFamily="34" charset="0"/>
              </a:rPr>
              <a:t>(4), pp.867-889.</a:t>
            </a:r>
          </a:p>
          <a:p>
            <a:r>
              <a:rPr lang="en-US" sz="1200" dirty="0">
                <a:latin typeface="Segoe UI Semibold" panose="020B0702040204020203" pitchFamily="34" charset="0"/>
                <a:cs typeface="Segoe UI Semibold" panose="020B0702040204020203" pitchFamily="34" charset="0"/>
              </a:rPr>
              <a:t>Chappell, K.B., Howard, M.S., Lundmark, V. and Ivory, C., 2021. Credentialing and certification: overview, science, and impact on policy, regulation, and practice. </a:t>
            </a:r>
            <a:r>
              <a:rPr lang="en-US" sz="1200" i="1" dirty="0">
                <a:latin typeface="Segoe UI Semibold" panose="020B0702040204020203" pitchFamily="34" charset="0"/>
                <a:cs typeface="Segoe UI Semibold" panose="020B0702040204020203" pitchFamily="34" charset="0"/>
              </a:rPr>
              <a:t>International Nursing Review</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68</a:t>
            </a:r>
            <a:r>
              <a:rPr lang="en-US" sz="1200" dirty="0">
                <a:latin typeface="Segoe UI Semibold" panose="020B0702040204020203" pitchFamily="34" charset="0"/>
                <a:cs typeface="Segoe UI Semibold" panose="020B0702040204020203" pitchFamily="34" charset="0"/>
              </a:rPr>
              <a:t>(4), pp.551-556.</a:t>
            </a:r>
          </a:p>
          <a:p>
            <a:r>
              <a:rPr lang="en-US" sz="1200" dirty="0">
                <a:latin typeface="Segoe UI Semibold" panose="020B0702040204020203" pitchFamily="34" charset="0"/>
                <a:cs typeface="Segoe UI Semibold" panose="020B0702040204020203" pitchFamily="34" charset="0"/>
              </a:rPr>
              <a:t>Khan, M.N.I., 2022. A Systematic Review of Legal Technology Adoption In Contract Management, Data Governance, And Compliance Monitoring. </a:t>
            </a:r>
            <a:r>
              <a:rPr lang="en-US" sz="1200" i="1" dirty="0">
                <a:latin typeface="Segoe UI Semibold" panose="020B0702040204020203" pitchFamily="34" charset="0"/>
                <a:cs typeface="Segoe UI Semibold" panose="020B0702040204020203" pitchFamily="34" charset="0"/>
              </a:rPr>
              <a:t>American Journal of Interdisciplinary Studies</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3</a:t>
            </a:r>
            <a:r>
              <a:rPr lang="en-US" sz="1200" dirty="0">
                <a:latin typeface="Segoe UI Semibold" panose="020B0702040204020203" pitchFamily="34" charset="0"/>
                <a:cs typeface="Segoe UI Semibold" panose="020B0702040204020203" pitchFamily="34" charset="0"/>
              </a:rPr>
              <a:t>(01), pp.01-30.</a:t>
            </a:r>
          </a:p>
          <a:p>
            <a:r>
              <a:rPr lang="en-US" sz="1200" dirty="0">
                <a:latin typeface="Segoe UI Semibold" panose="020B0702040204020203" pitchFamily="34" charset="0"/>
                <a:cs typeface="Segoe UI Semibold" panose="020B0702040204020203" pitchFamily="34" charset="0"/>
              </a:rPr>
              <a:t>Khan, Z., </a:t>
            </a:r>
            <a:r>
              <a:rPr lang="en-US" sz="1200" dirty="0" err="1">
                <a:latin typeface="Segoe UI Semibold" panose="020B0702040204020203" pitchFamily="34" charset="0"/>
                <a:cs typeface="Segoe UI Semibold" panose="020B0702040204020203" pitchFamily="34" charset="0"/>
              </a:rPr>
              <a:t>Gaidhane</a:t>
            </a:r>
            <a:r>
              <a:rPr lang="en-US" sz="1200" dirty="0">
                <a:latin typeface="Segoe UI Semibold" panose="020B0702040204020203" pitchFamily="34" charset="0"/>
                <a:cs typeface="Segoe UI Semibold" panose="020B0702040204020203" pitchFamily="34" charset="0"/>
              </a:rPr>
              <a:t>, A.M., Singh, M., Ganesan, S., Kaur, M., Sharma, G.C., Rani, P., Sharma, R., Thapliyal, S., Kushwaha, M. and Kumar, H., 2025. Diagnostic accuracy of IDX-DR for detecting diabetic retinopathy: a systematic review and meta-analysis. </a:t>
            </a:r>
            <a:r>
              <a:rPr lang="en-US" sz="1200" i="1" dirty="0">
                <a:latin typeface="Segoe UI Semibold" panose="020B0702040204020203" pitchFamily="34" charset="0"/>
                <a:cs typeface="Segoe UI Semibold" panose="020B0702040204020203" pitchFamily="34" charset="0"/>
              </a:rPr>
              <a:t>American Journal of Ophthalmology</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273</a:t>
            </a:r>
            <a:r>
              <a:rPr lang="en-US" sz="1200" dirty="0">
                <a:latin typeface="Segoe UI Semibold" panose="020B0702040204020203" pitchFamily="34" charset="0"/>
                <a:cs typeface="Segoe UI Semibold" panose="020B0702040204020203" pitchFamily="34" charset="0"/>
              </a:rPr>
              <a:t>, pp.192-204.</a:t>
            </a:r>
          </a:p>
          <a:p>
            <a:r>
              <a:rPr lang="en-US" sz="1200" dirty="0">
                <a:latin typeface="Segoe UI Semibold" panose="020B0702040204020203" pitchFamily="34" charset="0"/>
                <a:cs typeface="Segoe UI Semibold" panose="020B0702040204020203" pitchFamily="34" charset="0"/>
              </a:rPr>
              <a:t>Kumar, V. and Paul, K., 2023. Fundus imaging-based healthcare: Present and future. </a:t>
            </a:r>
            <a:r>
              <a:rPr lang="en-US" sz="1200" i="1" dirty="0">
                <a:latin typeface="Segoe UI Semibold" panose="020B0702040204020203" pitchFamily="34" charset="0"/>
                <a:cs typeface="Segoe UI Semibold" panose="020B0702040204020203" pitchFamily="34" charset="0"/>
              </a:rPr>
              <a:t>ACM Transactions on Computing for Healthcare</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4</a:t>
            </a:r>
            <a:r>
              <a:rPr lang="en-US" sz="1200" dirty="0">
                <a:latin typeface="Segoe UI Semibold" panose="020B0702040204020203" pitchFamily="34" charset="0"/>
                <a:cs typeface="Segoe UI Semibold" panose="020B0702040204020203" pitchFamily="34" charset="0"/>
              </a:rPr>
              <a:t>(3), pp.1-34.</a:t>
            </a:r>
          </a:p>
          <a:p>
            <a:r>
              <a:rPr lang="en-US" sz="1200" dirty="0">
                <a:latin typeface="Segoe UI Semibold" panose="020B0702040204020203" pitchFamily="34" charset="0"/>
                <a:cs typeface="Segoe UI Semibold" panose="020B0702040204020203" pitchFamily="34" charset="0"/>
              </a:rPr>
              <a:t>Lee, M., Kim, K., Shin, Y., Lee, Y. and Kim, T.J., 2025. Advancements in Electronic Medical Records for Clinical Trials: Enhancing Data Management and Research Efficiency. </a:t>
            </a:r>
            <a:r>
              <a:rPr lang="en-US" sz="1200" i="1" dirty="0">
                <a:latin typeface="Segoe UI Semibold" panose="020B0702040204020203" pitchFamily="34" charset="0"/>
                <a:cs typeface="Segoe UI Semibold" panose="020B0702040204020203" pitchFamily="34" charset="0"/>
              </a:rPr>
              <a:t>Cancers</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17</a:t>
            </a:r>
            <a:r>
              <a:rPr lang="en-US" sz="1200" dirty="0">
                <a:latin typeface="Segoe UI Semibold" panose="020B0702040204020203" pitchFamily="34" charset="0"/>
                <a:cs typeface="Segoe UI Semibold" panose="020B0702040204020203" pitchFamily="34" charset="0"/>
              </a:rPr>
              <a:t>(9), p.1552.</a:t>
            </a:r>
          </a:p>
          <a:p>
            <a:r>
              <a:rPr lang="en-US" sz="1200" dirty="0">
                <a:latin typeface="Segoe UI Semibold" panose="020B0702040204020203" pitchFamily="34" charset="0"/>
                <a:cs typeface="Segoe UI Semibold" panose="020B0702040204020203" pitchFamily="34" charset="0"/>
              </a:rPr>
              <a:t>Liu, J., Gibson, E., </a:t>
            </a:r>
            <a:r>
              <a:rPr lang="en-US" sz="1200" dirty="0" err="1">
                <a:latin typeface="Segoe UI Semibold" panose="020B0702040204020203" pitchFamily="34" charset="0"/>
                <a:cs typeface="Segoe UI Semibold" panose="020B0702040204020203" pitchFamily="34" charset="0"/>
              </a:rPr>
              <a:t>Ramchal</a:t>
            </a:r>
            <a:r>
              <a:rPr lang="en-US" sz="1200" dirty="0">
                <a:latin typeface="Segoe UI Semibold" panose="020B0702040204020203" pitchFamily="34" charset="0"/>
                <a:cs typeface="Segoe UI Semibold" panose="020B0702040204020203" pitchFamily="34" charset="0"/>
              </a:rPr>
              <a:t>, S., Shankar, V., Piggott, K., </a:t>
            </a:r>
            <a:r>
              <a:rPr lang="en-US" sz="1200" dirty="0" err="1">
                <a:latin typeface="Segoe UI Semibold" panose="020B0702040204020203" pitchFamily="34" charset="0"/>
                <a:cs typeface="Segoe UI Semibold" panose="020B0702040204020203" pitchFamily="34" charset="0"/>
              </a:rPr>
              <a:t>Sychev</a:t>
            </a:r>
            <a:r>
              <a:rPr lang="en-US" sz="1200" dirty="0">
                <a:latin typeface="Segoe UI Semibold" panose="020B0702040204020203" pitchFamily="34" charset="0"/>
                <a:cs typeface="Segoe UI Semibold" panose="020B0702040204020203" pitchFamily="34" charset="0"/>
              </a:rPr>
              <a:t>, Y., Li, A.S., Rao, P.K., Margolis, T.P., </a:t>
            </a:r>
            <a:r>
              <a:rPr lang="en-US" sz="1200" dirty="0" err="1">
                <a:latin typeface="Segoe UI Semibold" panose="020B0702040204020203" pitchFamily="34" charset="0"/>
                <a:cs typeface="Segoe UI Semibold" panose="020B0702040204020203" pitchFamily="34" charset="0"/>
              </a:rPr>
              <a:t>Fondahn</a:t>
            </a:r>
            <a:r>
              <a:rPr lang="en-US" sz="1200" dirty="0">
                <a:latin typeface="Segoe UI Semibold" panose="020B0702040204020203" pitchFamily="34" charset="0"/>
                <a:cs typeface="Segoe UI Semibold" panose="020B0702040204020203" pitchFamily="34" charset="0"/>
              </a:rPr>
              <a:t>, E. and </a:t>
            </a:r>
            <a:r>
              <a:rPr lang="en-US" sz="1200" dirty="0" err="1">
                <a:latin typeface="Segoe UI Semibold" panose="020B0702040204020203" pitchFamily="34" charset="0"/>
                <a:cs typeface="Segoe UI Semibold" panose="020B0702040204020203" pitchFamily="34" charset="0"/>
              </a:rPr>
              <a:t>Bhaskaranand</a:t>
            </a:r>
            <a:r>
              <a:rPr lang="en-US" sz="1200" dirty="0">
                <a:latin typeface="Segoe UI Semibold" panose="020B0702040204020203" pitchFamily="34" charset="0"/>
                <a:cs typeface="Segoe UI Semibold" panose="020B0702040204020203" pitchFamily="34" charset="0"/>
              </a:rPr>
              <a:t>, M., 2021. Diabetic retinopathy screening with automated retinal image analysis in a primary care setting improves adherence to ophthalmic care. </a:t>
            </a:r>
            <a:r>
              <a:rPr lang="en-US" sz="1200" i="1" dirty="0">
                <a:latin typeface="Segoe UI Semibold" panose="020B0702040204020203" pitchFamily="34" charset="0"/>
                <a:cs typeface="Segoe UI Semibold" panose="020B0702040204020203" pitchFamily="34" charset="0"/>
              </a:rPr>
              <a:t>Ophthalmology Retina</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5</a:t>
            </a:r>
            <a:r>
              <a:rPr lang="en-US" sz="1200" dirty="0">
                <a:latin typeface="Segoe UI Semibold" panose="020B0702040204020203" pitchFamily="34" charset="0"/>
                <a:cs typeface="Segoe UI Semibold" panose="020B0702040204020203" pitchFamily="34" charset="0"/>
              </a:rPr>
              <a:t>(1), pp.71-77.</a:t>
            </a:r>
          </a:p>
          <a:p>
            <a:r>
              <a:rPr lang="en-US" sz="1200" dirty="0">
                <a:latin typeface="Segoe UI Semibold" panose="020B0702040204020203" pitchFamily="34" charset="0"/>
                <a:cs typeface="Segoe UI Semibold" panose="020B0702040204020203" pitchFamily="34" charset="0"/>
              </a:rPr>
              <a:t>Nguyen, T., Hampton, D. and Eydelman, M.B., 2022. FDA facilitating innovation of ophthalmic devices while balancing the need for safety and effectiveness. </a:t>
            </a:r>
            <a:r>
              <a:rPr lang="en-US" sz="1200" i="1" dirty="0">
                <a:latin typeface="Segoe UI Semibold" panose="020B0702040204020203" pitchFamily="34" charset="0"/>
                <a:cs typeface="Segoe UI Semibold" panose="020B0702040204020203" pitchFamily="34" charset="0"/>
              </a:rPr>
              <a:t>JAMA ophthalmology</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140</a:t>
            </a:r>
            <a:r>
              <a:rPr lang="en-US" sz="1200" dirty="0">
                <a:latin typeface="Segoe UI Semibold" panose="020B0702040204020203" pitchFamily="34" charset="0"/>
                <a:cs typeface="Segoe UI Semibold" panose="020B0702040204020203" pitchFamily="34" charset="0"/>
              </a:rPr>
              <a:t>(4), pp.309-311.</a:t>
            </a:r>
          </a:p>
          <a:p>
            <a:r>
              <a:rPr lang="en-US" sz="1200" dirty="0">
                <a:latin typeface="Segoe UI Semibold" panose="020B0702040204020203" pitchFamily="34" charset="0"/>
                <a:cs typeface="Segoe UI Semibold" panose="020B0702040204020203" pitchFamily="34" charset="0"/>
              </a:rPr>
              <a:t>Wolf, R.M., Channa, R., Lehmann, H.P., Abramoff, M.D. and Liu, T.A., 2024. Clinical implementation of autonomous artificial intelligence systems for diabetic eye exams: considerations for success. </a:t>
            </a:r>
            <a:r>
              <a:rPr lang="en-US" sz="1200" i="1" dirty="0">
                <a:latin typeface="Segoe UI Semibold" panose="020B0702040204020203" pitchFamily="34" charset="0"/>
                <a:cs typeface="Segoe UI Semibold" panose="020B0702040204020203" pitchFamily="34" charset="0"/>
              </a:rPr>
              <a:t>Clinical Diabetes</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42</a:t>
            </a:r>
            <a:r>
              <a:rPr lang="en-US" sz="1200" dirty="0">
                <a:latin typeface="Segoe UI Semibold" panose="020B0702040204020203" pitchFamily="34" charset="0"/>
                <a:cs typeface="Segoe UI Semibold" panose="020B0702040204020203" pitchFamily="34" charset="0"/>
              </a:rPr>
              <a:t>(1), pp.142-149.</a:t>
            </a:r>
          </a:p>
          <a:p>
            <a:r>
              <a:rPr lang="en-US" sz="1200" dirty="0">
                <a:latin typeface="Segoe UI Semibold" panose="020B0702040204020203" pitchFamily="34" charset="0"/>
                <a:cs typeface="Segoe UI Semibold" panose="020B0702040204020203" pitchFamily="34" charset="0"/>
              </a:rPr>
              <a:t>Wolf, R.M., Liu, T.A., Thomas, C., Prichett, L., Zimmer‐Galler, I., Smith, K., Abramoff, M.D. and Channa, R., 2021. The SEE study: safety, efficacy, and equity of implementing autonomous artificial intelligence for diagnosing diabetic retinopathy in youth. </a:t>
            </a:r>
            <a:r>
              <a:rPr lang="en-US" sz="1200" i="1" dirty="0">
                <a:latin typeface="Segoe UI Semibold" panose="020B0702040204020203" pitchFamily="34" charset="0"/>
                <a:cs typeface="Segoe UI Semibold" panose="020B0702040204020203" pitchFamily="34" charset="0"/>
              </a:rPr>
              <a:t>Diabetes Care</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44</a:t>
            </a:r>
            <a:r>
              <a:rPr lang="en-US" sz="1200" dirty="0">
                <a:latin typeface="Segoe UI Semibold" panose="020B0702040204020203" pitchFamily="34" charset="0"/>
                <a:cs typeface="Segoe UI Semibold" panose="020B0702040204020203" pitchFamily="34" charset="0"/>
              </a:rPr>
              <a:t>(3), pp.781-787.</a:t>
            </a:r>
          </a:p>
          <a:p>
            <a:r>
              <a:rPr lang="en-US" sz="1200" dirty="0" err="1">
                <a:latin typeface="Segoe UI Semibold" panose="020B0702040204020203" pitchFamily="34" charset="0"/>
                <a:cs typeface="Segoe UI Semibold" panose="020B0702040204020203" pitchFamily="34" charset="0"/>
              </a:rPr>
              <a:t>Yenice</a:t>
            </a:r>
            <a:r>
              <a:rPr lang="en-US" sz="1200" dirty="0">
                <a:latin typeface="Segoe UI Semibold" panose="020B0702040204020203" pitchFamily="34" charset="0"/>
                <a:cs typeface="Segoe UI Semibold" panose="020B0702040204020203" pitchFamily="34" charset="0"/>
              </a:rPr>
              <a:t>, S., 2021. Training and competency strategies for point-of-care testing. </a:t>
            </a:r>
            <a:r>
              <a:rPr lang="en-US" sz="1200" i="1" dirty="0" err="1">
                <a:latin typeface="Segoe UI Semibold" panose="020B0702040204020203" pitchFamily="34" charset="0"/>
                <a:cs typeface="Segoe UI Semibold" panose="020B0702040204020203" pitchFamily="34" charset="0"/>
              </a:rPr>
              <a:t>Ejifcc</a:t>
            </a:r>
            <a:r>
              <a:rPr lang="en-US" sz="1200" dirty="0">
                <a:latin typeface="Segoe UI Semibold" panose="020B0702040204020203" pitchFamily="34" charset="0"/>
                <a:cs typeface="Segoe UI Semibold" panose="020B0702040204020203" pitchFamily="34" charset="0"/>
              </a:rPr>
              <a:t>, </a:t>
            </a:r>
            <a:r>
              <a:rPr lang="en-US" sz="1200" i="1" dirty="0">
                <a:latin typeface="Segoe UI Semibold" panose="020B0702040204020203" pitchFamily="34" charset="0"/>
                <a:cs typeface="Segoe UI Semibold" panose="020B0702040204020203" pitchFamily="34" charset="0"/>
              </a:rPr>
              <a:t>32</a:t>
            </a:r>
            <a:r>
              <a:rPr lang="en-US" sz="1200" dirty="0">
                <a:latin typeface="Segoe UI Semibold" panose="020B0702040204020203" pitchFamily="34" charset="0"/>
                <a:cs typeface="Segoe UI Semibold" panose="020B0702040204020203" pitchFamily="34" charset="0"/>
              </a:rPr>
              <a:t>(2), p.167.</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TM04033919[[fn=Circuit]]</Template>
  <TotalTime>57</TotalTime>
  <Words>2358</Words>
  <Application>Microsoft Macintosh PowerPoint</Application>
  <PresentationFormat>On-screen Show (4:3)</PresentationFormat>
  <Paragraphs>92</Paragraphs>
  <Slides>11</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Arial</vt:lpstr>
      <vt:lpstr>Segoe UI Black</vt:lpstr>
      <vt:lpstr>Segoe UI Semibold</vt:lpstr>
      <vt:lpstr>Tw Cen MT</vt:lpstr>
      <vt:lpstr>Circuit</vt:lpstr>
      <vt:lpstr>Autonomous Artificial Intelligence for Diabetic Retinopathy Screening</vt:lpstr>
      <vt:lpstr>Introduction</vt:lpstr>
      <vt:lpstr>Overview of the Innovation</vt:lpstr>
      <vt:lpstr>Overview of the Innovation Cont.</vt:lpstr>
      <vt:lpstr>Impact on Workforce</vt:lpstr>
      <vt:lpstr>Impact on Workforce Cont.</vt:lpstr>
      <vt:lpstr>Impact on Service Delivery</vt:lpstr>
      <vt:lpstr>Impact on Service Delivery Cont.</vt:lpstr>
      <vt:lpstr>Challenges and Recommendations</vt:lpstr>
      <vt:lpstr>Conclusion</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Autonomous Artificial Intelligence for Diabetic Retinopathy Screening</dc:title>
  <dc:subject/>
  <dc:creator/>
  <cp:keywords/>
  <cp:lastModifiedBy>Manpreet Kaur (2246813)</cp:lastModifiedBy>
  <cp:revision>6</cp:revision>
  <dcterms:created xsi:type="dcterms:W3CDTF">2013-01-27T09:14:16Z</dcterms:created>
  <dcterms:modified xsi:type="dcterms:W3CDTF">2025-11-06T22:20:38Z</dcterms:modified>
  <cp:category/>
</cp:coreProperties>
</file>