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38" d="100"/>
          <a:sy n="38" d="100"/>
        </p:scale>
        <p:origin x="48" y="24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CC68EC-84B8-4ABD-89CC-828263C238FB}"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3B1F6F-C026-4052-8F52-F4E82753CDC6}" type="slidenum">
              <a:rPr lang="en-GB" smtClean="0"/>
              <a:t>‹#›</a:t>
            </a:fld>
            <a:endParaRPr lang="en-GB"/>
          </a:p>
        </p:txBody>
      </p:sp>
    </p:spTree>
    <p:extLst>
      <p:ext uri="{BB962C8B-B14F-4D97-AF65-F5344CB8AC3E}">
        <p14:creationId xmlns:p14="http://schemas.microsoft.com/office/powerpoint/2010/main" val="2489751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3B1F6F-C026-4052-8F52-F4E82753CDC6}" type="slidenum">
              <a:rPr lang="en-GB" smtClean="0"/>
              <a:t>1</a:t>
            </a:fld>
            <a:endParaRPr lang="en-GB"/>
          </a:p>
        </p:txBody>
      </p:sp>
    </p:spTree>
    <p:extLst>
      <p:ext uri="{BB962C8B-B14F-4D97-AF65-F5344CB8AC3E}">
        <p14:creationId xmlns:p14="http://schemas.microsoft.com/office/powerpoint/2010/main" val="2557973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6C36F-E75F-28F5-047C-2DB8662374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E1FCB6-5563-BF9B-80B4-9EB5DFE8F8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06BFEA-EDFD-CBFB-DBAB-DB1C6253CCE6}"/>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5" name="Footer Placeholder 4">
            <a:extLst>
              <a:ext uri="{FF2B5EF4-FFF2-40B4-BE49-F238E27FC236}">
                <a16:creationId xmlns:a16="http://schemas.microsoft.com/office/drawing/2014/main" id="{3C2461A8-89AC-267A-8E61-E46341242E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5EBCD8-3CEB-D413-449D-210EAA893A62}"/>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1640082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B8DA9-8001-058F-51E9-C6C51AA75B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7ACA4E-FAF5-E910-0DDB-32242ECAA7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0859A9-A927-3A3C-A16A-44D7F1E93C38}"/>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5" name="Footer Placeholder 4">
            <a:extLst>
              <a:ext uri="{FF2B5EF4-FFF2-40B4-BE49-F238E27FC236}">
                <a16:creationId xmlns:a16="http://schemas.microsoft.com/office/drawing/2014/main" id="{E15F863E-67B4-5DFC-A6E1-2E9926D92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168B9D-202F-811F-EA20-27B8868FFD6E}"/>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576746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ECAB0-DB56-642D-AE78-08A5595B40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37E200-0FB7-122E-9732-73D21587F1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876DE1-7C01-B1DA-4681-671B44F9140F}"/>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5" name="Footer Placeholder 4">
            <a:extLst>
              <a:ext uri="{FF2B5EF4-FFF2-40B4-BE49-F238E27FC236}">
                <a16:creationId xmlns:a16="http://schemas.microsoft.com/office/drawing/2014/main" id="{A071C4C0-F1E3-8606-F525-FCC4511DA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F12CCC-4038-168A-5785-11B49395E16D}"/>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217584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323A-40BD-BF13-66B8-C0F0F06C68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B99D31-A2C0-5B4B-ABE6-7C771A5935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8CCE97-7FB2-BBEB-2CB8-3EE82DF850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673545-D8ED-F978-5AFA-19F255CB9322}"/>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6" name="Footer Placeholder 5">
            <a:extLst>
              <a:ext uri="{FF2B5EF4-FFF2-40B4-BE49-F238E27FC236}">
                <a16:creationId xmlns:a16="http://schemas.microsoft.com/office/drawing/2014/main" id="{29BE1129-F042-00EC-DC47-880C7B9247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E9A2C4-BA87-13BA-D8F8-19D816E5C966}"/>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4034736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DFC1-1032-64AB-BC3C-CB7E539196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2DF9BA-07B1-2927-C24A-F214A413BF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CA1668-3820-BA60-74DF-8F07EE427A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4EA9DC-6474-2689-3128-2334EB14F7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463386-030C-695D-96E0-869DDBB8CD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C06F48-9E8C-FDBF-FEEF-4D50D1E3B285}"/>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8" name="Footer Placeholder 7">
            <a:extLst>
              <a:ext uri="{FF2B5EF4-FFF2-40B4-BE49-F238E27FC236}">
                <a16:creationId xmlns:a16="http://schemas.microsoft.com/office/drawing/2014/main" id="{47A27CA5-67E1-CF86-44B9-5FC60BD347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453E98-5EA1-1552-D7AE-04D0FE309A2A}"/>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3446675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1A988-0780-07F5-A43A-78146B2B41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A01A1F-67C6-E942-82A9-0A9B801524F3}"/>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4" name="Footer Placeholder 3">
            <a:extLst>
              <a:ext uri="{FF2B5EF4-FFF2-40B4-BE49-F238E27FC236}">
                <a16:creationId xmlns:a16="http://schemas.microsoft.com/office/drawing/2014/main" id="{79F640B8-403B-C2E8-16D3-A5A95FC8F0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878585-DD9E-3EE5-5682-1192E333C5AC}"/>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2858773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674A0C-DB4D-88E2-F281-F122F789164D}"/>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3" name="Footer Placeholder 2">
            <a:extLst>
              <a:ext uri="{FF2B5EF4-FFF2-40B4-BE49-F238E27FC236}">
                <a16:creationId xmlns:a16="http://schemas.microsoft.com/office/drawing/2014/main" id="{2147120D-E24B-1844-318D-8DE9E4BBF9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D9C88B-2109-D7C2-319C-D5A45D3BCD5B}"/>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421217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9AD3C-A203-846D-2316-5F464C38E1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A8AC69-0C25-653F-34A3-E738C29681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A8D8AC-33D0-9037-EB21-97FFC89F73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4A75D5-9F84-91AD-2EEE-0B0E7DEA3E6C}"/>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6" name="Footer Placeholder 5">
            <a:extLst>
              <a:ext uri="{FF2B5EF4-FFF2-40B4-BE49-F238E27FC236}">
                <a16:creationId xmlns:a16="http://schemas.microsoft.com/office/drawing/2014/main" id="{AD1DA4ED-C6D9-279E-6BB9-D2F4A0B83B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725EDC-CF83-2DFD-3AD8-1B753AF113BB}"/>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3674053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7B10-FBA1-F026-B41B-0452197B02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D10A24-5AB8-F00D-C7B2-7965CC8028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1F37E5-6B81-2959-02BA-1F99CCAF23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9ABB8C-AD4E-B5DD-C24E-EC6DC826FA75}"/>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6" name="Footer Placeholder 5">
            <a:extLst>
              <a:ext uri="{FF2B5EF4-FFF2-40B4-BE49-F238E27FC236}">
                <a16:creationId xmlns:a16="http://schemas.microsoft.com/office/drawing/2014/main" id="{31910737-699C-EEAF-60DD-6DA30292DE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AD1EBB-20CB-26C7-99BA-CC721F860A37}"/>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3384203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6CBF6-F514-1668-6438-C42DF8044C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2B8D25-AE68-D4F4-93E1-41D33C84B1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5B88E7-30D7-271A-5A92-E09159E4784B}"/>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5" name="Footer Placeholder 4">
            <a:extLst>
              <a:ext uri="{FF2B5EF4-FFF2-40B4-BE49-F238E27FC236}">
                <a16:creationId xmlns:a16="http://schemas.microsoft.com/office/drawing/2014/main" id="{5FC173C4-28A1-E23C-3965-D2A20581E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D77643-0D8B-32DC-6955-3EE0BFB460B6}"/>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2430829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160799-AF29-C1C2-D604-4906945915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78D9B1-F151-4CDC-668E-9ADEFD1066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E9B0C2-A40B-DDFB-36C2-21657BA8E53E}"/>
              </a:ext>
            </a:extLst>
          </p:cNvPr>
          <p:cNvSpPr>
            <a:spLocks noGrp="1"/>
          </p:cNvSpPr>
          <p:nvPr>
            <p:ph type="dt" sz="half" idx="10"/>
          </p:nvPr>
        </p:nvSpPr>
        <p:spPr/>
        <p:txBody>
          <a:bodyPr/>
          <a:lstStyle/>
          <a:p>
            <a:fld id="{EFF622F6-E1A6-48D6-BC50-70FA04618D6D}" type="datetimeFigureOut">
              <a:rPr lang="en-GB" smtClean="0"/>
              <a:t>17/10/2025</a:t>
            </a:fld>
            <a:endParaRPr lang="en-GB"/>
          </a:p>
        </p:txBody>
      </p:sp>
      <p:sp>
        <p:nvSpPr>
          <p:cNvPr id="5" name="Footer Placeholder 4">
            <a:extLst>
              <a:ext uri="{FF2B5EF4-FFF2-40B4-BE49-F238E27FC236}">
                <a16:creationId xmlns:a16="http://schemas.microsoft.com/office/drawing/2014/main" id="{F6FEEE0D-9F4B-0E3B-5711-2DBE6CEC11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CF208B-02FD-B031-0BF2-DDF92CCE3AB8}"/>
              </a:ext>
            </a:extLst>
          </p:cNvPr>
          <p:cNvSpPr>
            <a:spLocks noGrp="1"/>
          </p:cNvSpPr>
          <p:nvPr>
            <p:ph type="sldNum" sz="quarter" idx="12"/>
          </p:nvPr>
        </p:nvSpPr>
        <p:spPr/>
        <p:txBody>
          <a:bodyPr/>
          <a:lstStyle/>
          <a:p>
            <a:fld id="{4533610C-AD08-43B3-B0B4-111FF9543C23}" type="slidenum">
              <a:rPr lang="en-GB" smtClean="0"/>
              <a:t>‹#›</a:t>
            </a:fld>
            <a:endParaRPr lang="en-GB"/>
          </a:p>
        </p:txBody>
      </p:sp>
    </p:spTree>
    <p:extLst>
      <p:ext uri="{BB962C8B-B14F-4D97-AF65-F5344CB8AC3E}">
        <p14:creationId xmlns:p14="http://schemas.microsoft.com/office/powerpoint/2010/main" val="1982985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E5E20A-029A-4DB1-2620-A286A68BAC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FA739E-A7C3-FE5D-42A2-C62D589ACB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CA1B48-B55E-EA36-293A-FA84BED401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F622F6-E1A6-48D6-BC50-70FA04618D6D}" type="datetimeFigureOut">
              <a:rPr lang="en-GB" smtClean="0"/>
              <a:t>17/10/2025</a:t>
            </a:fld>
            <a:endParaRPr lang="en-GB"/>
          </a:p>
        </p:txBody>
      </p:sp>
      <p:sp>
        <p:nvSpPr>
          <p:cNvPr id="5" name="Footer Placeholder 4">
            <a:extLst>
              <a:ext uri="{FF2B5EF4-FFF2-40B4-BE49-F238E27FC236}">
                <a16:creationId xmlns:a16="http://schemas.microsoft.com/office/drawing/2014/main" id="{FA2D885B-45D8-E5A5-421C-455D77A606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071057-1D93-4C31-1E5D-15C43601FE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33610C-AD08-43B3-B0B4-111FF9543C23}" type="slidenum">
              <a:rPr lang="en-GB" smtClean="0"/>
              <a:t>‹#›</a:t>
            </a:fld>
            <a:endParaRPr lang="en-GB"/>
          </a:p>
        </p:txBody>
      </p:sp>
    </p:spTree>
    <p:extLst>
      <p:ext uri="{BB962C8B-B14F-4D97-AF65-F5344CB8AC3E}">
        <p14:creationId xmlns:p14="http://schemas.microsoft.com/office/powerpoint/2010/main" val="1362630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51601/ijersc.v2i2.70" TargetMode="External"/><Relationship Id="rId13" Type="http://schemas.openxmlformats.org/officeDocument/2006/relationships/hyperlink" Target="https://doi.org/10.1057/s41267-025-00774-2" TargetMode="External"/><Relationship Id="rId3" Type="http://schemas.openxmlformats.org/officeDocument/2006/relationships/image" Target="../media/image1.jpeg"/><Relationship Id="rId7" Type="http://schemas.openxmlformats.org/officeDocument/2006/relationships/hyperlink" Target="https://doi.org/10.33108/visnyk_tntu2020.01.077" TargetMode="External"/><Relationship Id="rId12" Type="http://schemas.openxmlformats.org/officeDocument/2006/relationships/hyperlink" Target="https://doi.org/10.1177/117718012096858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11" Type="http://schemas.openxmlformats.org/officeDocument/2006/relationships/hyperlink" Target="https://doi.org/10.1108/978-1-83909-107-020201004" TargetMode="External"/><Relationship Id="rId5" Type="http://schemas.openxmlformats.org/officeDocument/2006/relationships/image" Target="../media/image2.jpeg"/><Relationship Id="rId10" Type="http://schemas.openxmlformats.org/officeDocument/2006/relationships/hyperlink" Target="https://doi.org/10.1007/978-981-99-8925-6_1" TargetMode="External"/><Relationship Id="rId4" Type="http://schemas.openxmlformats.org/officeDocument/2006/relationships/image" Target="https://www.slideteam.net/media/catalog/product/cache/1280x720/f/l/flexible_working_goals_impact_of_flexible_working_on_employees_performance_slide01.jpg" TargetMode="External"/><Relationship Id="rId9" Type="http://schemas.openxmlformats.org/officeDocument/2006/relationships/hyperlink" Target="https://doi.org/10.36088/manazhim.v3i1.903" TargetMode="External"/><Relationship Id="rId14" Type="http://schemas.openxmlformats.org/officeDocument/2006/relationships/hyperlink" Target="https://doi.org/10.20952/revtee.v14i33.156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FC4C4AE-B017-7352-CE2C-4C841BEE2C52}"/>
              </a:ext>
            </a:extLst>
          </p:cNvPr>
          <p:cNvSpPr/>
          <p:nvPr/>
        </p:nvSpPr>
        <p:spPr>
          <a:xfrm>
            <a:off x="0" y="533400"/>
            <a:ext cx="6096000" cy="3160823"/>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r>
              <a:rPr lang="en-GB" sz="800" b="1" u="sng" dirty="0">
                <a:latin typeface="Times New Roman" panose="02020603050405020304" pitchFamily="18" charset="0"/>
                <a:cs typeface="Times New Roman" panose="02020603050405020304" pitchFamily="18" charset="0"/>
              </a:rPr>
              <a:t>Research aims and objectives </a:t>
            </a:r>
          </a:p>
          <a:p>
            <a:r>
              <a:rPr lang="en-GB" sz="800" dirty="0">
                <a:latin typeface="Times New Roman" panose="02020603050405020304" pitchFamily="18" charset="0"/>
                <a:cs typeface="Times New Roman" panose="02020603050405020304" pitchFamily="18" charset="0"/>
              </a:rPr>
              <a:t>Aim: The purpose of the study is to examine the correlation between flexible working and their effect on employee productivity and retention rates within the UK retail industry, and Tesco can be used as a case study. This paper has examined the post-pandemic workplaces policies and their efficacy in sustaining the performance of organisations and the well-being of employees in the retail sector. </a:t>
            </a:r>
          </a:p>
          <a:p>
            <a:r>
              <a:rPr lang="en-GB" sz="800" dirty="0">
                <a:latin typeface="Times New Roman" panose="02020603050405020304" pitchFamily="18" charset="0"/>
                <a:cs typeface="Times New Roman" panose="02020603050405020304" pitchFamily="18" charset="0"/>
              </a:rPr>
              <a:t>Objectives:</a:t>
            </a:r>
          </a:p>
          <a:p>
            <a:pPr lvl="0"/>
            <a:r>
              <a:rPr lang="en-GB" sz="800" dirty="0">
                <a:latin typeface="Times New Roman" panose="02020603050405020304" pitchFamily="18" charset="0"/>
                <a:cs typeface="Times New Roman" panose="02020603050405020304" pitchFamily="18" charset="0"/>
              </a:rPr>
              <a:t>To establish and comprehend the nature of flexible working set up and how it applies to the UK retail sector and Tesco in particular.</a:t>
            </a:r>
          </a:p>
          <a:p>
            <a:pPr lvl="0"/>
            <a:r>
              <a:rPr lang="en-GB" sz="800" dirty="0">
                <a:latin typeface="Times New Roman" panose="02020603050405020304" pitchFamily="18" charset="0"/>
                <a:cs typeface="Times New Roman" panose="02020603050405020304" pitchFamily="18" charset="0"/>
              </a:rPr>
              <a:t>To determine the problems that Tesco experiences in the wake of no effective flexible working policies and how it affects employee productivity and retention.</a:t>
            </a:r>
          </a:p>
          <a:p>
            <a:pPr lvl="0"/>
            <a:r>
              <a:rPr lang="en-GB" sz="800" dirty="0">
                <a:latin typeface="Times New Roman" panose="02020603050405020304" pitchFamily="18" charset="0"/>
                <a:cs typeface="Times New Roman" panose="02020603050405020304" pitchFamily="18" charset="0"/>
              </a:rPr>
              <a:t>To examine the different flexible working arrangements that Tesco has adopted and determine how effective they have been in improving employee productivity and staff retention.</a:t>
            </a:r>
          </a:p>
          <a:p>
            <a:pPr lvl="0"/>
            <a:r>
              <a:rPr lang="en-GB" sz="800" dirty="0">
                <a:latin typeface="Times New Roman" panose="02020603050405020304" pitchFamily="18" charset="0"/>
                <a:cs typeface="Times New Roman" panose="02020603050405020304" pitchFamily="18" charset="0"/>
              </a:rPr>
              <a:t>To examine the connection between flexible working practices and productivity of employees and retention in the workforce at Tesco in the UK retail market.</a:t>
            </a:r>
          </a:p>
          <a:p>
            <a:pPr lvl="0"/>
            <a:r>
              <a:rPr lang="en-GB" sz="800" dirty="0">
                <a:latin typeface="Times New Roman" panose="02020603050405020304" pitchFamily="18" charset="0"/>
                <a:cs typeface="Times New Roman" panose="02020603050405020304" pitchFamily="18" charset="0"/>
              </a:rPr>
              <a:t>To recommend strategies or improvements in flexible working practices that could further enhance employee productivity and retention rates at Tesco.</a:t>
            </a:r>
          </a:p>
          <a:p>
            <a:pPr lvl="0"/>
            <a:r>
              <a:rPr lang="en-GB" sz="800" b="1" u="sng" dirty="0">
                <a:latin typeface="Times New Roman" panose="02020603050405020304" pitchFamily="18" charset="0"/>
                <a:cs typeface="Times New Roman" panose="02020603050405020304" pitchFamily="18" charset="0"/>
              </a:rPr>
              <a:t>Research Questions</a:t>
            </a:r>
          </a:p>
          <a:p>
            <a:pPr lvl="0"/>
            <a:r>
              <a:rPr lang="en-GB" sz="800" dirty="0">
                <a:latin typeface="Times New Roman" panose="02020603050405020304" pitchFamily="18" charset="0"/>
                <a:cs typeface="Times New Roman" panose="02020603050405020304" pitchFamily="18" charset="0"/>
              </a:rPr>
              <a:t>What is the concept of flexible working arrangements, and how is it relevant to the UK retail sector, particularly at Tesco?</a:t>
            </a:r>
          </a:p>
          <a:p>
            <a:pPr lvl="0"/>
            <a:r>
              <a:rPr lang="en-GB" sz="800" dirty="0">
                <a:latin typeface="Times New Roman" panose="02020603050405020304" pitchFamily="18" charset="0"/>
                <a:cs typeface="Times New Roman" panose="02020603050405020304" pitchFamily="18" charset="0"/>
              </a:rPr>
              <a:t>What challenges does Tesco face in the absence of effective flexible working policies, and how do these challenges affect employee productivity and retention?</a:t>
            </a:r>
          </a:p>
          <a:p>
            <a:pPr lvl="0"/>
            <a:r>
              <a:rPr lang="en-GB" sz="800" dirty="0">
                <a:latin typeface="Times New Roman" panose="02020603050405020304" pitchFamily="18" charset="0"/>
                <a:cs typeface="Times New Roman" panose="02020603050405020304" pitchFamily="18" charset="0"/>
              </a:rPr>
              <a:t>What are the different flexible working arrangements implemented by Tesco, and how effective are they in enhancing employee productivity and retention rates?</a:t>
            </a:r>
          </a:p>
          <a:p>
            <a:pPr lvl="0"/>
            <a:r>
              <a:rPr lang="en-GB" sz="800" dirty="0">
                <a:latin typeface="Times New Roman" panose="02020603050405020304" pitchFamily="18" charset="0"/>
                <a:cs typeface="Times New Roman" panose="02020603050405020304" pitchFamily="18" charset="0"/>
              </a:rPr>
              <a:t>What is the relationship between flexible working arrangements and employee productivity and retention within Tesco’s workforce in the UK retail sector?</a:t>
            </a:r>
          </a:p>
          <a:p>
            <a:pPr lvl="0"/>
            <a:r>
              <a:rPr lang="en-GB" sz="800" dirty="0">
                <a:latin typeface="Times New Roman" panose="02020603050405020304" pitchFamily="18" charset="0"/>
                <a:cs typeface="Times New Roman" panose="02020603050405020304" pitchFamily="18" charset="0"/>
              </a:rPr>
              <a:t>What strategies or improvements in flexible working practices can Tesco implement to further enhance employee productivity and retention rates?</a:t>
            </a:r>
          </a:p>
        </p:txBody>
      </p:sp>
      <p:sp>
        <p:nvSpPr>
          <p:cNvPr id="8" name="Rectangle 7">
            <a:extLst>
              <a:ext uri="{FF2B5EF4-FFF2-40B4-BE49-F238E27FC236}">
                <a16:creationId xmlns:a16="http://schemas.microsoft.com/office/drawing/2014/main" id="{87345571-2D28-9C58-6A0F-1EBDC94D6C00}"/>
              </a:ext>
            </a:extLst>
          </p:cNvPr>
          <p:cNvSpPr/>
          <p:nvPr/>
        </p:nvSpPr>
        <p:spPr>
          <a:xfrm>
            <a:off x="6096000" y="558800"/>
            <a:ext cx="6096000" cy="3759200"/>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r>
              <a:rPr lang="en-GB" sz="800" b="1" dirty="0">
                <a:latin typeface="Times New Roman" panose="02020603050405020304" pitchFamily="18" charset="0"/>
                <a:cs typeface="Times New Roman" panose="02020603050405020304" pitchFamily="18" charset="0"/>
              </a:rPr>
              <a:t>Research Process: Methodology</a:t>
            </a:r>
            <a:endParaRPr lang="en-GB" sz="800" dirty="0">
              <a:latin typeface="Times New Roman" panose="02020603050405020304" pitchFamily="18" charset="0"/>
              <a:cs typeface="Times New Roman" panose="02020603050405020304" pitchFamily="18" charset="0"/>
            </a:endParaRPr>
          </a:p>
          <a:p>
            <a:r>
              <a:rPr lang="en-GB" sz="800" b="1" dirty="0">
                <a:latin typeface="Times New Roman" panose="02020603050405020304" pitchFamily="18" charset="0"/>
                <a:cs typeface="Times New Roman" panose="02020603050405020304" pitchFamily="18" charset="0"/>
              </a:rPr>
              <a:t>Research Philosophy</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The study is based on the interpretivist approach, which recognizes the fact that the flexible working arrangements (FWAs) are socially constructed and have varying meanings to various people in organizations. It is concerned with learning the impact of these policies on the outcome of employees within a retail sphere (Babii, 2020).</a:t>
            </a:r>
          </a:p>
          <a:p>
            <a:r>
              <a:rPr lang="en-GB" sz="800" b="1" dirty="0">
                <a:latin typeface="Times New Roman" panose="02020603050405020304" pitchFamily="18" charset="0"/>
                <a:cs typeface="Times New Roman" panose="02020603050405020304" pitchFamily="18" charset="0"/>
              </a:rPr>
              <a:t>Research Approach</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This is an inductive approach in which theories are constructed based on observed patterns and themes that are developed out of current data instead of allegedly verifying hypotheses (Djafar et al., 2021). This makes it possible to understand the role of FWAs in the UK retail sector more.</a:t>
            </a:r>
          </a:p>
          <a:p>
            <a:r>
              <a:rPr lang="en-GB" sz="800" b="1" dirty="0">
                <a:latin typeface="Times New Roman" panose="02020603050405020304" pitchFamily="18" charset="0"/>
                <a:cs typeface="Times New Roman" panose="02020603050405020304" pitchFamily="18" charset="0"/>
              </a:rPr>
              <a:t>Research Strategy</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The study employed case study approach in researching the practices of Tesco, which provided an in-depth examination of the impact of flexible working on the productivity and retention of employees in this particular organization (Firdaus et al., 2021).</a:t>
            </a:r>
          </a:p>
          <a:p>
            <a:r>
              <a:rPr lang="en-GB" sz="800" b="1" dirty="0">
                <a:latin typeface="Times New Roman" panose="02020603050405020304" pitchFamily="18" charset="0"/>
                <a:cs typeface="Times New Roman" panose="02020603050405020304" pitchFamily="18" charset="0"/>
              </a:rPr>
              <a:t>Choice of Methods</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The qualitative mono-method was used, and the only sources used were peer-reviewed journal articles, industry reports, and organizational literature of Tesco. The approach enables obtaining a wholesome perception of FWAs in the retail environment (Hazari, 2023).</a:t>
            </a:r>
          </a:p>
          <a:p>
            <a:r>
              <a:rPr lang="en-GB" sz="800" b="1" dirty="0">
                <a:latin typeface="Times New Roman" panose="02020603050405020304" pitchFamily="18" charset="0"/>
                <a:cs typeface="Times New Roman" panose="02020603050405020304" pitchFamily="18" charset="0"/>
              </a:rPr>
              <a:t>Time Horizon</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The research is cross-sectional, targeting the present situation in the flexible working setups at Tesco, especially during the post-pandemic era where the policies of flexible working became tidy (Iovino and </a:t>
            </a:r>
            <a:r>
              <a:rPr lang="en-GB" sz="800" dirty="0" err="1">
                <a:latin typeface="Times New Roman" panose="02020603050405020304" pitchFamily="18" charset="0"/>
                <a:cs typeface="Times New Roman" panose="02020603050405020304" pitchFamily="18" charset="0"/>
              </a:rPr>
              <a:t>Tsitsianis</a:t>
            </a:r>
            <a:r>
              <a:rPr lang="en-GB" sz="800" dirty="0">
                <a:latin typeface="Times New Roman" panose="02020603050405020304" pitchFamily="18" charset="0"/>
                <a:cs typeface="Times New Roman" panose="02020603050405020304" pitchFamily="18" charset="0"/>
              </a:rPr>
              <a:t>, 2020).</a:t>
            </a:r>
          </a:p>
          <a:p>
            <a:r>
              <a:rPr lang="en-GB" sz="800" b="1" dirty="0">
                <a:latin typeface="Times New Roman" panose="02020603050405020304" pitchFamily="18" charset="0"/>
                <a:cs typeface="Times New Roman" panose="02020603050405020304" pitchFamily="18" charset="0"/>
              </a:rPr>
              <a:t>Data Collection</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The secondary data were gathered using the academic articles, corporate publications, and government documents. This method guaranteed the extended analysis of the historical and up-to-date data about FWAs within the retail (Mahuika and Mahuika, 2020).</a:t>
            </a:r>
          </a:p>
          <a:p>
            <a:r>
              <a:rPr lang="en-GB" sz="800" b="1" dirty="0">
                <a:latin typeface="Times New Roman" panose="02020603050405020304" pitchFamily="18" charset="0"/>
                <a:cs typeface="Times New Roman" panose="02020603050405020304" pitchFamily="18" charset="0"/>
              </a:rPr>
              <a:t>Data Analysis</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Patterns in the data obtained were identified with the help of the thematic analysis that allowed revealing the primary themes connected to the flexible work arrangements, their efficacy, and their effect on the employee outcomes (Marra and Nielsen, 2025).</a:t>
            </a:r>
          </a:p>
          <a:p>
            <a:r>
              <a:rPr lang="en-GB" sz="800" b="1" dirty="0">
                <a:latin typeface="Times New Roman" panose="02020603050405020304" pitchFamily="18" charset="0"/>
                <a:cs typeface="Times New Roman" panose="02020603050405020304" pitchFamily="18" charset="0"/>
              </a:rPr>
              <a:t>Ethical Considerations</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The paper conformed to the principle of academic integrity, as all the sources of data were referenced accordingly. The credibility of all of the secondary data was assessed as well, and no commercial or sensitive information was presented without consent (Ocaña-Fernández and Fuster-</a:t>
            </a:r>
            <a:r>
              <a:rPr lang="en-GB" sz="800" dirty="0" err="1">
                <a:latin typeface="Times New Roman" panose="02020603050405020304" pitchFamily="18" charset="0"/>
                <a:cs typeface="Times New Roman" panose="02020603050405020304" pitchFamily="18" charset="0"/>
              </a:rPr>
              <a:t>Guillena</a:t>
            </a:r>
            <a:r>
              <a:rPr lang="en-GB" sz="800" dirty="0">
                <a:latin typeface="Times New Roman" panose="02020603050405020304" pitchFamily="18" charset="0"/>
                <a:cs typeface="Times New Roman" panose="02020603050405020304" pitchFamily="18" charset="0"/>
              </a:rPr>
              <a:t>, 2021).</a:t>
            </a:r>
          </a:p>
        </p:txBody>
      </p:sp>
      <p:sp>
        <p:nvSpPr>
          <p:cNvPr id="9" name="Rectangle 8">
            <a:extLst>
              <a:ext uri="{FF2B5EF4-FFF2-40B4-BE49-F238E27FC236}">
                <a16:creationId xmlns:a16="http://schemas.microsoft.com/office/drawing/2014/main" id="{A17D90C7-25DD-888B-0601-90C6163FDB88}"/>
              </a:ext>
            </a:extLst>
          </p:cNvPr>
          <p:cNvSpPr/>
          <p:nvPr/>
        </p:nvSpPr>
        <p:spPr>
          <a:xfrm>
            <a:off x="0" y="3708400"/>
            <a:ext cx="3454400" cy="3175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u="sng" dirty="0">
                <a:latin typeface="Times New Roman" panose="02020603050405020304" pitchFamily="18" charset="0"/>
                <a:cs typeface="Times New Roman" panose="02020603050405020304" pitchFamily="18" charset="0"/>
              </a:rPr>
              <a:t>Findings of the Research: Thematic analysis</a:t>
            </a:r>
          </a:p>
          <a:p>
            <a:endParaRPr lang="en-GB" sz="800" b="1" u="sng" dirty="0">
              <a:latin typeface="Times New Roman" panose="02020603050405020304" pitchFamily="18" charset="0"/>
              <a:cs typeface="Times New Roman" panose="02020603050405020304" pitchFamily="18" charset="0"/>
            </a:endParaRPr>
          </a:p>
          <a:p>
            <a:r>
              <a:rPr lang="en-US" sz="800" b="1" u="sng" dirty="0">
                <a:latin typeface="Times New Roman" panose="02020603050405020304" pitchFamily="18" charset="0"/>
                <a:cs typeface="Times New Roman" panose="02020603050405020304" pitchFamily="18" charset="0"/>
              </a:rPr>
              <a:t>Theme 1: The challenges faced by the retail sector in the absence of effective flexible working policies and their impact on employee productivity and retention</a:t>
            </a:r>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Lack of a Good Work-Life Balance: Stress and dissatisfaction due to the inflexible schedules adversely affected the employee morale and retention (Shifrin and Michel, 2022).</a:t>
            </a:r>
          </a:p>
          <a:p>
            <a:pPr lvl="0"/>
            <a:r>
              <a:rPr lang="en-GB" sz="800" dirty="0">
                <a:latin typeface="Times New Roman" panose="02020603050405020304" pitchFamily="18" charset="0"/>
                <a:cs typeface="Times New Roman" panose="02020603050405020304" pitchFamily="18" charset="0"/>
              </a:rPr>
              <a:t>Unsatisfaction with the Job: Employees that did not have flexible work policies were more likely to experience feelings of undermining, which in turn lowers productivity and increases the level of turnover (Ye, Li &amp; Zhang, 2025).</a:t>
            </a:r>
          </a:p>
          <a:p>
            <a:r>
              <a:rPr lang="en-GB" sz="800" b="1" dirty="0">
                <a:latin typeface="Times New Roman" panose="02020603050405020304" pitchFamily="18" charset="0"/>
                <a:cs typeface="Times New Roman" panose="02020603050405020304" pitchFamily="18" charset="0"/>
              </a:rPr>
              <a:t>Operational Challenges</a:t>
            </a:r>
            <a:endParaRPr lang="en-GB" sz="800"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The frontline workers in retail experienced the hardship of taking advantage of FWAs because of the physical presence requirement that restricted the usefulness of work distance and hybrid arrangements in the fields (Jiang et al., 2023).</a:t>
            </a:r>
          </a:p>
          <a:p>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endParaRPr lang="en-GB" sz="800"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r>
              <a:rPr lang="en-GB" sz="800" b="1" u="sng" dirty="0">
                <a:latin typeface="Times New Roman" panose="02020603050405020304" pitchFamily="18" charset="0"/>
                <a:cs typeface="Times New Roman" panose="02020603050405020304" pitchFamily="18" charset="0"/>
              </a:rPr>
              <a:t> </a:t>
            </a:r>
            <a:endParaRPr lang="en-GB" sz="800" u="sng" dirty="0">
              <a:latin typeface="Times New Roman" panose="02020603050405020304" pitchFamily="18" charset="0"/>
              <a:cs typeface="Times New Roman" panose="02020603050405020304" pitchFamily="18" charset="0"/>
            </a:endParaRPr>
          </a:p>
        </p:txBody>
      </p:sp>
      <p:sp>
        <p:nvSpPr>
          <p:cNvPr id="14" name="Rectangle 5">
            <a:extLst>
              <a:ext uri="{FF2B5EF4-FFF2-40B4-BE49-F238E27FC236}">
                <a16:creationId xmlns:a16="http://schemas.microsoft.com/office/drawing/2014/main" id="{1B0FF654-45B0-E057-06A5-D24389CDBCCE}"/>
              </a:ext>
            </a:extLst>
          </p:cNvPr>
          <p:cNvSpPr>
            <a:spLocks noChangeArrowheads="1"/>
          </p:cNvSpPr>
          <p:nvPr/>
        </p:nvSpPr>
        <p:spPr bwMode="auto">
          <a:xfrm>
            <a:off x="5289488" y="3548912"/>
            <a:ext cx="2370111" cy="145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8" name="Picture 4" descr="Flexible Working Goals Impact Of Flexible Working On Employees Performance">
            <a:extLst>
              <a:ext uri="{FF2B5EF4-FFF2-40B4-BE49-F238E27FC236}">
                <a16:creationId xmlns:a16="http://schemas.microsoft.com/office/drawing/2014/main" id="{0A8537FC-553A-463D-B03A-DD99BF01208B}"/>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0" y="5841805"/>
            <a:ext cx="2546412" cy="808872"/>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6">
            <a:extLst>
              <a:ext uri="{FF2B5EF4-FFF2-40B4-BE49-F238E27FC236}">
                <a16:creationId xmlns:a16="http://schemas.microsoft.com/office/drawing/2014/main" id="{F8726FDA-C848-AB89-9B95-E92EF1A44440}"/>
              </a:ext>
            </a:extLst>
          </p:cNvPr>
          <p:cNvSpPr>
            <a:spLocks noChangeArrowheads="1"/>
          </p:cNvSpPr>
          <p:nvPr/>
        </p:nvSpPr>
        <p:spPr bwMode="auto">
          <a:xfrm>
            <a:off x="152400" y="6598707"/>
            <a:ext cx="330200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Figure 1: Impact of before and after flexible working</a:t>
            </a:r>
            <a:endParaRPr kumimoji="0" lang="en-GB" altLang="en-US" sz="8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(Slideteam.net, 2023)</a:t>
            </a:r>
            <a:endParaRPr kumimoji="0" lang="en-GB" altLang="en-US" sz="8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D97B6879-C407-347F-F91E-5ECDED3D4F22}"/>
              </a:ext>
            </a:extLst>
          </p:cNvPr>
          <p:cNvSpPr/>
          <p:nvPr/>
        </p:nvSpPr>
        <p:spPr>
          <a:xfrm>
            <a:off x="3454400" y="3708400"/>
            <a:ext cx="2641600" cy="3175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800" b="1" u="sng" dirty="0">
                <a:latin typeface="Times New Roman" panose="02020603050405020304" pitchFamily="18" charset="0"/>
                <a:cs typeface="Times New Roman" panose="02020603050405020304" pitchFamily="18" charset="0"/>
              </a:rPr>
              <a:t>Findings of the Research: Thematic analysis</a:t>
            </a:r>
          </a:p>
          <a:p>
            <a:endParaRPr lang="en-GB" sz="800" b="1" u="sng" dirty="0">
              <a:latin typeface="Times New Roman" panose="02020603050405020304" pitchFamily="18" charset="0"/>
              <a:cs typeface="Times New Roman" panose="02020603050405020304" pitchFamily="18" charset="0"/>
            </a:endParaRPr>
          </a:p>
          <a:p>
            <a:r>
              <a:rPr lang="en-GB" sz="800" u="sng" dirty="0">
                <a:latin typeface="Times New Roman" panose="02020603050405020304" pitchFamily="18" charset="0"/>
                <a:cs typeface="Times New Roman" panose="02020603050405020304" pitchFamily="18" charset="0"/>
              </a:rPr>
              <a:t>Theme 2: The various flexible working arrangements implemented by the retail sector and assess their effectiveness in enhancing employee productivity and retention rates</a:t>
            </a:r>
          </a:p>
          <a:p>
            <a:endParaRPr lang="en-GB" sz="800" b="1" u="sng"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Lack of a Good Work-Life Balance: Stress and dissatisfaction due to the inflexible schedules adversely affected the employee morale and retention (Shifrin and Michel, 2022).</a:t>
            </a:r>
          </a:p>
          <a:p>
            <a:pPr lvl="0"/>
            <a:r>
              <a:rPr lang="en-GB" sz="800" dirty="0">
                <a:latin typeface="Times New Roman" panose="02020603050405020304" pitchFamily="18" charset="0"/>
                <a:cs typeface="Times New Roman" panose="02020603050405020304" pitchFamily="18" charset="0"/>
              </a:rPr>
              <a:t>Unsatisfaction with the Job: Employees that did not have flexible work policies were more likely to experience feelings of undermining, which in turn lowers productivity and increases the level of turnover (Ye, Li &amp; Zhang, 2025).</a:t>
            </a:r>
          </a:p>
          <a:p>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endParaRPr lang="en-GB" sz="800"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endParaRPr lang="en-GB" sz="800" b="1" u="sng" dirty="0">
              <a:latin typeface="Times New Roman" panose="02020603050405020304" pitchFamily="18" charset="0"/>
              <a:cs typeface="Times New Roman" panose="02020603050405020304" pitchFamily="18" charset="0"/>
            </a:endParaRPr>
          </a:p>
          <a:p>
            <a:r>
              <a:rPr lang="en-GB" sz="800" b="1" u="sng" dirty="0">
                <a:latin typeface="Times New Roman" panose="02020603050405020304" pitchFamily="18" charset="0"/>
                <a:cs typeface="Times New Roman" panose="02020603050405020304" pitchFamily="18" charset="0"/>
              </a:rPr>
              <a:t> </a:t>
            </a:r>
            <a:endParaRPr lang="en-GB" sz="800" u="sng" dirty="0">
              <a:latin typeface="Times New Roman" panose="02020603050405020304" pitchFamily="18" charset="0"/>
              <a:cs typeface="Times New Roman" panose="02020603050405020304" pitchFamily="18" charset="0"/>
            </a:endParaRPr>
          </a:p>
        </p:txBody>
      </p:sp>
      <p:pic>
        <p:nvPicPr>
          <p:cNvPr id="1035" name="Picture 11" descr="The Power of Employee Benefits - ExpenseIn Blog">
            <a:extLst>
              <a:ext uri="{FF2B5EF4-FFF2-40B4-BE49-F238E27FC236}">
                <a16:creationId xmlns:a16="http://schemas.microsoft.com/office/drawing/2014/main" id="{10D5D3FE-9E01-FDD4-6F80-6E8CFA891F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9087"/>
          <a:stretch>
            <a:fillRect/>
          </a:stretch>
        </p:blipFill>
        <p:spPr bwMode="auto">
          <a:xfrm>
            <a:off x="2546412" y="5841805"/>
            <a:ext cx="2770186" cy="665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TextBox 20">
            <a:extLst>
              <a:ext uri="{FF2B5EF4-FFF2-40B4-BE49-F238E27FC236}">
                <a16:creationId xmlns:a16="http://schemas.microsoft.com/office/drawing/2014/main" id="{CEA287BD-87BE-D7F5-280E-7C3B79060B4A}"/>
              </a:ext>
            </a:extLst>
          </p:cNvPr>
          <p:cNvSpPr txBox="1"/>
          <p:nvPr/>
        </p:nvSpPr>
        <p:spPr>
          <a:xfrm>
            <a:off x="3441700" y="6559023"/>
            <a:ext cx="6108700" cy="338554"/>
          </a:xfrm>
          <a:prstGeom prst="rect">
            <a:avLst/>
          </a:prstGeom>
          <a:noFill/>
        </p:spPr>
        <p:txBody>
          <a:bodyPr wrap="square">
            <a:spAutoFit/>
          </a:bodyPr>
          <a:lstStyle/>
          <a:p>
            <a:r>
              <a:rPr lang="en-GB" sz="800" dirty="0">
                <a:solidFill>
                  <a:schemeClr val="bg1"/>
                </a:solidFill>
                <a:latin typeface="Times New Roman" panose="02020603050405020304" pitchFamily="18" charset="0"/>
                <a:cs typeface="Times New Roman" panose="02020603050405020304" pitchFamily="18" charset="0"/>
              </a:rPr>
              <a:t>Figure 2: Flexible working arrangement</a:t>
            </a:r>
          </a:p>
          <a:p>
            <a:r>
              <a:rPr lang="en-GB" sz="800" dirty="0">
                <a:solidFill>
                  <a:schemeClr val="bg1"/>
                </a:solidFill>
                <a:latin typeface="Times New Roman" panose="02020603050405020304" pitchFamily="18" charset="0"/>
                <a:cs typeface="Times New Roman" panose="02020603050405020304" pitchFamily="18" charset="0"/>
              </a:rPr>
              <a:t>(</a:t>
            </a:r>
            <a:r>
              <a:rPr lang="en-GB" sz="800" dirty="0" err="1">
                <a:solidFill>
                  <a:schemeClr val="bg1"/>
                </a:solidFill>
                <a:latin typeface="Times New Roman" panose="02020603050405020304" pitchFamily="18" charset="0"/>
                <a:cs typeface="Times New Roman" panose="02020603050405020304" pitchFamily="18" charset="0"/>
              </a:rPr>
              <a:t>Expensein</a:t>
            </a:r>
            <a:r>
              <a:rPr lang="en-GB" sz="800" dirty="0">
                <a:solidFill>
                  <a:schemeClr val="bg1"/>
                </a:solidFill>
                <a:latin typeface="Times New Roman" panose="02020603050405020304" pitchFamily="18" charset="0"/>
                <a:cs typeface="Times New Roman" panose="02020603050405020304" pitchFamily="18" charset="0"/>
              </a:rPr>
              <a:t>, 2024)</a:t>
            </a:r>
          </a:p>
        </p:txBody>
      </p:sp>
      <p:sp>
        <p:nvSpPr>
          <p:cNvPr id="22" name="Rectangle 21">
            <a:extLst>
              <a:ext uri="{FF2B5EF4-FFF2-40B4-BE49-F238E27FC236}">
                <a16:creationId xmlns:a16="http://schemas.microsoft.com/office/drawing/2014/main" id="{A3DCB20A-619F-A814-8557-D842F81E0FA7}"/>
              </a:ext>
            </a:extLst>
          </p:cNvPr>
          <p:cNvSpPr/>
          <p:nvPr/>
        </p:nvSpPr>
        <p:spPr>
          <a:xfrm>
            <a:off x="6096000" y="4318000"/>
            <a:ext cx="3784600" cy="1523805"/>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r>
              <a:rPr lang="en-GB" sz="800" b="1" u="sng" dirty="0">
                <a:latin typeface="Times New Roman" panose="02020603050405020304" pitchFamily="18" charset="0"/>
                <a:cs typeface="Times New Roman" panose="02020603050405020304" pitchFamily="18" charset="0"/>
              </a:rPr>
              <a:t>Theme 3: Relationship between flexible working arrangements and employee productivity and retention within the UK retail sector</a:t>
            </a:r>
          </a:p>
          <a:p>
            <a:pPr lvl="0"/>
            <a:endParaRPr lang="en-GB" sz="800" b="1" u="sng" dirty="0">
              <a:latin typeface="Times New Roman" panose="02020603050405020304" pitchFamily="18" charset="0"/>
              <a:cs typeface="Times New Roman" panose="02020603050405020304" pitchFamily="18" charset="0"/>
            </a:endParaRPr>
          </a:p>
          <a:p>
            <a:pPr lvl="0"/>
            <a:r>
              <a:rPr lang="en-GB" sz="800" dirty="0">
                <a:latin typeface="Times New Roman" panose="02020603050405020304" pitchFamily="18" charset="0"/>
                <a:cs typeface="Times New Roman" panose="02020603050405020304" pitchFamily="18" charset="0"/>
              </a:rPr>
              <a:t>Productivity Improvement: Workers having flexible schedules also indicated to have increased productivity since they could work at their most productive times (Davidescu et al., 2020).</a:t>
            </a:r>
          </a:p>
          <a:p>
            <a:pPr lvl="0"/>
            <a:r>
              <a:rPr lang="en-GB" sz="800" dirty="0">
                <a:latin typeface="Times New Roman" panose="02020603050405020304" pitchFamily="18" charset="0"/>
                <a:cs typeface="Times New Roman" panose="02020603050405020304" pitchFamily="18" charset="0"/>
              </a:rPr>
              <a:t>Less Stress and Burnout: Workers with flexible working schedules also reported a decrease in stress and an increase in job satisfaction (Shifrin and Michel, 2022).</a:t>
            </a:r>
          </a:p>
          <a:p>
            <a:pPr lvl="0"/>
            <a:r>
              <a:rPr lang="en-GB" sz="800" dirty="0">
                <a:latin typeface="Times New Roman" panose="02020603050405020304" pitchFamily="18" charset="0"/>
                <a:cs typeface="Times New Roman" panose="02020603050405020304" pitchFamily="18" charset="0"/>
              </a:rPr>
              <a:t>Improved Retention: FWAs also led to the reduced turnover rates, with the employees valuing the better work-life balance (CIPD, 2024).</a:t>
            </a:r>
          </a:p>
        </p:txBody>
      </p:sp>
      <p:pic>
        <p:nvPicPr>
          <p:cNvPr id="1042" name="Picture 18">
            <a:extLst>
              <a:ext uri="{FF2B5EF4-FFF2-40B4-BE49-F238E27FC236}">
                <a16:creationId xmlns:a16="http://schemas.microsoft.com/office/drawing/2014/main" id="{CA44D138-AB0A-6A16-CB67-30E394EEEA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29298" y="5801222"/>
            <a:ext cx="1874895" cy="685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27">
            <a:extLst>
              <a:ext uri="{FF2B5EF4-FFF2-40B4-BE49-F238E27FC236}">
                <a16:creationId xmlns:a16="http://schemas.microsoft.com/office/drawing/2014/main" id="{8D266AC8-F7A6-EC1D-EB45-67357FF0EE28}"/>
              </a:ext>
            </a:extLst>
          </p:cNvPr>
          <p:cNvSpPr txBox="1"/>
          <p:nvPr/>
        </p:nvSpPr>
        <p:spPr>
          <a:xfrm>
            <a:off x="5329297" y="6451405"/>
            <a:ext cx="1909703" cy="466731"/>
          </a:xfrm>
          <a:prstGeom prst="rect">
            <a:avLst/>
          </a:prstGeom>
          <a:noFill/>
        </p:spPr>
        <p:txBody>
          <a:bodyPr wrap="square">
            <a:spAutoFit/>
          </a:bodyPr>
          <a:lstStyle/>
          <a:p>
            <a:pPr marL="0" marR="0">
              <a:lnSpc>
                <a:spcPct val="115000"/>
              </a:lnSpc>
              <a:spcAft>
                <a:spcPts val="800"/>
              </a:spcAft>
              <a:buNone/>
            </a:pPr>
            <a:r>
              <a:rPr lang="en-GB" sz="800" kern="100" dirty="0">
                <a:effectLst/>
                <a:latin typeface="Times New Roman" panose="02020603050405020304" pitchFamily="18" charset="0"/>
                <a:ea typeface="Calibri" panose="020F0502020204030204" pitchFamily="34" charset="0"/>
                <a:cs typeface="Times New Roman" panose="02020603050405020304" pitchFamily="18" charset="0"/>
              </a:rPr>
              <a:t>Figure 3: Flexible working trend</a:t>
            </a:r>
          </a:p>
          <a:p>
            <a:pPr marL="0" marR="0">
              <a:lnSpc>
                <a:spcPct val="115000"/>
              </a:lnSpc>
              <a:spcAft>
                <a:spcPts val="800"/>
              </a:spcAft>
              <a:buNone/>
            </a:pPr>
            <a:r>
              <a:rPr lang="en-GB" sz="800" kern="0" dirty="0">
                <a:effectLst/>
                <a:latin typeface="Times New Roman" panose="02020603050405020304" pitchFamily="18" charset="0"/>
                <a:ea typeface="Times New Roman" panose="02020603050405020304" pitchFamily="18" charset="0"/>
                <a:cs typeface="Times New Roman" panose="02020603050405020304" pitchFamily="18" charset="0"/>
              </a:rPr>
              <a:t>(Cipd.org, 2025)</a:t>
            </a:r>
            <a:endParaRPr lang="en-GB" sz="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9" name="Rectangle 28">
            <a:extLst>
              <a:ext uri="{FF2B5EF4-FFF2-40B4-BE49-F238E27FC236}">
                <a16:creationId xmlns:a16="http://schemas.microsoft.com/office/drawing/2014/main" id="{17868107-0992-6D88-10B5-75BF415ADC73}"/>
              </a:ext>
            </a:extLst>
          </p:cNvPr>
          <p:cNvSpPr/>
          <p:nvPr/>
        </p:nvSpPr>
        <p:spPr>
          <a:xfrm>
            <a:off x="9880600" y="4318000"/>
            <a:ext cx="2311400" cy="2565400"/>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r>
              <a:rPr lang="en-GB" sz="800" u="sng" dirty="0">
                <a:latin typeface="Times New Roman" panose="02020603050405020304" pitchFamily="18" charset="0"/>
                <a:cs typeface="Times New Roman" panose="02020603050405020304" pitchFamily="18" charset="0"/>
              </a:rPr>
              <a:t>Tesco and UK Retail Sector Recommendations</a:t>
            </a:r>
          </a:p>
          <a:p>
            <a:pPr lvl="0"/>
            <a:r>
              <a:rPr lang="en-GB" sz="800" dirty="0">
                <a:latin typeface="Times New Roman" panose="02020603050405020304" pitchFamily="18" charset="0"/>
                <a:cs typeface="Times New Roman" panose="02020603050405020304" pitchFamily="18" charset="0"/>
              </a:rPr>
              <a:t>Bigger Flexible Work Policies: Introduce flexible working schedules among frontline employees and expand the hybrid models where possible (Preethika, 2025).</a:t>
            </a:r>
          </a:p>
          <a:p>
            <a:pPr lvl="0"/>
            <a:r>
              <a:rPr lang="en-GB" sz="800" dirty="0">
                <a:latin typeface="Times New Roman" panose="02020603050405020304" pitchFamily="18" charset="0"/>
                <a:cs typeface="Times New Roman" panose="02020603050405020304" pitchFamily="18" charset="0"/>
              </a:rPr>
              <a:t>Improve Employee Welfare Initiatives: Provide stress management programs and support services to enhance the well-being and job satisfaction of employees (Petitta &amp; Ghezzi, 2025).</a:t>
            </a:r>
          </a:p>
          <a:p>
            <a:pPr lvl="0"/>
            <a:r>
              <a:rPr lang="en-GB" sz="800" dirty="0">
                <a:latin typeface="Times New Roman" panose="02020603050405020304" pitchFamily="18" charset="0"/>
                <a:cs typeface="Times New Roman" panose="02020603050405020304" pitchFamily="18" charset="0"/>
              </a:rPr>
              <a:t>Establish a Flexible and Trust Culture: Promote independent working environment by instilling the culture of flexibility and work life balance (</a:t>
            </a:r>
            <a:r>
              <a:rPr lang="en-GB" sz="800" dirty="0" err="1">
                <a:latin typeface="Times New Roman" panose="02020603050405020304" pitchFamily="18" charset="0"/>
                <a:cs typeface="Times New Roman" panose="02020603050405020304" pitchFamily="18" charset="0"/>
              </a:rPr>
              <a:t>Renugadevi</a:t>
            </a:r>
            <a:r>
              <a:rPr lang="en-GB" sz="800" dirty="0">
                <a:latin typeface="Times New Roman" panose="02020603050405020304" pitchFamily="18" charset="0"/>
                <a:cs typeface="Times New Roman" panose="02020603050405020304" pitchFamily="18" charset="0"/>
              </a:rPr>
              <a:t>, 2025).</a:t>
            </a:r>
          </a:p>
          <a:p>
            <a:r>
              <a:rPr lang="en-GB" sz="800" dirty="0">
                <a:latin typeface="Times New Roman" panose="02020603050405020304" pitchFamily="18" charset="0"/>
                <a:cs typeface="Times New Roman" panose="02020603050405020304" pitchFamily="18" charset="0"/>
              </a:rPr>
              <a:t> </a:t>
            </a:r>
          </a:p>
        </p:txBody>
      </p:sp>
      <p:sp>
        <p:nvSpPr>
          <p:cNvPr id="30" name="Rectangle 29">
            <a:extLst>
              <a:ext uri="{FF2B5EF4-FFF2-40B4-BE49-F238E27FC236}">
                <a16:creationId xmlns:a16="http://schemas.microsoft.com/office/drawing/2014/main" id="{916EBD6F-9F11-6CB6-7F9F-82E80AD5BA04}"/>
              </a:ext>
            </a:extLst>
          </p:cNvPr>
          <p:cNvSpPr/>
          <p:nvPr/>
        </p:nvSpPr>
        <p:spPr>
          <a:xfrm>
            <a:off x="7204195" y="5841805"/>
            <a:ext cx="2676406" cy="10954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200" b="1" u="sng" dirty="0">
                <a:latin typeface="Times New Roman" panose="02020603050405020304" pitchFamily="18" charset="0"/>
                <a:cs typeface="Times New Roman" panose="02020603050405020304" pitchFamily="18" charset="0"/>
              </a:rPr>
              <a:t>References</a:t>
            </a:r>
          </a:p>
          <a:p>
            <a:pPr algn="just"/>
            <a:endParaRPr lang="en-US" sz="200" b="1" u="sng" dirty="0">
              <a:latin typeface="Times New Roman" panose="02020603050405020304" pitchFamily="18" charset="0"/>
              <a:cs typeface="Times New Roman" panose="02020603050405020304" pitchFamily="18" charset="0"/>
            </a:endParaRPr>
          </a:p>
          <a:p>
            <a:r>
              <a:rPr lang="en-IN" sz="200" dirty="0">
                <a:latin typeface="Times New Roman" panose="02020603050405020304" pitchFamily="18" charset="0"/>
                <a:cs typeface="Times New Roman" panose="02020603050405020304" pitchFamily="18" charset="0"/>
              </a:rPr>
              <a:t>Ade Ananda (2024). The Influence of Flexible Work on Work-Life Balance and Employee Performance in Human Resource Management. </a:t>
            </a:r>
            <a:r>
              <a:rPr lang="en-IN" sz="200" i="1" dirty="0">
                <a:latin typeface="Times New Roman" panose="02020603050405020304" pitchFamily="18" charset="0"/>
                <a:cs typeface="Times New Roman" panose="02020603050405020304" pitchFamily="18" charset="0"/>
              </a:rPr>
              <a:t>Devotion</a:t>
            </a:r>
            <a:r>
              <a:rPr lang="en-IN" sz="200" dirty="0">
                <a:latin typeface="Times New Roman" panose="02020603050405020304" pitchFamily="18" charset="0"/>
                <a:cs typeface="Times New Roman" panose="02020603050405020304" pitchFamily="18" charset="0"/>
              </a:rPr>
              <a:t>, 5(2), pp.335–340. </a:t>
            </a:r>
            <a:r>
              <a:rPr lang="en-IN" sz="200" dirty="0" err="1">
                <a:latin typeface="Times New Roman" panose="02020603050405020304" pitchFamily="18" charset="0"/>
                <a:cs typeface="Times New Roman" panose="02020603050405020304" pitchFamily="18" charset="0"/>
              </a:rPr>
              <a:t>doi:https</a:t>
            </a:r>
            <a:r>
              <a:rPr lang="en-IN" sz="200" dirty="0">
                <a:latin typeface="Times New Roman" panose="02020603050405020304" pitchFamily="18" charset="0"/>
                <a:cs typeface="Times New Roman" panose="02020603050405020304" pitchFamily="18" charset="0"/>
              </a:rPr>
              <a:t>://doi.org/10.59188/devotion.v5i2.689.</a:t>
            </a:r>
            <a:endParaRPr lang="en-GB" sz="200" dirty="0">
              <a:latin typeface="Times New Roman" panose="02020603050405020304" pitchFamily="18" charset="0"/>
              <a:cs typeface="Times New Roman" panose="02020603050405020304" pitchFamily="18" charset="0"/>
            </a:endParaRPr>
          </a:p>
          <a:p>
            <a:r>
              <a:rPr lang="en-GB" sz="200" dirty="0">
                <a:latin typeface="Times New Roman" panose="02020603050405020304" pitchFamily="18" charset="0"/>
                <a:cs typeface="Times New Roman" panose="02020603050405020304" pitchFamily="18" charset="0"/>
              </a:rPr>
              <a:t>Babii, A. (2020). Important aspects of the experimental research methodology. Scientific journal of the Ternopil national technical university, [online] 97(1), pp.77–87. </a:t>
            </a:r>
            <a:r>
              <a:rPr lang="en-GB" sz="200" dirty="0" err="1">
                <a:latin typeface="Times New Roman" panose="02020603050405020304" pitchFamily="18" charset="0"/>
                <a:cs typeface="Times New Roman" panose="02020603050405020304" pitchFamily="18" charset="0"/>
              </a:rPr>
              <a:t>doi:</a:t>
            </a:r>
            <a:r>
              <a:rPr lang="en-GB" sz="200" u="sng" dirty="0" err="1">
                <a:latin typeface="Times New Roman" panose="02020603050405020304" pitchFamily="18" charset="0"/>
                <a:cs typeface="Times New Roman" panose="02020603050405020304" pitchFamily="18" charset="0"/>
                <a:hlinkClick r:id="rId7"/>
              </a:rPr>
              <a:t>https</a:t>
            </a:r>
            <a:r>
              <a:rPr lang="en-GB" sz="200" u="sng" dirty="0">
                <a:latin typeface="Times New Roman" panose="02020603050405020304" pitchFamily="18" charset="0"/>
                <a:cs typeface="Times New Roman" panose="02020603050405020304" pitchFamily="18" charset="0"/>
                <a:hlinkClick r:id="rId7"/>
              </a:rPr>
              <a:t>://doi.org/10.33108/visnyk_tntu2020.01.077</a:t>
            </a:r>
            <a:r>
              <a:rPr lang="en-GB" sz="200" dirty="0">
                <a:latin typeface="Times New Roman" panose="02020603050405020304" pitchFamily="18" charset="0"/>
                <a:cs typeface="Times New Roman" panose="02020603050405020304" pitchFamily="18" charset="0"/>
              </a:rPr>
              <a:t>.</a:t>
            </a:r>
          </a:p>
          <a:p>
            <a:r>
              <a:rPr lang="en-GB" sz="200" dirty="0">
                <a:latin typeface="Times New Roman" panose="02020603050405020304" pitchFamily="18" charset="0"/>
                <a:cs typeface="Times New Roman" panose="02020603050405020304" pitchFamily="18" charset="0"/>
              </a:rPr>
              <a:t>CIPD (2025). CIPD | Flexible and hybrid working practices in 2023. [online] CIPD. Available at: https://www.cipd.org/uk/knowledge/reports/flexible-hybrid-working/.</a:t>
            </a:r>
          </a:p>
          <a:p>
            <a:r>
              <a:rPr lang="en-IN" sz="200" dirty="0">
                <a:latin typeface="Times New Roman" panose="02020603050405020304" pitchFamily="18" charset="0"/>
                <a:cs typeface="Times New Roman" panose="02020603050405020304" pitchFamily="18" charset="0"/>
              </a:rPr>
              <a:t>Cipd.org. (2025). Available at: https://www.cipd.org/globalassets/media/knowledge/knowledge-hub/reports/2023-images/flexw-1-flexi-time-844x475_tcm18-108189.jpg [Accessed 17 Oct. 2025].</a:t>
            </a:r>
            <a:endParaRPr lang="en-GB" sz="200" dirty="0">
              <a:latin typeface="Times New Roman" panose="02020603050405020304" pitchFamily="18" charset="0"/>
              <a:cs typeface="Times New Roman" panose="02020603050405020304" pitchFamily="18" charset="0"/>
            </a:endParaRPr>
          </a:p>
          <a:p>
            <a:r>
              <a:rPr lang="en-GB" sz="200" dirty="0">
                <a:latin typeface="Times New Roman" panose="02020603050405020304" pitchFamily="18" charset="0"/>
                <a:cs typeface="Times New Roman" panose="02020603050405020304" pitchFamily="18" charset="0"/>
              </a:rPr>
              <a:t>Djafar, H., Yunus, R., DJ </a:t>
            </a:r>
            <a:r>
              <a:rPr lang="en-GB" sz="200" dirty="0" err="1">
                <a:latin typeface="Times New Roman" panose="02020603050405020304" pitchFamily="18" charset="0"/>
                <a:cs typeface="Times New Roman" panose="02020603050405020304" pitchFamily="18" charset="0"/>
              </a:rPr>
              <a:t>Pomalato</a:t>
            </a:r>
            <a:r>
              <a:rPr lang="en-GB" sz="200" dirty="0">
                <a:latin typeface="Times New Roman" panose="02020603050405020304" pitchFamily="18" charset="0"/>
                <a:cs typeface="Times New Roman" panose="02020603050405020304" pitchFamily="18" charset="0"/>
              </a:rPr>
              <a:t>, S.W. and Rasid, R. (2021). Qualitative and Quantitative Paradigm Constellation In Educational Research Methodology. International Journal of Educational Research &amp; Social Sciences, 2(2), pp.339–345. </a:t>
            </a:r>
            <a:r>
              <a:rPr lang="en-GB" sz="200" dirty="0" err="1">
                <a:latin typeface="Times New Roman" panose="02020603050405020304" pitchFamily="18" charset="0"/>
                <a:cs typeface="Times New Roman" panose="02020603050405020304" pitchFamily="18" charset="0"/>
              </a:rPr>
              <a:t>doi:</a:t>
            </a:r>
            <a:r>
              <a:rPr lang="en-GB" sz="200" u="sng" dirty="0" err="1">
                <a:latin typeface="Times New Roman" panose="02020603050405020304" pitchFamily="18" charset="0"/>
                <a:cs typeface="Times New Roman" panose="02020603050405020304" pitchFamily="18" charset="0"/>
                <a:hlinkClick r:id="rId8"/>
              </a:rPr>
              <a:t>https</a:t>
            </a:r>
            <a:r>
              <a:rPr lang="en-GB" sz="200" u="sng" dirty="0">
                <a:latin typeface="Times New Roman" panose="02020603050405020304" pitchFamily="18" charset="0"/>
                <a:cs typeface="Times New Roman" panose="02020603050405020304" pitchFamily="18" charset="0"/>
                <a:hlinkClick r:id="rId8"/>
              </a:rPr>
              <a:t>://doi.org/10.51601/ijersc.v2i2.70</a:t>
            </a:r>
            <a:r>
              <a:rPr lang="en-GB" sz="200" dirty="0">
                <a:latin typeface="Times New Roman" panose="02020603050405020304" pitchFamily="18" charset="0"/>
                <a:cs typeface="Times New Roman" panose="02020603050405020304" pitchFamily="18" charset="0"/>
              </a:rPr>
              <a:t>.</a:t>
            </a:r>
          </a:p>
          <a:p>
            <a:r>
              <a:rPr lang="en-IN" sz="200" dirty="0" err="1">
                <a:latin typeface="Times New Roman" panose="02020603050405020304" pitchFamily="18" charset="0"/>
                <a:cs typeface="Times New Roman" panose="02020603050405020304" pitchFamily="18" charset="0"/>
              </a:rPr>
              <a:t>Expensein</a:t>
            </a:r>
            <a:r>
              <a:rPr lang="en-IN" sz="200" dirty="0">
                <a:latin typeface="Times New Roman" panose="02020603050405020304" pitchFamily="18" charset="0"/>
                <a:cs typeface="Times New Roman" panose="02020603050405020304" pitchFamily="18" charset="0"/>
              </a:rPr>
              <a:t>. (2024). </a:t>
            </a:r>
            <a:r>
              <a:rPr lang="en-IN" sz="200" i="1" dirty="0">
                <a:latin typeface="Times New Roman" panose="02020603050405020304" pitchFamily="18" charset="0"/>
                <a:cs typeface="Times New Roman" panose="02020603050405020304" pitchFamily="18" charset="0"/>
              </a:rPr>
              <a:t>The Power of Employee Benefits | Blog | </a:t>
            </a:r>
            <a:r>
              <a:rPr lang="en-IN" sz="200" i="1" dirty="0" err="1">
                <a:latin typeface="Times New Roman" panose="02020603050405020304" pitchFamily="18" charset="0"/>
                <a:cs typeface="Times New Roman" panose="02020603050405020304" pitchFamily="18" charset="0"/>
              </a:rPr>
              <a:t>ExpenseIn</a:t>
            </a:r>
            <a:r>
              <a:rPr lang="en-IN" sz="200" dirty="0">
                <a:latin typeface="Times New Roman" panose="02020603050405020304" pitchFamily="18" charset="0"/>
                <a:cs typeface="Times New Roman" panose="02020603050405020304" pitchFamily="18" charset="0"/>
              </a:rPr>
              <a:t>. [online] Available at: https://www.expensein.com/blog/business-advice/the-power-of-employee-benefits-boosting-morale-productivity? [Accessed 17 Oct. 2025].</a:t>
            </a:r>
            <a:endParaRPr lang="en-GB" sz="200" dirty="0">
              <a:latin typeface="Times New Roman" panose="02020603050405020304" pitchFamily="18" charset="0"/>
              <a:cs typeface="Times New Roman" panose="02020603050405020304" pitchFamily="18" charset="0"/>
            </a:endParaRPr>
          </a:p>
          <a:p>
            <a:r>
              <a:rPr lang="en-GB" sz="200" dirty="0">
                <a:latin typeface="Times New Roman" panose="02020603050405020304" pitchFamily="18" charset="0"/>
                <a:cs typeface="Times New Roman" panose="02020603050405020304" pitchFamily="18" charset="0"/>
              </a:rPr>
              <a:t>Firdaus, F., </a:t>
            </a:r>
            <a:r>
              <a:rPr lang="en-GB" sz="200" dirty="0" err="1">
                <a:latin typeface="Times New Roman" panose="02020603050405020304" pitchFamily="18" charset="0"/>
                <a:cs typeface="Times New Roman" panose="02020603050405020304" pitchFamily="18" charset="0"/>
              </a:rPr>
              <a:t>Zulfadilla</a:t>
            </a:r>
            <a:r>
              <a:rPr lang="en-GB" sz="200" dirty="0">
                <a:latin typeface="Times New Roman" panose="02020603050405020304" pitchFamily="18" charset="0"/>
                <a:cs typeface="Times New Roman" panose="02020603050405020304" pitchFamily="18" charset="0"/>
              </a:rPr>
              <a:t>, Z. and Caniago, F. (2021). Research Methodology : Types in the New Perspective. MANAZHIM, [online] 3(1), pp.1–16. </a:t>
            </a:r>
            <a:r>
              <a:rPr lang="en-GB" sz="200" dirty="0" err="1">
                <a:latin typeface="Times New Roman" panose="02020603050405020304" pitchFamily="18" charset="0"/>
                <a:cs typeface="Times New Roman" panose="02020603050405020304" pitchFamily="18" charset="0"/>
              </a:rPr>
              <a:t>doi:</a:t>
            </a:r>
            <a:r>
              <a:rPr lang="en-GB" sz="200" u="sng" dirty="0" err="1">
                <a:latin typeface="Times New Roman" panose="02020603050405020304" pitchFamily="18" charset="0"/>
                <a:cs typeface="Times New Roman" panose="02020603050405020304" pitchFamily="18" charset="0"/>
                <a:hlinkClick r:id="rId9"/>
              </a:rPr>
              <a:t>https</a:t>
            </a:r>
            <a:r>
              <a:rPr lang="en-GB" sz="200" u="sng" dirty="0">
                <a:latin typeface="Times New Roman" panose="02020603050405020304" pitchFamily="18" charset="0"/>
                <a:cs typeface="Times New Roman" panose="02020603050405020304" pitchFamily="18" charset="0"/>
                <a:hlinkClick r:id="rId9"/>
              </a:rPr>
              <a:t>://doi.org/10.36088/manazhim.v3i1.903</a:t>
            </a:r>
            <a:r>
              <a:rPr lang="en-GB" sz="200" dirty="0">
                <a:latin typeface="Times New Roman" panose="02020603050405020304" pitchFamily="18" charset="0"/>
                <a:cs typeface="Times New Roman" panose="02020603050405020304" pitchFamily="18" charset="0"/>
              </a:rPr>
              <a:t>.</a:t>
            </a:r>
          </a:p>
          <a:p>
            <a:r>
              <a:rPr lang="en-GB" sz="200" dirty="0">
                <a:latin typeface="Times New Roman" panose="02020603050405020304" pitchFamily="18" charset="0"/>
                <a:cs typeface="Times New Roman" panose="02020603050405020304" pitchFamily="18" charset="0"/>
              </a:rPr>
              <a:t>Hazari, A. (2023). Introduction to Research Methodology. Research Methodology for Allied Health Professionals, pp.1–6. </a:t>
            </a:r>
            <a:r>
              <a:rPr lang="en-GB" sz="200" dirty="0" err="1">
                <a:latin typeface="Times New Roman" panose="02020603050405020304" pitchFamily="18" charset="0"/>
                <a:cs typeface="Times New Roman" panose="02020603050405020304" pitchFamily="18" charset="0"/>
              </a:rPr>
              <a:t>doi:</a:t>
            </a:r>
            <a:r>
              <a:rPr lang="en-GB" sz="200" u="sng" dirty="0" err="1">
                <a:latin typeface="Times New Roman" panose="02020603050405020304" pitchFamily="18" charset="0"/>
                <a:cs typeface="Times New Roman" panose="02020603050405020304" pitchFamily="18" charset="0"/>
                <a:hlinkClick r:id="rId10"/>
              </a:rPr>
              <a:t>https</a:t>
            </a:r>
            <a:r>
              <a:rPr lang="en-GB" sz="200" u="sng" dirty="0">
                <a:latin typeface="Times New Roman" panose="02020603050405020304" pitchFamily="18" charset="0"/>
                <a:cs typeface="Times New Roman" panose="02020603050405020304" pitchFamily="18" charset="0"/>
                <a:hlinkClick r:id="rId10"/>
              </a:rPr>
              <a:t>://doi.org/10.1007/978-981-99-8925-6_1</a:t>
            </a:r>
            <a:r>
              <a:rPr lang="en-GB" sz="200" dirty="0">
                <a:latin typeface="Times New Roman" panose="02020603050405020304" pitchFamily="18" charset="0"/>
                <a:cs typeface="Times New Roman" panose="02020603050405020304" pitchFamily="18" charset="0"/>
              </a:rPr>
              <a:t>.</a:t>
            </a:r>
          </a:p>
          <a:p>
            <a:r>
              <a:rPr lang="en-GB" sz="200" dirty="0">
                <a:latin typeface="Times New Roman" panose="02020603050405020304" pitchFamily="18" charset="0"/>
                <a:cs typeface="Times New Roman" panose="02020603050405020304" pitchFamily="18" charset="0"/>
              </a:rPr>
              <a:t>Iovino, F. and </a:t>
            </a:r>
            <a:r>
              <a:rPr lang="en-GB" sz="200" dirty="0" err="1">
                <a:latin typeface="Times New Roman" panose="02020603050405020304" pitchFamily="18" charset="0"/>
                <a:cs typeface="Times New Roman" panose="02020603050405020304" pitchFamily="18" charset="0"/>
              </a:rPr>
              <a:t>Tsitsianis</a:t>
            </a:r>
            <a:r>
              <a:rPr lang="en-GB" sz="200" dirty="0">
                <a:latin typeface="Times New Roman" panose="02020603050405020304" pitchFamily="18" charset="0"/>
                <a:cs typeface="Times New Roman" panose="02020603050405020304" pitchFamily="18" charset="0"/>
              </a:rPr>
              <a:t>, N. (2020). The Methodology of the Research. Changes in European Energy Markets, pp.79–95. </a:t>
            </a:r>
            <a:r>
              <a:rPr lang="en-GB" sz="200" dirty="0" err="1">
                <a:latin typeface="Times New Roman" panose="02020603050405020304" pitchFamily="18" charset="0"/>
                <a:cs typeface="Times New Roman" panose="02020603050405020304" pitchFamily="18" charset="0"/>
              </a:rPr>
              <a:t>doi:</a:t>
            </a:r>
            <a:r>
              <a:rPr lang="en-GB" sz="200" u="sng" dirty="0" err="1">
                <a:latin typeface="Times New Roman" panose="02020603050405020304" pitchFamily="18" charset="0"/>
                <a:cs typeface="Times New Roman" panose="02020603050405020304" pitchFamily="18" charset="0"/>
                <a:hlinkClick r:id="rId11"/>
              </a:rPr>
              <a:t>https</a:t>
            </a:r>
            <a:r>
              <a:rPr lang="en-GB" sz="200" u="sng" dirty="0">
                <a:latin typeface="Times New Roman" panose="02020603050405020304" pitchFamily="18" charset="0"/>
                <a:cs typeface="Times New Roman" panose="02020603050405020304" pitchFamily="18" charset="0"/>
                <a:hlinkClick r:id="rId11"/>
              </a:rPr>
              <a:t>://doi.org/10.1108/978-1-83909-107-020201004</a:t>
            </a:r>
            <a:r>
              <a:rPr lang="en-GB" sz="200" dirty="0">
                <a:latin typeface="Times New Roman" panose="02020603050405020304" pitchFamily="18" charset="0"/>
                <a:cs typeface="Times New Roman" panose="02020603050405020304" pitchFamily="18" charset="0"/>
              </a:rPr>
              <a:t>.</a:t>
            </a:r>
          </a:p>
          <a:p>
            <a:r>
              <a:rPr lang="en-IN" sz="200" dirty="0">
                <a:latin typeface="Times New Roman" panose="02020603050405020304" pitchFamily="18" charset="0"/>
                <a:cs typeface="Times New Roman" panose="02020603050405020304" pitchFamily="18" charset="0"/>
              </a:rPr>
              <a:t>Jiang, L., Pan, Z., Luo, Y., Guo, Z. and Kou, D. (2023). More Flexible and More Innovative: The Impact of Flexible Work Arrangements on the Innovation </a:t>
            </a:r>
            <a:r>
              <a:rPr lang="en-IN" sz="200" dirty="0" err="1">
                <a:latin typeface="Times New Roman" panose="02020603050405020304" pitchFamily="18" charset="0"/>
                <a:cs typeface="Times New Roman" panose="02020603050405020304" pitchFamily="18" charset="0"/>
              </a:rPr>
              <a:t>Behavior</a:t>
            </a:r>
            <a:r>
              <a:rPr lang="en-IN" sz="200" dirty="0">
                <a:latin typeface="Times New Roman" panose="02020603050405020304" pitchFamily="18" charset="0"/>
                <a:cs typeface="Times New Roman" panose="02020603050405020304" pitchFamily="18" charset="0"/>
              </a:rPr>
              <a:t> of Knowledge Employees. </a:t>
            </a:r>
            <a:r>
              <a:rPr lang="en-IN" sz="200" i="1" dirty="0">
                <a:latin typeface="Times New Roman" panose="02020603050405020304" pitchFamily="18" charset="0"/>
                <a:cs typeface="Times New Roman" panose="02020603050405020304" pitchFamily="18" charset="0"/>
              </a:rPr>
              <a:t>Frontiers in Psychology</a:t>
            </a:r>
            <a:r>
              <a:rPr lang="en-IN" sz="200" dirty="0">
                <a:latin typeface="Times New Roman" panose="02020603050405020304" pitchFamily="18" charset="0"/>
                <a:cs typeface="Times New Roman" panose="02020603050405020304" pitchFamily="18" charset="0"/>
              </a:rPr>
              <a:t>, 14(1053242), pp.1–11. </a:t>
            </a:r>
            <a:r>
              <a:rPr lang="en-IN" sz="200" dirty="0" err="1">
                <a:latin typeface="Times New Roman" panose="02020603050405020304" pitchFamily="18" charset="0"/>
                <a:cs typeface="Times New Roman" panose="02020603050405020304" pitchFamily="18" charset="0"/>
              </a:rPr>
              <a:t>doi:https</a:t>
            </a:r>
            <a:r>
              <a:rPr lang="en-IN" sz="200" dirty="0">
                <a:latin typeface="Times New Roman" panose="02020603050405020304" pitchFamily="18" charset="0"/>
                <a:cs typeface="Times New Roman" panose="02020603050405020304" pitchFamily="18" charset="0"/>
              </a:rPr>
              <a:t>://doi.org/10.3389/fpsyg.2023.1053242.</a:t>
            </a:r>
            <a:endParaRPr lang="en-GB" sz="200" dirty="0">
              <a:latin typeface="Times New Roman" panose="02020603050405020304" pitchFamily="18" charset="0"/>
              <a:cs typeface="Times New Roman" panose="02020603050405020304" pitchFamily="18" charset="0"/>
            </a:endParaRPr>
          </a:p>
          <a:p>
            <a:r>
              <a:rPr lang="en-IN" sz="200" dirty="0">
                <a:latin typeface="Times New Roman" panose="02020603050405020304" pitchFamily="18" charset="0"/>
                <a:cs typeface="Times New Roman" panose="02020603050405020304" pitchFamily="18" charset="0"/>
              </a:rPr>
              <a:t>Lee, K. (2023). Working from Home as an Economic and Social change: a Review. </a:t>
            </a:r>
            <a:r>
              <a:rPr lang="en-IN" sz="200" i="1" dirty="0">
                <a:latin typeface="Times New Roman" panose="02020603050405020304" pitchFamily="18" charset="0"/>
                <a:cs typeface="Times New Roman" panose="02020603050405020304" pitchFamily="18" charset="0"/>
              </a:rPr>
              <a:t>Labour Economics</a:t>
            </a:r>
            <a:r>
              <a:rPr lang="en-IN" sz="200" dirty="0">
                <a:latin typeface="Times New Roman" panose="02020603050405020304" pitchFamily="18" charset="0"/>
                <a:cs typeface="Times New Roman" panose="02020603050405020304" pitchFamily="18" charset="0"/>
              </a:rPr>
              <a:t>, [online] 85, p.102462. </a:t>
            </a:r>
            <a:r>
              <a:rPr lang="en-IN" sz="200" dirty="0" err="1">
                <a:latin typeface="Times New Roman" panose="02020603050405020304" pitchFamily="18" charset="0"/>
                <a:cs typeface="Times New Roman" panose="02020603050405020304" pitchFamily="18" charset="0"/>
              </a:rPr>
              <a:t>doi:https</a:t>
            </a:r>
            <a:r>
              <a:rPr lang="en-IN" sz="200" dirty="0">
                <a:latin typeface="Times New Roman" panose="02020603050405020304" pitchFamily="18" charset="0"/>
                <a:cs typeface="Times New Roman" panose="02020603050405020304" pitchFamily="18" charset="0"/>
              </a:rPr>
              <a:t>://doi.org/10.1016/j.labeco.2023.102462.</a:t>
            </a:r>
            <a:endParaRPr lang="en-GB" sz="200" dirty="0">
              <a:latin typeface="Times New Roman" panose="02020603050405020304" pitchFamily="18" charset="0"/>
              <a:cs typeface="Times New Roman" panose="02020603050405020304" pitchFamily="18" charset="0"/>
            </a:endParaRPr>
          </a:p>
          <a:p>
            <a:r>
              <a:rPr lang="en-GB" sz="200" dirty="0">
                <a:latin typeface="Times New Roman" panose="02020603050405020304" pitchFamily="18" charset="0"/>
                <a:cs typeface="Times New Roman" panose="02020603050405020304" pitchFamily="18" charset="0"/>
              </a:rPr>
              <a:t>Mahuika, N. and Mahuika, R. (2020). Wānanga as a research methodology. </a:t>
            </a:r>
            <a:r>
              <a:rPr lang="en-GB" sz="200" dirty="0" err="1">
                <a:latin typeface="Times New Roman" panose="02020603050405020304" pitchFamily="18" charset="0"/>
                <a:cs typeface="Times New Roman" panose="02020603050405020304" pitchFamily="18" charset="0"/>
              </a:rPr>
              <a:t>AlterNative</a:t>
            </a:r>
            <a:r>
              <a:rPr lang="en-GB" sz="200" dirty="0">
                <a:latin typeface="Times New Roman" panose="02020603050405020304" pitchFamily="18" charset="0"/>
                <a:cs typeface="Times New Roman" panose="02020603050405020304" pitchFamily="18" charset="0"/>
              </a:rPr>
              <a:t>: An International Journal of Indigenous Peoples, 16(4), p.117718012096858. </a:t>
            </a:r>
            <a:r>
              <a:rPr lang="en-GB" sz="200" dirty="0" err="1">
                <a:latin typeface="Times New Roman" panose="02020603050405020304" pitchFamily="18" charset="0"/>
                <a:cs typeface="Times New Roman" panose="02020603050405020304" pitchFamily="18" charset="0"/>
              </a:rPr>
              <a:t>doi:</a:t>
            </a:r>
            <a:r>
              <a:rPr lang="en-GB" sz="200" u="sng" dirty="0" err="1">
                <a:latin typeface="Times New Roman" panose="02020603050405020304" pitchFamily="18" charset="0"/>
                <a:cs typeface="Times New Roman" panose="02020603050405020304" pitchFamily="18" charset="0"/>
                <a:hlinkClick r:id="rId12"/>
              </a:rPr>
              <a:t>https</a:t>
            </a:r>
            <a:r>
              <a:rPr lang="en-GB" sz="200" u="sng" dirty="0">
                <a:latin typeface="Times New Roman" panose="02020603050405020304" pitchFamily="18" charset="0"/>
                <a:cs typeface="Times New Roman" panose="02020603050405020304" pitchFamily="18" charset="0"/>
                <a:hlinkClick r:id="rId12"/>
              </a:rPr>
              <a:t>://doi.org/10.1177/1177180120968580</a:t>
            </a:r>
            <a:r>
              <a:rPr lang="en-GB" sz="200" dirty="0">
                <a:latin typeface="Times New Roman" panose="02020603050405020304" pitchFamily="18" charset="0"/>
                <a:cs typeface="Times New Roman" panose="02020603050405020304" pitchFamily="18" charset="0"/>
              </a:rPr>
              <a:t>.</a:t>
            </a:r>
          </a:p>
          <a:p>
            <a:r>
              <a:rPr lang="en-GB" sz="200" dirty="0">
                <a:latin typeface="Times New Roman" panose="02020603050405020304" pitchFamily="18" charset="0"/>
                <a:cs typeface="Times New Roman" panose="02020603050405020304" pitchFamily="18" charset="0"/>
              </a:rPr>
              <a:t>Marra, M. and Nielsen, B.B. (2025). Research methodology: best practices for rigorous, credible, and impactful research. Journal of International Business Studies. </a:t>
            </a:r>
            <a:r>
              <a:rPr lang="en-GB" sz="200" dirty="0" err="1">
                <a:latin typeface="Times New Roman" panose="02020603050405020304" pitchFamily="18" charset="0"/>
                <a:cs typeface="Times New Roman" panose="02020603050405020304" pitchFamily="18" charset="0"/>
              </a:rPr>
              <a:t>doi:</a:t>
            </a:r>
            <a:r>
              <a:rPr lang="en-GB" sz="200" u="sng" dirty="0" err="1">
                <a:latin typeface="Times New Roman" panose="02020603050405020304" pitchFamily="18" charset="0"/>
                <a:cs typeface="Times New Roman" panose="02020603050405020304" pitchFamily="18" charset="0"/>
                <a:hlinkClick r:id="rId13"/>
              </a:rPr>
              <a:t>https</a:t>
            </a:r>
            <a:r>
              <a:rPr lang="en-GB" sz="200" u="sng" dirty="0">
                <a:latin typeface="Times New Roman" panose="02020603050405020304" pitchFamily="18" charset="0"/>
                <a:cs typeface="Times New Roman" panose="02020603050405020304" pitchFamily="18" charset="0"/>
                <a:hlinkClick r:id="rId13"/>
              </a:rPr>
              <a:t>://doi.org/10.1057/s41267-025-00774-2</a:t>
            </a:r>
            <a:r>
              <a:rPr lang="en-GB" sz="200" dirty="0">
                <a:latin typeface="Times New Roman" panose="02020603050405020304" pitchFamily="18" charset="0"/>
                <a:cs typeface="Times New Roman" panose="02020603050405020304" pitchFamily="18" charset="0"/>
              </a:rPr>
              <a:t>.</a:t>
            </a:r>
          </a:p>
          <a:p>
            <a:r>
              <a:rPr lang="en-GB" sz="200" dirty="0">
                <a:latin typeface="Times New Roman" panose="02020603050405020304" pitchFamily="18" charset="0"/>
                <a:cs typeface="Times New Roman" panose="02020603050405020304" pitchFamily="18" charset="0"/>
              </a:rPr>
              <a:t>Ocaña-Fernández, Y. and Fuster-Guillén, D. (2021). The bibliographical review as a research methodology. </a:t>
            </a:r>
            <a:r>
              <a:rPr lang="en-GB" sz="200" dirty="0" err="1">
                <a:latin typeface="Times New Roman" panose="02020603050405020304" pitchFamily="18" charset="0"/>
                <a:cs typeface="Times New Roman" panose="02020603050405020304" pitchFamily="18" charset="0"/>
              </a:rPr>
              <a:t>Revista</a:t>
            </a:r>
            <a:r>
              <a:rPr lang="en-GB" sz="200" dirty="0">
                <a:latin typeface="Times New Roman" panose="02020603050405020304" pitchFamily="18" charset="0"/>
                <a:cs typeface="Times New Roman" panose="02020603050405020304" pitchFamily="18" charset="0"/>
              </a:rPr>
              <a:t> Tempos e </a:t>
            </a:r>
            <a:r>
              <a:rPr lang="en-GB" sz="200" dirty="0" err="1">
                <a:latin typeface="Times New Roman" panose="02020603050405020304" pitchFamily="18" charset="0"/>
                <a:cs typeface="Times New Roman" panose="02020603050405020304" pitchFamily="18" charset="0"/>
              </a:rPr>
              <a:t>Espaços</a:t>
            </a:r>
            <a:r>
              <a:rPr lang="en-GB" sz="200" dirty="0">
                <a:latin typeface="Times New Roman" panose="02020603050405020304" pitchFamily="18" charset="0"/>
                <a:cs typeface="Times New Roman" panose="02020603050405020304" pitchFamily="18" charset="0"/>
              </a:rPr>
              <a:t> </a:t>
            </a:r>
            <a:r>
              <a:rPr lang="en-GB" sz="200" dirty="0" err="1">
                <a:latin typeface="Times New Roman" panose="02020603050405020304" pitchFamily="18" charset="0"/>
                <a:cs typeface="Times New Roman" panose="02020603050405020304" pitchFamily="18" charset="0"/>
              </a:rPr>
              <a:t>em</a:t>
            </a:r>
            <a:r>
              <a:rPr lang="en-GB" sz="200" dirty="0">
                <a:latin typeface="Times New Roman" panose="02020603050405020304" pitchFamily="18" charset="0"/>
                <a:cs typeface="Times New Roman" panose="02020603050405020304" pitchFamily="18" charset="0"/>
              </a:rPr>
              <a:t> </a:t>
            </a:r>
            <a:r>
              <a:rPr lang="en-GB" sz="200" dirty="0" err="1">
                <a:latin typeface="Times New Roman" panose="02020603050405020304" pitchFamily="18" charset="0"/>
                <a:cs typeface="Times New Roman" panose="02020603050405020304" pitchFamily="18" charset="0"/>
              </a:rPr>
              <a:t>Educação</a:t>
            </a:r>
            <a:r>
              <a:rPr lang="en-GB" sz="200" dirty="0">
                <a:latin typeface="Times New Roman" panose="02020603050405020304" pitchFamily="18" charset="0"/>
                <a:cs typeface="Times New Roman" panose="02020603050405020304" pitchFamily="18" charset="0"/>
              </a:rPr>
              <a:t>, 14(33), p.e15614. </a:t>
            </a:r>
            <a:r>
              <a:rPr lang="en-GB" sz="200" dirty="0" err="1">
                <a:latin typeface="Times New Roman" panose="02020603050405020304" pitchFamily="18" charset="0"/>
                <a:cs typeface="Times New Roman" panose="02020603050405020304" pitchFamily="18" charset="0"/>
              </a:rPr>
              <a:t>doi:</a:t>
            </a:r>
            <a:r>
              <a:rPr lang="en-GB" sz="200" u="sng" dirty="0" err="1">
                <a:latin typeface="Times New Roman" panose="02020603050405020304" pitchFamily="18" charset="0"/>
                <a:cs typeface="Times New Roman" panose="02020603050405020304" pitchFamily="18" charset="0"/>
                <a:hlinkClick r:id="rId14"/>
              </a:rPr>
              <a:t>https</a:t>
            </a:r>
            <a:r>
              <a:rPr lang="en-GB" sz="200" u="sng" dirty="0">
                <a:latin typeface="Times New Roman" panose="02020603050405020304" pitchFamily="18" charset="0"/>
                <a:cs typeface="Times New Roman" panose="02020603050405020304" pitchFamily="18" charset="0"/>
                <a:hlinkClick r:id="rId14"/>
              </a:rPr>
              <a:t>://doi.org/10.20952/revtee.v14i33.15614</a:t>
            </a:r>
            <a:r>
              <a:rPr lang="en-GB" sz="200" dirty="0">
                <a:latin typeface="Times New Roman" panose="02020603050405020304" pitchFamily="18" charset="0"/>
                <a:cs typeface="Times New Roman" panose="02020603050405020304" pitchFamily="18" charset="0"/>
              </a:rPr>
              <a:t>.</a:t>
            </a:r>
          </a:p>
          <a:p>
            <a:r>
              <a:rPr lang="en-IN" sz="200" dirty="0">
                <a:latin typeface="Times New Roman" panose="02020603050405020304" pitchFamily="18" charset="0"/>
                <a:cs typeface="Times New Roman" panose="02020603050405020304" pitchFamily="18" charset="0"/>
              </a:rPr>
              <a:t>Petitta, L. and Ghezzi, V. (2025). Disentangling the Pros and Cons of Flexible Work Arrangements: Curvilinear Effects on Individual and Organizational Outcomes. </a:t>
            </a:r>
            <a:r>
              <a:rPr lang="en-IN" sz="200" i="1" dirty="0">
                <a:latin typeface="Times New Roman" panose="02020603050405020304" pitchFamily="18" charset="0"/>
                <a:cs typeface="Times New Roman" panose="02020603050405020304" pitchFamily="18" charset="0"/>
              </a:rPr>
              <a:t>Economies</a:t>
            </a:r>
            <a:r>
              <a:rPr lang="en-IN" sz="200" dirty="0">
                <a:latin typeface="Times New Roman" panose="02020603050405020304" pitchFamily="18" charset="0"/>
                <a:cs typeface="Times New Roman" panose="02020603050405020304" pitchFamily="18" charset="0"/>
              </a:rPr>
              <a:t>, 13(1), pp.1–30. </a:t>
            </a:r>
            <a:r>
              <a:rPr lang="en-IN" sz="200" dirty="0" err="1">
                <a:latin typeface="Times New Roman" panose="02020603050405020304" pitchFamily="18" charset="0"/>
                <a:cs typeface="Times New Roman" panose="02020603050405020304" pitchFamily="18" charset="0"/>
              </a:rPr>
              <a:t>doi:https</a:t>
            </a:r>
            <a:r>
              <a:rPr lang="en-IN" sz="200" dirty="0">
                <a:latin typeface="Times New Roman" panose="02020603050405020304" pitchFamily="18" charset="0"/>
                <a:cs typeface="Times New Roman" panose="02020603050405020304" pitchFamily="18" charset="0"/>
              </a:rPr>
              <a:t>://doi.org/10.3390/economies13010020.</a:t>
            </a:r>
            <a:endParaRPr lang="en-GB" sz="200" dirty="0">
              <a:latin typeface="Times New Roman" panose="02020603050405020304" pitchFamily="18" charset="0"/>
              <a:cs typeface="Times New Roman" panose="02020603050405020304" pitchFamily="18" charset="0"/>
            </a:endParaRPr>
          </a:p>
          <a:p>
            <a:r>
              <a:rPr lang="en-GB" sz="200" dirty="0">
                <a:latin typeface="Times New Roman" panose="02020603050405020304" pitchFamily="18" charset="0"/>
                <a:cs typeface="Times New Roman" panose="02020603050405020304" pitchFamily="18" charset="0"/>
              </a:rPr>
              <a:t>Preethika, M. (2025). A Study on Flexible Working Condition And Its Impact on Performance And Job Satisfaction In It Sector. [online] Available at: https://ijsart.com/public/storage/paper/pdf/IJSART113102809.pdf [Accessed 4 Oct. 2025].</a:t>
            </a:r>
          </a:p>
          <a:p>
            <a:r>
              <a:rPr lang="en-GB" sz="200" dirty="0" err="1">
                <a:latin typeface="Times New Roman" panose="02020603050405020304" pitchFamily="18" charset="0"/>
                <a:cs typeface="Times New Roman" panose="02020603050405020304" pitchFamily="18" charset="0"/>
              </a:rPr>
              <a:t>Renugadevi</a:t>
            </a:r>
            <a:r>
              <a:rPr lang="en-GB" sz="200" dirty="0">
                <a:latin typeface="Times New Roman" panose="02020603050405020304" pitchFamily="18" charset="0"/>
                <a:cs typeface="Times New Roman" panose="02020603050405020304" pitchFamily="18" charset="0"/>
              </a:rPr>
              <a:t>, B. (2025). A Study on Evaluating Workplace Flexibility and its Impact on Employee Well-Being and Organisational Success in Indian Retail Sector. Journal of Information Systems Engineering and Management, 10(31s), pp.730–738. </a:t>
            </a:r>
            <a:r>
              <a:rPr lang="en-GB" sz="200" dirty="0" err="1">
                <a:latin typeface="Times New Roman" panose="02020603050405020304" pitchFamily="18" charset="0"/>
                <a:cs typeface="Times New Roman" panose="02020603050405020304" pitchFamily="18" charset="0"/>
              </a:rPr>
              <a:t>doi:https</a:t>
            </a:r>
            <a:r>
              <a:rPr lang="en-GB" sz="200" dirty="0">
                <a:latin typeface="Times New Roman" panose="02020603050405020304" pitchFamily="18" charset="0"/>
                <a:cs typeface="Times New Roman" panose="02020603050405020304" pitchFamily="18" charset="0"/>
              </a:rPr>
              <a:t>://doi.org/10.52783/jisem.v10i31s.5128.</a:t>
            </a:r>
          </a:p>
          <a:p>
            <a:r>
              <a:rPr lang="en-IN" sz="200" dirty="0">
                <a:latin typeface="Times New Roman" panose="02020603050405020304" pitchFamily="18" charset="0"/>
                <a:cs typeface="Times New Roman" panose="02020603050405020304" pitchFamily="18" charset="0"/>
              </a:rPr>
              <a:t>Shifrin, N.V. and Michel, J.S. (2022). Flexible work arrangements and employee health: A meta-analytic review. </a:t>
            </a:r>
            <a:r>
              <a:rPr lang="en-IN" sz="200" i="1" dirty="0">
                <a:latin typeface="Times New Roman" panose="02020603050405020304" pitchFamily="18" charset="0"/>
                <a:cs typeface="Times New Roman" panose="02020603050405020304" pitchFamily="18" charset="0"/>
              </a:rPr>
              <a:t>Work &amp; Stress</a:t>
            </a:r>
            <a:r>
              <a:rPr lang="en-IN" sz="200" dirty="0">
                <a:latin typeface="Times New Roman" panose="02020603050405020304" pitchFamily="18" charset="0"/>
                <a:cs typeface="Times New Roman" panose="02020603050405020304" pitchFamily="18" charset="0"/>
              </a:rPr>
              <a:t>, 36(1), pp.1–26. </a:t>
            </a:r>
            <a:r>
              <a:rPr lang="en-IN" sz="200" dirty="0" err="1">
                <a:latin typeface="Times New Roman" panose="02020603050405020304" pitchFamily="18" charset="0"/>
                <a:cs typeface="Times New Roman" panose="02020603050405020304" pitchFamily="18" charset="0"/>
              </a:rPr>
              <a:t>doi:https</a:t>
            </a:r>
            <a:r>
              <a:rPr lang="en-IN" sz="200" dirty="0">
                <a:latin typeface="Times New Roman" panose="02020603050405020304" pitchFamily="18" charset="0"/>
                <a:cs typeface="Times New Roman" panose="02020603050405020304" pitchFamily="18" charset="0"/>
              </a:rPr>
              <a:t>://doi.org/10.1080/02678373.2021.1936287.</a:t>
            </a:r>
            <a:endParaRPr lang="en-GB" sz="200" dirty="0">
              <a:latin typeface="Times New Roman" panose="02020603050405020304" pitchFamily="18" charset="0"/>
              <a:cs typeface="Times New Roman" panose="02020603050405020304" pitchFamily="18" charset="0"/>
            </a:endParaRPr>
          </a:p>
          <a:p>
            <a:r>
              <a:rPr lang="en-IN" sz="200" dirty="0">
                <a:latin typeface="Times New Roman" panose="02020603050405020304" pitchFamily="18" charset="0"/>
                <a:cs typeface="Times New Roman" panose="02020603050405020304" pitchFamily="18" charset="0"/>
              </a:rPr>
              <a:t>Slideteam.net. (2023). </a:t>
            </a:r>
            <a:r>
              <a:rPr lang="en-IN" sz="200" i="1" dirty="0">
                <a:latin typeface="Times New Roman" panose="02020603050405020304" pitchFamily="18" charset="0"/>
                <a:cs typeface="Times New Roman" panose="02020603050405020304" pitchFamily="18" charset="0"/>
              </a:rPr>
              <a:t>Flexible Working Goals Impact Of Flexible Working On Employees Performance</a:t>
            </a:r>
            <a:r>
              <a:rPr lang="en-IN" sz="200" dirty="0">
                <a:latin typeface="Times New Roman" panose="02020603050405020304" pitchFamily="18" charset="0"/>
                <a:cs typeface="Times New Roman" panose="02020603050405020304" pitchFamily="18" charset="0"/>
              </a:rPr>
              <a:t>. [online] Available at: https://www.slideteam.net/flexible-working-goals-impact-of-flexible-working-on-employees-performance.html [Accessed 17 Oct. 2025].</a:t>
            </a:r>
            <a:endParaRPr lang="en-GB" sz="200" dirty="0">
              <a:latin typeface="Times New Roman" panose="02020603050405020304" pitchFamily="18" charset="0"/>
              <a:cs typeface="Times New Roman" panose="02020603050405020304" pitchFamily="18" charset="0"/>
            </a:endParaRPr>
          </a:p>
          <a:p>
            <a:r>
              <a:rPr lang="en-IN" sz="200" dirty="0">
                <a:latin typeface="Times New Roman" panose="02020603050405020304" pitchFamily="18" charset="0"/>
                <a:cs typeface="Times New Roman" panose="02020603050405020304" pitchFamily="18" charset="0"/>
              </a:rPr>
              <a:t>Woods, T., Nguyen, D., Schneider, D. and </a:t>
            </a:r>
            <a:r>
              <a:rPr lang="en-IN" sz="200" dirty="0" err="1">
                <a:latin typeface="Times New Roman" panose="02020603050405020304" pitchFamily="18" charset="0"/>
                <a:cs typeface="Times New Roman" panose="02020603050405020304" pitchFamily="18" charset="0"/>
              </a:rPr>
              <a:t>Harknett</a:t>
            </a:r>
            <a:r>
              <a:rPr lang="en-IN" sz="200" dirty="0">
                <a:latin typeface="Times New Roman" panose="02020603050405020304" pitchFamily="18" charset="0"/>
                <a:cs typeface="Times New Roman" panose="02020603050405020304" pitchFamily="18" charset="0"/>
              </a:rPr>
              <a:t>, K. (2024). Labor market pathways to job quality mobility in the service sector: Evidence from the ‘Great Resignation’. </a:t>
            </a:r>
            <a:r>
              <a:rPr lang="en-IN" sz="200" i="1" dirty="0">
                <a:latin typeface="Times New Roman" panose="02020603050405020304" pitchFamily="18" charset="0"/>
                <a:cs typeface="Times New Roman" panose="02020603050405020304" pitchFamily="18" charset="0"/>
              </a:rPr>
              <a:t>Research in Social Stratification and Mobility</a:t>
            </a:r>
            <a:r>
              <a:rPr lang="en-IN" sz="200" dirty="0">
                <a:latin typeface="Times New Roman" panose="02020603050405020304" pitchFamily="18" charset="0"/>
                <a:cs typeface="Times New Roman" panose="02020603050405020304" pitchFamily="18" charset="0"/>
              </a:rPr>
              <a:t>, 92, pp.100962–100962. </a:t>
            </a:r>
            <a:r>
              <a:rPr lang="en-IN" sz="200" dirty="0" err="1">
                <a:latin typeface="Times New Roman" panose="02020603050405020304" pitchFamily="18" charset="0"/>
                <a:cs typeface="Times New Roman" panose="02020603050405020304" pitchFamily="18" charset="0"/>
              </a:rPr>
              <a:t>doi:https</a:t>
            </a:r>
            <a:r>
              <a:rPr lang="en-IN" sz="200" dirty="0">
                <a:latin typeface="Times New Roman" panose="02020603050405020304" pitchFamily="18" charset="0"/>
                <a:cs typeface="Times New Roman" panose="02020603050405020304" pitchFamily="18" charset="0"/>
              </a:rPr>
              <a:t>://doi.org/10.1016/j.rssm.2024.100962.</a:t>
            </a:r>
            <a:endParaRPr lang="en-GB" sz="200" dirty="0">
              <a:latin typeface="Times New Roman" panose="02020603050405020304" pitchFamily="18" charset="0"/>
              <a:cs typeface="Times New Roman" panose="02020603050405020304" pitchFamily="18" charset="0"/>
            </a:endParaRPr>
          </a:p>
          <a:p>
            <a:r>
              <a:rPr lang="en-IN" sz="200" dirty="0">
                <a:latin typeface="Times New Roman" panose="02020603050405020304" pitchFamily="18" charset="0"/>
                <a:cs typeface="Times New Roman" panose="02020603050405020304" pitchFamily="18" charset="0"/>
              </a:rPr>
              <a:t>Woods, T., Nguyen, D., Schneider, D. and </a:t>
            </a:r>
            <a:r>
              <a:rPr lang="en-IN" sz="200" dirty="0" err="1">
                <a:latin typeface="Times New Roman" panose="02020603050405020304" pitchFamily="18" charset="0"/>
                <a:cs typeface="Times New Roman" panose="02020603050405020304" pitchFamily="18" charset="0"/>
              </a:rPr>
              <a:t>Harknett</a:t>
            </a:r>
            <a:r>
              <a:rPr lang="en-IN" sz="200" dirty="0">
                <a:latin typeface="Times New Roman" panose="02020603050405020304" pitchFamily="18" charset="0"/>
                <a:cs typeface="Times New Roman" panose="02020603050405020304" pitchFamily="18" charset="0"/>
              </a:rPr>
              <a:t>, K. (2024). Labor market pathways to job quality mobility in the service sector: Evidence from the ‘Great Resignation’. </a:t>
            </a:r>
            <a:r>
              <a:rPr lang="en-IN" sz="200" i="1" dirty="0">
                <a:latin typeface="Times New Roman" panose="02020603050405020304" pitchFamily="18" charset="0"/>
                <a:cs typeface="Times New Roman" panose="02020603050405020304" pitchFamily="18" charset="0"/>
              </a:rPr>
              <a:t>Research in Social Stratification and Mobility</a:t>
            </a:r>
            <a:r>
              <a:rPr lang="en-IN" sz="200" dirty="0">
                <a:latin typeface="Times New Roman" panose="02020603050405020304" pitchFamily="18" charset="0"/>
                <a:cs typeface="Times New Roman" panose="02020603050405020304" pitchFamily="18" charset="0"/>
              </a:rPr>
              <a:t>, 92, pp.100962–100962. </a:t>
            </a:r>
            <a:r>
              <a:rPr lang="en-IN" sz="200" dirty="0" err="1">
                <a:latin typeface="Times New Roman" panose="02020603050405020304" pitchFamily="18" charset="0"/>
                <a:cs typeface="Times New Roman" panose="02020603050405020304" pitchFamily="18" charset="0"/>
              </a:rPr>
              <a:t>doi:https</a:t>
            </a:r>
            <a:r>
              <a:rPr lang="en-IN" sz="200" dirty="0">
                <a:latin typeface="Times New Roman" panose="02020603050405020304" pitchFamily="18" charset="0"/>
                <a:cs typeface="Times New Roman" panose="02020603050405020304" pitchFamily="18" charset="0"/>
              </a:rPr>
              <a:t>://doi.org/10.1016/j.rssm.2024.100962.</a:t>
            </a:r>
            <a:endParaRPr lang="en-GB" sz="200" dirty="0">
              <a:latin typeface="Times New Roman" panose="02020603050405020304" pitchFamily="18" charset="0"/>
              <a:cs typeface="Times New Roman" panose="02020603050405020304" pitchFamily="18" charset="0"/>
            </a:endParaRPr>
          </a:p>
          <a:p>
            <a:r>
              <a:rPr lang="en-GB" sz="200" dirty="0">
                <a:latin typeface="Times New Roman" panose="02020603050405020304" pitchFamily="18" charset="0"/>
                <a:cs typeface="Times New Roman" panose="02020603050405020304" pitchFamily="18" charset="0"/>
              </a:rPr>
              <a:t>Ye, L., Li, Y. and Zhang, N. (2025). The impact of autonomy-supportive organizational environments on employees’ emotions and creative performance: A self-determination theory perspective. PLOS One, 20(5), p.e0322184. </a:t>
            </a:r>
            <a:r>
              <a:rPr lang="en-GB" sz="200" dirty="0" err="1">
                <a:latin typeface="Times New Roman" panose="02020603050405020304" pitchFamily="18" charset="0"/>
                <a:cs typeface="Times New Roman" panose="02020603050405020304" pitchFamily="18" charset="0"/>
              </a:rPr>
              <a:t>doi:https</a:t>
            </a:r>
            <a:r>
              <a:rPr lang="en-GB" sz="200" dirty="0">
                <a:latin typeface="Times New Roman" panose="02020603050405020304" pitchFamily="18" charset="0"/>
                <a:cs typeface="Times New Roman" panose="02020603050405020304" pitchFamily="18" charset="0"/>
              </a:rPr>
              <a:t>://doi.org/10.1371/journal.pone.0322184.</a:t>
            </a:r>
          </a:p>
          <a:p>
            <a:r>
              <a:rPr lang="en-GB" sz="200" dirty="0">
                <a:latin typeface="Times New Roman" panose="02020603050405020304" pitchFamily="18" charset="0"/>
                <a:cs typeface="Times New Roman" panose="02020603050405020304" pitchFamily="18" charset="0"/>
              </a:rPr>
              <a:t> </a:t>
            </a:r>
          </a:p>
          <a:p>
            <a:r>
              <a:rPr lang="en-GB" sz="200" dirty="0">
                <a:latin typeface="Times New Roman" panose="02020603050405020304" pitchFamily="18" charset="0"/>
                <a:cs typeface="Times New Roman" panose="02020603050405020304" pitchFamily="18" charset="0"/>
              </a:rPr>
              <a:t> </a:t>
            </a:r>
          </a:p>
          <a:p>
            <a:pPr algn="just"/>
            <a:endParaRPr lang="en-US" sz="200" b="1" u="sng" dirty="0">
              <a:latin typeface="Times New Roman" panose="02020603050405020304" pitchFamily="18" charset="0"/>
              <a:cs typeface="Times New Roman" panose="02020603050405020304" pitchFamily="18" charset="0"/>
            </a:endParaRPr>
          </a:p>
          <a:p>
            <a:pPr algn="just"/>
            <a:endParaRPr lang="en-US" sz="200" b="1" u="sng" dirty="0">
              <a:latin typeface="Times New Roman" panose="02020603050405020304" pitchFamily="18" charset="0"/>
              <a:cs typeface="Times New Roman" panose="02020603050405020304" pitchFamily="18" charset="0"/>
            </a:endParaRPr>
          </a:p>
          <a:p>
            <a:pPr algn="just"/>
            <a:endParaRPr lang="en-US" sz="200" b="1" u="sng" dirty="0">
              <a:latin typeface="Times New Roman" panose="02020603050405020304" pitchFamily="18" charset="0"/>
              <a:cs typeface="Times New Roman" panose="02020603050405020304" pitchFamily="18" charset="0"/>
            </a:endParaRPr>
          </a:p>
          <a:p>
            <a:pPr algn="just"/>
            <a:endParaRPr lang="en-US" sz="200" b="1" u="sng" dirty="0">
              <a:latin typeface="Times New Roman" panose="02020603050405020304" pitchFamily="18" charset="0"/>
              <a:cs typeface="Times New Roman" panose="02020603050405020304" pitchFamily="18" charset="0"/>
            </a:endParaRPr>
          </a:p>
          <a:p>
            <a:pPr algn="just"/>
            <a:r>
              <a:rPr lang="en-US" sz="200" b="1" u="sng" dirty="0">
                <a:latin typeface="Times New Roman" panose="02020603050405020304" pitchFamily="18" charset="0"/>
                <a:cs typeface="Times New Roman" panose="02020603050405020304" pitchFamily="18" charset="0"/>
              </a:rPr>
              <a:t> </a:t>
            </a:r>
          </a:p>
        </p:txBody>
      </p:sp>
      <p:sp>
        <p:nvSpPr>
          <p:cNvPr id="2" name="TextBox 1">
            <a:extLst>
              <a:ext uri="{FF2B5EF4-FFF2-40B4-BE49-F238E27FC236}">
                <a16:creationId xmlns:a16="http://schemas.microsoft.com/office/drawing/2014/main" id="{D849574B-2C2D-ECB2-EBB8-48B65CCA57E3}"/>
              </a:ext>
            </a:extLst>
          </p:cNvPr>
          <p:cNvSpPr txBox="1"/>
          <p:nvPr/>
        </p:nvSpPr>
        <p:spPr>
          <a:xfrm>
            <a:off x="293599" y="2229"/>
            <a:ext cx="11836400" cy="738664"/>
          </a:xfrm>
          <a:prstGeom prst="rect">
            <a:avLst/>
          </a:prstGeom>
          <a:noFill/>
        </p:spPr>
        <p:txBody>
          <a:bodyPr wrap="square" rtlCol="0">
            <a:spAutoFit/>
          </a:bodyPr>
          <a:lstStyle/>
          <a:p>
            <a:pPr algn="ctr"/>
            <a:r>
              <a:rPr lang="en-GB" sz="1400" b="1" dirty="0">
                <a:latin typeface="Times New Roman" panose="02020603050405020304" pitchFamily="18" charset="0"/>
                <a:cs typeface="Times New Roman" panose="02020603050405020304" pitchFamily="18" charset="0"/>
              </a:rPr>
              <a:t>To investigate the relationship between flexible working arrangements and their impact on employee productivity and retention rates in the UK retail sector: A case study on Tesco) </a:t>
            </a:r>
            <a:br>
              <a:rPr lang="en-GB" sz="1400" b="1" dirty="0">
                <a:latin typeface="Times New Roman" panose="02020603050405020304" pitchFamily="18" charset="0"/>
                <a:cs typeface="Times New Roman" panose="02020603050405020304" pitchFamily="18" charset="0"/>
              </a:rPr>
            </a:br>
            <a:endParaRPr lang="en-GB" sz="1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4396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2305</Words>
  <Application>Microsoft Office PowerPoint</Application>
  <PresentationFormat>Widescreen</PresentationFormat>
  <Paragraphs>110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2</cp:revision>
  <dcterms:created xsi:type="dcterms:W3CDTF">2025-10-17T12:03:07Z</dcterms:created>
  <dcterms:modified xsi:type="dcterms:W3CDTF">2025-10-17T12:44:17Z</dcterms:modified>
</cp:coreProperties>
</file>