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sldIdLst>
    <p:sldId id="256" r:id="rId2"/>
    <p:sldId id="257" r:id="rId3"/>
    <p:sldId id="265" r:id="rId4"/>
    <p:sldId id="264" r:id="rId5"/>
    <p:sldId id="266" r:id="rId6"/>
    <p:sldId id="267" r:id="rId7"/>
    <p:sldId id="269" r:id="rId8"/>
    <p:sldId id="283" r:id="rId9"/>
    <p:sldId id="284" r:id="rId10"/>
    <p:sldId id="285" r:id="rId11"/>
    <p:sldId id="268" r:id="rId12"/>
    <p:sldId id="270" r:id="rId13"/>
    <p:sldId id="271" r:id="rId14"/>
    <p:sldId id="272" r:id="rId15"/>
    <p:sldId id="273" r:id="rId16"/>
    <p:sldId id="274" r:id="rId17"/>
    <p:sldId id="277" r:id="rId18"/>
    <p:sldId id="278" r:id="rId19"/>
    <p:sldId id="279" r:id="rId20"/>
    <p:sldId id="282" r:id="rId21"/>
    <p:sldId id="281" r:id="rId22"/>
    <p:sldId id="280" r:id="rId23"/>
    <p:sldId id="276"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21" autoAdjust="0"/>
    <p:restoredTop sz="77555" autoAdjust="0"/>
  </p:normalViewPr>
  <p:slideViewPr>
    <p:cSldViewPr snapToGrid="0">
      <p:cViewPr varScale="1">
        <p:scale>
          <a:sx n="57" d="100"/>
          <a:sy n="57" d="100"/>
        </p:scale>
        <p:origin x="1818"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FC29C8-7E51-478E-AFEC-2177F08390D7}" type="datetimeFigureOut">
              <a:rPr lang="en-GB" smtClean="0"/>
              <a:pPr/>
              <a:t>11/03/2019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837C53-1C6A-4257-B87F-150BDA9D022C}" type="slidenum">
              <a:rPr lang="en-GB" smtClean="0"/>
              <a:pPr/>
              <a:t>‹#›</a:t>
            </a:fld>
            <a:endParaRPr lang="en-GB"/>
          </a:p>
        </p:txBody>
      </p:sp>
    </p:spTree>
    <p:extLst>
      <p:ext uri="{BB962C8B-B14F-4D97-AF65-F5344CB8AC3E}">
        <p14:creationId xmlns:p14="http://schemas.microsoft.com/office/powerpoint/2010/main" val="2470448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These tools are usually used to help you identify any internal weaknesses/problems a company may have that stops it meeting specific opportunities or nullifying specific threats. They would have been identified from the SWOT analysis of your company</a:t>
            </a:r>
          </a:p>
          <a:p>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3</a:t>
            </a:fld>
            <a:endParaRPr lang="en-GB"/>
          </a:p>
        </p:txBody>
      </p:sp>
    </p:spTree>
    <p:extLst>
      <p:ext uri="{BB962C8B-B14F-4D97-AF65-F5344CB8AC3E}">
        <p14:creationId xmlns:p14="http://schemas.microsoft.com/office/powerpoint/2010/main" val="4227363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fishbone diagram, or the cause and effect diagram, is a simple graphic presentation that displays all the possible causes of a problem. It is also referred to as </a:t>
            </a:r>
            <a:r>
              <a:rPr lang="en-GB" dirty="0" err="1" smtClean="0"/>
              <a:t>Ishakawa</a:t>
            </a:r>
            <a:r>
              <a:rPr lang="en-GB" dirty="0" smtClean="0"/>
              <a:t> diagram.</a:t>
            </a:r>
          </a:p>
          <a:p>
            <a:endParaRPr lang="en-GB" dirty="0" smtClean="0"/>
          </a:p>
          <a:p>
            <a:endParaRPr lang="en-GB" dirty="0" smtClean="0"/>
          </a:p>
          <a:p>
            <a:r>
              <a:rPr lang="en-GB" dirty="0" smtClean="0"/>
              <a:t>FISHBONE (ISHIKAWA) DIAGRAM</a:t>
            </a:r>
          </a:p>
          <a:p>
            <a:endParaRPr lang="en-GB" dirty="0" smtClean="0"/>
          </a:p>
          <a:p>
            <a:r>
              <a:rPr lang="en-GB" dirty="0" smtClean="0"/>
              <a:t>Fishbone Diagram</a:t>
            </a:r>
          </a:p>
          <a:p>
            <a:r>
              <a:rPr lang="en-GB" dirty="0" smtClean="0"/>
              <a:t>Also Called: Cause–and–Effect Diagram, Ishikawa Diagram</a:t>
            </a:r>
          </a:p>
          <a:p>
            <a:endParaRPr lang="en-GB" dirty="0" smtClean="0"/>
          </a:p>
          <a:p>
            <a:r>
              <a:rPr lang="en-GB" dirty="0" smtClean="0"/>
              <a:t>Variations: cause enumeration diagram, process fishbone, time–delay fishbone, CEDAC (cause–and–effect diagram with the addition of cards), desired–result fishbone, reverse fishbone diagram</a:t>
            </a:r>
          </a:p>
          <a:p>
            <a:endParaRPr lang="en-GB" dirty="0" smtClean="0"/>
          </a:p>
          <a:p>
            <a:r>
              <a:rPr lang="en-GB" dirty="0" smtClean="0"/>
              <a:t>The fishbone diagram identifies many possible causes for an effect or problem. It can be used to structure a brainstorming session. It immediately sorts ideas into useful categories.</a:t>
            </a:r>
          </a:p>
          <a:p>
            <a:endParaRPr lang="en-GB" dirty="0" smtClean="0"/>
          </a:p>
          <a:p>
            <a:r>
              <a:rPr lang="en-GB" dirty="0" smtClean="0"/>
              <a:t>When to Use a Fishbone Diagram</a:t>
            </a:r>
          </a:p>
          <a:p>
            <a:r>
              <a:rPr lang="en-GB" dirty="0" smtClean="0"/>
              <a:t>When identifying possible causes for a problem.</a:t>
            </a:r>
          </a:p>
          <a:p>
            <a:r>
              <a:rPr lang="en-GB" dirty="0" smtClean="0"/>
              <a:t>Especially when a team’s thinking tends to fall into ruts.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5</a:t>
            </a:fld>
            <a:endParaRPr lang="en-GB"/>
          </a:p>
        </p:txBody>
      </p:sp>
    </p:spTree>
    <p:extLst>
      <p:ext uri="{BB962C8B-B14F-4D97-AF65-F5344CB8AC3E}">
        <p14:creationId xmlns:p14="http://schemas.microsoft.com/office/powerpoint/2010/main" val="89017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Using the fishbone diagram tool should carry out the steps listed below.</a:t>
            </a:r>
          </a:p>
          <a:p>
            <a:r>
              <a:rPr lang="en-GB" dirty="0" smtClean="0"/>
              <a:t>● Agree on the problem statement (also referred to as the effect). This is written at the mouth of the</a:t>
            </a:r>
          </a:p>
          <a:p>
            <a:r>
              <a:rPr lang="en-GB" dirty="0" smtClean="0"/>
              <a:t>“fish.” Be as clear and specific as you can about the problem. Beware of defining the problem in terms</a:t>
            </a:r>
          </a:p>
          <a:p>
            <a:r>
              <a:rPr lang="en-GB" dirty="0" smtClean="0"/>
              <a:t>of a solution (e.g., we need more of something).</a:t>
            </a:r>
          </a:p>
          <a:p>
            <a:r>
              <a:rPr lang="en-GB" dirty="0" smtClean="0"/>
              <a:t>● Agree on the major categories of causes of the problem (written as branches from the main arrow).</a:t>
            </a:r>
          </a:p>
          <a:p>
            <a:r>
              <a:rPr lang="en-GB" dirty="0" smtClean="0"/>
              <a:t>Major categories often include: equipment or supply factors, environmental factors,</a:t>
            </a:r>
          </a:p>
          <a:p>
            <a:r>
              <a:rPr lang="en-GB" dirty="0" smtClean="0"/>
              <a:t>rules/policy/procedure factors, and people/staff factors.</a:t>
            </a:r>
          </a:p>
          <a:p>
            <a:r>
              <a:rPr lang="en-GB" dirty="0" smtClean="0"/>
              <a:t>● Brainstorm all the possible causes of the problem. Ask “Why does this happen?” As each idea is given,</a:t>
            </a:r>
          </a:p>
          <a:p>
            <a:r>
              <a:rPr lang="en-GB" dirty="0" smtClean="0"/>
              <a:t>the facilitator writes the causal factor as a branch from the appropriate category (places it on the</a:t>
            </a:r>
          </a:p>
          <a:p>
            <a:r>
              <a:rPr lang="en-GB" dirty="0" smtClean="0"/>
              <a:t>fishbone diagram). Causes can be written in several places if they relate to several categories.</a:t>
            </a:r>
          </a:p>
          <a:p>
            <a:r>
              <a:rPr lang="en-GB" dirty="0" smtClean="0"/>
              <a:t>● Again asks “Why does this happen?” about each cause. Write sub-causes branching off the cause</a:t>
            </a:r>
          </a:p>
          <a:p>
            <a:r>
              <a:rPr lang="en-GB" dirty="0" smtClean="0"/>
              <a:t>branches.</a:t>
            </a:r>
          </a:p>
          <a:p>
            <a:r>
              <a:rPr lang="en-GB" dirty="0" smtClean="0"/>
              <a:t>● Continues to ask “Why?” and generate deeper levels of causes and continue organizing them under</a:t>
            </a:r>
          </a:p>
          <a:p>
            <a:r>
              <a:rPr lang="en-GB" dirty="0" smtClean="0"/>
              <a:t>related causes or categories. This will help you to identify and then address root causes to prevent</a:t>
            </a:r>
          </a:p>
          <a:p>
            <a:r>
              <a:rPr lang="en-GB" dirty="0" smtClean="0"/>
              <a:t>future problems. </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6</a:t>
            </a:fld>
            <a:endParaRPr lang="en-GB"/>
          </a:p>
        </p:txBody>
      </p:sp>
    </p:spTree>
    <p:extLst>
      <p:ext uri="{BB962C8B-B14F-4D97-AF65-F5344CB8AC3E}">
        <p14:creationId xmlns:p14="http://schemas.microsoft.com/office/powerpoint/2010/main" val="473563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Benefits of Fishbone Diagrams</a:t>
            </a:r>
          </a:p>
          <a:p>
            <a:r>
              <a:rPr lang="en-GB" dirty="0" smtClean="0"/>
              <a:t>Fishbone diagrams are very useful because they portray information in a neat and comprehensible way. There are 5 major benefits of Fishbone Diagram:</a:t>
            </a:r>
          </a:p>
          <a:p>
            <a:endParaRPr lang="en-GB" dirty="0" smtClean="0"/>
          </a:p>
          <a:p>
            <a:r>
              <a:rPr lang="en-GB" dirty="0" smtClean="0"/>
              <a:t>1.	Display relationships clearly and logically - The fishbone diagram captures the links and relationships among the potential causes and results displayed in the diagram. Categorized logically, the correlation can be understood at a glance.</a:t>
            </a:r>
          </a:p>
          <a:p>
            <a:endParaRPr lang="en-GB" dirty="0" smtClean="0"/>
          </a:p>
          <a:p>
            <a:r>
              <a:rPr lang="en-GB" dirty="0" smtClean="0"/>
              <a:t>2.	Show all causes simultaneously - Any cause or causal chain featured on the fishbone diagram could lead to the problem. The fishbone diagram illustrates each and every possible reason in a single diagram, which is beneficial for in-depth analysis. This makes it a useful tool for presenting the problem and solutions to stakeholders.</a:t>
            </a:r>
          </a:p>
          <a:p>
            <a:endParaRPr lang="en-GB" dirty="0" smtClean="0"/>
          </a:p>
          <a:p>
            <a:r>
              <a:rPr lang="en-GB" dirty="0" smtClean="0"/>
              <a:t>3.	Facilitate brainstorming - </a:t>
            </a:r>
            <a:r>
              <a:rPr lang="en-GB" dirty="0" err="1" smtClean="0"/>
              <a:t>Edraw</a:t>
            </a:r>
            <a:r>
              <a:rPr lang="en-GB" dirty="0" smtClean="0"/>
              <a:t> fishbone diagram is a great way to boost and structure brainstorming about the reasons for a certain result because it captures all the causes.</a:t>
            </a:r>
          </a:p>
          <a:p>
            <a:endParaRPr lang="en-GB" dirty="0" smtClean="0"/>
          </a:p>
          <a:p>
            <a:r>
              <a:rPr lang="en-GB" dirty="0" smtClean="0"/>
              <a:t>4. Stimulate problem solving - Seeing the reasons in visual graph and exploring the root cause may stimulate your team to find out possible solutions to the problems.</a:t>
            </a:r>
          </a:p>
          <a:p>
            <a:endParaRPr lang="en-GB" dirty="0" smtClean="0"/>
          </a:p>
          <a:p>
            <a:r>
              <a:rPr lang="en-GB" dirty="0" smtClean="0"/>
              <a:t>5.	Help maintain team focus - The fishbone framework can keep your team focused as you discuss what should be done to solve the problem or achieve a common goal. It helps to </a:t>
            </a:r>
            <a:r>
              <a:rPr lang="en-GB" dirty="0" err="1" smtClean="0"/>
              <a:t>analyze</a:t>
            </a:r>
            <a:r>
              <a:rPr lang="en-GB" dirty="0" smtClean="0"/>
              <a:t> every involved party. And it ensures that nobody is wasting energy chasing </a:t>
            </a:r>
            <a:r>
              <a:rPr lang="en-GB" dirty="0" err="1" smtClean="0"/>
              <a:t>nonexistent</a:t>
            </a:r>
            <a:r>
              <a:rPr lang="en-GB" dirty="0" smtClean="0"/>
              <a:t> problems.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13</a:t>
            </a:fld>
            <a:endParaRPr lang="en-GB"/>
          </a:p>
        </p:txBody>
      </p:sp>
    </p:spTree>
    <p:extLst>
      <p:ext uri="{BB962C8B-B14F-4D97-AF65-F5344CB8AC3E}">
        <p14:creationId xmlns:p14="http://schemas.microsoft.com/office/powerpoint/2010/main" val="448437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Getting to Root Causes, Fast!</a:t>
            </a:r>
          </a:p>
          <a:p>
            <a:r>
              <a:rPr lang="en-GB" dirty="0" smtClean="0"/>
              <a:t>Asking why 5 times: “the 5 Whys”, is a simple but powerful tool to use with any problem solving activity. It’s a technique to help you get past the symptoms of a problem, and to find its root causes. Simply ask the question “why” up to five times. Of course, there’s no magic in this number of questions.</a:t>
            </a:r>
          </a:p>
          <a:p>
            <a:endParaRPr lang="en-GB" dirty="0" smtClean="0"/>
          </a:p>
          <a:p>
            <a:r>
              <a:rPr lang="en-GB" dirty="0" smtClean="0"/>
              <a:t>It may take six or it may take three. The important thing is that you use this most powerful of words to peel away the layers that envelope any problem. It’s so simple, even a child could use it – and they do! This may look familiar to many of you:</a:t>
            </a:r>
          </a:p>
          <a:p>
            <a:endParaRPr lang="en-GB" dirty="0" smtClean="0"/>
          </a:p>
          <a:p>
            <a:r>
              <a:rPr lang="en-GB" dirty="0" smtClean="0"/>
              <a:t>“Why do I have to go to bed?” – “Because you need your sleep.”</a:t>
            </a:r>
          </a:p>
          <a:p>
            <a:endParaRPr lang="en-GB" dirty="0" smtClean="0"/>
          </a:p>
          <a:p>
            <a:r>
              <a:rPr lang="en-GB" dirty="0" smtClean="0"/>
              <a:t>“Why do I need to sleep?” – “Because it’s good for you.”</a:t>
            </a:r>
          </a:p>
          <a:p>
            <a:endParaRPr lang="en-GB" dirty="0" smtClean="0"/>
          </a:p>
          <a:p>
            <a:r>
              <a:rPr lang="en-GB" dirty="0" smtClean="0"/>
              <a:t>“Why is it good for me?” – “Because your body needs regular rest.”</a:t>
            </a:r>
          </a:p>
          <a:p>
            <a:endParaRPr lang="en-GB" dirty="0" smtClean="0"/>
          </a:p>
          <a:p>
            <a:r>
              <a:rPr lang="en-GB" dirty="0" smtClean="0"/>
              <a:t>“Why does my body need rest?” – “Because resting helps you re-charge your battery.”</a:t>
            </a:r>
          </a:p>
          <a:p>
            <a:endParaRPr lang="en-GB" dirty="0" smtClean="0"/>
          </a:p>
          <a:p>
            <a:r>
              <a:rPr lang="en-GB" dirty="0" smtClean="0"/>
              <a:t>“Why do I need to re-charge it?” – “Because otherwise you’d have no energy to enjoy tomorrow.”</a:t>
            </a:r>
          </a:p>
          <a:p>
            <a:endParaRPr lang="en-GB" dirty="0" smtClean="0"/>
          </a:p>
          <a:p>
            <a:r>
              <a:rPr lang="en-GB" dirty="0" smtClean="0"/>
              <a:t>Of course, those of you with children will see the flaw in this analogy. If only they stopped at 5 whys!</a:t>
            </a:r>
          </a:p>
          <a:p>
            <a:endParaRPr lang="en-GB" dirty="0" smtClean="0"/>
          </a:p>
          <a:p>
            <a:r>
              <a:rPr lang="en-GB" dirty="0" smtClean="0"/>
              <a:t>5 Whys</a:t>
            </a:r>
          </a:p>
          <a:p>
            <a:endParaRPr lang="en-GB" dirty="0" smtClean="0"/>
          </a:p>
          <a:p>
            <a:r>
              <a:rPr lang="en-GB" dirty="0" smtClean="0"/>
              <a:t>When faced with 5 Whys, our first answers usually address the obvious aspects of a problem or situation. When repeated, the question prompts us to think more deeply about why something may have happened.</a:t>
            </a:r>
          </a:p>
          <a:p>
            <a:endParaRPr lang="en-GB" dirty="0" smtClean="0"/>
          </a:p>
          <a:p>
            <a:r>
              <a:rPr lang="en-GB" dirty="0" smtClean="0"/>
              <a:t>The aim of deeper questioning is thus to ensure the problem is fundamentally examined and then solved. This is a simple but effective tool to help you find the root cause of a problem, and take action.</a:t>
            </a:r>
          </a:p>
          <a:p>
            <a:endParaRPr lang="en-GB" dirty="0" smtClean="0"/>
          </a:p>
          <a:p>
            <a:r>
              <a:rPr lang="en-GB" dirty="0" smtClean="0"/>
              <a:t>In this article we explain the 5 Why technique – its benefits, how to use it, and how to overcome some of its limitations. We also include links to our free problem solving resources, our management tips, and to other key links on the web.</a:t>
            </a:r>
          </a:p>
          <a:p>
            <a:endParaRPr lang="en-GB" dirty="0" smtClean="0"/>
          </a:p>
          <a:p>
            <a:r>
              <a:rPr lang="en-GB" dirty="0" smtClean="0"/>
              <a:t>Ask and You Shall Receive!</a:t>
            </a:r>
          </a:p>
          <a:p>
            <a:r>
              <a:rPr lang="en-GB" dirty="0" smtClean="0"/>
              <a:t>The essence of 5 Whys is quite simply to ask “why?” 5 times. This example from The UK’s National Health Service Improvement Network is a good illustration of this technique in action:</a:t>
            </a:r>
          </a:p>
          <a:p>
            <a:endParaRPr lang="en-GB" dirty="0" smtClean="0"/>
          </a:p>
          <a:p>
            <a:r>
              <a:rPr lang="en-GB" dirty="0" smtClean="0"/>
              <a:t>(there are further examples on the resource links at the bottom of this page).</a:t>
            </a:r>
          </a:p>
          <a:p>
            <a:endParaRPr lang="en-GB" dirty="0" smtClean="0"/>
          </a:p>
          <a:p>
            <a:r>
              <a:rPr lang="en-GB" dirty="0" smtClean="0"/>
              <a:t>The patient was late in theatre. Why?</a:t>
            </a:r>
          </a:p>
          <a:p>
            <a:endParaRPr lang="en-GB" dirty="0" smtClean="0"/>
          </a:p>
          <a:p>
            <a:r>
              <a:rPr lang="en-GB" dirty="0" smtClean="0"/>
              <a:t>There was a long wait for a trolley. Why?</a:t>
            </a:r>
          </a:p>
          <a:p>
            <a:endParaRPr lang="en-GB" dirty="0" smtClean="0"/>
          </a:p>
          <a:p>
            <a:r>
              <a:rPr lang="en-GB" dirty="0" smtClean="0"/>
              <a:t>A replacement trolley had to be found. Why?</a:t>
            </a:r>
          </a:p>
          <a:p>
            <a:endParaRPr lang="en-GB" dirty="0" smtClean="0"/>
          </a:p>
          <a:p>
            <a:r>
              <a:rPr lang="en-GB" dirty="0" smtClean="0"/>
              <a:t>The </a:t>
            </a:r>
            <a:r>
              <a:rPr lang="en-GB" dirty="0" err="1" smtClean="0"/>
              <a:t>orginal</a:t>
            </a:r>
            <a:r>
              <a:rPr lang="en-GB" dirty="0" smtClean="0"/>
              <a:t> trolley’s safety rail was worn and had eventually broken. Why?</a:t>
            </a:r>
          </a:p>
          <a:p>
            <a:endParaRPr lang="en-GB" dirty="0" smtClean="0"/>
          </a:p>
          <a:p>
            <a:r>
              <a:rPr lang="en-GB" dirty="0" smtClean="0"/>
              <a:t>It had not been regularly checked for wear. Why?</a:t>
            </a:r>
          </a:p>
          <a:p>
            <a:endParaRPr lang="en-GB" dirty="0" smtClean="0"/>
          </a:p>
          <a:p>
            <a:r>
              <a:rPr lang="en-GB" dirty="0" smtClean="0"/>
              <a:t>We do not have an equipment maintenance schedule…</a:t>
            </a:r>
          </a:p>
          <a:p>
            <a:endParaRPr lang="en-GB" dirty="0" smtClean="0"/>
          </a:p>
          <a:p>
            <a:r>
              <a:rPr lang="en-GB" dirty="0" smtClean="0"/>
              <a:t>Setting up a proper maintenance schedule helps ensure that patients will never be late again due to faulty equipment. If we just repair the safety rail, or even do a one-off safety rail check of all trolleys, the problem will happen again at sometime in the future.</a:t>
            </a:r>
          </a:p>
          <a:p>
            <a:endParaRPr lang="en-GB" dirty="0" smtClean="0"/>
          </a:p>
          <a:p>
            <a:r>
              <a:rPr lang="en-GB" dirty="0" smtClean="0"/>
              <a:t>So Why Use 5 Whys?</a:t>
            </a:r>
          </a:p>
          <a:p>
            <a:r>
              <a:rPr lang="en-GB" dirty="0" smtClean="0"/>
              <a:t>Its beauty is in its simplicity. It is a tool which everybody can readily apply. It also ensures that you don’t move to action straight away without fully considering whether the reason you’ve identified really is the cause of the problem.</a:t>
            </a:r>
          </a:p>
          <a:p>
            <a:endParaRPr lang="en-GB" dirty="0" smtClean="0"/>
          </a:p>
          <a:p>
            <a:r>
              <a:rPr lang="en-GB" dirty="0" smtClean="0"/>
              <a:t>What Do You Do to apply the 5 whys technique?</a:t>
            </a:r>
          </a:p>
          <a:p>
            <a:r>
              <a:rPr lang="en-GB" dirty="0" smtClean="0"/>
              <a:t>The 5 whys tool can be used by individuals but it’s probably best used as a team problem solving tool. When a problem or issue has occurred a team session could help get to the cause of the problem. The benefit of a team approach is that you can involve the people who probably know most about the situation you’re investigating.</a:t>
            </a:r>
          </a:p>
          <a:p>
            <a:endParaRPr lang="en-GB" dirty="0" smtClean="0"/>
          </a:p>
          <a:p>
            <a:r>
              <a:rPr lang="en-GB" dirty="0" smtClean="0"/>
              <a:t>Use a flip chart to gather the group’s ideas:</a:t>
            </a:r>
          </a:p>
          <a:p>
            <a:endParaRPr lang="en-GB" dirty="0" smtClean="0"/>
          </a:p>
          <a:p>
            <a:r>
              <a:rPr lang="en-GB" dirty="0" smtClean="0"/>
              <a:t>State the problem or issue that you are trying to resolve.</a:t>
            </a:r>
          </a:p>
          <a:p>
            <a:r>
              <a:rPr lang="en-GB" dirty="0" smtClean="0"/>
              <a:t>Check that everyone agrees that this is the problem.</a:t>
            </a:r>
          </a:p>
          <a:p>
            <a:r>
              <a:rPr lang="en-GB" dirty="0" smtClean="0"/>
              <a:t>Seek any data you can use to illustrate the problem?</a:t>
            </a:r>
          </a:p>
          <a:p>
            <a:r>
              <a:rPr lang="en-GB" dirty="0" smtClean="0"/>
              <a:t>Ask the first question “why”. “Why do you think this is happening?” or “Why did this happen?”</a:t>
            </a:r>
          </a:p>
          <a:p>
            <a:r>
              <a:rPr lang="en-GB" dirty="0" smtClean="0"/>
              <a:t>Encourage the team to work in small groups to generate possibilities.</a:t>
            </a:r>
          </a:p>
          <a:p>
            <a:r>
              <a:rPr lang="en-GB" dirty="0" smtClean="0"/>
              <a:t>Ask the second “why” and so on.</a:t>
            </a:r>
          </a:p>
          <a:p>
            <a:r>
              <a:rPr lang="en-GB" dirty="0" smtClean="0"/>
              <a:t>Summarise and clarify as you go to ensure that each possible reason is understood. Identify other evidence and data or information collection techniques which could confirm or eliminate the proposed cause of the problem.</a:t>
            </a:r>
          </a:p>
          <a:p>
            <a:endParaRPr lang="en-GB" dirty="0" smtClean="0"/>
          </a:p>
          <a:p>
            <a:r>
              <a:rPr lang="en-GB" dirty="0" smtClean="0"/>
              <a:t>What are the limitations of the 5 whys technique?</a:t>
            </a:r>
          </a:p>
          <a:p>
            <a:r>
              <a:rPr lang="en-GB" dirty="0" smtClean="0"/>
              <a:t>It’s probably best to use the 5 Whys technique with a range of other approaches. Especially think about using techniques which enable you to verify possible causes with evidence and data.</a:t>
            </a:r>
          </a:p>
          <a:p>
            <a:endParaRPr lang="en-GB" dirty="0" smtClean="0"/>
          </a:p>
          <a:p>
            <a:r>
              <a:rPr lang="en-GB" dirty="0" smtClean="0"/>
              <a:t>The technique is considered to have limitations because:</a:t>
            </a:r>
          </a:p>
          <a:p>
            <a:endParaRPr lang="en-GB" dirty="0" smtClean="0"/>
          </a:p>
          <a:p>
            <a:r>
              <a:rPr lang="en-GB" dirty="0" smtClean="0"/>
              <a:t>Participants in the process may not delve deeply enough in attempting to identify root causes.</a:t>
            </a:r>
          </a:p>
          <a:p>
            <a:r>
              <a:rPr lang="en-GB" dirty="0" smtClean="0"/>
              <a:t>The process may be limited by the knowledge of the person(s) carrying out the technique.</a:t>
            </a:r>
          </a:p>
          <a:p>
            <a:r>
              <a:rPr lang="en-GB" dirty="0" smtClean="0"/>
              <a:t>Different people will often get different answers using the technique, raising questions about its reliability.</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17</a:t>
            </a:fld>
            <a:endParaRPr lang="en-GB"/>
          </a:p>
        </p:txBody>
      </p:sp>
    </p:spTree>
    <p:extLst>
      <p:ext uri="{BB962C8B-B14F-4D97-AF65-F5344CB8AC3E}">
        <p14:creationId xmlns:p14="http://schemas.microsoft.com/office/powerpoint/2010/main" val="3802693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5 Whys can be used individually or as a part of the fishbone (also known as the cause and effect or Ishikawa) diagram. The fishbone diagram helps you explore all potential or real causes that result in a single defect or failure. Once all inputs are established on the fishbone, you can use the 5 Whys technique to drill down to the root causes.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18</a:t>
            </a:fld>
            <a:endParaRPr lang="en-GB"/>
          </a:p>
        </p:txBody>
      </p:sp>
    </p:spTree>
    <p:extLst>
      <p:ext uri="{BB962C8B-B14F-4D97-AF65-F5344CB8AC3E}">
        <p14:creationId xmlns:p14="http://schemas.microsoft.com/office/powerpoint/2010/main" val="3771101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An example</a:t>
            </a:r>
          </a:p>
          <a:p>
            <a:pPr eaLnBrk="1" hangingPunct="1">
              <a:spcBef>
                <a:spcPct val="0"/>
              </a:spcBef>
            </a:pPr>
            <a:endParaRPr lang="en-GB" altLang="en-US" dirty="0"/>
          </a:p>
          <a:p>
            <a:pPr eaLnBrk="1" hangingPunct="1">
              <a:spcBef>
                <a:spcPct val="0"/>
              </a:spcBef>
            </a:pPr>
            <a:r>
              <a:rPr lang="en-GB" altLang="en-US" dirty="0"/>
              <a:t>Let’s look at an example problem and try to describe it using the 5 </a:t>
            </a:r>
            <a:r>
              <a:rPr lang="en-GB" altLang="en-US" dirty="0" err="1"/>
              <a:t>Ws</a:t>
            </a:r>
            <a:r>
              <a:rPr lang="en-GB" altLang="en-US" dirty="0"/>
              <a:t>. </a:t>
            </a:r>
          </a:p>
          <a:p>
            <a:pPr eaLnBrk="1" hangingPunct="1">
              <a:spcBef>
                <a:spcPct val="0"/>
              </a:spcBef>
            </a:pPr>
            <a:endParaRPr lang="en-GB" altLang="en-US" dirty="0"/>
          </a:p>
          <a:p>
            <a:pPr eaLnBrk="1" hangingPunct="1">
              <a:spcBef>
                <a:spcPct val="0"/>
              </a:spcBef>
            </a:pPr>
            <a:r>
              <a:rPr lang="en-GB" altLang="en-US" dirty="0"/>
              <a:t>“There’s a loud whining noise coming from my computer“</a:t>
            </a:r>
          </a:p>
          <a:p>
            <a:pPr eaLnBrk="1" hangingPunct="1">
              <a:spcBef>
                <a:spcPct val="0"/>
              </a:spcBef>
            </a:pPr>
            <a:endParaRPr lang="en-GB" altLang="en-US" dirty="0"/>
          </a:p>
          <a:p>
            <a:pPr eaLnBrk="1" hangingPunct="1">
              <a:spcBef>
                <a:spcPct val="0"/>
              </a:spcBef>
            </a:pPr>
            <a:r>
              <a:rPr lang="en-GB" altLang="en-US" dirty="0"/>
              <a:t>    Who is experiencing the problem?-  </a:t>
            </a:r>
            <a:r>
              <a:rPr lang="en-GB" altLang="en-US" i="1" dirty="0"/>
              <a:t>Everyone in the room with the computer</a:t>
            </a:r>
          </a:p>
          <a:p>
            <a:pPr eaLnBrk="1" hangingPunct="1">
              <a:spcBef>
                <a:spcPct val="0"/>
              </a:spcBef>
            </a:pPr>
            <a:r>
              <a:rPr lang="en-GB" altLang="en-US" dirty="0"/>
              <a:t>    What are the effects/symptoms - </a:t>
            </a:r>
            <a:r>
              <a:rPr lang="en-GB" altLang="en-US" i="1" dirty="0"/>
              <a:t>Loud high pitched whining noise even when the speakers are muted</a:t>
            </a:r>
          </a:p>
          <a:p>
            <a:pPr eaLnBrk="1" hangingPunct="1">
              <a:spcBef>
                <a:spcPct val="0"/>
              </a:spcBef>
            </a:pPr>
            <a:r>
              <a:rPr lang="en-GB" altLang="en-US" dirty="0"/>
              <a:t>    When does the problem occur or when did it start happening? - </a:t>
            </a:r>
            <a:r>
              <a:rPr lang="en-GB" altLang="en-US" i="1" dirty="0"/>
              <a:t>Started happening about a week ago, for the last 2 years it was fine. It isn’t constant, it mostly happens when I’m watching movies or running certain programs with animations</a:t>
            </a:r>
          </a:p>
          <a:p>
            <a:pPr eaLnBrk="1" hangingPunct="1">
              <a:spcBef>
                <a:spcPct val="0"/>
              </a:spcBef>
            </a:pPr>
            <a:r>
              <a:rPr lang="en-GB" altLang="en-US" dirty="0"/>
              <a:t>    Where does the problem occur? - </a:t>
            </a:r>
            <a:r>
              <a:rPr lang="en-GB" altLang="en-US" i="1" dirty="0"/>
              <a:t>The sound seems to be loudest above the left touchpad of the laptop</a:t>
            </a:r>
          </a:p>
          <a:p>
            <a:pPr eaLnBrk="1" hangingPunct="1">
              <a:spcBef>
                <a:spcPct val="0"/>
              </a:spcBef>
            </a:pPr>
            <a:r>
              <a:rPr lang="en-GB" altLang="en-US" dirty="0"/>
              <a:t>    Why did the error happen? - </a:t>
            </a:r>
            <a:r>
              <a:rPr lang="en-GB" altLang="en-US" i="1" dirty="0"/>
              <a:t>Component failing, squeaky moving parts like fans or the Hard Drive, not enough power to certain parts, vibration</a:t>
            </a:r>
          </a:p>
          <a:p>
            <a:pPr eaLnBrk="1" hangingPunct="1">
              <a:spcBef>
                <a:spcPct val="0"/>
              </a:spcBef>
            </a:pPr>
            <a:endParaRPr lang="en-GB" altLang="en-US" dirty="0"/>
          </a:p>
        </p:txBody>
      </p:sp>
      <p:sp>
        <p:nvSpPr>
          <p:cNvPr id="1331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defRPr/>
            </a:pPr>
            <a:fld id="{49887929-ADC6-4800-B471-35F9CD8AFC76}" type="slidenum">
              <a:rPr lang="en-GB" altLang="en-US" smtClean="0">
                <a:latin typeface="Calibri" pitchFamily="34" charset="0"/>
              </a:rPr>
              <a:pPr fontAlgn="base">
                <a:spcBef>
                  <a:spcPct val="0"/>
                </a:spcBef>
                <a:spcAft>
                  <a:spcPct val="0"/>
                </a:spcAft>
                <a:defRPr/>
              </a:pPr>
              <a:t>22</a:t>
            </a:fld>
            <a:endParaRPr lang="en-GB" altLang="en-US">
              <a:latin typeface="Calibri" pitchFamily="34" charset="0"/>
            </a:endParaRPr>
          </a:p>
        </p:txBody>
      </p:sp>
    </p:spTree>
    <p:extLst>
      <p:ext uri="{BB962C8B-B14F-4D97-AF65-F5344CB8AC3E}">
        <p14:creationId xmlns:p14="http://schemas.microsoft.com/office/powerpoint/2010/main" val="3647255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092F9579-D98D-4E23-84CD-278FDAB48F54}" type="datetimeFigureOut">
              <a:rPr lang="en-GB" smtClean="0"/>
              <a:pPr/>
              <a:t>11/03/2019</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08D169BF-EDAF-49EF-91A4-690905BEDDDB}"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092F9579-D98D-4E23-84CD-278FDAB48F54}" type="datetimeFigureOut">
              <a:rPr lang="en-GB" smtClean="0"/>
              <a:pPr/>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D169BF-EDAF-49EF-91A4-690905BEDDDB}"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92F9579-D98D-4E23-84CD-278FDAB48F54}" type="datetimeFigureOut">
              <a:rPr lang="en-GB" smtClean="0"/>
              <a:pPr/>
              <a:t>11/03/2019</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08D169BF-EDAF-49EF-91A4-690905BEDDD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092F9579-D98D-4E23-84CD-278FDAB48F54}" type="datetimeFigureOut">
              <a:rPr lang="en-GB" smtClean="0"/>
              <a:pPr/>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D169BF-EDAF-49EF-91A4-690905BEDDDB}"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092F9579-D98D-4E23-84CD-278FDAB48F54}" type="datetimeFigureOut">
              <a:rPr lang="en-GB" smtClean="0"/>
              <a:pPr/>
              <a:t>11/03/2019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D169BF-EDAF-49EF-91A4-690905BEDDDB}"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92F9579-D98D-4E23-84CD-278FDAB48F54}" type="datetimeFigureOut">
              <a:rPr lang="en-GB" smtClean="0"/>
              <a:pPr/>
              <a:t>11/03/2019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D169BF-EDAF-49EF-91A4-690905BEDDD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2F9579-D98D-4E23-84CD-278FDAB48F54}" type="datetimeFigureOut">
              <a:rPr lang="en-GB" smtClean="0"/>
              <a:pPr/>
              <a:t>11/03/2019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D169BF-EDAF-49EF-91A4-690905BEDDD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92F9579-D98D-4E23-84CD-278FDAB48F54}" type="datetimeFigureOut">
              <a:rPr lang="en-GB" smtClean="0"/>
              <a:pPr/>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D169BF-EDAF-49EF-91A4-690905BEDDDB}"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92F9579-D98D-4E23-84CD-278FDAB48F54}" type="datetimeFigureOut">
              <a:rPr lang="en-GB" smtClean="0"/>
              <a:pPr/>
              <a:t>11/03/2019</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08D169BF-EDAF-49EF-91A4-690905BEDDDB}"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92F9579-D98D-4E23-84CD-278FDAB48F54}" type="datetimeFigureOut">
              <a:rPr lang="en-GB" smtClean="0"/>
              <a:pPr/>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D169BF-EDAF-49EF-91A4-690905BEDDD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92F9579-D98D-4E23-84CD-278FDAB48F54}" type="datetimeFigureOut">
              <a:rPr lang="en-GB" smtClean="0"/>
              <a:pPr/>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D169BF-EDAF-49EF-91A4-690905BEDDD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092F9579-D98D-4E23-84CD-278FDAB48F54}" type="datetimeFigureOut">
              <a:rPr lang="en-GB" smtClean="0"/>
              <a:pPr/>
              <a:t>11/03/2019</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08D169BF-EDAF-49EF-91A4-690905BEDDD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bNDlg1h-za0"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zvkYFZUsBnw"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BMSK4004</a:t>
            </a:r>
            <a:endParaRPr lang="en-GB" dirty="0"/>
          </a:p>
        </p:txBody>
      </p:sp>
      <p:sp>
        <p:nvSpPr>
          <p:cNvPr id="2" name="Title 1"/>
          <p:cNvSpPr>
            <a:spLocks noGrp="1"/>
          </p:cNvSpPr>
          <p:nvPr>
            <p:ph type="ctrTitle"/>
          </p:nvPr>
        </p:nvSpPr>
        <p:spPr/>
        <p:txBody>
          <a:bodyPr/>
          <a:lstStyle/>
          <a:p>
            <a:r>
              <a:rPr lang="en-GB" dirty="0" smtClean="0"/>
              <a:t>Discovering the cause of problems</a:t>
            </a:r>
            <a:endParaRPr lang="en-GB" dirty="0"/>
          </a:p>
        </p:txBody>
      </p:sp>
    </p:spTree>
    <p:extLst>
      <p:ext uri="{BB962C8B-B14F-4D97-AF65-F5344CB8AC3E}">
        <p14:creationId xmlns:p14="http://schemas.microsoft.com/office/powerpoint/2010/main" val="32726570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sz="quarter" idx="1"/>
          </p:nvPr>
        </p:nvSpPr>
        <p:spPr/>
        <p:txBody>
          <a:bodyPr/>
          <a:lstStyle/>
          <a:p>
            <a:r>
              <a:rPr lang="en-GB" dirty="0" smtClean="0"/>
              <a:t>Why we need to find the causes behind problems identified</a:t>
            </a:r>
          </a:p>
          <a:p>
            <a:r>
              <a:rPr lang="en-GB" dirty="0" smtClean="0"/>
              <a:t>Fishbone/Cause &amp; Effect/Ishikawa Diagram</a:t>
            </a:r>
          </a:p>
          <a:p>
            <a:r>
              <a:rPr lang="en-GB" dirty="0"/>
              <a:t>Five Whys</a:t>
            </a:r>
          </a:p>
          <a:p>
            <a:endParaRPr lang="en-GB" dirty="0"/>
          </a:p>
        </p:txBody>
      </p:sp>
    </p:spTree>
    <p:extLst>
      <p:ext uri="{BB962C8B-B14F-4D97-AF65-F5344CB8AC3E}">
        <p14:creationId xmlns:p14="http://schemas.microsoft.com/office/powerpoint/2010/main" val="8568098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use the Fishbone and Five Whys?</a:t>
            </a:r>
            <a:endParaRPr lang="en-GB" dirty="0"/>
          </a:p>
        </p:txBody>
      </p:sp>
      <p:sp>
        <p:nvSpPr>
          <p:cNvPr id="3" name="Content Placeholder 2"/>
          <p:cNvSpPr>
            <a:spLocks noGrp="1"/>
          </p:cNvSpPr>
          <p:nvPr>
            <p:ph sz="quarter" idx="1"/>
          </p:nvPr>
        </p:nvSpPr>
        <p:spPr/>
        <p:txBody>
          <a:bodyPr>
            <a:normAutofit/>
          </a:bodyPr>
          <a:lstStyle/>
          <a:p>
            <a:r>
              <a:rPr lang="en-GB" dirty="0" smtClean="0"/>
              <a:t>These tools allow you to identify any internal weaknesses/problems a company may have in meeting specific opportunities or nullifying specific opportunities</a:t>
            </a:r>
          </a:p>
          <a:p>
            <a:endParaRPr lang="en-GB" dirty="0"/>
          </a:p>
        </p:txBody>
      </p:sp>
    </p:spTree>
    <p:extLst>
      <p:ext uri="{BB962C8B-B14F-4D97-AF65-F5344CB8AC3E}">
        <p14:creationId xmlns:p14="http://schemas.microsoft.com/office/powerpoint/2010/main" val="6029999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screenshot of a cell phone&#10;&#10;Description generated with very high confidence">
            <a:extLst>
              <a:ext uri="{FF2B5EF4-FFF2-40B4-BE49-F238E27FC236}">
                <a16:creationId xmlns:a16="http://schemas.microsoft.com/office/drawing/2014/main" id="{965576FA-ABCD-4752-A33C-D198AD8DFA5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116259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2700" b="1" dirty="0">
                <a:effectLst>
                  <a:outerShdw blurRad="38100" dist="38100" dir="2700000" algn="tl">
                    <a:srgbClr val="000000">
                      <a:alpha val="43137"/>
                    </a:srgbClr>
                  </a:outerShdw>
                </a:effectLst>
              </a:rPr>
              <a:t>Cause &amp; Effect Diagram?</a:t>
            </a:r>
          </a:p>
        </p:txBody>
      </p:sp>
      <p:sp>
        <p:nvSpPr>
          <p:cNvPr id="44036" name="Slide Number Placeholder 3"/>
          <p:cNvSpPr>
            <a:spLocks noGrp="1"/>
          </p:cNvSpPr>
          <p:nvPr>
            <p:ph type="sldNum" sz="quarter" idx="12"/>
          </p:nvPr>
        </p:nvSpPr>
        <p:spPr bwMode="auto">
          <a:ln>
            <a:miter lim="800000"/>
            <a:headEnd/>
            <a:tailEnd/>
          </a:ln>
        </p:spPr>
        <p:txBody>
          <a:bodyPr/>
          <a:lstStyle/>
          <a:p>
            <a:pPr fontAlgn="base">
              <a:spcBef>
                <a:spcPct val="0"/>
              </a:spcBef>
              <a:spcAft>
                <a:spcPct val="0"/>
              </a:spcAft>
              <a:defRPr/>
            </a:pPr>
            <a:fld id="{3443B9A5-F72A-40BB-A52C-D8100CE967D7}" type="slidenum">
              <a:rPr lang="en-GB" smtClean="0">
                <a:cs typeface="Arial" charset="0"/>
              </a:rPr>
              <a:pPr fontAlgn="base">
                <a:spcBef>
                  <a:spcPct val="0"/>
                </a:spcBef>
                <a:spcAft>
                  <a:spcPct val="0"/>
                </a:spcAft>
                <a:defRPr/>
              </a:pPr>
              <a:t>5</a:t>
            </a:fld>
            <a:endParaRPr lang="en-GB" smtClean="0">
              <a:cs typeface="Arial" charset="0"/>
            </a:endParaRPr>
          </a:p>
        </p:txBody>
      </p:sp>
      <p:sp>
        <p:nvSpPr>
          <p:cNvPr id="45058" name="Content Placeholder 2"/>
          <p:cNvSpPr>
            <a:spLocks noGrp="1"/>
          </p:cNvSpPr>
          <p:nvPr>
            <p:ph sz="quarter" idx="1"/>
          </p:nvPr>
        </p:nvSpPr>
        <p:spPr>
          <a:xfrm>
            <a:off x="533400" y="2576513"/>
            <a:ext cx="4038600" cy="2992041"/>
          </a:xfrm>
        </p:spPr>
        <p:txBody>
          <a:bodyPr/>
          <a:lstStyle/>
          <a:p>
            <a:pPr eaLnBrk="1" hangingPunct="1"/>
            <a:r>
              <a:rPr lang="en-GB" smtClean="0"/>
              <a:t>When you have a problem, it is important to explore all of the things that can cause it, before you start to think about a solution.</a:t>
            </a:r>
          </a:p>
          <a:p>
            <a:pPr eaLnBrk="1" hangingPunct="1"/>
            <a:endParaRPr lang="en-GB" smtClean="0"/>
          </a:p>
        </p:txBody>
      </p:sp>
      <p:sp>
        <p:nvSpPr>
          <p:cNvPr id="45059" name="Content Placeholder 3"/>
          <p:cNvSpPr>
            <a:spLocks noGrp="1"/>
          </p:cNvSpPr>
          <p:nvPr>
            <p:ph sz="quarter" idx="2"/>
          </p:nvPr>
        </p:nvSpPr>
        <p:spPr>
          <a:xfrm>
            <a:off x="4648200" y="2057400"/>
            <a:ext cx="4038600" cy="2992041"/>
          </a:xfrm>
        </p:spPr>
        <p:txBody>
          <a:bodyPr/>
          <a:lstStyle/>
          <a:p>
            <a:pPr eaLnBrk="1" hangingPunct="1"/>
            <a:endParaRPr lang="en-GB" smtClean="0"/>
          </a:p>
        </p:txBody>
      </p:sp>
      <p:pic>
        <p:nvPicPr>
          <p:cNvPr id="45061" name="Picture 4" descr="http://avatar0909.wikispaces.com/file/view/Ishikawa_Fishbone_Diagram.GIF/144670937/Ishikawa_Fishbone_Diagram.GIF"/>
          <p:cNvPicPr>
            <a:picLocks noChangeAspect="1" noChangeArrowheads="1"/>
          </p:cNvPicPr>
          <p:nvPr/>
        </p:nvPicPr>
        <p:blipFill>
          <a:blip r:embed="rId3" cstate="print"/>
          <a:srcRect/>
          <a:stretch>
            <a:fillRect/>
          </a:stretch>
        </p:blipFill>
        <p:spPr bwMode="auto">
          <a:xfrm>
            <a:off x="4572000" y="1989535"/>
            <a:ext cx="4386263" cy="3127772"/>
          </a:xfrm>
          <a:prstGeom prst="rect">
            <a:avLst/>
          </a:prstGeom>
          <a:noFill/>
          <a:ln w="9525">
            <a:noFill/>
            <a:miter lim="800000"/>
            <a:headEnd/>
            <a:tailEnd/>
          </a:ln>
        </p:spPr>
      </p:pic>
    </p:spTree>
    <p:extLst>
      <p:ext uri="{BB962C8B-B14F-4D97-AF65-F5344CB8AC3E}">
        <p14:creationId xmlns:p14="http://schemas.microsoft.com/office/powerpoint/2010/main" val="36137315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Process</a:t>
            </a:r>
          </a:p>
        </p:txBody>
      </p:sp>
      <p:sp>
        <p:nvSpPr>
          <p:cNvPr id="45059" name="Slide Number Placeholder 3"/>
          <p:cNvSpPr>
            <a:spLocks noGrp="1"/>
          </p:cNvSpPr>
          <p:nvPr>
            <p:ph type="sldNum" sz="quarter" idx="12"/>
          </p:nvPr>
        </p:nvSpPr>
        <p:spPr bwMode="auto">
          <a:ln>
            <a:miter lim="800000"/>
            <a:headEnd/>
            <a:tailEnd/>
          </a:ln>
        </p:spPr>
        <p:txBody>
          <a:bodyPr/>
          <a:lstStyle/>
          <a:p>
            <a:pPr fontAlgn="base">
              <a:spcBef>
                <a:spcPct val="0"/>
              </a:spcBef>
              <a:spcAft>
                <a:spcPct val="0"/>
              </a:spcAft>
              <a:defRPr/>
            </a:pPr>
            <a:fld id="{E39C4500-C690-42BF-B436-36124BA90601}" type="slidenum">
              <a:rPr lang="en-GB" smtClean="0">
                <a:cs typeface="Arial" charset="0"/>
              </a:rPr>
              <a:pPr fontAlgn="base">
                <a:spcBef>
                  <a:spcPct val="0"/>
                </a:spcBef>
                <a:spcAft>
                  <a:spcPct val="0"/>
                </a:spcAft>
                <a:defRPr/>
              </a:pPr>
              <a:t>6</a:t>
            </a:fld>
            <a:endParaRPr lang="en-GB" smtClean="0">
              <a:cs typeface="Arial" charset="0"/>
            </a:endParaRPr>
          </a:p>
        </p:txBody>
      </p:sp>
      <p:sp>
        <p:nvSpPr>
          <p:cNvPr id="12291" name="Content Placeholder 2"/>
          <p:cNvSpPr>
            <a:spLocks noGrp="1"/>
          </p:cNvSpPr>
          <p:nvPr>
            <p:ph sz="quarter" idx="1"/>
          </p:nvPr>
        </p:nvSpPr>
        <p:spPr>
          <a:xfrm>
            <a:off x="447472" y="1728788"/>
            <a:ext cx="8404698" cy="4496914"/>
          </a:xfrm>
        </p:spPr>
        <p:txBody>
          <a:bodyPr>
            <a:normAutofit fontScale="85000" lnSpcReduction="20000"/>
          </a:bodyPr>
          <a:lstStyle/>
          <a:p>
            <a:pPr marL="0" indent="0">
              <a:buNone/>
            </a:pPr>
            <a:r>
              <a:rPr lang="en-GB" altLang="en-US" sz="2100" dirty="0" smtClean="0">
                <a:latin typeface="Arial" charset="0"/>
                <a:cs typeface="Arial" charset="0"/>
              </a:rPr>
              <a:t>Agree on problem statement (effect) write at the mouth of the fish as a problem that needs a solution</a:t>
            </a:r>
          </a:p>
          <a:p>
            <a:pPr marL="0" indent="0">
              <a:buNone/>
            </a:pPr>
            <a:endParaRPr lang="en-GB" altLang="en-US" sz="2100" dirty="0" smtClean="0">
              <a:latin typeface="Arial" charset="0"/>
              <a:cs typeface="Arial" charset="0"/>
            </a:endParaRPr>
          </a:p>
          <a:p>
            <a:pPr marL="0" indent="0">
              <a:buNone/>
            </a:pPr>
            <a:r>
              <a:rPr lang="en-GB" altLang="en-US" sz="2100" dirty="0" smtClean="0">
                <a:latin typeface="Arial" charset="0"/>
                <a:cs typeface="Arial" charset="0"/>
              </a:rPr>
              <a:t>Agree on the major categories of causes (written as branches from the main arrow) e.g. Rules/policy/ people/staff/equipment</a:t>
            </a:r>
          </a:p>
          <a:p>
            <a:pPr marL="0" indent="0">
              <a:buNone/>
            </a:pPr>
            <a:endParaRPr lang="en-GB" altLang="en-US" sz="2100" dirty="0">
              <a:latin typeface="Arial" charset="0"/>
              <a:cs typeface="Arial" charset="0"/>
            </a:endParaRPr>
          </a:p>
          <a:p>
            <a:pPr marL="0" indent="0">
              <a:buNone/>
            </a:pPr>
            <a:r>
              <a:rPr lang="en-GB" altLang="en-US" sz="2100" dirty="0" smtClean="0">
                <a:latin typeface="Arial" charset="0"/>
                <a:cs typeface="Arial" charset="0"/>
              </a:rPr>
              <a:t>Brainstorm possible causes of the problem “Why does this happen?” As each idea is given facilitator writes the causal factor as a branch from the appropriate category</a:t>
            </a:r>
          </a:p>
          <a:p>
            <a:pPr marL="0" indent="0">
              <a:buNone/>
            </a:pPr>
            <a:endParaRPr lang="en-GB" altLang="en-US" sz="2100" dirty="0" smtClean="0">
              <a:latin typeface="Arial" charset="0"/>
              <a:cs typeface="Arial" charset="0"/>
            </a:endParaRPr>
          </a:p>
          <a:p>
            <a:pPr marL="0" indent="0">
              <a:buNone/>
            </a:pPr>
            <a:r>
              <a:rPr lang="en-GB" altLang="en-US" sz="2100" dirty="0" smtClean="0">
                <a:latin typeface="Arial" charset="0"/>
                <a:cs typeface="Arial" charset="0"/>
              </a:rPr>
              <a:t>Again facilitator asks “why does this happen?” about each cause.  Write sub causes branching off cause branches</a:t>
            </a:r>
            <a:endParaRPr lang="en-GB" altLang="en-US" sz="2100" dirty="0">
              <a:latin typeface="Arial" charset="0"/>
              <a:cs typeface="Arial" charset="0"/>
            </a:endParaRPr>
          </a:p>
          <a:p>
            <a:pPr marL="0" indent="0">
              <a:buNone/>
            </a:pPr>
            <a:endParaRPr lang="en-GB" altLang="en-US" sz="900" dirty="0">
              <a:latin typeface="Arial" charset="0"/>
              <a:cs typeface="Arial" charset="0"/>
            </a:endParaRPr>
          </a:p>
          <a:p>
            <a:pPr marL="0" indent="0">
              <a:buNone/>
            </a:pPr>
            <a:r>
              <a:rPr lang="en-GB" altLang="en-US" sz="2100" dirty="0" smtClean="0">
                <a:latin typeface="Arial" charset="0"/>
                <a:cs typeface="Arial" charset="0"/>
              </a:rPr>
              <a:t>Continue asking why to generate deeper levels of causes organising them under related causes or categories</a:t>
            </a:r>
            <a:endParaRPr lang="en-GB" altLang="en-US" sz="2100" dirty="0">
              <a:latin typeface="Arial" charset="0"/>
              <a:cs typeface="Arial" charset="0"/>
            </a:endParaRPr>
          </a:p>
          <a:p>
            <a:pPr marL="0" indent="0">
              <a:buNone/>
            </a:pPr>
            <a:endParaRPr lang="en-GB" altLang="en-US" sz="900" dirty="0">
              <a:latin typeface="Arial" charset="0"/>
              <a:cs typeface="Arial" charset="0"/>
            </a:endParaRPr>
          </a:p>
          <a:p>
            <a:pPr marL="0" indent="0">
              <a:buNone/>
            </a:pPr>
            <a:r>
              <a:rPr lang="en-GB" altLang="en-US" sz="2100" dirty="0">
                <a:latin typeface="Arial" charset="0"/>
                <a:cs typeface="Arial" charset="0"/>
              </a:rPr>
              <a:t>Circle the causes that you can take action on</a:t>
            </a:r>
          </a:p>
          <a:p>
            <a:pPr marL="0" indent="0">
              <a:buNone/>
            </a:pPr>
            <a:endParaRPr lang="en-GB" altLang="en-US" sz="2100" dirty="0">
              <a:latin typeface="Arial" charset="0"/>
              <a:cs typeface="Arial" charset="0"/>
            </a:endParaRPr>
          </a:p>
          <a:p>
            <a:pPr marL="0" indent="0">
              <a:buNone/>
            </a:pPr>
            <a:endParaRPr lang="en-GB" altLang="en-US" sz="2100" dirty="0">
              <a:latin typeface="Arial" charset="0"/>
              <a:cs typeface="Arial" charset="0"/>
            </a:endParaRPr>
          </a:p>
          <a:p>
            <a:pPr marL="0" indent="0">
              <a:buNone/>
            </a:pPr>
            <a:endParaRPr lang="en-GB" altLang="en-US" sz="2100" dirty="0">
              <a:latin typeface="Arial" charset="0"/>
              <a:cs typeface="Arial" charset="0"/>
            </a:endParaRPr>
          </a:p>
        </p:txBody>
      </p:sp>
    </p:spTree>
    <p:extLst>
      <p:ext uri="{BB962C8B-B14F-4D97-AF65-F5344CB8AC3E}">
        <p14:creationId xmlns:p14="http://schemas.microsoft.com/office/powerpoint/2010/main" val="2067180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971550"/>
            <a:ext cx="6172200" cy="938213"/>
          </a:xfrm>
        </p:spPr>
        <p:txBody>
          <a:bodyPr>
            <a:normAutofit fontScale="90000"/>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Basic Layout of a                                  Cause &amp; Effect Diagram</a:t>
            </a:r>
          </a:p>
        </p:txBody>
      </p:sp>
      <p:sp>
        <p:nvSpPr>
          <p:cNvPr id="47107" name="Slide Number Placeholder 3"/>
          <p:cNvSpPr>
            <a:spLocks noGrp="1"/>
          </p:cNvSpPr>
          <p:nvPr>
            <p:ph type="sldNum" sz="quarter" idx="12"/>
          </p:nvPr>
        </p:nvSpPr>
        <p:spPr bwMode="auto">
          <a:xfrm>
            <a:off x="6057900" y="5624513"/>
            <a:ext cx="1600200" cy="273844"/>
          </a:xfrm>
          <a:ln>
            <a:miter lim="800000"/>
            <a:headEnd/>
            <a:tailEnd/>
          </a:ln>
        </p:spPr>
        <p:txBody>
          <a:bodyPr/>
          <a:lstStyle/>
          <a:p>
            <a:pPr fontAlgn="base">
              <a:spcBef>
                <a:spcPct val="0"/>
              </a:spcBef>
              <a:spcAft>
                <a:spcPct val="0"/>
              </a:spcAft>
              <a:defRPr/>
            </a:pPr>
            <a:fld id="{8222FF9C-5771-42AE-BAE7-0A78AC286E5B}" type="slidenum">
              <a:rPr lang="en-GB" smtClean="0">
                <a:cs typeface="Arial" charset="0"/>
              </a:rPr>
              <a:pPr fontAlgn="base">
                <a:spcBef>
                  <a:spcPct val="0"/>
                </a:spcBef>
                <a:spcAft>
                  <a:spcPct val="0"/>
                </a:spcAft>
                <a:defRPr/>
              </a:pPr>
              <a:t>7</a:t>
            </a:fld>
            <a:endParaRPr lang="en-GB" smtClean="0">
              <a:cs typeface="Arial" charset="0"/>
            </a:endParaRPr>
          </a:p>
        </p:txBody>
      </p:sp>
      <p:pic>
        <p:nvPicPr>
          <p:cNvPr id="9219" name="Picture 2"/>
          <p:cNvPicPr>
            <a:picLocks noChangeAspect="1" noChangeArrowheads="1"/>
          </p:cNvPicPr>
          <p:nvPr/>
        </p:nvPicPr>
        <p:blipFill>
          <a:blip r:embed="rId2" cstate="print"/>
          <a:srcRect/>
          <a:stretch>
            <a:fillRect/>
          </a:stretch>
        </p:blipFill>
        <p:spPr bwMode="auto">
          <a:xfrm>
            <a:off x="1553766" y="1940719"/>
            <a:ext cx="6036469" cy="2862263"/>
          </a:xfrm>
          <a:prstGeom prst="rect">
            <a:avLst/>
          </a:prstGeom>
          <a:noFill/>
          <a:ln w="9525">
            <a:noFill/>
            <a:miter lim="800000"/>
            <a:headEnd/>
            <a:tailEnd/>
          </a:ln>
        </p:spPr>
      </p:pic>
    </p:spTree>
    <p:extLst>
      <p:ext uri="{BB962C8B-B14F-4D97-AF65-F5344CB8AC3E}">
        <p14:creationId xmlns:p14="http://schemas.microsoft.com/office/powerpoint/2010/main" val="15189499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Identification of Causes in Categories</a:t>
            </a:r>
            <a:endParaRPr lang="en-GB" dirty="0"/>
          </a:p>
        </p:txBody>
      </p:sp>
      <p:sp>
        <p:nvSpPr>
          <p:cNvPr id="3" name="Content Placeholder 2"/>
          <p:cNvSpPr>
            <a:spLocks noGrp="1"/>
          </p:cNvSpPr>
          <p:nvPr>
            <p:ph sz="quarter" idx="1"/>
          </p:nvPr>
        </p:nvSpPr>
        <p:spPr/>
        <p:txBody>
          <a:bodyPr>
            <a:normAutofit/>
          </a:bodyPr>
          <a:lstStyle/>
          <a:p>
            <a:r>
              <a:rPr lang="en-GB" dirty="0"/>
              <a:t>Agree on the major categories of causes of the problem (written as branches from the main arrow).</a:t>
            </a:r>
          </a:p>
          <a:p>
            <a:r>
              <a:rPr lang="en-GB" dirty="0"/>
              <a:t>Major categories often include: equipment or supply factors, environmental </a:t>
            </a:r>
            <a:r>
              <a:rPr lang="en-GB" dirty="0" smtClean="0"/>
              <a:t>factors, rules/policy/procedure </a:t>
            </a:r>
            <a:r>
              <a:rPr lang="en-GB" dirty="0"/>
              <a:t>factors, and people/staff </a:t>
            </a:r>
            <a:r>
              <a:rPr lang="en-GB" dirty="0" smtClean="0"/>
              <a:t>factors</a:t>
            </a:r>
          </a:p>
          <a:p>
            <a:r>
              <a:rPr lang="en-GB" dirty="0"/>
              <a:t>Brainstorm all the possible causes of the problem. Ask “Why does this happen?” As each idea is </a:t>
            </a:r>
            <a:r>
              <a:rPr lang="en-GB" dirty="0" smtClean="0"/>
              <a:t>given, the </a:t>
            </a:r>
            <a:r>
              <a:rPr lang="en-GB" dirty="0"/>
              <a:t>facilitator writes the causal factor as a branch from the appropriate category (places it on </a:t>
            </a:r>
            <a:r>
              <a:rPr lang="en-GB" dirty="0" smtClean="0"/>
              <a:t>the fishbone </a:t>
            </a:r>
            <a:r>
              <a:rPr lang="en-GB" dirty="0"/>
              <a:t>diagram). Causes can be written in several places if they relate to several categories</a:t>
            </a:r>
            <a:endParaRPr lang="en-GB" dirty="0" smtClean="0"/>
          </a:p>
          <a:p>
            <a:endParaRPr lang="en-GB" dirty="0"/>
          </a:p>
        </p:txBody>
      </p:sp>
    </p:spTree>
    <p:extLst>
      <p:ext uri="{BB962C8B-B14F-4D97-AF65-F5344CB8AC3E}">
        <p14:creationId xmlns:p14="http://schemas.microsoft.com/office/powerpoint/2010/main" val="2039683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1 Fishbone</a:t>
            </a:r>
            <a:endParaRPr lang="en-GB" dirty="0"/>
          </a:p>
        </p:txBody>
      </p:sp>
      <p:pic>
        <p:nvPicPr>
          <p:cNvPr id="4" name="Content Placeholder 3"/>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03284" y="1814052"/>
            <a:ext cx="8770878" cy="4188542"/>
          </a:xfrm>
        </p:spPr>
      </p:pic>
    </p:spTree>
    <p:extLst>
      <p:ext uri="{BB962C8B-B14F-4D97-AF65-F5344CB8AC3E}">
        <p14:creationId xmlns:p14="http://schemas.microsoft.com/office/powerpoint/2010/main" val="3097016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6632" y="1430592"/>
            <a:ext cx="7388942" cy="914401"/>
          </a:xfrm>
        </p:spPr>
        <p:txBody>
          <a:bodyPr>
            <a:normAutofit fontScale="90000"/>
          </a:bodyPr>
          <a:lstStyle/>
          <a:p>
            <a:r>
              <a:rPr lang="en-US" dirty="0" smtClean="0"/>
              <a:t/>
            </a:r>
            <a:br>
              <a:rPr lang="en-US" dirty="0" smtClean="0"/>
            </a:br>
            <a:r>
              <a:rPr lang="en-US" dirty="0"/>
              <a:t/>
            </a:r>
            <a:br>
              <a:rPr lang="en-US" dirty="0"/>
            </a:br>
            <a:r>
              <a:rPr lang="en-US" dirty="0" smtClean="0"/>
              <a:t/>
            </a:r>
            <a:br>
              <a:rPr lang="en-US" dirty="0" smtClean="0"/>
            </a:br>
            <a:r>
              <a:rPr lang="en-US" dirty="0"/>
              <a:t/>
            </a:r>
            <a:br>
              <a:rPr lang="en-US" dirty="0"/>
            </a:br>
            <a:r>
              <a:rPr lang="en-US" dirty="0" smtClean="0"/>
              <a:t/>
            </a:r>
            <a:br>
              <a:rPr lang="en-US" dirty="0" smtClean="0"/>
            </a:br>
            <a:r>
              <a:rPr lang="en-US" dirty="0"/>
              <a:t/>
            </a:r>
            <a:br>
              <a:rPr lang="en-US" dirty="0"/>
            </a:br>
            <a:r>
              <a:rPr lang="en-US" dirty="0" smtClean="0"/>
              <a:t/>
            </a:r>
            <a:br>
              <a:rPr lang="en-US" dirty="0" smtClean="0"/>
            </a:br>
            <a:r>
              <a:rPr lang="en-US" dirty="0" smtClean="0"/>
              <a:t>The </a:t>
            </a:r>
            <a:r>
              <a:rPr lang="en-US" dirty="0"/>
              <a:t>cause-effect fishbone diagram for </a:t>
            </a:r>
            <a:r>
              <a:rPr lang="en-US" dirty="0" smtClean="0"/>
              <a:t>scratched </a:t>
            </a:r>
            <a:r>
              <a:rPr lang="en-US" dirty="0"/>
              <a:t>sanitary ware</a:t>
            </a:r>
            <a:br>
              <a:rPr lang="en-US" dirty="0"/>
            </a:br>
            <a:endParaRPr lang="en-GB" dirty="0"/>
          </a:p>
        </p:txBody>
      </p:sp>
      <p:pic>
        <p:nvPicPr>
          <p:cNvPr id="4" name="Content Placeholder 3"/>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560438" y="1908533"/>
            <a:ext cx="8052620" cy="4492267"/>
          </a:xfrm>
        </p:spPr>
      </p:pic>
    </p:spTree>
    <p:extLst>
      <p:ext uri="{BB962C8B-B14F-4D97-AF65-F5344CB8AC3E}">
        <p14:creationId xmlns:p14="http://schemas.microsoft.com/office/powerpoint/2010/main" val="1522270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4235" y="857250"/>
            <a:ext cx="6172200" cy="857250"/>
          </a:xfrm>
        </p:spPr>
        <p:txBody>
          <a:bodyPr/>
          <a:lstStyle/>
          <a:p>
            <a:pPr eaLnBrk="1" hangingPunct="1">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 </a:t>
            </a:r>
            <a:r>
              <a:rPr lang="en-GB" sz="1800" dirty="0">
                <a:latin typeface="Arial" panose="020B0604020202020204" pitchFamily="34" charset="0"/>
                <a:cs typeface="Arial" panose="020B0604020202020204" pitchFamily="34" charset="0"/>
              </a:rPr>
              <a:t>- Pairs 15 min</a:t>
            </a:r>
            <a:endPar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7106" name="Text Placeholder 2"/>
          <p:cNvSpPr>
            <a:spLocks noGrp="1"/>
          </p:cNvSpPr>
          <p:nvPr>
            <p:ph type="body" idx="1"/>
          </p:nvPr>
        </p:nvSpPr>
        <p:spPr>
          <a:xfrm>
            <a:off x="1656160" y="1863328"/>
            <a:ext cx="6163865" cy="536972"/>
          </a:xfrm>
        </p:spPr>
        <p:txBody>
          <a:bodyPr>
            <a:normAutofit fontScale="85000" lnSpcReduction="20000"/>
          </a:bodyPr>
          <a:lstStyle/>
          <a:p>
            <a:pPr eaLnBrk="1" hangingPunct="1"/>
            <a:r>
              <a:rPr lang="en-GB" altLang="en-US" sz="2100">
                <a:latin typeface="Arial" charset="0"/>
                <a:cs typeface="Arial" charset="0"/>
              </a:rPr>
              <a:t>Choose one cause / problem &amp; produce a cause &amp; effect diagram from one of these:</a:t>
            </a:r>
          </a:p>
        </p:txBody>
      </p:sp>
      <p:sp>
        <p:nvSpPr>
          <p:cNvPr id="46084" name="Slide Number Placeholder 3"/>
          <p:cNvSpPr>
            <a:spLocks noGrp="1"/>
          </p:cNvSpPr>
          <p:nvPr>
            <p:ph type="sldNum" sz="quarter" idx="12"/>
          </p:nvPr>
        </p:nvSpPr>
        <p:spPr bwMode="auto">
          <a:xfrm>
            <a:off x="6057900" y="5624513"/>
            <a:ext cx="1600200" cy="273844"/>
          </a:xfrm>
          <a:ln>
            <a:miter lim="800000"/>
            <a:headEnd/>
            <a:tailEnd/>
          </a:ln>
        </p:spPr>
        <p:txBody>
          <a:bodyPr/>
          <a:lstStyle/>
          <a:p>
            <a:pPr fontAlgn="base">
              <a:spcBef>
                <a:spcPct val="0"/>
              </a:spcBef>
              <a:spcAft>
                <a:spcPct val="0"/>
              </a:spcAft>
              <a:defRPr/>
            </a:pPr>
            <a:fld id="{90FF67CA-098C-41BB-B6CF-245B49D79AFD}" type="slidenum">
              <a:rPr lang="en-GB" smtClean="0">
                <a:cs typeface="Arial" charset="0"/>
              </a:rPr>
              <a:pPr fontAlgn="base">
                <a:spcBef>
                  <a:spcPct val="0"/>
                </a:spcBef>
                <a:spcAft>
                  <a:spcPct val="0"/>
                </a:spcAft>
                <a:defRPr/>
              </a:pPr>
              <a:t>11</a:t>
            </a:fld>
            <a:endParaRPr lang="en-GB" smtClean="0">
              <a:cs typeface="Arial" charset="0"/>
            </a:endParaRPr>
          </a:p>
        </p:txBody>
      </p:sp>
      <p:sp>
        <p:nvSpPr>
          <p:cNvPr id="13316" name="Content Placeholder 3"/>
          <p:cNvSpPr>
            <a:spLocks noGrp="1"/>
          </p:cNvSpPr>
          <p:nvPr>
            <p:ph sz="half" idx="2"/>
          </p:nvPr>
        </p:nvSpPr>
        <p:spPr>
          <a:xfrm>
            <a:off x="1695450" y="2549129"/>
            <a:ext cx="5778104" cy="3249215"/>
          </a:xfrm>
        </p:spPr>
        <p:txBody>
          <a:bodyPr/>
          <a:lstStyle/>
          <a:p>
            <a:pPr marL="0" indent="0">
              <a:buNone/>
            </a:pPr>
            <a:r>
              <a:rPr lang="en-GB" altLang="en-US" sz="2100">
                <a:latin typeface="Arial" charset="0"/>
                <a:cs typeface="Arial" charset="0"/>
              </a:rPr>
              <a:t>What factors will ensure a successful work / family party?</a:t>
            </a:r>
          </a:p>
          <a:p>
            <a:pPr marL="0" indent="0">
              <a:buNone/>
            </a:pPr>
            <a:endParaRPr lang="en-GB" altLang="en-US" sz="1050">
              <a:latin typeface="Arial" charset="0"/>
              <a:cs typeface="Arial" charset="0"/>
            </a:endParaRPr>
          </a:p>
          <a:p>
            <a:pPr marL="0" indent="0">
              <a:buNone/>
            </a:pPr>
            <a:r>
              <a:rPr lang="en-GB" altLang="en-US" sz="2100">
                <a:latin typeface="Arial" charset="0"/>
                <a:cs typeface="Arial" charset="0"/>
              </a:rPr>
              <a:t>What factors cause high absenteeism in the workplace?</a:t>
            </a:r>
          </a:p>
          <a:p>
            <a:pPr marL="0" indent="0">
              <a:buNone/>
            </a:pPr>
            <a:endParaRPr lang="en-GB" altLang="en-US" sz="1050">
              <a:latin typeface="Arial" charset="0"/>
              <a:cs typeface="Arial" charset="0"/>
            </a:endParaRPr>
          </a:p>
          <a:p>
            <a:pPr marL="0" indent="0">
              <a:buNone/>
            </a:pPr>
            <a:r>
              <a:rPr lang="en-GB" altLang="en-US" sz="2100">
                <a:latin typeface="Arial" charset="0"/>
                <a:cs typeface="Arial" charset="0"/>
              </a:rPr>
              <a:t>What factors will help improve the fuel consumption of your car?</a:t>
            </a:r>
          </a:p>
          <a:p>
            <a:pPr marL="0" indent="0">
              <a:buNone/>
            </a:pPr>
            <a:endParaRPr lang="en-GB" altLang="en-US" sz="1050">
              <a:latin typeface="Arial" charset="0"/>
              <a:cs typeface="Arial" charset="0"/>
            </a:endParaRPr>
          </a:p>
        </p:txBody>
      </p:sp>
    </p:spTree>
    <p:extLst>
      <p:ext uri="{BB962C8B-B14F-4D97-AF65-F5344CB8AC3E}">
        <p14:creationId xmlns:p14="http://schemas.microsoft.com/office/powerpoint/2010/main" val="19434888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5679" y="126092"/>
            <a:ext cx="6172200" cy="938213"/>
          </a:xfrm>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Cause &amp; Effect Diagram Example</a:t>
            </a:r>
          </a:p>
        </p:txBody>
      </p:sp>
      <p:sp>
        <p:nvSpPr>
          <p:cNvPr id="48132" name="Slide Number Placeholder 3"/>
          <p:cNvSpPr>
            <a:spLocks noGrp="1"/>
          </p:cNvSpPr>
          <p:nvPr>
            <p:ph type="sldNum" sz="quarter" idx="12"/>
          </p:nvPr>
        </p:nvSpPr>
        <p:spPr bwMode="auto">
          <a:xfrm>
            <a:off x="6057900" y="5624513"/>
            <a:ext cx="1600200" cy="273844"/>
          </a:xfrm>
          <a:ln>
            <a:miter lim="800000"/>
            <a:headEnd/>
            <a:tailEnd/>
          </a:ln>
        </p:spPr>
        <p:txBody>
          <a:bodyPr/>
          <a:lstStyle/>
          <a:p>
            <a:pPr fontAlgn="base">
              <a:spcBef>
                <a:spcPct val="0"/>
              </a:spcBef>
              <a:spcAft>
                <a:spcPct val="0"/>
              </a:spcAft>
              <a:defRPr/>
            </a:pPr>
            <a:fld id="{7D2D3D11-68C5-4A6C-987F-E0DC15BD54FB}" type="slidenum">
              <a:rPr lang="en-GB" smtClean="0">
                <a:cs typeface="Arial" charset="0"/>
              </a:rPr>
              <a:pPr fontAlgn="base">
                <a:spcBef>
                  <a:spcPct val="0"/>
                </a:spcBef>
                <a:spcAft>
                  <a:spcPct val="0"/>
                </a:spcAft>
                <a:defRPr/>
              </a:pPr>
              <a:t>12</a:t>
            </a:fld>
            <a:endParaRPr lang="en-GB" smtClean="0">
              <a:cs typeface="Arial" charset="0"/>
            </a:endParaRPr>
          </a:p>
        </p:txBody>
      </p:sp>
      <p:grpSp>
        <p:nvGrpSpPr>
          <p:cNvPr id="44" name="Group 43"/>
          <p:cNvGrpSpPr>
            <a:grpSpLocks/>
          </p:cNvGrpSpPr>
          <p:nvPr/>
        </p:nvGrpSpPr>
        <p:grpSpPr bwMode="auto">
          <a:xfrm>
            <a:off x="1339454" y="1516883"/>
            <a:ext cx="6620964" cy="4706936"/>
            <a:chOff x="262703" y="1645367"/>
            <a:chExt cx="8551889" cy="5046381"/>
          </a:xfrm>
        </p:grpSpPr>
        <p:sp>
          <p:nvSpPr>
            <p:cNvPr id="4" name="Line 50"/>
            <p:cNvSpPr>
              <a:spLocks noChangeShapeType="1"/>
            </p:cNvSpPr>
            <p:nvPr/>
          </p:nvSpPr>
          <p:spPr bwMode="auto">
            <a:xfrm>
              <a:off x="1167872" y="4035411"/>
              <a:ext cx="5997556" cy="0"/>
            </a:xfrm>
            <a:prstGeom prst="line">
              <a:avLst/>
            </a:prstGeom>
            <a:noFill/>
            <a:ln w="19050">
              <a:solidFill>
                <a:srgbClr val="000000"/>
              </a:solidFill>
              <a:round/>
              <a:headEnd/>
              <a:tailEnd type="arrow"/>
            </a:ln>
            <a:effectLst/>
            <a:extLst/>
          </p:spPr>
          <p:txBody>
            <a:bodyPr wrap="none" anchor="ctr"/>
            <a:lstStyle/>
            <a:p>
              <a:pPr eaLnBrk="0" hangingPunct="0">
                <a:defRPr/>
              </a:pPr>
              <a:endParaRPr lang="en-GB" b="1" kern="0">
                <a:solidFill>
                  <a:srgbClr val="FFFFFF"/>
                </a:solidFill>
              </a:endParaRPr>
            </a:p>
          </p:txBody>
        </p:sp>
        <p:sp>
          <p:nvSpPr>
            <p:cNvPr id="5" name="Line 52"/>
            <p:cNvSpPr>
              <a:spLocks noChangeShapeType="1"/>
            </p:cNvSpPr>
            <p:nvPr/>
          </p:nvSpPr>
          <p:spPr bwMode="auto">
            <a:xfrm>
              <a:off x="1244387" y="2001701"/>
              <a:ext cx="1745217" cy="2033709"/>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6" name="Line 53"/>
            <p:cNvSpPr>
              <a:spLocks noChangeShapeType="1"/>
            </p:cNvSpPr>
            <p:nvPr/>
          </p:nvSpPr>
          <p:spPr bwMode="auto">
            <a:xfrm>
              <a:off x="4684354" y="2001701"/>
              <a:ext cx="1743589" cy="2028494"/>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7" name="Line 55"/>
            <p:cNvSpPr>
              <a:spLocks noChangeShapeType="1"/>
            </p:cNvSpPr>
            <p:nvPr/>
          </p:nvSpPr>
          <p:spPr bwMode="auto">
            <a:xfrm flipH="1">
              <a:off x="1833723" y="4037148"/>
              <a:ext cx="1769638" cy="2085856"/>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8" name="Line 56"/>
            <p:cNvSpPr>
              <a:spLocks noChangeShapeType="1"/>
            </p:cNvSpPr>
            <p:nvPr/>
          </p:nvSpPr>
          <p:spPr bwMode="auto">
            <a:xfrm flipH="1">
              <a:off x="5078330" y="4038887"/>
              <a:ext cx="1790801" cy="2084117"/>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9" name="Text Box 57"/>
            <p:cNvSpPr txBox="1">
              <a:spLocks noChangeArrowheads="1"/>
            </p:cNvSpPr>
            <p:nvPr/>
          </p:nvSpPr>
          <p:spPr bwMode="auto">
            <a:xfrm>
              <a:off x="7373813" y="3588689"/>
              <a:ext cx="1440779" cy="1044688"/>
            </a:xfrm>
            <a:prstGeom prst="rect">
              <a:avLst/>
            </a:prstGeom>
            <a:noFill/>
            <a:ln>
              <a:noFill/>
            </a:ln>
            <a:effectLst/>
            <a:extLst/>
          </p:spPr>
          <p:txBody>
            <a:bodyPr>
              <a:spAutoFit/>
            </a:bodyPr>
            <a:lstStyle/>
            <a:p>
              <a:pPr eaLnBrk="0" hangingPunct="0">
                <a:spcBef>
                  <a:spcPct val="50000"/>
                </a:spcBef>
                <a:defRPr/>
              </a:pPr>
              <a:r>
                <a:rPr lang="en-GB" altLang="en-GB" sz="1350" b="1" kern="0" dirty="0">
                  <a:solidFill>
                    <a:srgbClr val="00B050"/>
                  </a:solidFill>
                  <a:latin typeface="Tahoma" pitchFamily="34" charset="0"/>
                  <a:ea typeface="Tahoma" pitchFamily="34" charset="0"/>
                  <a:cs typeface="Tahoma" pitchFamily="34" charset="0"/>
                </a:rPr>
                <a:t>LETTER NOT POSTED</a:t>
              </a:r>
            </a:p>
          </p:txBody>
        </p:sp>
        <p:sp>
          <p:nvSpPr>
            <p:cNvPr id="10" name="Text Box 59"/>
            <p:cNvSpPr txBox="1">
              <a:spLocks noChangeArrowheads="1"/>
            </p:cNvSpPr>
            <p:nvPr/>
          </p:nvSpPr>
          <p:spPr bwMode="auto">
            <a:xfrm>
              <a:off x="4472715" y="6152554"/>
              <a:ext cx="2166869"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FF0000"/>
                  </a:solidFill>
                  <a:latin typeface="Tahoma" pitchFamily="34" charset="0"/>
                  <a:ea typeface="Tahoma" pitchFamily="34" charset="0"/>
                  <a:cs typeface="Tahoma" pitchFamily="34" charset="0"/>
                </a:rPr>
                <a:t>MATERIAL</a:t>
              </a:r>
            </a:p>
          </p:txBody>
        </p:sp>
        <p:sp>
          <p:nvSpPr>
            <p:cNvPr id="11" name="Text Box 60"/>
            <p:cNvSpPr txBox="1">
              <a:spLocks noChangeArrowheads="1"/>
            </p:cNvSpPr>
            <p:nvPr/>
          </p:nvSpPr>
          <p:spPr bwMode="auto">
            <a:xfrm>
              <a:off x="801571" y="6105622"/>
              <a:ext cx="2604802"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FF0000"/>
                  </a:solidFill>
                </a:rPr>
                <a:t>ENVIRONMENT</a:t>
              </a:r>
            </a:p>
          </p:txBody>
        </p:sp>
        <p:sp>
          <p:nvSpPr>
            <p:cNvPr id="12" name="Text Box 61"/>
            <p:cNvSpPr txBox="1">
              <a:spLocks noChangeArrowheads="1"/>
            </p:cNvSpPr>
            <p:nvPr/>
          </p:nvSpPr>
          <p:spPr bwMode="auto">
            <a:xfrm>
              <a:off x="3909425" y="1662749"/>
              <a:ext cx="1444036" cy="539194"/>
            </a:xfrm>
            <a:prstGeom prst="rect">
              <a:avLst/>
            </a:prstGeom>
            <a:noFill/>
            <a:ln>
              <a:noFill/>
            </a:ln>
            <a:effectLst/>
            <a:extLst/>
          </p:spPr>
          <p:txBody>
            <a:bodyPr>
              <a:spAutoFit/>
            </a:bodyPr>
            <a:lstStyle/>
            <a:p>
              <a:pPr algn="r" eaLnBrk="0" hangingPunct="0">
                <a:spcBef>
                  <a:spcPct val="50000"/>
                </a:spcBef>
                <a:defRPr/>
              </a:pPr>
              <a:r>
                <a:rPr lang="en-GB" altLang="en-GB" kern="0" dirty="0">
                  <a:solidFill>
                    <a:srgbClr val="FF0000"/>
                  </a:solidFill>
                  <a:latin typeface="Tahoma" pitchFamily="34" charset="0"/>
                  <a:ea typeface="Tahoma" pitchFamily="34" charset="0"/>
                  <a:cs typeface="Tahoma" pitchFamily="34" charset="0"/>
                </a:rPr>
                <a:t>PEOPLE</a:t>
              </a:r>
            </a:p>
          </p:txBody>
        </p:sp>
        <p:sp>
          <p:nvSpPr>
            <p:cNvPr id="13" name="Text Box 62"/>
            <p:cNvSpPr txBox="1">
              <a:spLocks noChangeArrowheads="1"/>
            </p:cNvSpPr>
            <p:nvPr/>
          </p:nvSpPr>
          <p:spPr bwMode="auto">
            <a:xfrm>
              <a:off x="262703" y="1645367"/>
              <a:ext cx="2313389" cy="539194"/>
            </a:xfrm>
            <a:prstGeom prst="rect">
              <a:avLst/>
            </a:prstGeom>
            <a:noFill/>
            <a:ln>
              <a:noFill/>
            </a:ln>
            <a:effectLst/>
            <a:extLst/>
          </p:spPr>
          <p:txBody>
            <a:bodyPr>
              <a:spAutoFit/>
            </a:bodyPr>
            <a:lstStyle/>
            <a:p>
              <a:pPr algn="r" eaLnBrk="0" hangingPunct="0">
                <a:spcBef>
                  <a:spcPct val="50000"/>
                </a:spcBef>
                <a:defRPr/>
              </a:pPr>
              <a:r>
                <a:rPr lang="en-GB" altLang="en-GB" kern="0" dirty="0">
                  <a:solidFill>
                    <a:srgbClr val="FF0000"/>
                  </a:solidFill>
                </a:rPr>
                <a:t>EQUIPMENT</a:t>
              </a:r>
            </a:p>
          </p:txBody>
        </p:sp>
        <p:sp>
          <p:nvSpPr>
            <p:cNvPr id="14" name="Line 63"/>
            <p:cNvSpPr>
              <a:spLocks noChangeShapeType="1"/>
            </p:cNvSpPr>
            <p:nvPr/>
          </p:nvSpPr>
          <p:spPr bwMode="auto">
            <a:xfrm>
              <a:off x="4783661" y="2116423"/>
              <a:ext cx="1178673"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5" name="Line 64"/>
            <p:cNvSpPr>
              <a:spLocks noChangeShapeType="1"/>
            </p:cNvSpPr>
            <p:nvPr/>
          </p:nvSpPr>
          <p:spPr bwMode="auto">
            <a:xfrm>
              <a:off x="5472306" y="2919478"/>
              <a:ext cx="1178673"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6" name="Line 65"/>
            <p:cNvSpPr>
              <a:spLocks noChangeShapeType="1"/>
            </p:cNvSpPr>
            <p:nvPr/>
          </p:nvSpPr>
          <p:spPr bwMode="auto">
            <a:xfrm flipH="1">
              <a:off x="4881341" y="2573573"/>
              <a:ext cx="294669"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7" name="Line 66"/>
            <p:cNvSpPr>
              <a:spLocks noChangeShapeType="1"/>
            </p:cNvSpPr>
            <p:nvPr/>
          </p:nvSpPr>
          <p:spPr bwMode="auto">
            <a:xfrm>
              <a:off x="1539056" y="2345867"/>
              <a:ext cx="1243793"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8" name="Line 67"/>
            <p:cNvSpPr>
              <a:spLocks noChangeShapeType="1"/>
            </p:cNvSpPr>
            <p:nvPr/>
          </p:nvSpPr>
          <p:spPr bwMode="auto">
            <a:xfrm flipV="1">
              <a:off x="2131648" y="2074706"/>
              <a:ext cx="393976" cy="264208"/>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9" name="Line 68"/>
            <p:cNvSpPr>
              <a:spLocks noChangeShapeType="1"/>
            </p:cNvSpPr>
            <p:nvPr/>
          </p:nvSpPr>
          <p:spPr bwMode="auto">
            <a:xfrm>
              <a:off x="2525624" y="2079920"/>
              <a:ext cx="262108"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0" name="Line 69"/>
            <p:cNvSpPr>
              <a:spLocks noChangeShapeType="1"/>
            </p:cNvSpPr>
            <p:nvPr/>
          </p:nvSpPr>
          <p:spPr bwMode="auto">
            <a:xfrm flipH="1">
              <a:off x="1539056" y="3147183"/>
              <a:ext cx="687016"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1" name="Line 70"/>
            <p:cNvSpPr>
              <a:spLocks noChangeShapeType="1"/>
            </p:cNvSpPr>
            <p:nvPr/>
          </p:nvSpPr>
          <p:spPr bwMode="auto">
            <a:xfrm>
              <a:off x="977395" y="5780576"/>
              <a:ext cx="115099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2" name="Line 71"/>
            <p:cNvSpPr>
              <a:spLocks noChangeShapeType="1"/>
            </p:cNvSpPr>
            <p:nvPr/>
          </p:nvSpPr>
          <p:spPr bwMode="auto">
            <a:xfrm flipH="1" flipV="1">
              <a:off x="1195547" y="5093982"/>
              <a:ext cx="343509" cy="686595"/>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3" name="Line 72"/>
            <p:cNvSpPr>
              <a:spLocks noChangeShapeType="1"/>
            </p:cNvSpPr>
            <p:nvPr/>
          </p:nvSpPr>
          <p:spPr bwMode="auto">
            <a:xfrm>
              <a:off x="1198803" y="5093982"/>
              <a:ext cx="28815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4" name="Line 73"/>
            <p:cNvSpPr>
              <a:spLocks noChangeShapeType="1"/>
            </p:cNvSpPr>
            <p:nvPr/>
          </p:nvSpPr>
          <p:spPr bwMode="auto">
            <a:xfrm>
              <a:off x="1306251" y="5321688"/>
              <a:ext cx="183965"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5" name="Line 74"/>
            <p:cNvSpPr>
              <a:spLocks noChangeShapeType="1"/>
            </p:cNvSpPr>
            <p:nvPr/>
          </p:nvSpPr>
          <p:spPr bwMode="auto">
            <a:xfrm>
              <a:off x="2423060" y="5434672"/>
              <a:ext cx="168009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6" name="Line 75"/>
            <p:cNvSpPr>
              <a:spLocks noChangeShapeType="1"/>
            </p:cNvSpPr>
            <p:nvPr/>
          </p:nvSpPr>
          <p:spPr bwMode="auto">
            <a:xfrm flipV="1">
              <a:off x="2914716" y="4864538"/>
              <a:ext cx="491656" cy="570134"/>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7" name="Line 76"/>
            <p:cNvSpPr>
              <a:spLocks noChangeShapeType="1"/>
            </p:cNvSpPr>
            <p:nvPr/>
          </p:nvSpPr>
          <p:spPr bwMode="auto">
            <a:xfrm>
              <a:off x="4964370" y="5914418"/>
              <a:ext cx="293040"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8" name="Line 77"/>
            <p:cNvSpPr>
              <a:spLocks noChangeShapeType="1"/>
            </p:cNvSpPr>
            <p:nvPr/>
          </p:nvSpPr>
          <p:spPr bwMode="auto">
            <a:xfrm>
              <a:off x="5669294" y="5434672"/>
              <a:ext cx="123239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9" name="Line 78"/>
            <p:cNvSpPr>
              <a:spLocks noChangeShapeType="1"/>
            </p:cNvSpPr>
            <p:nvPr/>
          </p:nvSpPr>
          <p:spPr bwMode="auto">
            <a:xfrm>
              <a:off x="6069782" y="4979260"/>
              <a:ext cx="822141"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30" name="Text Box 79"/>
            <p:cNvSpPr txBox="1">
              <a:spLocks noChangeArrowheads="1"/>
            </p:cNvSpPr>
            <p:nvPr/>
          </p:nvSpPr>
          <p:spPr bwMode="auto">
            <a:xfrm>
              <a:off x="5926518" y="1914792"/>
              <a:ext cx="1572649" cy="943589"/>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rPr>
                <a:t>Cannot read</a:t>
              </a:r>
            </a:p>
          </p:txBody>
        </p:sp>
        <p:sp>
          <p:nvSpPr>
            <p:cNvPr id="31" name="Text Box 80"/>
            <p:cNvSpPr txBox="1">
              <a:spLocks noChangeArrowheads="1"/>
            </p:cNvSpPr>
            <p:nvPr/>
          </p:nvSpPr>
          <p:spPr bwMode="auto">
            <a:xfrm>
              <a:off x="6623303" y="2606599"/>
              <a:ext cx="1572649" cy="1347985"/>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Person </a:t>
              </a:r>
              <a:br>
                <a:rPr lang="en-GB" altLang="en-GB" kern="0" dirty="0">
                  <a:solidFill>
                    <a:srgbClr val="000000"/>
                  </a:solidFill>
                  <a:latin typeface="Tahoma" pitchFamily="34" charset="0"/>
                  <a:ea typeface="Tahoma" pitchFamily="34" charset="0"/>
                  <a:cs typeface="Tahoma" pitchFamily="34" charset="0"/>
                </a:rPr>
              </a:br>
              <a:r>
                <a:rPr lang="en-GB" altLang="en-GB" kern="0" dirty="0">
                  <a:solidFill>
                    <a:srgbClr val="000000"/>
                  </a:solidFill>
                  <a:latin typeface="Tahoma" pitchFamily="34" charset="0"/>
                  <a:ea typeface="Tahoma" pitchFamily="34" charset="0"/>
                  <a:cs typeface="Tahoma" pitchFamily="34" charset="0"/>
                </a:rPr>
                <a:t>forgot to post</a:t>
              </a:r>
            </a:p>
          </p:txBody>
        </p:sp>
        <p:sp>
          <p:nvSpPr>
            <p:cNvPr id="32" name="Text Box 81"/>
            <p:cNvSpPr txBox="1">
              <a:spLocks noChangeArrowheads="1"/>
            </p:cNvSpPr>
            <p:nvPr/>
          </p:nvSpPr>
          <p:spPr bwMode="auto">
            <a:xfrm>
              <a:off x="6847967" y="4781103"/>
              <a:ext cx="1572649"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No stamp</a:t>
              </a:r>
            </a:p>
          </p:txBody>
        </p:sp>
        <p:sp>
          <p:nvSpPr>
            <p:cNvPr id="33" name="Text Box 82"/>
            <p:cNvSpPr txBox="1">
              <a:spLocks noChangeArrowheads="1"/>
            </p:cNvSpPr>
            <p:nvPr/>
          </p:nvSpPr>
          <p:spPr bwMode="auto">
            <a:xfrm>
              <a:off x="6846340" y="5250421"/>
              <a:ext cx="1572649" cy="943589"/>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No envelope</a:t>
              </a:r>
            </a:p>
          </p:txBody>
        </p:sp>
        <p:sp>
          <p:nvSpPr>
            <p:cNvPr id="34" name="Text Box 85"/>
            <p:cNvSpPr txBox="1">
              <a:spLocks noChangeArrowheads="1"/>
            </p:cNvSpPr>
            <p:nvPr/>
          </p:nvSpPr>
          <p:spPr bwMode="auto">
            <a:xfrm>
              <a:off x="4042921" y="5133962"/>
              <a:ext cx="1574276"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Muddy</a:t>
              </a:r>
            </a:p>
          </p:txBody>
        </p:sp>
        <p:sp>
          <p:nvSpPr>
            <p:cNvPr id="35" name="Text Box 86"/>
            <p:cNvSpPr txBox="1">
              <a:spLocks noChangeArrowheads="1"/>
            </p:cNvSpPr>
            <p:nvPr/>
          </p:nvSpPr>
          <p:spPr bwMode="auto">
            <a:xfrm>
              <a:off x="3464980" y="4064960"/>
              <a:ext cx="1574278" cy="1347985"/>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Closed: </a:t>
              </a:r>
              <a:br>
                <a:rPr lang="en-GB" altLang="en-GB" kern="0" dirty="0">
                  <a:solidFill>
                    <a:srgbClr val="000000"/>
                  </a:solidFill>
                  <a:latin typeface="Tahoma" pitchFamily="34" charset="0"/>
                  <a:ea typeface="Tahoma" pitchFamily="34" charset="0"/>
                  <a:cs typeface="Tahoma" pitchFamily="34" charset="0"/>
                </a:rPr>
              </a:br>
              <a:r>
                <a:rPr lang="en-GB" altLang="en-GB" kern="0" dirty="0">
                  <a:solidFill>
                    <a:srgbClr val="000000"/>
                  </a:solidFill>
                  <a:latin typeface="Tahoma" pitchFamily="34" charset="0"/>
                  <a:ea typeface="Tahoma" pitchFamily="34" charset="0"/>
                  <a:cs typeface="Tahoma" pitchFamily="34" charset="0"/>
                </a:rPr>
                <a:t>bomb scare</a:t>
              </a:r>
            </a:p>
          </p:txBody>
        </p:sp>
        <p:sp>
          <p:nvSpPr>
            <p:cNvPr id="36" name="Text Box 87"/>
            <p:cNvSpPr txBox="1">
              <a:spLocks noChangeArrowheads="1"/>
            </p:cNvSpPr>
            <p:nvPr/>
          </p:nvSpPr>
          <p:spPr bwMode="auto">
            <a:xfrm>
              <a:off x="2333520" y="5410337"/>
              <a:ext cx="2056165" cy="741391"/>
            </a:xfrm>
            <a:prstGeom prst="rect">
              <a:avLst/>
            </a:prstGeom>
            <a:noFill/>
            <a:ln>
              <a:noFill/>
            </a:ln>
            <a:effectLst/>
            <a:extLst/>
          </p:spPr>
          <p:txBody>
            <a:bodyPr>
              <a:spAutoFit/>
            </a:bodyPr>
            <a:lstStyle/>
            <a:p>
              <a:pPr eaLnBrk="0" hangingPunct="0">
                <a:spcBef>
                  <a:spcPct val="50000"/>
                </a:spcBef>
                <a:defRPr/>
              </a:pPr>
              <a:r>
                <a:rPr lang="en-GB" altLang="en-GB" sz="1350" kern="0" dirty="0">
                  <a:solidFill>
                    <a:srgbClr val="000000"/>
                  </a:solidFill>
                </a:rPr>
                <a:t>ROAD TO POSTBOX</a:t>
              </a:r>
            </a:p>
          </p:txBody>
        </p:sp>
        <p:sp>
          <p:nvSpPr>
            <p:cNvPr id="37" name="Text Box 91"/>
            <p:cNvSpPr txBox="1">
              <a:spLocks noChangeArrowheads="1"/>
            </p:cNvSpPr>
            <p:nvPr/>
          </p:nvSpPr>
          <p:spPr bwMode="auto">
            <a:xfrm>
              <a:off x="1420211" y="5133962"/>
              <a:ext cx="1572649"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Snow</a:t>
              </a:r>
            </a:p>
          </p:txBody>
        </p:sp>
        <p:sp>
          <p:nvSpPr>
            <p:cNvPr id="38" name="Text Box 94"/>
            <p:cNvSpPr txBox="1">
              <a:spLocks noChangeArrowheads="1"/>
            </p:cNvSpPr>
            <p:nvPr/>
          </p:nvSpPr>
          <p:spPr bwMode="auto">
            <a:xfrm>
              <a:off x="2336776" y="1880027"/>
              <a:ext cx="1572649" cy="539194"/>
            </a:xfrm>
            <a:prstGeom prst="rect">
              <a:avLst/>
            </a:prstGeom>
            <a:noFill/>
            <a:ln>
              <a:noFill/>
            </a:ln>
            <a:effectLst/>
            <a:extLst/>
          </p:spPr>
          <p:txBody>
            <a:bodyPr>
              <a:spAutoFit/>
            </a:bodyPr>
            <a:lstStyle/>
            <a:p>
              <a:pPr algn="ct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No ink</a:t>
              </a:r>
            </a:p>
          </p:txBody>
        </p:sp>
        <p:sp>
          <p:nvSpPr>
            <p:cNvPr id="39" name="Text Box 95"/>
            <p:cNvSpPr txBox="1">
              <a:spLocks noChangeArrowheads="1"/>
            </p:cNvSpPr>
            <p:nvPr/>
          </p:nvSpPr>
          <p:spPr bwMode="auto">
            <a:xfrm>
              <a:off x="2771452" y="2151189"/>
              <a:ext cx="1574278"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Lost</a:t>
              </a:r>
            </a:p>
          </p:txBody>
        </p:sp>
        <p:sp>
          <p:nvSpPr>
            <p:cNvPr id="40" name="Text Box 96"/>
            <p:cNvSpPr txBox="1">
              <a:spLocks noChangeArrowheads="1"/>
            </p:cNvSpPr>
            <p:nvPr/>
          </p:nvSpPr>
          <p:spPr bwMode="auto">
            <a:xfrm>
              <a:off x="3386836" y="2432777"/>
              <a:ext cx="2005697" cy="1347985"/>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Did not know where post box is</a:t>
              </a:r>
            </a:p>
          </p:txBody>
        </p:sp>
      </p:grpSp>
      <p:pic>
        <p:nvPicPr>
          <p:cNvPr id="2051" name="Picture 3"/>
          <p:cNvPicPr>
            <a:picLocks noChangeAspect="1" noChangeArrowheads="1"/>
          </p:cNvPicPr>
          <p:nvPr/>
        </p:nvPicPr>
        <p:blipFill>
          <a:blip r:embed="rId2" cstate="print"/>
          <a:srcRect/>
          <a:stretch>
            <a:fillRect/>
          </a:stretch>
        </p:blipFill>
        <p:spPr bwMode="auto">
          <a:xfrm>
            <a:off x="7072312" y="595199"/>
            <a:ext cx="2071688" cy="1260872"/>
          </a:xfrm>
          <a:prstGeom prst="rect">
            <a:avLst/>
          </a:prstGeom>
          <a:noFill/>
          <a:ln w="9525">
            <a:noFill/>
            <a:miter lim="800000"/>
            <a:headEnd/>
            <a:tailEnd/>
          </a:ln>
        </p:spPr>
      </p:pic>
    </p:spTree>
    <p:extLst>
      <p:ext uri="{BB962C8B-B14F-4D97-AF65-F5344CB8AC3E}">
        <p14:creationId xmlns:p14="http://schemas.microsoft.com/office/powerpoint/2010/main" val="18880153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Benefits of using a Cause &amp; Effect Diagram?</a:t>
            </a:r>
          </a:p>
        </p:txBody>
      </p:sp>
      <p:sp>
        <p:nvSpPr>
          <p:cNvPr id="49155" name="Slide Number Placeholder 3"/>
          <p:cNvSpPr>
            <a:spLocks noGrp="1"/>
          </p:cNvSpPr>
          <p:nvPr>
            <p:ph type="sldNum" sz="quarter" idx="12"/>
          </p:nvPr>
        </p:nvSpPr>
        <p:spPr bwMode="auto">
          <a:ln>
            <a:miter lim="800000"/>
            <a:headEnd/>
            <a:tailEnd/>
          </a:ln>
        </p:spPr>
        <p:txBody>
          <a:bodyPr/>
          <a:lstStyle/>
          <a:p>
            <a:pPr fontAlgn="base">
              <a:spcBef>
                <a:spcPct val="0"/>
              </a:spcBef>
              <a:spcAft>
                <a:spcPct val="0"/>
              </a:spcAft>
              <a:defRPr/>
            </a:pPr>
            <a:fld id="{5A476434-0561-44B8-8431-741D72525B96}" type="slidenum">
              <a:rPr lang="en-GB" smtClean="0">
                <a:cs typeface="Arial" charset="0"/>
              </a:rPr>
              <a:pPr fontAlgn="base">
                <a:spcBef>
                  <a:spcPct val="0"/>
                </a:spcBef>
                <a:spcAft>
                  <a:spcPct val="0"/>
                </a:spcAft>
                <a:defRPr/>
              </a:pPr>
              <a:t>13</a:t>
            </a:fld>
            <a:endParaRPr lang="en-GB" smtClean="0">
              <a:cs typeface="Arial" charset="0"/>
            </a:endParaRPr>
          </a:p>
        </p:txBody>
      </p:sp>
      <p:sp>
        <p:nvSpPr>
          <p:cNvPr id="14339" name="Content Placeholder 2"/>
          <p:cNvSpPr>
            <a:spLocks noGrp="1"/>
          </p:cNvSpPr>
          <p:nvPr>
            <p:ph sz="quarter" idx="1"/>
          </p:nvPr>
        </p:nvSpPr>
        <p:spPr>
          <a:xfrm>
            <a:off x="1871663" y="1970485"/>
            <a:ext cx="5532835" cy="3075384"/>
          </a:xfrm>
        </p:spPr>
        <p:txBody>
          <a:bodyPr>
            <a:normAutofit lnSpcReduction="10000"/>
          </a:bodyPr>
          <a:lstStyle/>
          <a:p>
            <a:pPr marL="0" indent="0">
              <a:buNone/>
            </a:pPr>
            <a:r>
              <a:rPr lang="en-GB" altLang="en-US" sz="1800" dirty="0">
                <a:latin typeface="Arial" charset="0"/>
                <a:cs typeface="Arial" charset="0"/>
              </a:rPr>
              <a:t>Help determine the root cause of the problem</a:t>
            </a:r>
          </a:p>
          <a:p>
            <a:pPr marL="0" indent="0">
              <a:buNone/>
            </a:pPr>
            <a:endParaRPr lang="en-GB" altLang="en-US" sz="1800" dirty="0">
              <a:latin typeface="Arial" charset="0"/>
              <a:cs typeface="Arial" charset="0"/>
            </a:endParaRPr>
          </a:p>
          <a:p>
            <a:pPr marL="0" indent="0">
              <a:buNone/>
            </a:pPr>
            <a:r>
              <a:rPr lang="en-GB" altLang="en-US" sz="1800" dirty="0">
                <a:latin typeface="Arial" charset="0"/>
                <a:cs typeface="Arial" charset="0"/>
              </a:rPr>
              <a:t>Uses an easy to read format</a:t>
            </a:r>
          </a:p>
          <a:p>
            <a:pPr marL="0" indent="0">
              <a:buNone/>
            </a:pPr>
            <a:endParaRPr lang="en-GB" altLang="en-US" sz="1800" dirty="0">
              <a:latin typeface="Arial" charset="0"/>
              <a:cs typeface="Arial" charset="0"/>
            </a:endParaRPr>
          </a:p>
          <a:p>
            <a:pPr marL="0" indent="0">
              <a:buNone/>
            </a:pPr>
            <a:r>
              <a:rPr lang="en-GB" altLang="en-US" sz="1800" dirty="0">
                <a:latin typeface="Arial" charset="0"/>
                <a:cs typeface="Arial" charset="0"/>
              </a:rPr>
              <a:t>Indicate possible causes of the problem or variations</a:t>
            </a:r>
          </a:p>
          <a:p>
            <a:pPr marL="0" indent="0">
              <a:buNone/>
            </a:pPr>
            <a:endParaRPr lang="en-GB" altLang="en-US" sz="1800" dirty="0">
              <a:latin typeface="Arial" charset="0"/>
              <a:cs typeface="Arial" charset="0"/>
            </a:endParaRPr>
          </a:p>
          <a:p>
            <a:pPr marL="0" indent="0">
              <a:buNone/>
            </a:pPr>
            <a:r>
              <a:rPr lang="en-GB" altLang="en-US" sz="1800" dirty="0">
                <a:latin typeface="Arial" charset="0"/>
                <a:cs typeface="Arial" charset="0"/>
              </a:rPr>
              <a:t>Increases knowledge by breakdown the process</a:t>
            </a:r>
          </a:p>
          <a:p>
            <a:pPr marL="0" indent="0">
              <a:buNone/>
            </a:pPr>
            <a:endParaRPr lang="en-GB" altLang="en-US" sz="1800" dirty="0">
              <a:latin typeface="Arial" charset="0"/>
              <a:cs typeface="Arial" charset="0"/>
            </a:endParaRPr>
          </a:p>
          <a:p>
            <a:pPr marL="0" indent="0">
              <a:buNone/>
            </a:pPr>
            <a:r>
              <a:rPr lang="en-GB" altLang="en-US" sz="1800" dirty="0">
                <a:latin typeface="Arial" charset="0"/>
                <a:cs typeface="Arial" charset="0"/>
              </a:rPr>
              <a:t>Identifies area for collecting data</a:t>
            </a:r>
          </a:p>
        </p:txBody>
      </p:sp>
    </p:spTree>
    <p:extLst>
      <p:ext uri="{BB962C8B-B14F-4D97-AF65-F5344CB8AC3E}">
        <p14:creationId xmlns:p14="http://schemas.microsoft.com/office/powerpoint/2010/main" val="233645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ogo&#10;&#10;Description generated with very high confidence">
            <a:extLst>
              <a:ext uri="{FF2B5EF4-FFF2-40B4-BE49-F238E27FC236}">
                <a16:creationId xmlns:a16="http://schemas.microsoft.com/office/drawing/2014/main" id="{B52E6A19-1EA2-419D-AC59-372DD4D8864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Rectangle 4">
            <a:extLst>
              <a:ext uri="{FF2B5EF4-FFF2-40B4-BE49-F238E27FC236}">
                <a16:creationId xmlns:a16="http://schemas.microsoft.com/office/drawing/2014/main" id="{74E3D345-F4C9-4CC3-AA3F-115171099701}"/>
              </a:ext>
            </a:extLst>
          </p:cNvPr>
          <p:cNvSpPr/>
          <p:nvPr/>
        </p:nvSpPr>
        <p:spPr>
          <a:xfrm>
            <a:off x="7258928" y="180459"/>
            <a:ext cx="1779568" cy="13223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7D4839-36BC-40E4-BB24-38D1873CDC5C}"/>
              </a:ext>
            </a:extLst>
          </p:cNvPr>
          <p:cNvSpPr txBox="1"/>
          <p:nvPr/>
        </p:nvSpPr>
        <p:spPr>
          <a:xfrm>
            <a:off x="7272996" y="56272"/>
            <a:ext cx="1856936" cy="1446550"/>
          </a:xfrm>
          <a:prstGeom prst="rect">
            <a:avLst/>
          </a:prstGeom>
          <a:noFill/>
        </p:spPr>
        <p:txBody>
          <a:bodyPr wrap="square" rtlCol="0">
            <a:spAutoFit/>
          </a:bodyPr>
          <a:lstStyle/>
          <a:p>
            <a:r>
              <a:rPr lang="en-GB" sz="8800" b="1" dirty="0">
                <a:solidFill>
                  <a:schemeClr val="bg2">
                    <a:lumMod val="25000"/>
                  </a:schemeClr>
                </a:solidFill>
                <a:latin typeface="Arial Black" panose="020B0A04020102020204" pitchFamily="34" charset="0"/>
              </a:rPr>
              <a:t>06</a:t>
            </a:r>
            <a:endParaRPr lang="en-US" sz="8800" b="1" dirty="0">
              <a:solidFill>
                <a:schemeClr val="bg2">
                  <a:lumMod val="25000"/>
                </a:schemeClr>
              </a:solidFill>
              <a:latin typeface="Arial Black" panose="020B0A04020102020204" pitchFamily="34" charset="0"/>
            </a:endParaRPr>
          </a:p>
        </p:txBody>
      </p:sp>
    </p:spTree>
    <p:extLst>
      <p:ext uri="{BB962C8B-B14F-4D97-AF65-F5344CB8AC3E}">
        <p14:creationId xmlns:p14="http://schemas.microsoft.com/office/powerpoint/2010/main" val="27030336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ogo&#10;&#10;Description generated with very high confidence">
            <a:extLst>
              <a:ext uri="{FF2B5EF4-FFF2-40B4-BE49-F238E27FC236}">
                <a16:creationId xmlns:a16="http://schemas.microsoft.com/office/drawing/2014/main" id="{B52E6A19-1EA2-419D-AC59-372DD4D8864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Rectangle 4">
            <a:extLst>
              <a:ext uri="{FF2B5EF4-FFF2-40B4-BE49-F238E27FC236}">
                <a16:creationId xmlns:a16="http://schemas.microsoft.com/office/drawing/2014/main" id="{74E3D345-F4C9-4CC3-AA3F-115171099701}"/>
              </a:ext>
            </a:extLst>
          </p:cNvPr>
          <p:cNvSpPr/>
          <p:nvPr/>
        </p:nvSpPr>
        <p:spPr>
          <a:xfrm>
            <a:off x="7258928" y="180459"/>
            <a:ext cx="1779568" cy="13223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7D4839-36BC-40E4-BB24-38D1873CDC5C}"/>
              </a:ext>
            </a:extLst>
          </p:cNvPr>
          <p:cNvSpPr txBox="1"/>
          <p:nvPr/>
        </p:nvSpPr>
        <p:spPr>
          <a:xfrm>
            <a:off x="7272996" y="56272"/>
            <a:ext cx="1856936" cy="1446550"/>
          </a:xfrm>
          <a:prstGeom prst="rect">
            <a:avLst/>
          </a:prstGeom>
          <a:noFill/>
        </p:spPr>
        <p:txBody>
          <a:bodyPr wrap="square" rtlCol="0">
            <a:spAutoFit/>
          </a:bodyPr>
          <a:lstStyle/>
          <a:p>
            <a:r>
              <a:rPr lang="en-GB" sz="8800" b="1" dirty="0">
                <a:solidFill>
                  <a:schemeClr val="bg2">
                    <a:lumMod val="25000"/>
                  </a:schemeClr>
                </a:solidFill>
                <a:latin typeface="Arial Black" panose="020B0A04020102020204" pitchFamily="34" charset="0"/>
              </a:rPr>
              <a:t>07</a:t>
            </a:r>
            <a:endParaRPr lang="en-US" sz="8800" b="1" dirty="0">
              <a:solidFill>
                <a:schemeClr val="bg2">
                  <a:lumMod val="25000"/>
                </a:schemeClr>
              </a:solidFill>
              <a:latin typeface="Arial Black" panose="020B0A04020102020204" pitchFamily="34" charset="0"/>
            </a:endParaRPr>
          </a:p>
        </p:txBody>
      </p:sp>
      <p:sp>
        <p:nvSpPr>
          <p:cNvPr id="2" name="TextBox 1">
            <a:extLst>
              <a:ext uri="{FF2B5EF4-FFF2-40B4-BE49-F238E27FC236}">
                <a16:creationId xmlns:a16="http://schemas.microsoft.com/office/drawing/2014/main" id="{36166BD0-A41E-424B-B649-7F9AE42A5C99}"/>
              </a:ext>
            </a:extLst>
          </p:cNvPr>
          <p:cNvSpPr txBox="1"/>
          <p:nvPr/>
        </p:nvSpPr>
        <p:spPr>
          <a:xfrm>
            <a:off x="706055" y="1502822"/>
            <a:ext cx="1944250" cy="369332"/>
          </a:xfrm>
          <a:prstGeom prst="rect">
            <a:avLst/>
          </a:prstGeom>
          <a:noFill/>
        </p:spPr>
        <p:txBody>
          <a:bodyPr wrap="none" rtlCol="0">
            <a:spAutoFit/>
          </a:bodyPr>
          <a:lstStyle/>
          <a:p>
            <a:r>
              <a:rPr lang="en-GB" dirty="0"/>
              <a:t>Not enough rooms</a:t>
            </a:r>
            <a:endParaRPr lang="en-US" dirty="0"/>
          </a:p>
        </p:txBody>
      </p:sp>
      <p:sp>
        <p:nvSpPr>
          <p:cNvPr id="6" name="TextBox 5">
            <a:extLst>
              <a:ext uri="{FF2B5EF4-FFF2-40B4-BE49-F238E27FC236}">
                <a16:creationId xmlns:a16="http://schemas.microsoft.com/office/drawing/2014/main" id="{7CE02AFA-7332-41A9-9A86-91228FA40B29}"/>
              </a:ext>
            </a:extLst>
          </p:cNvPr>
          <p:cNvSpPr txBox="1"/>
          <p:nvPr/>
        </p:nvSpPr>
        <p:spPr>
          <a:xfrm>
            <a:off x="854439" y="2128603"/>
            <a:ext cx="2151743" cy="369332"/>
          </a:xfrm>
          <a:prstGeom prst="rect">
            <a:avLst/>
          </a:prstGeom>
          <a:noFill/>
        </p:spPr>
        <p:txBody>
          <a:bodyPr wrap="none" rtlCol="0">
            <a:spAutoFit/>
          </a:bodyPr>
          <a:lstStyle/>
          <a:p>
            <a:r>
              <a:rPr lang="en-GB" dirty="0"/>
              <a:t>Inadequate buildings</a:t>
            </a:r>
            <a:endParaRPr lang="en-US" dirty="0"/>
          </a:p>
        </p:txBody>
      </p:sp>
      <p:sp>
        <p:nvSpPr>
          <p:cNvPr id="7" name="TextBox 6">
            <a:extLst>
              <a:ext uri="{FF2B5EF4-FFF2-40B4-BE49-F238E27FC236}">
                <a16:creationId xmlns:a16="http://schemas.microsoft.com/office/drawing/2014/main" id="{B361713A-992B-4199-82BE-83110D6580B9}"/>
              </a:ext>
            </a:extLst>
          </p:cNvPr>
          <p:cNvSpPr txBox="1"/>
          <p:nvPr/>
        </p:nvSpPr>
        <p:spPr>
          <a:xfrm>
            <a:off x="4571125" y="1318156"/>
            <a:ext cx="1680460" cy="369332"/>
          </a:xfrm>
          <a:prstGeom prst="rect">
            <a:avLst/>
          </a:prstGeom>
          <a:noFill/>
        </p:spPr>
        <p:txBody>
          <a:bodyPr wrap="none" rtlCol="0">
            <a:spAutoFit/>
          </a:bodyPr>
          <a:lstStyle/>
          <a:p>
            <a:r>
              <a:rPr lang="en-GB" dirty="0"/>
              <a:t>Poor scheduling</a:t>
            </a:r>
            <a:endParaRPr lang="en-US" dirty="0"/>
          </a:p>
        </p:txBody>
      </p:sp>
      <p:sp>
        <p:nvSpPr>
          <p:cNvPr id="8" name="TextBox 7">
            <a:extLst>
              <a:ext uri="{FF2B5EF4-FFF2-40B4-BE49-F238E27FC236}">
                <a16:creationId xmlns:a16="http://schemas.microsoft.com/office/drawing/2014/main" id="{149E226D-574E-4B0E-AC2E-59168449E261}"/>
              </a:ext>
            </a:extLst>
          </p:cNvPr>
          <p:cNvSpPr txBox="1"/>
          <p:nvPr/>
        </p:nvSpPr>
        <p:spPr>
          <a:xfrm>
            <a:off x="5029861" y="1969131"/>
            <a:ext cx="1393458" cy="369332"/>
          </a:xfrm>
          <a:prstGeom prst="rect">
            <a:avLst/>
          </a:prstGeom>
          <a:noFill/>
        </p:spPr>
        <p:txBody>
          <a:bodyPr wrap="none" rtlCol="0">
            <a:spAutoFit/>
          </a:bodyPr>
          <a:lstStyle/>
          <a:p>
            <a:r>
              <a:rPr lang="en-GB" dirty="0"/>
              <a:t>Bureaucracy </a:t>
            </a:r>
            <a:endParaRPr lang="en-US" dirty="0"/>
          </a:p>
        </p:txBody>
      </p:sp>
      <p:sp>
        <p:nvSpPr>
          <p:cNvPr id="9" name="TextBox 8">
            <a:extLst>
              <a:ext uri="{FF2B5EF4-FFF2-40B4-BE49-F238E27FC236}">
                <a16:creationId xmlns:a16="http://schemas.microsoft.com/office/drawing/2014/main" id="{084B4439-C165-41B3-835B-E353B4A25B46}"/>
              </a:ext>
            </a:extLst>
          </p:cNvPr>
          <p:cNvSpPr txBox="1"/>
          <p:nvPr/>
        </p:nvSpPr>
        <p:spPr>
          <a:xfrm>
            <a:off x="3504744" y="1759271"/>
            <a:ext cx="1204882" cy="369332"/>
          </a:xfrm>
          <a:prstGeom prst="rect">
            <a:avLst/>
          </a:prstGeom>
          <a:noFill/>
        </p:spPr>
        <p:txBody>
          <a:bodyPr wrap="none" rtlCol="0">
            <a:spAutoFit/>
          </a:bodyPr>
          <a:lstStyle/>
          <a:p>
            <a:r>
              <a:rPr lang="en-GB" dirty="0"/>
              <a:t>paperwork</a:t>
            </a:r>
            <a:endParaRPr lang="en-US" dirty="0"/>
          </a:p>
        </p:txBody>
      </p:sp>
      <p:sp>
        <p:nvSpPr>
          <p:cNvPr id="10" name="TextBox 9">
            <a:extLst>
              <a:ext uri="{FF2B5EF4-FFF2-40B4-BE49-F238E27FC236}">
                <a16:creationId xmlns:a16="http://schemas.microsoft.com/office/drawing/2014/main" id="{16D02BA0-17DB-480A-A713-1A1BFDF6587A}"/>
              </a:ext>
            </a:extLst>
          </p:cNvPr>
          <p:cNvSpPr txBox="1"/>
          <p:nvPr/>
        </p:nvSpPr>
        <p:spPr>
          <a:xfrm>
            <a:off x="3826326" y="4672820"/>
            <a:ext cx="1900264" cy="369332"/>
          </a:xfrm>
          <a:prstGeom prst="rect">
            <a:avLst/>
          </a:prstGeom>
          <a:noFill/>
        </p:spPr>
        <p:txBody>
          <a:bodyPr wrap="none" rtlCol="0">
            <a:spAutoFit/>
          </a:bodyPr>
          <a:lstStyle/>
          <a:p>
            <a:r>
              <a:rPr lang="en-GB" dirty="0"/>
              <a:t>Poor maintenance</a:t>
            </a:r>
            <a:endParaRPr lang="en-US" dirty="0"/>
          </a:p>
        </p:txBody>
      </p:sp>
      <p:sp>
        <p:nvSpPr>
          <p:cNvPr id="11" name="TextBox 10">
            <a:extLst>
              <a:ext uri="{FF2B5EF4-FFF2-40B4-BE49-F238E27FC236}">
                <a16:creationId xmlns:a16="http://schemas.microsoft.com/office/drawing/2014/main" id="{D3C9F169-82B6-4D85-A208-F3D3352BB150}"/>
              </a:ext>
            </a:extLst>
          </p:cNvPr>
          <p:cNvSpPr txBox="1"/>
          <p:nvPr/>
        </p:nvSpPr>
        <p:spPr>
          <a:xfrm>
            <a:off x="4405060" y="3926234"/>
            <a:ext cx="1202893" cy="369332"/>
          </a:xfrm>
          <a:prstGeom prst="rect">
            <a:avLst/>
          </a:prstGeom>
          <a:noFill/>
        </p:spPr>
        <p:txBody>
          <a:bodyPr wrap="none" rtlCol="0">
            <a:spAutoFit/>
          </a:bodyPr>
          <a:lstStyle/>
          <a:p>
            <a:r>
              <a:rPr lang="en-GB" dirty="0"/>
              <a:t>Availability</a:t>
            </a:r>
            <a:endParaRPr lang="en-US" dirty="0"/>
          </a:p>
        </p:txBody>
      </p:sp>
      <p:sp>
        <p:nvSpPr>
          <p:cNvPr id="12" name="TextBox 11">
            <a:extLst>
              <a:ext uri="{FF2B5EF4-FFF2-40B4-BE49-F238E27FC236}">
                <a16:creationId xmlns:a16="http://schemas.microsoft.com/office/drawing/2014/main" id="{068275EA-85BA-48E6-BBEF-77D8D1EAADCE}"/>
              </a:ext>
            </a:extLst>
          </p:cNvPr>
          <p:cNvSpPr txBox="1"/>
          <p:nvPr/>
        </p:nvSpPr>
        <p:spPr>
          <a:xfrm>
            <a:off x="548105" y="4801181"/>
            <a:ext cx="612668" cy="369332"/>
          </a:xfrm>
          <a:prstGeom prst="rect">
            <a:avLst/>
          </a:prstGeom>
          <a:noFill/>
        </p:spPr>
        <p:txBody>
          <a:bodyPr wrap="none" rtlCol="0">
            <a:spAutoFit/>
          </a:bodyPr>
          <a:lstStyle/>
          <a:p>
            <a:r>
              <a:rPr lang="en-GB" dirty="0"/>
              <a:t>Staff</a:t>
            </a:r>
            <a:endParaRPr lang="en-US" dirty="0"/>
          </a:p>
        </p:txBody>
      </p:sp>
      <p:sp>
        <p:nvSpPr>
          <p:cNvPr id="13" name="TextBox 12">
            <a:extLst>
              <a:ext uri="{FF2B5EF4-FFF2-40B4-BE49-F238E27FC236}">
                <a16:creationId xmlns:a16="http://schemas.microsoft.com/office/drawing/2014/main" id="{5DC923E2-F5D2-4D33-8D38-4B43E5CECB3D}"/>
              </a:ext>
            </a:extLst>
          </p:cNvPr>
          <p:cNvSpPr txBox="1"/>
          <p:nvPr/>
        </p:nvSpPr>
        <p:spPr>
          <a:xfrm>
            <a:off x="1560914" y="4544732"/>
            <a:ext cx="1785553" cy="369332"/>
          </a:xfrm>
          <a:prstGeom prst="rect">
            <a:avLst/>
          </a:prstGeom>
          <a:noFill/>
        </p:spPr>
        <p:txBody>
          <a:bodyPr wrap="none" rtlCol="0">
            <a:spAutoFit/>
          </a:bodyPr>
          <a:lstStyle/>
          <a:p>
            <a:r>
              <a:rPr lang="en-GB" dirty="0"/>
              <a:t>Aging population</a:t>
            </a:r>
            <a:endParaRPr lang="en-US" dirty="0"/>
          </a:p>
        </p:txBody>
      </p:sp>
      <p:sp>
        <p:nvSpPr>
          <p:cNvPr id="14" name="TextBox 13">
            <a:extLst>
              <a:ext uri="{FF2B5EF4-FFF2-40B4-BE49-F238E27FC236}">
                <a16:creationId xmlns:a16="http://schemas.microsoft.com/office/drawing/2014/main" id="{EED4619B-08E8-4BBB-B927-751929D63EE9}"/>
              </a:ext>
            </a:extLst>
          </p:cNvPr>
          <p:cNvSpPr txBox="1"/>
          <p:nvPr/>
        </p:nvSpPr>
        <p:spPr>
          <a:xfrm>
            <a:off x="679711" y="3988662"/>
            <a:ext cx="962123" cy="369332"/>
          </a:xfrm>
          <a:prstGeom prst="rect">
            <a:avLst/>
          </a:prstGeom>
          <a:noFill/>
        </p:spPr>
        <p:txBody>
          <a:bodyPr wrap="none" rtlCol="0">
            <a:spAutoFit/>
          </a:bodyPr>
          <a:lstStyle/>
          <a:p>
            <a:r>
              <a:rPr lang="en-GB" dirty="0"/>
              <a:t>Sickness</a:t>
            </a:r>
            <a:endParaRPr lang="en-US" dirty="0"/>
          </a:p>
        </p:txBody>
      </p:sp>
      <p:cxnSp>
        <p:nvCxnSpPr>
          <p:cNvPr id="16" name="Straight Arrow Connector 15">
            <a:extLst>
              <a:ext uri="{FF2B5EF4-FFF2-40B4-BE49-F238E27FC236}">
                <a16:creationId xmlns:a16="http://schemas.microsoft.com/office/drawing/2014/main" id="{F8DFCADB-2B05-4B8C-8BD7-C1BC1D7D6BD8}"/>
              </a:ext>
            </a:extLst>
          </p:cNvPr>
          <p:cNvCxnSpPr/>
          <p:nvPr/>
        </p:nvCxnSpPr>
        <p:spPr>
          <a:xfrm>
            <a:off x="989351" y="1872154"/>
            <a:ext cx="178382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10D5E553-FA0E-41E0-933E-87A46AFAB607}"/>
              </a:ext>
            </a:extLst>
          </p:cNvPr>
          <p:cNvCxnSpPr/>
          <p:nvPr/>
        </p:nvCxnSpPr>
        <p:spPr>
          <a:xfrm>
            <a:off x="1344118" y="2483827"/>
            <a:ext cx="178382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C81DB7C-8820-441F-97BF-990A86AA317E}"/>
              </a:ext>
            </a:extLst>
          </p:cNvPr>
          <p:cNvCxnSpPr>
            <a:cxnSpLocks/>
          </p:cNvCxnSpPr>
          <p:nvPr/>
        </p:nvCxnSpPr>
        <p:spPr>
          <a:xfrm>
            <a:off x="3759494" y="2099505"/>
            <a:ext cx="103051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4E21FA42-7DA1-4CA2-8727-627D47A624F6}"/>
              </a:ext>
            </a:extLst>
          </p:cNvPr>
          <p:cNvCxnSpPr>
            <a:cxnSpLocks/>
          </p:cNvCxnSpPr>
          <p:nvPr/>
        </p:nvCxnSpPr>
        <p:spPr>
          <a:xfrm>
            <a:off x="706055" y="4304155"/>
            <a:ext cx="103530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EC94244E-4224-4B67-9EFC-AD9F231F8E45}"/>
              </a:ext>
            </a:extLst>
          </p:cNvPr>
          <p:cNvCxnSpPr>
            <a:cxnSpLocks/>
          </p:cNvCxnSpPr>
          <p:nvPr/>
        </p:nvCxnSpPr>
        <p:spPr>
          <a:xfrm flipV="1">
            <a:off x="706055" y="5088216"/>
            <a:ext cx="454717" cy="105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D48C5F0A-0C76-4633-89F5-58420443DF5C}"/>
              </a:ext>
            </a:extLst>
          </p:cNvPr>
          <p:cNvCxnSpPr>
            <a:cxnSpLocks/>
          </p:cNvCxnSpPr>
          <p:nvPr/>
        </p:nvCxnSpPr>
        <p:spPr>
          <a:xfrm flipH="1">
            <a:off x="4969902" y="2313269"/>
            <a:ext cx="11011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D929D8FA-4084-4D6F-AA21-AD6DD695ED74}"/>
              </a:ext>
            </a:extLst>
          </p:cNvPr>
          <p:cNvCxnSpPr>
            <a:cxnSpLocks/>
          </p:cNvCxnSpPr>
          <p:nvPr/>
        </p:nvCxnSpPr>
        <p:spPr>
          <a:xfrm flipH="1">
            <a:off x="4625476" y="1694770"/>
            <a:ext cx="12506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857A74C8-FA55-4903-B996-D398A5F9893E}"/>
              </a:ext>
            </a:extLst>
          </p:cNvPr>
          <p:cNvCxnSpPr>
            <a:cxnSpLocks/>
          </p:cNvCxnSpPr>
          <p:nvPr/>
        </p:nvCxnSpPr>
        <p:spPr>
          <a:xfrm flipH="1">
            <a:off x="4149696" y="4288283"/>
            <a:ext cx="11011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036370DA-90EE-4286-91A3-12F24816284D}"/>
              </a:ext>
            </a:extLst>
          </p:cNvPr>
          <p:cNvCxnSpPr>
            <a:cxnSpLocks/>
          </p:cNvCxnSpPr>
          <p:nvPr/>
        </p:nvCxnSpPr>
        <p:spPr>
          <a:xfrm flipH="1">
            <a:off x="3608512" y="5015766"/>
            <a:ext cx="18028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FAC6999-073D-4854-837F-B03C282D1BC0}"/>
              </a:ext>
            </a:extLst>
          </p:cNvPr>
          <p:cNvCxnSpPr>
            <a:cxnSpLocks/>
          </p:cNvCxnSpPr>
          <p:nvPr/>
        </p:nvCxnSpPr>
        <p:spPr>
          <a:xfrm flipH="1">
            <a:off x="1325105" y="4914064"/>
            <a:ext cx="144807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57F536DD-5FEE-45A0-BD6A-71E5DED0B053}"/>
              </a:ext>
            </a:extLst>
          </p:cNvPr>
          <p:cNvSpPr txBox="1"/>
          <p:nvPr/>
        </p:nvSpPr>
        <p:spPr>
          <a:xfrm>
            <a:off x="3490457" y="2473420"/>
            <a:ext cx="1606017" cy="369332"/>
          </a:xfrm>
          <a:prstGeom prst="rect">
            <a:avLst/>
          </a:prstGeom>
          <a:noFill/>
        </p:spPr>
        <p:txBody>
          <a:bodyPr wrap="none" rtlCol="0">
            <a:spAutoFit/>
          </a:bodyPr>
          <a:lstStyle/>
          <a:p>
            <a:r>
              <a:rPr lang="en-GB" dirty="0"/>
              <a:t>Long processes</a:t>
            </a:r>
            <a:endParaRPr lang="en-US" dirty="0"/>
          </a:p>
        </p:txBody>
      </p:sp>
      <p:cxnSp>
        <p:nvCxnSpPr>
          <p:cNvPr id="36" name="Straight Arrow Connector 35">
            <a:extLst>
              <a:ext uri="{FF2B5EF4-FFF2-40B4-BE49-F238E27FC236}">
                <a16:creationId xmlns:a16="http://schemas.microsoft.com/office/drawing/2014/main" id="{FFF6A8A9-A358-426E-BDB4-B83732DF6479}"/>
              </a:ext>
            </a:extLst>
          </p:cNvPr>
          <p:cNvCxnSpPr/>
          <p:nvPr/>
        </p:nvCxnSpPr>
        <p:spPr>
          <a:xfrm>
            <a:off x="3796346" y="2827762"/>
            <a:ext cx="14723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43528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a:t>
            </a:r>
            <a:endParaRPr lang="en-GB" dirty="0"/>
          </a:p>
        </p:txBody>
      </p:sp>
      <p:sp>
        <p:nvSpPr>
          <p:cNvPr id="3" name="Content Placeholder 2"/>
          <p:cNvSpPr>
            <a:spLocks noGrp="1"/>
          </p:cNvSpPr>
          <p:nvPr>
            <p:ph sz="quarter" idx="1"/>
          </p:nvPr>
        </p:nvSpPr>
        <p:spPr/>
        <p:txBody>
          <a:bodyPr/>
          <a:lstStyle/>
          <a:p>
            <a:pPr marL="0" indent="0">
              <a:buNone/>
            </a:pPr>
            <a:r>
              <a:rPr lang="en-GB" dirty="0">
                <a:hlinkClick r:id="rId2"/>
              </a:rPr>
              <a:t>https://</a:t>
            </a:r>
            <a:r>
              <a:rPr lang="en-GB" dirty="0" smtClean="0">
                <a:hlinkClick r:id="rId2"/>
              </a:rPr>
              <a:t>www.youtube.com/watch?v=bNDlg1h-za0</a:t>
            </a:r>
            <a:endParaRPr lang="en-GB" dirty="0" smtClean="0"/>
          </a:p>
          <a:p>
            <a:pPr marL="0" indent="0">
              <a:buNone/>
            </a:pPr>
            <a:r>
              <a:rPr lang="en-GB" dirty="0" smtClean="0"/>
              <a:t>Video</a:t>
            </a:r>
            <a:endParaRPr lang="en-GB" dirty="0"/>
          </a:p>
        </p:txBody>
      </p:sp>
    </p:spTree>
    <p:extLst>
      <p:ext uri="{BB962C8B-B14F-4D97-AF65-F5344CB8AC3E}">
        <p14:creationId xmlns:p14="http://schemas.microsoft.com/office/powerpoint/2010/main" val="156828764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1" y="1654672"/>
            <a:ext cx="1619250" cy="642938"/>
          </a:xfrm>
        </p:spPr>
        <p:txBody>
          <a:bodyPr/>
          <a:lstStyle/>
          <a:p>
            <a:pPr>
              <a:defRPr/>
            </a:pPr>
            <a:r>
              <a:rPr lang="en-GB" sz="2025" b="1" dirty="0">
                <a:effectLst>
                  <a:outerShdw blurRad="38100" dist="38100" dir="2700000" algn="tl">
                    <a:srgbClr val="000000">
                      <a:alpha val="43137"/>
                    </a:srgbClr>
                  </a:outerShdw>
                </a:effectLst>
              </a:rPr>
              <a:t>Five Whys?</a:t>
            </a:r>
          </a:p>
        </p:txBody>
      </p:sp>
      <p:sp>
        <p:nvSpPr>
          <p:cNvPr id="6" name="Slide Number Placeholder 3"/>
          <p:cNvSpPr>
            <a:spLocks noGrp="1"/>
          </p:cNvSpPr>
          <p:nvPr>
            <p:ph type="sldNum" sz="quarter" idx="12"/>
          </p:nvPr>
        </p:nvSpPr>
        <p:spPr>
          <a:xfrm>
            <a:off x="7110282" y="5089486"/>
            <a:ext cx="547818" cy="191533"/>
          </a:xfrm>
          <a:prstGeom prst="rect">
            <a:avLst/>
          </a:prstGeom>
        </p:spPr>
        <p:txBody>
          <a:bodyPr/>
          <a:lstStyle/>
          <a:p>
            <a:pPr>
              <a:defRPr/>
            </a:pPr>
            <a:fld id="{C592832C-B1A4-49F6-A5B6-E4FF4715E6E7}" type="slidenum">
              <a:rPr lang="en-GB" smtClean="0"/>
              <a:pPr>
                <a:defRPr/>
              </a:pPr>
              <a:t>17</a:t>
            </a:fld>
            <a:endParaRPr lang="en-GB" dirty="0"/>
          </a:p>
        </p:txBody>
      </p:sp>
      <p:pic>
        <p:nvPicPr>
          <p:cNvPr id="58370" name="Picture 2" descr="http://market-inc.com/wp-content/uploads/2013/05/five-why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67099" y="1807369"/>
            <a:ext cx="2899769" cy="2899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46058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83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to use the 5 Whys to drill down the causes identified in Fishbone</a:t>
            </a:r>
            <a:endParaRPr lang="en-GB" dirty="0"/>
          </a:p>
        </p:txBody>
      </p:sp>
      <p:sp>
        <p:nvSpPr>
          <p:cNvPr id="3" name="Content Placeholder 2"/>
          <p:cNvSpPr>
            <a:spLocks noGrp="1"/>
          </p:cNvSpPr>
          <p:nvPr>
            <p:ph sz="quarter" idx="1"/>
          </p:nvPr>
        </p:nvSpPr>
        <p:spPr/>
        <p:txBody>
          <a:bodyPr>
            <a:normAutofit/>
          </a:bodyPr>
          <a:lstStyle/>
          <a:p>
            <a:r>
              <a:rPr lang="en-GB" dirty="0"/>
              <a:t>The 5 Whys can be used individually or as a part of the fishbone (also known as the cause and effect or Ishikawa) diagram. </a:t>
            </a:r>
            <a:endParaRPr lang="en-GB" dirty="0" smtClean="0"/>
          </a:p>
          <a:p>
            <a:r>
              <a:rPr lang="en-GB" dirty="0"/>
              <a:t>The fishbone diagram helps you explore all potential or real causes that result in a single defect or failure. </a:t>
            </a:r>
            <a:endParaRPr lang="en-GB" dirty="0" smtClean="0"/>
          </a:p>
          <a:p>
            <a:r>
              <a:rPr lang="en-GB" dirty="0"/>
              <a:t>Once all inputs are established on the fishbone, you can use the 5 Whys technique to drill down to the root causes.</a:t>
            </a:r>
          </a:p>
          <a:p>
            <a:endParaRPr lang="en-GB" dirty="0"/>
          </a:p>
        </p:txBody>
      </p:sp>
    </p:spTree>
    <p:extLst>
      <p:ext uri="{BB962C8B-B14F-4D97-AF65-F5344CB8AC3E}">
        <p14:creationId xmlns:p14="http://schemas.microsoft.com/office/powerpoint/2010/main" val="34489480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Whys Technique</a:t>
            </a:r>
          </a:p>
        </p:txBody>
      </p:sp>
      <p:sp>
        <p:nvSpPr>
          <p:cNvPr id="3" name="Content Placeholder 2"/>
          <p:cNvSpPr>
            <a:spLocks noGrp="1"/>
          </p:cNvSpPr>
          <p:nvPr>
            <p:ph sz="quarter" idx="1"/>
          </p:nvPr>
        </p:nvSpPr>
        <p:spPr/>
        <p:txBody>
          <a:bodyPr>
            <a:normAutofit/>
          </a:bodyPr>
          <a:lstStyle/>
          <a:p>
            <a:r>
              <a:rPr lang="en-GB" sz="2800" dirty="0"/>
              <a:t>The 5 why strategy is a simple, effective tool for uncovering the root of a problem. You can use it in troubleshooting, problem solving and quality improvement initiatives.</a:t>
            </a:r>
          </a:p>
          <a:p>
            <a:r>
              <a:rPr lang="en-GB" sz="2800" dirty="0"/>
              <a:t>Start with a problem and ask why is it occurring. </a:t>
            </a:r>
          </a:p>
          <a:p>
            <a:r>
              <a:rPr lang="en-GB" sz="2800" dirty="0"/>
              <a:t>Continue the process until you’ve reach the problem’s root cause, and you can identify a counter-measure that prevents it from recurring.</a:t>
            </a:r>
          </a:p>
        </p:txBody>
      </p:sp>
    </p:spTree>
    <p:extLst>
      <p:ext uri="{BB962C8B-B14F-4D97-AF65-F5344CB8AC3E}">
        <p14:creationId xmlns:p14="http://schemas.microsoft.com/office/powerpoint/2010/main" val="13970521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Whys</a:t>
            </a:r>
            <a:endParaRPr lang="en-GB" dirty="0"/>
          </a:p>
        </p:txBody>
      </p:sp>
      <p:sp>
        <p:nvSpPr>
          <p:cNvPr id="3" name="Content Placeholder 2"/>
          <p:cNvSpPr>
            <a:spLocks noGrp="1"/>
          </p:cNvSpPr>
          <p:nvPr>
            <p:ph sz="quarter" idx="1"/>
          </p:nvPr>
        </p:nvSpPr>
        <p:spPr/>
        <p:txBody>
          <a:bodyPr/>
          <a:lstStyle/>
          <a:p>
            <a:r>
              <a:rPr lang="en-GB" dirty="0">
                <a:hlinkClick r:id="rId2"/>
              </a:rPr>
              <a:t>https://</a:t>
            </a:r>
            <a:r>
              <a:rPr lang="en-GB" dirty="0" smtClean="0">
                <a:hlinkClick r:id="rId2"/>
              </a:rPr>
              <a:t>www.youtube.com/watch?v=zvkYFZUsBnw</a:t>
            </a:r>
            <a:endParaRPr lang="en-GB" dirty="0" smtClean="0"/>
          </a:p>
          <a:p>
            <a:pPr marL="0" indent="0">
              <a:buNone/>
            </a:pPr>
            <a:r>
              <a:rPr lang="en-GB" dirty="0" smtClean="0"/>
              <a:t>video</a:t>
            </a:r>
            <a:endParaRPr lang="en-GB" dirty="0"/>
          </a:p>
        </p:txBody>
      </p:sp>
    </p:spTree>
    <p:extLst>
      <p:ext uri="{BB962C8B-B14F-4D97-AF65-F5344CB8AC3E}">
        <p14:creationId xmlns:p14="http://schemas.microsoft.com/office/powerpoint/2010/main" val="1829329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5 Whys… Linked to </a:t>
            </a:r>
            <a:r>
              <a:rPr lang="en-GB" dirty="0" smtClean="0"/>
              <a:t>NHS Activity</a:t>
            </a:r>
            <a:endParaRPr lang="en-GB" dirty="0"/>
          </a:p>
        </p:txBody>
      </p:sp>
      <p:sp>
        <p:nvSpPr>
          <p:cNvPr id="4" name="Content Placeholder 3"/>
          <p:cNvSpPr>
            <a:spLocks noGrp="1"/>
          </p:cNvSpPr>
          <p:nvPr>
            <p:ph sz="quarter" idx="1"/>
          </p:nvPr>
        </p:nvSpPr>
        <p:spPr/>
        <p:txBody>
          <a:bodyPr/>
          <a:lstStyle/>
          <a:p>
            <a:r>
              <a:rPr lang="en-GB" b="1" u="sng" dirty="0"/>
              <a:t>Activity</a:t>
            </a:r>
          </a:p>
          <a:p>
            <a:r>
              <a:rPr lang="en-GB" dirty="0"/>
              <a:t>More and more people are visiting Accident and Emergency departments and Minor Injury Units. This is stretching the ability of the departments to cope. Many of the visits are unavoidable.</a:t>
            </a:r>
          </a:p>
          <a:p>
            <a:r>
              <a:rPr lang="en-GB" dirty="0"/>
              <a:t>Discuss in more detail… (using the 5 why technique).</a:t>
            </a:r>
          </a:p>
        </p:txBody>
      </p:sp>
    </p:spTree>
    <p:extLst>
      <p:ext uri="{BB962C8B-B14F-4D97-AF65-F5344CB8AC3E}">
        <p14:creationId xmlns:p14="http://schemas.microsoft.com/office/powerpoint/2010/main" val="42860823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9368" y="597772"/>
            <a:ext cx="5485478" cy="626344"/>
          </a:xfrm>
        </p:spPr>
        <p:txBody>
          <a:bodyPr/>
          <a:lstStyle/>
          <a:p>
            <a:pPr>
              <a:defRPr/>
            </a:pPr>
            <a:r>
              <a:rPr lang="en-GB" sz="2025"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Five W’s</a:t>
            </a:r>
          </a:p>
        </p:txBody>
      </p:sp>
      <p:sp>
        <p:nvSpPr>
          <p:cNvPr id="3" name="Text Placeholder 2"/>
          <p:cNvSpPr>
            <a:spLocks noGrp="1"/>
          </p:cNvSpPr>
          <p:nvPr>
            <p:ph type="body" idx="1"/>
          </p:nvPr>
        </p:nvSpPr>
        <p:spPr>
          <a:xfrm>
            <a:off x="1083701" y="1291751"/>
            <a:ext cx="6688700" cy="402729"/>
          </a:xfrm>
        </p:spPr>
        <p:txBody>
          <a:bodyPr>
            <a:normAutofit fontScale="92500"/>
          </a:bodyPr>
          <a:lstStyle/>
          <a:p>
            <a:pPr eaLnBrk="1" hangingPunct="1">
              <a:spcBef>
                <a:spcPct val="0"/>
              </a:spcBef>
              <a:buFont typeface="Wingdings 2" pitchFamily="18" charset="2"/>
              <a:buNone/>
            </a:pPr>
            <a:r>
              <a:rPr lang="en-GB" altLang="en-US" sz="1575" dirty="0">
                <a:latin typeface="Arial" charset="0"/>
                <a:cs typeface="Arial" charset="0"/>
              </a:rPr>
              <a:t>You can use the following questions to describe almost any problem</a:t>
            </a:r>
          </a:p>
        </p:txBody>
      </p:sp>
      <p:sp>
        <p:nvSpPr>
          <p:cNvPr id="4" name="Content Placeholder 3"/>
          <p:cNvSpPr>
            <a:spLocks noGrp="1"/>
          </p:cNvSpPr>
          <p:nvPr>
            <p:ph sz="half" idx="2"/>
          </p:nvPr>
        </p:nvSpPr>
        <p:spPr>
          <a:xfrm>
            <a:off x="398206" y="1902542"/>
            <a:ext cx="7787149" cy="4571999"/>
          </a:xfrm>
        </p:spPr>
        <p:txBody>
          <a:bodyPr rtlCol="0">
            <a:normAutofit fontScale="92500" lnSpcReduction="20000"/>
          </a:bodyPr>
          <a:lstStyle/>
          <a:p>
            <a:pPr marL="246888" indent="-180023">
              <a:spcBef>
                <a:spcPts val="0"/>
              </a:spcBef>
              <a:buFont typeface="+mj-lt"/>
              <a:buAutoNum type="arabicPeriod"/>
              <a:defRPr/>
            </a:pPr>
            <a:r>
              <a:rPr lang="en-GB" sz="1600" dirty="0">
                <a:latin typeface="Arial" panose="020B0604020202020204" pitchFamily="34" charset="0"/>
                <a:cs typeface="Arial" panose="020B0604020202020204" pitchFamily="34" charset="0"/>
              </a:rPr>
              <a:t>Who is experiencing the problem?</a:t>
            </a:r>
          </a:p>
          <a:p>
            <a:pPr marL="246888" indent="-180023">
              <a:spcBef>
                <a:spcPts val="0"/>
              </a:spcBef>
              <a:buFont typeface="+mj-lt"/>
              <a:buAutoNum type="arabicPeriod"/>
              <a:defRPr/>
            </a:pPr>
            <a:r>
              <a:rPr lang="en-GB" sz="1600" dirty="0">
                <a:latin typeface="Arial" panose="020B0604020202020204" pitchFamily="34" charset="0"/>
                <a:cs typeface="Arial" panose="020B0604020202020204" pitchFamily="34" charset="0"/>
              </a:rPr>
              <a:t>What are the impacts /effects/symptoms .What is the scope of the problem?</a:t>
            </a:r>
          </a:p>
          <a:p>
            <a:pPr marL="246888" indent="-180023">
              <a:spcBef>
                <a:spcPts val="0"/>
              </a:spcBef>
              <a:buFont typeface="+mj-lt"/>
              <a:buAutoNum type="arabicPeriod"/>
              <a:defRPr/>
            </a:pPr>
            <a:r>
              <a:rPr lang="en-GB" sz="1600" dirty="0">
                <a:latin typeface="Arial" panose="020B0604020202020204" pitchFamily="34" charset="0"/>
                <a:cs typeface="Arial" panose="020B0604020202020204" pitchFamily="34" charset="0"/>
              </a:rPr>
              <a:t>When does the problem occur or when did it start happening?</a:t>
            </a:r>
          </a:p>
          <a:p>
            <a:pPr marL="246888" indent="-180023">
              <a:spcBef>
                <a:spcPts val="0"/>
              </a:spcBef>
              <a:buFont typeface="+mj-lt"/>
              <a:buAutoNum type="arabicPeriod"/>
              <a:defRPr/>
            </a:pPr>
            <a:r>
              <a:rPr lang="en-GB" sz="1600" dirty="0">
                <a:latin typeface="Arial" panose="020B0604020202020204" pitchFamily="34" charset="0"/>
                <a:cs typeface="Arial" panose="020B0604020202020204" pitchFamily="34" charset="0"/>
              </a:rPr>
              <a:t>Where does the problem occur?</a:t>
            </a:r>
          </a:p>
          <a:p>
            <a:pPr marL="246888" indent="-180023">
              <a:spcBef>
                <a:spcPts val="0"/>
              </a:spcBef>
              <a:buFont typeface="+mj-lt"/>
              <a:buAutoNum type="arabicPeriod"/>
              <a:defRPr/>
            </a:pPr>
            <a:r>
              <a:rPr lang="en-GB" sz="1600" dirty="0">
                <a:latin typeface="Arial" panose="020B0604020202020204" pitchFamily="34" charset="0"/>
                <a:cs typeface="Arial" panose="020B0604020202020204" pitchFamily="34" charset="0"/>
              </a:rPr>
              <a:t>Why did the error happen?</a:t>
            </a:r>
          </a:p>
          <a:p>
            <a:pPr>
              <a:spcBef>
                <a:spcPct val="0"/>
              </a:spcBef>
            </a:pPr>
            <a:endParaRPr lang="en-GB" altLang="en-US" sz="1800" dirty="0" smtClean="0"/>
          </a:p>
          <a:p>
            <a:pPr>
              <a:spcBef>
                <a:spcPct val="0"/>
              </a:spcBef>
            </a:pPr>
            <a:r>
              <a:rPr lang="en-GB" altLang="en-US" sz="1800" dirty="0" smtClean="0"/>
              <a:t>Let’s </a:t>
            </a:r>
            <a:r>
              <a:rPr lang="en-GB" altLang="en-US" sz="1800" dirty="0"/>
              <a:t>look at an example problem and try to describe it using the 5 </a:t>
            </a:r>
            <a:r>
              <a:rPr lang="en-GB" altLang="en-US" sz="1800" dirty="0" err="1"/>
              <a:t>Ws</a:t>
            </a:r>
            <a:r>
              <a:rPr lang="en-GB" altLang="en-US" sz="1800" dirty="0"/>
              <a:t>. </a:t>
            </a:r>
          </a:p>
          <a:p>
            <a:pPr>
              <a:spcBef>
                <a:spcPct val="0"/>
              </a:spcBef>
            </a:pPr>
            <a:endParaRPr lang="en-GB" altLang="en-US" sz="1800" dirty="0"/>
          </a:p>
          <a:p>
            <a:pPr>
              <a:spcBef>
                <a:spcPct val="0"/>
              </a:spcBef>
            </a:pPr>
            <a:r>
              <a:rPr lang="en-GB" altLang="en-US" sz="1800" dirty="0"/>
              <a:t>“There’s a loud whining noise coming from my computer“</a:t>
            </a:r>
          </a:p>
          <a:p>
            <a:pPr>
              <a:spcBef>
                <a:spcPct val="0"/>
              </a:spcBef>
            </a:pPr>
            <a:endParaRPr lang="en-GB" altLang="en-US" sz="1800" dirty="0"/>
          </a:p>
          <a:p>
            <a:pPr>
              <a:spcBef>
                <a:spcPct val="0"/>
              </a:spcBef>
            </a:pPr>
            <a:r>
              <a:rPr lang="en-GB" altLang="en-US" sz="1800" dirty="0"/>
              <a:t>    Who is experiencing the problem?-  </a:t>
            </a:r>
            <a:r>
              <a:rPr lang="en-GB" altLang="en-US" sz="1800" i="1" dirty="0"/>
              <a:t>Everyone in the room with the computer</a:t>
            </a:r>
          </a:p>
          <a:p>
            <a:pPr>
              <a:spcBef>
                <a:spcPct val="0"/>
              </a:spcBef>
            </a:pPr>
            <a:r>
              <a:rPr lang="en-GB" altLang="en-US" sz="1800" dirty="0"/>
              <a:t>    What are the effects/symptoms - </a:t>
            </a:r>
            <a:r>
              <a:rPr lang="en-GB" altLang="en-US" sz="1800" i="1" dirty="0"/>
              <a:t>Loud high pitched whining noise even when the speakers are muted</a:t>
            </a:r>
          </a:p>
          <a:p>
            <a:pPr>
              <a:spcBef>
                <a:spcPct val="0"/>
              </a:spcBef>
            </a:pPr>
            <a:r>
              <a:rPr lang="en-GB" altLang="en-US" sz="1800" dirty="0"/>
              <a:t>    When does the problem occur or when did it start happening? - </a:t>
            </a:r>
            <a:r>
              <a:rPr lang="en-GB" altLang="en-US" sz="1800" i="1" dirty="0"/>
              <a:t>Started happening about a week ago, for the last 2 years it was fine. It isn’t constant, it mostly happens when I’m watching movies or running certain programs with animations</a:t>
            </a:r>
          </a:p>
          <a:p>
            <a:pPr>
              <a:spcBef>
                <a:spcPct val="0"/>
              </a:spcBef>
            </a:pPr>
            <a:r>
              <a:rPr lang="en-GB" altLang="en-US" sz="1800" dirty="0"/>
              <a:t>    Where does the problem occur? - </a:t>
            </a:r>
            <a:r>
              <a:rPr lang="en-GB" altLang="en-US" sz="1800" i="1" dirty="0"/>
              <a:t>The sound seems to be loudest above the left touchpad of the laptop</a:t>
            </a:r>
          </a:p>
          <a:p>
            <a:pPr>
              <a:spcBef>
                <a:spcPct val="0"/>
              </a:spcBef>
            </a:pPr>
            <a:r>
              <a:rPr lang="en-GB" altLang="en-US" sz="1800" dirty="0"/>
              <a:t>    Why did the error happen? - </a:t>
            </a:r>
            <a:r>
              <a:rPr lang="en-GB" altLang="en-US" sz="1800" i="1" dirty="0"/>
              <a:t>Component failing, squeaky moving parts like fans or the Hard Drive, not enough power to certain parts, vibration</a:t>
            </a:r>
          </a:p>
          <a:p>
            <a:pPr marL="66866" indent="0">
              <a:spcBef>
                <a:spcPts val="0"/>
              </a:spcBef>
              <a:buNone/>
              <a:defRP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3547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0" end="10"/>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11" end="1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1" end="11"/>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2" end="12"/>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13" end="1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3" end="13"/>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14" end="1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4" end="1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sz="quarter" idx="1"/>
          </p:nvPr>
        </p:nvSpPr>
        <p:spPr/>
        <p:txBody>
          <a:bodyPr/>
          <a:lstStyle/>
          <a:p>
            <a:r>
              <a:rPr lang="en-GB" dirty="0" smtClean="0"/>
              <a:t>Why we need to find the causes behind problems identified</a:t>
            </a:r>
          </a:p>
          <a:p>
            <a:r>
              <a:rPr lang="en-GB" dirty="0" smtClean="0"/>
              <a:t>Fishbone/Cause &amp; Effect/Ishikawa Diagram</a:t>
            </a:r>
          </a:p>
          <a:p>
            <a:r>
              <a:rPr lang="en-GB"/>
              <a:t>Five Whys</a:t>
            </a:r>
          </a:p>
          <a:p>
            <a:endParaRPr lang="en-GB" dirty="0"/>
          </a:p>
        </p:txBody>
      </p:sp>
    </p:spTree>
    <p:extLst>
      <p:ext uri="{BB962C8B-B14F-4D97-AF65-F5344CB8AC3E}">
        <p14:creationId xmlns:p14="http://schemas.microsoft.com/office/powerpoint/2010/main" val="102611316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139</TotalTime>
  <Words>2490</Words>
  <Application>Microsoft Office PowerPoint</Application>
  <PresentationFormat>On-screen Show (4:3)</PresentationFormat>
  <Paragraphs>254</Paragraphs>
  <Slides>23</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Arial Black</vt:lpstr>
      <vt:lpstr>Calibri</vt:lpstr>
      <vt:lpstr>Franklin Gothic Book</vt:lpstr>
      <vt:lpstr>Perpetua</vt:lpstr>
      <vt:lpstr>Tahoma</vt:lpstr>
      <vt:lpstr>Wingdings 2</vt:lpstr>
      <vt:lpstr>Equity</vt:lpstr>
      <vt:lpstr>Discovering the cause of problems</vt:lpstr>
      <vt:lpstr>Objectives</vt:lpstr>
      <vt:lpstr>Why use the Fishbone and Five Whys?</vt:lpstr>
      <vt:lpstr>PowerPoint Presentation</vt:lpstr>
      <vt:lpstr>Cause &amp; Effect Diagram?</vt:lpstr>
      <vt:lpstr>Process</vt:lpstr>
      <vt:lpstr>Basic Layout of a                                  Cause &amp; Effect Diagram</vt:lpstr>
      <vt:lpstr>Identification of Causes in Categories</vt:lpstr>
      <vt:lpstr>Example 1 Fishbone</vt:lpstr>
      <vt:lpstr>       The cause-effect fishbone diagram for scratched sanitary ware </vt:lpstr>
      <vt:lpstr>Exercise - Pairs 15 min</vt:lpstr>
      <vt:lpstr>Cause &amp; Effect Diagram Example</vt:lpstr>
      <vt:lpstr>Benefits of using a Cause &amp; Effect Diagram?</vt:lpstr>
      <vt:lpstr>PowerPoint Presentation</vt:lpstr>
      <vt:lpstr>PowerPoint Presentation</vt:lpstr>
      <vt:lpstr>Video</vt:lpstr>
      <vt:lpstr>Five Whys?</vt:lpstr>
      <vt:lpstr>How to use the 5 Whys to drill down the causes identified in Fishbone</vt:lpstr>
      <vt:lpstr>5 Whys Technique</vt:lpstr>
      <vt:lpstr>5 Whys</vt:lpstr>
      <vt:lpstr>5 Whys… Linked to NHS Activity</vt:lpstr>
      <vt:lpstr>Five W’s</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Discovering the cause of problems</dc:title>
  <dc:creator>Anthony Burns</dc:creator>
  <cp:lastModifiedBy>UWTSD</cp:lastModifiedBy>
  <cp:revision>20</cp:revision>
  <dcterms:created xsi:type="dcterms:W3CDTF">2018-09-05T11:10:28Z</dcterms:created>
  <dcterms:modified xsi:type="dcterms:W3CDTF">2019-03-11T10:59:38Z</dcterms:modified>
</cp:coreProperties>
</file>