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vml" ContentType="application/vnd.openxmlformats-officedocument.vmlDrawing"/>
  <Default Extension="gif" ContentType="image/gif"/>
  <Default Extension="docx" ContentType="application/vnd.openxmlformats-officedocument.wordprocessingml.document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95" d="100"/>
          <a:sy n="195" d="100"/>
        </p:scale>
        <p:origin x="-292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image" Target="../media/image16.png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9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9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9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9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7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9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jpeg"/><Relationship Id="rId3" Type="http://schemas.openxmlformats.org/officeDocument/2006/relationships/image" Target="../media/image7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5"/>
          <p:cNvGrpSpPr/>
          <p:nvPr/>
        </p:nvGrpSpPr>
        <p:grpSpPr>
          <a:xfrm>
            <a:off x="0" y="0"/>
            <a:ext cx="1581220" cy="6858000"/>
            <a:chOff x="134471" y="0"/>
            <a:chExt cx="1581220" cy="6858000"/>
          </a:xfrm>
        </p:grpSpPr>
        <p:pic>
          <p:nvPicPr>
            <p:cNvPr id="7" name="Picture 6" descr="Overlay-Blank.jpg"/>
            <p:cNvPicPr>
              <a:picLocks noChangeAspect="1"/>
            </p:cNvPicPr>
            <p:nvPr userDrawn="1"/>
          </p:nvPicPr>
          <p:blipFill>
            <a:blip r:embed="rId2"/>
            <a:srcRect l="1471" r="83676"/>
            <a:stretch>
              <a:fillRect/>
            </a:stretch>
          </p:blipFill>
          <p:spPr>
            <a:xfrm>
              <a:off x="134471" y="0"/>
              <a:ext cx="1358153" cy="6858000"/>
            </a:xfrm>
            <a:prstGeom prst="rect">
              <a:avLst/>
            </a:prstGeom>
          </p:spPr>
        </p:pic>
        <p:pic>
          <p:nvPicPr>
            <p:cNvPr id="9" name="Picture 8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1447800" y="0"/>
              <a:ext cx="267891" cy="6858000"/>
            </a:xfrm>
            <a:prstGeom prst="rect">
              <a:avLst/>
            </a:prstGeom>
          </p:spPr>
        </p:pic>
      </p:grpSp>
      <p:grpSp>
        <p:nvGrpSpPr>
          <p:cNvPr id="11" name="Group 16"/>
          <p:cNvGrpSpPr/>
          <p:nvPr/>
        </p:nvGrpSpPr>
        <p:grpSpPr>
          <a:xfrm>
            <a:off x="7546266" y="0"/>
            <a:ext cx="1597734" cy="6858000"/>
            <a:chOff x="7413812" y="0"/>
            <a:chExt cx="1597734" cy="685800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r="85125"/>
            <a:stretch>
              <a:fillRect/>
            </a:stretch>
          </p:blipFill>
          <p:spPr>
            <a:xfrm>
              <a:off x="7651376" y="0"/>
              <a:ext cx="1360170" cy="6858000"/>
            </a:xfrm>
            <a:prstGeom prst="rect">
              <a:avLst/>
            </a:prstGeom>
          </p:spPr>
        </p:pic>
        <p:pic>
          <p:nvPicPr>
            <p:cNvPr id="10" name="Picture 9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7413812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4200" y="3693645"/>
            <a:ext cx="5446713" cy="1470025"/>
          </a:xfrm>
        </p:spPr>
        <p:txBody>
          <a:bodyPr anchor="b" anchorCtr="0"/>
          <a:lstStyle>
            <a:lvl1pPr>
              <a:lnSpc>
                <a:spcPts val="6800"/>
              </a:lnSpc>
              <a:defRPr sz="6500">
                <a:latin typeface="+mj-lt"/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54200" y="5204011"/>
            <a:ext cx="5446713" cy="851647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57800" y="6356350"/>
            <a:ext cx="2133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52600" y="6356350"/>
            <a:ext cx="2895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pic>
        <p:nvPicPr>
          <p:cNvPr id="15" name="Picture 14" descr="HR-Col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4480" y="4841209"/>
            <a:ext cx="6035040" cy="340391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9" name="Picture 8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5"/>
          <p:cNvGrpSpPr/>
          <p:nvPr/>
        </p:nvGrpSpPr>
        <p:grpSpPr>
          <a:xfrm>
            <a:off x="0" y="0"/>
            <a:ext cx="1581220" cy="6858000"/>
            <a:chOff x="134471" y="0"/>
            <a:chExt cx="1581220" cy="6858000"/>
          </a:xfrm>
        </p:grpSpPr>
        <p:pic>
          <p:nvPicPr>
            <p:cNvPr id="7" name="Picture 6" descr="Overlay-Blank.jpg"/>
            <p:cNvPicPr>
              <a:picLocks noChangeAspect="1"/>
            </p:cNvPicPr>
            <p:nvPr userDrawn="1"/>
          </p:nvPicPr>
          <p:blipFill>
            <a:blip r:embed="rId2"/>
            <a:srcRect l="1471" r="83676"/>
            <a:stretch>
              <a:fillRect/>
            </a:stretch>
          </p:blipFill>
          <p:spPr>
            <a:xfrm>
              <a:off x="134471" y="0"/>
              <a:ext cx="1358153" cy="6858000"/>
            </a:xfrm>
            <a:prstGeom prst="rect">
              <a:avLst/>
            </a:prstGeom>
          </p:spPr>
        </p:pic>
        <p:pic>
          <p:nvPicPr>
            <p:cNvPr id="9" name="Picture 8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1447800" y="0"/>
              <a:ext cx="267891" cy="6858000"/>
            </a:xfrm>
            <a:prstGeom prst="rect">
              <a:avLst/>
            </a:prstGeom>
          </p:spPr>
        </p:pic>
      </p:grpSp>
      <p:grpSp>
        <p:nvGrpSpPr>
          <p:cNvPr id="11" name="Group 16"/>
          <p:cNvGrpSpPr/>
          <p:nvPr/>
        </p:nvGrpSpPr>
        <p:grpSpPr>
          <a:xfrm>
            <a:off x="7546266" y="0"/>
            <a:ext cx="1597734" cy="6858000"/>
            <a:chOff x="7413812" y="0"/>
            <a:chExt cx="1597734" cy="685800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r="85125"/>
            <a:stretch>
              <a:fillRect/>
            </a:stretch>
          </p:blipFill>
          <p:spPr>
            <a:xfrm>
              <a:off x="7651376" y="0"/>
              <a:ext cx="1360170" cy="6858000"/>
            </a:xfrm>
            <a:prstGeom prst="rect">
              <a:avLst/>
            </a:prstGeom>
          </p:spPr>
        </p:pic>
        <p:pic>
          <p:nvPicPr>
            <p:cNvPr id="10" name="Picture 9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7413812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4200" y="3693645"/>
            <a:ext cx="5446713" cy="1470025"/>
          </a:xfrm>
        </p:spPr>
        <p:txBody>
          <a:bodyPr anchor="b" anchorCtr="0"/>
          <a:lstStyle>
            <a:lvl1pPr>
              <a:lnSpc>
                <a:spcPts val="6800"/>
              </a:lnSpc>
              <a:defRPr sz="6500">
                <a:latin typeface="+mj-lt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54200" y="5204011"/>
            <a:ext cx="5446713" cy="851647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57800" y="6356350"/>
            <a:ext cx="2133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52600" y="6356350"/>
            <a:ext cx="2895600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pic>
        <p:nvPicPr>
          <p:cNvPr id="15" name="Picture 14" descr="HR-Col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4480" y="4841209"/>
            <a:ext cx="6035040" cy="340391"/>
          </a:xfrm>
          <a:prstGeom prst="rect">
            <a:avLst/>
          </a:prstGeom>
        </p:spPr>
      </p:pic>
      <p:sp>
        <p:nvSpPr>
          <p:cNvPr id="14" name="Picture Placeholder 13"/>
          <p:cNvSpPr>
            <a:spLocks noGrp="1"/>
          </p:cNvSpPr>
          <p:nvPr>
            <p:ph type="pic" sz="quarter" idx="12"/>
          </p:nvPr>
        </p:nvSpPr>
        <p:spPr>
          <a:xfrm>
            <a:off x="3307977" y="950260"/>
            <a:ext cx="2528046" cy="2528046"/>
          </a:xfrm>
          <a:prstGeom prst="ellipse">
            <a:avLst/>
          </a:prstGeom>
          <a:solidFill>
            <a:schemeClr val="bg1">
              <a:lumMod val="85000"/>
            </a:schemeClr>
          </a:solidFill>
          <a:ln w="101600">
            <a:noFill/>
            <a:miter lim="800000"/>
          </a:ln>
          <a:effectLst>
            <a:innerShdw blurRad="762000">
              <a:schemeClr val="accent1">
                <a:alpha val="80000"/>
              </a:schemeClr>
            </a:innerShdw>
            <a:softEdge rad="317500"/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2400"/>
              </a:spcBef>
              <a:buClr>
                <a:schemeClr val="accent1">
                  <a:lumMod val="60000"/>
                  <a:lumOff val="40000"/>
                </a:schemeClr>
              </a:buClr>
              <a:buFont typeface="Candara" pitchFamily="34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4200" y="1851212"/>
            <a:ext cx="5446714" cy="1730375"/>
          </a:xfrm>
        </p:spPr>
        <p:txBody>
          <a:bodyPr anchor="b" anchorCtr="0"/>
          <a:lstStyle>
            <a:lvl1pPr algn="ctr">
              <a:lnSpc>
                <a:spcPts val="6800"/>
              </a:lnSpc>
              <a:defRPr sz="6500" b="0" cap="none" baseline="0">
                <a:latin typeface="+mj-lt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4200" y="3576918"/>
            <a:ext cx="5446714" cy="829982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9"/>
          <p:cNvGrpSpPr/>
          <p:nvPr/>
        </p:nvGrpSpPr>
        <p:grpSpPr>
          <a:xfrm>
            <a:off x="0" y="0"/>
            <a:ext cx="9144000" cy="1191256"/>
            <a:chOff x="0" y="0"/>
            <a:chExt cx="9144000" cy="1191256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b="85555"/>
            <a:stretch>
              <a:fillRect/>
            </a:stretch>
          </p:blipFill>
          <p:spPr>
            <a:xfrm>
              <a:off x="0" y="0"/>
              <a:ext cx="9144000" cy="990600"/>
            </a:xfrm>
            <a:prstGeom prst="rect">
              <a:avLst/>
            </a:prstGeom>
          </p:spPr>
        </p:pic>
        <p:pic>
          <p:nvPicPr>
            <p:cNvPr id="9" name="Picture 8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V="1">
              <a:off x="0" y="923365"/>
              <a:ext cx="9144000" cy="267891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 flipV="1">
            <a:off x="0" y="5666744"/>
            <a:ext cx="9144000" cy="1191256"/>
            <a:chOff x="0" y="0"/>
            <a:chExt cx="9144000" cy="1191256"/>
          </a:xfrm>
        </p:grpSpPr>
        <p:pic>
          <p:nvPicPr>
            <p:cNvPr id="12" name="Picture 11" descr="Overlay-Blank.jpg"/>
            <p:cNvPicPr>
              <a:picLocks noChangeAspect="1"/>
            </p:cNvPicPr>
            <p:nvPr userDrawn="1"/>
          </p:nvPicPr>
          <p:blipFill>
            <a:blip r:embed="rId2"/>
            <a:srcRect b="85555"/>
            <a:stretch>
              <a:fillRect/>
            </a:stretch>
          </p:blipFill>
          <p:spPr>
            <a:xfrm>
              <a:off x="0" y="0"/>
              <a:ext cx="9144000" cy="990600"/>
            </a:xfrm>
            <a:prstGeom prst="rect">
              <a:avLst/>
            </a:prstGeom>
          </p:spPr>
        </p:pic>
        <p:pic>
          <p:nvPicPr>
            <p:cNvPr id="13" name="Picture 12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V="1">
              <a:off x="0" y="923365"/>
              <a:ext cx="9144000" cy="267891"/>
            </a:xfrm>
            <a:prstGeom prst="rect">
              <a:avLst/>
            </a:prstGeom>
          </p:spPr>
        </p:pic>
      </p:grpSp>
      <p:pic>
        <p:nvPicPr>
          <p:cNvPr id="14" name="Picture 13" descr="HR-Color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4480" y="3258805"/>
            <a:ext cx="6035040" cy="340391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9" name="Picture 8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10" name="Picture 9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92162" y="1774825"/>
            <a:ext cx="3566160" cy="430371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6534" y="1774825"/>
            <a:ext cx="3566160" cy="430371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11" name="Picture 10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12" name="Picture 11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7240" y="1879320"/>
            <a:ext cx="3566160" cy="63976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7240" y="2590799"/>
            <a:ext cx="3566160" cy="3487739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66048" y="1879320"/>
            <a:ext cx="3566160" cy="639762"/>
          </a:xfrm>
        </p:spPr>
        <p:txBody>
          <a:bodyPr anchor="b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280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66048" y="2590799"/>
            <a:ext cx="3566160" cy="3487739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  <p:pic>
        <p:nvPicPr>
          <p:cNvPr id="14" name="Picture 13" descr="Overlay-HorizontalBridge.jpg"/>
          <p:cNvPicPr>
            <a:picLocks noChangeAspect="1"/>
          </p:cNvPicPr>
          <p:nvPr/>
        </p:nvPicPr>
        <p:blipFill>
          <a:blip r:embed="rId3"/>
          <a:srcRect t="23425" r="61031" b="39764"/>
          <a:stretch>
            <a:fillRect/>
          </a:stretch>
        </p:blipFill>
        <p:spPr>
          <a:xfrm>
            <a:off x="4766048" y="2460812"/>
            <a:ext cx="3563348" cy="9861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</p:pic>
      <p:pic>
        <p:nvPicPr>
          <p:cNvPr id="15" name="Picture 14" descr="Overlay-HorizontalBridge.jpg"/>
          <p:cNvPicPr>
            <a:picLocks noChangeAspect="1"/>
          </p:cNvPicPr>
          <p:nvPr/>
        </p:nvPicPr>
        <p:blipFill>
          <a:blip r:embed="rId3"/>
          <a:srcRect t="23425" r="61031" b="39764"/>
          <a:stretch>
            <a:fillRect/>
          </a:stretch>
        </p:blipFill>
        <p:spPr>
          <a:xfrm>
            <a:off x="780052" y="2460812"/>
            <a:ext cx="3563348" cy="9861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7" name="Picture 6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8" name="Picture 7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Blan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1"/>
          <p:cNvGrpSpPr/>
          <p:nvPr/>
        </p:nvGrpSpPr>
        <p:grpSpPr>
          <a:xfrm>
            <a:off x="4267200" y="0"/>
            <a:ext cx="4876800" cy="6858000"/>
            <a:chOff x="4267200" y="0"/>
            <a:chExt cx="4876800" cy="6858000"/>
          </a:xfrm>
        </p:grpSpPr>
        <p:pic>
          <p:nvPicPr>
            <p:cNvPr id="9" name="Picture 8" descr="Overlay-Blank.jpg"/>
            <p:cNvPicPr>
              <a:picLocks noChangeAspect="1"/>
            </p:cNvPicPr>
            <p:nvPr userDrawn="1"/>
          </p:nvPicPr>
          <p:blipFill>
            <a:blip r:embed="rId2"/>
            <a:srcRect l="4302" r="46875"/>
            <a:stretch>
              <a:fillRect/>
            </a:stretch>
          </p:blipFill>
          <p:spPr>
            <a:xfrm>
              <a:off x="4495800" y="0"/>
              <a:ext cx="4648200" cy="6858000"/>
            </a:xfrm>
            <a:prstGeom prst="rect">
              <a:avLst/>
            </a:prstGeom>
          </p:spPr>
        </p:pic>
        <p:pic>
          <p:nvPicPr>
            <p:cNvPr id="10" name="Picture 9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4267200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3612776" cy="1537447"/>
          </a:xfrm>
        </p:spPr>
        <p:txBody>
          <a:bodyPr anchor="b"/>
          <a:lstStyle>
            <a:lvl1pPr algn="ctr">
              <a:lnSpc>
                <a:spcPct val="100000"/>
              </a:lnSpc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5859" y="381001"/>
            <a:ext cx="3813174" cy="5697537"/>
          </a:xfrm>
        </p:spPr>
        <p:txBody>
          <a:bodyPr>
            <a:normAutofit/>
          </a:bodyPr>
          <a:lstStyle>
            <a:lvl1pPr>
              <a:defRPr sz="2400" b="0"/>
            </a:lvl1pPr>
            <a:lvl2pPr>
              <a:defRPr sz="2200" b="0"/>
            </a:lvl2pPr>
            <a:lvl3pPr>
              <a:defRPr sz="2000" b="0"/>
            </a:lvl3pPr>
            <a:lvl4pPr>
              <a:defRPr sz="1800" b="0"/>
            </a:lvl4pPr>
            <a:lvl5pPr>
              <a:defRPr sz="1800" b="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2209801"/>
            <a:ext cx="3612776" cy="32004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 b="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7200" y="6356350"/>
            <a:ext cx="609600" cy="365125"/>
          </a:xfrm>
        </p:spPr>
        <p:txBody>
          <a:bodyPr/>
          <a:lstStyle>
            <a:lvl1pPr algn="ctr">
              <a:defRPr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Blan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3612822" cy="1536192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0" kern="120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73625" y="381000"/>
            <a:ext cx="3813175" cy="5697538"/>
          </a:xfrm>
          <a:solidFill>
            <a:schemeClr val="bg1">
              <a:lumMod val="85000"/>
            </a:schemeClr>
          </a:solidFill>
          <a:ln w="101600">
            <a:solidFill>
              <a:schemeClr val="accent1">
                <a:lumMod val="40000"/>
                <a:lumOff val="60000"/>
                <a:alpha val="40000"/>
              </a:schemeClr>
            </a:solidFill>
            <a:miter lim="800000"/>
          </a:ln>
          <a:effectLst>
            <a:innerShdw blurRad="457200">
              <a:schemeClr val="accent1">
                <a:alpha val="80000"/>
              </a:schemeClr>
            </a:innerShdw>
            <a:softEdge rad="3175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9984" y="2209799"/>
            <a:ext cx="3613792" cy="322262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600"/>
              </a:spcBef>
              <a:buNone/>
              <a:defRPr sz="18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400"/>
              </a:spcBef>
              <a:buClr>
                <a:schemeClr val="accent1">
                  <a:lumMod val="60000"/>
                  <a:lumOff val="40000"/>
                </a:schemeClr>
              </a:buClr>
              <a:buFont typeface="Candara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8"/>
          <p:cNvGrpSpPr/>
          <p:nvPr/>
        </p:nvGrpSpPr>
        <p:grpSpPr>
          <a:xfrm>
            <a:off x="4267200" y="0"/>
            <a:ext cx="4876800" cy="6858000"/>
            <a:chOff x="4267200" y="0"/>
            <a:chExt cx="4876800" cy="6858000"/>
          </a:xfrm>
        </p:grpSpPr>
        <p:pic>
          <p:nvPicPr>
            <p:cNvPr id="10" name="Picture 9" descr="Overlay-Blank.jpg"/>
            <p:cNvPicPr>
              <a:picLocks noChangeAspect="1"/>
            </p:cNvPicPr>
            <p:nvPr userDrawn="1"/>
          </p:nvPicPr>
          <p:blipFill>
            <a:blip r:embed="rId2"/>
            <a:srcRect l="4302" r="46875"/>
            <a:stretch>
              <a:fillRect/>
            </a:stretch>
          </p:blipFill>
          <p:spPr>
            <a:xfrm>
              <a:off x="4495800" y="0"/>
              <a:ext cx="4648200" cy="6858000"/>
            </a:xfrm>
            <a:prstGeom prst="rect">
              <a:avLst/>
            </a:prstGeom>
          </p:spPr>
        </p:pic>
        <p:pic>
          <p:nvPicPr>
            <p:cNvPr id="11" name="Picture 10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 flipH="1">
              <a:off x="4267200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09600"/>
            <a:ext cx="3612822" cy="1536192"/>
          </a:xfr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600" b="0" kern="1200">
                <a:solidFill>
                  <a:schemeClr val="tx2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73625" y="381000"/>
            <a:ext cx="3813175" cy="5697538"/>
          </a:xfrm>
          <a:solidFill>
            <a:schemeClr val="bg1">
              <a:lumMod val="85000"/>
            </a:schemeClr>
          </a:solidFill>
          <a:ln w="101600">
            <a:noFill/>
            <a:miter lim="800000"/>
          </a:ln>
          <a:effectLst>
            <a:innerShdw blurRad="457200">
              <a:schemeClr val="tx1">
                <a:lumMod val="50000"/>
                <a:lumOff val="50000"/>
                <a:alpha val="80000"/>
              </a:schemeClr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9984" y="2209799"/>
            <a:ext cx="3613792" cy="322262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spcBef>
                <a:spcPts val="600"/>
              </a:spcBef>
              <a:buNone/>
              <a:defRPr sz="1800" b="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2400"/>
              </a:spcBef>
              <a:buClr>
                <a:schemeClr val="accent1">
                  <a:lumMod val="60000"/>
                  <a:lumOff val="40000"/>
                </a:schemeClr>
              </a:buClr>
              <a:buFont typeface="Candara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372650"/>
            <a:ext cx="9144000" cy="5485350"/>
            <a:chOff x="0" y="1372650"/>
            <a:chExt cx="9144000" cy="548535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t="23333"/>
            <a:stretch>
              <a:fillRect/>
            </a:stretch>
          </p:blipFill>
          <p:spPr>
            <a:xfrm>
              <a:off x="0" y="1600200"/>
              <a:ext cx="9144000" cy="5257800"/>
            </a:xfrm>
            <a:prstGeom prst="rect">
              <a:avLst/>
            </a:prstGeom>
          </p:spPr>
        </p:pic>
        <p:pic>
          <p:nvPicPr>
            <p:cNvPr id="9" name="Picture 8" descr="Overlay-Horizont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0" y="1372650"/>
              <a:ext cx="9144000" cy="26789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0"/>
            <a:ext cx="7696200" cy="6858000"/>
            <a:chOff x="0" y="0"/>
            <a:chExt cx="7696200" cy="6858000"/>
          </a:xfrm>
        </p:grpSpPr>
        <p:pic>
          <p:nvPicPr>
            <p:cNvPr id="8" name="Picture 7" descr="Overlay-Blank.jpg"/>
            <p:cNvPicPr>
              <a:picLocks noChangeAspect="1"/>
            </p:cNvPicPr>
            <p:nvPr userDrawn="1"/>
          </p:nvPicPr>
          <p:blipFill>
            <a:blip r:embed="rId2"/>
            <a:srcRect l="1471" r="16862"/>
            <a:stretch>
              <a:fillRect/>
            </a:stretch>
          </p:blipFill>
          <p:spPr>
            <a:xfrm>
              <a:off x="0" y="0"/>
              <a:ext cx="7467600" cy="6858000"/>
            </a:xfrm>
            <a:prstGeom prst="rect">
              <a:avLst/>
            </a:prstGeom>
          </p:spPr>
        </p:pic>
        <p:pic>
          <p:nvPicPr>
            <p:cNvPr id="9" name="Picture 8" descr="Overlay-VerticalBridge.jpg"/>
            <p:cNvPicPr>
              <a:picLocks noChangeAspect="1"/>
            </p:cNvPicPr>
            <p:nvPr userDrawn="1"/>
          </p:nvPicPr>
          <p:blipFill>
            <a:blip r:embed="rId3"/>
            <a:stretch>
              <a:fillRect/>
            </a:stretch>
          </p:blipFill>
          <p:spPr>
            <a:xfrm>
              <a:off x="7428309" y="0"/>
              <a:ext cx="267891" cy="6858000"/>
            </a:xfrm>
            <a:prstGeom prst="rect">
              <a:avLst/>
            </a:prstGeom>
          </p:spPr>
        </p:pic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0" y="381001"/>
            <a:ext cx="1447800" cy="56975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381001"/>
            <a:ext cx="6705600" cy="5697537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92162" y="40341"/>
            <a:ext cx="7570787" cy="141194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2162" y="1761565"/>
            <a:ext cx="7570787" cy="42896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5181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AAB5D3FF-F77C-6B48-A0FD-9C99A35E5D5E}" type="datetimeFigureOut">
              <a:rPr lang="en-US" smtClean="0"/>
              <a:t>12/11/2013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67200" y="6356350"/>
            <a:ext cx="60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fld id="{07751ED1-062C-234E-ABF0-6802C8EE375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2035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ctr" defTabSz="914400" rtl="0" eaLnBrk="1" latinLnBrk="0" hangingPunct="1">
        <a:lnSpc>
          <a:spcPts val="6000"/>
        </a:lnSpc>
        <a:spcBef>
          <a:spcPct val="0"/>
        </a:spcBef>
        <a:buNone/>
        <a:defRPr sz="5400" kern="1200">
          <a:solidFill>
            <a:schemeClr val="tx2"/>
          </a:solidFill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400"/>
        </a:spcBef>
        <a:buClr>
          <a:schemeClr val="accent1">
            <a:lumMod val="60000"/>
            <a:lumOff val="40000"/>
          </a:schemeClr>
        </a:buClr>
        <a:buFont typeface="Candara" pitchFamily="34" charset="0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tx2"/>
        </a:buClr>
        <a:buFont typeface="Candara" pitchFamily="34" charset="0"/>
        <a:buChar char="•"/>
        <a:defRPr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Font typeface="Candara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tx2"/>
        </a:buClr>
        <a:buFont typeface="Candara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Font typeface="Candara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Font typeface="Arial" pitchFamily="34" charset="0"/>
        <a:buChar char="•"/>
        <a:defRPr lang="en-US" sz="2000" kern="1200" dirty="0" smtClean="0">
          <a:solidFill>
            <a:schemeClr val="tx2"/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lang="en-US" sz="2000" kern="1200" dirty="0" smtClean="0">
          <a:solidFill>
            <a:schemeClr val="tx2"/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Font typeface="Arial" pitchFamily="34" charset="0"/>
        <a:buChar char="•"/>
        <a:defRPr lang="en-US" sz="2000" kern="1200" dirty="0" smtClean="0">
          <a:solidFill>
            <a:schemeClr val="tx2"/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lang="en-US" sz="2000" kern="1200" dirty="0" smtClean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4" Type="http://schemas.openxmlformats.org/officeDocument/2006/relationships/image" Target="../media/image13.jpe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4" Type="http://schemas.openxmlformats.org/officeDocument/2006/relationships/image" Target="../media/image14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2.docx"/><Relationship Id="rId4" Type="http://schemas.openxmlformats.org/officeDocument/2006/relationships/image" Target="../media/image15.png"/><Relationship Id="rId5" Type="http://schemas.openxmlformats.org/officeDocument/2006/relationships/package" Target="../embeddings/Microsoft_Word_Document3.docx"/><Relationship Id="rId6" Type="http://schemas.openxmlformats.org/officeDocument/2006/relationships/image" Target="../media/image16.png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4" Type="http://schemas.openxmlformats.org/officeDocument/2006/relationships/image" Target="../media/image19.jpeg"/><Relationship Id="rId5" Type="http://schemas.openxmlformats.org/officeDocument/2006/relationships/image" Target="../media/image20.jpe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Rosanna Sutton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539" y="3407489"/>
            <a:ext cx="2608548" cy="1736643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</p:spTree>
    <p:extLst>
      <p:ext uri="{BB962C8B-B14F-4D97-AF65-F5344CB8AC3E}">
        <p14:creationId xmlns:p14="http://schemas.microsoft.com/office/powerpoint/2010/main" val="3422152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7999" y="445649"/>
            <a:ext cx="8101949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b="1" dirty="0"/>
              <a:t>Observation is a common method for data collection, both in scientific and healthcare research</a:t>
            </a:r>
          </a:p>
          <a:p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/>
              <a:t>Observation involves being close to things, such that the observer is in a position to directly perceive and record specific aspects of the environment under study</a:t>
            </a:r>
            <a:endParaRPr lang="en-GB" dirty="0"/>
          </a:p>
          <a:p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/>
              <a:t>The advantage of observational data collection over questionnaires and interviews in human research is that the researcher is in a position to see and hear how people actually act </a:t>
            </a:r>
            <a:endParaRPr lang="en-US" b="1" dirty="0" smtClean="0"/>
          </a:p>
          <a:p>
            <a:pPr lvl="0"/>
            <a:endParaRPr lang="en-GB" dirty="0"/>
          </a:p>
          <a:p>
            <a:r>
              <a:rPr lang="en-US" b="1" dirty="0"/>
              <a:t> 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40562" y="3140635"/>
            <a:ext cx="836897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Different Approaches to Observation  </a:t>
            </a:r>
            <a:endParaRPr lang="en-GB" b="1" u="sng" dirty="0"/>
          </a:p>
          <a:p>
            <a:r>
              <a:rPr lang="en-US" b="1" dirty="0"/>
              <a:t> </a:t>
            </a:r>
            <a:endParaRPr lang="en-GB" dirty="0"/>
          </a:p>
          <a:p>
            <a:r>
              <a:rPr lang="en-GB" b="1" dirty="0"/>
              <a:t>Depending on phenomenon we are studying and the research questions being asked, one or more of a number of different observational approaches may be employed in the data collection:-</a:t>
            </a:r>
          </a:p>
          <a:p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/>
              <a:t>who is to make the observations</a:t>
            </a:r>
            <a:endParaRPr lang="en-GB" dirty="0"/>
          </a:p>
          <a:p>
            <a:pPr lvl="0"/>
            <a:r>
              <a:rPr lang="en-US" b="1" dirty="0"/>
              <a:t>the settings in which the observations are made</a:t>
            </a:r>
            <a:endParaRPr lang="en-GB" dirty="0"/>
          </a:p>
          <a:p>
            <a:pPr lvl="0"/>
            <a:r>
              <a:rPr lang="en-US" b="1" dirty="0"/>
              <a:t>the use of  instrumentation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3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4461" y="283380"/>
            <a:ext cx="851876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Self-observation or outside observer?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US" b="1" dirty="0"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 </a:t>
            </a:r>
            <a:endParaRPr lang="en-GB" dirty="0"/>
          </a:p>
          <a:p>
            <a:r>
              <a:rPr lang="en-GB" b="1" dirty="0"/>
              <a:t>When research involves observation of human subjects, self-observation becomes possible and at times can be advantageous</a:t>
            </a:r>
          </a:p>
          <a:p>
            <a:r>
              <a:rPr lang="en-GB" b="1" dirty="0"/>
              <a:t> 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Settings in which observation is conducted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 </a:t>
            </a:r>
            <a:endParaRPr lang="en-GB" b="1" dirty="0"/>
          </a:p>
          <a:p>
            <a:pPr lvl="0"/>
            <a:r>
              <a:rPr lang="en-GB" b="1" dirty="0"/>
              <a:t>Some disciplines such as astronomy and geography, focus on </a:t>
            </a:r>
            <a:r>
              <a:rPr lang="en-GB" b="1" dirty="0" smtClean="0"/>
              <a:t>phenomena</a:t>
            </a:r>
            <a:endParaRPr lang="en-GB" b="1" dirty="0"/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Other disciplines such as chemistry and anatomy are studied in either the laboratory or natural </a:t>
            </a:r>
            <a:r>
              <a:rPr lang="en-GB" b="1" dirty="0" smtClean="0"/>
              <a:t>settings</a:t>
            </a:r>
            <a:endParaRPr lang="en-GB" b="1" dirty="0"/>
          </a:p>
          <a:p>
            <a:r>
              <a:rPr lang="en-GB" b="1" dirty="0"/>
              <a:t> </a:t>
            </a:r>
          </a:p>
        </p:txBody>
      </p:sp>
      <p:sp>
        <p:nvSpPr>
          <p:cNvPr id="3" name="Rectangle 2"/>
          <p:cNvSpPr/>
          <p:nvPr/>
        </p:nvSpPr>
        <p:spPr>
          <a:xfrm>
            <a:off x="280051" y="4011215"/>
            <a:ext cx="847317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b="1" dirty="0"/>
              <a:t>General advantages of lab environments is that we can impose a considerable degree of control over extraneous variables </a:t>
            </a:r>
            <a:endParaRPr lang="en-GB" b="1" dirty="0" smtClean="0"/>
          </a:p>
          <a:p>
            <a:pPr lvl="0"/>
            <a:r>
              <a:rPr lang="en-GB" b="1" dirty="0"/>
              <a:t> </a:t>
            </a:r>
          </a:p>
          <a:p>
            <a:pPr lvl="0"/>
            <a:r>
              <a:rPr lang="en-GB" b="1" dirty="0"/>
              <a:t>Equipment for facilitating or recording observations is more readily available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Disadvantage with lab settings is that the phenomenon being observed may change in an artificial </a:t>
            </a:r>
            <a:r>
              <a:rPr lang="en-GB" b="1" dirty="0" smtClean="0"/>
              <a:t>setting</a:t>
            </a:r>
            <a:endParaRPr lang="en-GB" b="1" dirty="0"/>
          </a:p>
          <a:p>
            <a:r>
              <a:rPr lang="en-US" b="1" dirty="0"/>
              <a:t> </a:t>
            </a:r>
            <a:endParaRPr lang="en-GB" dirty="0"/>
          </a:p>
          <a:p>
            <a:r>
              <a:rPr lang="en-US" b="1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89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0307" y="449208"/>
            <a:ext cx="8342923" cy="45243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Unaided </a:t>
            </a:r>
            <a:r>
              <a:rPr lang="en-US" b="1" dirty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observation or the use of instrumentation?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/>
              <a:t>The accurate observation of a variety of phenomena is possible through unaided senses </a:t>
            </a:r>
            <a:endParaRPr lang="en-US" b="1" dirty="0" smtClean="0"/>
          </a:p>
          <a:p>
            <a:pPr lvl="0"/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/>
              <a:t>Other phenomena may be inaccessible to unaided observation </a:t>
            </a:r>
            <a:endParaRPr lang="en-US" b="1" dirty="0" smtClean="0"/>
          </a:p>
          <a:p>
            <a:pPr lvl="0"/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/>
              <a:t>Some events are complex and occur with speed, which can be recorded using a video, which greatly enhances the accuracy of observation </a:t>
            </a:r>
            <a:endParaRPr lang="en-US" b="1" dirty="0" smtClean="0"/>
          </a:p>
          <a:p>
            <a:pPr lvl="0"/>
            <a:r>
              <a:rPr lang="en-US" b="1" dirty="0"/>
              <a:t> </a:t>
            </a:r>
            <a:endParaRPr lang="en-GB" dirty="0"/>
          </a:p>
          <a:p>
            <a:pPr lvl="0"/>
            <a:r>
              <a:rPr lang="en-US" b="1" dirty="0"/>
              <a:t>Use of instruments may distort the event being observed. This may require expertise in using complex instrument and a strong theoretical background to separate ‘artifacts' from useful data and interpret the observations</a:t>
            </a:r>
            <a:endParaRPr lang="en-GB" dirty="0"/>
          </a:p>
          <a:p>
            <a:r>
              <a:rPr lang="en-US" b="1" dirty="0"/>
              <a:t> </a:t>
            </a:r>
            <a:endParaRPr lang="en-GB" dirty="0"/>
          </a:p>
          <a:p>
            <a:r>
              <a:rPr lang="en-US" b="1" dirty="0"/>
              <a:t> </a:t>
            </a:r>
            <a:r>
              <a:rPr lang="en-US" b="1" dirty="0" err="1"/>
              <a:t>javascript:void</a:t>
            </a:r>
            <a:r>
              <a:rPr lang="en-US" b="1" dirty="0"/>
              <a:t>(0);</a:t>
            </a:r>
            <a:endParaRPr lang="en-GB" dirty="0"/>
          </a:p>
          <a:p>
            <a:r>
              <a:rPr lang="en-US" b="1" dirty="0"/>
              <a:t> </a:t>
            </a:r>
            <a:endParaRPr lang="en-GB" dirty="0"/>
          </a:p>
        </p:txBody>
      </p:sp>
      <p:pic>
        <p:nvPicPr>
          <p:cNvPr id="3" name="Picture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77" y="4113497"/>
            <a:ext cx="2133600" cy="2590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716" y="4113497"/>
            <a:ext cx="1980223" cy="2681979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  <p:pic>
        <p:nvPicPr>
          <p:cNvPr id="5" name="Picture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268503"/>
            <a:ext cx="2082149" cy="2309446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</p:spTree>
    <p:extLst>
      <p:ext uri="{BB962C8B-B14F-4D97-AF65-F5344CB8AC3E}">
        <p14:creationId xmlns:p14="http://schemas.microsoft.com/office/powerpoint/2010/main" val="700394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8666" y="-274220"/>
            <a:ext cx="832989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 </a:t>
            </a:r>
            <a:endParaRPr lang="en-GB" dirty="0"/>
          </a:p>
          <a:p>
            <a:r>
              <a:rPr lang="en-GB" b="1" dirty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Observer Roles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There are various positions observers may take in relation to observing e.g. human behaviour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The fundamental issue is the extent to which the observer becomes involved or participants in the events being observed</a:t>
            </a:r>
          </a:p>
          <a:p>
            <a:r>
              <a:rPr lang="en-GB" b="1" dirty="0"/>
              <a:t> </a:t>
            </a:r>
          </a:p>
          <a:p>
            <a:r>
              <a:rPr lang="en-GB" b="1" dirty="0">
                <a:solidFill>
                  <a:srgbClr val="FF0000"/>
                </a:solidFill>
              </a:rPr>
              <a:t>There are 4 main roles:</a:t>
            </a:r>
            <a:r>
              <a:rPr lang="en-GB" b="1" dirty="0" smtClean="0">
                <a:solidFill>
                  <a:srgbClr val="FF0000"/>
                </a:solidFill>
              </a:rPr>
              <a:t>-</a:t>
            </a:r>
            <a:endParaRPr lang="en-GB" b="1" dirty="0">
              <a:solidFill>
                <a:srgbClr val="FF0000"/>
              </a:solidFill>
            </a:endParaRPr>
          </a:p>
          <a:p>
            <a:pPr lvl="0"/>
            <a:r>
              <a:rPr lang="en-GB" b="1" dirty="0"/>
              <a:t>complete participant</a:t>
            </a:r>
          </a:p>
          <a:p>
            <a:pPr lvl="0"/>
            <a:r>
              <a:rPr lang="en-GB" b="1" dirty="0"/>
              <a:t>participant as observer</a:t>
            </a:r>
          </a:p>
          <a:p>
            <a:pPr lvl="0"/>
            <a:r>
              <a:rPr lang="en-GB" b="1" dirty="0"/>
              <a:t>observer as participant</a:t>
            </a:r>
          </a:p>
          <a:p>
            <a:pPr lvl="0"/>
            <a:r>
              <a:rPr lang="en-GB" b="1" dirty="0"/>
              <a:t>complete observer</a:t>
            </a:r>
          </a:p>
        </p:txBody>
      </p:sp>
      <p:sp>
        <p:nvSpPr>
          <p:cNvPr id="3" name="Rectangle 2"/>
          <p:cNvSpPr/>
          <p:nvPr/>
        </p:nvSpPr>
        <p:spPr>
          <a:xfrm>
            <a:off x="188872" y="3860096"/>
            <a:ext cx="868159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00FF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1)   Complete observer </a:t>
            </a:r>
            <a:endParaRPr lang="en-GB" b="1" dirty="0">
              <a:solidFill>
                <a:srgbClr val="0000FF"/>
              </a:solidFill>
            </a:endParaRP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Assumes the role of participant in the setting under investigation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Does not normally disclose his/her intent to other participants 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Reason for this is to minimise any changes in behaviour of other participants as a result of being observer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Can border on the edge of unethical practice</a:t>
            </a:r>
          </a:p>
          <a:p>
            <a:r>
              <a:rPr lang="en-GB" b="1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071664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9333" y="149929"/>
            <a:ext cx="8883488" cy="17543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00FF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2)    Participant as observer</a:t>
            </a:r>
            <a:endParaRPr lang="en-GB" b="1" dirty="0">
              <a:solidFill>
                <a:srgbClr val="0000FF"/>
              </a:solidFill>
            </a:endParaRP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Participates fully in the situation under study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Discloses his/her identity and purpose to other </a:t>
            </a:r>
            <a:r>
              <a:rPr lang="en-GB" b="1" dirty="0" smtClean="0"/>
              <a:t>participants</a:t>
            </a:r>
            <a:endParaRPr lang="en-GB" b="1" dirty="0"/>
          </a:p>
          <a:p>
            <a:r>
              <a:rPr lang="en-GB" b="1" dirty="0"/>
              <a:t> </a:t>
            </a:r>
          </a:p>
        </p:txBody>
      </p:sp>
      <p:sp>
        <p:nvSpPr>
          <p:cNvPr id="3" name="Rectangle 2"/>
          <p:cNvSpPr/>
          <p:nvPr/>
        </p:nvSpPr>
        <p:spPr>
          <a:xfrm>
            <a:off x="240974" y="2136339"/>
            <a:ext cx="860343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00FF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3) Observer as participant</a:t>
            </a:r>
            <a:endParaRPr lang="en-GB" b="1" dirty="0">
              <a:solidFill>
                <a:srgbClr val="0000FF"/>
              </a:solidFill>
            </a:endParaRP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Makes no pretence of participation – but interacts with other participants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Observer obtains permission to record events and observe people, whilst interacting with others</a:t>
            </a:r>
          </a:p>
          <a:p>
            <a:r>
              <a:rPr lang="en-GB" b="1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240974" y="4167664"/>
            <a:ext cx="853179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00FF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4) Complete observer</a:t>
            </a:r>
            <a:endParaRPr lang="en-GB" b="1" dirty="0">
              <a:solidFill>
                <a:srgbClr val="0000FF"/>
              </a:solidFill>
            </a:endParaRP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Does not interact with other participants at all 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Does not disclose identity or purpose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Observers can use a structured schedule for making observations </a:t>
            </a:r>
          </a:p>
          <a:p>
            <a:r>
              <a:rPr lang="en-GB" b="1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59663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2359" y="146877"/>
            <a:ext cx="87923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Observation in Qualitative Field Research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 </a:t>
            </a:r>
          </a:p>
          <a:p>
            <a:r>
              <a:rPr lang="en-GB" b="1" dirty="0"/>
              <a:t>Data collection in the context of qualitative field research is concerned with providing authentic pictures and reports of individuals functioning in their natural environments</a:t>
            </a:r>
          </a:p>
          <a:p>
            <a:r>
              <a:rPr lang="en-GB" b="1" dirty="0"/>
              <a:t> </a:t>
            </a:r>
          </a:p>
        </p:txBody>
      </p:sp>
      <p:sp>
        <p:nvSpPr>
          <p:cNvPr id="3" name="Rectangle 2"/>
          <p:cNvSpPr/>
          <p:nvPr/>
        </p:nvSpPr>
        <p:spPr>
          <a:xfrm>
            <a:off x="182359" y="1887218"/>
            <a:ext cx="864902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Features </a:t>
            </a:r>
            <a:r>
              <a:rPr lang="en-GB" b="1" dirty="0">
                <a:solidFill>
                  <a:srgbClr val="FF0000"/>
                </a:solidFill>
              </a:rPr>
              <a:t>for approaching field research: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Investigator should establish proximity with the subjects in both the physical and social scene </a:t>
            </a:r>
            <a:endParaRPr lang="en-GB" b="1" dirty="0" smtClean="0"/>
          </a:p>
          <a:p>
            <a:pPr lvl="0"/>
            <a:endParaRPr lang="en-GB" b="1" dirty="0"/>
          </a:p>
          <a:p>
            <a:pPr lvl="0"/>
            <a:r>
              <a:rPr lang="en-GB" b="1" dirty="0" smtClean="0"/>
              <a:t>Report </a:t>
            </a:r>
            <a:r>
              <a:rPr lang="en-GB" b="1" dirty="0"/>
              <a:t>should be truthful </a:t>
            </a:r>
            <a:endParaRPr lang="en-GB" b="1" dirty="0" smtClean="0"/>
          </a:p>
          <a:p>
            <a:pPr lvl="0"/>
            <a:endParaRPr lang="en-GB" b="1" dirty="0"/>
          </a:p>
          <a:p>
            <a:pPr lvl="0"/>
            <a:r>
              <a:rPr lang="en-GB" b="1" dirty="0" smtClean="0"/>
              <a:t>Data </a:t>
            </a:r>
            <a:r>
              <a:rPr lang="en-GB" b="1" dirty="0"/>
              <a:t>should contain a large amount of ‘pure’ description of action, people and activities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/>
              <a:t>Data should contain direct quotations from participants. Note-taking, audio and visual recordings are appropriate for conveying the actual situation  </a:t>
            </a:r>
          </a:p>
        </p:txBody>
      </p:sp>
    </p:spTree>
    <p:extLst>
      <p:ext uri="{BB962C8B-B14F-4D97-AF65-F5344CB8AC3E}">
        <p14:creationId xmlns:p14="http://schemas.microsoft.com/office/powerpoint/2010/main" val="13901149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3077" y="243851"/>
            <a:ext cx="8629487" cy="5909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Observation of Quantitative Research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 </a:t>
            </a:r>
          </a:p>
          <a:p>
            <a:r>
              <a:rPr lang="en-GB" b="1" dirty="0"/>
              <a:t>With non-human phenomena, quantitative approaches are more relevant</a:t>
            </a:r>
          </a:p>
          <a:p>
            <a:r>
              <a:rPr lang="en-GB" b="1" dirty="0"/>
              <a:t> </a:t>
            </a:r>
          </a:p>
          <a:p>
            <a:r>
              <a:rPr lang="en-GB" b="1" dirty="0"/>
              <a:t>Features of observations in context of quantitative research:-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>
                <a:solidFill>
                  <a:srgbClr val="0000FF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Observer Roles</a:t>
            </a:r>
            <a:endParaRPr lang="en-GB" b="1" dirty="0">
              <a:solidFill>
                <a:srgbClr val="0000FF"/>
              </a:solidFill>
            </a:endParaRPr>
          </a:p>
          <a:p>
            <a:r>
              <a:rPr lang="en-GB" b="1" dirty="0"/>
              <a:t> </a:t>
            </a:r>
          </a:p>
          <a:p>
            <a:r>
              <a:rPr lang="en-GB" b="1" dirty="0"/>
              <a:t>Observer attempts to be objective and detached if possible. Therefore observer as ‘Participant’ or ‘Complete Observer’ roles are most suited for quantitative approaches</a:t>
            </a:r>
          </a:p>
          <a:p>
            <a:r>
              <a:rPr lang="en-GB" b="1" dirty="0"/>
              <a:t> 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>
                <a:solidFill>
                  <a:srgbClr val="0000FF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Definition of Relevant Variables</a:t>
            </a:r>
            <a:endParaRPr lang="en-GB" b="1" dirty="0">
              <a:solidFill>
                <a:srgbClr val="0000FF"/>
              </a:solidFill>
            </a:endParaRPr>
          </a:p>
          <a:p>
            <a:r>
              <a:rPr lang="en-GB" b="1" dirty="0"/>
              <a:t> </a:t>
            </a:r>
          </a:p>
          <a:p>
            <a:r>
              <a:rPr lang="en-GB" b="1" dirty="0"/>
              <a:t>Must specify precisely what aspect of an object, event or human behaviour the investigator intends to study and observe</a:t>
            </a:r>
          </a:p>
          <a:p>
            <a:r>
              <a:rPr lang="en-GB" b="1" dirty="0"/>
              <a:t> </a:t>
            </a:r>
          </a:p>
          <a:p>
            <a:r>
              <a:rPr lang="en-GB" b="1" dirty="0"/>
              <a:t> </a:t>
            </a:r>
          </a:p>
          <a:p>
            <a:pPr lvl="0"/>
            <a:r>
              <a:rPr lang="en-GB" b="1" dirty="0">
                <a:solidFill>
                  <a:srgbClr val="0000FF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Observation &amp; Structure</a:t>
            </a:r>
            <a:endParaRPr lang="en-GB" b="1" dirty="0">
              <a:solidFill>
                <a:srgbClr val="0000FF"/>
              </a:solidFill>
            </a:endParaRPr>
          </a:p>
          <a:p>
            <a:r>
              <a:rPr lang="en-GB" b="1" dirty="0"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 </a:t>
            </a:r>
            <a:endParaRPr lang="en-GB" b="1" dirty="0"/>
          </a:p>
          <a:p>
            <a:r>
              <a:rPr lang="en-GB" b="1" dirty="0"/>
              <a:t>Preferable to have the maximum level of control and </a:t>
            </a:r>
            <a:r>
              <a:rPr lang="en-GB" b="1" dirty="0" smtClean="0"/>
              <a:t>structure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63167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58357335"/>
              </p:ext>
            </p:extLst>
          </p:nvPr>
        </p:nvGraphicFramePr>
        <p:xfrm>
          <a:off x="1732409" y="735310"/>
          <a:ext cx="5900615" cy="45780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cument" r:id="rId3" imgW="5626100" imgH="4699000" progId="Word.Document.12">
                  <p:embed/>
                </p:oleObj>
              </mc:Choice>
              <mc:Fallback>
                <p:oleObj name="Document" r:id="rId3" imgW="5626100" imgH="46990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32409" y="735310"/>
                        <a:ext cx="5900615" cy="45780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72181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0647447"/>
              </p:ext>
            </p:extLst>
          </p:nvPr>
        </p:nvGraphicFramePr>
        <p:xfrm>
          <a:off x="1900767" y="563847"/>
          <a:ext cx="5505836" cy="27316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Document" r:id="rId3" imgW="6286500" imgH="3086100" progId="Word.Document.12">
                  <p:embed/>
                </p:oleObj>
              </mc:Choice>
              <mc:Fallback>
                <p:oleObj name="Document" r:id="rId3" imgW="6286500" imgH="30861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900767" y="563847"/>
                        <a:ext cx="5505836" cy="27316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8512991"/>
              </p:ext>
            </p:extLst>
          </p:nvPr>
        </p:nvGraphicFramePr>
        <p:xfrm>
          <a:off x="1952869" y="3470083"/>
          <a:ext cx="5453734" cy="32908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cument" r:id="rId5" imgW="6019800" imgH="3759200" progId="Word.Document.12">
                  <p:embed/>
                </p:oleObj>
              </mc:Choice>
              <mc:Fallback>
                <p:oleObj name="Document" r:id="rId5" imgW="6019800" imgH="37592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952869" y="3470083"/>
                        <a:ext cx="5453734" cy="32908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62002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33" y="214435"/>
            <a:ext cx="3606800" cy="22479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  <p:pic>
        <p:nvPicPr>
          <p:cNvPr id="3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17635"/>
            <a:ext cx="3975100" cy="20447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  <p:pic>
        <p:nvPicPr>
          <p:cNvPr id="4" name="Picture 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06" y="3134946"/>
            <a:ext cx="3289300" cy="24638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  <p:pic>
        <p:nvPicPr>
          <p:cNvPr id="5" name="Picture 4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04279"/>
            <a:ext cx="3975100" cy="20447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ma14="http://schemas.microsoft.com/office/mac/drawingml/2011/main"/>
            </a:ext>
          </a:extLst>
        </p:spPr>
      </p:pic>
    </p:spTree>
    <p:extLst>
      <p:ext uri="{BB962C8B-B14F-4D97-AF65-F5344CB8AC3E}">
        <p14:creationId xmlns:p14="http://schemas.microsoft.com/office/powerpoint/2010/main" val="19905109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Infusion">
  <a:themeElements>
    <a:clrScheme name="Infusion">
      <a:dk1>
        <a:sysClr val="windowText" lastClr="000000"/>
      </a:dk1>
      <a:lt1>
        <a:sysClr val="window" lastClr="FFFFFF"/>
      </a:lt1>
      <a:dk2>
        <a:srgbClr val="2F1F58"/>
      </a:dk2>
      <a:lt2>
        <a:srgbClr val="B7A9E0"/>
      </a:lt2>
      <a:accent1>
        <a:srgbClr val="8C73D0"/>
      </a:accent1>
      <a:accent2>
        <a:srgbClr val="C2E8C4"/>
      </a:accent2>
      <a:accent3>
        <a:srgbClr val="C5A6E8"/>
      </a:accent3>
      <a:accent4>
        <a:srgbClr val="B45EC7"/>
      </a:accent4>
      <a:accent5>
        <a:srgbClr val="9FDAFB"/>
      </a:accent5>
      <a:accent6>
        <a:srgbClr val="95C5B0"/>
      </a:accent6>
      <a:hlink>
        <a:srgbClr val="744AE0"/>
      </a:hlink>
      <a:folHlink>
        <a:srgbClr val="8D8AD1"/>
      </a:folHlink>
    </a:clrScheme>
    <a:fontScheme name="Infusion">
      <a:majorFont>
        <a:latin typeface="Mistral"/>
        <a:ea typeface=""/>
        <a:cs typeface=""/>
        <a:font script="Jpan" typeface="ＤＦＰ行書体"/>
        <a:font script="Hans" typeface="宋体"/>
        <a:font script="Hant" typeface="新細明體"/>
      </a:majorFont>
      <a:minorFont>
        <a:latin typeface="Candara"/>
        <a:ea typeface=""/>
        <a:cs typeface=""/>
        <a:font script="Jpan" typeface="メイリオ"/>
        <a:font script="Hans" typeface="宋体"/>
        <a:font script="Hant" typeface="新細明體"/>
      </a:minorFont>
    </a:fontScheme>
    <a:fmtScheme name="Infusion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70000"/>
                <a:satMod val="300000"/>
                <a:lumMod val="125000"/>
              </a:schemeClr>
            </a:duotone>
          </a:blip>
          <a:tile tx="0" ty="0" sx="50000" sy="5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70000"/>
                <a:satMod val="120000"/>
              </a:schemeClr>
              <a:schemeClr val="phClr">
                <a:tint val="70000"/>
                <a:satMod val="135000"/>
              </a:schemeClr>
            </a:duotone>
          </a:blip>
          <a:tile tx="0" ty="0" sx="40000" sy="40000" flip="none" algn="tl"/>
        </a:blipFill>
      </a:fillStyleLst>
      <a:lnStyleLst>
        <a:ln w="38100" cap="flat" cmpd="sng" algn="ctr">
          <a:solidFill>
            <a:schemeClr val="phClr">
              <a:alpha val="70000"/>
              <a:satMod val="105000"/>
            </a:schemeClr>
          </a:solidFill>
          <a:prstDash val="solid"/>
          <a:miter/>
        </a:ln>
        <a:ln w="50800" cap="flat" cmpd="sng" algn="ctr">
          <a:solidFill>
            <a:schemeClr val="phClr">
              <a:alpha val="50000"/>
            </a:schemeClr>
          </a:solidFill>
          <a:prstDash val="solid"/>
          <a:miter/>
        </a:ln>
        <a:ln w="88900" cap="flat" cmpd="sng" algn="ctr">
          <a:solidFill>
            <a:schemeClr val="phClr">
              <a:alpha val="40000"/>
            </a:schemeClr>
          </a:solidFill>
          <a:prstDash val="solid"/>
          <a:miter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innerShdw blurRad="190500" dir="13500000">
              <a:srgbClr val="000000">
                <a:alpha val="50000"/>
              </a:srgbClr>
            </a:innerShdw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blipFill rotWithShape="1">
          <a:blip xmlns:r="http://schemas.openxmlformats.org/officeDocument/2006/relationships" r:embed="rId3">
            <a:duotone>
              <a:schemeClr val="phClr">
                <a:shade val="70000"/>
                <a:satMod val="500000"/>
                <a:lumMod val="50000"/>
              </a:schemeClr>
              <a:schemeClr val="phClr">
                <a:satMod val="800000"/>
                <a:lum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shade val="70000"/>
                <a:satMod val="500000"/>
                <a:lumMod val="50000"/>
              </a:schemeClr>
              <a:schemeClr val="phClr">
                <a:satMod val="800000"/>
                <a:lumMod val="250000"/>
              </a:schemeClr>
            </a:duotone>
          </a:blip>
          <a:stretch/>
        </a:blipFill>
        <a:blipFill rotWithShape="1">
          <a:blip xmlns:r="http://schemas.openxmlformats.org/officeDocument/2006/relationships" r:embed="rId5">
            <a:duotone>
              <a:schemeClr val="phClr">
                <a:shade val="70000"/>
                <a:satMod val="500000"/>
                <a:lumMod val="50000"/>
              </a:schemeClr>
              <a:schemeClr val="phClr">
                <a:satMod val="800000"/>
                <a:lumMod val="2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Infusion.thmx</Template>
  <TotalTime>36</TotalTime>
  <Words>80</Words>
  <Application>Microsoft Macintosh PowerPoint</Application>
  <PresentationFormat>On-screen Show (4:3)</PresentationFormat>
  <Paragraphs>120</Paragraphs>
  <Slides>11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Infusion</vt:lpstr>
      <vt:lpstr>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Rosanna Sutton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Observation</dc:title>
  <dc:creator>Rosanna Sutton</dc:creator>
  <cp:lastModifiedBy>Rosanna Sutton</cp:lastModifiedBy>
  <cp:revision>6</cp:revision>
  <dcterms:created xsi:type="dcterms:W3CDTF">2013-11-12T15:13:02Z</dcterms:created>
  <dcterms:modified xsi:type="dcterms:W3CDTF">2013-11-12T19:14:27Z</dcterms:modified>
</cp:coreProperties>
</file>