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60" r:id="rId4"/>
    <p:sldId id="264" r:id="rId5"/>
    <p:sldId id="261" r:id="rId6"/>
    <p:sldId id="265" r:id="rId7"/>
    <p:sldId id="266" r:id="rId8"/>
    <p:sldId id="267" r:id="rId9"/>
    <p:sldId id="263" r:id="rId10"/>
    <p:sldId id="262"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A90C3A-5F65-4BAE-A8C0-8CD24449C874}" v="5" dt="2026-04-19T18:41:11.9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dgwood, Kendra 5550" userId="f06334a7-f3f5-4514-891a-3a6e29d6d027" providerId="ADAL" clId="{D83E19F1-B6BC-4361-93AE-C916BD16AE5A}"/>
    <pc:docChg chg="undo custSel addSld modSld">
      <pc:chgData name="Wedgwood, Kendra 5550" userId="f06334a7-f3f5-4514-891a-3a6e29d6d027" providerId="ADAL" clId="{D83E19F1-B6BC-4361-93AE-C916BD16AE5A}" dt="2026-04-19T18:39:21.012" v="496" actId="113"/>
      <pc:docMkLst>
        <pc:docMk/>
      </pc:docMkLst>
      <pc:sldChg chg="modNotesTx">
        <pc:chgData name="Wedgwood, Kendra 5550" userId="f06334a7-f3f5-4514-891a-3a6e29d6d027" providerId="ADAL" clId="{D83E19F1-B6BC-4361-93AE-C916BD16AE5A}" dt="2026-04-19T18:39:21.012" v="496" actId="113"/>
        <pc:sldMkLst>
          <pc:docMk/>
          <pc:sldMk cId="1520797922" sldId="265"/>
        </pc:sldMkLst>
      </pc:sldChg>
      <pc:sldChg chg="addSp delSp modSp new mod setBg">
        <pc:chgData name="Wedgwood, Kendra 5550" userId="f06334a7-f3f5-4514-891a-3a6e29d6d027" providerId="ADAL" clId="{D83E19F1-B6BC-4361-93AE-C916BD16AE5A}" dt="2026-04-17T23:20:30.750" v="494" actId="26606"/>
        <pc:sldMkLst>
          <pc:docMk/>
          <pc:sldMk cId="3142926681" sldId="268"/>
        </pc:sldMkLst>
        <pc:spChg chg="mod ord">
          <ac:chgData name="Wedgwood, Kendra 5550" userId="f06334a7-f3f5-4514-891a-3a6e29d6d027" providerId="ADAL" clId="{D83E19F1-B6BC-4361-93AE-C916BD16AE5A}" dt="2026-04-17T23:20:30.750" v="494" actId="26606"/>
          <ac:spMkLst>
            <pc:docMk/>
            <pc:sldMk cId="3142926681" sldId="268"/>
            <ac:spMk id="2" creationId="{EB26777F-8625-5E86-18A9-310C7EE8F08D}"/>
          </ac:spMkLst>
        </pc:spChg>
        <pc:spChg chg="mod">
          <ac:chgData name="Wedgwood, Kendra 5550" userId="f06334a7-f3f5-4514-891a-3a6e29d6d027" providerId="ADAL" clId="{D83E19F1-B6BC-4361-93AE-C916BD16AE5A}" dt="2026-04-17T23:20:30.750" v="494" actId="26606"/>
          <ac:spMkLst>
            <pc:docMk/>
            <pc:sldMk cId="3142926681" sldId="268"/>
            <ac:spMk id="3" creationId="{326C1EBA-4669-7BEF-60DB-59CEAC9CEFEC}"/>
          </ac:spMkLst>
        </pc:spChg>
        <pc:spChg chg="add">
          <ac:chgData name="Wedgwood, Kendra 5550" userId="f06334a7-f3f5-4514-891a-3a6e29d6d027" providerId="ADAL" clId="{D83E19F1-B6BC-4361-93AE-C916BD16AE5A}" dt="2026-04-17T23:20:30.750" v="494" actId="26606"/>
          <ac:spMkLst>
            <pc:docMk/>
            <pc:sldMk cId="3142926681" sldId="268"/>
            <ac:spMk id="99" creationId="{7B831B6F-405A-4B47-B9BB-5CA88F285844}"/>
          </ac:spMkLst>
        </pc:spChg>
        <pc:spChg chg="add">
          <ac:chgData name="Wedgwood, Kendra 5550" userId="f06334a7-f3f5-4514-891a-3a6e29d6d027" providerId="ADAL" clId="{D83E19F1-B6BC-4361-93AE-C916BD16AE5A}" dt="2026-04-17T23:20:30.750" v="494" actId="26606"/>
          <ac:spMkLst>
            <pc:docMk/>
            <pc:sldMk cId="3142926681" sldId="268"/>
            <ac:spMk id="100" creationId="{15109354-9C5D-4F8C-B0E6-D1043C7BF20A}"/>
          </ac:spMkLst>
        </pc:spChg>
        <pc:spChg chg="add">
          <ac:chgData name="Wedgwood, Kendra 5550" userId="f06334a7-f3f5-4514-891a-3a6e29d6d027" providerId="ADAL" clId="{D83E19F1-B6BC-4361-93AE-C916BD16AE5A}" dt="2026-04-17T23:20:30.750" v="494" actId="26606"/>
          <ac:spMkLst>
            <pc:docMk/>
            <pc:sldMk cId="3142926681" sldId="268"/>
            <ac:spMk id="101" creationId="{49B530FE-A87D-41A0-A920-ADC6539EAA44}"/>
          </ac:spMkLst>
        </pc:spChg>
        <pc:picChg chg="add mod ord">
          <ac:chgData name="Wedgwood, Kendra 5550" userId="f06334a7-f3f5-4514-891a-3a6e29d6d027" providerId="ADAL" clId="{D83E19F1-B6BC-4361-93AE-C916BD16AE5A}" dt="2026-04-17T23:20:30.750" v="494" actId="26606"/>
          <ac:picMkLst>
            <pc:docMk/>
            <pc:sldMk cId="3142926681" sldId="268"/>
            <ac:picMk id="7" creationId="{71DBEC6E-F699-3FE5-8478-74E0D29F058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AE99E0-878F-487C-9FCE-B77524708811}"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C3F019B6-127D-4FA3-B778-BC034A291EAD}">
      <dgm:prSet/>
      <dgm:spPr/>
      <dgm:t>
        <a:bodyPr/>
        <a:lstStyle/>
        <a:p>
          <a:r>
            <a:rPr lang="en-US" b="0" i="0" baseline="0"/>
            <a:t> </a:t>
          </a:r>
          <a:endParaRPr lang="en-US"/>
        </a:p>
      </dgm:t>
    </dgm:pt>
    <dgm:pt modelId="{524D6A75-8E4D-4D3F-BC7A-2EF450D760DA}" type="parTrans" cxnId="{14F53267-7FD3-4EFB-8349-19D36890F628}">
      <dgm:prSet/>
      <dgm:spPr/>
      <dgm:t>
        <a:bodyPr/>
        <a:lstStyle/>
        <a:p>
          <a:endParaRPr lang="en-US"/>
        </a:p>
      </dgm:t>
    </dgm:pt>
    <dgm:pt modelId="{29203420-0BD2-4365-881C-33BDF508D31E}" type="sibTrans" cxnId="{14F53267-7FD3-4EFB-8349-19D36890F628}">
      <dgm:prSet/>
      <dgm:spPr/>
      <dgm:t>
        <a:bodyPr/>
        <a:lstStyle/>
        <a:p>
          <a:endParaRPr lang="en-US"/>
        </a:p>
      </dgm:t>
    </dgm:pt>
    <dgm:pt modelId="{F9A13E8D-BDED-47FA-96D0-E4AEAAD77973}">
      <dgm:prSet/>
      <dgm:spPr/>
      <dgm:t>
        <a:bodyPr/>
        <a:lstStyle/>
        <a:p>
          <a:r>
            <a:rPr lang="en-US" b="0" i="0" baseline="0"/>
            <a:t>Foundations of policing </a:t>
          </a:r>
          <a:endParaRPr lang="en-US"/>
        </a:p>
      </dgm:t>
    </dgm:pt>
    <dgm:pt modelId="{31470EF5-9ED8-40EE-BEDE-C993AA656026}" type="parTrans" cxnId="{6D9881C0-663D-49D9-BBF5-1D2674040EAB}">
      <dgm:prSet/>
      <dgm:spPr/>
      <dgm:t>
        <a:bodyPr/>
        <a:lstStyle/>
        <a:p>
          <a:endParaRPr lang="en-US"/>
        </a:p>
      </dgm:t>
    </dgm:pt>
    <dgm:pt modelId="{2E0E5FB1-FEF8-4AD0-9377-71A58C5108ED}" type="sibTrans" cxnId="{6D9881C0-663D-49D9-BBF5-1D2674040EAB}">
      <dgm:prSet/>
      <dgm:spPr/>
      <dgm:t>
        <a:bodyPr/>
        <a:lstStyle/>
        <a:p>
          <a:endParaRPr lang="en-US"/>
        </a:p>
      </dgm:t>
    </dgm:pt>
    <dgm:pt modelId="{BB0D2260-6F08-42A0-8373-8A8A32994F56}">
      <dgm:prSet/>
      <dgm:spPr/>
      <dgm:t>
        <a:bodyPr/>
        <a:lstStyle/>
        <a:p>
          <a:r>
            <a:rPr lang="en-US" b="0" i="0" baseline="0"/>
            <a:t>Structural evolution </a:t>
          </a:r>
          <a:endParaRPr lang="en-US"/>
        </a:p>
      </dgm:t>
    </dgm:pt>
    <dgm:pt modelId="{D81B8B23-9D2B-465A-8908-308B26584C48}" type="parTrans" cxnId="{12BC2A5B-DF23-46E6-B172-F98ADA309D4A}">
      <dgm:prSet/>
      <dgm:spPr/>
      <dgm:t>
        <a:bodyPr/>
        <a:lstStyle/>
        <a:p>
          <a:endParaRPr lang="en-US"/>
        </a:p>
      </dgm:t>
    </dgm:pt>
    <dgm:pt modelId="{66202565-C550-4E8B-AE25-BE548E65CAF1}" type="sibTrans" cxnId="{12BC2A5B-DF23-46E6-B172-F98ADA309D4A}">
      <dgm:prSet/>
      <dgm:spPr/>
      <dgm:t>
        <a:bodyPr/>
        <a:lstStyle/>
        <a:p>
          <a:endParaRPr lang="en-US"/>
        </a:p>
      </dgm:t>
    </dgm:pt>
    <dgm:pt modelId="{53BB76CC-A385-4B1C-8E57-09A465416DD4}">
      <dgm:prSet/>
      <dgm:spPr/>
      <dgm:t>
        <a:bodyPr/>
        <a:lstStyle/>
        <a:p>
          <a:r>
            <a:rPr lang="en-US" b="0" i="0" baseline="0"/>
            <a:t>Crisis and reform </a:t>
          </a:r>
          <a:endParaRPr lang="en-US"/>
        </a:p>
      </dgm:t>
    </dgm:pt>
    <dgm:pt modelId="{C1216DD6-47EC-485E-B507-D26C7794F62B}" type="parTrans" cxnId="{4A810133-8C8A-47BC-9BA0-E9D71BD41B39}">
      <dgm:prSet/>
      <dgm:spPr/>
      <dgm:t>
        <a:bodyPr/>
        <a:lstStyle/>
        <a:p>
          <a:endParaRPr lang="en-US"/>
        </a:p>
      </dgm:t>
    </dgm:pt>
    <dgm:pt modelId="{EADACDFE-8D19-43CE-9555-6A710EF2CC68}" type="sibTrans" cxnId="{4A810133-8C8A-47BC-9BA0-E9D71BD41B39}">
      <dgm:prSet/>
      <dgm:spPr/>
      <dgm:t>
        <a:bodyPr/>
        <a:lstStyle/>
        <a:p>
          <a:endParaRPr lang="en-US"/>
        </a:p>
      </dgm:t>
    </dgm:pt>
    <dgm:pt modelId="{872A4C27-2708-454F-8CFA-84A46D4FA39C}">
      <dgm:prSet/>
      <dgm:spPr/>
      <dgm:t>
        <a:bodyPr/>
        <a:lstStyle/>
        <a:p>
          <a:r>
            <a:rPr lang="en-US" b="0" i="0" baseline="0"/>
            <a:t>Contemporary policing </a:t>
          </a:r>
          <a:endParaRPr lang="en-US"/>
        </a:p>
      </dgm:t>
    </dgm:pt>
    <dgm:pt modelId="{009D422C-28D7-4D86-9588-12FCDB63E744}" type="parTrans" cxnId="{561C2DF2-B6C4-4F81-99A7-B716CE98EE98}">
      <dgm:prSet/>
      <dgm:spPr/>
      <dgm:t>
        <a:bodyPr/>
        <a:lstStyle/>
        <a:p>
          <a:endParaRPr lang="en-US"/>
        </a:p>
      </dgm:t>
    </dgm:pt>
    <dgm:pt modelId="{2A9E1B24-1B42-4F58-9C3B-9DD0292ED728}" type="sibTrans" cxnId="{561C2DF2-B6C4-4F81-99A7-B716CE98EE98}">
      <dgm:prSet/>
      <dgm:spPr/>
      <dgm:t>
        <a:bodyPr/>
        <a:lstStyle/>
        <a:p>
          <a:endParaRPr lang="en-US"/>
        </a:p>
      </dgm:t>
    </dgm:pt>
    <dgm:pt modelId="{9C7385EB-016A-4BD4-8D1A-95CBB252401E}">
      <dgm:prSet/>
      <dgm:spPr/>
      <dgm:t>
        <a:bodyPr/>
        <a:lstStyle/>
        <a:p>
          <a:r>
            <a:rPr lang="en-US" b="0" i="0" baseline="0"/>
            <a:t>Vulnerability and safeguarding </a:t>
          </a:r>
          <a:endParaRPr lang="en-US"/>
        </a:p>
      </dgm:t>
    </dgm:pt>
    <dgm:pt modelId="{C382D0E4-FFF9-4764-9E42-AF893B86D9BB}" type="parTrans" cxnId="{F58894E5-048A-4781-9C5F-BEB43772FAA4}">
      <dgm:prSet/>
      <dgm:spPr/>
      <dgm:t>
        <a:bodyPr/>
        <a:lstStyle/>
        <a:p>
          <a:endParaRPr lang="en-US"/>
        </a:p>
      </dgm:t>
    </dgm:pt>
    <dgm:pt modelId="{36065947-37F9-49B2-8727-00734A6632A4}" type="sibTrans" cxnId="{F58894E5-048A-4781-9C5F-BEB43772FAA4}">
      <dgm:prSet/>
      <dgm:spPr/>
      <dgm:t>
        <a:bodyPr/>
        <a:lstStyle/>
        <a:p>
          <a:endParaRPr lang="en-US"/>
        </a:p>
      </dgm:t>
    </dgm:pt>
    <dgm:pt modelId="{9BD53421-B118-4A0E-8CC6-96120BB1707B}">
      <dgm:prSet/>
      <dgm:spPr/>
      <dgm:t>
        <a:bodyPr/>
        <a:lstStyle/>
        <a:p>
          <a:r>
            <a:rPr lang="en-US" b="0" i="0" baseline="0"/>
            <a:t>Reform and future direction </a:t>
          </a:r>
          <a:endParaRPr lang="en-US"/>
        </a:p>
      </dgm:t>
    </dgm:pt>
    <dgm:pt modelId="{53BAECB6-18E8-468E-A3F3-CA9037A3CD08}" type="parTrans" cxnId="{F6F50133-C37C-4D84-887C-5BEEBA3F2A3C}">
      <dgm:prSet/>
      <dgm:spPr/>
      <dgm:t>
        <a:bodyPr/>
        <a:lstStyle/>
        <a:p>
          <a:endParaRPr lang="en-US"/>
        </a:p>
      </dgm:t>
    </dgm:pt>
    <dgm:pt modelId="{153B4D7D-DD8F-4515-8BDE-00CC0A7311F4}" type="sibTrans" cxnId="{F6F50133-C37C-4D84-887C-5BEEBA3F2A3C}">
      <dgm:prSet/>
      <dgm:spPr/>
      <dgm:t>
        <a:bodyPr/>
        <a:lstStyle/>
        <a:p>
          <a:endParaRPr lang="en-US"/>
        </a:p>
      </dgm:t>
    </dgm:pt>
    <dgm:pt modelId="{4FD76D9D-C593-4FB2-B055-68C23B8049A5}">
      <dgm:prSet/>
      <dgm:spPr/>
      <dgm:t>
        <a:bodyPr/>
        <a:lstStyle/>
        <a:p>
          <a:r>
            <a:rPr lang="en-US" b="0" i="0" baseline="0"/>
            <a:t>Summary </a:t>
          </a:r>
          <a:endParaRPr lang="en-US"/>
        </a:p>
      </dgm:t>
    </dgm:pt>
    <dgm:pt modelId="{CF1BD8F8-C481-4112-BCB9-EC2E411D2702}" type="parTrans" cxnId="{9D21F4D0-EF97-4405-862D-272565000157}">
      <dgm:prSet/>
      <dgm:spPr/>
      <dgm:t>
        <a:bodyPr/>
        <a:lstStyle/>
        <a:p>
          <a:endParaRPr lang="en-US"/>
        </a:p>
      </dgm:t>
    </dgm:pt>
    <dgm:pt modelId="{BCE8C1AF-B30D-4E8C-BEDE-BC3466D79EB5}" type="sibTrans" cxnId="{9D21F4D0-EF97-4405-862D-272565000157}">
      <dgm:prSet/>
      <dgm:spPr/>
      <dgm:t>
        <a:bodyPr/>
        <a:lstStyle/>
        <a:p>
          <a:endParaRPr lang="en-US"/>
        </a:p>
      </dgm:t>
    </dgm:pt>
    <dgm:pt modelId="{2BCAF0B4-096E-4413-9ED5-CB6BB272787A}" type="pres">
      <dgm:prSet presAssocID="{75AE99E0-878F-487C-9FCE-B77524708811}" presName="vert0" presStyleCnt="0">
        <dgm:presLayoutVars>
          <dgm:dir/>
          <dgm:animOne val="branch"/>
          <dgm:animLvl val="lvl"/>
        </dgm:presLayoutVars>
      </dgm:prSet>
      <dgm:spPr/>
    </dgm:pt>
    <dgm:pt modelId="{58F9DD16-22ED-4167-B5DF-E6ED5A04E029}" type="pres">
      <dgm:prSet presAssocID="{C3F019B6-127D-4FA3-B778-BC034A291EAD}" presName="thickLine" presStyleLbl="alignNode1" presStyleIdx="0" presStyleCnt="8"/>
      <dgm:spPr/>
    </dgm:pt>
    <dgm:pt modelId="{9C860C39-3482-442B-85F1-D60284FC3CAB}" type="pres">
      <dgm:prSet presAssocID="{C3F019B6-127D-4FA3-B778-BC034A291EAD}" presName="horz1" presStyleCnt="0"/>
      <dgm:spPr/>
    </dgm:pt>
    <dgm:pt modelId="{345BB7EE-1905-496D-B49E-4801BA495B20}" type="pres">
      <dgm:prSet presAssocID="{C3F019B6-127D-4FA3-B778-BC034A291EAD}" presName="tx1" presStyleLbl="revTx" presStyleIdx="0" presStyleCnt="8"/>
      <dgm:spPr/>
    </dgm:pt>
    <dgm:pt modelId="{2C7BC48B-D243-431F-9B2A-196B496A1D03}" type="pres">
      <dgm:prSet presAssocID="{C3F019B6-127D-4FA3-B778-BC034A291EAD}" presName="vert1" presStyleCnt="0"/>
      <dgm:spPr/>
    </dgm:pt>
    <dgm:pt modelId="{5338B641-7B1F-4DC7-93E5-AB75E579067E}" type="pres">
      <dgm:prSet presAssocID="{F9A13E8D-BDED-47FA-96D0-E4AEAAD77973}" presName="thickLine" presStyleLbl="alignNode1" presStyleIdx="1" presStyleCnt="8"/>
      <dgm:spPr/>
    </dgm:pt>
    <dgm:pt modelId="{8A8B4F3D-7C9A-47DB-8A21-A4F50957B7F1}" type="pres">
      <dgm:prSet presAssocID="{F9A13E8D-BDED-47FA-96D0-E4AEAAD77973}" presName="horz1" presStyleCnt="0"/>
      <dgm:spPr/>
    </dgm:pt>
    <dgm:pt modelId="{8107B1C3-7D46-4A3B-9131-0AEE2B445636}" type="pres">
      <dgm:prSet presAssocID="{F9A13E8D-BDED-47FA-96D0-E4AEAAD77973}" presName="tx1" presStyleLbl="revTx" presStyleIdx="1" presStyleCnt="8"/>
      <dgm:spPr/>
    </dgm:pt>
    <dgm:pt modelId="{9BD5EB32-16C5-4860-B094-C0E41F167C81}" type="pres">
      <dgm:prSet presAssocID="{F9A13E8D-BDED-47FA-96D0-E4AEAAD77973}" presName="vert1" presStyleCnt="0"/>
      <dgm:spPr/>
    </dgm:pt>
    <dgm:pt modelId="{801D5C5B-005C-4B9A-B0C6-78FEDD31C5D3}" type="pres">
      <dgm:prSet presAssocID="{BB0D2260-6F08-42A0-8373-8A8A32994F56}" presName="thickLine" presStyleLbl="alignNode1" presStyleIdx="2" presStyleCnt="8"/>
      <dgm:spPr/>
    </dgm:pt>
    <dgm:pt modelId="{2586D0A3-A419-40EE-AA35-C2F71ACD21F3}" type="pres">
      <dgm:prSet presAssocID="{BB0D2260-6F08-42A0-8373-8A8A32994F56}" presName="horz1" presStyleCnt="0"/>
      <dgm:spPr/>
    </dgm:pt>
    <dgm:pt modelId="{2F9E0210-177B-42AF-8A59-E7EE194BCC29}" type="pres">
      <dgm:prSet presAssocID="{BB0D2260-6F08-42A0-8373-8A8A32994F56}" presName="tx1" presStyleLbl="revTx" presStyleIdx="2" presStyleCnt="8"/>
      <dgm:spPr/>
    </dgm:pt>
    <dgm:pt modelId="{28630623-C7AE-47B9-86C4-5505E448AEEF}" type="pres">
      <dgm:prSet presAssocID="{BB0D2260-6F08-42A0-8373-8A8A32994F56}" presName="vert1" presStyleCnt="0"/>
      <dgm:spPr/>
    </dgm:pt>
    <dgm:pt modelId="{3D198BE4-60A4-466E-B76F-38DAD05D1193}" type="pres">
      <dgm:prSet presAssocID="{53BB76CC-A385-4B1C-8E57-09A465416DD4}" presName="thickLine" presStyleLbl="alignNode1" presStyleIdx="3" presStyleCnt="8"/>
      <dgm:spPr/>
    </dgm:pt>
    <dgm:pt modelId="{A7716796-C21B-4D68-950F-05299A18181F}" type="pres">
      <dgm:prSet presAssocID="{53BB76CC-A385-4B1C-8E57-09A465416DD4}" presName="horz1" presStyleCnt="0"/>
      <dgm:spPr/>
    </dgm:pt>
    <dgm:pt modelId="{FFC4F486-3BCF-4F46-B0C9-9B23999DD223}" type="pres">
      <dgm:prSet presAssocID="{53BB76CC-A385-4B1C-8E57-09A465416DD4}" presName="tx1" presStyleLbl="revTx" presStyleIdx="3" presStyleCnt="8"/>
      <dgm:spPr/>
    </dgm:pt>
    <dgm:pt modelId="{20E9CE65-951B-4250-8C18-D05744038BD9}" type="pres">
      <dgm:prSet presAssocID="{53BB76CC-A385-4B1C-8E57-09A465416DD4}" presName="vert1" presStyleCnt="0"/>
      <dgm:spPr/>
    </dgm:pt>
    <dgm:pt modelId="{9AEA2A0D-0DF1-4814-A791-0566308CF0D4}" type="pres">
      <dgm:prSet presAssocID="{872A4C27-2708-454F-8CFA-84A46D4FA39C}" presName="thickLine" presStyleLbl="alignNode1" presStyleIdx="4" presStyleCnt="8"/>
      <dgm:spPr/>
    </dgm:pt>
    <dgm:pt modelId="{54B973EA-4E63-4F22-8ED5-89B6845EEC55}" type="pres">
      <dgm:prSet presAssocID="{872A4C27-2708-454F-8CFA-84A46D4FA39C}" presName="horz1" presStyleCnt="0"/>
      <dgm:spPr/>
    </dgm:pt>
    <dgm:pt modelId="{91CB9EBE-F048-4D56-84B5-B979AABA02D7}" type="pres">
      <dgm:prSet presAssocID="{872A4C27-2708-454F-8CFA-84A46D4FA39C}" presName="tx1" presStyleLbl="revTx" presStyleIdx="4" presStyleCnt="8"/>
      <dgm:spPr/>
    </dgm:pt>
    <dgm:pt modelId="{AE2E754B-C4AA-43E0-86B7-18EFBCFB5B1A}" type="pres">
      <dgm:prSet presAssocID="{872A4C27-2708-454F-8CFA-84A46D4FA39C}" presName="vert1" presStyleCnt="0"/>
      <dgm:spPr/>
    </dgm:pt>
    <dgm:pt modelId="{8800B433-5033-41D8-9A5C-A2596699B3E0}" type="pres">
      <dgm:prSet presAssocID="{9C7385EB-016A-4BD4-8D1A-95CBB252401E}" presName="thickLine" presStyleLbl="alignNode1" presStyleIdx="5" presStyleCnt="8"/>
      <dgm:spPr/>
    </dgm:pt>
    <dgm:pt modelId="{DEAB26BC-DB32-42D4-A9D8-DF147D2526C4}" type="pres">
      <dgm:prSet presAssocID="{9C7385EB-016A-4BD4-8D1A-95CBB252401E}" presName="horz1" presStyleCnt="0"/>
      <dgm:spPr/>
    </dgm:pt>
    <dgm:pt modelId="{EFD56F47-79DB-4CD2-B26E-116C94DC5B73}" type="pres">
      <dgm:prSet presAssocID="{9C7385EB-016A-4BD4-8D1A-95CBB252401E}" presName="tx1" presStyleLbl="revTx" presStyleIdx="5" presStyleCnt="8"/>
      <dgm:spPr/>
    </dgm:pt>
    <dgm:pt modelId="{CCE1F5D8-6768-4D36-8876-157EDF2BA110}" type="pres">
      <dgm:prSet presAssocID="{9C7385EB-016A-4BD4-8D1A-95CBB252401E}" presName="vert1" presStyleCnt="0"/>
      <dgm:spPr/>
    </dgm:pt>
    <dgm:pt modelId="{C9632A01-C654-45CC-B007-D0CE28BE6EFC}" type="pres">
      <dgm:prSet presAssocID="{9BD53421-B118-4A0E-8CC6-96120BB1707B}" presName="thickLine" presStyleLbl="alignNode1" presStyleIdx="6" presStyleCnt="8"/>
      <dgm:spPr/>
    </dgm:pt>
    <dgm:pt modelId="{54118D33-683C-4A8C-BF1B-022E74E2D84A}" type="pres">
      <dgm:prSet presAssocID="{9BD53421-B118-4A0E-8CC6-96120BB1707B}" presName="horz1" presStyleCnt="0"/>
      <dgm:spPr/>
    </dgm:pt>
    <dgm:pt modelId="{C1B099C5-4C71-4C2A-A131-7DF150DCF089}" type="pres">
      <dgm:prSet presAssocID="{9BD53421-B118-4A0E-8CC6-96120BB1707B}" presName="tx1" presStyleLbl="revTx" presStyleIdx="6" presStyleCnt="8"/>
      <dgm:spPr/>
    </dgm:pt>
    <dgm:pt modelId="{46B53BDA-3AD1-48DB-B4A8-B64844296287}" type="pres">
      <dgm:prSet presAssocID="{9BD53421-B118-4A0E-8CC6-96120BB1707B}" presName="vert1" presStyleCnt="0"/>
      <dgm:spPr/>
    </dgm:pt>
    <dgm:pt modelId="{D19C1750-8C2E-4269-92DC-1A4C2DF4DA41}" type="pres">
      <dgm:prSet presAssocID="{4FD76D9D-C593-4FB2-B055-68C23B8049A5}" presName="thickLine" presStyleLbl="alignNode1" presStyleIdx="7" presStyleCnt="8"/>
      <dgm:spPr/>
    </dgm:pt>
    <dgm:pt modelId="{ADC6B8A5-F2A9-4CEC-B34E-8E75E97D82C3}" type="pres">
      <dgm:prSet presAssocID="{4FD76D9D-C593-4FB2-B055-68C23B8049A5}" presName="horz1" presStyleCnt="0"/>
      <dgm:spPr/>
    </dgm:pt>
    <dgm:pt modelId="{1EAC404B-4BCC-4A3B-AD1D-6A02A9AC40F4}" type="pres">
      <dgm:prSet presAssocID="{4FD76D9D-C593-4FB2-B055-68C23B8049A5}" presName="tx1" presStyleLbl="revTx" presStyleIdx="7" presStyleCnt="8"/>
      <dgm:spPr/>
    </dgm:pt>
    <dgm:pt modelId="{238E192D-90E2-4977-A7A0-6B65A2C5CFC7}" type="pres">
      <dgm:prSet presAssocID="{4FD76D9D-C593-4FB2-B055-68C23B8049A5}" presName="vert1" presStyleCnt="0"/>
      <dgm:spPr/>
    </dgm:pt>
  </dgm:ptLst>
  <dgm:cxnLst>
    <dgm:cxn modelId="{4A810133-8C8A-47BC-9BA0-E9D71BD41B39}" srcId="{75AE99E0-878F-487C-9FCE-B77524708811}" destId="{53BB76CC-A385-4B1C-8E57-09A465416DD4}" srcOrd="3" destOrd="0" parTransId="{C1216DD6-47EC-485E-B507-D26C7794F62B}" sibTransId="{EADACDFE-8D19-43CE-9555-6A710EF2CC68}"/>
    <dgm:cxn modelId="{F6F50133-C37C-4D84-887C-5BEEBA3F2A3C}" srcId="{75AE99E0-878F-487C-9FCE-B77524708811}" destId="{9BD53421-B118-4A0E-8CC6-96120BB1707B}" srcOrd="6" destOrd="0" parTransId="{53BAECB6-18E8-468E-A3F3-CA9037A3CD08}" sibTransId="{153B4D7D-DD8F-4515-8BDE-00CC0A7311F4}"/>
    <dgm:cxn modelId="{12BC2A5B-DF23-46E6-B172-F98ADA309D4A}" srcId="{75AE99E0-878F-487C-9FCE-B77524708811}" destId="{BB0D2260-6F08-42A0-8373-8A8A32994F56}" srcOrd="2" destOrd="0" parTransId="{D81B8B23-9D2B-465A-8908-308B26584C48}" sibTransId="{66202565-C550-4E8B-AE25-BE548E65CAF1}"/>
    <dgm:cxn modelId="{B9B08E62-C7F8-4337-A3D6-FAA5E23C9A30}" type="presOf" srcId="{C3F019B6-127D-4FA3-B778-BC034A291EAD}" destId="{345BB7EE-1905-496D-B49E-4801BA495B20}" srcOrd="0" destOrd="0" presId="urn:microsoft.com/office/officeart/2008/layout/LinedList"/>
    <dgm:cxn modelId="{A5492E45-79EE-466A-8F71-A1DCC9D94DD6}" type="presOf" srcId="{53BB76CC-A385-4B1C-8E57-09A465416DD4}" destId="{FFC4F486-3BCF-4F46-B0C9-9B23999DD223}" srcOrd="0" destOrd="0" presId="urn:microsoft.com/office/officeart/2008/layout/LinedList"/>
    <dgm:cxn modelId="{14F53267-7FD3-4EFB-8349-19D36890F628}" srcId="{75AE99E0-878F-487C-9FCE-B77524708811}" destId="{C3F019B6-127D-4FA3-B778-BC034A291EAD}" srcOrd="0" destOrd="0" parTransId="{524D6A75-8E4D-4D3F-BC7A-2EF450D760DA}" sibTransId="{29203420-0BD2-4365-881C-33BDF508D31E}"/>
    <dgm:cxn modelId="{5AE6FB71-5788-4B8A-A7CE-ED13EBC9F309}" type="presOf" srcId="{BB0D2260-6F08-42A0-8373-8A8A32994F56}" destId="{2F9E0210-177B-42AF-8A59-E7EE194BCC29}" srcOrd="0" destOrd="0" presId="urn:microsoft.com/office/officeart/2008/layout/LinedList"/>
    <dgm:cxn modelId="{208A5E82-F624-4A12-A580-E15D608DDFD3}" type="presOf" srcId="{872A4C27-2708-454F-8CFA-84A46D4FA39C}" destId="{91CB9EBE-F048-4D56-84B5-B979AABA02D7}" srcOrd="0" destOrd="0" presId="urn:microsoft.com/office/officeart/2008/layout/LinedList"/>
    <dgm:cxn modelId="{883A2697-9707-4089-AE4C-E8C03F57B4AA}" type="presOf" srcId="{9BD53421-B118-4A0E-8CC6-96120BB1707B}" destId="{C1B099C5-4C71-4C2A-A131-7DF150DCF089}" srcOrd="0" destOrd="0" presId="urn:microsoft.com/office/officeart/2008/layout/LinedList"/>
    <dgm:cxn modelId="{059150B4-DFAD-4CF6-A442-E4DA46807C22}" type="presOf" srcId="{4FD76D9D-C593-4FB2-B055-68C23B8049A5}" destId="{1EAC404B-4BCC-4A3B-AD1D-6A02A9AC40F4}" srcOrd="0" destOrd="0" presId="urn:microsoft.com/office/officeart/2008/layout/LinedList"/>
    <dgm:cxn modelId="{C62110BF-E948-4880-AC94-CD794116B6A4}" type="presOf" srcId="{F9A13E8D-BDED-47FA-96D0-E4AEAAD77973}" destId="{8107B1C3-7D46-4A3B-9131-0AEE2B445636}" srcOrd="0" destOrd="0" presId="urn:microsoft.com/office/officeart/2008/layout/LinedList"/>
    <dgm:cxn modelId="{6D9881C0-663D-49D9-BBF5-1D2674040EAB}" srcId="{75AE99E0-878F-487C-9FCE-B77524708811}" destId="{F9A13E8D-BDED-47FA-96D0-E4AEAAD77973}" srcOrd="1" destOrd="0" parTransId="{31470EF5-9ED8-40EE-BEDE-C993AA656026}" sibTransId="{2E0E5FB1-FEF8-4AD0-9377-71A58C5108ED}"/>
    <dgm:cxn modelId="{8FBC26C1-497F-46A7-8630-E885E70C38D9}" type="presOf" srcId="{9C7385EB-016A-4BD4-8D1A-95CBB252401E}" destId="{EFD56F47-79DB-4CD2-B26E-116C94DC5B73}" srcOrd="0" destOrd="0" presId="urn:microsoft.com/office/officeart/2008/layout/LinedList"/>
    <dgm:cxn modelId="{9D21F4D0-EF97-4405-862D-272565000157}" srcId="{75AE99E0-878F-487C-9FCE-B77524708811}" destId="{4FD76D9D-C593-4FB2-B055-68C23B8049A5}" srcOrd="7" destOrd="0" parTransId="{CF1BD8F8-C481-4112-BCB9-EC2E411D2702}" sibTransId="{BCE8C1AF-B30D-4E8C-BEDE-BC3466D79EB5}"/>
    <dgm:cxn modelId="{6BFB28E3-5295-47DC-8363-9B08FDEFFA2D}" type="presOf" srcId="{75AE99E0-878F-487C-9FCE-B77524708811}" destId="{2BCAF0B4-096E-4413-9ED5-CB6BB272787A}" srcOrd="0" destOrd="0" presId="urn:microsoft.com/office/officeart/2008/layout/LinedList"/>
    <dgm:cxn modelId="{F58894E5-048A-4781-9C5F-BEB43772FAA4}" srcId="{75AE99E0-878F-487C-9FCE-B77524708811}" destId="{9C7385EB-016A-4BD4-8D1A-95CBB252401E}" srcOrd="5" destOrd="0" parTransId="{C382D0E4-FFF9-4764-9E42-AF893B86D9BB}" sibTransId="{36065947-37F9-49B2-8727-00734A6632A4}"/>
    <dgm:cxn modelId="{561C2DF2-B6C4-4F81-99A7-B716CE98EE98}" srcId="{75AE99E0-878F-487C-9FCE-B77524708811}" destId="{872A4C27-2708-454F-8CFA-84A46D4FA39C}" srcOrd="4" destOrd="0" parTransId="{009D422C-28D7-4D86-9588-12FCDB63E744}" sibTransId="{2A9E1B24-1B42-4F58-9C3B-9DD0292ED728}"/>
    <dgm:cxn modelId="{ACE198EB-1531-41BE-87DA-A5B27C0289D1}" type="presParOf" srcId="{2BCAF0B4-096E-4413-9ED5-CB6BB272787A}" destId="{58F9DD16-22ED-4167-B5DF-E6ED5A04E029}" srcOrd="0" destOrd="0" presId="urn:microsoft.com/office/officeart/2008/layout/LinedList"/>
    <dgm:cxn modelId="{98527148-F177-40AE-AE26-D172ACB41E32}" type="presParOf" srcId="{2BCAF0B4-096E-4413-9ED5-CB6BB272787A}" destId="{9C860C39-3482-442B-85F1-D60284FC3CAB}" srcOrd="1" destOrd="0" presId="urn:microsoft.com/office/officeart/2008/layout/LinedList"/>
    <dgm:cxn modelId="{03F2893E-2333-4FCC-9F24-3C16553B0DC5}" type="presParOf" srcId="{9C860C39-3482-442B-85F1-D60284FC3CAB}" destId="{345BB7EE-1905-496D-B49E-4801BA495B20}" srcOrd="0" destOrd="0" presId="urn:microsoft.com/office/officeart/2008/layout/LinedList"/>
    <dgm:cxn modelId="{11948A73-836C-4960-9589-7B6C44A455FD}" type="presParOf" srcId="{9C860C39-3482-442B-85F1-D60284FC3CAB}" destId="{2C7BC48B-D243-431F-9B2A-196B496A1D03}" srcOrd="1" destOrd="0" presId="urn:microsoft.com/office/officeart/2008/layout/LinedList"/>
    <dgm:cxn modelId="{410CFB06-CBF6-4122-9CED-1968CF67DF84}" type="presParOf" srcId="{2BCAF0B4-096E-4413-9ED5-CB6BB272787A}" destId="{5338B641-7B1F-4DC7-93E5-AB75E579067E}" srcOrd="2" destOrd="0" presId="urn:microsoft.com/office/officeart/2008/layout/LinedList"/>
    <dgm:cxn modelId="{35781229-D234-4ECA-A248-54C379938693}" type="presParOf" srcId="{2BCAF0B4-096E-4413-9ED5-CB6BB272787A}" destId="{8A8B4F3D-7C9A-47DB-8A21-A4F50957B7F1}" srcOrd="3" destOrd="0" presId="urn:microsoft.com/office/officeart/2008/layout/LinedList"/>
    <dgm:cxn modelId="{34BC170B-3E5E-4E69-8898-590DD59F6BAE}" type="presParOf" srcId="{8A8B4F3D-7C9A-47DB-8A21-A4F50957B7F1}" destId="{8107B1C3-7D46-4A3B-9131-0AEE2B445636}" srcOrd="0" destOrd="0" presId="urn:microsoft.com/office/officeart/2008/layout/LinedList"/>
    <dgm:cxn modelId="{26E15631-838F-49F9-B35D-AB2DF98D9A46}" type="presParOf" srcId="{8A8B4F3D-7C9A-47DB-8A21-A4F50957B7F1}" destId="{9BD5EB32-16C5-4860-B094-C0E41F167C81}" srcOrd="1" destOrd="0" presId="urn:microsoft.com/office/officeart/2008/layout/LinedList"/>
    <dgm:cxn modelId="{A521DBFF-78CD-484C-A032-BAE2696F8FDF}" type="presParOf" srcId="{2BCAF0B4-096E-4413-9ED5-CB6BB272787A}" destId="{801D5C5B-005C-4B9A-B0C6-78FEDD31C5D3}" srcOrd="4" destOrd="0" presId="urn:microsoft.com/office/officeart/2008/layout/LinedList"/>
    <dgm:cxn modelId="{BAB32337-1FDC-4B4E-A236-6F0013EFF918}" type="presParOf" srcId="{2BCAF0B4-096E-4413-9ED5-CB6BB272787A}" destId="{2586D0A3-A419-40EE-AA35-C2F71ACD21F3}" srcOrd="5" destOrd="0" presId="urn:microsoft.com/office/officeart/2008/layout/LinedList"/>
    <dgm:cxn modelId="{8B6F4B90-DE33-445B-B048-CA83D53B7EA5}" type="presParOf" srcId="{2586D0A3-A419-40EE-AA35-C2F71ACD21F3}" destId="{2F9E0210-177B-42AF-8A59-E7EE194BCC29}" srcOrd="0" destOrd="0" presId="urn:microsoft.com/office/officeart/2008/layout/LinedList"/>
    <dgm:cxn modelId="{AD1FCD11-5766-49AE-86BB-7D814B279866}" type="presParOf" srcId="{2586D0A3-A419-40EE-AA35-C2F71ACD21F3}" destId="{28630623-C7AE-47B9-86C4-5505E448AEEF}" srcOrd="1" destOrd="0" presId="urn:microsoft.com/office/officeart/2008/layout/LinedList"/>
    <dgm:cxn modelId="{817047CB-5332-4A0D-86C4-DF987C28CFC9}" type="presParOf" srcId="{2BCAF0B4-096E-4413-9ED5-CB6BB272787A}" destId="{3D198BE4-60A4-466E-B76F-38DAD05D1193}" srcOrd="6" destOrd="0" presId="urn:microsoft.com/office/officeart/2008/layout/LinedList"/>
    <dgm:cxn modelId="{4EB43226-6792-4BE2-92AB-F501E29228BE}" type="presParOf" srcId="{2BCAF0B4-096E-4413-9ED5-CB6BB272787A}" destId="{A7716796-C21B-4D68-950F-05299A18181F}" srcOrd="7" destOrd="0" presId="urn:microsoft.com/office/officeart/2008/layout/LinedList"/>
    <dgm:cxn modelId="{35BBFD0D-BBEF-4A14-8A26-4AFF37581940}" type="presParOf" srcId="{A7716796-C21B-4D68-950F-05299A18181F}" destId="{FFC4F486-3BCF-4F46-B0C9-9B23999DD223}" srcOrd="0" destOrd="0" presId="urn:microsoft.com/office/officeart/2008/layout/LinedList"/>
    <dgm:cxn modelId="{045889A0-03E4-43FE-AD6D-E5024FCDD0B8}" type="presParOf" srcId="{A7716796-C21B-4D68-950F-05299A18181F}" destId="{20E9CE65-951B-4250-8C18-D05744038BD9}" srcOrd="1" destOrd="0" presId="urn:microsoft.com/office/officeart/2008/layout/LinedList"/>
    <dgm:cxn modelId="{A4834BF1-5708-45E4-BE3F-1B64CA2AA8C1}" type="presParOf" srcId="{2BCAF0B4-096E-4413-9ED5-CB6BB272787A}" destId="{9AEA2A0D-0DF1-4814-A791-0566308CF0D4}" srcOrd="8" destOrd="0" presId="urn:microsoft.com/office/officeart/2008/layout/LinedList"/>
    <dgm:cxn modelId="{FBE88C8A-719F-4675-8722-7D666ED505CE}" type="presParOf" srcId="{2BCAF0B4-096E-4413-9ED5-CB6BB272787A}" destId="{54B973EA-4E63-4F22-8ED5-89B6845EEC55}" srcOrd="9" destOrd="0" presId="urn:microsoft.com/office/officeart/2008/layout/LinedList"/>
    <dgm:cxn modelId="{6667E6D2-7EC7-4100-AC4F-4826D6F95873}" type="presParOf" srcId="{54B973EA-4E63-4F22-8ED5-89B6845EEC55}" destId="{91CB9EBE-F048-4D56-84B5-B979AABA02D7}" srcOrd="0" destOrd="0" presId="urn:microsoft.com/office/officeart/2008/layout/LinedList"/>
    <dgm:cxn modelId="{49536FDD-CCD9-4BD5-AE55-57ACB7F29AA7}" type="presParOf" srcId="{54B973EA-4E63-4F22-8ED5-89B6845EEC55}" destId="{AE2E754B-C4AA-43E0-86B7-18EFBCFB5B1A}" srcOrd="1" destOrd="0" presId="urn:microsoft.com/office/officeart/2008/layout/LinedList"/>
    <dgm:cxn modelId="{F31BC77E-ACB6-43AB-927A-0E74E19B18A6}" type="presParOf" srcId="{2BCAF0B4-096E-4413-9ED5-CB6BB272787A}" destId="{8800B433-5033-41D8-9A5C-A2596699B3E0}" srcOrd="10" destOrd="0" presId="urn:microsoft.com/office/officeart/2008/layout/LinedList"/>
    <dgm:cxn modelId="{64C2DDF7-0C48-4DE7-8D02-6E700F01FF9B}" type="presParOf" srcId="{2BCAF0B4-096E-4413-9ED5-CB6BB272787A}" destId="{DEAB26BC-DB32-42D4-A9D8-DF147D2526C4}" srcOrd="11" destOrd="0" presId="urn:microsoft.com/office/officeart/2008/layout/LinedList"/>
    <dgm:cxn modelId="{A4BE713B-69A0-4C37-96CC-746BC6F8EA68}" type="presParOf" srcId="{DEAB26BC-DB32-42D4-A9D8-DF147D2526C4}" destId="{EFD56F47-79DB-4CD2-B26E-116C94DC5B73}" srcOrd="0" destOrd="0" presId="urn:microsoft.com/office/officeart/2008/layout/LinedList"/>
    <dgm:cxn modelId="{94BEFF33-F3EA-4952-80ED-B223B35B3A00}" type="presParOf" srcId="{DEAB26BC-DB32-42D4-A9D8-DF147D2526C4}" destId="{CCE1F5D8-6768-4D36-8876-157EDF2BA110}" srcOrd="1" destOrd="0" presId="urn:microsoft.com/office/officeart/2008/layout/LinedList"/>
    <dgm:cxn modelId="{6EFA1551-44E7-4771-A23A-2408629310A0}" type="presParOf" srcId="{2BCAF0B4-096E-4413-9ED5-CB6BB272787A}" destId="{C9632A01-C654-45CC-B007-D0CE28BE6EFC}" srcOrd="12" destOrd="0" presId="urn:microsoft.com/office/officeart/2008/layout/LinedList"/>
    <dgm:cxn modelId="{11B643D4-34FF-4CB6-826A-118E91E35722}" type="presParOf" srcId="{2BCAF0B4-096E-4413-9ED5-CB6BB272787A}" destId="{54118D33-683C-4A8C-BF1B-022E74E2D84A}" srcOrd="13" destOrd="0" presId="urn:microsoft.com/office/officeart/2008/layout/LinedList"/>
    <dgm:cxn modelId="{8CBB5BFF-C870-415D-83E3-37490F9F8FBA}" type="presParOf" srcId="{54118D33-683C-4A8C-BF1B-022E74E2D84A}" destId="{C1B099C5-4C71-4C2A-A131-7DF150DCF089}" srcOrd="0" destOrd="0" presId="urn:microsoft.com/office/officeart/2008/layout/LinedList"/>
    <dgm:cxn modelId="{E8C1BE13-2942-43EE-8578-DE2366FA0312}" type="presParOf" srcId="{54118D33-683C-4A8C-BF1B-022E74E2D84A}" destId="{46B53BDA-3AD1-48DB-B4A8-B64844296287}" srcOrd="1" destOrd="0" presId="urn:microsoft.com/office/officeart/2008/layout/LinedList"/>
    <dgm:cxn modelId="{1C85CC5B-0DC7-4B4F-A019-BE638650CEE1}" type="presParOf" srcId="{2BCAF0B4-096E-4413-9ED5-CB6BB272787A}" destId="{D19C1750-8C2E-4269-92DC-1A4C2DF4DA41}" srcOrd="14" destOrd="0" presId="urn:microsoft.com/office/officeart/2008/layout/LinedList"/>
    <dgm:cxn modelId="{BAA11289-3A50-4A0E-A58B-0B623A7FA20A}" type="presParOf" srcId="{2BCAF0B4-096E-4413-9ED5-CB6BB272787A}" destId="{ADC6B8A5-F2A9-4CEC-B34E-8E75E97D82C3}" srcOrd="15" destOrd="0" presId="urn:microsoft.com/office/officeart/2008/layout/LinedList"/>
    <dgm:cxn modelId="{975F58D1-F221-468E-BB7A-05D6E75B69F5}" type="presParOf" srcId="{ADC6B8A5-F2A9-4CEC-B34E-8E75E97D82C3}" destId="{1EAC404B-4BCC-4A3B-AD1D-6A02A9AC40F4}" srcOrd="0" destOrd="0" presId="urn:microsoft.com/office/officeart/2008/layout/LinedList"/>
    <dgm:cxn modelId="{E01062FD-EEB8-4F7D-A2D8-3EB167DBA8BB}" type="presParOf" srcId="{ADC6B8A5-F2A9-4CEC-B34E-8E75E97D82C3}" destId="{238E192D-90E2-4977-A7A0-6B65A2C5CFC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F9DD16-22ED-4167-B5DF-E6ED5A04E029}">
      <dsp:nvSpPr>
        <dsp:cNvPr id="0" name=""/>
        <dsp:cNvSpPr/>
      </dsp:nvSpPr>
      <dsp:spPr>
        <a:xfrm>
          <a:off x="0" y="0"/>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5BB7EE-1905-496D-B49E-4801BA495B20}">
      <dsp:nvSpPr>
        <dsp:cNvPr id="0" name=""/>
        <dsp:cNvSpPr/>
      </dsp:nvSpPr>
      <dsp:spPr>
        <a:xfrm>
          <a:off x="0" y="0"/>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 </a:t>
          </a:r>
          <a:endParaRPr lang="en-US" sz="2500" kern="1200"/>
        </a:p>
      </dsp:txBody>
      <dsp:txXfrm>
        <a:off x="0" y="0"/>
        <a:ext cx="10515600" cy="544068"/>
      </dsp:txXfrm>
    </dsp:sp>
    <dsp:sp modelId="{5338B641-7B1F-4DC7-93E5-AB75E579067E}">
      <dsp:nvSpPr>
        <dsp:cNvPr id="0" name=""/>
        <dsp:cNvSpPr/>
      </dsp:nvSpPr>
      <dsp:spPr>
        <a:xfrm>
          <a:off x="0" y="544068"/>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07B1C3-7D46-4A3B-9131-0AEE2B445636}">
      <dsp:nvSpPr>
        <dsp:cNvPr id="0" name=""/>
        <dsp:cNvSpPr/>
      </dsp:nvSpPr>
      <dsp:spPr>
        <a:xfrm>
          <a:off x="0" y="544068"/>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Foundations of policing </a:t>
          </a:r>
          <a:endParaRPr lang="en-US" sz="2500" kern="1200"/>
        </a:p>
      </dsp:txBody>
      <dsp:txXfrm>
        <a:off x="0" y="544068"/>
        <a:ext cx="10515600" cy="544068"/>
      </dsp:txXfrm>
    </dsp:sp>
    <dsp:sp modelId="{801D5C5B-005C-4B9A-B0C6-78FEDD31C5D3}">
      <dsp:nvSpPr>
        <dsp:cNvPr id="0" name=""/>
        <dsp:cNvSpPr/>
      </dsp:nvSpPr>
      <dsp:spPr>
        <a:xfrm>
          <a:off x="0" y="1088136"/>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9E0210-177B-42AF-8A59-E7EE194BCC29}">
      <dsp:nvSpPr>
        <dsp:cNvPr id="0" name=""/>
        <dsp:cNvSpPr/>
      </dsp:nvSpPr>
      <dsp:spPr>
        <a:xfrm>
          <a:off x="0" y="1088136"/>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Structural evolution </a:t>
          </a:r>
          <a:endParaRPr lang="en-US" sz="2500" kern="1200"/>
        </a:p>
      </dsp:txBody>
      <dsp:txXfrm>
        <a:off x="0" y="1088136"/>
        <a:ext cx="10515600" cy="544068"/>
      </dsp:txXfrm>
    </dsp:sp>
    <dsp:sp modelId="{3D198BE4-60A4-466E-B76F-38DAD05D1193}">
      <dsp:nvSpPr>
        <dsp:cNvPr id="0" name=""/>
        <dsp:cNvSpPr/>
      </dsp:nvSpPr>
      <dsp:spPr>
        <a:xfrm>
          <a:off x="0" y="1632204"/>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C4F486-3BCF-4F46-B0C9-9B23999DD223}">
      <dsp:nvSpPr>
        <dsp:cNvPr id="0" name=""/>
        <dsp:cNvSpPr/>
      </dsp:nvSpPr>
      <dsp:spPr>
        <a:xfrm>
          <a:off x="0" y="1632204"/>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Crisis and reform </a:t>
          </a:r>
          <a:endParaRPr lang="en-US" sz="2500" kern="1200"/>
        </a:p>
      </dsp:txBody>
      <dsp:txXfrm>
        <a:off x="0" y="1632204"/>
        <a:ext cx="10515600" cy="544068"/>
      </dsp:txXfrm>
    </dsp:sp>
    <dsp:sp modelId="{9AEA2A0D-0DF1-4814-A791-0566308CF0D4}">
      <dsp:nvSpPr>
        <dsp:cNvPr id="0" name=""/>
        <dsp:cNvSpPr/>
      </dsp:nvSpPr>
      <dsp:spPr>
        <a:xfrm>
          <a:off x="0" y="2176272"/>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CB9EBE-F048-4D56-84B5-B979AABA02D7}">
      <dsp:nvSpPr>
        <dsp:cNvPr id="0" name=""/>
        <dsp:cNvSpPr/>
      </dsp:nvSpPr>
      <dsp:spPr>
        <a:xfrm>
          <a:off x="0" y="2176272"/>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Contemporary policing </a:t>
          </a:r>
          <a:endParaRPr lang="en-US" sz="2500" kern="1200"/>
        </a:p>
      </dsp:txBody>
      <dsp:txXfrm>
        <a:off x="0" y="2176272"/>
        <a:ext cx="10515600" cy="544068"/>
      </dsp:txXfrm>
    </dsp:sp>
    <dsp:sp modelId="{8800B433-5033-41D8-9A5C-A2596699B3E0}">
      <dsp:nvSpPr>
        <dsp:cNvPr id="0" name=""/>
        <dsp:cNvSpPr/>
      </dsp:nvSpPr>
      <dsp:spPr>
        <a:xfrm>
          <a:off x="0" y="2720340"/>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D56F47-79DB-4CD2-B26E-116C94DC5B73}">
      <dsp:nvSpPr>
        <dsp:cNvPr id="0" name=""/>
        <dsp:cNvSpPr/>
      </dsp:nvSpPr>
      <dsp:spPr>
        <a:xfrm>
          <a:off x="0" y="2720340"/>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Vulnerability and safeguarding </a:t>
          </a:r>
          <a:endParaRPr lang="en-US" sz="2500" kern="1200"/>
        </a:p>
      </dsp:txBody>
      <dsp:txXfrm>
        <a:off x="0" y="2720340"/>
        <a:ext cx="10515600" cy="544068"/>
      </dsp:txXfrm>
    </dsp:sp>
    <dsp:sp modelId="{C9632A01-C654-45CC-B007-D0CE28BE6EFC}">
      <dsp:nvSpPr>
        <dsp:cNvPr id="0" name=""/>
        <dsp:cNvSpPr/>
      </dsp:nvSpPr>
      <dsp:spPr>
        <a:xfrm>
          <a:off x="0" y="3264408"/>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B099C5-4C71-4C2A-A131-7DF150DCF089}">
      <dsp:nvSpPr>
        <dsp:cNvPr id="0" name=""/>
        <dsp:cNvSpPr/>
      </dsp:nvSpPr>
      <dsp:spPr>
        <a:xfrm>
          <a:off x="0" y="3264408"/>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Reform and future direction </a:t>
          </a:r>
          <a:endParaRPr lang="en-US" sz="2500" kern="1200"/>
        </a:p>
      </dsp:txBody>
      <dsp:txXfrm>
        <a:off x="0" y="3264408"/>
        <a:ext cx="10515600" cy="544068"/>
      </dsp:txXfrm>
    </dsp:sp>
    <dsp:sp modelId="{D19C1750-8C2E-4269-92DC-1A4C2DF4DA41}">
      <dsp:nvSpPr>
        <dsp:cNvPr id="0" name=""/>
        <dsp:cNvSpPr/>
      </dsp:nvSpPr>
      <dsp:spPr>
        <a:xfrm>
          <a:off x="0" y="3808476"/>
          <a:ext cx="105156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C404B-4BCC-4A3B-AD1D-6A02A9AC40F4}">
      <dsp:nvSpPr>
        <dsp:cNvPr id="0" name=""/>
        <dsp:cNvSpPr/>
      </dsp:nvSpPr>
      <dsp:spPr>
        <a:xfrm>
          <a:off x="0" y="3808476"/>
          <a:ext cx="10515600" cy="544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baseline="0"/>
            <a:t>Summary </a:t>
          </a:r>
          <a:endParaRPr lang="en-US" sz="2500" kern="1200"/>
        </a:p>
      </dsp:txBody>
      <dsp:txXfrm>
        <a:off x="0" y="3808476"/>
        <a:ext cx="10515600" cy="54406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672965-F988-4B57-ACE2-DBD431943D7D}" type="datetimeFigureOut">
              <a:rPr lang="en-GB" smtClean="0"/>
              <a:t>18/04/2026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700AE9-C5FB-4456-867F-7D0976E982AA}" type="slidenum">
              <a:rPr lang="en-GB" smtClean="0"/>
              <a:t>‹#›</a:t>
            </a:fld>
            <a:endParaRPr lang="en-GB"/>
          </a:p>
        </p:txBody>
      </p:sp>
    </p:spTree>
    <p:extLst>
      <p:ext uri="{BB962C8B-B14F-4D97-AF65-F5344CB8AC3E}">
        <p14:creationId xmlns:p14="http://schemas.microsoft.com/office/powerpoint/2010/main" val="198855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79700AE9-C5FB-4456-867F-7D0976E982AA}" type="slidenum">
              <a:rPr lang="en-GB" smtClean="0"/>
              <a:t>1</a:t>
            </a:fld>
            <a:endParaRPr lang="en-GB"/>
          </a:p>
        </p:txBody>
      </p:sp>
    </p:spTree>
    <p:extLst>
      <p:ext uri="{BB962C8B-B14F-4D97-AF65-F5344CB8AC3E}">
        <p14:creationId xmlns:p14="http://schemas.microsoft.com/office/powerpoint/2010/main" val="4265356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I will begin this presentation by outlining policing by consent and the </a:t>
            </a:r>
            <a:r>
              <a:rPr lang="en-GB" dirty="0" err="1">
                <a:highlight>
                  <a:srgbClr val="FFFFFF"/>
                </a:highlight>
              </a:rPr>
              <a:t>Peelian</a:t>
            </a:r>
            <a:r>
              <a:rPr lang="en-GB" dirty="0">
                <a:highlight>
                  <a:srgbClr val="FFFFFF"/>
                </a:highlight>
              </a:rPr>
              <a:t> principles, which established policing as a public service grounded in legitimacy. I will then examine the structural evolutions of policing in England and Wales, including key developments such as increasing specialisation. I will then explore contemporary policing, particularly the growing focus on vulnerability and safeguarding, alongside the impact of serious and organised crime and cyber-enabled threats. Finally, I will examine current reform proposals including the recently published White Paper, before concluding with key findings about how policing continues to operate within a more complex environment.</a:t>
            </a:r>
          </a:p>
        </p:txBody>
      </p:sp>
      <p:sp>
        <p:nvSpPr>
          <p:cNvPr id="4" name="Slide Number Placeholder 3"/>
          <p:cNvSpPr>
            <a:spLocks noGrp="1"/>
          </p:cNvSpPr>
          <p:nvPr>
            <p:ph type="sldNum" sz="quarter" idx="5"/>
          </p:nvPr>
        </p:nvSpPr>
        <p:spPr/>
        <p:txBody>
          <a:bodyPr/>
          <a:lstStyle/>
          <a:p>
            <a:fld id="{79700AE9-C5FB-4456-867F-7D0976E982AA}" type="slidenum">
              <a:rPr lang="en-GB" smtClean="0"/>
              <a:t>2</a:t>
            </a:fld>
            <a:endParaRPr lang="en-GB"/>
          </a:p>
        </p:txBody>
      </p:sp>
    </p:spTree>
    <p:extLst>
      <p:ext uri="{BB962C8B-B14F-4D97-AF65-F5344CB8AC3E}">
        <p14:creationId xmlns:p14="http://schemas.microsoft.com/office/powerpoint/2010/main" val="3873858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highlight>
                  <a:srgbClr val="FFFFFF"/>
                </a:highlight>
                <a:latin typeface="+mn-lt"/>
                <a:ea typeface="+mn-ea"/>
                <a:cs typeface="+mn-cs"/>
              </a:rPr>
              <a:t>The </a:t>
            </a:r>
            <a:r>
              <a:rPr lang="en-GB" sz="1200" kern="1200" dirty="0" err="1">
                <a:solidFill>
                  <a:schemeClr val="tx1"/>
                </a:solidFill>
                <a:effectLst/>
                <a:highlight>
                  <a:srgbClr val="FFFFFF"/>
                </a:highlight>
                <a:latin typeface="+mn-lt"/>
                <a:ea typeface="+mn-ea"/>
                <a:cs typeface="+mn-cs"/>
              </a:rPr>
              <a:t>Peelian</a:t>
            </a:r>
            <a:r>
              <a:rPr lang="en-GB" sz="1200" kern="1200" dirty="0">
                <a:solidFill>
                  <a:schemeClr val="tx1"/>
                </a:solidFill>
                <a:effectLst/>
                <a:highlight>
                  <a:srgbClr val="FFFFFF"/>
                </a:highlight>
                <a:latin typeface="+mn-lt"/>
                <a:ea typeface="+mn-ea"/>
                <a:cs typeface="+mn-cs"/>
              </a:rPr>
              <a:t> principles established policing as a public service grounded in legitimacy rather than coercion. The effectiveness of policing is linked to public approval and cooperation, rather than reliance on force (Reiner, 2010). Officers were expected to act as citizens in uniform, maintaining order through engagement with the public. This model positioned policing as visible, locally focussed and dependant on public trust (Newburn, 2017). Policing in England and Wales developed through this framework, with legitimacy, public cooperation and minimal use of force forming its foundation. Over time, however, policing has evolved in response to increasing complexity in crime and public expectations. This has resulted in structural reform, increased specialisation and an expanded role in public protection. What this means in practice is that policing depends on public trust and cooperation, rather than the use of force. This is important because it explains why legitimacy is central to policing in England Wales.</a:t>
            </a:r>
          </a:p>
        </p:txBody>
      </p:sp>
      <p:sp>
        <p:nvSpPr>
          <p:cNvPr id="4" name="Slide Number Placeholder 3"/>
          <p:cNvSpPr>
            <a:spLocks noGrp="1"/>
          </p:cNvSpPr>
          <p:nvPr>
            <p:ph type="sldNum" sz="quarter" idx="5"/>
          </p:nvPr>
        </p:nvSpPr>
        <p:spPr/>
        <p:txBody>
          <a:bodyPr/>
          <a:lstStyle/>
          <a:p>
            <a:fld id="{79700AE9-C5FB-4456-867F-7D0976E982AA}" type="slidenum">
              <a:rPr lang="en-GB" smtClean="0"/>
              <a:t>3</a:t>
            </a:fld>
            <a:endParaRPr lang="en-GB"/>
          </a:p>
        </p:txBody>
      </p:sp>
    </p:spTree>
    <p:extLst>
      <p:ext uri="{BB962C8B-B14F-4D97-AF65-F5344CB8AC3E}">
        <p14:creationId xmlns:p14="http://schemas.microsoft.com/office/powerpoint/2010/main" val="3690567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Policing expanded across England and Wales through legislation, establishing a national policing structure. Over time, policing developed increasing levels of specialism. The creation of the Criminal Investigation Department (CID) formalised investigative work and separated it from uniform duties. This marked a shift away from the generalist constable model towards a more specialised policing system (Reiner, 2010). Newburn (2017) identifies this as part of a broader process of professionalism, where policing increasingly required distinct roles, expertise and organisational structure. This development is significant because it demonstrates how policing began to move away from a purely visible, community-based model towards a more complex system.</a:t>
            </a:r>
          </a:p>
        </p:txBody>
      </p:sp>
      <p:sp>
        <p:nvSpPr>
          <p:cNvPr id="4" name="Slide Number Placeholder 3"/>
          <p:cNvSpPr>
            <a:spLocks noGrp="1"/>
          </p:cNvSpPr>
          <p:nvPr>
            <p:ph type="sldNum" sz="quarter" idx="5"/>
          </p:nvPr>
        </p:nvSpPr>
        <p:spPr/>
        <p:txBody>
          <a:bodyPr/>
          <a:lstStyle/>
          <a:p>
            <a:fld id="{79700AE9-C5FB-4456-867F-7D0976E982AA}" type="slidenum">
              <a:rPr lang="en-GB" smtClean="0"/>
              <a:t>4</a:t>
            </a:fld>
            <a:endParaRPr lang="en-GB"/>
          </a:p>
        </p:txBody>
      </p:sp>
    </p:spTree>
    <p:extLst>
      <p:ext uri="{BB962C8B-B14F-4D97-AF65-F5344CB8AC3E}">
        <p14:creationId xmlns:p14="http://schemas.microsoft.com/office/powerpoint/2010/main" val="2518352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Events such as the Brixton riots highlighted tensions between policing and communities, particularly in relation to stop and search and public confidence. The Scarman Report identified weaknesses in police-community relations and emphasised the need for improved engagement and accountability (Scarman, 1981). The Macpherson Report later identified institutional racism within the Metropolitan Police and led to reforms focussed on fairness, transparency and public confidence (Macpherson, 1999). These developments demonstrate that policing legitimacy is not fixed. It requires ongoing review and reform in response to public scrutiny and changing societal expectations.</a:t>
            </a:r>
          </a:p>
        </p:txBody>
      </p:sp>
      <p:sp>
        <p:nvSpPr>
          <p:cNvPr id="4" name="Slide Number Placeholder 3"/>
          <p:cNvSpPr>
            <a:spLocks noGrp="1"/>
          </p:cNvSpPr>
          <p:nvPr>
            <p:ph type="sldNum" sz="quarter" idx="5"/>
          </p:nvPr>
        </p:nvSpPr>
        <p:spPr/>
        <p:txBody>
          <a:bodyPr/>
          <a:lstStyle/>
          <a:p>
            <a:fld id="{79700AE9-C5FB-4456-867F-7D0976E982AA}" type="slidenum">
              <a:rPr lang="en-GB" smtClean="0"/>
              <a:t>5</a:t>
            </a:fld>
            <a:endParaRPr lang="en-GB"/>
          </a:p>
        </p:txBody>
      </p:sp>
    </p:spTree>
    <p:extLst>
      <p:ext uri="{BB962C8B-B14F-4D97-AF65-F5344CB8AC3E}">
        <p14:creationId xmlns:p14="http://schemas.microsoft.com/office/powerpoint/2010/main" val="163456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E1947-71CC-F8E1-E4C3-B47B5D108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786614-3306-0E8B-D0AC-3A9E2F302F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35D75-1F3B-9D38-19C7-F84E53A8AE69}"/>
              </a:ext>
            </a:extLst>
          </p:cNvPr>
          <p:cNvSpPr>
            <a:spLocks noGrp="1"/>
          </p:cNvSpPr>
          <p:nvPr>
            <p:ph type="body" idx="1"/>
          </p:nvPr>
        </p:nvSpPr>
        <p:spPr/>
        <p:txBody>
          <a:bodyPr/>
          <a:lstStyle/>
          <a:p>
            <a:r>
              <a:rPr lang="en-GB" sz="1200" kern="1200" dirty="0">
                <a:solidFill>
                  <a:schemeClr val="tx1"/>
                </a:solidFill>
                <a:effectLst/>
                <a:highlight>
                  <a:srgbClr val="FFFFFF"/>
                </a:highlight>
                <a:latin typeface="+mn-lt"/>
                <a:ea typeface="+mn-ea"/>
                <a:cs typeface="+mn-cs"/>
              </a:rPr>
              <a:t>Contemporary policing is shaped by a range of complex threats, including serious and organised crime, terrorism and cyber-enabled offending. What is significant here is the nature of these threats. Serious and organised crime, terrorism and cyber-related offending often operate across geographical boundaries, which means individua forces cannot respond in isolation. The Strategic Policing Requirement identifies these as national threats requiring specialist capabilities and coordinated response across forces (Home Office, 2023). This is why national coordination becomes necessary. The Strategic Policing Requirement sets out these threats at a national level, ensuring that forces maintain the capabilities required to respond effectively. Similarly, the Government Cyber Security Strategy highlights the increasing scale and complexity of cyber threats and the need for enhanced capability across the public sector (HM Government, 2022). Much of this activity takes place outside routine public visibility. These developments indicate a shift towards more specialist and less visible policing functions, while still operating within a framework of legitimacy. As a result, much of contemporary policing activity takes place outside routine public visibility, reflecting a shift towards specialist functions rather than traditional visible policing.</a:t>
            </a:r>
          </a:p>
        </p:txBody>
      </p:sp>
      <p:sp>
        <p:nvSpPr>
          <p:cNvPr id="4" name="Slide Number Placeholder 3">
            <a:extLst>
              <a:ext uri="{FF2B5EF4-FFF2-40B4-BE49-F238E27FC236}">
                <a16:creationId xmlns:a16="http://schemas.microsoft.com/office/drawing/2014/main" id="{46F22E9D-0907-6790-4A69-79BD8357E2CE}"/>
              </a:ext>
            </a:extLst>
          </p:cNvPr>
          <p:cNvSpPr>
            <a:spLocks noGrp="1"/>
          </p:cNvSpPr>
          <p:nvPr>
            <p:ph type="sldNum" sz="quarter" idx="5"/>
          </p:nvPr>
        </p:nvSpPr>
        <p:spPr/>
        <p:txBody>
          <a:bodyPr/>
          <a:lstStyle/>
          <a:p>
            <a:fld id="{79700AE9-C5FB-4456-867F-7D0976E982AA}" type="slidenum">
              <a:rPr lang="en-GB" smtClean="0"/>
              <a:t>6</a:t>
            </a:fld>
            <a:endParaRPr lang="en-GB"/>
          </a:p>
        </p:txBody>
      </p:sp>
    </p:spTree>
    <p:extLst>
      <p:ext uri="{BB962C8B-B14F-4D97-AF65-F5344CB8AC3E}">
        <p14:creationId xmlns:p14="http://schemas.microsoft.com/office/powerpoint/2010/main" val="3441515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F9C3A-3691-8DDA-04B5-6CF798E88E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B29083-6288-FB34-DA3F-761E110A6C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AA0DE5-9481-46DA-494F-DB53FA4300B6}"/>
              </a:ext>
            </a:extLst>
          </p:cNvPr>
          <p:cNvSpPr>
            <a:spLocks noGrp="1"/>
          </p:cNvSpPr>
          <p:nvPr>
            <p:ph type="body" idx="1"/>
          </p:nvPr>
        </p:nvSpPr>
        <p:spPr/>
        <p:txBody>
          <a:bodyPr/>
          <a:lstStyle/>
          <a:p>
            <a:r>
              <a:rPr lang="en-GB">
                <a:highlight>
                  <a:srgbClr val="FFFFFF"/>
                </a:highlight>
              </a:rPr>
              <a:t>A significant development in policing is the increased focus on vulnerability. This includes areas such as domestic abuse, child protection and exploitation, alongside broader safeguarding responsibilities. Policing now involves collaboration with other agencies and structured approaches to risk and harm management. Brothers (2015) highlights the increasing centrality of vulnerability within policing practice. Chanan and Miller (2013) emphasise the importance of partnership working while James, Mullins and Bovaird (2012) identify the shift towards preventative and safeguarding approaches. This demonstrates that policing has expanded beyond traditional enforcement into a broader protection role.</a:t>
            </a:r>
          </a:p>
        </p:txBody>
      </p:sp>
      <p:sp>
        <p:nvSpPr>
          <p:cNvPr id="4" name="Slide Number Placeholder 3">
            <a:extLst>
              <a:ext uri="{FF2B5EF4-FFF2-40B4-BE49-F238E27FC236}">
                <a16:creationId xmlns:a16="http://schemas.microsoft.com/office/drawing/2014/main" id="{C16BA2F7-8981-50A1-F32C-057EC553D187}"/>
              </a:ext>
            </a:extLst>
          </p:cNvPr>
          <p:cNvSpPr>
            <a:spLocks noGrp="1"/>
          </p:cNvSpPr>
          <p:nvPr>
            <p:ph type="sldNum" sz="quarter" idx="5"/>
          </p:nvPr>
        </p:nvSpPr>
        <p:spPr/>
        <p:txBody>
          <a:bodyPr/>
          <a:lstStyle/>
          <a:p>
            <a:fld id="{79700AE9-C5FB-4456-867F-7D0976E982AA}" type="slidenum">
              <a:rPr lang="en-GB" smtClean="0"/>
              <a:t>7</a:t>
            </a:fld>
            <a:endParaRPr lang="en-GB"/>
          </a:p>
        </p:txBody>
      </p:sp>
    </p:spTree>
    <p:extLst>
      <p:ext uri="{BB962C8B-B14F-4D97-AF65-F5344CB8AC3E}">
        <p14:creationId xmlns:p14="http://schemas.microsoft.com/office/powerpoint/2010/main" val="427063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F4DC2-4F6A-EF22-0400-CB8E201FE3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1C2B51-C5AA-4618-A556-EA251864E4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5FBB8A-88D7-B50C-9D9E-3A5FB94723FB}"/>
              </a:ext>
            </a:extLst>
          </p:cNvPr>
          <p:cNvSpPr>
            <a:spLocks noGrp="1"/>
          </p:cNvSpPr>
          <p:nvPr>
            <p:ph type="body" idx="1"/>
          </p:nvPr>
        </p:nvSpPr>
        <p:spPr/>
        <p:txBody>
          <a:bodyPr/>
          <a:lstStyle/>
          <a:p>
            <a:r>
              <a:rPr lang="en-GB" sz="1200" kern="1200" dirty="0">
                <a:solidFill>
                  <a:schemeClr val="tx1"/>
                </a:solidFill>
                <a:effectLst/>
                <a:highlight>
                  <a:srgbClr val="FFFFFF"/>
                </a:highlight>
                <a:latin typeface="+mn-lt"/>
                <a:ea typeface="+mn-ea"/>
                <a:cs typeface="+mn-cs"/>
              </a:rPr>
              <a:t>This slide focusses on recent reform proposals and how they respond to the challenges identified in contemporary policing. Recent reform proposals identify challenges within the current policing structure, including fragmentation and inconsistency in capability. The White Paper local to national: a new model for policing, proposes increased regionalisation and stronger national coordination (Home Office, 2026). What this highlights is that variation in capability across forces has become a key issue, particularly in relation to specialist areas such as serious crime and cyber capability. These reforms are presented as a response to serious and organised crime, cross-border criminality and uneven capability across the existing forty-three force structure. The Government Cyber Security Strategy also highlights the need for stronger capability to address digital threats (HM Government, 2022). Together, these developments indicate a continued shift towards centralisation and increased specialisation within policing. Taken together, these developments indicate a move towards greater national coordination and consistency while maintaining local policing structures.</a:t>
            </a:r>
          </a:p>
        </p:txBody>
      </p:sp>
      <p:sp>
        <p:nvSpPr>
          <p:cNvPr id="4" name="Slide Number Placeholder 3">
            <a:extLst>
              <a:ext uri="{FF2B5EF4-FFF2-40B4-BE49-F238E27FC236}">
                <a16:creationId xmlns:a16="http://schemas.microsoft.com/office/drawing/2014/main" id="{96C89387-DD7D-A72D-B9A7-48BB12001670}"/>
              </a:ext>
            </a:extLst>
          </p:cNvPr>
          <p:cNvSpPr>
            <a:spLocks noGrp="1"/>
          </p:cNvSpPr>
          <p:nvPr>
            <p:ph type="sldNum" sz="quarter" idx="5"/>
          </p:nvPr>
        </p:nvSpPr>
        <p:spPr/>
        <p:txBody>
          <a:bodyPr/>
          <a:lstStyle/>
          <a:p>
            <a:fld id="{79700AE9-C5FB-4456-867F-7D0976E982AA}" type="slidenum">
              <a:rPr lang="en-GB" smtClean="0"/>
              <a:t>8</a:t>
            </a:fld>
            <a:endParaRPr lang="en-GB"/>
          </a:p>
        </p:txBody>
      </p:sp>
    </p:spTree>
    <p:extLst>
      <p:ext uri="{BB962C8B-B14F-4D97-AF65-F5344CB8AC3E}">
        <p14:creationId xmlns:p14="http://schemas.microsoft.com/office/powerpoint/2010/main" val="269207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Policing in England and Wales continues to be grounded in principles of legitimacy and public consent. However, structural development and increasing specialisation have expanded the role of policing. Policing now incorporates safeguarding, risk management and national level coordination, reflecting a broader public protection function. These developments demonstrate that while policing retains its foundational principles, it now operates within a more complex and multi-functional system. </a:t>
            </a:r>
          </a:p>
        </p:txBody>
      </p:sp>
      <p:sp>
        <p:nvSpPr>
          <p:cNvPr id="4" name="Slide Number Placeholder 3"/>
          <p:cNvSpPr>
            <a:spLocks noGrp="1"/>
          </p:cNvSpPr>
          <p:nvPr>
            <p:ph type="sldNum" sz="quarter" idx="5"/>
          </p:nvPr>
        </p:nvSpPr>
        <p:spPr/>
        <p:txBody>
          <a:bodyPr/>
          <a:lstStyle/>
          <a:p>
            <a:fld id="{79700AE9-C5FB-4456-867F-7D0976E982AA}" type="slidenum">
              <a:rPr lang="en-GB" smtClean="0"/>
              <a:t>9</a:t>
            </a:fld>
            <a:endParaRPr lang="en-GB"/>
          </a:p>
        </p:txBody>
      </p:sp>
    </p:spTree>
    <p:extLst>
      <p:ext uri="{BB962C8B-B14F-4D97-AF65-F5344CB8AC3E}">
        <p14:creationId xmlns:p14="http://schemas.microsoft.com/office/powerpoint/2010/main" val="2065864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FD02D-0BA7-AFEA-D44A-E2F1619E0B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F4A2F8-DCE4-AF8B-970A-B2BBABC395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0C25E9-B26E-4AAA-D857-E16D70E3BAD6}"/>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0304D52F-681E-50B4-5F19-75B5AC3833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F5DB8E-38B3-2542-A6F8-AEB64FA8FF36}"/>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676721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BD27A-DDCF-94DE-697F-F9014EE9AA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F0A36A-7256-2228-EF6A-4247FCFF4F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621DC2-E2C5-161F-7852-A520135CF5BB}"/>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536477F1-F63B-BF98-0866-FD6E0EC9BA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7C2051-FBB0-D708-BFD2-5C560EA5BF8B}"/>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3365425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87BC1-D9E9-E368-2EAE-15A2CF449D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025DC9-6D5E-D6FB-1176-2EE69A0D67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DD69D3-DA2F-7B28-C8C0-2DE1017031D3}"/>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AD0BC18E-F735-F3CE-D7A4-979BA8A566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C5709-5BEB-6E44-F509-1FD6AF2FEBCC}"/>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52204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3616-42E6-809E-1FAE-EBDA0978EC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857990-1A84-88C8-4534-1E2503C931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6AA28F-1747-98AB-14AE-281DABE1EB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FA7046-C74C-88CA-A1B8-B0FD89BE0B45}"/>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6" name="Footer Placeholder 5">
            <a:extLst>
              <a:ext uri="{FF2B5EF4-FFF2-40B4-BE49-F238E27FC236}">
                <a16:creationId xmlns:a16="http://schemas.microsoft.com/office/drawing/2014/main" id="{48F80B30-D5A6-835A-2BAB-83DC8EFFDA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28C8A-9BC3-7A44-898E-4BA3D0CB5E21}"/>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141075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DE32B-D60A-CD83-54ED-07EE55BEA3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5A9136-1C1F-E0D7-3B43-D9B3BFF656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5656DF-4D01-DCA8-F6FC-67DA9D40F5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E6A6B3-A157-E9CA-4222-56684B6724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5DAA22-D167-F85B-E934-E346AB17D08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A89CB6-0E2B-470E-89D3-0A9EA6FDF560}"/>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8" name="Footer Placeholder 7">
            <a:extLst>
              <a:ext uri="{FF2B5EF4-FFF2-40B4-BE49-F238E27FC236}">
                <a16:creationId xmlns:a16="http://schemas.microsoft.com/office/drawing/2014/main" id="{50B15C02-27A0-E5DC-406D-FEF010D019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94EF2C-9A80-595A-E9D8-1BE1A3AF7AE8}"/>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3093746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D2FAC-8ECF-11C6-2F68-5507C255F8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47E199-54FE-29E3-07D2-BA7AE7036D2A}"/>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4" name="Footer Placeholder 3">
            <a:extLst>
              <a:ext uri="{FF2B5EF4-FFF2-40B4-BE49-F238E27FC236}">
                <a16:creationId xmlns:a16="http://schemas.microsoft.com/office/drawing/2014/main" id="{61754D18-21AD-71FC-8FC0-B1617C8442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314EE3F-9AC8-716B-3C02-B027BD1AA55E}"/>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202209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110DBD-5BFD-0498-BD26-F2577020BFBF}"/>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3" name="Footer Placeholder 2">
            <a:extLst>
              <a:ext uri="{FF2B5EF4-FFF2-40B4-BE49-F238E27FC236}">
                <a16:creationId xmlns:a16="http://schemas.microsoft.com/office/drawing/2014/main" id="{BB681D9F-E8EF-B95A-5D22-88A7029541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FDE22-B0AF-04F5-5793-BBEC83A242D7}"/>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69261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7E97F-0182-AEC2-127B-516B7B16B9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698D41-82E5-4A19-AFB0-5EBFD414C4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013ABC-88AB-9EAF-6E5F-38FB88C11A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8B69A7-2EDA-D10F-37D8-0ACCC5C0A5A1}"/>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6" name="Footer Placeholder 5">
            <a:extLst>
              <a:ext uri="{FF2B5EF4-FFF2-40B4-BE49-F238E27FC236}">
                <a16:creationId xmlns:a16="http://schemas.microsoft.com/office/drawing/2014/main" id="{BBF81677-023D-9057-B78F-431D3C3CFB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54FE19-8536-FB4F-660F-5BAF3623E03B}"/>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513476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1A8CF-BC6A-7E97-409E-2DE475817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02F27B-A636-BCCD-510F-BD4B8056E1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8087F5F-4081-740E-58A5-6097E5CF83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20A8F-CA82-4ED8-07C5-A276C6B5639A}"/>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6" name="Footer Placeholder 5">
            <a:extLst>
              <a:ext uri="{FF2B5EF4-FFF2-40B4-BE49-F238E27FC236}">
                <a16:creationId xmlns:a16="http://schemas.microsoft.com/office/drawing/2014/main" id="{7468C918-0181-FDF8-5407-CCF93DF31E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121522-9808-B207-03ED-46BD04CDCBED}"/>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804956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FD307-2AB4-A53D-B04F-E2E8F0D907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60E70A-476D-66F5-C9BD-996364CE00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51542-9FFC-126D-6F93-F77AABAB129A}"/>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45AC81E8-36F9-4F85-24BE-25E0BD81C8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850154-7096-B0BC-CC74-88119F6BCB0A}"/>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745861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850A37-F938-F1B5-32D7-A652694F1C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28CC6D-C25D-98F9-2C59-5B2B625DDC3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B75BD-1A5F-BD25-A6F5-80C2DAA85053}"/>
              </a:ext>
            </a:extLst>
          </p:cNvPr>
          <p:cNvSpPr>
            <a:spLocks noGrp="1"/>
          </p:cNvSpPr>
          <p:nvPr>
            <p:ph type="dt" sz="half" idx="10"/>
          </p:nvPr>
        </p:nvSpPr>
        <p:spPr/>
        <p:txBody>
          <a:body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3F515A29-85FE-3D56-9B8E-ADC0848F8F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F6C4E0-301D-0F76-46EE-AC207F792CE5}"/>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006648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6FE06A-5A22-0002-2A4D-3FFEE8A624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26764E-FC9D-BD6F-9228-2EBABBEBF4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4C3771-E1C1-0222-C0A2-9FB7AD28DC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7CDFB5-495A-485F-B487-CDFD204185F9}" type="datetimeFigureOut">
              <a:rPr lang="en-GB" smtClean="0"/>
              <a:t>18/04/2026</a:t>
            </a:fld>
            <a:endParaRPr lang="en-GB"/>
          </a:p>
        </p:txBody>
      </p:sp>
      <p:sp>
        <p:nvSpPr>
          <p:cNvPr id="5" name="Footer Placeholder 4">
            <a:extLst>
              <a:ext uri="{FF2B5EF4-FFF2-40B4-BE49-F238E27FC236}">
                <a16:creationId xmlns:a16="http://schemas.microsoft.com/office/drawing/2014/main" id="{95B2E9C4-0AB6-3949-76D9-D4BF339E30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F40B6F1-5283-D42B-03A9-F32BFC9F09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68222C-0279-4CAE-838B-6D4737E1303B}" type="slidenum">
              <a:rPr lang="en-GB" smtClean="0"/>
              <a:t>‹#›</a:t>
            </a:fld>
            <a:endParaRPr lang="en-GB"/>
          </a:p>
        </p:txBody>
      </p:sp>
    </p:spTree>
    <p:extLst>
      <p:ext uri="{BB962C8B-B14F-4D97-AF65-F5344CB8AC3E}">
        <p14:creationId xmlns:p14="http://schemas.microsoft.com/office/powerpoint/2010/main" val="2155648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museumofpm.org/wp-content/uploads/2023/07/Robert-Peel-Adobe-Stock-1024x945.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ichef.bbci.co.uk/ace/branded_news/1200/mcs/media/images/65637000/jpg/_65637031_police-bbc.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allthatsinteresting.com/wordpress/wp-content/uploads/2021/09/brixton-riot.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ichef.bbci.co.uk/ace/standard/800/cpsprodpb/D199/production/_129275635_b43371e5-2866-40a5-95b0-71847aea815b.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img.favpng.com/15/10/12/child-protection-safeguarding-organization-clip-art-png-favpng-QHi6LeUkWK79GJLgRNZBDt8j5.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bing.com/images/search?view=detailV2&amp;ccid=k7ZPMEnw&amp;id=5E1DB8AE8B46A450B68614B7AADD8139CD89F0BA&amp;thid=OIP.k7ZPMEnwjQdfaEEVWRFucgHaE7&amp;mediaurl=https%3A%2F%2Fproximityinterpreting.files.wordpress.com%2F2017%2F08%2F6800316262_bc6425107c_b.jpg&amp;cdnurl=https%3A%2F%2Fth.bing.com%2Fth%2Fid%2FR.93b64f3049f08d075f68411559116e72%3Frik%3DuvCJzTmB3aq3FA%26pid%3DImgRaw%26r%3D0&amp;exph=681&amp;expw=1024&amp;q=policing+by+consent+uk&amp;FORM=IRPRST&amp;ck=600B46251FC6336016AE0928FEE44809&amp;selectedIndex=8&amp;itb=0&amp;cw=1222&amp;ch=572&amp;ajaxhist=0&amp;ajaxserp=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6111247C-8608-E47B-963E-0A20681090EC}"/>
              </a:ext>
            </a:extLst>
          </p:cNvPr>
          <p:cNvPicPr>
            <a:picLocks noChangeAspect="1"/>
          </p:cNvPicPr>
          <p:nvPr/>
        </p:nvPicPr>
        <p:blipFill>
          <a:blip r:embed="rId3"/>
          <a:srcRect l="28900"/>
          <a:stretch>
            <a:fillRect/>
          </a:stretch>
        </p:blipFill>
        <p:spPr>
          <a:xfrm>
            <a:off x="20" y="10"/>
            <a:ext cx="8668492" cy="6857990"/>
          </a:xfrm>
          <a:prstGeom prst="rect">
            <a:avLst/>
          </a:prstGeom>
        </p:spPr>
      </p:pic>
      <p:sp>
        <p:nvSpPr>
          <p:cNvPr id="22" name="Rectangle 21">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C715EA-38E0-E26F-1DA4-FDF319CE75C6}"/>
              </a:ext>
            </a:extLst>
          </p:cNvPr>
          <p:cNvSpPr>
            <a:spLocks noGrp="1"/>
          </p:cNvSpPr>
          <p:nvPr>
            <p:ph type="ctrTitle"/>
          </p:nvPr>
        </p:nvSpPr>
        <p:spPr>
          <a:xfrm>
            <a:off x="7848600" y="1122363"/>
            <a:ext cx="4023360" cy="3204134"/>
          </a:xfrm>
        </p:spPr>
        <p:txBody>
          <a:bodyPr anchor="b">
            <a:normAutofit/>
          </a:bodyPr>
          <a:lstStyle/>
          <a:p>
            <a:pPr algn="l"/>
            <a:r>
              <a:rPr lang="en-GB" sz="4800"/>
              <a:t>Contemporary Issues in Policing</a:t>
            </a:r>
          </a:p>
        </p:txBody>
      </p:sp>
      <p:sp>
        <p:nvSpPr>
          <p:cNvPr id="3" name="Subtitle 2">
            <a:extLst>
              <a:ext uri="{FF2B5EF4-FFF2-40B4-BE49-F238E27FC236}">
                <a16:creationId xmlns:a16="http://schemas.microsoft.com/office/drawing/2014/main" id="{A9CEAF98-A10C-4721-776F-16E51B789A96}"/>
              </a:ext>
            </a:extLst>
          </p:cNvPr>
          <p:cNvSpPr>
            <a:spLocks noGrp="1"/>
          </p:cNvSpPr>
          <p:nvPr>
            <p:ph type="subTitle" idx="1"/>
          </p:nvPr>
        </p:nvSpPr>
        <p:spPr>
          <a:xfrm>
            <a:off x="7848600" y="4872922"/>
            <a:ext cx="4023360" cy="1208141"/>
          </a:xfrm>
        </p:spPr>
        <p:txBody>
          <a:bodyPr>
            <a:normAutofit/>
          </a:bodyPr>
          <a:lstStyle/>
          <a:p>
            <a:pPr algn="l"/>
            <a:r>
              <a:rPr lang="en-GB" sz="2000"/>
              <a:t>Kendra Wedgwood</a:t>
            </a:r>
          </a:p>
        </p:txBody>
      </p:sp>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507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D31C7F-E213-6362-22A1-09EBC653E534}"/>
              </a:ext>
            </a:extLst>
          </p:cNvPr>
          <p:cNvSpPr>
            <a:spLocks noGrp="1"/>
          </p:cNvSpPr>
          <p:nvPr>
            <p:ph type="title"/>
          </p:nvPr>
        </p:nvSpPr>
        <p:spPr>
          <a:xfrm>
            <a:off x="838200" y="557188"/>
            <a:ext cx="10515600" cy="1133499"/>
          </a:xfrm>
        </p:spPr>
        <p:txBody>
          <a:bodyPr>
            <a:normAutofit/>
          </a:bodyPr>
          <a:lstStyle/>
          <a:p>
            <a:pPr algn="ctr"/>
            <a:r>
              <a:rPr lang="en-GB" sz="5200"/>
              <a:t>Contents</a:t>
            </a:r>
          </a:p>
        </p:txBody>
      </p:sp>
      <p:graphicFrame>
        <p:nvGraphicFramePr>
          <p:cNvPr id="6" name="Rectangle 1">
            <a:extLst>
              <a:ext uri="{FF2B5EF4-FFF2-40B4-BE49-F238E27FC236}">
                <a16:creationId xmlns:a16="http://schemas.microsoft.com/office/drawing/2014/main" id="{1896F70C-0EAC-9068-B40B-2074ED195C75}"/>
              </a:ext>
            </a:extLst>
          </p:cNvPr>
          <p:cNvGraphicFramePr>
            <a:graphicFrameLocks noGrp="1"/>
          </p:cNvGraphicFramePr>
          <p:nvPr>
            <p:ph idx="1"/>
            <p:extLst>
              <p:ext uri="{D42A27DB-BD31-4B8C-83A1-F6EECF244321}">
                <p14:modId xmlns:p14="http://schemas.microsoft.com/office/powerpoint/2010/main" val="3069918977"/>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631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7CB0CB-2551-BDC5-9147-99AA76FD0B15}"/>
              </a:ext>
            </a:extLst>
          </p:cNvPr>
          <p:cNvSpPr>
            <a:spLocks noGrp="1"/>
          </p:cNvSpPr>
          <p:nvPr>
            <p:ph type="title"/>
          </p:nvPr>
        </p:nvSpPr>
        <p:spPr>
          <a:xfrm>
            <a:off x="640080" y="325369"/>
            <a:ext cx="4368602" cy="1956841"/>
          </a:xfrm>
        </p:spPr>
        <p:txBody>
          <a:bodyPr anchor="b">
            <a:normAutofit/>
          </a:bodyPr>
          <a:lstStyle/>
          <a:p>
            <a:r>
              <a:rPr lang="en-GB" sz="5400"/>
              <a:t>Foundations of Policing</a:t>
            </a:r>
          </a:p>
        </p:txBody>
      </p:sp>
      <p:sp>
        <p:nvSpPr>
          <p:cNvPr id="3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2">
            <a:extLst>
              <a:ext uri="{FF2B5EF4-FFF2-40B4-BE49-F238E27FC236}">
                <a16:creationId xmlns:a16="http://schemas.microsoft.com/office/drawing/2014/main" id="{E8B1901C-DEBA-146C-A16F-47335315F89A}"/>
              </a:ext>
            </a:extLst>
          </p:cNvPr>
          <p:cNvSpPr>
            <a:spLocks noGrp="1" noChangeArrowheads="1"/>
          </p:cNvSpPr>
          <p:nvPr>
            <p:ph idx="1"/>
          </p:nvPr>
        </p:nvSpPr>
        <p:spPr bwMode="auto">
          <a:xfrm>
            <a:off x="640080" y="2872899"/>
            <a:ext cx="4243589" cy="332066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2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Metropolitan Police Act 1829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Public approval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Minimal force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Citizen in uniform </a:t>
            </a:r>
          </a:p>
          <a:p>
            <a:pPr marL="0" marR="0" lvl="0" indent="0" defTabSz="914400" rtl="0" eaLnBrk="0" fontAlgn="base" latinLnBrk="0" hangingPunct="0">
              <a:spcBef>
                <a:spcPct val="0"/>
              </a:spcBef>
              <a:spcAft>
                <a:spcPts val="600"/>
              </a:spcAft>
              <a:buClrTx/>
              <a:buSzTx/>
              <a:buNone/>
              <a:tabLst/>
            </a:pPr>
            <a:endParaRPr kumimoji="0" lang="en-US" altLang="en-US" sz="2200" b="0" i="0" u="none" strike="noStrike" cap="none" normalizeH="0" baseline="0">
              <a:ln>
                <a:noFill/>
              </a:ln>
              <a:effectLst/>
              <a:latin typeface="Arial" panose="020B0604020202020204" pitchFamily="34" charset="0"/>
            </a:endParaRPr>
          </a:p>
        </p:txBody>
      </p:sp>
      <p:pic>
        <p:nvPicPr>
          <p:cNvPr id="9" name="Picture 8">
            <a:extLst>
              <a:ext uri="{FF2B5EF4-FFF2-40B4-BE49-F238E27FC236}">
                <a16:creationId xmlns:a16="http://schemas.microsoft.com/office/drawing/2014/main" id="{EEA42C1E-4ED6-0811-CB04-DAF35D247D11}"/>
              </a:ext>
            </a:extLst>
          </p:cNvPr>
          <p:cNvPicPr>
            <a:picLocks noChangeAspect="1"/>
          </p:cNvPicPr>
          <p:nvPr/>
        </p:nvPicPr>
        <p:blipFill>
          <a:blip r:embed="rId3">
            <a:extLst>
              <a:ext uri="{28A0092B-C50C-407E-A947-70E740481C1C}">
                <a14:useLocalDpi xmlns:a14="http://schemas.microsoft.com/office/drawing/2010/main" val="0"/>
              </a:ext>
            </a:extLst>
          </a:blip>
          <a:srcRect l="5985" r="1483"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0" name="TextBox 9">
            <a:extLst>
              <a:ext uri="{FF2B5EF4-FFF2-40B4-BE49-F238E27FC236}">
                <a16:creationId xmlns:a16="http://schemas.microsoft.com/office/drawing/2014/main" id="{ACD2C827-D097-13E1-5A9A-0C4CE02A8937}"/>
              </a:ext>
            </a:extLst>
          </p:cNvPr>
          <p:cNvSpPr txBox="1"/>
          <p:nvPr/>
        </p:nvSpPr>
        <p:spPr>
          <a:xfrm>
            <a:off x="5178906" y="6193567"/>
            <a:ext cx="6878775" cy="338554"/>
          </a:xfrm>
          <a:prstGeom prst="rect">
            <a:avLst/>
          </a:prstGeom>
          <a:noFill/>
        </p:spPr>
        <p:txBody>
          <a:bodyPr wrap="square" rtlCol="0">
            <a:spAutoFit/>
          </a:bodyPr>
          <a:lstStyle/>
          <a:p>
            <a:pPr>
              <a:spcAft>
                <a:spcPts val="600"/>
              </a:spcAft>
            </a:pPr>
            <a:r>
              <a:rPr lang="en-GB" sz="1600"/>
              <a:t>Phot</a:t>
            </a:r>
            <a:r>
              <a:rPr lang="en-GB" sz="1600">
                <a:solidFill>
                  <a:schemeClr val="bg1"/>
                </a:solidFill>
              </a:rPr>
              <a:t>o - Available at: </a:t>
            </a:r>
            <a:r>
              <a:rPr lang="en-GB" sz="1600">
                <a:solidFill>
                  <a:schemeClr val="bg1"/>
                </a:solidFill>
                <a:hlinkClick r:id="rId4">
                  <a:extLst>
                    <a:ext uri="{A12FA001-AC4F-418D-AE19-62706E023703}">
                      <ahyp:hlinkClr xmlns:ahyp="http://schemas.microsoft.com/office/drawing/2018/hyperlinkcolor" val="tx"/>
                    </a:ext>
                  </a:extLst>
                </a:hlinkClick>
              </a:rPr>
              <a:t>Robert-Peel-Adobe-Stock-1024x945.jpg (1024×945</a:t>
            </a:r>
            <a:r>
              <a:rPr lang="en-GB" sz="1600">
                <a:solidFill>
                  <a:srgbClr val="0563C1"/>
                </a:solidFill>
                <a:hlinkClick r:id="rId4">
                  <a:extLst>
                    <a:ext uri="{A12FA001-AC4F-418D-AE19-62706E023703}">
                      <ahyp:hlinkClr xmlns:ahyp="http://schemas.microsoft.com/office/drawing/2018/hyperlinkcolor" val="tx"/>
                    </a:ext>
                  </a:extLst>
                </a:hlinkClick>
              </a:rPr>
              <a:t>)</a:t>
            </a:r>
            <a:endParaRPr lang="en-GB" sz="1600"/>
          </a:p>
        </p:txBody>
      </p:sp>
    </p:spTree>
    <p:extLst>
      <p:ext uri="{BB962C8B-B14F-4D97-AF65-F5344CB8AC3E}">
        <p14:creationId xmlns:p14="http://schemas.microsoft.com/office/powerpoint/2010/main" val="713272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3F065A7-693F-B486-7E22-9A3B0698DF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71C977-345C-5496-D699-C9C945545F49}"/>
              </a:ext>
            </a:extLst>
          </p:cNvPr>
          <p:cNvSpPr>
            <a:spLocks noGrp="1"/>
          </p:cNvSpPr>
          <p:nvPr>
            <p:ph type="title"/>
          </p:nvPr>
        </p:nvSpPr>
        <p:spPr>
          <a:xfrm>
            <a:off x="7910285" y="741391"/>
            <a:ext cx="3443514" cy="1616203"/>
          </a:xfrm>
        </p:spPr>
        <p:txBody>
          <a:bodyPr anchor="b">
            <a:normAutofit/>
          </a:bodyPr>
          <a:lstStyle/>
          <a:p>
            <a:r>
              <a:rPr lang="en-GB" sz="3200"/>
              <a:t>Structural Evolution</a:t>
            </a:r>
          </a:p>
        </p:txBody>
      </p:sp>
      <p:pic>
        <p:nvPicPr>
          <p:cNvPr id="4100" name="Picture 4">
            <a:extLst>
              <a:ext uri="{FF2B5EF4-FFF2-40B4-BE49-F238E27FC236}">
                <a16:creationId xmlns:a16="http://schemas.microsoft.com/office/drawing/2014/main" id="{7162E4F9-A7CD-C21A-6DDF-4FDD31DDCA1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7114" y="1579743"/>
            <a:ext cx="6449549" cy="362787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DAB23FE6-8C6C-F634-C218-8FE71FD57914}"/>
              </a:ext>
            </a:extLst>
          </p:cNvPr>
          <p:cNvSpPr>
            <a:spLocks noGrp="1" noChangeArrowheads="1"/>
          </p:cNvSpPr>
          <p:nvPr>
            <p:ph idx="1"/>
          </p:nvPr>
        </p:nvSpPr>
        <p:spPr bwMode="auto">
          <a:xfrm>
            <a:off x="7910285" y="2533476"/>
            <a:ext cx="3443514" cy="34478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Expansion through legislation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National policing structure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CID created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Increasing specialisation </a:t>
            </a:r>
          </a:p>
        </p:txBody>
      </p:sp>
      <p:grpSp>
        <p:nvGrpSpPr>
          <p:cNvPr id="4105" name="Group 4104">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4106" name="Rectangle 4105">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Rectangle 4106">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2D813607-5BB2-C2D2-FCCD-48A9D8CE50CE}"/>
              </a:ext>
            </a:extLst>
          </p:cNvPr>
          <p:cNvSpPr txBox="1"/>
          <p:nvPr/>
        </p:nvSpPr>
        <p:spPr>
          <a:xfrm>
            <a:off x="779489" y="5891134"/>
            <a:ext cx="4556312" cy="369332"/>
          </a:xfrm>
          <a:prstGeom prst="rect">
            <a:avLst/>
          </a:prstGeom>
          <a:noFill/>
        </p:spPr>
        <p:txBody>
          <a:bodyPr wrap="none" rtlCol="0">
            <a:spAutoFit/>
          </a:bodyPr>
          <a:lstStyle/>
          <a:p>
            <a:r>
              <a:rPr lang="en-GB" sz="1400"/>
              <a:t>Photo – Available at: </a:t>
            </a:r>
            <a:r>
              <a:rPr lang="en-GB" sz="1400">
                <a:hlinkClick r:id="rId4">
                  <a:extLst>
                    <a:ext uri="{A12FA001-AC4F-418D-AE19-62706E023703}">
                      <ahyp:hlinkClr xmlns:ahyp="http://schemas.microsoft.com/office/drawing/2018/hyperlinkcolor" val="tx"/>
                    </a:ext>
                  </a:extLst>
                </a:hlinkClick>
              </a:rPr>
              <a:t>_65637031_police-bbc.jpg (1200×675</a:t>
            </a:r>
            <a:r>
              <a:rPr lang="en-GB">
                <a:solidFill>
                  <a:srgbClr val="0563C1"/>
                </a:solidFill>
                <a:hlinkClick r:id="rId4">
                  <a:extLst>
                    <a:ext uri="{A12FA001-AC4F-418D-AE19-62706E023703}">
                      <ahyp:hlinkClr xmlns:ahyp="http://schemas.microsoft.com/office/drawing/2018/hyperlinkcolor" val="tx"/>
                    </a:ext>
                  </a:extLst>
                </a:hlinkClick>
              </a:rPr>
              <a:t>)</a:t>
            </a:r>
            <a:endParaRPr lang="en-GB"/>
          </a:p>
        </p:txBody>
      </p:sp>
    </p:spTree>
    <p:extLst>
      <p:ext uri="{BB962C8B-B14F-4D97-AF65-F5344CB8AC3E}">
        <p14:creationId xmlns:p14="http://schemas.microsoft.com/office/powerpoint/2010/main" val="1907172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8" name="Rectangle 513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F5231B-32CC-9CB7-4F02-DC8A23F8C51D}"/>
              </a:ext>
            </a:extLst>
          </p:cNvPr>
          <p:cNvSpPr>
            <a:spLocks noGrp="1"/>
          </p:cNvSpPr>
          <p:nvPr>
            <p:ph type="title"/>
          </p:nvPr>
        </p:nvSpPr>
        <p:spPr>
          <a:xfrm>
            <a:off x="640080" y="325369"/>
            <a:ext cx="4368602" cy="1956841"/>
          </a:xfrm>
        </p:spPr>
        <p:txBody>
          <a:bodyPr anchor="b">
            <a:normAutofit/>
          </a:bodyPr>
          <a:lstStyle/>
          <a:p>
            <a:r>
              <a:rPr lang="en-GB" sz="5400"/>
              <a:t>Crisis and Reform</a:t>
            </a:r>
          </a:p>
        </p:txBody>
      </p:sp>
      <p:sp>
        <p:nvSpPr>
          <p:cNvPr id="513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3">
            <a:extLst>
              <a:ext uri="{FF2B5EF4-FFF2-40B4-BE49-F238E27FC236}">
                <a16:creationId xmlns:a16="http://schemas.microsoft.com/office/drawing/2014/main" id="{9214ACD8-8B41-508E-F8BC-3BA6BE59FB44}"/>
              </a:ext>
            </a:extLst>
          </p:cNvPr>
          <p:cNvSpPr>
            <a:spLocks noGrp="1" noChangeArrowheads="1"/>
          </p:cNvSpPr>
          <p:nvPr>
            <p:ph idx="1"/>
          </p:nvPr>
        </p:nvSpPr>
        <p:spPr bwMode="auto">
          <a:xfrm>
            <a:off x="640080" y="2872899"/>
            <a:ext cx="4243589" cy="332066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2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Brixton riots 1981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Scarman Report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Macpherson Report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Accountability reforms </a:t>
            </a:r>
          </a:p>
        </p:txBody>
      </p:sp>
      <p:pic>
        <p:nvPicPr>
          <p:cNvPr id="5125" name="Picture 5">
            <a:extLst>
              <a:ext uri="{FF2B5EF4-FFF2-40B4-BE49-F238E27FC236}">
                <a16:creationId xmlns:a16="http://schemas.microsoft.com/office/drawing/2014/main" id="{BA7F78AE-7933-CC88-2C5B-F8D82E99B3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042" r="17266"/>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81A413-C214-D940-74FE-171DC8484A23}"/>
              </a:ext>
            </a:extLst>
          </p:cNvPr>
          <p:cNvSpPr txBox="1"/>
          <p:nvPr/>
        </p:nvSpPr>
        <p:spPr>
          <a:xfrm>
            <a:off x="5981075" y="6193567"/>
            <a:ext cx="3638175" cy="369332"/>
          </a:xfrm>
          <a:prstGeom prst="rect">
            <a:avLst/>
          </a:prstGeom>
          <a:noFill/>
        </p:spPr>
        <p:txBody>
          <a:bodyPr wrap="none" rtlCol="0">
            <a:spAutoFit/>
          </a:bodyPr>
          <a:lstStyle/>
          <a:p>
            <a:r>
              <a:rPr lang="en-GB" sz="1400"/>
              <a:t>Photo – Available at: </a:t>
            </a:r>
            <a:r>
              <a:rPr lang="en-GB" sz="1400">
                <a:hlinkClick r:id="rId4">
                  <a:extLst>
                    <a:ext uri="{A12FA001-AC4F-418D-AE19-62706E023703}">
                      <ahyp:hlinkClr xmlns:ahyp="http://schemas.microsoft.com/office/drawing/2018/hyperlinkcolor" val="tx"/>
                    </a:ext>
                  </a:extLst>
                </a:hlinkClick>
              </a:rPr>
              <a:t>brixton-riot.jpg (900×572</a:t>
            </a:r>
            <a:r>
              <a:rPr lang="en-GB">
                <a:solidFill>
                  <a:srgbClr val="0563C1"/>
                </a:solidFill>
                <a:hlinkClick r:id="rId4">
                  <a:extLst>
                    <a:ext uri="{A12FA001-AC4F-418D-AE19-62706E023703}">
                      <ahyp:hlinkClr xmlns:ahyp="http://schemas.microsoft.com/office/drawing/2018/hyperlinkcolor" val="tx"/>
                    </a:ext>
                  </a:extLst>
                </a:hlinkClick>
              </a:rPr>
              <a:t>)</a:t>
            </a:r>
            <a:endParaRPr lang="en-GB"/>
          </a:p>
        </p:txBody>
      </p:sp>
    </p:spTree>
    <p:extLst>
      <p:ext uri="{BB962C8B-B14F-4D97-AF65-F5344CB8AC3E}">
        <p14:creationId xmlns:p14="http://schemas.microsoft.com/office/powerpoint/2010/main" val="665111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2FE9956-09D6-36E9-ECF5-3F7349D352B0}"/>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a:extLst>
              <a:ext uri="{FF2B5EF4-FFF2-40B4-BE49-F238E27FC236}">
                <a16:creationId xmlns:a16="http://schemas.microsoft.com/office/drawing/2014/main" id="{FC057CD0-85F3-72A9-5E2B-76DF4ECE9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149" r="6539"/>
          <a:stretch>
            <a:fillRect/>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5" name="Rectangle 615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4BCF73-F214-5012-3BF5-194BB1D13D25}"/>
              </a:ext>
            </a:extLst>
          </p:cNvPr>
          <p:cNvSpPr>
            <a:spLocks noGrp="1"/>
          </p:cNvSpPr>
          <p:nvPr>
            <p:ph type="title"/>
          </p:nvPr>
        </p:nvSpPr>
        <p:spPr>
          <a:xfrm>
            <a:off x="7531610" y="365125"/>
            <a:ext cx="3822189" cy="1899912"/>
          </a:xfrm>
        </p:spPr>
        <p:txBody>
          <a:bodyPr>
            <a:normAutofit/>
          </a:bodyPr>
          <a:lstStyle/>
          <a:p>
            <a:r>
              <a:rPr lang="en-GB" sz="4000"/>
              <a:t>Contemporary Policing </a:t>
            </a:r>
          </a:p>
        </p:txBody>
      </p:sp>
      <p:sp>
        <p:nvSpPr>
          <p:cNvPr id="5" name="Rectangle 2">
            <a:extLst>
              <a:ext uri="{FF2B5EF4-FFF2-40B4-BE49-F238E27FC236}">
                <a16:creationId xmlns:a16="http://schemas.microsoft.com/office/drawing/2014/main" id="{334E10A4-ABC6-8CA3-91FF-73BFE1DAC91F}"/>
              </a:ext>
            </a:extLst>
          </p:cNvPr>
          <p:cNvSpPr>
            <a:spLocks noGrp="1" noChangeArrowheads="1"/>
          </p:cNvSpPr>
          <p:nvPr>
            <p:ph idx="1"/>
          </p:nvPr>
        </p:nvSpPr>
        <p:spPr bwMode="auto">
          <a:xfrm>
            <a:off x="7531610" y="2434201"/>
            <a:ext cx="3822189" cy="374276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Specialist units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National threats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Reduced visibility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effectLst/>
                <a:latin typeface="Arial" panose="020B0604020202020204" pitchFamily="34" charset="0"/>
              </a:rPr>
              <a:t>Coordinated policing  </a:t>
            </a:r>
          </a:p>
        </p:txBody>
      </p:sp>
      <p:sp>
        <p:nvSpPr>
          <p:cNvPr id="6" name="TextBox 5">
            <a:extLst>
              <a:ext uri="{FF2B5EF4-FFF2-40B4-BE49-F238E27FC236}">
                <a16:creationId xmlns:a16="http://schemas.microsoft.com/office/drawing/2014/main" id="{981A39B1-83DE-764E-AFDB-6FF80FB82DDF}"/>
              </a:ext>
            </a:extLst>
          </p:cNvPr>
          <p:cNvSpPr txBox="1"/>
          <p:nvPr/>
        </p:nvSpPr>
        <p:spPr>
          <a:xfrm>
            <a:off x="659567" y="6056026"/>
            <a:ext cx="6917535" cy="307777"/>
          </a:xfrm>
          <a:prstGeom prst="rect">
            <a:avLst/>
          </a:prstGeom>
          <a:noFill/>
        </p:spPr>
        <p:txBody>
          <a:bodyPr wrap="none" rtlCol="0">
            <a:spAutoFit/>
          </a:bodyPr>
          <a:lstStyle/>
          <a:p>
            <a:r>
              <a:rPr lang="en-GB" sz="1400">
                <a:solidFill>
                  <a:schemeClr val="bg1"/>
                </a:solidFill>
              </a:rPr>
              <a:t>Photo – Available at: </a:t>
            </a:r>
            <a:r>
              <a:rPr lang="en-GB" sz="1400">
                <a:solidFill>
                  <a:schemeClr val="bg1"/>
                </a:solidFill>
                <a:hlinkClick r:id="rId4">
                  <a:extLst>
                    <a:ext uri="{A12FA001-AC4F-418D-AE19-62706E023703}">
                      <ahyp:hlinkClr xmlns:ahyp="http://schemas.microsoft.com/office/drawing/2018/hyperlinkcolor" val="tx"/>
                    </a:ext>
                  </a:extLst>
                </a:hlinkClick>
              </a:rPr>
              <a:t>_129275635_b43371e5-2866-40a5-95b0-71847aea815b.jpg (800×450)</a:t>
            </a:r>
            <a:endParaRPr lang="en-GB" sz="1400">
              <a:solidFill>
                <a:schemeClr val="bg1"/>
              </a:solidFill>
            </a:endParaRPr>
          </a:p>
        </p:txBody>
      </p:sp>
    </p:spTree>
    <p:extLst>
      <p:ext uri="{BB962C8B-B14F-4D97-AF65-F5344CB8AC3E}">
        <p14:creationId xmlns:p14="http://schemas.microsoft.com/office/powerpoint/2010/main" val="1520797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D1563F-5F5F-F20B-BD2A-FAA6C7E0FCE7}"/>
            </a:ext>
          </a:extLst>
        </p:cNvPr>
        <p:cNvGrpSpPr/>
        <p:nvPr/>
      </p:nvGrpSpPr>
      <p:grpSpPr>
        <a:xfrm>
          <a:off x="0" y="0"/>
          <a:ext cx="0" cy="0"/>
          <a:chOff x="0" y="0"/>
          <a:chExt cx="0" cy="0"/>
        </a:xfrm>
      </p:grpSpPr>
      <p:sp useBgFill="1">
        <p:nvSpPr>
          <p:cNvPr id="10251" name="Rectangle 1025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58A2AF-BA98-0100-B61B-E095F024EE67}"/>
              </a:ext>
            </a:extLst>
          </p:cNvPr>
          <p:cNvSpPr>
            <a:spLocks noGrp="1"/>
          </p:cNvSpPr>
          <p:nvPr>
            <p:ph type="title"/>
          </p:nvPr>
        </p:nvSpPr>
        <p:spPr>
          <a:xfrm>
            <a:off x="640080" y="325369"/>
            <a:ext cx="4368602" cy="1956841"/>
          </a:xfrm>
        </p:spPr>
        <p:txBody>
          <a:bodyPr anchor="b">
            <a:normAutofit/>
          </a:bodyPr>
          <a:lstStyle/>
          <a:p>
            <a:r>
              <a:rPr lang="en-GB" sz="4600"/>
              <a:t>Vulnerability and Safeguarding</a:t>
            </a:r>
          </a:p>
        </p:txBody>
      </p:sp>
      <p:sp>
        <p:nvSpPr>
          <p:cNvPr id="1025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1">
            <a:extLst>
              <a:ext uri="{FF2B5EF4-FFF2-40B4-BE49-F238E27FC236}">
                <a16:creationId xmlns:a16="http://schemas.microsoft.com/office/drawing/2014/main" id="{716A70C5-653A-A75D-2851-F690F8AB1D02}"/>
              </a:ext>
            </a:extLst>
          </p:cNvPr>
          <p:cNvSpPr>
            <a:spLocks noGrp="1" noChangeArrowheads="1"/>
          </p:cNvSpPr>
          <p:nvPr>
            <p:ph idx="1"/>
          </p:nvPr>
        </p:nvSpPr>
        <p:spPr bwMode="auto">
          <a:xfrm>
            <a:off x="640080" y="2872899"/>
            <a:ext cx="4243589" cy="332066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2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Focus on vulnerability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Public protection units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Multi agency working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Risk management </a:t>
            </a:r>
          </a:p>
        </p:txBody>
      </p:sp>
      <p:pic>
        <p:nvPicPr>
          <p:cNvPr id="10243" name="Picture 3" descr="Child Protection Safeguarding Organization Clip Art, PNG, 1044x1042px ...">
            <a:extLst>
              <a:ext uri="{FF2B5EF4-FFF2-40B4-BE49-F238E27FC236}">
                <a16:creationId xmlns:a16="http://schemas.microsoft.com/office/drawing/2014/main" id="{6095717C-5F80-9856-6F80-BED97874E4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2"/>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D17D9FD-132A-6338-AA84-121CEC2711BC}"/>
              </a:ext>
            </a:extLst>
          </p:cNvPr>
          <p:cNvSpPr txBox="1"/>
          <p:nvPr/>
        </p:nvSpPr>
        <p:spPr>
          <a:xfrm>
            <a:off x="164893" y="5861154"/>
            <a:ext cx="8649324" cy="954107"/>
          </a:xfrm>
          <a:prstGeom prst="rect">
            <a:avLst/>
          </a:prstGeom>
          <a:noFill/>
        </p:spPr>
        <p:txBody>
          <a:bodyPr wrap="square" rtlCol="0">
            <a:spAutoFit/>
          </a:bodyPr>
          <a:lstStyle/>
          <a:p>
            <a:endParaRPr lang="en-GB" sz="1400"/>
          </a:p>
          <a:p>
            <a:endParaRPr lang="en-GB" sz="1400"/>
          </a:p>
          <a:p>
            <a:r>
              <a:rPr lang="en-GB" sz="1400"/>
              <a:t>Photo – Available at: </a:t>
            </a:r>
            <a:r>
              <a:rPr lang="en-GB" sz="1400">
                <a:hlinkClick r:id="rId4">
                  <a:extLst>
                    <a:ext uri="{A12FA001-AC4F-418D-AE19-62706E023703}">
                      <ahyp:hlinkClr xmlns:ahyp="http://schemas.microsoft.com/office/drawing/2018/hyperlinkcolor" val="tx"/>
                    </a:ext>
                  </a:extLst>
                </a:hlinkClick>
              </a:rPr>
              <a:t>child-protection-safeguarding-organization-clip-art-png-favpng-QHi6LeUkWK79GJLgRNZBDt8j5.jpg (820×818)</a:t>
            </a:r>
            <a:endParaRPr lang="en-GB" sz="1400"/>
          </a:p>
        </p:txBody>
      </p:sp>
    </p:spTree>
    <p:extLst>
      <p:ext uri="{BB962C8B-B14F-4D97-AF65-F5344CB8AC3E}">
        <p14:creationId xmlns:p14="http://schemas.microsoft.com/office/powerpoint/2010/main" val="63187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3C4317-7D2B-360A-E233-06098E38C879}"/>
            </a:ext>
          </a:extLst>
        </p:cNvPr>
        <p:cNvGrpSpPr/>
        <p:nvPr/>
      </p:nvGrpSpPr>
      <p:grpSpPr>
        <a:xfrm>
          <a:off x="0" y="0"/>
          <a:ext cx="0" cy="0"/>
          <a:chOff x="0" y="0"/>
          <a:chExt cx="0" cy="0"/>
        </a:xfrm>
      </p:grpSpPr>
      <p:sp useBgFill="1">
        <p:nvSpPr>
          <p:cNvPr id="11280" name="Rectangle 1127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61241D-9AB8-A94E-3639-35B64616F977}"/>
              </a:ext>
            </a:extLst>
          </p:cNvPr>
          <p:cNvSpPr>
            <a:spLocks noGrp="1"/>
          </p:cNvSpPr>
          <p:nvPr>
            <p:ph type="title"/>
          </p:nvPr>
        </p:nvSpPr>
        <p:spPr>
          <a:xfrm>
            <a:off x="640080" y="325369"/>
            <a:ext cx="4368602" cy="1956841"/>
          </a:xfrm>
        </p:spPr>
        <p:txBody>
          <a:bodyPr anchor="b">
            <a:normAutofit/>
          </a:bodyPr>
          <a:lstStyle/>
          <a:p>
            <a:r>
              <a:rPr lang="en-GB" sz="5000"/>
              <a:t>Reform and Future Direction</a:t>
            </a:r>
          </a:p>
        </p:txBody>
      </p:sp>
      <p:sp>
        <p:nvSpPr>
          <p:cNvPr id="1128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CAD02E26-67D2-C897-DECE-BC888C18A7E1}"/>
              </a:ext>
            </a:extLst>
          </p:cNvPr>
          <p:cNvSpPr>
            <a:spLocks noGrp="1" noChangeArrowheads="1"/>
          </p:cNvSpPr>
          <p:nvPr>
            <p:ph idx="1"/>
          </p:nvPr>
        </p:nvSpPr>
        <p:spPr bwMode="auto">
          <a:xfrm>
            <a:off x="640080" y="2872899"/>
            <a:ext cx="4243589" cy="332066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2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White Paper reform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Amalgamation of forces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National coordination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a:ln>
                  <a:noFill/>
                </a:ln>
                <a:effectLst/>
                <a:latin typeface="Arial" panose="020B0604020202020204" pitchFamily="34" charset="0"/>
              </a:rPr>
              <a:t>Cyber threats </a:t>
            </a:r>
          </a:p>
        </p:txBody>
      </p:sp>
      <p:pic>
        <p:nvPicPr>
          <p:cNvPr id="11267" name="Picture 3" descr="A National Police Service, force mergers and a licence to practise as ...">
            <a:extLst>
              <a:ext uri="{FF2B5EF4-FFF2-40B4-BE49-F238E27FC236}">
                <a16:creationId xmlns:a16="http://schemas.microsoft.com/office/drawing/2014/main" id="{E8279139-F43E-F545-B723-4283BDA03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3048" r="-1" b="-1"/>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E6D1C49-FA6B-A0C1-4DDD-9DE72143EB43}"/>
              </a:ext>
            </a:extLst>
          </p:cNvPr>
          <p:cNvSpPr txBox="1"/>
          <p:nvPr/>
        </p:nvSpPr>
        <p:spPr>
          <a:xfrm>
            <a:off x="640080" y="6220919"/>
            <a:ext cx="10857376" cy="307777"/>
          </a:xfrm>
          <a:prstGeom prst="rect">
            <a:avLst/>
          </a:prstGeom>
          <a:noFill/>
        </p:spPr>
        <p:txBody>
          <a:bodyPr wrap="square" rtlCol="0">
            <a:spAutoFit/>
          </a:bodyPr>
          <a:lstStyle/>
          <a:p>
            <a:r>
              <a:rPr lang="en-GB" sz="1400"/>
              <a:t>Photo – Available at: https://sl.bing.net/eiN7l31mDYG</a:t>
            </a:r>
          </a:p>
        </p:txBody>
      </p:sp>
    </p:spTree>
    <p:extLst>
      <p:ext uri="{BB962C8B-B14F-4D97-AF65-F5344CB8AC3E}">
        <p14:creationId xmlns:p14="http://schemas.microsoft.com/office/powerpoint/2010/main" val="3289774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B15CDE-A2F7-418A-3A63-9285906CB98E}"/>
            </a:ext>
          </a:extLst>
        </p:cNvPr>
        <p:cNvGrpSpPr/>
        <p:nvPr/>
      </p:nvGrpSpPr>
      <p:grpSpPr>
        <a:xfrm>
          <a:off x="0" y="0"/>
          <a:ext cx="0" cy="0"/>
          <a:chOff x="0" y="0"/>
          <a:chExt cx="0" cy="0"/>
        </a:xfrm>
      </p:grpSpPr>
      <p:sp>
        <p:nvSpPr>
          <p:cNvPr id="718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3" name="Picture 5" descr="Interpreting by consent – Proximity Interpreting">
            <a:extLst>
              <a:ext uri="{FF2B5EF4-FFF2-40B4-BE49-F238E27FC236}">
                <a16:creationId xmlns:a16="http://schemas.microsoft.com/office/drawing/2014/main" id="{2C5D741B-E5E8-A75D-C685-B9E1C8677ED0}"/>
              </a:ext>
            </a:extLst>
          </p:cNvPr>
          <p:cNvPicPr>
            <a:picLocks noChangeAspect="1" noChangeArrowheads="1"/>
          </p:cNvPicPr>
          <p:nvPr/>
        </p:nvPicPr>
        <p:blipFill>
          <a:blip r:embed="rId3">
            <a:alphaModFix amt="40000"/>
            <a:extLst>
              <a:ext uri="{28A0092B-C50C-407E-A947-70E740481C1C}">
                <a14:useLocalDpi xmlns:a14="http://schemas.microsoft.com/office/drawing/2010/main" val="0"/>
              </a:ext>
            </a:extLst>
          </a:blip>
          <a:srcRect t="3161" b="12252"/>
          <a:stretch>
            <a:fill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EA6684-11AC-40F2-B4A9-481866FD5A18}"/>
              </a:ext>
            </a:extLst>
          </p:cNvPr>
          <p:cNvSpPr>
            <a:spLocks noGrp="1"/>
          </p:cNvSpPr>
          <p:nvPr>
            <p:ph type="title"/>
          </p:nvPr>
        </p:nvSpPr>
        <p:spPr>
          <a:xfrm>
            <a:off x="841249" y="941832"/>
            <a:ext cx="10506456" cy="2057400"/>
          </a:xfrm>
        </p:spPr>
        <p:txBody>
          <a:bodyPr anchor="b">
            <a:normAutofit/>
          </a:bodyPr>
          <a:lstStyle/>
          <a:p>
            <a:r>
              <a:rPr lang="en-GB" sz="5000">
                <a:solidFill>
                  <a:schemeClr val="bg1"/>
                </a:solidFill>
              </a:rPr>
              <a:t>Summary</a:t>
            </a:r>
          </a:p>
        </p:txBody>
      </p:sp>
      <p:sp>
        <p:nvSpPr>
          <p:cNvPr id="7191" name="Rectangle 719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193" name="Rectangle 719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3">
            <a:extLst>
              <a:ext uri="{FF2B5EF4-FFF2-40B4-BE49-F238E27FC236}">
                <a16:creationId xmlns:a16="http://schemas.microsoft.com/office/drawing/2014/main" id="{163B967E-9739-2957-100E-C3B408878902}"/>
              </a:ext>
            </a:extLst>
          </p:cNvPr>
          <p:cNvSpPr>
            <a:spLocks noGrp="1" noChangeArrowheads="1"/>
          </p:cNvSpPr>
          <p:nvPr>
            <p:ph idx="1"/>
          </p:nvPr>
        </p:nvSpPr>
        <p:spPr bwMode="auto">
          <a:xfrm>
            <a:off x="841248" y="3502152"/>
            <a:ext cx="10506456" cy="26700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000" b="0" i="0" u="none" strike="noStrike" cap="none" normalizeH="0" baseline="0">
              <a:ln>
                <a:noFill/>
              </a:ln>
              <a:solidFill>
                <a:schemeClr val="bg1"/>
              </a:solidFill>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solidFill>
                  <a:schemeClr val="bg1"/>
                </a:solidFill>
                <a:effectLst/>
                <a:latin typeface="Arial" panose="020B0604020202020204" pitchFamily="34" charset="0"/>
              </a:rPr>
              <a:t>Policing remains grounded in legitimacy and consent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solidFill>
                  <a:schemeClr val="bg1"/>
                </a:solidFill>
                <a:effectLst/>
                <a:latin typeface="Arial" panose="020B0604020202020204" pitchFamily="34" charset="0"/>
              </a:rPr>
              <a:t>Structural changes have increased specialisation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solidFill>
                  <a:schemeClr val="bg1"/>
                </a:solidFill>
                <a:effectLst/>
                <a:latin typeface="Arial" panose="020B0604020202020204" pitchFamily="34" charset="0"/>
              </a:rPr>
              <a:t>Policing includes safeguarding and risk-based functions </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a:ln>
                  <a:noFill/>
                </a:ln>
                <a:solidFill>
                  <a:schemeClr val="bg1"/>
                </a:solidFill>
                <a:effectLst/>
                <a:latin typeface="Arial" panose="020B0604020202020204" pitchFamily="34" charset="0"/>
              </a:rPr>
              <a:t>Contemporary policing operates across multiple levels </a:t>
            </a:r>
          </a:p>
        </p:txBody>
      </p:sp>
      <p:sp>
        <p:nvSpPr>
          <p:cNvPr id="7" name="TextBox 6">
            <a:extLst>
              <a:ext uri="{FF2B5EF4-FFF2-40B4-BE49-F238E27FC236}">
                <a16:creationId xmlns:a16="http://schemas.microsoft.com/office/drawing/2014/main" id="{01A96664-1767-3A9E-8435-D6196BFE05EE}"/>
              </a:ext>
            </a:extLst>
          </p:cNvPr>
          <p:cNvSpPr txBox="1"/>
          <p:nvPr/>
        </p:nvSpPr>
        <p:spPr>
          <a:xfrm>
            <a:off x="1109272" y="6355830"/>
            <a:ext cx="5769400" cy="369332"/>
          </a:xfrm>
          <a:prstGeom prst="rect">
            <a:avLst/>
          </a:prstGeom>
          <a:noFill/>
        </p:spPr>
        <p:txBody>
          <a:bodyPr wrap="none" rtlCol="0">
            <a:spAutoFit/>
          </a:bodyPr>
          <a:lstStyle/>
          <a:p>
            <a:r>
              <a:rPr lang="en-GB">
                <a:solidFill>
                  <a:schemeClr val="bg1"/>
                </a:solidFill>
              </a:rPr>
              <a:t>Photo – Available at: </a:t>
            </a:r>
            <a:r>
              <a:rPr lang="en-GB">
                <a:solidFill>
                  <a:srgbClr val="0563C1"/>
                </a:solidFill>
                <a:hlinkClick r:id="rId4">
                  <a:extLst>
                    <a:ext uri="{A12FA001-AC4F-418D-AE19-62706E023703}">
                      <ahyp:hlinkClr xmlns:ahyp="http://schemas.microsoft.com/office/drawing/2018/hyperlinkcolor" val="tx"/>
                    </a:ext>
                  </a:extLst>
                </a:hlinkClick>
              </a:rPr>
              <a:t>policing by consent </a:t>
            </a:r>
            <a:r>
              <a:rPr lang="en-GB" err="1">
                <a:solidFill>
                  <a:srgbClr val="0563C1"/>
                </a:solidFill>
                <a:hlinkClick r:id="rId4">
                  <a:extLst>
                    <a:ext uri="{A12FA001-AC4F-418D-AE19-62706E023703}">
                      <ahyp:hlinkClr xmlns:ahyp="http://schemas.microsoft.com/office/drawing/2018/hyperlinkcolor" val="tx"/>
                    </a:ext>
                  </a:extLst>
                </a:hlinkClick>
              </a:rPr>
              <a:t>uk</a:t>
            </a:r>
            <a:r>
              <a:rPr lang="en-GB">
                <a:solidFill>
                  <a:schemeClr val="bg1"/>
                </a:solidFill>
                <a:hlinkClick r:id="rId4">
                  <a:extLst>
                    <a:ext uri="{A12FA001-AC4F-418D-AE19-62706E023703}">
                      <ahyp:hlinkClr xmlns:ahyp="http://schemas.microsoft.com/office/drawing/2018/hyperlinkcolor" val="tx"/>
                    </a:ext>
                  </a:extLst>
                </a:hlinkClick>
              </a:rPr>
              <a:t> - Search Images</a:t>
            </a:r>
            <a:endParaRPr lang="en-GB">
              <a:solidFill>
                <a:schemeClr val="bg1"/>
              </a:solidFill>
            </a:endParaRPr>
          </a:p>
        </p:txBody>
      </p:sp>
    </p:spTree>
    <p:extLst>
      <p:ext uri="{BB962C8B-B14F-4D97-AF65-F5344CB8AC3E}">
        <p14:creationId xmlns:p14="http://schemas.microsoft.com/office/powerpoint/2010/main" val="2164344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02A399-A6A2-AE68-9365-2196B59D3C1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References</a:t>
            </a:r>
          </a:p>
        </p:txBody>
      </p:sp>
      <p:sp>
        <p:nvSpPr>
          <p:cNvPr id="5" name="Rectangle 2">
            <a:extLst>
              <a:ext uri="{FF2B5EF4-FFF2-40B4-BE49-F238E27FC236}">
                <a16:creationId xmlns:a16="http://schemas.microsoft.com/office/drawing/2014/main" id="{84EFDB57-331A-C4E6-4DF2-D5CCFB3214D1}"/>
              </a:ext>
            </a:extLst>
          </p:cNvPr>
          <p:cNvSpPr>
            <a:spLocks noGrp="1" noChangeArrowheads="1"/>
          </p:cNvSpPr>
          <p:nvPr>
            <p:ph idx="1"/>
          </p:nvPr>
        </p:nvSpPr>
        <p:spPr bwMode="auto">
          <a:xfrm>
            <a:off x="4810259" y="649480"/>
            <a:ext cx="6555347" cy="55460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16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Brothers, J. (2015) </a:t>
            </a:r>
            <a:r>
              <a:rPr kumimoji="0" lang="en-US" altLang="en-US" sz="1600" b="0" i="1" u="none" strike="noStrike" cap="none" normalizeH="0" baseline="0">
                <a:ln>
                  <a:noFill/>
                </a:ln>
                <a:effectLst/>
                <a:latin typeface="Arial" panose="020B0604020202020204" pitchFamily="34" charset="0"/>
              </a:rPr>
              <a:t>Rebalancing Public Partnership: Innovative Practice Between Government and Nonprofits from Around the World</a:t>
            </a:r>
            <a:r>
              <a:rPr kumimoji="0" lang="en-US" altLang="en-US" sz="1600" b="0" i="0" u="none" strike="noStrike" cap="none" normalizeH="0" baseline="0">
                <a:ln>
                  <a:noFill/>
                </a:ln>
                <a:effectLst/>
                <a:latin typeface="Arial" panose="020B0604020202020204" pitchFamily="34" charset="0"/>
              </a:rPr>
              <a:t>. Oxford: Routledge.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Chanan, G. and Miller, C. (2013) </a:t>
            </a:r>
            <a:r>
              <a:rPr kumimoji="0" lang="en-US" altLang="en-US" sz="1600" b="0" i="1" u="none" strike="noStrike" cap="none" normalizeH="0" baseline="0">
                <a:ln>
                  <a:noFill/>
                </a:ln>
                <a:effectLst/>
                <a:latin typeface="Arial" panose="020B0604020202020204" pitchFamily="34" charset="0"/>
              </a:rPr>
              <a:t>Rethinking Community Practice: Developing Transformative Neighbourhoods</a:t>
            </a:r>
            <a:r>
              <a:rPr kumimoji="0" lang="en-US" altLang="en-US" sz="1600" b="0" i="0" u="none" strike="noStrike" cap="none" normalizeH="0" baseline="0">
                <a:ln>
                  <a:noFill/>
                </a:ln>
                <a:effectLst/>
                <a:latin typeface="Arial" panose="020B0604020202020204" pitchFamily="34" charset="0"/>
              </a:rPr>
              <a:t>. Bristol: Policy Press.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HM Government (2022) </a:t>
            </a:r>
            <a:r>
              <a:rPr kumimoji="0" lang="en-US" altLang="en-US" sz="1600" b="0" i="1" u="none" strike="noStrike" cap="none" normalizeH="0" baseline="0">
                <a:ln>
                  <a:noFill/>
                </a:ln>
                <a:effectLst/>
                <a:latin typeface="Arial" panose="020B0604020202020204" pitchFamily="34" charset="0"/>
              </a:rPr>
              <a:t>Government Cyber Security Strategy: 2022 to 2030</a:t>
            </a:r>
            <a:r>
              <a:rPr kumimoji="0" lang="en-US" altLang="en-US" sz="1600" b="0" i="0" u="none" strike="noStrike" cap="none" normalizeH="0" baseline="0">
                <a:ln>
                  <a:noFill/>
                </a:ln>
                <a:effectLst/>
                <a:latin typeface="Arial" panose="020B0604020202020204" pitchFamily="34" charset="0"/>
              </a:rPr>
              <a:t>. London: Cabinet Office.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Home Office (2023) </a:t>
            </a:r>
            <a:r>
              <a:rPr kumimoji="0" lang="en-US" altLang="en-US" sz="1600" b="0" i="1" u="none" strike="noStrike" cap="none" normalizeH="0" baseline="0">
                <a:ln>
                  <a:noFill/>
                </a:ln>
                <a:effectLst/>
                <a:latin typeface="Arial" panose="020B0604020202020204" pitchFamily="34" charset="0"/>
              </a:rPr>
              <a:t>Strategic Policing Requirement</a:t>
            </a:r>
            <a:r>
              <a:rPr kumimoji="0" lang="en-US" altLang="en-US" sz="1600" b="0" i="0" u="none" strike="noStrike" cap="none" normalizeH="0" baseline="0">
                <a:ln>
                  <a:noFill/>
                </a:ln>
                <a:effectLst/>
                <a:latin typeface="Arial" panose="020B0604020202020204" pitchFamily="34" charset="0"/>
              </a:rPr>
              <a:t>. London: Home Office.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Home Office (2026) </a:t>
            </a:r>
            <a:r>
              <a:rPr kumimoji="0" lang="en-US" altLang="en-US" sz="1600" b="0" i="1" u="none" strike="noStrike" cap="none" normalizeH="0" baseline="0">
                <a:ln>
                  <a:noFill/>
                </a:ln>
                <a:effectLst/>
                <a:latin typeface="Arial" panose="020B0604020202020204" pitchFamily="34" charset="0"/>
              </a:rPr>
              <a:t>From local to national: a new model for policing</a:t>
            </a:r>
            <a:r>
              <a:rPr kumimoji="0" lang="en-US" altLang="en-US" sz="1600" b="0" i="0" u="none" strike="noStrike" cap="none" normalizeH="0" baseline="0">
                <a:ln>
                  <a:noFill/>
                </a:ln>
                <a:effectLst/>
                <a:latin typeface="Arial" panose="020B0604020202020204" pitchFamily="34" charset="0"/>
              </a:rPr>
              <a:t>. London: Home Office.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James, R., Mullins, D. and Bovaird, T. (2012) </a:t>
            </a:r>
            <a:r>
              <a:rPr kumimoji="0" lang="en-US" altLang="en-US" sz="1600" b="0" i="1" u="none" strike="noStrike" cap="none" normalizeH="0" baseline="0">
                <a:ln>
                  <a:noFill/>
                </a:ln>
                <a:effectLst/>
                <a:latin typeface="Arial" panose="020B0604020202020204" pitchFamily="34" charset="0"/>
              </a:rPr>
              <a:t>Partnership Working</a:t>
            </a:r>
            <a:r>
              <a:rPr kumimoji="0" lang="en-US" altLang="en-US" sz="1600" b="0" i="0" u="none" strike="noStrike" cap="none" normalizeH="0" baseline="0">
                <a:ln>
                  <a:noFill/>
                </a:ln>
                <a:effectLst/>
                <a:latin typeface="Arial" panose="020B0604020202020204" pitchFamily="34" charset="0"/>
              </a:rPr>
              <a:t>. Birmingham: Third Sector Research Centre.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Macpherson, W. (1999) </a:t>
            </a:r>
            <a:r>
              <a:rPr kumimoji="0" lang="en-US" altLang="en-US" sz="1600" b="0" i="1" u="none" strike="noStrike" cap="none" normalizeH="0" baseline="0">
                <a:ln>
                  <a:noFill/>
                </a:ln>
                <a:effectLst/>
                <a:latin typeface="Arial" panose="020B0604020202020204" pitchFamily="34" charset="0"/>
              </a:rPr>
              <a:t>The Stephen Lawrence Inquiry</a:t>
            </a:r>
            <a:r>
              <a:rPr kumimoji="0" lang="en-US" altLang="en-US" sz="1600" b="0" i="0" u="none" strike="noStrike" cap="none" normalizeH="0" baseline="0">
                <a:ln>
                  <a:noFill/>
                </a:ln>
                <a:effectLst/>
                <a:latin typeface="Arial" panose="020B0604020202020204" pitchFamily="34" charset="0"/>
              </a:rPr>
              <a:t>. London: The Stationery Office.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Newburn, T. (2017) </a:t>
            </a:r>
            <a:r>
              <a:rPr kumimoji="0" lang="en-US" altLang="en-US" sz="1600" b="0" i="1" u="none" strike="noStrike" cap="none" normalizeH="0" baseline="0">
                <a:ln>
                  <a:noFill/>
                </a:ln>
                <a:effectLst/>
                <a:latin typeface="Arial" panose="020B0604020202020204" pitchFamily="34" charset="0"/>
              </a:rPr>
              <a:t>Criminology</a:t>
            </a:r>
            <a:r>
              <a:rPr kumimoji="0" lang="en-US" altLang="en-US" sz="1600" b="0" i="0" u="none" strike="noStrike" cap="none" normalizeH="0" baseline="0">
                <a:ln>
                  <a:noFill/>
                </a:ln>
                <a:effectLst/>
                <a:latin typeface="Arial" panose="020B0604020202020204" pitchFamily="34" charset="0"/>
              </a:rPr>
              <a:t>. 3rd edn. London: Routledge.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Reiner, R. (2010) </a:t>
            </a:r>
            <a:r>
              <a:rPr kumimoji="0" lang="en-US" altLang="en-US" sz="1600" b="0" i="1" u="none" strike="noStrike" cap="none" normalizeH="0" baseline="0">
                <a:ln>
                  <a:noFill/>
                </a:ln>
                <a:effectLst/>
                <a:latin typeface="Arial" panose="020B0604020202020204" pitchFamily="34" charset="0"/>
              </a:rPr>
              <a:t>The Politics of the Police</a:t>
            </a:r>
            <a:r>
              <a:rPr kumimoji="0" lang="en-US" altLang="en-US" sz="1600" b="0" i="0" u="none" strike="noStrike" cap="none" normalizeH="0" baseline="0">
                <a:ln>
                  <a:noFill/>
                </a:ln>
                <a:effectLst/>
                <a:latin typeface="Arial" panose="020B0604020202020204" pitchFamily="34" charset="0"/>
              </a:rPr>
              <a:t>. 4th edn. Oxford: Oxford University Press. </a:t>
            </a: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a:ln>
                  <a:noFill/>
                </a:ln>
                <a:effectLst/>
                <a:latin typeface="Arial" panose="020B0604020202020204" pitchFamily="34" charset="0"/>
              </a:rPr>
              <a:t>Scarman, L. (1981) </a:t>
            </a:r>
            <a:r>
              <a:rPr kumimoji="0" lang="en-US" altLang="en-US" sz="1600" b="0" i="1" u="none" strike="noStrike" cap="none" normalizeH="0" baseline="0">
                <a:ln>
                  <a:noFill/>
                </a:ln>
                <a:effectLst/>
                <a:latin typeface="Arial" panose="020B0604020202020204" pitchFamily="34" charset="0"/>
              </a:rPr>
              <a:t>The Brixton Disorders 10–12 April 1981: Report of an Inquiry</a:t>
            </a:r>
            <a:r>
              <a:rPr kumimoji="0" lang="en-US" altLang="en-US" sz="1600" b="0" i="0" u="none" strike="noStrike" cap="none" normalizeH="0" baseline="0">
                <a:ln>
                  <a:noFill/>
                </a:ln>
                <a:effectLst/>
                <a:latin typeface="Arial" panose="020B0604020202020204" pitchFamily="34" charset="0"/>
              </a:rPr>
              <a:t>. London: HMSO. </a:t>
            </a:r>
          </a:p>
        </p:txBody>
      </p:sp>
    </p:spTree>
    <p:extLst>
      <p:ext uri="{BB962C8B-B14F-4D97-AF65-F5344CB8AC3E}">
        <p14:creationId xmlns:p14="http://schemas.microsoft.com/office/powerpoint/2010/main" val="1401815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9" name="Rectangle 98">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Head with Gears">
            <a:extLst>
              <a:ext uri="{FF2B5EF4-FFF2-40B4-BE49-F238E27FC236}">
                <a16:creationId xmlns:a16="http://schemas.microsoft.com/office/drawing/2014/main" id="{71DBEC6E-F699-3FE5-8478-74E0D29F058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64988" y="1744515"/>
            <a:ext cx="3368969" cy="3368969"/>
          </a:xfrm>
          <a:prstGeom prst="rect">
            <a:avLst/>
          </a:prstGeom>
        </p:spPr>
      </p:pic>
      <p:sp>
        <p:nvSpPr>
          <p:cNvPr id="100" name="Freeform: Shape 54">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B26777F-8625-5E86-18A9-310C7EE8F08D}"/>
              </a:ext>
            </a:extLst>
          </p:cNvPr>
          <p:cNvSpPr>
            <a:spLocks noGrp="1"/>
          </p:cNvSpPr>
          <p:nvPr>
            <p:ph type="title"/>
          </p:nvPr>
        </p:nvSpPr>
        <p:spPr>
          <a:xfrm>
            <a:off x="5759354" y="457201"/>
            <a:ext cx="5337270" cy="1835911"/>
          </a:xfrm>
        </p:spPr>
        <p:txBody>
          <a:bodyPr anchor="b">
            <a:normAutofit/>
          </a:bodyPr>
          <a:lstStyle/>
          <a:p>
            <a:r>
              <a:rPr lang="en-GB" sz="5400">
                <a:solidFill>
                  <a:srgbClr val="FFFFFF"/>
                </a:solidFill>
              </a:rPr>
              <a:t>AI Acknowledgement</a:t>
            </a:r>
          </a:p>
        </p:txBody>
      </p:sp>
      <p:sp>
        <p:nvSpPr>
          <p:cNvPr id="101"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sX0" fmla="*/ 0 w 5029200"/>
              <a:gd name="csY0" fmla="*/ 0 h 18288"/>
              <a:gd name="csX1" fmla="*/ 528066 w 5029200"/>
              <a:gd name="csY1" fmla="*/ 0 h 18288"/>
              <a:gd name="csX2" fmla="*/ 1207008 w 5029200"/>
              <a:gd name="csY2" fmla="*/ 0 h 18288"/>
              <a:gd name="csX3" fmla="*/ 1785366 w 5029200"/>
              <a:gd name="csY3" fmla="*/ 0 h 18288"/>
              <a:gd name="csX4" fmla="*/ 2313432 w 5029200"/>
              <a:gd name="csY4" fmla="*/ 0 h 18288"/>
              <a:gd name="csX5" fmla="*/ 2992374 w 5029200"/>
              <a:gd name="csY5" fmla="*/ 0 h 18288"/>
              <a:gd name="csX6" fmla="*/ 3621024 w 5029200"/>
              <a:gd name="csY6" fmla="*/ 0 h 18288"/>
              <a:gd name="csX7" fmla="*/ 4249674 w 5029200"/>
              <a:gd name="csY7" fmla="*/ 0 h 18288"/>
              <a:gd name="csX8" fmla="*/ 5029200 w 5029200"/>
              <a:gd name="csY8" fmla="*/ 0 h 18288"/>
              <a:gd name="csX9" fmla="*/ 5029200 w 5029200"/>
              <a:gd name="csY9" fmla="*/ 18288 h 18288"/>
              <a:gd name="csX10" fmla="*/ 4501134 w 5029200"/>
              <a:gd name="csY10" fmla="*/ 18288 h 18288"/>
              <a:gd name="csX11" fmla="*/ 4023360 w 5029200"/>
              <a:gd name="csY11" fmla="*/ 18288 h 18288"/>
              <a:gd name="csX12" fmla="*/ 3344418 w 5029200"/>
              <a:gd name="csY12" fmla="*/ 18288 h 18288"/>
              <a:gd name="csX13" fmla="*/ 2816352 w 5029200"/>
              <a:gd name="csY13" fmla="*/ 18288 h 18288"/>
              <a:gd name="csX14" fmla="*/ 2137410 w 5029200"/>
              <a:gd name="csY14" fmla="*/ 18288 h 18288"/>
              <a:gd name="csX15" fmla="*/ 1408176 w 5029200"/>
              <a:gd name="csY15" fmla="*/ 18288 h 18288"/>
              <a:gd name="csX16" fmla="*/ 829818 w 5029200"/>
              <a:gd name="csY16" fmla="*/ 18288 h 18288"/>
              <a:gd name="csX17" fmla="*/ 0 w 5029200"/>
              <a:gd name="csY17" fmla="*/ 18288 h 18288"/>
              <a:gd name="csX18" fmla="*/ 0 w 5029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6C1EBA-4669-7BEF-60DB-59CEAC9CEFEC}"/>
              </a:ext>
            </a:extLst>
          </p:cNvPr>
          <p:cNvSpPr>
            <a:spLocks noGrp="1"/>
          </p:cNvSpPr>
          <p:nvPr>
            <p:ph idx="1"/>
          </p:nvPr>
        </p:nvSpPr>
        <p:spPr>
          <a:xfrm>
            <a:off x="5759354" y="2798064"/>
            <a:ext cx="5461095" cy="3417611"/>
          </a:xfrm>
        </p:spPr>
        <p:txBody>
          <a:bodyPr anchor="t">
            <a:normAutofit/>
          </a:bodyPr>
          <a:lstStyle/>
          <a:p>
            <a:pPr marL="0" indent="0">
              <a:buNone/>
            </a:pPr>
            <a:r>
              <a:rPr lang="en-GB" sz="2200">
                <a:solidFill>
                  <a:srgbClr val="FFFFFF"/>
                </a:solidFill>
              </a:rPr>
              <a:t>I acknowledge the use of ChatGPT to support the structuring and organisation of this presentation. AI tools were used to assist with organising content and refining clarity. All material has been reviewed and presented in line with academic standards and sources have been appropriately referenced.</a:t>
            </a:r>
          </a:p>
        </p:txBody>
      </p:sp>
    </p:spTree>
    <p:extLst>
      <p:ext uri="{BB962C8B-B14F-4D97-AF65-F5344CB8AC3E}">
        <p14:creationId xmlns:p14="http://schemas.microsoft.com/office/powerpoint/2010/main" val="31429266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1292</TotalTime>
  <Words>1543</Words>
  <Application>Microsoft Office PowerPoint</Application>
  <PresentationFormat>Widescreen</PresentationFormat>
  <Paragraphs>93</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Calibri</vt:lpstr>
      <vt:lpstr>Calibri Light</vt:lpstr>
      <vt:lpstr>Office Theme</vt:lpstr>
      <vt:lpstr>Contemporary Issues in Policing</vt:lpstr>
      <vt:lpstr>Contents</vt:lpstr>
      <vt:lpstr>Foundations of Policing</vt:lpstr>
      <vt:lpstr>Structural Evolution</vt:lpstr>
      <vt:lpstr>Crisis and Reform</vt:lpstr>
      <vt:lpstr>Contemporary Policing </vt:lpstr>
      <vt:lpstr>Vulnerability and Safeguarding</vt:lpstr>
      <vt:lpstr>Reform and Future Direction</vt:lpstr>
      <vt:lpstr>Summary</vt:lpstr>
      <vt:lpstr>References</vt:lpstr>
      <vt:lpstr>AI Acknowledgement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dc:title>
  <dc:creator>Mike Durke</dc:creator>
  <cp:lastModifiedBy>Wedgwood, Kendra 5550</cp:lastModifiedBy>
  <cp:revision>13</cp:revision>
  <dcterms:created xsi:type="dcterms:W3CDTF">2023-05-09T09:47:04Z</dcterms:created>
  <dcterms:modified xsi:type="dcterms:W3CDTF">2026-04-19T18:41:20Z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529d828-a824-4b78-ab24-eaae5922aa38_Enabled">
    <vt:lpwstr>true</vt:lpwstr>
  </property>
  <property fmtid="{D5CDD505-2E9C-101B-9397-08002B2CF9AE}" pid="3" name="MSIP_Label_f529d828-a824-4b78-ab24-eaae5922aa38_SetDate">
    <vt:lpwstr>2026-03-25T08:37:18Z</vt:lpwstr>
  </property>
  <property fmtid="{D5CDD505-2E9C-101B-9397-08002B2CF9AE}" pid="4" name="MSIP_Label_f529d828-a824-4b78-ab24-eaae5922aa38_Method">
    <vt:lpwstr>Standard</vt:lpwstr>
  </property>
  <property fmtid="{D5CDD505-2E9C-101B-9397-08002B2CF9AE}" pid="5" name="MSIP_Label_f529d828-a824-4b78-ab24-eaae5922aa38_Name">
    <vt:lpwstr>OFFICIAL</vt:lpwstr>
  </property>
  <property fmtid="{D5CDD505-2E9C-101B-9397-08002B2CF9AE}" pid="6" name="MSIP_Label_f529d828-a824-4b78-ab24-eaae5922aa38_SiteId">
    <vt:lpwstr>b23255a1-8f78-4144-8904-31f019036ade</vt:lpwstr>
  </property>
  <property fmtid="{D5CDD505-2E9C-101B-9397-08002B2CF9AE}" pid="7" name="MSIP_Label_f529d828-a824-4b78-ab24-eaae5922aa38_ActionId">
    <vt:lpwstr>27a9cd52-1361-4985-b45f-f76e627fddc1</vt:lpwstr>
  </property>
  <property fmtid="{D5CDD505-2E9C-101B-9397-08002B2CF9AE}" pid="8" name="MSIP_Label_f529d828-a824-4b78-ab24-eaae5922aa38_ContentBits">
    <vt:lpwstr>0</vt:lpwstr>
  </property>
  <property fmtid="{D5CDD505-2E9C-101B-9397-08002B2CF9AE}" pid="9" name="MSIP_Label_f529d828-a824-4b78-ab24-eaae5922aa38_Tag">
    <vt:lpwstr>10, 3, 0, 2</vt:lpwstr>
  </property>
</Properties>
</file>